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197310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177374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533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4163066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327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349754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151671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324741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138444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E050D-013A-4629-AF63-A16899E99460}"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5190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AE050D-013A-4629-AF63-A16899E9946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62860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E050D-013A-4629-AF63-A16899E99460}"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269209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E050D-013A-4629-AF63-A16899E99460}"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206024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E050D-013A-4629-AF63-A16899E99460}"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319600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AE050D-013A-4629-AF63-A16899E9946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367869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AE050D-013A-4629-AF63-A16899E99460}"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C46FF-A7CA-4F0E-87A7-850E1792F21F}" type="slidenum">
              <a:rPr lang="en-IN" smtClean="0"/>
              <a:t>‹#›</a:t>
            </a:fld>
            <a:endParaRPr lang="en-IN"/>
          </a:p>
        </p:txBody>
      </p:sp>
    </p:spTree>
    <p:extLst>
      <p:ext uri="{BB962C8B-B14F-4D97-AF65-F5344CB8AC3E}">
        <p14:creationId xmlns:p14="http://schemas.microsoft.com/office/powerpoint/2010/main" val="393613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AE050D-013A-4629-AF63-A16899E99460}" type="datetimeFigureOut">
              <a:rPr lang="en-IN" smtClean="0"/>
              <a:t>27-04-2020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FC46FF-A7CA-4F0E-87A7-850E1792F21F}" type="slidenum">
              <a:rPr lang="en-IN" smtClean="0"/>
              <a:t>‹#›</a:t>
            </a:fld>
            <a:endParaRPr lang="en-IN"/>
          </a:p>
        </p:txBody>
      </p:sp>
    </p:spTree>
    <p:extLst>
      <p:ext uri="{BB962C8B-B14F-4D97-AF65-F5344CB8AC3E}">
        <p14:creationId xmlns:p14="http://schemas.microsoft.com/office/powerpoint/2010/main" val="2541575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A96618-185C-4D9D-9E28-2D13F88B18C3}"/>
              </a:ext>
            </a:extLst>
          </p:cNvPr>
          <p:cNvSpPr>
            <a:spLocks noGrp="1"/>
          </p:cNvSpPr>
          <p:nvPr>
            <p:ph type="ctrTitle"/>
          </p:nvPr>
        </p:nvSpPr>
        <p:spPr>
          <a:xfrm>
            <a:off x="0" y="247942"/>
            <a:ext cx="10582183" cy="1646302"/>
          </a:xfrm>
        </p:spPr>
        <p:txBody>
          <a:bodyPr/>
          <a:lstStyle/>
          <a:p>
            <a:r>
              <a:rPr lang="en-IN" i="1" u="sng" dirty="0">
                <a:solidFill>
                  <a:schemeClr val="accent4">
                    <a:lumMod val="60000"/>
                    <a:lumOff val="40000"/>
                  </a:schemeClr>
                </a:solidFill>
                <a:effectLst>
                  <a:outerShdw blurRad="38100" dist="38100" dir="2700000" algn="tl">
                    <a:srgbClr val="000000">
                      <a:alpha val="43137"/>
                    </a:srgbClr>
                  </a:outerShdw>
                </a:effectLst>
              </a:rPr>
              <a:t>SINGLE-SOURCE SHORTEST PATH:- </a:t>
            </a:r>
            <a:endParaRPr lang="en-IN" dirty="0"/>
          </a:p>
        </p:txBody>
      </p:sp>
      <p:sp>
        <p:nvSpPr>
          <p:cNvPr id="7" name="Subtitle 6">
            <a:extLst>
              <a:ext uri="{FF2B5EF4-FFF2-40B4-BE49-F238E27FC236}">
                <a16:creationId xmlns:a16="http://schemas.microsoft.com/office/drawing/2014/main" id="{A0D67BEB-FE5A-4B0C-BA73-4003F746FA87}"/>
              </a:ext>
            </a:extLst>
          </p:cNvPr>
          <p:cNvSpPr>
            <a:spLocks noGrp="1"/>
          </p:cNvSpPr>
          <p:nvPr>
            <p:ph type="subTitle" idx="1"/>
          </p:nvPr>
        </p:nvSpPr>
        <p:spPr>
          <a:xfrm>
            <a:off x="548279" y="2498484"/>
            <a:ext cx="7766936" cy="3816065"/>
          </a:xfrm>
        </p:spPr>
        <p:txBody>
          <a:bodyPr>
            <a:noAutofit/>
          </a:bodyPr>
          <a:lstStyle/>
          <a:p>
            <a:pPr algn="l"/>
            <a:r>
              <a:rPr lang="en-US" sz="2800" i="1" dirty="0">
                <a:effectLst>
                  <a:outerShdw blurRad="38100" dist="38100" dir="2700000" algn="tl">
                    <a:srgbClr val="000000">
                      <a:alpha val="43137"/>
                    </a:srgbClr>
                  </a:outerShdw>
                </a:effectLst>
              </a:rPr>
              <a:t>The single-source shortest path problem is the one in which we have to find shortest paths from a source vertex v to all other vertices in the graph. </a:t>
            </a:r>
          </a:p>
          <a:p>
            <a:pPr algn="l"/>
            <a:r>
              <a:rPr lang="en-US" sz="2800" i="1" dirty="0">
                <a:effectLst>
                  <a:outerShdw blurRad="38100" dist="38100" dir="2700000" algn="tl">
                    <a:srgbClr val="000000">
                      <a:alpha val="43137"/>
                    </a:srgbClr>
                  </a:outerShdw>
                </a:effectLst>
              </a:rPr>
              <a:t>Whereas, single-destination shortest path problem is the one in which we have to find shortest paths from all vertices in the directed graph to a single destination vertex v.</a:t>
            </a:r>
          </a:p>
          <a:p>
            <a:pPr algn="l"/>
            <a:endParaRPr lang="en-IN" sz="2800" i="1" dirty="0">
              <a:effectLst>
                <a:outerShdw blurRad="38100" dist="38100" dir="2700000" algn="tl">
                  <a:srgbClr val="000000">
                    <a:alpha val="43137"/>
                  </a:srgbClr>
                </a:outerShdw>
              </a:effectLst>
            </a:endParaRPr>
          </a:p>
          <a:p>
            <a:pPr algn="l"/>
            <a:endParaRPr lang="en-IN" sz="2800" i="1" dirty="0">
              <a:effectLst>
                <a:outerShdw blurRad="38100" dist="38100" dir="2700000" algn="tl">
                  <a:srgbClr val="000000">
                    <a:alpha val="43137"/>
                  </a:srgbClr>
                </a:outerShdw>
              </a:effectLst>
            </a:endParaRPr>
          </a:p>
        </p:txBody>
      </p:sp>
      <p:sp>
        <p:nvSpPr>
          <p:cNvPr id="8" name="Title 1">
            <a:extLst>
              <a:ext uri="{FF2B5EF4-FFF2-40B4-BE49-F238E27FC236}">
                <a16:creationId xmlns:a16="http://schemas.microsoft.com/office/drawing/2014/main" id="{11FA6B3B-C19A-426C-85A6-DAA6BC747083}"/>
              </a:ext>
            </a:extLst>
          </p:cNvPr>
          <p:cNvSpPr txBox="1">
            <a:spLocks/>
          </p:cNvSpPr>
          <p:nvPr/>
        </p:nvSpPr>
        <p:spPr>
          <a:xfrm>
            <a:off x="680622" y="520321"/>
            <a:ext cx="9144000" cy="1958188"/>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i="1" u="sng" dirty="0">
              <a:solidFill>
                <a:schemeClr val="accent4">
                  <a:lumMod val="60000"/>
                  <a:lumOff val="40000"/>
                </a:schemeClr>
              </a:solidFill>
              <a:effectLst>
                <a:outerShdw blurRad="38100" dist="38100" dir="2700000" algn="tl">
                  <a:srgbClr val="000000">
                    <a:alpha val="43137"/>
                  </a:srgbClr>
                </a:outerShdw>
              </a:effectLst>
            </a:endParaRPr>
          </a:p>
        </p:txBody>
      </p:sp>
      <p:sp>
        <p:nvSpPr>
          <p:cNvPr id="9" name="Subtitle 2">
            <a:extLst>
              <a:ext uri="{FF2B5EF4-FFF2-40B4-BE49-F238E27FC236}">
                <a16:creationId xmlns:a16="http://schemas.microsoft.com/office/drawing/2014/main" id="{BEFFD1CC-D98D-4BB6-8BCB-1D1A9F1E54A7}"/>
              </a:ext>
            </a:extLst>
          </p:cNvPr>
          <p:cNvSpPr txBox="1">
            <a:spLocks/>
          </p:cNvSpPr>
          <p:nvPr/>
        </p:nvSpPr>
        <p:spPr>
          <a:xfrm>
            <a:off x="1524000" y="3515557"/>
            <a:ext cx="9144000" cy="204466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72272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D58E-FACE-4BCF-8626-9CE42FEFC728}"/>
              </a:ext>
            </a:extLst>
          </p:cNvPr>
          <p:cNvSpPr>
            <a:spLocks noGrp="1"/>
          </p:cNvSpPr>
          <p:nvPr>
            <p:ph type="title"/>
          </p:nvPr>
        </p:nvSpPr>
        <p:spPr/>
        <p:txBody>
          <a:bodyPr>
            <a:normAutofit/>
          </a:bodyPr>
          <a:lstStyle/>
          <a:p>
            <a:r>
              <a:rPr lang="en-US" sz="5400" i="1" u="sng" dirty="0">
                <a:solidFill>
                  <a:srgbClr val="C00000"/>
                </a:solidFill>
                <a:effectLst>
                  <a:outerShdw blurRad="38100" dist="38100" dir="2700000" algn="tl">
                    <a:srgbClr val="000000">
                      <a:alpha val="43137"/>
                    </a:srgbClr>
                  </a:outerShdw>
                </a:effectLst>
              </a:rPr>
              <a:t>ALL PAIR SHORTEST PATH :-</a:t>
            </a:r>
            <a:endParaRPr lang="en-IN" sz="5400" i="1" u="sng"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5055480-0511-472F-92DC-E1FF656BD1F3}"/>
              </a:ext>
            </a:extLst>
          </p:cNvPr>
          <p:cNvSpPr>
            <a:spLocks noGrp="1"/>
          </p:cNvSpPr>
          <p:nvPr>
            <p:ph idx="1"/>
          </p:nvPr>
        </p:nvSpPr>
        <p:spPr>
          <a:xfrm>
            <a:off x="677334" y="2160589"/>
            <a:ext cx="7925128" cy="3880773"/>
          </a:xfrm>
        </p:spPr>
        <p:txBody>
          <a:bodyPr>
            <a:normAutofit/>
          </a:bodyPr>
          <a:lstStyle/>
          <a:p>
            <a:r>
              <a:rPr lang="en-US" sz="2000" b="1" i="1" dirty="0"/>
              <a:t>All Pair Shortest Path Problem : </a:t>
            </a:r>
            <a:r>
              <a:rPr lang="en-US" sz="2000" dirty="0"/>
              <a:t>Find a shortest path from u to v for every pair of vertices of u and</a:t>
            </a:r>
            <a:r>
              <a:rPr lang="en-US" sz="2000" b="1" i="1" dirty="0"/>
              <a:t> </a:t>
            </a:r>
            <a:r>
              <a:rPr lang="en-US" sz="2000" dirty="0"/>
              <a:t>v.  Although we can solve this problem by running a single-source algorithm once from each vertex, we usually can solve it faster.</a:t>
            </a:r>
          </a:p>
          <a:p>
            <a:r>
              <a:rPr lang="en-US" sz="2000" dirty="0"/>
              <a:t>The all pair shortest path algorithm is also known as Floyd-</a:t>
            </a:r>
            <a:r>
              <a:rPr lang="en-US" sz="2000" dirty="0" err="1"/>
              <a:t>Warshall</a:t>
            </a:r>
            <a:r>
              <a:rPr lang="en-US" sz="2000" dirty="0"/>
              <a:t> algorithm is used to find all pair shortest path problem from a given weighted graph.</a:t>
            </a:r>
          </a:p>
          <a:p>
            <a:r>
              <a:rPr lang="en-US" sz="2000" dirty="0"/>
              <a:t> As a result of this algorithm, it will generate a matrix, which will represent the minimum distance from any node to all other nodes in the graph.</a:t>
            </a:r>
            <a:br>
              <a:rPr lang="en-US" sz="2000" dirty="0"/>
            </a:br>
            <a:endParaRPr lang="en-US" sz="2000" b="1" i="1" dirty="0"/>
          </a:p>
          <a:p>
            <a:endParaRPr lang="en-IN" sz="2000" dirty="0"/>
          </a:p>
        </p:txBody>
      </p:sp>
    </p:spTree>
    <p:extLst>
      <p:ext uri="{BB962C8B-B14F-4D97-AF65-F5344CB8AC3E}">
        <p14:creationId xmlns:p14="http://schemas.microsoft.com/office/powerpoint/2010/main" val="232276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8FB-9DDD-4595-8092-52C0430EE2B5}"/>
              </a:ext>
            </a:extLst>
          </p:cNvPr>
          <p:cNvSpPr>
            <a:spLocks noGrp="1"/>
          </p:cNvSpPr>
          <p:nvPr>
            <p:ph type="title"/>
          </p:nvPr>
        </p:nvSpPr>
        <p:spPr>
          <a:xfrm>
            <a:off x="677334" y="929196"/>
            <a:ext cx="8596668" cy="1320800"/>
          </a:xfrm>
        </p:spPr>
        <p:txBody>
          <a:bodyPr>
            <a:normAutofit/>
          </a:bodyPr>
          <a:lstStyle/>
          <a:p>
            <a:r>
              <a:rPr lang="en-IN" sz="4400" i="1" u="sng" dirty="0">
                <a:solidFill>
                  <a:schemeClr val="accent5">
                    <a:lumMod val="20000"/>
                    <a:lumOff val="80000"/>
                  </a:schemeClr>
                </a:solidFill>
                <a:effectLst>
                  <a:outerShdw blurRad="38100" dist="38100" dir="2700000" algn="tl">
                    <a:srgbClr val="000000">
                      <a:alpha val="43137"/>
                    </a:srgbClr>
                  </a:outerShdw>
                </a:effectLst>
              </a:rPr>
              <a:t>FLOYD-WARSHALL ALGORITHM </a:t>
            </a:r>
          </a:p>
        </p:txBody>
      </p:sp>
      <p:sp>
        <p:nvSpPr>
          <p:cNvPr id="3" name="Content Placeholder 2">
            <a:extLst>
              <a:ext uri="{FF2B5EF4-FFF2-40B4-BE49-F238E27FC236}">
                <a16:creationId xmlns:a16="http://schemas.microsoft.com/office/drawing/2014/main" id="{69FBD26B-4732-4B1A-9445-CC55AB6A1B98}"/>
              </a:ext>
            </a:extLst>
          </p:cNvPr>
          <p:cNvSpPr>
            <a:spLocks noGrp="1"/>
          </p:cNvSpPr>
          <p:nvPr>
            <p:ph idx="1"/>
          </p:nvPr>
        </p:nvSpPr>
        <p:spPr>
          <a:xfrm>
            <a:off x="677334" y="2160589"/>
            <a:ext cx="7942883" cy="3880773"/>
          </a:xfrm>
        </p:spPr>
        <p:txBody>
          <a:bodyPr>
            <a:normAutofit/>
          </a:bodyPr>
          <a:lstStyle/>
          <a:p>
            <a:r>
              <a:rPr lang="en-US" sz="2400" i="1" dirty="0"/>
              <a:t>The Floyd–</a:t>
            </a:r>
            <a:r>
              <a:rPr lang="en-US" sz="2400" i="1" dirty="0" err="1"/>
              <a:t>Warshall</a:t>
            </a:r>
            <a:r>
              <a:rPr lang="en-US" sz="2400" i="1" dirty="0"/>
              <a:t> algorithm compares all possible paths through the graph between each pair of vertices. It is able to do this with {\</a:t>
            </a:r>
            <a:r>
              <a:rPr lang="en-US" sz="2400" i="1" dirty="0" err="1"/>
              <a:t>displaystyle</a:t>
            </a:r>
            <a:r>
              <a:rPr lang="en-US" sz="2400" i="1" dirty="0"/>
              <a:t> \Theta (|V|^{3})}\Theta (|V|^{3}) comparisons in a graph, even though there may be up to {\</a:t>
            </a:r>
            <a:r>
              <a:rPr lang="en-US" sz="2400" i="1" dirty="0" err="1"/>
              <a:t>displaystyle</a:t>
            </a:r>
            <a:r>
              <a:rPr lang="en-US" sz="2400" i="1" dirty="0"/>
              <a:t> \Omega (|V|^{2})}{\</a:t>
            </a:r>
            <a:r>
              <a:rPr lang="en-US" sz="2400" i="1" dirty="0" err="1"/>
              <a:t>displaystyle</a:t>
            </a:r>
            <a:r>
              <a:rPr lang="en-US" sz="2400" i="1" dirty="0"/>
              <a:t> \Omega (|V|^{2})} edges in the graph, and every combination of edges is tested. It does so by incrementally improving an estimate on the shortest path between two vertices, until the estimate is optimal.</a:t>
            </a:r>
            <a:endParaRPr lang="en-IN" sz="2400" i="1" dirty="0"/>
          </a:p>
        </p:txBody>
      </p:sp>
    </p:spTree>
    <p:extLst>
      <p:ext uri="{BB962C8B-B14F-4D97-AF65-F5344CB8AC3E}">
        <p14:creationId xmlns:p14="http://schemas.microsoft.com/office/powerpoint/2010/main" val="278422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17C0-F2AA-4D3A-83D8-8D8FEB0B252C}"/>
              </a:ext>
            </a:extLst>
          </p:cNvPr>
          <p:cNvSpPr>
            <a:spLocks noGrp="1"/>
          </p:cNvSpPr>
          <p:nvPr>
            <p:ph type="title"/>
          </p:nvPr>
        </p:nvSpPr>
        <p:spPr/>
        <p:txBody>
          <a:bodyPr>
            <a:normAutofit/>
          </a:bodyPr>
          <a:lstStyle/>
          <a:p>
            <a:r>
              <a:rPr lang="en-IN" sz="4000" i="1" dirty="0">
                <a:solidFill>
                  <a:schemeClr val="accent5">
                    <a:lumMod val="20000"/>
                    <a:lumOff val="80000"/>
                  </a:schemeClr>
                </a:solidFill>
              </a:rPr>
              <a:t>FLOYD-WARSHALL ALGORITHM </a:t>
            </a:r>
            <a:endParaRPr lang="en-IN" sz="4000" i="1" dirty="0"/>
          </a:p>
        </p:txBody>
      </p:sp>
      <p:sp>
        <p:nvSpPr>
          <p:cNvPr id="3" name="Content Placeholder 2">
            <a:extLst>
              <a:ext uri="{FF2B5EF4-FFF2-40B4-BE49-F238E27FC236}">
                <a16:creationId xmlns:a16="http://schemas.microsoft.com/office/drawing/2014/main" id="{BF86DFC4-0DC6-4D46-A03A-DC4D655C442A}"/>
              </a:ext>
            </a:extLst>
          </p:cNvPr>
          <p:cNvSpPr>
            <a:spLocks noGrp="1"/>
          </p:cNvSpPr>
          <p:nvPr>
            <p:ph idx="1"/>
          </p:nvPr>
        </p:nvSpPr>
        <p:spPr>
          <a:xfrm>
            <a:off x="499781" y="1583541"/>
            <a:ext cx="8596668" cy="5207876"/>
          </a:xfrm>
        </p:spPr>
        <p:txBody>
          <a:bodyPr>
            <a:normAutofit/>
          </a:bodyPr>
          <a:lstStyle/>
          <a:p>
            <a:r>
              <a:rPr lang="en-IN" sz="2800" b="1" dirty="0">
                <a:solidFill>
                  <a:schemeClr val="accent3">
                    <a:lumMod val="75000"/>
                  </a:schemeClr>
                </a:solidFill>
              </a:rPr>
              <a:t>ALGORITHM</a:t>
            </a:r>
            <a:r>
              <a:rPr lang="en-IN" sz="2400" dirty="0">
                <a:solidFill>
                  <a:schemeClr val="accent3">
                    <a:lumMod val="75000"/>
                  </a:schemeClr>
                </a:solidFill>
              </a:rPr>
              <a:t>:-</a:t>
            </a:r>
          </a:p>
          <a:p>
            <a:r>
              <a:rPr lang="en-IN" sz="2400" dirty="0">
                <a:solidFill>
                  <a:schemeClr val="tx2"/>
                </a:solidFill>
              </a:rPr>
              <a:t>FLOYD - WARSHALL (W)</a:t>
            </a:r>
          </a:p>
          <a:p>
            <a:r>
              <a:rPr lang="en-IN" sz="2400" dirty="0">
                <a:solidFill>
                  <a:schemeClr val="tx2"/>
                </a:solidFill>
              </a:rPr>
              <a:t> 1. n ← rows [W].</a:t>
            </a:r>
          </a:p>
          <a:p>
            <a:r>
              <a:rPr lang="en-IN" sz="2400" dirty="0">
                <a:solidFill>
                  <a:schemeClr val="tx2"/>
                </a:solidFill>
              </a:rPr>
              <a:t> 2. D0 ← W</a:t>
            </a:r>
          </a:p>
          <a:p>
            <a:r>
              <a:rPr lang="en-IN" sz="2400" dirty="0">
                <a:solidFill>
                  <a:schemeClr val="tx2"/>
                </a:solidFill>
              </a:rPr>
              <a:t> 3. for k ← 1 to n</a:t>
            </a:r>
          </a:p>
          <a:p>
            <a:r>
              <a:rPr lang="en-IN" sz="2400" dirty="0">
                <a:solidFill>
                  <a:schemeClr val="tx2"/>
                </a:solidFill>
              </a:rPr>
              <a:t> 4. do for </a:t>
            </a:r>
            <a:r>
              <a:rPr lang="en-IN" sz="2400" dirty="0" err="1">
                <a:solidFill>
                  <a:schemeClr val="tx2"/>
                </a:solidFill>
              </a:rPr>
              <a:t>i</a:t>
            </a:r>
            <a:r>
              <a:rPr lang="en-IN" sz="2400" dirty="0">
                <a:solidFill>
                  <a:schemeClr val="tx2"/>
                </a:solidFill>
              </a:rPr>
              <a:t> ← 1 to n     </a:t>
            </a:r>
          </a:p>
          <a:p>
            <a:r>
              <a:rPr lang="en-IN" sz="2400" dirty="0">
                <a:solidFill>
                  <a:schemeClr val="tx2"/>
                </a:solidFill>
              </a:rPr>
              <a:t> 5. do for j ← 1 to n     </a:t>
            </a:r>
          </a:p>
          <a:p>
            <a:r>
              <a:rPr lang="en-IN" sz="2400" dirty="0">
                <a:solidFill>
                  <a:schemeClr val="tx2"/>
                </a:solidFill>
              </a:rPr>
              <a:t> 6. do </a:t>
            </a:r>
            <a:r>
              <a:rPr lang="en-IN" sz="2400" dirty="0" err="1">
                <a:solidFill>
                  <a:schemeClr val="tx2"/>
                </a:solidFill>
              </a:rPr>
              <a:t>dij</a:t>
            </a:r>
            <a:r>
              <a:rPr lang="en-IN" sz="2400" dirty="0">
                <a:solidFill>
                  <a:schemeClr val="tx2"/>
                </a:solidFill>
              </a:rPr>
              <a:t>(k) ← min (</a:t>
            </a:r>
            <a:r>
              <a:rPr lang="en-IN" sz="2400" dirty="0" err="1">
                <a:solidFill>
                  <a:schemeClr val="tx2"/>
                </a:solidFill>
              </a:rPr>
              <a:t>dij</a:t>
            </a:r>
            <a:r>
              <a:rPr lang="en-IN" sz="2400" dirty="0">
                <a:solidFill>
                  <a:schemeClr val="tx2"/>
                </a:solidFill>
              </a:rPr>
              <a:t>(k-1),</a:t>
            </a:r>
            <a:r>
              <a:rPr lang="en-IN" sz="2400" dirty="0" err="1">
                <a:solidFill>
                  <a:schemeClr val="tx2"/>
                </a:solidFill>
              </a:rPr>
              <a:t>dik</a:t>
            </a:r>
            <a:r>
              <a:rPr lang="en-IN" sz="2400" dirty="0">
                <a:solidFill>
                  <a:schemeClr val="tx2"/>
                </a:solidFill>
              </a:rPr>
              <a:t>(k-1)+</a:t>
            </a:r>
            <a:r>
              <a:rPr lang="en-IN" sz="2400" dirty="0" err="1">
                <a:solidFill>
                  <a:schemeClr val="tx2"/>
                </a:solidFill>
              </a:rPr>
              <a:t>dkj</a:t>
            </a:r>
            <a:r>
              <a:rPr lang="en-IN" sz="2400" dirty="0">
                <a:solidFill>
                  <a:schemeClr val="tx2"/>
                </a:solidFill>
              </a:rPr>
              <a:t>(k-1) )</a:t>
            </a:r>
          </a:p>
          <a:p>
            <a:r>
              <a:rPr lang="en-IN" sz="2400" dirty="0">
                <a:solidFill>
                  <a:schemeClr val="tx2"/>
                </a:solidFill>
              </a:rPr>
              <a:t> 7. return D(n) </a:t>
            </a:r>
          </a:p>
          <a:p>
            <a:endParaRPr lang="en-IN" sz="2400" dirty="0">
              <a:solidFill>
                <a:schemeClr val="accent3">
                  <a:lumMod val="75000"/>
                </a:schemeClr>
              </a:solidFill>
            </a:endParaRPr>
          </a:p>
        </p:txBody>
      </p:sp>
    </p:spTree>
    <p:extLst>
      <p:ext uri="{BB962C8B-B14F-4D97-AF65-F5344CB8AC3E}">
        <p14:creationId xmlns:p14="http://schemas.microsoft.com/office/powerpoint/2010/main" val="345824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F25-4909-4EBD-A268-5CD45861C473}"/>
              </a:ext>
            </a:extLst>
          </p:cNvPr>
          <p:cNvSpPr>
            <a:spLocks noGrp="1"/>
          </p:cNvSpPr>
          <p:nvPr>
            <p:ph type="title"/>
          </p:nvPr>
        </p:nvSpPr>
        <p:spPr/>
        <p:txBody>
          <a:bodyPr>
            <a:normAutofit/>
          </a:bodyPr>
          <a:lstStyle/>
          <a:p>
            <a:r>
              <a:rPr lang="en-IN" sz="4000" i="1" dirty="0">
                <a:solidFill>
                  <a:schemeClr val="accent5">
                    <a:lumMod val="20000"/>
                    <a:lumOff val="80000"/>
                  </a:schemeClr>
                </a:solidFill>
              </a:rPr>
              <a:t>FLOYD-WARSHALL ALGORITHM </a:t>
            </a:r>
            <a:endParaRPr lang="en-IN" sz="4000" dirty="0"/>
          </a:p>
        </p:txBody>
      </p:sp>
      <p:pic>
        <p:nvPicPr>
          <p:cNvPr id="5" name="Content Placeholder 4">
            <a:extLst>
              <a:ext uri="{FF2B5EF4-FFF2-40B4-BE49-F238E27FC236}">
                <a16:creationId xmlns:a16="http://schemas.microsoft.com/office/drawing/2014/main" id="{D4C17F22-5AEA-4331-8A05-0BA0B4E14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608" y="1468221"/>
            <a:ext cx="6681460" cy="5011095"/>
          </a:xfrm>
        </p:spPr>
      </p:pic>
    </p:spTree>
    <p:extLst>
      <p:ext uri="{BB962C8B-B14F-4D97-AF65-F5344CB8AC3E}">
        <p14:creationId xmlns:p14="http://schemas.microsoft.com/office/powerpoint/2010/main" val="413821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04B8-8264-4B74-B8F3-3C0B58E2B3D6}"/>
              </a:ext>
            </a:extLst>
          </p:cNvPr>
          <p:cNvSpPr>
            <a:spLocks noGrp="1"/>
          </p:cNvSpPr>
          <p:nvPr>
            <p:ph type="title"/>
          </p:nvPr>
        </p:nvSpPr>
        <p:spPr/>
        <p:txBody>
          <a:bodyPr>
            <a:normAutofit/>
          </a:bodyPr>
          <a:lstStyle/>
          <a:p>
            <a:r>
              <a:rPr lang="en-IN" sz="4000" i="1" dirty="0">
                <a:solidFill>
                  <a:schemeClr val="accent5">
                    <a:lumMod val="20000"/>
                    <a:lumOff val="80000"/>
                  </a:schemeClr>
                </a:solidFill>
              </a:rPr>
              <a:t>FLOYD-WARSHALL ALGORITHM </a:t>
            </a:r>
            <a:endParaRPr lang="en-IN" sz="4000" dirty="0"/>
          </a:p>
        </p:txBody>
      </p:sp>
      <p:sp>
        <p:nvSpPr>
          <p:cNvPr id="3" name="Content Placeholder 2">
            <a:extLst>
              <a:ext uri="{FF2B5EF4-FFF2-40B4-BE49-F238E27FC236}">
                <a16:creationId xmlns:a16="http://schemas.microsoft.com/office/drawing/2014/main" id="{656D95C8-9558-46B3-B5F1-0D9C8C194976}"/>
              </a:ext>
            </a:extLst>
          </p:cNvPr>
          <p:cNvSpPr>
            <a:spLocks noGrp="1"/>
          </p:cNvSpPr>
          <p:nvPr>
            <p:ph idx="1"/>
          </p:nvPr>
        </p:nvSpPr>
        <p:spPr>
          <a:xfrm>
            <a:off x="677334" y="1752216"/>
            <a:ext cx="7596654" cy="3880773"/>
          </a:xfrm>
        </p:spPr>
        <p:txBody>
          <a:bodyPr/>
          <a:lstStyle/>
          <a:p>
            <a:r>
              <a:rPr lang="en-IN" sz="2800" dirty="0">
                <a:solidFill>
                  <a:schemeClr val="accent1">
                    <a:lumMod val="60000"/>
                    <a:lumOff val="40000"/>
                  </a:schemeClr>
                </a:solidFill>
              </a:rPr>
              <a:t>RUN-TIME COMPLEXITY:-</a:t>
            </a:r>
          </a:p>
          <a:p>
            <a:r>
              <a:rPr lang="en-US" sz="2400" i="1" dirty="0"/>
              <a:t> The </a:t>
            </a:r>
            <a:r>
              <a:rPr lang="en-US" sz="2400" b="1" i="1" dirty="0"/>
              <a:t>Floyd</a:t>
            </a:r>
            <a:r>
              <a:rPr lang="en-US" sz="2400" i="1" dirty="0"/>
              <a:t>-</a:t>
            </a:r>
            <a:r>
              <a:rPr lang="en-US" sz="2400" b="1" i="1" dirty="0" err="1"/>
              <a:t>Warshall</a:t>
            </a:r>
            <a:r>
              <a:rPr lang="en-US" sz="2400" b="1" i="1" dirty="0"/>
              <a:t> algorithm</a:t>
            </a:r>
            <a:r>
              <a:rPr lang="en-US" sz="2400" i="1" dirty="0"/>
              <a:t> runs in O ( ∣ V ∣ 3 ) O\big(|V|^{3}\big) O(∣V∣3) time. This is because of the three nested for loops that are run after the initialization and population of the distance matrix, M. See also: big O notation.</a:t>
            </a:r>
            <a:endParaRPr lang="en-IN" sz="2400" i="1" dirty="0">
              <a:solidFill>
                <a:schemeClr val="accent1">
                  <a:lumMod val="60000"/>
                  <a:lumOff val="40000"/>
                </a:schemeClr>
              </a:solidFill>
            </a:endParaRPr>
          </a:p>
        </p:txBody>
      </p:sp>
    </p:spTree>
    <p:extLst>
      <p:ext uri="{BB962C8B-B14F-4D97-AF65-F5344CB8AC3E}">
        <p14:creationId xmlns:p14="http://schemas.microsoft.com/office/powerpoint/2010/main" val="169444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E17E-8E2A-4A66-B062-59BEB673F34F}"/>
              </a:ext>
            </a:extLst>
          </p:cNvPr>
          <p:cNvSpPr>
            <a:spLocks noGrp="1"/>
          </p:cNvSpPr>
          <p:nvPr>
            <p:ph type="title"/>
          </p:nvPr>
        </p:nvSpPr>
        <p:spPr>
          <a:xfrm>
            <a:off x="1623265" y="436179"/>
            <a:ext cx="8596668" cy="1320800"/>
          </a:xfrm>
        </p:spPr>
        <p:txBody>
          <a:bodyPr>
            <a:normAutofit/>
          </a:bodyPr>
          <a:lstStyle/>
          <a:p>
            <a:r>
              <a:rPr lang="en-IN" sz="4400" i="1" dirty="0">
                <a:effectLst>
                  <a:outerShdw blurRad="38100" dist="38100" dir="2700000" algn="tl">
                    <a:srgbClr val="000000">
                      <a:alpha val="43137"/>
                    </a:srgbClr>
                  </a:outerShdw>
                </a:effectLst>
              </a:rPr>
              <a:t>DIJSKTRA’s ALGORITHM</a:t>
            </a:r>
          </a:p>
        </p:txBody>
      </p:sp>
      <p:sp>
        <p:nvSpPr>
          <p:cNvPr id="3" name="Content Placeholder 2">
            <a:extLst>
              <a:ext uri="{FF2B5EF4-FFF2-40B4-BE49-F238E27FC236}">
                <a16:creationId xmlns:a16="http://schemas.microsoft.com/office/drawing/2014/main" id="{84DEDBBE-AFB8-4A73-B412-F207BD0A677D}"/>
              </a:ext>
            </a:extLst>
          </p:cNvPr>
          <p:cNvSpPr>
            <a:spLocks noGrp="1"/>
          </p:cNvSpPr>
          <p:nvPr>
            <p:ph idx="1"/>
          </p:nvPr>
        </p:nvSpPr>
        <p:spPr>
          <a:xfrm>
            <a:off x="677334" y="2682937"/>
            <a:ext cx="8596668" cy="3880773"/>
          </a:xfrm>
        </p:spPr>
        <p:txBody>
          <a:bodyPr>
            <a:normAutofit/>
          </a:bodyPr>
          <a:lstStyle/>
          <a:p>
            <a:r>
              <a:rPr lang="en-IN" sz="2800" b="1" dirty="0"/>
              <a:t>Dijkstra's algorithm</a:t>
            </a:r>
            <a:r>
              <a:rPr lang="en-IN" sz="2800" dirty="0"/>
              <a:t> (or </a:t>
            </a:r>
            <a:r>
              <a:rPr lang="en-IN" sz="2800" b="1" dirty="0"/>
              <a:t>Dijkstra's</a:t>
            </a:r>
            <a:r>
              <a:rPr lang="en-IN" sz="2800" dirty="0"/>
              <a:t> Shortest Path First </a:t>
            </a:r>
            <a:r>
              <a:rPr lang="en-IN" sz="2800" b="1" dirty="0"/>
              <a:t>algorithm</a:t>
            </a:r>
            <a:r>
              <a:rPr lang="en-IN" sz="2800" dirty="0"/>
              <a:t>, SPF </a:t>
            </a:r>
            <a:r>
              <a:rPr lang="en-IN" sz="2800" b="1" dirty="0"/>
              <a:t>algorithm</a:t>
            </a:r>
            <a:r>
              <a:rPr lang="en-IN" sz="2800" dirty="0"/>
              <a:t>) is an </a:t>
            </a:r>
            <a:r>
              <a:rPr lang="en-IN" sz="2800" b="1" dirty="0"/>
              <a:t>algorithm</a:t>
            </a:r>
            <a:r>
              <a:rPr lang="en-IN" sz="2800" dirty="0"/>
              <a:t> for finding the shortest paths between nodes in a graph, which may represent, for example, road networks. It was conceived by computer scientist </a:t>
            </a:r>
            <a:r>
              <a:rPr lang="en-IN" sz="2800" dirty="0" err="1"/>
              <a:t>Edsger</a:t>
            </a:r>
            <a:r>
              <a:rPr lang="en-IN" sz="2800" dirty="0"/>
              <a:t> W.</a:t>
            </a:r>
          </a:p>
        </p:txBody>
      </p:sp>
    </p:spTree>
    <p:extLst>
      <p:ext uri="{BB962C8B-B14F-4D97-AF65-F5344CB8AC3E}">
        <p14:creationId xmlns:p14="http://schemas.microsoft.com/office/powerpoint/2010/main" val="7241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30CA-DC95-407A-840C-54868B573F95}"/>
              </a:ext>
            </a:extLst>
          </p:cNvPr>
          <p:cNvSpPr>
            <a:spLocks noGrp="1"/>
          </p:cNvSpPr>
          <p:nvPr>
            <p:ph type="title"/>
          </p:nvPr>
        </p:nvSpPr>
        <p:spPr>
          <a:xfrm>
            <a:off x="1103003" y="156238"/>
            <a:ext cx="8596668" cy="1320800"/>
          </a:xfrm>
        </p:spPr>
        <p:txBody>
          <a:bodyPr>
            <a:normAutofit/>
          </a:bodyPr>
          <a:lstStyle/>
          <a:p>
            <a:r>
              <a:rPr lang="en-IN" sz="4000" i="1" dirty="0"/>
              <a:t>DIJSKTRA’s ALGORITHM</a:t>
            </a:r>
            <a:endParaRPr lang="en-IN" sz="4000" dirty="0"/>
          </a:p>
        </p:txBody>
      </p:sp>
      <p:sp>
        <p:nvSpPr>
          <p:cNvPr id="3" name="Content Placeholder 2">
            <a:extLst>
              <a:ext uri="{FF2B5EF4-FFF2-40B4-BE49-F238E27FC236}">
                <a16:creationId xmlns:a16="http://schemas.microsoft.com/office/drawing/2014/main" id="{BB82EF00-1890-44DF-9CC0-B7094720231F}"/>
              </a:ext>
            </a:extLst>
          </p:cNvPr>
          <p:cNvSpPr>
            <a:spLocks noGrp="1"/>
          </p:cNvSpPr>
          <p:nvPr>
            <p:ph idx="1"/>
          </p:nvPr>
        </p:nvSpPr>
        <p:spPr>
          <a:xfrm>
            <a:off x="472382" y="1198892"/>
            <a:ext cx="8596668" cy="3880773"/>
          </a:xfrm>
        </p:spPr>
        <p:txBody>
          <a:bodyPr/>
          <a:lstStyle/>
          <a:p>
            <a:r>
              <a:rPr lang="en-IN" sz="2400" dirty="0">
                <a:solidFill>
                  <a:srgbClr val="0070C0"/>
                </a:solidFill>
              </a:rPr>
              <a:t>ALGORITHM</a:t>
            </a:r>
          </a:p>
          <a:p>
            <a:endParaRPr lang="en-IN" dirty="0">
              <a:solidFill>
                <a:srgbClr val="0070C0"/>
              </a:solidFill>
            </a:endParaRPr>
          </a:p>
        </p:txBody>
      </p:sp>
      <p:pic>
        <p:nvPicPr>
          <p:cNvPr id="5" name="Picture 4">
            <a:extLst>
              <a:ext uri="{FF2B5EF4-FFF2-40B4-BE49-F238E27FC236}">
                <a16:creationId xmlns:a16="http://schemas.microsoft.com/office/drawing/2014/main" id="{9829F56C-BA29-4EC8-BCA2-C3B7FAD98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82" y="1961182"/>
            <a:ext cx="5364288" cy="4022368"/>
          </a:xfrm>
          <a:prstGeom prst="rect">
            <a:avLst/>
          </a:prstGeom>
        </p:spPr>
      </p:pic>
    </p:spTree>
    <p:extLst>
      <p:ext uri="{BB962C8B-B14F-4D97-AF65-F5344CB8AC3E}">
        <p14:creationId xmlns:p14="http://schemas.microsoft.com/office/powerpoint/2010/main" val="274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8F8C-849B-4673-9403-DF4F09DA2DEB}"/>
              </a:ext>
            </a:extLst>
          </p:cNvPr>
          <p:cNvSpPr>
            <a:spLocks noGrp="1"/>
          </p:cNvSpPr>
          <p:nvPr>
            <p:ph type="title"/>
          </p:nvPr>
        </p:nvSpPr>
        <p:spPr/>
        <p:txBody>
          <a:bodyPr/>
          <a:lstStyle/>
          <a:p>
            <a:r>
              <a:rPr lang="en-IN" i="1" dirty="0"/>
              <a:t>DIJSKTRA’s ALGORITHM</a:t>
            </a:r>
            <a:endParaRPr lang="en-IN" dirty="0"/>
          </a:p>
        </p:txBody>
      </p:sp>
      <p:sp>
        <p:nvSpPr>
          <p:cNvPr id="3" name="Content Placeholder 2">
            <a:extLst>
              <a:ext uri="{FF2B5EF4-FFF2-40B4-BE49-F238E27FC236}">
                <a16:creationId xmlns:a16="http://schemas.microsoft.com/office/drawing/2014/main" id="{2ABC2C7B-512D-485B-BA25-D0827956E359}"/>
              </a:ext>
            </a:extLst>
          </p:cNvPr>
          <p:cNvSpPr>
            <a:spLocks noGrp="1"/>
          </p:cNvSpPr>
          <p:nvPr>
            <p:ph idx="1"/>
          </p:nvPr>
        </p:nvSpPr>
        <p:spPr>
          <a:xfrm>
            <a:off x="1147850" y="1930400"/>
            <a:ext cx="8596668" cy="3880773"/>
          </a:xfrm>
        </p:spPr>
        <p:txBody>
          <a:bodyPr/>
          <a:lstStyle/>
          <a:p>
            <a:endParaRPr lang="en-IN" dirty="0"/>
          </a:p>
        </p:txBody>
      </p:sp>
      <p:pic>
        <p:nvPicPr>
          <p:cNvPr id="5" name="Picture 4">
            <a:extLst>
              <a:ext uri="{FF2B5EF4-FFF2-40B4-BE49-F238E27FC236}">
                <a16:creationId xmlns:a16="http://schemas.microsoft.com/office/drawing/2014/main" id="{AA33CD71-CE1C-462F-BC3B-D1E73F39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61" y="1847666"/>
            <a:ext cx="6821010" cy="3429000"/>
          </a:xfrm>
          <a:prstGeom prst="rect">
            <a:avLst/>
          </a:prstGeom>
        </p:spPr>
      </p:pic>
    </p:spTree>
    <p:extLst>
      <p:ext uri="{BB962C8B-B14F-4D97-AF65-F5344CB8AC3E}">
        <p14:creationId xmlns:p14="http://schemas.microsoft.com/office/powerpoint/2010/main" val="138065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50C6-5D4E-4ED1-A9DF-9E189FC3BCB7}"/>
              </a:ext>
            </a:extLst>
          </p:cNvPr>
          <p:cNvSpPr>
            <a:spLocks noGrp="1"/>
          </p:cNvSpPr>
          <p:nvPr>
            <p:ph type="title"/>
          </p:nvPr>
        </p:nvSpPr>
        <p:spPr/>
        <p:txBody>
          <a:bodyPr>
            <a:normAutofit/>
          </a:bodyPr>
          <a:lstStyle/>
          <a:p>
            <a:r>
              <a:rPr lang="en-IN" sz="4000" i="1" dirty="0"/>
              <a:t>DIJSKTRA’s ALGORITHM</a:t>
            </a:r>
            <a:endParaRPr lang="en-IN" sz="4000" dirty="0"/>
          </a:p>
        </p:txBody>
      </p:sp>
      <p:sp>
        <p:nvSpPr>
          <p:cNvPr id="3" name="Content Placeholder 2">
            <a:extLst>
              <a:ext uri="{FF2B5EF4-FFF2-40B4-BE49-F238E27FC236}">
                <a16:creationId xmlns:a16="http://schemas.microsoft.com/office/drawing/2014/main" id="{5B12ACD8-B309-49FA-93BC-77542D1FF002}"/>
              </a:ext>
            </a:extLst>
          </p:cNvPr>
          <p:cNvSpPr>
            <a:spLocks noGrp="1"/>
          </p:cNvSpPr>
          <p:nvPr>
            <p:ph idx="1"/>
          </p:nvPr>
        </p:nvSpPr>
        <p:spPr>
          <a:xfrm>
            <a:off x="677334" y="2160589"/>
            <a:ext cx="8084926" cy="3880773"/>
          </a:xfrm>
        </p:spPr>
        <p:txBody>
          <a:bodyPr>
            <a:normAutofit/>
          </a:bodyPr>
          <a:lstStyle/>
          <a:p>
            <a:r>
              <a:rPr lang="en-IN" sz="2800" dirty="0">
                <a:solidFill>
                  <a:schemeClr val="tx2">
                    <a:lumMod val="60000"/>
                    <a:lumOff val="40000"/>
                  </a:schemeClr>
                </a:solidFill>
              </a:rPr>
              <a:t>TIME COMPLEXITY:-</a:t>
            </a:r>
          </a:p>
          <a:p>
            <a:r>
              <a:rPr lang="en-US" sz="2400" i="1" dirty="0"/>
              <a:t>The time </a:t>
            </a:r>
            <a:r>
              <a:rPr lang="en-US" sz="2400" b="1" i="1" dirty="0"/>
              <a:t>complexity</a:t>
            </a:r>
            <a:r>
              <a:rPr lang="en-US" sz="2400" i="1" dirty="0"/>
              <a:t> for the matrix representation is O(V^2). ... With adjacency list representation, all vertices of a graph can be traversed in O(V+E) time using BFS.</a:t>
            </a:r>
            <a:endParaRPr lang="en-IN" sz="2400" i="1" dirty="0">
              <a:solidFill>
                <a:schemeClr val="tx2">
                  <a:lumMod val="60000"/>
                  <a:lumOff val="40000"/>
                </a:schemeClr>
              </a:solidFill>
            </a:endParaRPr>
          </a:p>
        </p:txBody>
      </p:sp>
    </p:spTree>
    <p:extLst>
      <p:ext uri="{BB962C8B-B14F-4D97-AF65-F5344CB8AC3E}">
        <p14:creationId xmlns:p14="http://schemas.microsoft.com/office/powerpoint/2010/main" val="333393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058C-29FA-484A-B4CB-E5E10BDB98A3}"/>
              </a:ext>
            </a:extLst>
          </p:cNvPr>
          <p:cNvSpPr>
            <a:spLocks noGrp="1"/>
          </p:cNvSpPr>
          <p:nvPr>
            <p:ph type="title"/>
          </p:nvPr>
        </p:nvSpPr>
        <p:spPr>
          <a:xfrm>
            <a:off x="863765" y="964707"/>
            <a:ext cx="8596668" cy="1320800"/>
          </a:xfrm>
        </p:spPr>
        <p:txBody>
          <a:bodyPr>
            <a:normAutofit/>
          </a:bodyPr>
          <a:lstStyle/>
          <a:p>
            <a:r>
              <a:rPr lang="en-IN" sz="4400" i="1" u="sng" dirty="0">
                <a:solidFill>
                  <a:schemeClr val="bg2">
                    <a:lumMod val="50000"/>
                  </a:schemeClr>
                </a:solidFill>
                <a:effectLst>
                  <a:outerShdw blurRad="38100" dist="38100" dir="2700000" algn="tl">
                    <a:srgbClr val="000000">
                      <a:alpha val="43137"/>
                    </a:srgbClr>
                  </a:outerShdw>
                </a:effectLst>
              </a:rPr>
              <a:t>BELLMAN FORD ALGORITHM</a:t>
            </a:r>
          </a:p>
        </p:txBody>
      </p:sp>
      <p:sp>
        <p:nvSpPr>
          <p:cNvPr id="3" name="Content Placeholder 2">
            <a:extLst>
              <a:ext uri="{FF2B5EF4-FFF2-40B4-BE49-F238E27FC236}">
                <a16:creationId xmlns:a16="http://schemas.microsoft.com/office/drawing/2014/main" id="{B0242CFD-48E8-47D8-ACEF-4D67FFFA0491}"/>
              </a:ext>
            </a:extLst>
          </p:cNvPr>
          <p:cNvSpPr>
            <a:spLocks noGrp="1"/>
          </p:cNvSpPr>
          <p:nvPr>
            <p:ph idx="1"/>
          </p:nvPr>
        </p:nvSpPr>
        <p:spPr>
          <a:xfrm>
            <a:off x="677334" y="2632229"/>
            <a:ext cx="8596668" cy="3962400"/>
          </a:xfrm>
        </p:spPr>
        <p:txBody>
          <a:bodyPr>
            <a:normAutofit/>
          </a:bodyPr>
          <a:lstStyle/>
          <a:p>
            <a:pPr marL="0" indent="0">
              <a:buNone/>
            </a:pPr>
            <a:r>
              <a:rPr lang="en-US" sz="2400" i="1" dirty="0"/>
              <a:t>Given a weighted directed graph G = (V, E) with source s and weight function w: E → R, the Bellman-Ford algorithm returns a Boolean value indicating whether or not there is a negative weight cycle that is attainable from the source. If there is such a cycle, the algorithm produces the shortest paths and their weights. The algorithm returns TRUE if and only if a graph contains no negative - weight cycles that are reachable from the source.</a:t>
            </a:r>
            <a:endParaRPr lang="en-IN" sz="2400" i="1" dirty="0"/>
          </a:p>
        </p:txBody>
      </p:sp>
    </p:spTree>
    <p:extLst>
      <p:ext uri="{BB962C8B-B14F-4D97-AF65-F5344CB8AC3E}">
        <p14:creationId xmlns:p14="http://schemas.microsoft.com/office/powerpoint/2010/main" val="205610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DC7B-7250-4810-B3C6-050F5C570112}"/>
              </a:ext>
            </a:extLst>
          </p:cNvPr>
          <p:cNvSpPr>
            <a:spLocks noGrp="1"/>
          </p:cNvSpPr>
          <p:nvPr>
            <p:ph type="title"/>
          </p:nvPr>
        </p:nvSpPr>
        <p:spPr/>
        <p:txBody>
          <a:bodyPr>
            <a:normAutofit/>
          </a:bodyPr>
          <a:lstStyle/>
          <a:p>
            <a:r>
              <a:rPr lang="en-IN" sz="4000" i="1" dirty="0">
                <a:solidFill>
                  <a:schemeClr val="bg2">
                    <a:lumMod val="50000"/>
                  </a:schemeClr>
                </a:solidFill>
              </a:rPr>
              <a:t>BELLMAN FORD ALGORITHM</a:t>
            </a:r>
            <a:endParaRPr lang="en-IN" sz="4000" dirty="0">
              <a:solidFill>
                <a:schemeClr val="bg2">
                  <a:lumMod val="50000"/>
                </a:schemeClr>
              </a:solidFill>
            </a:endParaRPr>
          </a:p>
        </p:txBody>
      </p:sp>
      <p:sp>
        <p:nvSpPr>
          <p:cNvPr id="3" name="Content Placeholder 2">
            <a:extLst>
              <a:ext uri="{FF2B5EF4-FFF2-40B4-BE49-F238E27FC236}">
                <a16:creationId xmlns:a16="http://schemas.microsoft.com/office/drawing/2014/main" id="{C3A31905-926E-4337-9FC4-E31B10CA238B}"/>
              </a:ext>
            </a:extLst>
          </p:cNvPr>
          <p:cNvSpPr>
            <a:spLocks noGrp="1"/>
          </p:cNvSpPr>
          <p:nvPr>
            <p:ph idx="1"/>
          </p:nvPr>
        </p:nvSpPr>
        <p:spPr/>
        <p:txBody>
          <a:bodyPr>
            <a:normAutofit lnSpcReduction="10000"/>
          </a:bodyPr>
          <a:lstStyle/>
          <a:p>
            <a:pPr marL="0" indent="0">
              <a:buNone/>
            </a:pPr>
            <a:r>
              <a:rPr lang="en-IN" sz="2000" b="1" i="1" dirty="0">
                <a:solidFill>
                  <a:srgbClr val="0070C0"/>
                </a:solidFill>
              </a:rPr>
              <a:t>ALGORITHM</a:t>
            </a:r>
          </a:p>
          <a:p>
            <a:r>
              <a:rPr lang="en-IN" dirty="0"/>
              <a:t>BELLMAN -FORD (G, w, s)</a:t>
            </a:r>
          </a:p>
          <a:p>
            <a:r>
              <a:rPr lang="en-IN" dirty="0"/>
              <a:t> 1. INITIALIZE - SINGLE - SOURCE (G, s)</a:t>
            </a:r>
          </a:p>
          <a:p>
            <a:r>
              <a:rPr lang="en-IN" dirty="0"/>
              <a:t> 2. for </a:t>
            </a:r>
            <a:r>
              <a:rPr lang="en-IN" dirty="0" err="1"/>
              <a:t>i</a:t>
            </a:r>
            <a:r>
              <a:rPr lang="en-IN" dirty="0"/>
              <a:t> ← 1 to |V[G]| - 1</a:t>
            </a:r>
          </a:p>
          <a:p>
            <a:r>
              <a:rPr lang="en-IN" dirty="0"/>
              <a:t> 3. do for each edge (u, v) ∈ E [G]</a:t>
            </a:r>
          </a:p>
          <a:p>
            <a:r>
              <a:rPr lang="en-IN" dirty="0"/>
              <a:t> 4. do RELAX (u, v, w)</a:t>
            </a:r>
          </a:p>
          <a:p>
            <a:r>
              <a:rPr lang="en-IN" dirty="0"/>
              <a:t> 5. for each edge (u, v) ∈ E [G]</a:t>
            </a:r>
          </a:p>
          <a:p>
            <a:r>
              <a:rPr lang="en-IN" dirty="0"/>
              <a:t> 6. do if d [v] &gt; d [u] + w (u, v)</a:t>
            </a:r>
          </a:p>
          <a:p>
            <a:r>
              <a:rPr lang="en-IN" dirty="0"/>
              <a:t> 7. then return FALSE.</a:t>
            </a:r>
          </a:p>
          <a:p>
            <a:r>
              <a:rPr lang="en-IN" dirty="0"/>
              <a:t> 8. return TRUE.</a:t>
            </a:r>
          </a:p>
          <a:p>
            <a:endParaRPr lang="en-IN" dirty="0"/>
          </a:p>
        </p:txBody>
      </p:sp>
    </p:spTree>
    <p:extLst>
      <p:ext uri="{BB962C8B-B14F-4D97-AF65-F5344CB8AC3E}">
        <p14:creationId xmlns:p14="http://schemas.microsoft.com/office/powerpoint/2010/main" val="350792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ACE8-DBB7-459E-BFFC-D8886D60D735}"/>
              </a:ext>
            </a:extLst>
          </p:cNvPr>
          <p:cNvSpPr>
            <a:spLocks noGrp="1"/>
          </p:cNvSpPr>
          <p:nvPr>
            <p:ph type="title"/>
          </p:nvPr>
        </p:nvSpPr>
        <p:spPr>
          <a:xfrm>
            <a:off x="677334" y="334392"/>
            <a:ext cx="8596668" cy="1320800"/>
          </a:xfrm>
        </p:spPr>
        <p:txBody>
          <a:bodyPr>
            <a:normAutofit/>
          </a:bodyPr>
          <a:lstStyle/>
          <a:p>
            <a:r>
              <a:rPr lang="en-IN" sz="4000" i="1" dirty="0">
                <a:solidFill>
                  <a:schemeClr val="bg2">
                    <a:lumMod val="50000"/>
                  </a:schemeClr>
                </a:solidFill>
              </a:rPr>
              <a:t>BELLMAN FORD ALGORITHM</a:t>
            </a:r>
            <a:br>
              <a:rPr lang="en-IN" sz="4000" i="1" dirty="0">
                <a:solidFill>
                  <a:schemeClr val="bg2">
                    <a:lumMod val="50000"/>
                  </a:schemeClr>
                </a:solidFill>
              </a:rPr>
            </a:br>
            <a:endParaRPr lang="en-IN" sz="4000" dirty="0">
              <a:solidFill>
                <a:schemeClr val="bg2">
                  <a:lumMod val="50000"/>
                </a:schemeClr>
              </a:solidFill>
            </a:endParaRPr>
          </a:p>
        </p:txBody>
      </p:sp>
      <p:sp>
        <p:nvSpPr>
          <p:cNvPr id="7" name="Content Placeholder 6">
            <a:extLst>
              <a:ext uri="{FF2B5EF4-FFF2-40B4-BE49-F238E27FC236}">
                <a16:creationId xmlns:a16="http://schemas.microsoft.com/office/drawing/2014/main" id="{AC837B63-410A-40F7-BAD7-770A187EE4A9}"/>
              </a:ext>
            </a:extLst>
          </p:cNvPr>
          <p:cNvSpPr>
            <a:spLocks noGrp="1"/>
          </p:cNvSpPr>
          <p:nvPr>
            <p:ph idx="1"/>
          </p:nvPr>
        </p:nvSpPr>
        <p:spPr>
          <a:xfrm>
            <a:off x="588558" y="1104146"/>
            <a:ext cx="8596668" cy="3880773"/>
          </a:xfrm>
        </p:spPr>
        <p:txBody>
          <a:bodyPr/>
          <a:lstStyle/>
          <a:p>
            <a:r>
              <a:rPr lang="en-IN" i="1" dirty="0">
                <a:solidFill>
                  <a:schemeClr val="accent5">
                    <a:lumMod val="60000"/>
                    <a:lumOff val="40000"/>
                  </a:schemeClr>
                </a:solidFill>
              </a:rPr>
              <a:t>EXAMPLE:-</a:t>
            </a:r>
          </a:p>
          <a:p>
            <a:endParaRPr lang="en-IN" i="1" dirty="0">
              <a:solidFill>
                <a:schemeClr val="accent5">
                  <a:lumMod val="60000"/>
                  <a:lumOff val="40000"/>
                </a:schemeClr>
              </a:solidFill>
            </a:endParaRPr>
          </a:p>
        </p:txBody>
      </p:sp>
      <p:pic>
        <p:nvPicPr>
          <p:cNvPr id="8" name="Content Placeholder 4">
            <a:extLst>
              <a:ext uri="{FF2B5EF4-FFF2-40B4-BE49-F238E27FC236}">
                <a16:creationId xmlns:a16="http://schemas.microsoft.com/office/drawing/2014/main" id="{EDBA2A8A-87B1-41BC-8837-D9B6AD00F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67" y="1489580"/>
            <a:ext cx="7981025" cy="4902343"/>
          </a:xfrm>
          <a:prstGeom prst="rect">
            <a:avLst/>
          </a:prstGeom>
        </p:spPr>
      </p:pic>
    </p:spTree>
    <p:extLst>
      <p:ext uri="{BB962C8B-B14F-4D97-AF65-F5344CB8AC3E}">
        <p14:creationId xmlns:p14="http://schemas.microsoft.com/office/powerpoint/2010/main" val="391940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CEB4-5F7D-4DE1-B689-BC7CF42BA41F}"/>
              </a:ext>
            </a:extLst>
          </p:cNvPr>
          <p:cNvSpPr>
            <a:spLocks noGrp="1"/>
          </p:cNvSpPr>
          <p:nvPr>
            <p:ph type="title"/>
          </p:nvPr>
        </p:nvSpPr>
        <p:spPr>
          <a:xfrm>
            <a:off x="677334" y="263371"/>
            <a:ext cx="8596668" cy="1320800"/>
          </a:xfrm>
        </p:spPr>
        <p:txBody>
          <a:bodyPr>
            <a:normAutofit/>
          </a:bodyPr>
          <a:lstStyle/>
          <a:p>
            <a:r>
              <a:rPr lang="en-IN" sz="4000" i="1" dirty="0">
                <a:solidFill>
                  <a:schemeClr val="bg2">
                    <a:lumMod val="50000"/>
                  </a:schemeClr>
                </a:solidFill>
              </a:rPr>
              <a:t>BELLMAN FORD ALGORITHM</a:t>
            </a:r>
            <a:br>
              <a:rPr lang="en-IN" sz="4000" i="1" dirty="0">
                <a:solidFill>
                  <a:schemeClr val="bg2">
                    <a:lumMod val="50000"/>
                  </a:schemeClr>
                </a:solidFill>
              </a:rPr>
            </a:br>
            <a:endParaRPr lang="en-IN" sz="4000" dirty="0">
              <a:solidFill>
                <a:schemeClr val="bg2">
                  <a:lumMod val="50000"/>
                </a:schemeClr>
              </a:solidFill>
            </a:endParaRPr>
          </a:p>
        </p:txBody>
      </p:sp>
      <p:sp>
        <p:nvSpPr>
          <p:cNvPr id="3" name="Content Placeholder 2">
            <a:extLst>
              <a:ext uri="{FF2B5EF4-FFF2-40B4-BE49-F238E27FC236}">
                <a16:creationId xmlns:a16="http://schemas.microsoft.com/office/drawing/2014/main" id="{B03B59A9-176E-462D-BB55-B0F4BD8695C7}"/>
              </a:ext>
            </a:extLst>
          </p:cNvPr>
          <p:cNvSpPr>
            <a:spLocks noGrp="1"/>
          </p:cNvSpPr>
          <p:nvPr>
            <p:ph idx="1"/>
          </p:nvPr>
        </p:nvSpPr>
        <p:spPr>
          <a:xfrm>
            <a:off x="544169" y="1584171"/>
            <a:ext cx="8235847" cy="3487320"/>
          </a:xfrm>
        </p:spPr>
        <p:txBody>
          <a:bodyPr>
            <a:normAutofit/>
          </a:bodyPr>
          <a:lstStyle/>
          <a:p>
            <a:r>
              <a:rPr lang="en-US" sz="2800" i="1" dirty="0">
                <a:solidFill>
                  <a:schemeClr val="tx2">
                    <a:lumMod val="60000"/>
                    <a:lumOff val="40000"/>
                  </a:schemeClr>
                </a:solidFill>
              </a:rPr>
              <a:t>RUN-TIME COMPLEXITY:-</a:t>
            </a:r>
            <a:endParaRPr lang="en-US" sz="2800" i="1" dirty="0"/>
          </a:p>
          <a:p>
            <a:r>
              <a:rPr lang="en-US" sz="2800" i="1" dirty="0"/>
              <a:t>Initialization takes O(V ) time, relaxation takes O(E(V − 1)) = O(V E) time, and detecting negative cycles takes O(E) time. Overall, the </a:t>
            </a:r>
            <a:r>
              <a:rPr lang="en-US" sz="2800" b="1" i="1" dirty="0"/>
              <a:t>runtime</a:t>
            </a:r>
            <a:r>
              <a:rPr lang="en-US" sz="2800" i="1" dirty="0"/>
              <a:t> of </a:t>
            </a:r>
            <a:r>
              <a:rPr lang="en-US" sz="2800" b="1" i="1" dirty="0"/>
              <a:t>Bellman</a:t>
            </a:r>
            <a:r>
              <a:rPr lang="en-US" sz="2800" i="1" dirty="0"/>
              <a:t>-</a:t>
            </a:r>
            <a:r>
              <a:rPr lang="en-US" sz="2800" b="1" i="1" dirty="0"/>
              <a:t>Ford</a:t>
            </a:r>
            <a:r>
              <a:rPr lang="en-US" sz="2800" i="1" dirty="0"/>
              <a:t> is O(V E).</a:t>
            </a:r>
            <a:endParaRPr lang="en-IN" sz="2800" i="1" dirty="0"/>
          </a:p>
        </p:txBody>
      </p:sp>
    </p:spTree>
    <p:extLst>
      <p:ext uri="{BB962C8B-B14F-4D97-AF65-F5344CB8AC3E}">
        <p14:creationId xmlns:p14="http://schemas.microsoft.com/office/powerpoint/2010/main" val="12962989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808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SINGLE-SOURCE SHORTEST PATH:- </vt:lpstr>
      <vt:lpstr>DIJSKTRA’s ALGORITHM</vt:lpstr>
      <vt:lpstr>DIJSKTRA’s ALGORITHM</vt:lpstr>
      <vt:lpstr>DIJSKTRA’s ALGORITHM</vt:lpstr>
      <vt:lpstr>DIJSKTRA’s ALGORITHM</vt:lpstr>
      <vt:lpstr>BELLMAN FORD ALGORITHM</vt:lpstr>
      <vt:lpstr>BELLMAN FORD ALGORITHM</vt:lpstr>
      <vt:lpstr>BELLMAN FORD ALGORITHM </vt:lpstr>
      <vt:lpstr>BELLMAN FORD ALGORITHM </vt:lpstr>
      <vt:lpstr>ALL PAIR SHORTEST PATH :-</vt:lpstr>
      <vt:lpstr>FLOYD-WARSHALL ALGORITHM </vt:lpstr>
      <vt:lpstr>FLOYD-WARSHALL ALGORITHM </vt:lpstr>
      <vt:lpstr>FLOYD-WARSHALL ALGORITHM </vt:lpstr>
      <vt:lpstr>FLOYD-WARSHALL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SINGLE-SOURCE SHORTEST PATH:-</dc:title>
  <dc:creator>HP</dc:creator>
  <cp:lastModifiedBy>HP</cp:lastModifiedBy>
  <cp:revision>8</cp:revision>
  <dcterms:created xsi:type="dcterms:W3CDTF">2020-04-27T13:58:18Z</dcterms:created>
  <dcterms:modified xsi:type="dcterms:W3CDTF">2020-04-27T15:16:39Z</dcterms:modified>
</cp:coreProperties>
</file>