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wmf" ContentType="image/x-wmf"/>
  <Override PartName="/ppt/media/image2.wmf" ContentType="image/x-wmf"/>
  <Override PartName="/ppt/media/image1.wmf" ContentType="image/x-wmf"/>
  <Override PartName="/ppt/media/image3.jpeg" ContentType="image/jpeg"/>
  <Override PartName="/ppt/media/image4.wmf" ContentType="image/x-wmf"/>
  <Override PartName="/ppt/media/image5.jpeg" ContentType="image/jpeg"/>
  <Override PartName="/ppt/media/image6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to edit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Maste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 title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32AC398-1C5C-40BF-9A76-702F34066391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10/05/20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4A1E526-23D4-4BC2-BF48-59220B995714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C4788CE-605C-4229-9764-F0F3343F43DA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10/05/20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DCBBE70-6BE8-4973-97EB-034654F42519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235404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0000"/>
                </a:solidFill>
                <a:latin typeface="Calibri"/>
              </a:rPr>
              <a:t>P, NP, </a:t>
            </a:r>
            <a:r>
              <a:rPr b="1" lang="en-US" sz="4400" spc="-1" strike="noStrike">
                <a:solidFill>
                  <a:srgbClr val="ff0000"/>
                </a:solidFill>
                <a:latin typeface="Calibri"/>
              </a:rPr>
              <a:t>NP-</a:t>
            </a:r>
            <a:r>
              <a:rPr b="1" lang="en-US" sz="4400" spc="-1" strike="noStrike">
                <a:solidFill>
                  <a:srgbClr val="ff0000"/>
                </a:solidFill>
                <a:latin typeface="Calibri"/>
              </a:rPr>
              <a:t>Complet</a:t>
            </a:r>
            <a:r>
              <a:rPr b="1" lang="en-US" sz="4400" spc="-1" strike="noStrike">
                <a:solidFill>
                  <a:srgbClr val="ff0000"/>
                </a:solidFill>
                <a:latin typeface="Calibri"/>
              </a:rPr>
              <a:t>e </a:t>
            </a:r>
            <a:r>
              <a:rPr b="1" lang="en-US" sz="4400" spc="-1" strike="noStrike">
                <a:solidFill>
                  <a:srgbClr val="ff0000"/>
                </a:solidFill>
                <a:latin typeface="Calibri"/>
              </a:rPr>
              <a:t>Problem</a:t>
            </a:r>
            <a:r>
              <a:rPr b="1" lang="en-US" sz="4400" spc="-1" strike="noStrike">
                <a:solidFill>
                  <a:srgbClr val="ff0000"/>
                </a:solidFill>
                <a:latin typeface="Calibri"/>
              </a:rPr>
              <a:t>s</a:t>
            </a:r>
            <a:br/>
            <a:br/>
            <a:br/>
            <a:br/>
            <a:br/>
            <a:r>
              <a:rPr b="1" lang="en-US" sz="4400" spc="-1" strike="noStrike">
                <a:solidFill>
                  <a:srgbClr val="ff0000"/>
                </a:solidFill>
                <a:latin typeface="Calibri"/>
              </a:rPr>
              <a:t> NAME-</a:t>
            </a:r>
            <a:r>
              <a:rPr b="1" lang="en-US" sz="4400" spc="-1" strike="noStrike">
                <a:solidFill>
                  <a:srgbClr val="ff0000"/>
                </a:solidFill>
                <a:latin typeface="Calibri"/>
              </a:rPr>
              <a:t>ROHIT </a:t>
            </a:r>
            <a:r>
              <a:rPr b="1" lang="en-US" sz="4400" spc="-1" strike="noStrike">
                <a:solidFill>
                  <a:srgbClr val="ff0000"/>
                </a:solidFill>
                <a:latin typeface="Calibri"/>
              </a:rPr>
              <a:t>BYAS</a:t>
            </a:r>
            <a:br/>
            <a:r>
              <a:rPr b="1" lang="en-US" sz="4400" spc="-1" strike="noStrike">
                <a:solidFill>
                  <a:srgbClr val="ff0000"/>
                </a:solidFill>
                <a:latin typeface="Calibri"/>
              </a:rPr>
              <a:t>ROLL </a:t>
            </a:r>
            <a:r>
              <a:rPr b="1" lang="en-US" sz="4400" spc="-1" strike="noStrike">
                <a:solidFill>
                  <a:srgbClr val="ff0000"/>
                </a:solidFill>
                <a:latin typeface="Calibri"/>
              </a:rPr>
              <a:t>N0.-</a:t>
            </a:r>
            <a:r>
              <a:rPr b="1" lang="en-US" sz="4400" spc="-1" strike="noStrike">
                <a:solidFill>
                  <a:srgbClr val="ff0000"/>
                </a:solidFill>
                <a:latin typeface="Calibri"/>
              </a:rPr>
              <a:t>1812100</a:t>
            </a:r>
            <a:r>
              <a:rPr b="1" lang="en-US" sz="4400" spc="-1" strike="noStrike">
                <a:solidFill>
                  <a:srgbClr val="ff0000"/>
                </a:solidFill>
                <a:latin typeface="Calibri"/>
              </a:rPr>
              <a:t>43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4680"/>
            <a:ext cx="8229240" cy="832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ff"/>
                </a:solidFill>
                <a:latin typeface="Calibri"/>
              </a:rPr>
              <a:t>NPC Example 2: Clique Problem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203040" y="3616920"/>
            <a:ext cx="8686440" cy="2163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Given a graph G(V, E)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0000"/>
              </a:buClr>
              <a:buFont typeface="Arial"/>
              <a:buChar char="•"/>
            </a:pPr>
            <a:r>
              <a:rPr b="1" lang="en-US" sz="3200" spc="-1" strike="noStrike" u="sng">
                <a:solidFill>
                  <a:srgbClr val="ff0000"/>
                </a:solidFill>
                <a:uFillTx/>
                <a:latin typeface="Calibri"/>
              </a:rPr>
              <a:t>Clique: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subset of vertices, where each pair of them is connected by an edge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800000"/>
                </a:solidFill>
                <a:latin typeface="Calibri"/>
              </a:rPr>
              <a:t>Is there a clique in G 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800000"/>
                </a:solidFill>
                <a:latin typeface="Calibri"/>
              </a:rPr>
              <a:t>If there a clique of size m in G?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3" name="Picture 3" descr=""/>
          <p:cNvPicPr/>
          <p:nvPr/>
        </p:nvPicPr>
        <p:blipFill>
          <a:blip r:embed="rId1"/>
          <a:stretch/>
        </p:blipFill>
        <p:spPr>
          <a:xfrm>
            <a:off x="3340080" y="1417680"/>
            <a:ext cx="2775960" cy="163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6" dur="indefinite" restart="never" nodeType="tmRoot">
          <p:childTnLst>
            <p:seq>
              <p:cTn id="7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274680"/>
            <a:ext cx="8229240" cy="862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ff"/>
                </a:solidFill>
                <a:latin typeface="Calibri"/>
              </a:rPr>
              <a:t>NPC Example 3: Graph Coloring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457200" y="3484800"/>
            <a:ext cx="8229240" cy="264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Given a graph G (V, E)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8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800000"/>
                </a:solidFill>
                <a:latin typeface="Calibri"/>
              </a:rPr>
              <a:t>Is there coloring scheme of  the vertices in G using 3-way colors such that no two adjacent vertices have the same color?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BTW: 2-way graph coloring is solvable in poly-time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46" name="Group 3"/>
          <p:cNvGrpSpPr/>
          <p:nvPr/>
        </p:nvGrpSpPr>
        <p:grpSpPr>
          <a:xfrm>
            <a:off x="3111480" y="1598400"/>
            <a:ext cx="2970000" cy="1490040"/>
            <a:chOff x="3111480" y="1598400"/>
            <a:chExt cx="2970000" cy="1490040"/>
          </a:xfrm>
        </p:grpSpPr>
        <p:sp>
          <p:nvSpPr>
            <p:cNvPr id="147" name="Line 4"/>
            <p:cNvSpPr/>
            <p:nvPr/>
          </p:nvSpPr>
          <p:spPr>
            <a:xfrm>
              <a:off x="3227760" y="2225520"/>
              <a:ext cx="115920" cy="627840"/>
            </a:xfrm>
            <a:prstGeom prst="line">
              <a:avLst/>
            </a:prstGeom>
            <a:ln w="57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Line 5"/>
            <p:cNvSpPr/>
            <p:nvPr/>
          </p:nvSpPr>
          <p:spPr>
            <a:xfrm flipV="1">
              <a:off x="3342600" y="2326680"/>
              <a:ext cx="694440" cy="529920"/>
            </a:xfrm>
            <a:prstGeom prst="line">
              <a:avLst/>
            </a:prstGeom>
            <a:ln w="57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Line 6"/>
            <p:cNvSpPr/>
            <p:nvPr/>
          </p:nvSpPr>
          <p:spPr>
            <a:xfrm flipH="1">
              <a:off x="4037040" y="1697760"/>
              <a:ext cx="38520" cy="595800"/>
            </a:xfrm>
            <a:prstGeom prst="line">
              <a:avLst/>
            </a:prstGeom>
            <a:ln w="57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Line 7"/>
            <p:cNvSpPr/>
            <p:nvPr/>
          </p:nvSpPr>
          <p:spPr>
            <a:xfrm>
              <a:off x="4075560" y="2326680"/>
              <a:ext cx="115920" cy="629280"/>
            </a:xfrm>
            <a:prstGeom prst="line">
              <a:avLst/>
            </a:prstGeom>
            <a:ln w="57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Line 8"/>
            <p:cNvSpPr/>
            <p:nvPr/>
          </p:nvSpPr>
          <p:spPr>
            <a:xfrm flipH="1" flipV="1">
              <a:off x="4037040" y="2293560"/>
              <a:ext cx="694440" cy="198720"/>
            </a:xfrm>
            <a:prstGeom prst="line">
              <a:avLst/>
            </a:prstGeom>
            <a:ln w="57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Line 9"/>
            <p:cNvSpPr/>
            <p:nvPr/>
          </p:nvSpPr>
          <p:spPr>
            <a:xfrm flipH="1">
              <a:off x="4191480" y="2492280"/>
              <a:ext cx="578520" cy="430560"/>
            </a:xfrm>
            <a:prstGeom prst="line">
              <a:avLst/>
            </a:prstGeom>
            <a:ln w="57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Line 10"/>
            <p:cNvSpPr/>
            <p:nvPr/>
          </p:nvSpPr>
          <p:spPr>
            <a:xfrm>
              <a:off x="4808520" y="1697760"/>
              <a:ext cx="385920" cy="331200"/>
            </a:xfrm>
            <a:prstGeom prst="line">
              <a:avLst/>
            </a:prstGeom>
            <a:ln w="57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Line 11"/>
            <p:cNvSpPr/>
            <p:nvPr/>
          </p:nvSpPr>
          <p:spPr>
            <a:xfrm>
              <a:off x="4731480" y="2492280"/>
              <a:ext cx="347040" cy="529920"/>
            </a:xfrm>
            <a:prstGeom prst="line">
              <a:avLst/>
            </a:prstGeom>
            <a:ln w="57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Line 12"/>
            <p:cNvSpPr/>
            <p:nvPr/>
          </p:nvSpPr>
          <p:spPr>
            <a:xfrm flipH="1">
              <a:off x="5888880" y="1995840"/>
              <a:ext cx="115560" cy="496440"/>
            </a:xfrm>
            <a:prstGeom prst="line">
              <a:avLst/>
            </a:prstGeom>
            <a:ln w="57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Line 13"/>
            <p:cNvSpPr/>
            <p:nvPr/>
          </p:nvSpPr>
          <p:spPr>
            <a:xfrm flipH="1">
              <a:off x="5232960" y="1962720"/>
              <a:ext cx="771480" cy="99360"/>
            </a:xfrm>
            <a:prstGeom prst="line">
              <a:avLst/>
            </a:prstGeom>
            <a:ln w="57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Line 14"/>
            <p:cNvSpPr/>
            <p:nvPr/>
          </p:nvSpPr>
          <p:spPr>
            <a:xfrm flipH="1">
              <a:off x="4075560" y="1631520"/>
              <a:ext cx="655920" cy="33120"/>
            </a:xfrm>
            <a:prstGeom prst="line">
              <a:avLst/>
            </a:prstGeom>
            <a:ln w="57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Line 15"/>
            <p:cNvSpPr/>
            <p:nvPr/>
          </p:nvSpPr>
          <p:spPr>
            <a:xfrm flipH="1">
              <a:off x="4037040" y="1697760"/>
              <a:ext cx="694440" cy="628920"/>
            </a:xfrm>
            <a:prstGeom prst="line">
              <a:avLst/>
            </a:prstGeom>
            <a:ln w="57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Line 16"/>
            <p:cNvSpPr/>
            <p:nvPr/>
          </p:nvSpPr>
          <p:spPr>
            <a:xfrm>
              <a:off x="4075560" y="1697760"/>
              <a:ext cx="655920" cy="761400"/>
            </a:xfrm>
            <a:prstGeom prst="line">
              <a:avLst/>
            </a:prstGeom>
            <a:ln w="57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Line 17"/>
            <p:cNvSpPr/>
            <p:nvPr/>
          </p:nvSpPr>
          <p:spPr>
            <a:xfrm flipH="1">
              <a:off x="4731480" y="2062080"/>
              <a:ext cx="501480" cy="397080"/>
            </a:xfrm>
            <a:prstGeom prst="line">
              <a:avLst/>
            </a:prstGeom>
            <a:ln w="57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Line 18"/>
            <p:cNvSpPr/>
            <p:nvPr/>
          </p:nvSpPr>
          <p:spPr>
            <a:xfrm flipH="1" flipV="1">
              <a:off x="4075560" y="1697760"/>
              <a:ext cx="1157400" cy="364320"/>
            </a:xfrm>
            <a:prstGeom prst="line">
              <a:avLst/>
            </a:prstGeom>
            <a:ln w="57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Line 19"/>
            <p:cNvSpPr/>
            <p:nvPr/>
          </p:nvSpPr>
          <p:spPr>
            <a:xfrm>
              <a:off x="3227040" y="2161440"/>
              <a:ext cx="925920" cy="794520"/>
            </a:xfrm>
            <a:prstGeom prst="line">
              <a:avLst/>
            </a:prstGeom>
            <a:ln w="57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Line 20"/>
            <p:cNvSpPr/>
            <p:nvPr/>
          </p:nvSpPr>
          <p:spPr>
            <a:xfrm>
              <a:off x="3342600" y="2823480"/>
              <a:ext cx="848880" cy="132480"/>
            </a:xfrm>
            <a:prstGeom prst="line">
              <a:avLst/>
            </a:prstGeom>
            <a:ln w="57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21"/>
            <p:cNvSpPr/>
            <p:nvPr/>
          </p:nvSpPr>
          <p:spPr>
            <a:xfrm>
              <a:off x="3960000" y="1598400"/>
              <a:ext cx="192600" cy="165240"/>
            </a:xfrm>
            <a:prstGeom prst="ellipse">
              <a:avLst/>
            </a:prstGeom>
            <a:solidFill>
              <a:srgbClr val="ff0033"/>
            </a:solidFill>
            <a:ln w="38160">
              <a:solidFill>
                <a:srgbClr val="ff00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22"/>
            <p:cNvSpPr/>
            <p:nvPr/>
          </p:nvSpPr>
          <p:spPr>
            <a:xfrm>
              <a:off x="3111480" y="2095200"/>
              <a:ext cx="192600" cy="165240"/>
            </a:xfrm>
            <a:prstGeom prst="ellipse">
              <a:avLst/>
            </a:prstGeom>
            <a:solidFill>
              <a:srgbClr val="3333ff"/>
            </a:solidFill>
            <a:ln w="38160">
              <a:solidFill>
                <a:srgbClr val="3333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23"/>
            <p:cNvSpPr/>
            <p:nvPr/>
          </p:nvSpPr>
          <p:spPr>
            <a:xfrm>
              <a:off x="4615920" y="2393280"/>
              <a:ext cx="192600" cy="165240"/>
            </a:xfrm>
            <a:prstGeom prst="ellipse">
              <a:avLst/>
            </a:prstGeom>
            <a:solidFill>
              <a:srgbClr val="66ff33"/>
            </a:solidFill>
            <a:ln w="38160">
              <a:solidFill>
                <a:srgbClr val="66ff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24"/>
            <p:cNvSpPr/>
            <p:nvPr/>
          </p:nvSpPr>
          <p:spPr>
            <a:xfrm>
              <a:off x="4962960" y="2923200"/>
              <a:ext cx="192600" cy="165240"/>
            </a:xfrm>
            <a:prstGeom prst="ellipse">
              <a:avLst/>
            </a:prstGeom>
            <a:solidFill>
              <a:srgbClr val="ff0033"/>
            </a:solidFill>
            <a:ln w="38160">
              <a:solidFill>
                <a:srgbClr val="ff00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CustomShape 25"/>
            <p:cNvSpPr/>
            <p:nvPr/>
          </p:nvSpPr>
          <p:spPr>
            <a:xfrm>
              <a:off x="5117400" y="1962720"/>
              <a:ext cx="192600" cy="165240"/>
            </a:xfrm>
            <a:prstGeom prst="ellipse">
              <a:avLst/>
            </a:prstGeom>
            <a:solidFill>
              <a:srgbClr val="3333ff"/>
            </a:solidFill>
            <a:ln w="38160">
              <a:solidFill>
                <a:srgbClr val="3333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26"/>
            <p:cNvSpPr/>
            <p:nvPr/>
          </p:nvSpPr>
          <p:spPr>
            <a:xfrm>
              <a:off x="5773320" y="2393280"/>
              <a:ext cx="192600" cy="165240"/>
            </a:xfrm>
            <a:prstGeom prst="ellipse">
              <a:avLst/>
            </a:prstGeom>
            <a:solidFill>
              <a:srgbClr val="3333ff"/>
            </a:solidFill>
            <a:ln w="38160">
              <a:solidFill>
                <a:srgbClr val="3333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CustomShape 27"/>
            <p:cNvSpPr/>
            <p:nvPr/>
          </p:nvSpPr>
          <p:spPr>
            <a:xfrm>
              <a:off x="5888880" y="1896480"/>
              <a:ext cx="192600" cy="165240"/>
            </a:xfrm>
            <a:prstGeom prst="ellipse">
              <a:avLst/>
            </a:prstGeom>
            <a:solidFill>
              <a:srgbClr val="ff0033"/>
            </a:solidFill>
            <a:ln w="38160">
              <a:solidFill>
                <a:srgbClr val="ff00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28"/>
            <p:cNvSpPr/>
            <p:nvPr/>
          </p:nvSpPr>
          <p:spPr>
            <a:xfrm>
              <a:off x="3227040" y="2757600"/>
              <a:ext cx="192600" cy="165240"/>
            </a:xfrm>
            <a:prstGeom prst="ellipse">
              <a:avLst/>
            </a:prstGeom>
            <a:solidFill>
              <a:srgbClr val="66ff33"/>
            </a:solidFill>
            <a:ln w="38160">
              <a:solidFill>
                <a:srgbClr val="66ff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29"/>
            <p:cNvSpPr/>
            <p:nvPr/>
          </p:nvSpPr>
          <p:spPr>
            <a:xfrm>
              <a:off x="3921480" y="2227680"/>
              <a:ext cx="192600" cy="165240"/>
            </a:xfrm>
            <a:prstGeom prst="ellipse">
              <a:avLst/>
            </a:prstGeom>
            <a:solidFill>
              <a:srgbClr val="3333ff"/>
            </a:solidFill>
            <a:ln w="38160">
              <a:solidFill>
                <a:srgbClr val="3333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30"/>
            <p:cNvSpPr/>
            <p:nvPr/>
          </p:nvSpPr>
          <p:spPr>
            <a:xfrm>
              <a:off x="4075920" y="2856960"/>
              <a:ext cx="192600" cy="165240"/>
            </a:xfrm>
            <a:prstGeom prst="ellipse">
              <a:avLst/>
            </a:prstGeom>
            <a:solidFill>
              <a:srgbClr val="ff0033"/>
            </a:solidFill>
            <a:ln w="38160">
              <a:solidFill>
                <a:srgbClr val="ff00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31"/>
            <p:cNvSpPr/>
            <p:nvPr/>
          </p:nvSpPr>
          <p:spPr>
            <a:xfrm>
              <a:off x="4654440" y="1598400"/>
              <a:ext cx="192600" cy="165240"/>
            </a:xfrm>
            <a:prstGeom prst="ellipse">
              <a:avLst/>
            </a:prstGeom>
            <a:solidFill>
              <a:srgbClr val="66ff33"/>
            </a:solidFill>
            <a:ln w="38160">
              <a:solidFill>
                <a:srgbClr val="66ff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78" dur="indefinite" restart="never" nodeType="tmRoot">
          <p:childTnLst>
            <p:seq>
              <p:cTn id="7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ff"/>
                </a:solidFill>
                <a:latin typeface="Calibri"/>
              </a:rPr>
              <a:t>How to prove a new problem “Y” is NPC?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457200" y="1600200"/>
            <a:ext cx="8229240" cy="2656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800000"/>
                </a:solidFill>
                <a:latin typeface="Calibri"/>
              </a:rPr>
              <a:t>Show it is in NP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is a decision problem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Verifiable in poly-time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800000"/>
                </a:solidFill>
                <a:latin typeface="Calibri"/>
              </a:rPr>
              <a:t>Select any problem from NPC family (say X)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Show that X transforms to Y in poly-time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80" dur="indefinite" restart="never" nodeType="tmRoot">
          <p:childTnLst>
            <p:seq>
              <p:cTn id="8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ff"/>
                </a:solidFill>
                <a:latin typeface="Calibri"/>
              </a:rPr>
              <a:t>NP-Hard Family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457200" y="1600200"/>
            <a:ext cx="8229240" cy="2676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It is a family of problems as hard as NPC problems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800000"/>
                </a:solidFill>
                <a:latin typeface="Calibri"/>
              </a:rPr>
              <a:t>But they are not decision problems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be any type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NP-Hard problems have exponential time solutions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82" dur="indefinite" restart="never" nodeType="tmRoot">
          <p:childTnLst>
            <p:seq>
              <p:cTn id="8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ff"/>
                </a:solidFill>
                <a:latin typeface="Calibri"/>
              </a:rPr>
              <a:t>NP-Hard Example: Travelling Salesman Problem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0" name="Picture 3" descr=""/>
          <p:cNvPicPr/>
          <p:nvPr/>
        </p:nvPicPr>
        <p:blipFill>
          <a:blip r:embed="rId1"/>
          <a:stretch/>
        </p:blipFill>
        <p:spPr>
          <a:xfrm>
            <a:off x="2260080" y="3271320"/>
            <a:ext cx="4157640" cy="2728080"/>
          </a:xfrm>
          <a:prstGeom prst="rect">
            <a:avLst/>
          </a:prstGeom>
          <a:ln>
            <a:noFill/>
          </a:ln>
        </p:spPr>
      </p:pic>
      <p:sp>
        <p:nvSpPr>
          <p:cNvPr id="181" name="CustomShape 2"/>
          <p:cNvSpPr/>
          <p:nvPr/>
        </p:nvSpPr>
        <p:spPr>
          <a:xfrm>
            <a:off x="609480" y="1725480"/>
            <a:ext cx="7848360" cy="14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Given a set of n cities and a pairwise distance function d(u, v)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IN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8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800000"/>
                </a:solidFill>
                <a:latin typeface="Calibri"/>
              </a:rPr>
              <a:t>What is the shortest possible route that visits each city once and go back to the starting point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84" dur="indefinite" restart="never" nodeType="tmRoot">
          <p:childTnLst>
            <p:seq>
              <p:cTn id="8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Full Diagram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3" name="Picture 3" descr=""/>
          <p:cNvPicPr/>
          <p:nvPr/>
        </p:nvPicPr>
        <p:blipFill>
          <a:blip r:embed="rId1"/>
          <a:stretch/>
        </p:blipFill>
        <p:spPr>
          <a:xfrm>
            <a:off x="1917720" y="1854360"/>
            <a:ext cx="5843880" cy="3211920"/>
          </a:xfrm>
          <a:prstGeom prst="rect">
            <a:avLst/>
          </a:prstGeom>
          <a:ln>
            <a:noFill/>
          </a:ln>
        </p:spPr>
      </p:pic>
      <p:sp>
        <p:nvSpPr>
          <p:cNvPr id="184" name="CustomShape 2"/>
          <p:cNvSpPr/>
          <p:nvPr/>
        </p:nvSpPr>
        <p:spPr>
          <a:xfrm flipV="1">
            <a:off x="2047320" y="4508640"/>
            <a:ext cx="453240" cy="103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5" name="CustomShape 3"/>
          <p:cNvSpPr/>
          <p:nvPr/>
        </p:nvSpPr>
        <p:spPr>
          <a:xfrm>
            <a:off x="1168560" y="5578560"/>
            <a:ext cx="2113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0000"/>
                </a:solidFill>
                <a:latin typeface="Calibri"/>
              </a:rPr>
              <a:t>Most probable 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86" dur="indefinite" restart="never" nodeType="tmRoot">
          <p:childTnLst>
            <p:seq>
              <p:cTn id="8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ff"/>
                </a:solidFill>
                <a:latin typeface="Calibri"/>
              </a:rPr>
              <a:t>Polynomial Problems (P Family)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2585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The set of problems that can be </a:t>
            </a:r>
            <a:r>
              <a:rPr b="1" i="1" lang="en-US" sz="2400" spc="-1" strike="noStrike">
                <a:solidFill>
                  <a:srgbClr val="ff0000"/>
                </a:solidFill>
                <a:latin typeface="Calibri"/>
              </a:rPr>
              <a:t>solved</a:t>
            </a: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in polynomial time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These problems form the P family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All problems we covered so far are in P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3759120" y="4399200"/>
            <a:ext cx="1594800" cy="781920"/>
          </a:xfrm>
          <a:prstGeom prst="ellipse">
            <a:avLst/>
          </a:prstGeom>
          <a:solidFill>
            <a:srgbClr val="ccffcc"/>
          </a:solidFill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P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ff"/>
                </a:solidFill>
                <a:latin typeface="Calibri"/>
              </a:rPr>
              <a:t>Nondeterministic Polynomial (NP Family)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The set of </a:t>
            </a:r>
            <a:r>
              <a:rPr b="1" i="1" lang="en-US" sz="3200" spc="-1" strike="noStrike">
                <a:solidFill>
                  <a:srgbClr val="ff0000"/>
                </a:solidFill>
                <a:latin typeface="Calibri"/>
              </a:rPr>
              <a:t>decision</a:t>
            </a:r>
            <a:r>
              <a:rPr b="1" lang="en-US" sz="32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problems that can be </a:t>
            </a:r>
            <a:r>
              <a:rPr b="1" i="1" lang="en-US" sz="3200" spc="-1" strike="noStrike">
                <a:solidFill>
                  <a:srgbClr val="ff0000"/>
                </a:solidFill>
                <a:latin typeface="Calibri"/>
              </a:rPr>
              <a:t>verified</a:t>
            </a:r>
            <a:r>
              <a:rPr b="1" lang="en-US" sz="32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in polynomial time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Not necessarily </a:t>
            </a:r>
            <a:r>
              <a:rPr b="1" i="1" lang="en-US" sz="3200" spc="-1" strike="noStrike">
                <a:solidFill>
                  <a:srgbClr val="0000ff"/>
                </a:solidFill>
                <a:latin typeface="Calibri"/>
              </a:rPr>
              <a:t>solvable</a:t>
            </a:r>
            <a:r>
              <a:rPr b="1" lang="en-US" sz="3200" spc="-1" strike="noStrike">
                <a:solidFill>
                  <a:srgbClr val="0000ff"/>
                </a:solidFill>
                <a:latin typeface="Calibri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in polynomial time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2641680" y="4699080"/>
            <a:ext cx="2092680" cy="7819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NP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5191920" y="4368960"/>
            <a:ext cx="3362760" cy="1320480"/>
          </a:xfrm>
          <a:prstGeom prst="wedgeEllipseCallout">
            <a:avLst>
              <a:gd name="adj1" fmla="val -53797"/>
              <a:gd name="adj2" fmla="val -79038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800000"/>
                </a:solidFill>
                <a:latin typeface="Calibri"/>
              </a:rPr>
              <a:t>What does it mean: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“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decision problem” 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“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verifiable”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ff"/>
                </a:solidFill>
                <a:latin typeface="Calibri"/>
              </a:rPr>
              <a:t>Nondeterministic Polynomial (NP Family) (Cont’d)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71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8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800000"/>
                </a:solidFill>
                <a:latin typeface="Calibri"/>
              </a:rPr>
              <a:t>Decision Problem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Problem where its outcome is either </a:t>
            </a:r>
            <a:r>
              <a:rPr b="1" lang="en-US" sz="1600" spc="-1" strike="noStrike">
                <a:solidFill>
                  <a:srgbClr val="ff0000"/>
                </a:solidFill>
                <a:latin typeface="Calibri"/>
              </a:rPr>
              <a:t>Yes or No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223560" y="4681080"/>
            <a:ext cx="8544240" cy="13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20000"/>
              </a:lnSpc>
              <a:spcBef>
                <a:spcPts val="641"/>
              </a:spcBef>
              <a:buClr>
                <a:srgbClr val="800000"/>
              </a:buClr>
              <a:buFont typeface="Arial"/>
              <a:buChar char="•"/>
            </a:pPr>
            <a:r>
              <a:rPr b="1" lang="en-IN" sz="3200" spc="-1" strike="noStrike">
                <a:solidFill>
                  <a:srgbClr val="800000"/>
                </a:solidFill>
                <a:latin typeface="Calibri"/>
              </a:rPr>
              <a:t>Verifiable in Polynomial Time</a:t>
            </a:r>
            <a:endParaRPr b="0" lang="en-IN" sz="3200" spc="-1" strike="noStrike">
              <a:latin typeface="Arial"/>
            </a:endParaRPr>
          </a:p>
          <a:p>
            <a:pPr lvl="1" marL="743040" indent="-285480">
              <a:lnSpc>
                <a:spcPct val="12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If I give you a candidate answer, you can verify whether it is correct or wrong in polynomial time</a:t>
            </a:r>
            <a:endParaRPr b="0" lang="en-IN" sz="2800" spc="-1" strike="noStrike">
              <a:latin typeface="Arial"/>
            </a:endParaRPr>
          </a:p>
          <a:p>
            <a:pPr lvl="1" marL="743040" indent="-285480">
              <a:lnSpc>
                <a:spcPct val="12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That is different from finding the solution in polynomial time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93" name="Picture 4" descr=""/>
          <p:cNvPicPr/>
          <p:nvPr/>
        </p:nvPicPr>
        <p:blipFill>
          <a:blip r:embed="rId1"/>
          <a:stretch/>
        </p:blipFill>
        <p:spPr>
          <a:xfrm>
            <a:off x="553680" y="2383200"/>
            <a:ext cx="1959480" cy="1284840"/>
          </a:xfrm>
          <a:prstGeom prst="rect">
            <a:avLst/>
          </a:prstGeom>
          <a:ln>
            <a:noFill/>
          </a:ln>
        </p:spPr>
      </p:pic>
      <p:sp>
        <p:nvSpPr>
          <p:cNvPr id="94" name="CustomShape 4"/>
          <p:cNvSpPr/>
          <p:nvPr/>
        </p:nvSpPr>
        <p:spPr>
          <a:xfrm>
            <a:off x="207000" y="3685680"/>
            <a:ext cx="272268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ff"/>
                </a:solidFill>
                <a:latin typeface="Calibri"/>
              </a:rPr>
              <a:t>Is there a way to color the graph </a:t>
            </a:r>
            <a:r>
              <a:rPr b="0" lang="en-IN" sz="1400" spc="-1" strike="noStrike">
                <a:solidFill>
                  <a:srgbClr val="ff0000"/>
                </a:solidFill>
                <a:latin typeface="Calibri"/>
              </a:rPr>
              <a:t>3-way</a:t>
            </a:r>
            <a:r>
              <a:rPr b="0" lang="en-IN" sz="1400" spc="-1" strike="noStrike">
                <a:solidFill>
                  <a:srgbClr val="0000ff"/>
                </a:solidFill>
                <a:latin typeface="Calibri"/>
              </a:rPr>
              <a:t> such that no two adjacent nodes have the same color?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95" name="Picture 6" descr=""/>
          <p:cNvPicPr/>
          <p:nvPr/>
        </p:nvPicPr>
        <p:blipFill>
          <a:blip r:embed="rId2"/>
          <a:stretch/>
        </p:blipFill>
        <p:spPr>
          <a:xfrm>
            <a:off x="3220560" y="2523960"/>
            <a:ext cx="1999800" cy="1175760"/>
          </a:xfrm>
          <a:prstGeom prst="rect">
            <a:avLst/>
          </a:prstGeom>
          <a:ln>
            <a:noFill/>
          </a:ln>
        </p:spPr>
      </p:pic>
      <p:sp>
        <p:nvSpPr>
          <p:cNvPr id="96" name="CustomShape 5"/>
          <p:cNvSpPr/>
          <p:nvPr/>
        </p:nvSpPr>
        <p:spPr>
          <a:xfrm>
            <a:off x="3220560" y="3659040"/>
            <a:ext cx="205200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ff"/>
                </a:solidFill>
                <a:latin typeface="Calibri"/>
              </a:rPr>
              <a:t>Is there a clique of size 5?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97" name="Picture 4" descr=""/>
          <p:cNvPicPr/>
          <p:nvPr/>
        </p:nvPicPr>
        <p:blipFill>
          <a:blip r:embed="rId3"/>
          <a:stretch/>
        </p:blipFill>
        <p:spPr>
          <a:xfrm>
            <a:off x="5709960" y="2746080"/>
            <a:ext cx="2976480" cy="261720"/>
          </a:xfrm>
          <a:prstGeom prst="rect">
            <a:avLst/>
          </a:prstGeom>
          <a:ln>
            <a:noFill/>
          </a:ln>
        </p:spPr>
      </p:pic>
      <p:sp>
        <p:nvSpPr>
          <p:cNvPr id="98" name="CustomShape 6"/>
          <p:cNvSpPr/>
          <p:nvPr/>
        </p:nvSpPr>
        <p:spPr>
          <a:xfrm>
            <a:off x="5770800" y="3142800"/>
            <a:ext cx="299700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ff"/>
                </a:solidFill>
                <a:latin typeface="Calibri"/>
              </a:rPr>
              <a:t>Is there assignment of 0’s and 1’s to these Xi variables that make the expression = true?</a:t>
            </a: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12" dur="indefinite" restart="never" nodeType="tmRoot">
          <p:childTnLst>
            <p:seq>
              <p:cTn id="13" dur="indefinite" nodeType="mainSeq">
                <p:childTnLst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ff"/>
                </a:solidFill>
                <a:latin typeface="Calibri"/>
              </a:rPr>
              <a:t>Verifiable in Polynomial Time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920240" y="4549320"/>
            <a:ext cx="5699520" cy="42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20000"/>
              </a:lnSpc>
              <a:spcBef>
                <a:spcPts val="360"/>
              </a:spcBef>
              <a:buClr>
                <a:srgbClr val="8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800000"/>
                </a:solidFill>
                <a:latin typeface="Calibri"/>
              </a:rPr>
              <a:t>But the find a solution from scratch, it can be hard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01" name="Picture 4" descr=""/>
          <p:cNvPicPr/>
          <p:nvPr/>
        </p:nvPicPr>
        <p:blipFill>
          <a:blip r:embed="rId1"/>
          <a:stretch/>
        </p:blipFill>
        <p:spPr>
          <a:xfrm>
            <a:off x="553680" y="1881360"/>
            <a:ext cx="1959480" cy="1284840"/>
          </a:xfrm>
          <a:prstGeom prst="rect">
            <a:avLst/>
          </a:prstGeom>
          <a:ln>
            <a:noFill/>
          </a:ln>
        </p:spPr>
      </p:pic>
      <p:sp>
        <p:nvSpPr>
          <p:cNvPr id="102" name="CustomShape 3"/>
          <p:cNvSpPr/>
          <p:nvPr/>
        </p:nvSpPr>
        <p:spPr>
          <a:xfrm>
            <a:off x="1280160" y="3142800"/>
            <a:ext cx="304560" cy="51588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3" name="CustomShape 4"/>
          <p:cNvSpPr/>
          <p:nvPr/>
        </p:nvSpPr>
        <p:spPr>
          <a:xfrm>
            <a:off x="-560160" y="3646440"/>
            <a:ext cx="498492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ff0000"/>
                </a:solidFill>
                <a:latin typeface="Calibri"/>
              </a:rPr>
              <a:t>If I give you color assignment: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&gt;&gt; Check the number of colors is 3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latin typeface="Calibri"/>
              </a:rPr>
              <a:t>&gt;&gt; Each that no two vertices are the same O(E)</a:t>
            </a:r>
            <a:endParaRPr b="0" lang="en-IN" sz="1400" spc="-1" strike="noStrike">
              <a:latin typeface="Arial"/>
            </a:endParaRPr>
          </a:p>
        </p:txBody>
      </p:sp>
      <p:grpSp>
        <p:nvGrpSpPr>
          <p:cNvPr id="104" name="Group 5"/>
          <p:cNvGrpSpPr/>
          <p:nvPr/>
        </p:nvGrpSpPr>
        <p:grpSpPr>
          <a:xfrm>
            <a:off x="3939840" y="1963800"/>
            <a:ext cx="3816000" cy="1350000"/>
            <a:chOff x="3939840" y="1963800"/>
            <a:chExt cx="3816000" cy="1350000"/>
          </a:xfrm>
        </p:grpSpPr>
        <p:pic>
          <p:nvPicPr>
            <p:cNvPr id="105" name="Picture 4" descr=""/>
            <p:cNvPicPr/>
            <p:nvPr/>
          </p:nvPicPr>
          <p:blipFill>
            <a:blip r:embed="rId2"/>
            <a:stretch/>
          </p:blipFill>
          <p:spPr>
            <a:xfrm>
              <a:off x="4643280" y="1963800"/>
              <a:ext cx="2976480" cy="261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06" name="CustomShape 6"/>
            <p:cNvSpPr/>
            <p:nvPr/>
          </p:nvSpPr>
          <p:spPr>
            <a:xfrm>
              <a:off x="5618520" y="2293560"/>
              <a:ext cx="304560" cy="515880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solidFill>
                <a:srgbClr val="4a7ebb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7" name="CustomShape 7"/>
            <p:cNvSpPr/>
            <p:nvPr/>
          </p:nvSpPr>
          <p:spPr>
            <a:xfrm>
              <a:off x="3939840" y="2797200"/>
              <a:ext cx="3816000" cy="516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IN" sz="1400" spc="-1" strike="noStrike">
                  <a:solidFill>
                    <a:srgbClr val="ff0000"/>
                  </a:solidFill>
                  <a:latin typeface="Calibri"/>
                </a:rPr>
                <a:t>If I give you assignment for each Xi:</a:t>
              </a:r>
              <a:endParaRPr b="0" lang="en-IN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IN" sz="1400" spc="-1" strike="noStrike">
                  <a:solidFill>
                    <a:srgbClr val="000000"/>
                  </a:solidFill>
                  <a:latin typeface="Calibri"/>
                </a:rPr>
                <a:t>&gt;&gt; if the expression is True</a:t>
              </a:r>
              <a:endParaRPr b="0" lang="en-IN" sz="1400" spc="-1" strike="noStrike">
                <a:latin typeface="Arial"/>
              </a:endParaRPr>
            </a:p>
          </p:txBody>
        </p:sp>
      </p:grpSp>
    </p:spTree>
  </p:cSld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862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ff"/>
                </a:solidFill>
                <a:latin typeface="Calibri"/>
              </a:rPr>
              <a:t>P vs. NP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457200" y="1325880"/>
            <a:ext cx="8229240" cy="1376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800000"/>
                </a:solidFill>
                <a:latin typeface="Calibri"/>
              </a:rPr>
              <a:t>P is definitely subset of NP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Every problem with poly-time solution is verifiable in poly-time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800000"/>
                </a:solidFill>
                <a:latin typeface="Calibri"/>
              </a:rPr>
              <a:t>Is it proper subset or equal?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No one knows the answer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457200" y="4759920"/>
            <a:ext cx="8229240" cy="137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00000"/>
              </a:buClr>
              <a:buFont typeface="Arial"/>
              <a:buChar char="•"/>
            </a:pPr>
            <a:r>
              <a:rPr b="1" lang="en-IN" sz="3200" spc="-1" strike="noStrike">
                <a:solidFill>
                  <a:srgbClr val="800000"/>
                </a:solidFill>
                <a:latin typeface="Calibri"/>
              </a:rPr>
              <a:t>NP family has set of problems known as “NP-Complete”</a:t>
            </a:r>
            <a:endParaRPr b="0" lang="en-IN" sz="32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Hardest problems in NP</a:t>
            </a:r>
            <a:endParaRPr b="0" lang="en-IN" sz="2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No poly-time solution for NP-Complete problems yet  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111" name="Group 4"/>
          <p:cNvGrpSpPr/>
          <p:nvPr/>
        </p:nvGrpSpPr>
        <p:grpSpPr>
          <a:xfrm>
            <a:off x="630000" y="2997360"/>
            <a:ext cx="7589160" cy="1376280"/>
            <a:chOff x="630000" y="2997360"/>
            <a:chExt cx="7589160" cy="1376280"/>
          </a:xfrm>
        </p:grpSpPr>
        <p:sp>
          <p:nvSpPr>
            <p:cNvPr id="112" name="CustomShape 5"/>
            <p:cNvSpPr/>
            <p:nvPr/>
          </p:nvSpPr>
          <p:spPr>
            <a:xfrm>
              <a:off x="630000" y="3515400"/>
              <a:ext cx="3240720" cy="7819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000000"/>
                  </a:solidFill>
                  <a:latin typeface="Calibri"/>
                </a:rPr>
                <a:t>NP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113" name="CustomShape 6"/>
            <p:cNvSpPr/>
            <p:nvPr/>
          </p:nvSpPr>
          <p:spPr>
            <a:xfrm>
              <a:off x="2143800" y="3611880"/>
              <a:ext cx="1239120" cy="487440"/>
            </a:xfrm>
            <a:prstGeom prst="ellipse">
              <a:avLst/>
            </a:prstGeom>
            <a:solidFill>
              <a:srgbClr val="ccffcc"/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000000"/>
                  </a:solidFill>
                  <a:latin typeface="Calibri"/>
                </a:rPr>
                <a:t>P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114" name="CustomShape 7"/>
            <p:cNvSpPr/>
            <p:nvPr/>
          </p:nvSpPr>
          <p:spPr>
            <a:xfrm>
              <a:off x="4978440" y="3581280"/>
              <a:ext cx="3240720" cy="7819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000000"/>
                  </a:solidFill>
                  <a:latin typeface="Calibri"/>
                </a:rPr>
                <a:t>NP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115" name="CustomShape 8"/>
            <p:cNvSpPr/>
            <p:nvPr/>
          </p:nvSpPr>
          <p:spPr>
            <a:xfrm>
              <a:off x="4968360" y="3591720"/>
              <a:ext cx="3240720" cy="781920"/>
            </a:xfrm>
            <a:prstGeom prst="ellipse">
              <a:avLst/>
            </a:prstGeom>
            <a:solidFill>
              <a:srgbClr val="ccffcc">
                <a:alpha val="53000"/>
              </a:srgbClr>
            </a:solidFill>
            <a:ln>
              <a:solidFill>
                <a:schemeClr val="tx1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r">
                <a:lnSpc>
                  <a:spcPct val="100000"/>
                </a:lnSpc>
              </a:pPr>
              <a:r>
                <a:rPr b="0" lang="en-IN" sz="2400" spc="-1" strike="noStrike">
                  <a:solidFill>
                    <a:srgbClr val="000000"/>
                  </a:solidFill>
                  <a:latin typeface="Calibri"/>
                </a:rPr>
                <a:t>P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116" name="CustomShape 9"/>
            <p:cNvSpPr/>
            <p:nvPr/>
          </p:nvSpPr>
          <p:spPr>
            <a:xfrm>
              <a:off x="1351440" y="2997360"/>
              <a:ext cx="1899720" cy="72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IN" sz="1400" spc="-1" strike="noStrike">
                  <a:solidFill>
                    <a:srgbClr val="ff0000"/>
                  </a:solidFill>
                  <a:latin typeface="Calibri"/>
                </a:rPr>
                <a:t>Most guesses are leaning towards P ≠ NP</a:t>
              </a:r>
              <a:endParaRPr b="0" lang="en-IN" sz="1400" spc="-1" strike="noStrike">
                <a:latin typeface="Arial"/>
              </a:endParaRPr>
            </a:p>
          </p:txBody>
        </p:sp>
      </p:grpSp>
    </p:spTree>
  </p:cSld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4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74680"/>
            <a:ext cx="8229240" cy="720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ff"/>
                </a:solidFill>
                <a:latin typeface="Calibri"/>
              </a:rPr>
              <a:t>NP-Complete (NPC)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15000" y="1176480"/>
            <a:ext cx="8625600" cy="4665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20000"/>
              </a:lnSpc>
              <a:spcBef>
                <a:spcPts val="641"/>
              </a:spcBef>
              <a:buClr>
                <a:srgbClr val="8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800000"/>
                </a:solidFill>
                <a:latin typeface="Calibri"/>
              </a:rPr>
              <a:t>A set of problems in NP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2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So, they are decision problems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2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be verified quickly (poly-time)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Bef>
                <a:spcPts val="641"/>
              </a:spcBef>
              <a:buClr>
                <a:srgbClr val="8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800000"/>
                </a:solidFill>
                <a:latin typeface="Calibri"/>
              </a:rPr>
              <a:t>They are hardest to solve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2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existing solutions are all exponential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2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Known for 30 or 40 years, and no one managed to find poly-time solution for them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20000"/>
              </a:lnSpc>
              <a:spcBef>
                <a:spcPts val="561"/>
              </a:spcBef>
              <a:buClr>
                <a:srgbClr val="ff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Still, no one proved that no poly-time solution exist for NPC problems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20000"/>
              </a:lnSpc>
              <a:spcBef>
                <a:spcPts val="641"/>
              </a:spcBef>
              <a:buClr>
                <a:srgbClr val="8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800000"/>
                </a:solidFill>
                <a:latin typeface="Calibri"/>
              </a:rPr>
              <a:t>Property in NPC problem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20000"/>
              </a:lnSpc>
              <a:spcBef>
                <a:spcPts val="561"/>
              </a:spcBef>
              <a:buClr>
                <a:srgbClr val="0000ff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ff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4764600" y="1325880"/>
            <a:ext cx="4043160" cy="12542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NP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7081200" y="1595160"/>
            <a:ext cx="1239120" cy="487440"/>
          </a:xfrm>
          <a:prstGeom prst="ellipse">
            <a:avLst/>
          </a:prstGeom>
          <a:solidFill>
            <a:srgbClr val="ccffcc"/>
          </a:solidFill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P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5841720" y="1910160"/>
            <a:ext cx="1239120" cy="487440"/>
          </a:xfrm>
          <a:prstGeom prst="ellipse">
            <a:avLst/>
          </a:prstGeom>
          <a:solidFill>
            <a:srgbClr val="fdffbb"/>
          </a:solidFill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NPC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49" dur="500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52" dur="500"/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55" dur="500"/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58" dur="500"/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63" dur="500"/>
                                        <p:tgtEl>
                                          <p:spTgt spid="1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66" dur="500"/>
                                        <p:tgtEl>
                                          <p:spTgt spid="1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ff"/>
                </a:solidFill>
                <a:latin typeface="Calibri"/>
              </a:rPr>
              <a:t>NP-Complete (NPC) Cont’d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315000" y="1600200"/>
            <a:ext cx="8625600" cy="1823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20000"/>
              </a:lnSpc>
              <a:spcBef>
                <a:spcPts val="641"/>
              </a:spcBef>
              <a:buClr>
                <a:srgbClr val="8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800000"/>
                </a:solidFill>
                <a:latin typeface="Calibri"/>
              </a:rPr>
              <a:t>Property in NPC problems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20000"/>
              </a:lnSpc>
              <a:spcBef>
                <a:spcPts val="561"/>
              </a:spcBef>
              <a:buClr>
                <a:srgbClr val="0000ff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ff"/>
                </a:solidFill>
                <a:latin typeface="Calibri"/>
              </a:rPr>
              <a:t>Problem X is NPC if any other problem in NP can be mapped (transformed) to X in polynomial time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2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So, Any two problems in NPC must transform to each other in poly-time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2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X ----PolyTime-------&gt; 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2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Y -----PolyTime ------&gt; X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457200" y="4820760"/>
            <a:ext cx="8625600" cy="12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2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3200" spc="-1" strike="noStrike">
                <a:solidFill>
                  <a:srgbClr val="000000"/>
                </a:solidFill>
                <a:latin typeface="Calibri"/>
              </a:rPr>
              <a:t>This means if any problem in NPC is solved in poly-time </a:t>
            </a:r>
            <a:r>
              <a:rPr b="1" lang="en-IN" sz="3200" spc="-1" strike="noStrike">
                <a:solidFill>
                  <a:srgbClr val="000000"/>
                </a:solidFill>
                <a:latin typeface="Wingdings"/>
              </a:rPr>
              <a:t></a:t>
            </a:r>
            <a:r>
              <a:rPr b="1" lang="en-IN" sz="3200" spc="-1" strike="noStrike">
                <a:solidFill>
                  <a:srgbClr val="000000"/>
                </a:solidFill>
                <a:latin typeface="Calibri"/>
              </a:rPr>
              <a:t> Then all NPC problems are solved in Poly-Time</a:t>
            </a:r>
            <a:endParaRPr b="0" lang="en-IN" sz="3200" spc="-1" strike="noStrike">
              <a:latin typeface="Arial"/>
            </a:endParaRPr>
          </a:p>
          <a:p>
            <a:pPr lvl="1" marL="743040" indent="-285480">
              <a:lnSpc>
                <a:spcPct val="120000"/>
              </a:lnSpc>
              <a:spcBef>
                <a:spcPts val="561"/>
              </a:spcBef>
              <a:buClr>
                <a:srgbClr val="0000ff"/>
              </a:buClr>
              <a:buFont typeface="Arial"/>
              <a:buChar char="–"/>
            </a:pPr>
            <a:r>
              <a:rPr b="1" lang="en-IN" sz="2800" spc="-1" strike="noStrike">
                <a:solidFill>
                  <a:srgbClr val="0000ff"/>
                </a:solidFill>
                <a:latin typeface="Calibri"/>
              </a:rPr>
              <a:t>This will lead to P = NP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4493160" y="3034440"/>
            <a:ext cx="4043160" cy="12542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6" name="CustomShape 5"/>
          <p:cNvSpPr/>
          <p:nvPr/>
        </p:nvSpPr>
        <p:spPr>
          <a:xfrm>
            <a:off x="4790160" y="3187080"/>
            <a:ext cx="2367000" cy="822600"/>
          </a:xfrm>
          <a:prstGeom prst="ellipse">
            <a:avLst/>
          </a:prstGeom>
          <a:solidFill>
            <a:srgbClr val="fdffbb"/>
          </a:solidFill>
          <a:ln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7" name="CustomShape 6"/>
          <p:cNvSpPr/>
          <p:nvPr/>
        </p:nvSpPr>
        <p:spPr>
          <a:xfrm>
            <a:off x="4910040" y="3302640"/>
            <a:ext cx="647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NPC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8" name="CustomShape 7"/>
          <p:cNvSpPr/>
          <p:nvPr/>
        </p:nvSpPr>
        <p:spPr>
          <a:xfrm>
            <a:off x="5684400" y="3692160"/>
            <a:ext cx="121680" cy="108000"/>
          </a:xfrm>
          <a:prstGeom prst="ellipse">
            <a:avLst/>
          </a:prstGeom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9" name="CustomShape 8"/>
          <p:cNvSpPr/>
          <p:nvPr/>
        </p:nvSpPr>
        <p:spPr>
          <a:xfrm>
            <a:off x="6507360" y="3400920"/>
            <a:ext cx="12168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0" name="CustomShape 9"/>
          <p:cNvSpPr/>
          <p:nvPr/>
        </p:nvSpPr>
        <p:spPr>
          <a:xfrm>
            <a:off x="5424480" y="3570120"/>
            <a:ext cx="336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ff"/>
                </a:solidFill>
                <a:latin typeface="Calibri"/>
              </a:rPr>
              <a:t>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1" name="CustomShape 10"/>
          <p:cNvSpPr/>
          <p:nvPr/>
        </p:nvSpPr>
        <p:spPr>
          <a:xfrm>
            <a:off x="6588720" y="3192120"/>
            <a:ext cx="202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ff"/>
                </a:solidFill>
                <a:latin typeface="Calibri"/>
              </a:rPr>
              <a:t>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2" name="CustomShape 11"/>
          <p:cNvSpPr/>
          <p:nvPr/>
        </p:nvSpPr>
        <p:spPr>
          <a:xfrm flipV="1">
            <a:off x="5735160" y="3386160"/>
            <a:ext cx="779400" cy="27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3" name="CustomShape 12"/>
          <p:cNvSpPr/>
          <p:nvPr/>
        </p:nvSpPr>
        <p:spPr>
          <a:xfrm flipH="1">
            <a:off x="5754600" y="3533760"/>
            <a:ext cx="865800" cy="30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4" name="CustomShape 13"/>
          <p:cNvSpPr/>
          <p:nvPr/>
        </p:nvSpPr>
        <p:spPr>
          <a:xfrm>
            <a:off x="7530120" y="3216240"/>
            <a:ext cx="487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NP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5" name="CustomShape 14"/>
          <p:cNvSpPr/>
          <p:nvPr/>
        </p:nvSpPr>
        <p:spPr>
          <a:xfrm>
            <a:off x="7309800" y="3885480"/>
            <a:ext cx="121680" cy="108000"/>
          </a:xfrm>
          <a:prstGeom prst="ellipse">
            <a:avLst/>
          </a:prstGeom>
          <a:solidFill>
            <a:srgbClr val="ff6600"/>
          </a:solidFill>
          <a:ln>
            <a:solidFill>
              <a:srgbClr val="4a7ebb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6" name="CustomShape 15"/>
          <p:cNvSpPr/>
          <p:nvPr/>
        </p:nvSpPr>
        <p:spPr>
          <a:xfrm flipH="1" flipV="1">
            <a:off x="6628680" y="3520080"/>
            <a:ext cx="741240" cy="37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7" name="CustomShape 16"/>
          <p:cNvSpPr/>
          <p:nvPr/>
        </p:nvSpPr>
        <p:spPr>
          <a:xfrm flipH="1" flipV="1">
            <a:off x="5917320" y="3840120"/>
            <a:ext cx="1391400" cy="9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timing>
    <p:tnLst>
      <p:par>
        <p:cTn id="67" dur="indefinite" restart="never" nodeType="tmRoot">
          <p:childTnLst>
            <p:seq>
              <p:cTn id="68" dur="indefinite" nodeType="mainSeq">
                <p:childTnLst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842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ff"/>
                </a:solidFill>
                <a:latin typeface="Calibri"/>
              </a:rPr>
              <a:t>NPC Example I: Satisfiability  Problem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57200" y="2702520"/>
            <a:ext cx="8229240" cy="20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Given an expression of n variables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Has m conjunctive sun-expressions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8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800000"/>
                </a:solidFill>
                <a:latin typeface="Calibri"/>
              </a:rPr>
              <a:t>Is there an assignment of 0’s and 1’s to each Xi that makes the exp = True?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0" name="Picture 4" descr=""/>
          <p:cNvPicPr/>
          <p:nvPr/>
        </p:nvPicPr>
        <p:blipFill>
          <a:blip r:embed="rId1"/>
          <a:stretch/>
        </p:blipFill>
        <p:spPr>
          <a:xfrm>
            <a:off x="858600" y="1748160"/>
            <a:ext cx="7594200" cy="39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4" dur="indefinite" restart="never" nodeType="tmRoot">
          <p:childTnLst>
            <p:seq>
              <p:cTn id="7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2166</TotalTime>
  <Application>LibreOffice/6.0.7.3$Linux_X86_64 LibreOffice_project/00m0$Build-3</Application>
  <Words>803</Words>
  <Paragraphs>113</Paragraphs>
  <Company>WPI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2013-04-18T14:43:47Z</dcterms:created>
  <dc:creator>Mohamed Eltabakh</dc:creator>
  <dc:description/>
  <dc:language>en-IN</dc:language>
  <cp:lastModifiedBy/>
  <dcterms:modified xsi:type="dcterms:W3CDTF">2020-05-10T20:36:41Z</dcterms:modified>
  <cp:revision>163</cp:revision>
  <dc:subject/>
  <dc:title>Dynamic Programming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WPI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15</vt:i4>
  </property>
</Properties>
</file>