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0de1c23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0de1c23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0de1c2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0de1c2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0de1c23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0de1c23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50de1c23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0de1c2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0de1c2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0de1c2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fe84436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fe84436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fe84436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fe84436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fe84436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fe84436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fe84436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fe84436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fe84436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fe84436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588c2a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588c2ab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fe844363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fe844363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e844363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fe844363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fe844363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fe84436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fe84436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fe844363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fe844363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fe844363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fe84436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fe84436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fe844363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fe844363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fe844363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fe844363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588c2ab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588c2ab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588c2ab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588c2ab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588c2aba_0_2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588c2aba_0_2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0de1c2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0de1c2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50de1c2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0de1c2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588c2ab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588c2ab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50de1c2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0de1c2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50de1c2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0de1c2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20652"/>
            <a:ext cx="8222100" cy="14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DESIGN AND ANALYSIS OF ALGORITHM</a:t>
            </a:r>
            <a:endParaRPr sz="2400">
              <a:latin typeface="Times New Roman"/>
              <a:ea typeface="Times New Roman"/>
              <a:cs typeface="Times New Roman"/>
              <a:sym typeface="Times New Roman"/>
            </a:endParaRPr>
          </a:p>
        </p:txBody>
      </p:sp>
      <p:sp>
        <p:nvSpPr>
          <p:cNvPr id="86" name="Google Shape;86;p13"/>
          <p:cNvSpPr txBox="1"/>
          <p:nvPr>
            <p:ph idx="1" type="subTitle"/>
          </p:nvPr>
        </p:nvSpPr>
        <p:spPr>
          <a:xfrm>
            <a:off x="5138125" y="3969175"/>
            <a:ext cx="3470700" cy="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BY-ROHIT BYAS SHERWAN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(Roll no - 181210043)</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COMPLEXITY</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b="1" lang="en" sz="3000">
                <a:solidFill>
                  <a:srgbClr val="000000"/>
                </a:solidFill>
                <a:highlight>
                  <a:schemeClr val="lt1"/>
                </a:highlight>
                <a:latin typeface="Times New Roman"/>
                <a:ea typeface="Times New Roman"/>
                <a:cs typeface="Times New Roman"/>
                <a:sym typeface="Times New Roman"/>
              </a:rPr>
              <a:t>Time Complexity</a:t>
            </a:r>
            <a:r>
              <a:rPr lang="en" sz="3000">
                <a:solidFill>
                  <a:srgbClr val="000000"/>
                </a:solidFill>
                <a:highlight>
                  <a:schemeClr val="lt1"/>
                </a:highlight>
                <a:latin typeface="Times New Roman"/>
                <a:ea typeface="Times New Roman"/>
                <a:cs typeface="Times New Roman"/>
                <a:sym typeface="Times New Roman"/>
              </a:rPr>
              <a:t>: O(V+E) ,where V is number of vertex and E is number of edges</a:t>
            </a:r>
            <a:endParaRPr sz="3000">
              <a:solidFill>
                <a:srgbClr val="000000"/>
              </a:solidFill>
              <a:highlight>
                <a:schemeClr val="lt1"/>
              </a:highlight>
              <a:latin typeface="Times New Roman"/>
              <a:ea typeface="Times New Roman"/>
              <a:cs typeface="Times New Roman"/>
              <a:sym typeface="Times New Roman"/>
            </a:endParaRPr>
          </a:p>
          <a:p>
            <a:pPr indent="0" lvl="0" marL="0" rtl="0" algn="l">
              <a:spcBef>
                <a:spcPts val="800"/>
              </a:spcBef>
              <a:spcAft>
                <a:spcPts val="0"/>
              </a:spcAft>
              <a:buNone/>
            </a:pPr>
            <a:r>
              <a:t/>
            </a:r>
            <a:endParaRPr sz="30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3.  </a:t>
            </a:r>
            <a:r>
              <a:rPr lang="en">
                <a:latin typeface="Times New Roman"/>
                <a:ea typeface="Times New Roman"/>
                <a:cs typeface="Times New Roman"/>
                <a:sym typeface="Times New Roman"/>
              </a:rPr>
              <a:t>MINIMUM SPANNING TREE</a:t>
            </a:r>
            <a:endParaRPr>
              <a:latin typeface="Times New Roman"/>
              <a:ea typeface="Times New Roman"/>
              <a:cs typeface="Times New Roman"/>
              <a:sym typeface="Times New Roman"/>
            </a:endParaRPr>
          </a:p>
        </p:txBody>
      </p:sp>
      <p:sp>
        <p:nvSpPr>
          <p:cNvPr id="147" name="Google Shape;147;p23"/>
          <p:cNvSpPr txBox="1"/>
          <p:nvPr>
            <p:ph idx="1" type="body"/>
          </p:nvPr>
        </p:nvSpPr>
        <p:spPr>
          <a:xfrm>
            <a:off x="311700" y="950575"/>
            <a:ext cx="8520600" cy="36183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None/>
            </a:pPr>
            <a:r>
              <a:rPr b="1" lang="en">
                <a:solidFill>
                  <a:srgbClr val="46535E"/>
                </a:solidFill>
                <a:latin typeface="Times New Roman"/>
                <a:ea typeface="Times New Roman"/>
                <a:cs typeface="Times New Roman"/>
                <a:sym typeface="Times New Roman"/>
              </a:rPr>
              <a:t>What is a Spanning Tree?</a:t>
            </a:r>
            <a:endParaRPr b="1">
              <a:solidFill>
                <a:srgbClr val="46535E"/>
              </a:solidFill>
              <a:latin typeface="Times New Roman"/>
              <a:ea typeface="Times New Roman"/>
              <a:cs typeface="Times New Roman"/>
              <a:sym typeface="Times New Roman"/>
            </a:endParaRPr>
          </a:p>
          <a:p>
            <a:pPr indent="0" lvl="0" marL="0" rtl="0" algn="l">
              <a:spcBef>
                <a:spcPts val="1100"/>
              </a:spcBef>
              <a:spcAft>
                <a:spcPts val="0"/>
              </a:spcAft>
              <a:buNone/>
            </a:pPr>
            <a:r>
              <a:rPr lang="en">
                <a:solidFill>
                  <a:srgbClr val="252C33"/>
                </a:solidFill>
                <a:latin typeface="Times New Roman"/>
                <a:ea typeface="Times New Roman"/>
                <a:cs typeface="Times New Roman"/>
                <a:sym typeface="Times New Roman"/>
              </a:rPr>
              <a:t>Given an undirected and connected graph G=(V,E), a spanning tree of the graph Gis a tree that spans G (that is, it includes every vertex of G) and is a subgraph of  (every edge in the tree belongs to G)</a:t>
            </a:r>
            <a:endParaRPr>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b="1" lang="en">
                <a:solidFill>
                  <a:srgbClr val="46535E"/>
                </a:solidFill>
                <a:latin typeface="Times New Roman"/>
                <a:ea typeface="Times New Roman"/>
                <a:cs typeface="Times New Roman"/>
                <a:sym typeface="Times New Roman"/>
              </a:rPr>
              <a:t>What is a Minimum Spanning Tree?</a:t>
            </a:r>
            <a:endParaRPr b="1">
              <a:solidFill>
                <a:srgbClr val="46535E"/>
              </a:solidFill>
              <a:latin typeface="Times New Roman"/>
              <a:ea typeface="Times New Roman"/>
              <a:cs typeface="Times New Roman"/>
              <a:sym typeface="Times New Roman"/>
            </a:endParaRPr>
          </a:p>
          <a:p>
            <a:pPr indent="0" lvl="0" marL="0" rtl="0" algn="l">
              <a:spcBef>
                <a:spcPts val="1100"/>
              </a:spcBef>
              <a:spcAft>
                <a:spcPts val="1100"/>
              </a:spcAft>
              <a:buNone/>
            </a:pPr>
            <a:r>
              <a:rPr lang="en">
                <a:solidFill>
                  <a:srgbClr val="252C33"/>
                </a:solidFill>
                <a:latin typeface="Times New Roman"/>
                <a:ea typeface="Times New Roman"/>
                <a:cs typeface="Times New Roman"/>
                <a:sym typeface="Times New Roman"/>
              </a:rPr>
              <a:t>The cost of the spanning tree is the sum of the weights of all the edges in the tree. There can be many spanning trees. Minimum spanning tree is the spanning tree where the cost is minimum among all the spanning trees. There also can be many minimum spanning trees.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APPLICATIONS</a:t>
            </a:r>
            <a:endParaRPr>
              <a:latin typeface="Times New Roman"/>
              <a:ea typeface="Times New Roman"/>
              <a:cs typeface="Times New Roman"/>
              <a:sym typeface="Times New Roman"/>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Minimum spanning tree has direct application in the design of networks. It is used in algorithms approximating the travelling salesman problem, multi-terminal minimum cut problem and minimum-cost weighted perfect matching. Other practical applications are:</a:t>
            </a:r>
            <a:endParaRPr sz="2000">
              <a:solidFill>
                <a:srgbClr val="252C33"/>
              </a:solidFill>
              <a:latin typeface="Times New Roman"/>
              <a:ea typeface="Times New Roman"/>
              <a:cs typeface="Times New Roman"/>
              <a:sym typeface="Times New Roman"/>
            </a:endParaRPr>
          </a:p>
          <a:p>
            <a:pPr indent="-355600" lvl="0" marL="457200" rtl="0" algn="l">
              <a:spcBef>
                <a:spcPts val="1100"/>
              </a:spcBef>
              <a:spcAft>
                <a:spcPts val="0"/>
              </a:spcAft>
              <a:buClr>
                <a:srgbClr val="252C33"/>
              </a:buClr>
              <a:buSzPts val="2000"/>
              <a:buFont typeface="Times New Roman"/>
              <a:buAutoNum type="arabicPeriod"/>
            </a:pPr>
            <a:r>
              <a:rPr lang="en" sz="2000">
                <a:solidFill>
                  <a:srgbClr val="252C33"/>
                </a:solidFill>
                <a:latin typeface="Times New Roman"/>
                <a:ea typeface="Times New Roman"/>
                <a:cs typeface="Times New Roman"/>
                <a:sym typeface="Times New Roman"/>
              </a:rPr>
              <a:t>Cluster Analysis</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AutoNum type="arabicPeriod"/>
            </a:pPr>
            <a:r>
              <a:rPr lang="en" sz="2000">
                <a:solidFill>
                  <a:srgbClr val="252C33"/>
                </a:solidFill>
                <a:latin typeface="Times New Roman"/>
                <a:ea typeface="Times New Roman"/>
                <a:cs typeface="Times New Roman"/>
                <a:sym typeface="Times New Roman"/>
              </a:rPr>
              <a:t>Handwriting recognition</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AutoNum type="arabicPeriod"/>
            </a:pPr>
            <a:r>
              <a:rPr lang="en" sz="2000">
                <a:solidFill>
                  <a:srgbClr val="252C33"/>
                </a:solidFill>
                <a:latin typeface="Times New Roman"/>
                <a:ea typeface="Times New Roman"/>
                <a:cs typeface="Times New Roman"/>
                <a:sym typeface="Times New Roman"/>
              </a:rPr>
              <a:t>Image segmentation</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SzPts val="3000"/>
              <a:buFont typeface="Times New Roman"/>
              <a:buAutoNum type="alphaUcParenR"/>
            </a:pPr>
            <a:r>
              <a:rPr lang="en">
                <a:latin typeface="Times New Roman"/>
                <a:ea typeface="Times New Roman"/>
                <a:cs typeface="Times New Roman"/>
                <a:sym typeface="Times New Roman"/>
              </a:rPr>
              <a:t>KRUSKAL’S ALGORITHM (MST)</a:t>
            </a:r>
            <a:endParaRPr>
              <a:latin typeface="Times New Roman"/>
              <a:ea typeface="Times New Roman"/>
              <a:cs typeface="Times New Roman"/>
              <a:sym typeface="Times New Roman"/>
            </a:endParaRPr>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252C33"/>
                </a:solidFill>
                <a:latin typeface="Times New Roman"/>
                <a:ea typeface="Times New Roman"/>
                <a:cs typeface="Times New Roman"/>
                <a:sym typeface="Times New Roman"/>
              </a:rPr>
              <a:t>Kruskal’s Algorithm builds the spanning tree by adding edges one by one into a growing spanning tree. Kruskal's algorithm follows greedy approach as in each iteration it finds an edge which has least weight and add it to the growing spanning tree.</a:t>
            </a:r>
            <a:endParaRPr>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a:solidFill>
                  <a:srgbClr val="252C33"/>
                </a:solidFill>
                <a:latin typeface="Times New Roman"/>
                <a:ea typeface="Times New Roman"/>
                <a:cs typeface="Times New Roman"/>
                <a:sym typeface="Times New Roman"/>
              </a:rPr>
              <a:t>Algorithm Steps:</a:t>
            </a:r>
            <a:endParaRPr>
              <a:solidFill>
                <a:srgbClr val="252C33"/>
              </a:solidFill>
              <a:latin typeface="Times New Roman"/>
              <a:ea typeface="Times New Roman"/>
              <a:cs typeface="Times New Roman"/>
              <a:sym typeface="Times New Roman"/>
            </a:endParaRPr>
          </a:p>
          <a:p>
            <a:pPr indent="-342900" lvl="0" marL="457200" rtl="0" algn="l">
              <a:spcBef>
                <a:spcPts val="1100"/>
              </a:spcBef>
              <a:spcAft>
                <a:spcPts val="0"/>
              </a:spcAft>
              <a:buClr>
                <a:srgbClr val="252C33"/>
              </a:buClr>
              <a:buSzPts val="1800"/>
              <a:buFont typeface="Times New Roman"/>
              <a:buChar char="●"/>
            </a:pPr>
            <a:r>
              <a:rPr lang="en">
                <a:solidFill>
                  <a:srgbClr val="252C33"/>
                </a:solidFill>
                <a:latin typeface="Times New Roman"/>
                <a:ea typeface="Times New Roman"/>
                <a:cs typeface="Times New Roman"/>
                <a:sym typeface="Times New Roman"/>
              </a:rPr>
              <a:t>Sort the graph edges with respect to their weights.</a:t>
            </a:r>
            <a:endParaRPr>
              <a:solidFill>
                <a:srgbClr val="252C33"/>
              </a:solidFill>
              <a:latin typeface="Times New Roman"/>
              <a:ea typeface="Times New Roman"/>
              <a:cs typeface="Times New Roman"/>
              <a:sym typeface="Times New Roman"/>
            </a:endParaRPr>
          </a:p>
          <a:p>
            <a:pPr indent="-342900" lvl="0" marL="457200" rtl="0" algn="l">
              <a:spcBef>
                <a:spcPts val="0"/>
              </a:spcBef>
              <a:spcAft>
                <a:spcPts val="0"/>
              </a:spcAft>
              <a:buClr>
                <a:srgbClr val="252C33"/>
              </a:buClr>
              <a:buSzPts val="1800"/>
              <a:buFont typeface="Times New Roman"/>
              <a:buChar char="●"/>
            </a:pPr>
            <a:r>
              <a:rPr lang="en">
                <a:solidFill>
                  <a:srgbClr val="252C33"/>
                </a:solidFill>
                <a:latin typeface="Times New Roman"/>
                <a:ea typeface="Times New Roman"/>
                <a:cs typeface="Times New Roman"/>
                <a:sym typeface="Times New Roman"/>
              </a:rPr>
              <a:t>Start adding edges to the MST from the edge with the smallest weight until the edge of the largest weight.</a:t>
            </a:r>
            <a:endParaRPr>
              <a:solidFill>
                <a:srgbClr val="252C33"/>
              </a:solidFill>
              <a:latin typeface="Times New Roman"/>
              <a:ea typeface="Times New Roman"/>
              <a:cs typeface="Times New Roman"/>
              <a:sym typeface="Times New Roman"/>
            </a:endParaRPr>
          </a:p>
          <a:p>
            <a:pPr indent="-342900" lvl="0" marL="457200" rtl="0" algn="l">
              <a:spcBef>
                <a:spcPts val="0"/>
              </a:spcBef>
              <a:spcAft>
                <a:spcPts val="0"/>
              </a:spcAft>
              <a:buClr>
                <a:srgbClr val="252C33"/>
              </a:buClr>
              <a:buSzPts val="1800"/>
              <a:buFont typeface="Times New Roman"/>
              <a:buChar char="●"/>
            </a:pPr>
            <a:r>
              <a:rPr lang="en">
                <a:solidFill>
                  <a:srgbClr val="252C33"/>
                </a:solidFill>
                <a:latin typeface="Times New Roman"/>
                <a:ea typeface="Times New Roman"/>
                <a:cs typeface="Times New Roman"/>
                <a:sym typeface="Times New Roman"/>
              </a:rPr>
              <a:t>Only add edges which doesn't form a cycle , edges which connect only disconnected components.</a:t>
            </a:r>
            <a:endParaRPr>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t/>
            </a:r>
            <a:endParaRPr sz="1050">
              <a:solidFill>
                <a:srgbClr val="252C33"/>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2 VERTICES CONNECTED OR NOT?</a:t>
            </a:r>
            <a:endParaRPr/>
          </a:p>
        </p:txBody>
      </p:sp>
      <p:sp>
        <p:nvSpPr>
          <p:cNvPr id="165" name="Google Shape;165;p26"/>
          <p:cNvSpPr txBox="1"/>
          <p:nvPr>
            <p:ph idx="1" type="body"/>
          </p:nvPr>
        </p:nvSpPr>
        <p:spPr>
          <a:xfrm>
            <a:off x="311700" y="1328200"/>
            <a:ext cx="8520600" cy="32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This could be done using DFS which starts from the first vertex, then check if the second vertex is visited or not. But DFS will make time complexity large as it has an order of  O(V+E)  where V  is the number of vertices,  E is the number of edges. So the best solution is "Disjoint Sets":</a:t>
            </a:r>
            <a:endParaRPr sz="2000">
              <a:latin typeface="Times New Roman"/>
              <a:ea typeface="Times New Roman"/>
              <a:cs typeface="Times New Roman"/>
              <a:sym typeface="Times New Roman"/>
            </a:endParaRPr>
          </a:p>
          <a:p>
            <a:pPr indent="0" lvl="0" marL="0" rtl="0" algn="l">
              <a:spcBef>
                <a:spcPts val="1600"/>
              </a:spcBef>
              <a:spcAft>
                <a:spcPts val="0"/>
              </a:spcAft>
              <a:buNone/>
            </a:pPr>
            <a:r>
              <a:rPr lang="en" sz="2000">
                <a:latin typeface="Times New Roman"/>
                <a:ea typeface="Times New Roman"/>
                <a:cs typeface="Times New Roman"/>
                <a:sym typeface="Times New Roman"/>
              </a:rPr>
              <a:t>Disjoint sets are sets whose intersection is the empty set so it means that they don't have any element in common.</a:t>
            </a:r>
            <a:endParaRPr sz="2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7"/>
          <p:cNvPicPr preferRelativeResize="0"/>
          <p:nvPr/>
        </p:nvPicPr>
        <p:blipFill>
          <a:blip r:embed="rId3">
            <a:alphaModFix/>
          </a:blip>
          <a:stretch>
            <a:fillRect/>
          </a:stretch>
        </p:blipFill>
        <p:spPr>
          <a:xfrm>
            <a:off x="152400" y="91150"/>
            <a:ext cx="8936626" cy="4899951"/>
          </a:xfrm>
          <a:prstGeom prst="rect">
            <a:avLst/>
          </a:prstGeom>
          <a:noFill/>
          <a:ln>
            <a:noFill/>
          </a:ln>
        </p:spPr>
      </p:pic>
      <p:sp>
        <p:nvSpPr>
          <p:cNvPr id="171" name="Google Shape;171;p27"/>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COMPLEXITY</a:t>
            </a:r>
            <a:endParaRPr/>
          </a:p>
          <a:p>
            <a:pPr indent="0" lvl="0" marL="0" rtl="0" algn="l">
              <a:spcBef>
                <a:spcPts val="0"/>
              </a:spcBef>
              <a:spcAft>
                <a:spcPts val="0"/>
              </a:spcAft>
              <a:buNone/>
            </a:pPr>
            <a:r>
              <a:t/>
            </a:r>
            <a:endParaRPr/>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52C33"/>
                </a:solidFill>
                <a:highlight>
                  <a:srgbClr val="FFFFFF"/>
                </a:highlight>
                <a:latin typeface="Times New Roman"/>
                <a:ea typeface="Times New Roman"/>
                <a:cs typeface="Times New Roman"/>
                <a:sym typeface="Times New Roman"/>
              </a:rPr>
              <a:t>In Kruskal’s algorithm, most time consuming operation is sorting because the total complexity of the Disjoint-Set operations will be</a:t>
            </a:r>
            <a:r>
              <a:rPr lang="en" sz="1050">
                <a:solidFill>
                  <a:srgbClr val="252C33"/>
                </a:solidFill>
                <a:highlight>
                  <a:srgbClr val="FFFFFF"/>
                </a:highlight>
                <a:latin typeface="Arial"/>
                <a:ea typeface="Arial"/>
                <a:cs typeface="Arial"/>
                <a:sym typeface="Arial"/>
              </a:rPr>
              <a:t>  </a:t>
            </a:r>
            <a:r>
              <a:rPr b="1" lang="en" sz="2400">
                <a:solidFill>
                  <a:srgbClr val="252C33"/>
                </a:solidFill>
                <a:highlight>
                  <a:srgbClr val="FFFFFF"/>
                </a:highlight>
                <a:latin typeface="Arial"/>
                <a:ea typeface="Arial"/>
                <a:cs typeface="Arial"/>
                <a:sym typeface="Arial"/>
              </a:rPr>
              <a:t>O(ElogV)</a:t>
            </a:r>
            <a:r>
              <a:rPr lang="en" sz="2000">
                <a:solidFill>
                  <a:srgbClr val="252C33"/>
                </a:solidFill>
                <a:highlight>
                  <a:srgbClr val="FFFFFF"/>
                </a:highlight>
                <a:latin typeface="Times New Roman"/>
                <a:ea typeface="Times New Roman"/>
                <a:cs typeface="Times New Roman"/>
                <a:sym typeface="Times New Roman"/>
              </a:rPr>
              <a:t>, which is the overall Time Complexity of the algorithm.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 </a:t>
            </a:r>
            <a:r>
              <a:rPr lang="en">
                <a:latin typeface="Times New Roman"/>
                <a:ea typeface="Times New Roman"/>
                <a:cs typeface="Times New Roman"/>
                <a:sym typeface="Times New Roman"/>
              </a:rPr>
              <a:t>PRIM’S ALGORITHM</a:t>
            </a:r>
            <a:endParaRPr>
              <a:latin typeface="Times New Roman"/>
              <a:ea typeface="Times New Roman"/>
              <a:cs typeface="Times New Roman"/>
              <a:sym typeface="Times New Roman"/>
            </a:endParaRPr>
          </a:p>
        </p:txBody>
      </p:sp>
      <p:sp>
        <p:nvSpPr>
          <p:cNvPr id="183" name="Google Shape;183;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52C33"/>
                </a:solidFill>
                <a:highlight>
                  <a:srgbClr val="FFFFFF"/>
                </a:highlight>
                <a:latin typeface="Times New Roman"/>
                <a:ea typeface="Times New Roman"/>
                <a:cs typeface="Times New Roman"/>
                <a:sym typeface="Times New Roman"/>
              </a:rPr>
              <a:t>Prim’s Algorithm also use Greedy approach to find the minimum spanning tree. In Prim’s Algorithm we grow the spanning tree from a starting position. </a:t>
            </a:r>
            <a:endParaRPr sz="2400">
              <a:solidFill>
                <a:srgbClr val="252C33"/>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2400">
                <a:solidFill>
                  <a:srgbClr val="252C33"/>
                </a:solidFill>
                <a:highlight>
                  <a:srgbClr val="FFFFFF"/>
                </a:highlight>
                <a:latin typeface="Times New Roman"/>
                <a:ea typeface="Times New Roman"/>
                <a:cs typeface="Times New Roman"/>
                <a:sym typeface="Times New Roman"/>
              </a:rPr>
              <a:t>Unlike an edge in Kruskal's, we add vertex to the growing spanning tree in Prim's.</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p:txBody>
      </p:sp>
      <p:sp>
        <p:nvSpPr>
          <p:cNvPr id="189" name="Google Shape;189;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110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Maintain two disjoint sets of vertices. One containing vertices that are in the growing spanning tree and other that are not in the growing spanning tree.</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Check for cycles. To do that, mark the nodes which have been already selected and insert only those nodes in the Priority Queue that are not marked.</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152400" y="152400"/>
            <a:ext cx="8991600"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574225" y="172400"/>
            <a:ext cx="75057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 CONTENTS</a:t>
            </a:r>
            <a:endParaRPr sz="3000">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AutoNum type="arabicPeriod"/>
            </a:pPr>
            <a:r>
              <a:rPr i="1" lang="en" sz="2400">
                <a:solidFill>
                  <a:srgbClr val="000000"/>
                </a:solidFill>
                <a:highlight>
                  <a:srgbClr val="FFFFFF"/>
                </a:highlight>
                <a:latin typeface="Times New Roman"/>
                <a:ea typeface="Times New Roman"/>
                <a:cs typeface="Times New Roman"/>
                <a:sym typeface="Times New Roman"/>
              </a:rPr>
              <a:t>DEPTH FIRST SEARCH (DFS)</a:t>
            </a:r>
            <a:endParaRPr i="1" sz="2400">
              <a:solidFill>
                <a:srgbClr val="000000"/>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AutoNum type="arabicPeriod"/>
            </a:pPr>
            <a:r>
              <a:rPr i="1" lang="en" sz="2400">
                <a:solidFill>
                  <a:srgbClr val="000000"/>
                </a:solidFill>
                <a:highlight>
                  <a:srgbClr val="FFFFFF"/>
                </a:highlight>
                <a:latin typeface="Times New Roman"/>
                <a:ea typeface="Times New Roman"/>
                <a:cs typeface="Times New Roman"/>
                <a:sym typeface="Times New Roman"/>
              </a:rPr>
              <a:t>BREADTH FIRST SEARCH (BFS)</a:t>
            </a:r>
            <a:endParaRPr i="1" sz="2400">
              <a:solidFill>
                <a:srgbClr val="000000"/>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AutoNum type="arabicPeriod"/>
            </a:pPr>
            <a:r>
              <a:rPr i="1" lang="en" sz="2400">
                <a:solidFill>
                  <a:srgbClr val="000000"/>
                </a:solidFill>
                <a:highlight>
                  <a:srgbClr val="FFFFFF"/>
                </a:highlight>
                <a:latin typeface="Times New Roman"/>
                <a:ea typeface="Times New Roman"/>
                <a:cs typeface="Times New Roman"/>
                <a:sym typeface="Times New Roman"/>
              </a:rPr>
              <a:t>MINIMUM SPANNING TREE(</a:t>
            </a:r>
            <a:r>
              <a:rPr b="1" i="1" lang="en" sz="1200">
                <a:solidFill>
                  <a:srgbClr val="46535E"/>
                </a:solidFill>
                <a:latin typeface="Arial"/>
                <a:ea typeface="Arial"/>
                <a:cs typeface="Arial"/>
                <a:sym typeface="Arial"/>
              </a:rPr>
              <a:t>Kruskal’s Algorithm,Prim’s Algorithm</a:t>
            </a:r>
            <a:r>
              <a:rPr i="1" lang="en" sz="2400">
                <a:solidFill>
                  <a:srgbClr val="000000"/>
                </a:solidFill>
                <a:highlight>
                  <a:srgbClr val="FFFFFF"/>
                </a:highlight>
                <a:latin typeface="Times New Roman"/>
                <a:ea typeface="Times New Roman"/>
                <a:cs typeface="Times New Roman"/>
                <a:sym typeface="Times New Roman"/>
              </a:rPr>
              <a:t>)</a:t>
            </a:r>
            <a:endParaRPr i="1" sz="2400">
              <a:solidFill>
                <a:srgbClr val="000000"/>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AutoNum type="arabicPeriod"/>
            </a:pPr>
            <a:r>
              <a:rPr i="1" lang="en" sz="2400">
                <a:solidFill>
                  <a:srgbClr val="000000"/>
                </a:solidFill>
                <a:highlight>
                  <a:srgbClr val="FFFFFF"/>
                </a:highlight>
                <a:latin typeface="Times New Roman"/>
                <a:ea typeface="Times New Roman"/>
                <a:cs typeface="Times New Roman"/>
                <a:sym typeface="Times New Roman"/>
              </a:rPr>
              <a:t>DIJKSTRA’S ALGORITHM(single source shortest path)</a:t>
            </a:r>
            <a:endParaRPr i="1" sz="2400">
              <a:solidFill>
                <a:srgbClr val="000000"/>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AutoNum type="arabicPeriod"/>
            </a:pPr>
            <a:r>
              <a:rPr i="1" lang="en" sz="2400">
                <a:solidFill>
                  <a:srgbClr val="000000"/>
                </a:solidFill>
                <a:highlight>
                  <a:srgbClr val="FFFFFF"/>
                </a:highlight>
                <a:latin typeface="Times New Roman"/>
                <a:ea typeface="Times New Roman"/>
                <a:cs typeface="Times New Roman"/>
                <a:sym typeface="Times New Roman"/>
              </a:rPr>
              <a:t>FLOYD-WARSHALL ALGORITHM(all pairs shortest path)</a:t>
            </a:r>
            <a:endParaRPr i="1" sz="2400">
              <a:solidFill>
                <a:srgbClr val="000000"/>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t/>
            </a:r>
            <a:endParaRPr i="1" sz="2400">
              <a:solidFill>
                <a:srgbClr val="46535E"/>
              </a:solidFill>
              <a:latin typeface="Times New Roman"/>
              <a:ea typeface="Times New Roman"/>
              <a:cs typeface="Times New Roman"/>
              <a:sym typeface="Times New Roman"/>
            </a:endParaRPr>
          </a:p>
          <a:p>
            <a:pPr indent="0" lvl="0" marL="0" rtl="0" algn="l">
              <a:spcBef>
                <a:spcPts val="600"/>
              </a:spcBef>
              <a:spcAft>
                <a:spcPts val="1600"/>
              </a:spcAft>
              <a:buNone/>
            </a:pPr>
            <a:r>
              <a:t/>
            </a:r>
            <a:endParaRPr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FF"/>
                </a:solidFill>
                <a:highlight>
                  <a:srgbClr val="FFFFFF"/>
                </a:highlight>
                <a:latin typeface="Times New Roman"/>
                <a:ea typeface="Times New Roman"/>
                <a:cs typeface="Times New Roman"/>
                <a:sym typeface="Times New Roman"/>
              </a:rPr>
              <a:t>Time Complexity</a:t>
            </a:r>
            <a:endParaRPr>
              <a:solidFill>
                <a:srgbClr val="0000FF"/>
              </a:solidFill>
              <a:latin typeface="Times New Roman"/>
              <a:ea typeface="Times New Roman"/>
              <a:cs typeface="Times New Roman"/>
              <a:sym typeface="Times New Roman"/>
            </a:endParaRPr>
          </a:p>
        </p:txBody>
      </p:sp>
      <p:sp>
        <p:nvSpPr>
          <p:cNvPr id="200" name="Google Shape;20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52C33"/>
                </a:solidFill>
                <a:highlight>
                  <a:srgbClr val="FFFFFF"/>
                </a:highlight>
                <a:latin typeface="Times New Roman"/>
                <a:ea typeface="Times New Roman"/>
                <a:cs typeface="Times New Roman"/>
                <a:sym typeface="Times New Roman"/>
              </a:rPr>
              <a:t>The time complexity of the Prim’s Algorithm is</a:t>
            </a:r>
            <a:r>
              <a:rPr lang="en" sz="1050">
                <a:solidFill>
                  <a:srgbClr val="252C33"/>
                </a:solidFill>
                <a:highlight>
                  <a:srgbClr val="FFFFFF"/>
                </a:highlight>
                <a:latin typeface="Arial"/>
                <a:ea typeface="Arial"/>
                <a:cs typeface="Arial"/>
                <a:sym typeface="Arial"/>
              </a:rPr>
              <a:t> </a:t>
            </a:r>
            <a:endParaRPr sz="105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b="1" lang="en" sz="2400">
                <a:solidFill>
                  <a:srgbClr val="252C33"/>
                </a:solidFill>
                <a:highlight>
                  <a:srgbClr val="FFFFFF"/>
                </a:highlight>
                <a:latin typeface="Times New Roman"/>
                <a:ea typeface="Times New Roman"/>
                <a:cs typeface="Times New Roman"/>
                <a:sym typeface="Times New Roman"/>
              </a:rPr>
              <a:t>O((V+E)logV) </a:t>
            </a:r>
            <a:r>
              <a:rPr lang="en" sz="2000">
                <a:solidFill>
                  <a:srgbClr val="252C33"/>
                </a:solidFill>
                <a:highlight>
                  <a:srgbClr val="FFFFFF"/>
                </a:highlight>
                <a:latin typeface="Times New Roman"/>
                <a:ea typeface="Times New Roman"/>
                <a:cs typeface="Times New Roman"/>
                <a:sym typeface="Times New Roman"/>
              </a:rPr>
              <a:t>because each vertex is inserted in the priority queue only once and insertion in priority queue take logarithmic time.</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4.  DIJKSTRA’S ALGORITHM</a:t>
            </a:r>
            <a:endParaRPr>
              <a:latin typeface="Times New Roman"/>
              <a:ea typeface="Times New Roman"/>
              <a:cs typeface="Times New Roman"/>
              <a:sym typeface="Times New Roman"/>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Dijkstra's algorithm has many variants but the most common one is to find the shortest paths from the source vertex to all other vertices in the graph.</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Algorithm Steps:</a:t>
            </a:r>
            <a:endParaRPr sz="2000">
              <a:solidFill>
                <a:srgbClr val="252C33"/>
              </a:solidFill>
              <a:latin typeface="Times New Roman"/>
              <a:ea typeface="Times New Roman"/>
              <a:cs typeface="Times New Roman"/>
              <a:sym typeface="Times New Roman"/>
            </a:endParaRPr>
          </a:p>
          <a:p>
            <a:pPr indent="-355600" lvl="0" marL="457200" rtl="0" algn="l">
              <a:spcBef>
                <a:spcPts val="110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Set all vertices distances = infinity except for the source vertex, set the source distance = 0.</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Push the source vertex in a min-priority queue in the form (distance , vertex), as the comparison in the min-priority queue will be according to vertices distances.</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ALGO(CONTINUED)</a:t>
            </a:r>
            <a:endParaRPr>
              <a:latin typeface="Times New Roman"/>
              <a:ea typeface="Times New Roman"/>
              <a:cs typeface="Times New Roman"/>
              <a:sym typeface="Times New Roman"/>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110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Pop the vertex with the minimum distance from the priority queue (at first the popped vertex = source).</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Update the distances of the connected vertices to the popped vertex in case of "current vertex distance + edge weight &lt; next vertex distance", then push the vertex</a:t>
            </a:r>
            <a:br>
              <a:rPr lang="en" sz="2000">
                <a:solidFill>
                  <a:srgbClr val="252C33"/>
                </a:solidFill>
                <a:latin typeface="Times New Roman"/>
                <a:ea typeface="Times New Roman"/>
                <a:cs typeface="Times New Roman"/>
                <a:sym typeface="Times New Roman"/>
              </a:rPr>
            </a:br>
            <a:r>
              <a:rPr lang="en" sz="2000">
                <a:solidFill>
                  <a:srgbClr val="252C33"/>
                </a:solidFill>
                <a:latin typeface="Times New Roman"/>
                <a:ea typeface="Times New Roman"/>
                <a:cs typeface="Times New Roman"/>
                <a:sym typeface="Times New Roman"/>
              </a:rPr>
              <a:t>with the new distance to the priority queue.</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If the popped vertex is visited before, just continue without using it.</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Apply the same algorithm again until the priority queue is empty.</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COMPLEXITY</a:t>
            </a:r>
            <a:endParaRPr>
              <a:latin typeface="Times New Roman"/>
              <a:ea typeface="Times New Roman"/>
              <a:cs typeface="Times New Roman"/>
              <a:sym typeface="Times New Roman"/>
            </a:endParaRPr>
          </a:p>
        </p:txBody>
      </p:sp>
      <p:sp>
        <p:nvSpPr>
          <p:cNvPr id="218" name="Google Shape;218;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O(V*V)</a:t>
            </a:r>
            <a:r>
              <a:rPr lang="en" sz="2000">
                <a:latin typeface="Times New Roman"/>
                <a:ea typeface="Times New Roman"/>
                <a:cs typeface="Times New Roman"/>
                <a:sym typeface="Times New Roman"/>
              </a:rPr>
              <a:t> Where V is the number of vertex </a:t>
            </a:r>
            <a:r>
              <a:rPr lang="en" sz="2000">
                <a:solidFill>
                  <a:srgbClr val="252C33"/>
                </a:solidFill>
                <a:latin typeface="Times New Roman"/>
                <a:ea typeface="Times New Roman"/>
                <a:cs typeface="Times New Roman"/>
                <a:sym typeface="Times New Roman"/>
              </a:rPr>
              <a:t>but with min-priority queue it drops down to </a:t>
            </a:r>
            <a:r>
              <a:rPr b="1" lang="en" sz="2000">
                <a:solidFill>
                  <a:srgbClr val="252C33"/>
                </a:solidFill>
                <a:latin typeface="Times New Roman"/>
                <a:ea typeface="Times New Roman"/>
                <a:cs typeface="Times New Roman"/>
                <a:sym typeface="Times New Roman"/>
              </a:rPr>
              <a:t>O(V+ElogV)</a:t>
            </a:r>
            <a:endParaRPr b="1" sz="2000">
              <a:solidFill>
                <a:srgbClr val="252C33"/>
              </a:solidFill>
              <a:latin typeface="Times New Roman"/>
              <a:ea typeface="Times New Roman"/>
              <a:cs typeface="Times New Roman"/>
              <a:sym typeface="Times New Roman"/>
            </a:endParaRPr>
          </a:p>
          <a:p>
            <a:pPr indent="0" lvl="0" marL="0" rtl="0" algn="l">
              <a:spcBef>
                <a:spcPts val="1600"/>
              </a:spcBef>
              <a:spcAft>
                <a:spcPts val="0"/>
              </a:spcAft>
              <a:buNone/>
            </a:pPr>
            <a:r>
              <a:t/>
            </a:r>
            <a:endParaRPr sz="1050">
              <a:solidFill>
                <a:srgbClr val="252C33"/>
              </a:solidFill>
              <a:latin typeface="Arial"/>
              <a:ea typeface="Arial"/>
              <a:cs typeface="Arial"/>
              <a:sym typeface="Arial"/>
            </a:endParaRPr>
          </a:p>
          <a:p>
            <a:pPr indent="0" lvl="0" marL="0" rtl="0" algn="l">
              <a:spcBef>
                <a:spcPts val="11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5. FLOYD-WARSHALL’S ALGORITHM</a:t>
            </a:r>
            <a:endParaRPr>
              <a:latin typeface="Times New Roman"/>
              <a:ea typeface="Times New Roman"/>
              <a:cs typeface="Times New Roman"/>
              <a:sym typeface="Times New Roman"/>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Floyd–Warshall's Algorithm is used to find the shortest paths between between all pairs of vertices in a graph, where each edge in the graph has a weight which is positive or negative. The biggest advantage of using this algorithm is that all the shortest distances between any 2  vertices could be calculated in  O(V3), where V is the number of vertices in a graph.</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234375"/>
            <a:ext cx="8520600" cy="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230" name="Google Shape;230;p37"/>
          <p:cNvSpPr txBox="1"/>
          <p:nvPr>
            <p:ph idx="1" type="body"/>
          </p:nvPr>
        </p:nvSpPr>
        <p:spPr>
          <a:xfrm>
            <a:off x="311700" y="924525"/>
            <a:ext cx="8520600" cy="3644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For a graph with N vertices:</a:t>
            </a:r>
            <a:endParaRPr sz="2000">
              <a:solidFill>
                <a:srgbClr val="252C33"/>
              </a:solidFill>
              <a:latin typeface="Times New Roman"/>
              <a:ea typeface="Times New Roman"/>
              <a:cs typeface="Times New Roman"/>
              <a:sym typeface="Times New Roman"/>
            </a:endParaRPr>
          </a:p>
          <a:p>
            <a:pPr indent="-355600" lvl="0" marL="457200" rtl="0" algn="l">
              <a:spcBef>
                <a:spcPts val="110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Initialize the shortest paths between any 2 vertices with Infinity.</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Find all pair shortest paths that use 0 intermediate vertices, then find the shortest paths that use 1 intermediate vertex and so on.. until using all N vertices as intermediate nodes.</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Minimize the shortest paths between any 2 pairs in the previous operation.</a:t>
            </a:r>
            <a:endParaRPr sz="2000">
              <a:solidFill>
                <a:srgbClr val="252C33"/>
              </a:solidFill>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latin typeface="Times New Roman"/>
                <a:ea typeface="Times New Roman"/>
                <a:cs typeface="Times New Roman"/>
                <a:sym typeface="Times New Roman"/>
              </a:rPr>
              <a:t>For any 2 vertices  (i,j) , one should actually minimize the distances between this pair using the first K nodes, so the shortest path will be: min(dist[i][k]+dist[k][j],dist[i][j])</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sz="1050">
                <a:solidFill>
                  <a:srgbClr val="252C33"/>
                </a:solidFill>
                <a:latin typeface="Arial"/>
                <a:ea typeface="Arial"/>
                <a:cs typeface="Arial"/>
                <a:sym typeface="Arial"/>
              </a:rPr>
              <a:t>.</a:t>
            </a:r>
            <a:endParaRPr sz="1050">
              <a:solidFill>
                <a:srgbClr val="252C33"/>
              </a:solidFill>
              <a:latin typeface="Arial"/>
              <a:ea typeface="Arial"/>
              <a:cs typeface="Arial"/>
              <a:sym typeface="Arial"/>
            </a:endParaRPr>
          </a:p>
          <a:p>
            <a:pPr indent="0" lvl="0" marL="0" rtl="0" algn="l">
              <a:spcBef>
                <a:spcPts val="11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ALGO(CONTINUED)</a:t>
            </a:r>
            <a:endParaRPr>
              <a:latin typeface="Times New Roman"/>
              <a:ea typeface="Times New Roman"/>
              <a:cs typeface="Times New Roman"/>
              <a:sym typeface="Times New Roman"/>
            </a:endParaRPr>
          </a:p>
        </p:txBody>
      </p:sp>
      <p:sp>
        <p:nvSpPr>
          <p:cNvPr id="236" name="Google Shape;236;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200">
                <a:solidFill>
                  <a:srgbClr val="252C33"/>
                </a:solidFill>
                <a:latin typeface="Times New Roman"/>
                <a:ea typeface="Times New Roman"/>
                <a:cs typeface="Times New Roman"/>
                <a:sym typeface="Times New Roman"/>
              </a:rPr>
              <a:t>dist[i][k]  represents the shortest path that only uses the first K vertices, dist[k][j]  represents the shortest path between the pair k,j. As the shortest path will be a concatenation of the shortest path from i to k, then from k to j</a:t>
            </a:r>
            <a:endParaRPr sz="22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1100"/>
              </a:spcAft>
              <a:buNone/>
            </a:pPr>
            <a:r>
              <a:rPr lang="en" sz="2400">
                <a:solidFill>
                  <a:srgbClr val="0000FF"/>
                </a:solidFill>
                <a:latin typeface="Times New Roman"/>
                <a:ea typeface="Times New Roman"/>
                <a:cs typeface="Times New Roman"/>
                <a:sym typeface="Times New Roman"/>
              </a:rPr>
              <a:t>Time Complexity of Floyd–Warshall's Algorithm </a:t>
            </a:r>
            <a:endParaRPr sz="2400">
              <a:solidFill>
                <a:srgbClr val="0000FF"/>
              </a:solidFill>
              <a:latin typeface="Times New Roman"/>
              <a:ea typeface="Times New Roman"/>
              <a:cs typeface="Times New Roman"/>
              <a:sym typeface="Times New Roman"/>
            </a:endParaRPr>
          </a:p>
        </p:txBody>
      </p:sp>
      <p:sp>
        <p:nvSpPr>
          <p:cNvPr id="242" name="Google Shape;242;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050">
                <a:solidFill>
                  <a:srgbClr val="252C33"/>
                </a:solidFill>
                <a:latin typeface="Arial"/>
                <a:ea typeface="Arial"/>
                <a:cs typeface="Arial"/>
                <a:sym typeface="Arial"/>
              </a:rPr>
              <a:t> </a:t>
            </a:r>
            <a:r>
              <a:rPr b="1" lang="en" sz="3000">
                <a:solidFill>
                  <a:srgbClr val="252C33"/>
                </a:solidFill>
                <a:latin typeface="Times New Roman"/>
                <a:ea typeface="Times New Roman"/>
                <a:cs typeface="Times New Roman"/>
                <a:sym typeface="Times New Roman"/>
              </a:rPr>
              <a:t>O(V3)</a:t>
            </a:r>
            <a:r>
              <a:rPr lang="en" sz="2400">
                <a:solidFill>
                  <a:srgbClr val="252C33"/>
                </a:solidFill>
                <a:latin typeface="Times New Roman"/>
                <a:ea typeface="Times New Roman"/>
                <a:cs typeface="Times New Roman"/>
                <a:sym typeface="Times New Roman"/>
              </a:rPr>
              <a:t>, where V is the number of vertices in a graph.</a:t>
            </a:r>
            <a:endParaRPr sz="24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ANY QUESTION?</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381000" lvl="0" marL="457200" rtl="0" algn="ctr">
              <a:lnSpc>
                <a:spcPct val="115000"/>
              </a:lnSpc>
              <a:spcBef>
                <a:spcPts val="0"/>
              </a:spcBef>
              <a:spcAft>
                <a:spcPts val="0"/>
              </a:spcAft>
              <a:buClr>
                <a:srgbClr val="0000FF"/>
              </a:buClr>
              <a:buSzPts val="2400"/>
              <a:buFont typeface="Times New Roman"/>
              <a:buAutoNum type="arabicPeriod"/>
            </a:pPr>
            <a:r>
              <a:rPr lang="en" sz="2400">
                <a:solidFill>
                  <a:srgbClr val="0000FF"/>
                </a:solidFill>
                <a:highlight>
                  <a:schemeClr val="lt1"/>
                </a:highlight>
                <a:latin typeface="Times New Roman"/>
                <a:ea typeface="Times New Roman"/>
                <a:cs typeface="Times New Roman"/>
                <a:sym typeface="Times New Roman"/>
              </a:rPr>
              <a:t>DEPTH FIRST SEARCH (DFS)</a:t>
            </a:r>
            <a:endParaRPr>
              <a:solidFill>
                <a:srgbClr val="0000FF"/>
              </a:solidFill>
              <a:latin typeface="Times New Roman"/>
              <a:ea typeface="Times New Roman"/>
              <a:cs typeface="Times New Roman"/>
              <a:sym typeface="Times New Roman"/>
            </a:endParaRPr>
          </a:p>
        </p:txBody>
      </p:sp>
      <p:sp>
        <p:nvSpPr>
          <p:cNvPr id="98" name="Google Shape;98;p15"/>
          <p:cNvSpPr txBox="1"/>
          <p:nvPr>
            <p:ph idx="1" type="body"/>
          </p:nvPr>
        </p:nvSpPr>
        <p:spPr>
          <a:xfrm>
            <a:off x="819150" y="1494200"/>
            <a:ext cx="7505700" cy="2872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The DFS algorithm is a recursive algorithm that uses the idea of backtracking. It involves exhaustive searches of all the nodes by going ahead, if possible, else by backtracking.</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Here, the word 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311700" y="78125"/>
            <a:ext cx="8520600" cy="4490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This recursive nature of DFS can be implemented using stacks. The basic idea is as follows:</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Pick a starting node and push all its adjacent nodes into a stack.</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Pop a node from stack to select the next node to visit and push all its adjacent nodes into a stack.</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sz="2000">
                <a:solidFill>
                  <a:srgbClr val="252C33"/>
                </a:solidFill>
                <a:latin typeface="Times New Roman"/>
                <a:ea typeface="Times New Roman"/>
                <a:cs typeface="Times New Roman"/>
                <a:sym typeface="Times New Roman"/>
              </a:rPr>
              <a:t>Repeat this process until the stack is empty. However, ensure that the nodes that are visited are marked. This will prevent you from visiting the same node more than once. If you do not mark the nodes that are visited and you visit the same node more than once, you may end up in an infinite loop.</a:t>
            </a:r>
            <a:endParaRPr sz="2000">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PSEUDOCODE</a:t>
            </a:r>
            <a:endParaRPr>
              <a:latin typeface="Times New Roman"/>
              <a:ea typeface="Times New Roman"/>
              <a:cs typeface="Times New Roman"/>
              <a:sym typeface="Times New Roman"/>
            </a:endParaRPr>
          </a:p>
        </p:txBody>
      </p:sp>
      <p:sp>
        <p:nvSpPr>
          <p:cNvPr id="109" name="Google Shape;109;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52C33"/>
                </a:solidFill>
                <a:highlight>
                  <a:srgbClr val="F8F8F8"/>
                </a:highlight>
                <a:latin typeface="Arial"/>
                <a:ea typeface="Arial"/>
                <a:cs typeface="Arial"/>
                <a:sym typeface="Arial"/>
              </a:rPr>
              <a:t>DFS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iterative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G</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//Where G is graph and s is source vertex</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000088"/>
                </a:solidFill>
                <a:highlight>
                  <a:srgbClr val="F8F8F8"/>
                </a:highlight>
                <a:latin typeface="Arial"/>
                <a:ea typeface="Arial"/>
                <a:cs typeface="Arial"/>
                <a:sym typeface="Arial"/>
              </a:rPr>
              <a:t>let</a:t>
            </a:r>
            <a:r>
              <a:rPr lang="en" sz="1050">
                <a:solidFill>
                  <a:srgbClr val="252C33"/>
                </a:solidFill>
                <a:highlight>
                  <a:srgbClr val="F8F8F8"/>
                </a:highlight>
                <a:latin typeface="Arial"/>
                <a:ea typeface="Arial"/>
                <a:cs typeface="Arial"/>
                <a:sym typeface="Arial"/>
              </a:rPr>
              <a:t> S be stack</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push</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//Inserting s in stack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mark s </a:t>
            </a:r>
            <a:r>
              <a:rPr lang="en" sz="1050">
                <a:solidFill>
                  <a:srgbClr val="000088"/>
                </a:solidFill>
                <a:highlight>
                  <a:srgbClr val="F8F8F8"/>
                </a:highlight>
                <a:latin typeface="Arial"/>
                <a:ea typeface="Arial"/>
                <a:cs typeface="Arial"/>
                <a:sym typeface="Arial"/>
              </a:rPr>
              <a:t>as</a:t>
            </a:r>
            <a:r>
              <a:rPr lang="en" sz="1050">
                <a:solidFill>
                  <a:srgbClr val="252C33"/>
                </a:solidFill>
                <a:highlight>
                  <a:srgbClr val="F8F8F8"/>
                </a:highlight>
                <a:latin typeface="Arial"/>
                <a:ea typeface="Arial"/>
                <a:cs typeface="Arial"/>
                <a:sym typeface="Arial"/>
              </a:rPr>
              <a:t> visited</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while</a:t>
            </a:r>
            <a:r>
              <a:rPr lang="en" sz="1050">
                <a:solidFill>
                  <a:srgbClr val="252C33"/>
                </a:solidFill>
                <a:highlight>
                  <a:srgbClr val="F8F8F8"/>
                </a:highlight>
                <a:latin typeface="Arial"/>
                <a:ea typeface="Arial"/>
                <a:cs typeface="Arial"/>
                <a:sym typeface="Arial"/>
              </a:rPr>
              <a:t>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 </a:t>
            </a:r>
            <a:r>
              <a:rPr lang="en" sz="1050">
                <a:solidFill>
                  <a:srgbClr val="000088"/>
                </a:solidFill>
                <a:highlight>
                  <a:srgbClr val="F8F8F8"/>
                </a:highlight>
                <a:latin typeface="Arial"/>
                <a:ea typeface="Arial"/>
                <a:cs typeface="Arial"/>
                <a:sym typeface="Arial"/>
              </a:rPr>
              <a:t>is</a:t>
            </a: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not</a:t>
            </a:r>
            <a:r>
              <a:rPr lang="en" sz="1050">
                <a:solidFill>
                  <a:srgbClr val="252C33"/>
                </a:solidFill>
                <a:highlight>
                  <a:srgbClr val="F8F8F8"/>
                </a:highlight>
                <a:latin typeface="Arial"/>
                <a:ea typeface="Arial"/>
                <a:cs typeface="Arial"/>
                <a:sym typeface="Arial"/>
              </a:rPr>
              <a:t> empty</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//Pop a vertex from stack to visit next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v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top</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pop</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10" name="Google Shape;110;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880000"/>
                </a:solidFill>
                <a:highlight>
                  <a:srgbClr val="F8F8F8"/>
                </a:highlight>
                <a:latin typeface="Arial"/>
                <a:ea typeface="Arial"/>
                <a:cs typeface="Arial"/>
                <a:sym typeface="Arial"/>
              </a:rPr>
              <a:t>//Push all the neighbours of v in stack that are not visited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for</a:t>
            </a:r>
            <a:r>
              <a:rPr lang="en" sz="1050">
                <a:solidFill>
                  <a:srgbClr val="252C33"/>
                </a:solidFill>
                <a:highlight>
                  <a:srgbClr val="F8F8F8"/>
                </a:highlight>
                <a:latin typeface="Arial"/>
                <a:ea typeface="Arial"/>
                <a:cs typeface="Arial"/>
                <a:sym typeface="Arial"/>
              </a:rPr>
              <a:t> all neighbours w of v </a:t>
            </a:r>
            <a:r>
              <a:rPr lang="en" sz="1050">
                <a:solidFill>
                  <a:srgbClr val="000088"/>
                </a:solidFill>
                <a:highlight>
                  <a:srgbClr val="F8F8F8"/>
                </a:highlight>
                <a:latin typeface="Arial"/>
                <a:ea typeface="Arial"/>
                <a:cs typeface="Arial"/>
                <a:sym typeface="Arial"/>
              </a:rPr>
              <a:t>in</a:t>
            </a:r>
            <a:r>
              <a:rPr lang="en" sz="1050">
                <a:solidFill>
                  <a:srgbClr val="252C33"/>
                </a:solidFill>
                <a:highlight>
                  <a:srgbClr val="F8F8F8"/>
                </a:highlight>
                <a:latin typeface="Arial"/>
                <a:ea typeface="Arial"/>
                <a:cs typeface="Arial"/>
                <a:sym typeface="Arial"/>
              </a:rPr>
              <a:t> </a:t>
            </a:r>
            <a:r>
              <a:rPr lang="en" sz="1050">
                <a:solidFill>
                  <a:srgbClr val="660066"/>
                </a:solidFill>
                <a:highlight>
                  <a:srgbClr val="F8F8F8"/>
                </a:highlight>
                <a:latin typeface="Arial"/>
                <a:ea typeface="Arial"/>
                <a:cs typeface="Arial"/>
                <a:sym typeface="Arial"/>
              </a:rPr>
              <a:t>Graph</a:t>
            </a:r>
            <a:r>
              <a:rPr lang="en" sz="1050">
                <a:solidFill>
                  <a:srgbClr val="252C33"/>
                </a:solidFill>
                <a:highlight>
                  <a:srgbClr val="F8F8F8"/>
                </a:highlight>
                <a:latin typeface="Arial"/>
                <a:ea typeface="Arial"/>
                <a:cs typeface="Arial"/>
                <a:sym typeface="Arial"/>
              </a:rPr>
              <a:t> G</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if</a:t>
            </a:r>
            <a:r>
              <a:rPr lang="en" sz="1050">
                <a:solidFill>
                  <a:srgbClr val="252C33"/>
                </a:solidFill>
                <a:highlight>
                  <a:srgbClr val="F8F8F8"/>
                </a:highlight>
                <a:latin typeface="Arial"/>
                <a:ea typeface="Arial"/>
                <a:cs typeface="Arial"/>
                <a:sym typeface="Arial"/>
              </a:rPr>
              <a:t> w </a:t>
            </a:r>
            <a:r>
              <a:rPr lang="en" sz="1050">
                <a:solidFill>
                  <a:srgbClr val="000088"/>
                </a:solidFill>
                <a:highlight>
                  <a:srgbClr val="F8F8F8"/>
                </a:highlight>
                <a:latin typeface="Arial"/>
                <a:ea typeface="Arial"/>
                <a:cs typeface="Arial"/>
                <a:sym typeface="Arial"/>
              </a:rPr>
              <a:t>is</a:t>
            </a: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not</a:t>
            </a:r>
            <a:r>
              <a:rPr lang="en" sz="1050">
                <a:solidFill>
                  <a:srgbClr val="252C33"/>
                </a:solidFill>
                <a:highlight>
                  <a:srgbClr val="F8F8F8"/>
                </a:highlight>
                <a:latin typeface="Arial"/>
                <a:ea typeface="Arial"/>
                <a:cs typeface="Arial"/>
                <a:sym typeface="Arial"/>
              </a:rPr>
              <a:t> visited </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push</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w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mark w </a:t>
            </a:r>
            <a:r>
              <a:rPr lang="en" sz="1050">
                <a:solidFill>
                  <a:srgbClr val="000088"/>
                </a:solidFill>
                <a:highlight>
                  <a:srgbClr val="F8F8F8"/>
                </a:highlight>
                <a:latin typeface="Arial"/>
                <a:ea typeface="Arial"/>
                <a:cs typeface="Arial"/>
                <a:sym typeface="Arial"/>
              </a:rPr>
              <a:t>as</a:t>
            </a:r>
            <a:r>
              <a:rPr lang="en" sz="1050">
                <a:solidFill>
                  <a:srgbClr val="252C33"/>
                </a:solidFill>
                <a:highlight>
                  <a:srgbClr val="F8F8F8"/>
                </a:highlight>
                <a:latin typeface="Arial"/>
                <a:ea typeface="Arial"/>
                <a:cs typeface="Arial"/>
                <a:sym typeface="Arial"/>
              </a:rPr>
              <a:t> visited</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DFS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recursive</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G</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mark s </a:t>
            </a:r>
            <a:r>
              <a:rPr lang="en" sz="1050">
                <a:solidFill>
                  <a:srgbClr val="000088"/>
                </a:solidFill>
                <a:highlight>
                  <a:srgbClr val="F8F8F8"/>
                </a:highlight>
                <a:latin typeface="Arial"/>
                <a:ea typeface="Arial"/>
                <a:cs typeface="Arial"/>
                <a:sym typeface="Arial"/>
              </a:rPr>
              <a:t>as</a:t>
            </a:r>
            <a:r>
              <a:rPr lang="en" sz="1050">
                <a:solidFill>
                  <a:srgbClr val="252C33"/>
                </a:solidFill>
                <a:highlight>
                  <a:srgbClr val="F8F8F8"/>
                </a:highlight>
                <a:latin typeface="Arial"/>
                <a:ea typeface="Arial"/>
                <a:cs typeface="Arial"/>
                <a:sym typeface="Arial"/>
              </a:rPr>
              <a:t> visited</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for</a:t>
            </a:r>
            <a:r>
              <a:rPr lang="en" sz="1050">
                <a:solidFill>
                  <a:srgbClr val="252C33"/>
                </a:solidFill>
                <a:highlight>
                  <a:srgbClr val="F8F8F8"/>
                </a:highlight>
                <a:latin typeface="Arial"/>
                <a:ea typeface="Arial"/>
                <a:cs typeface="Arial"/>
                <a:sym typeface="Arial"/>
              </a:rPr>
              <a:t> all neighbours w of s </a:t>
            </a:r>
            <a:r>
              <a:rPr lang="en" sz="1050">
                <a:solidFill>
                  <a:srgbClr val="000088"/>
                </a:solidFill>
                <a:highlight>
                  <a:srgbClr val="F8F8F8"/>
                </a:highlight>
                <a:latin typeface="Arial"/>
                <a:ea typeface="Arial"/>
                <a:cs typeface="Arial"/>
                <a:sym typeface="Arial"/>
              </a:rPr>
              <a:t>in</a:t>
            </a:r>
            <a:r>
              <a:rPr lang="en" sz="1050">
                <a:solidFill>
                  <a:srgbClr val="252C33"/>
                </a:solidFill>
                <a:highlight>
                  <a:srgbClr val="F8F8F8"/>
                </a:highlight>
                <a:latin typeface="Arial"/>
                <a:ea typeface="Arial"/>
                <a:cs typeface="Arial"/>
                <a:sym typeface="Arial"/>
              </a:rPr>
              <a:t> </a:t>
            </a:r>
            <a:r>
              <a:rPr lang="en" sz="1050">
                <a:solidFill>
                  <a:srgbClr val="660066"/>
                </a:solidFill>
                <a:highlight>
                  <a:srgbClr val="F8F8F8"/>
                </a:highlight>
                <a:latin typeface="Arial"/>
                <a:ea typeface="Arial"/>
                <a:cs typeface="Arial"/>
                <a:sym typeface="Arial"/>
              </a:rPr>
              <a:t>Graph</a:t>
            </a:r>
            <a:r>
              <a:rPr lang="en" sz="1050">
                <a:solidFill>
                  <a:srgbClr val="252C33"/>
                </a:solidFill>
                <a:highlight>
                  <a:srgbClr val="F8F8F8"/>
                </a:highlight>
                <a:latin typeface="Arial"/>
                <a:ea typeface="Arial"/>
                <a:cs typeface="Arial"/>
                <a:sym typeface="Arial"/>
              </a:rPr>
              <a:t> G</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if</a:t>
            </a:r>
            <a:r>
              <a:rPr lang="en" sz="1050">
                <a:solidFill>
                  <a:srgbClr val="252C33"/>
                </a:solidFill>
                <a:highlight>
                  <a:srgbClr val="F8F8F8"/>
                </a:highlight>
                <a:latin typeface="Arial"/>
                <a:ea typeface="Arial"/>
                <a:cs typeface="Arial"/>
                <a:sym typeface="Arial"/>
              </a:rPr>
              <a:t> w </a:t>
            </a:r>
            <a:r>
              <a:rPr lang="en" sz="1050">
                <a:solidFill>
                  <a:srgbClr val="000088"/>
                </a:solidFill>
                <a:highlight>
                  <a:srgbClr val="F8F8F8"/>
                </a:highlight>
                <a:latin typeface="Arial"/>
                <a:ea typeface="Arial"/>
                <a:cs typeface="Arial"/>
                <a:sym typeface="Arial"/>
              </a:rPr>
              <a:t>is</a:t>
            </a: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not</a:t>
            </a:r>
            <a:r>
              <a:rPr lang="en" sz="1050">
                <a:solidFill>
                  <a:srgbClr val="252C33"/>
                </a:solidFill>
                <a:highlight>
                  <a:srgbClr val="F8F8F8"/>
                </a:highlight>
                <a:latin typeface="Arial"/>
                <a:ea typeface="Arial"/>
                <a:cs typeface="Arial"/>
                <a:sym typeface="Arial"/>
              </a:rPr>
              <a:t> visited</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101600" marR="101600" rtl="0" algn="l">
              <a:spcBef>
                <a:spcPts val="1600"/>
              </a:spcBef>
              <a:spcAft>
                <a:spcPts val="0"/>
              </a:spcAft>
              <a:buNone/>
            </a:pPr>
            <a:r>
              <a:rPr lang="en" sz="1050">
                <a:solidFill>
                  <a:srgbClr val="252C33"/>
                </a:solidFill>
                <a:highlight>
                  <a:srgbClr val="F8F8F8"/>
                </a:highlight>
                <a:latin typeface="Arial"/>
                <a:ea typeface="Arial"/>
                <a:cs typeface="Arial"/>
                <a:sym typeface="Arial"/>
              </a:rPr>
              <a:t>                DFS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recursive</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G</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w</a:t>
            </a:r>
            <a:r>
              <a:rPr lang="en" sz="1050">
                <a:solidFill>
                  <a:srgbClr val="666600"/>
                </a:solidFill>
                <a:highlight>
                  <a:srgbClr val="F8F8F8"/>
                </a:highlight>
                <a:latin typeface="Arial"/>
                <a:ea typeface="Arial"/>
                <a:cs typeface="Arial"/>
                <a:sym typeface="Arial"/>
              </a:rPr>
              <a:t>)</a:t>
            </a:r>
            <a:endParaRPr sz="1050">
              <a:solidFill>
                <a:srgbClr val="666600"/>
              </a:solidFill>
              <a:highlight>
                <a:srgbClr val="F8F8F8"/>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52C33"/>
                </a:solidFill>
                <a:highlight>
                  <a:srgbClr val="FFFFFF"/>
                </a:highlight>
                <a:latin typeface="Times New Roman"/>
                <a:ea typeface="Times New Roman"/>
                <a:cs typeface="Times New Roman"/>
                <a:sym typeface="Times New Roman"/>
              </a:rPr>
              <a:t>The following image shows how DFS works</a:t>
            </a:r>
            <a:endParaRPr sz="2000">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65100" y="1145900"/>
            <a:ext cx="8767200" cy="3711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47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COMPLEXITY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lnSpc>
                <a:spcPct val="171429"/>
              </a:lnSpc>
              <a:spcBef>
                <a:spcPts val="0"/>
              </a:spcBef>
              <a:spcAft>
                <a:spcPts val="0"/>
              </a:spcAft>
              <a:buNone/>
            </a:pPr>
            <a:r>
              <a:rPr b="1" lang="en">
                <a:solidFill>
                  <a:srgbClr val="000000"/>
                </a:solidFill>
                <a:highlight>
                  <a:srgbClr val="FFFFFF"/>
                </a:highlight>
                <a:latin typeface="Times New Roman"/>
                <a:ea typeface="Times New Roman"/>
                <a:cs typeface="Times New Roman"/>
                <a:sym typeface="Times New Roman"/>
              </a:rPr>
              <a:t>Time Complexity</a:t>
            </a:r>
            <a:r>
              <a:rPr lang="en">
                <a:solidFill>
                  <a:srgbClr val="000000"/>
                </a:solidFill>
                <a:highlight>
                  <a:srgbClr val="FFFFFF"/>
                </a:highlight>
                <a:latin typeface="Times New Roman"/>
                <a:ea typeface="Times New Roman"/>
                <a:cs typeface="Times New Roman"/>
                <a:sym typeface="Times New Roman"/>
              </a:rPr>
              <a:t>: O(V+E) ,where V is number of vertex and E is number of edges</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b="1"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2. BREADTH FIRST SEARCH(BFS)</a:t>
            </a:r>
            <a:endParaRPr>
              <a:latin typeface="Times New Roman"/>
              <a:ea typeface="Times New Roman"/>
              <a:cs typeface="Times New Roman"/>
              <a:sym typeface="Times New Roman"/>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252C33"/>
                </a:solidFill>
                <a:latin typeface="Times New Roman"/>
                <a:ea typeface="Times New Roman"/>
                <a:cs typeface="Times New Roman"/>
                <a:sym typeface="Times New Roman"/>
              </a:rPr>
              <a:t>There are many ways to traverse graphs. BFS is the most commonly used approach.</a:t>
            </a:r>
            <a:endParaRPr>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a:solidFill>
                  <a:srgbClr val="252C33"/>
                </a:solidFill>
                <a:latin typeface="Times New Roman"/>
                <a:ea typeface="Times New Roman"/>
                <a:cs typeface="Times New Roman"/>
                <a:sym typeface="Times New Roman"/>
              </a:rPr>
              <a:t>BFS is a traversing algorithm where you should start traversing from a selected node (source or starting node) and traverse the graph layerwise thus exploring the neighbour nodes (nodes which are directly connected to source node). You must then move towards the next-level neighbour nodes.</a:t>
            </a:r>
            <a:endParaRPr>
              <a:solidFill>
                <a:srgbClr val="252C33"/>
              </a:solidFill>
              <a:latin typeface="Times New Roman"/>
              <a:ea typeface="Times New Roman"/>
              <a:cs typeface="Times New Roman"/>
              <a:sym typeface="Times New Roman"/>
            </a:endParaRPr>
          </a:p>
          <a:p>
            <a:pPr indent="0" lvl="0" marL="0" rtl="0" algn="l">
              <a:spcBef>
                <a:spcPts val="1100"/>
              </a:spcBef>
              <a:spcAft>
                <a:spcPts val="0"/>
              </a:spcAft>
              <a:buNone/>
            </a:pPr>
            <a:r>
              <a:rPr lang="en">
                <a:solidFill>
                  <a:srgbClr val="252C33"/>
                </a:solidFill>
                <a:latin typeface="Times New Roman"/>
                <a:ea typeface="Times New Roman"/>
                <a:cs typeface="Times New Roman"/>
                <a:sym typeface="Times New Roman"/>
              </a:rPr>
              <a:t>As the name BFS suggests, you are required to traverse the graph breadthwise as follows:</a:t>
            </a:r>
            <a:endParaRPr>
              <a:solidFill>
                <a:srgbClr val="252C33"/>
              </a:solidFill>
              <a:latin typeface="Times New Roman"/>
              <a:ea typeface="Times New Roman"/>
              <a:cs typeface="Times New Roman"/>
              <a:sym typeface="Times New Roman"/>
            </a:endParaRPr>
          </a:p>
          <a:p>
            <a:pPr indent="-342900" lvl="0" marL="457200" rtl="0" algn="l">
              <a:spcBef>
                <a:spcPts val="1100"/>
              </a:spcBef>
              <a:spcAft>
                <a:spcPts val="0"/>
              </a:spcAft>
              <a:buClr>
                <a:srgbClr val="252C33"/>
              </a:buClr>
              <a:buSzPts val="1800"/>
              <a:buFont typeface="Times New Roman"/>
              <a:buAutoNum type="arabicPeriod"/>
            </a:pPr>
            <a:r>
              <a:rPr lang="en">
                <a:solidFill>
                  <a:srgbClr val="252C33"/>
                </a:solidFill>
                <a:latin typeface="Times New Roman"/>
                <a:ea typeface="Times New Roman"/>
                <a:cs typeface="Times New Roman"/>
                <a:sym typeface="Times New Roman"/>
              </a:rPr>
              <a:t>First move horizontally and visit all the nodes of the current layer</a:t>
            </a:r>
            <a:endParaRPr>
              <a:solidFill>
                <a:srgbClr val="252C33"/>
              </a:solidFill>
              <a:latin typeface="Times New Roman"/>
              <a:ea typeface="Times New Roman"/>
              <a:cs typeface="Times New Roman"/>
              <a:sym typeface="Times New Roman"/>
            </a:endParaRPr>
          </a:p>
          <a:p>
            <a:pPr indent="-342900" lvl="0" marL="457200" rtl="0" algn="l">
              <a:spcBef>
                <a:spcPts val="0"/>
              </a:spcBef>
              <a:spcAft>
                <a:spcPts val="0"/>
              </a:spcAft>
              <a:buClr>
                <a:srgbClr val="252C33"/>
              </a:buClr>
              <a:buSzPts val="1800"/>
              <a:buFont typeface="Times New Roman"/>
              <a:buAutoNum type="arabicPeriod"/>
            </a:pPr>
            <a:r>
              <a:rPr lang="en">
                <a:solidFill>
                  <a:srgbClr val="252C33"/>
                </a:solidFill>
                <a:latin typeface="Times New Roman"/>
                <a:ea typeface="Times New Roman"/>
                <a:cs typeface="Times New Roman"/>
                <a:sym typeface="Times New Roman"/>
              </a:rPr>
              <a:t>Move to the next layer</a:t>
            </a:r>
            <a:endParaRPr>
              <a:solidFill>
                <a:srgbClr val="252C33"/>
              </a:solidFill>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PSEUDOCODE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4" name="Google Shape;134;p2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52C33"/>
                </a:solidFill>
                <a:highlight>
                  <a:srgbClr val="F8F8F8"/>
                </a:highlight>
                <a:latin typeface="Arial"/>
                <a:ea typeface="Arial"/>
                <a:cs typeface="Arial"/>
                <a:sym typeface="Arial"/>
              </a:rPr>
              <a:t>BFS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G</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//Where G is the graph and s is the source node</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let</a:t>
            </a:r>
            <a:r>
              <a:rPr lang="en" sz="1050">
                <a:solidFill>
                  <a:srgbClr val="252C33"/>
                </a:solidFill>
                <a:highlight>
                  <a:srgbClr val="F8F8F8"/>
                </a:highlight>
                <a:latin typeface="Arial"/>
                <a:ea typeface="Arial"/>
                <a:cs typeface="Arial"/>
                <a:sym typeface="Arial"/>
              </a:rPr>
              <a:t> Q be queue</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Q</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enqueue</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s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//Inserting s in queue until all its neighbour vertices are marked.</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mark s </a:t>
            </a:r>
            <a:r>
              <a:rPr lang="en" sz="1050">
                <a:solidFill>
                  <a:srgbClr val="000088"/>
                </a:solidFill>
                <a:highlight>
                  <a:srgbClr val="F8F8F8"/>
                </a:highlight>
                <a:latin typeface="Arial"/>
                <a:ea typeface="Arial"/>
                <a:cs typeface="Arial"/>
                <a:sym typeface="Arial"/>
              </a:rPr>
              <a:t>as</a:t>
            </a:r>
            <a:r>
              <a:rPr lang="en" sz="1050">
                <a:solidFill>
                  <a:srgbClr val="252C33"/>
                </a:solidFill>
                <a:highlight>
                  <a:srgbClr val="F8F8F8"/>
                </a:highlight>
                <a:latin typeface="Arial"/>
                <a:ea typeface="Arial"/>
                <a:cs typeface="Arial"/>
                <a:sym typeface="Arial"/>
              </a:rPr>
              <a:t> visited</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while</a:t>
            </a:r>
            <a:r>
              <a:rPr lang="en" sz="1050">
                <a:solidFill>
                  <a:srgbClr val="252C33"/>
                </a:solidFill>
                <a:highlight>
                  <a:srgbClr val="F8F8F8"/>
                </a:highlight>
                <a:latin typeface="Arial"/>
                <a:ea typeface="Arial"/>
                <a:cs typeface="Arial"/>
                <a:sym typeface="Arial"/>
              </a:rPr>
              <a:t>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Q </a:t>
            </a:r>
            <a:r>
              <a:rPr lang="en" sz="1050">
                <a:solidFill>
                  <a:srgbClr val="000088"/>
                </a:solidFill>
                <a:highlight>
                  <a:srgbClr val="F8F8F8"/>
                </a:highlight>
                <a:latin typeface="Arial"/>
                <a:ea typeface="Arial"/>
                <a:cs typeface="Arial"/>
                <a:sym typeface="Arial"/>
              </a:rPr>
              <a:t>is</a:t>
            </a: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not</a:t>
            </a:r>
            <a:r>
              <a:rPr lang="en" sz="1050">
                <a:solidFill>
                  <a:srgbClr val="252C33"/>
                </a:solidFill>
                <a:highlight>
                  <a:srgbClr val="F8F8F8"/>
                </a:highlight>
                <a:latin typeface="Arial"/>
                <a:ea typeface="Arial"/>
                <a:cs typeface="Arial"/>
                <a:sym typeface="Arial"/>
              </a:rPr>
              <a:t> empty</a:t>
            </a:r>
            <a:r>
              <a:rPr lang="en" sz="1050">
                <a:solidFill>
                  <a:srgbClr val="666600"/>
                </a:solidFill>
                <a:highlight>
                  <a:srgbClr val="F8F8F8"/>
                </a:highlight>
                <a:latin typeface="Arial"/>
                <a:ea typeface="Arial"/>
                <a:cs typeface="Arial"/>
                <a:sym typeface="Arial"/>
              </a:rPr>
              <a:t>)</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//Removing that vertex from queue,whose neighbour will be visited now</a:t>
            </a:r>
            <a:endParaRPr sz="1050">
              <a:solidFill>
                <a:srgbClr val="252C33"/>
              </a:solidFill>
              <a:highlight>
                <a:srgbClr val="F8F8F8"/>
              </a:highlight>
              <a:latin typeface="Arial"/>
              <a:ea typeface="Arial"/>
              <a:cs typeface="Arial"/>
              <a:sym typeface="Arial"/>
            </a:endParaRPr>
          </a:p>
          <a:p>
            <a:pPr indent="0" lvl="0" marL="101600" marR="101600" rtl="0" algn="l">
              <a:spcBef>
                <a:spcPts val="1600"/>
              </a:spcBef>
              <a:spcAft>
                <a:spcPts val="0"/>
              </a:spcAft>
              <a:buNone/>
            </a:pPr>
            <a:r>
              <a:rPr lang="en" sz="1050">
                <a:solidFill>
                  <a:srgbClr val="252C33"/>
                </a:solidFill>
                <a:highlight>
                  <a:srgbClr val="F8F8F8"/>
                </a:highlight>
                <a:latin typeface="Arial"/>
                <a:ea typeface="Arial"/>
                <a:cs typeface="Arial"/>
                <a:sym typeface="Arial"/>
              </a:rPr>
              <a:t>           v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Q</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dequeue</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666600"/>
                </a:solidFill>
                <a:highlight>
                  <a:srgbClr val="F8F8F8"/>
                </a:highlight>
                <a:latin typeface="Arial"/>
                <a:ea typeface="Arial"/>
                <a:cs typeface="Arial"/>
                <a:sym typeface="Arial"/>
              </a:rPr>
              <a:t>)</a:t>
            </a:r>
            <a:endParaRPr sz="1050">
              <a:solidFill>
                <a:srgbClr val="666600"/>
              </a:solidFill>
              <a:highlight>
                <a:srgbClr val="F8F8F8"/>
              </a:highlight>
              <a:latin typeface="Arial"/>
              <a:ea typeface="Arial"/>
              <a:cs typeface="Arial"/>
              <a:sym typeface="Arial"/>
            </a:endParaRPr>
          </a:p>
          <a:p>
            <a:pPr indent="0" lvl="0" marL="0" rtl="0" algn="l">
              <a:spcBef>
                <a:spcPts val="0"/>
              </a:spcBef>
              <a:spcAft>
                <a:spcPts val="1600"/>
              </a:spcAft>
              <a:buNone/>
            </a:pPr>
            <a:r>
              <a:t/>
            </a:r>
            <a:endParaRPr/>
          </a:p>
        </p:txBody>
      </p:sp>
      <p:sp>
        <p:nvSpPr>
          <p:cNvPr id="135" name="Google Shape;135;p21"/>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880000"/>
                </a:solidFill>
                <a:highlight>
                  <a:srgbClr val="F8F8F8"/>
                </a:highlight>
                <a:latin typeface="Arial"/>
                <a:ea typeface="Arial"/>
                <a:cs typeface="Arial"/>
                <a:sym typeface="Arial"/>
              </a:rPr>
              <a:t>//processing all the neighbours of v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for</a:t>
            </a:r>
            <a:r>
              <a:rPr lang="en" sz="1050">
                <a:solidFill>
                  <a:srgbClr val="252C33"/>
                </a:solidFill>
                <a:highlight>
                  <a:srgbClr val="F8F8F8"/>
                </a:highlight>
                <a:latin typeface="Arial"/>
                <a:ea typeface="Arial"/>
                <a:cs typeface="Arial"/>
                <a:sym typeface="Arial"/>
              </a:rPr>
              <a:t> all neighbours w of v </a:t>
            </a:r>
            <a:r>
              <a:rPr lang="en" sz="1050">
                <a:solidFill>
                  <a:srgbClr val="000088"/>
                </a:solidFill>
                <a:highlight>
                  <a:srgbClr val="F8F8F8"/>
                </a:highlight>
                <a:latin typeface="Arial"/>
                <a:ea typeface="Arial"/>
                <a:cs typeface="Arial"/>
                <a:sym typeface="Arial"/>
              </a:rPr>
              <a:t>in</a:t>
            </a:r>
            <a:r>
              <a:rPr lang="en" sz="1050">
                <a:solidFill>
                  <a:srgbClr val="252C33"/>
                </a:solidFill>
                <a:highlight>
                  <a:srgbClr val="F8F8F8"/>
                </a:highlight>
                <a:latin typeface="Arial"/>
                <a:ea typeface="Arial"/>
                <a:cs typeface="Arial"/>
                <a:sym typeface="Arial"/>
              </a:rPr>
              <a:t> </a:t>
            </a:r>
            <a:r>
              <a:rPr lang="en" sz="1050">
                <a:solidFill>
                  <a:srgbClr val="660066"/>
                </a:solidFill>
                <a:highlight>
                  <a:srgbClr val="F8F8F8"/>
                </a:highlight>
                <a:latin typeface="Arial"/>
                <a:ea typeface="Arial"/>
                <a:cs typeface="Arial"/>
                <a:sym typeface="Arial"/>
              </a:rPr>
              <a:t>Graph</a:t>
            </a:r>
            <a:r>
              <a:rPr lang="en" sz="1050">
                <a:solidFill>
                  <a:srgbClr val="252C33"/>
                </a:solidFill>
                <a:highlight>
                  <a:srgbClr val="F8F8F8"/>
                </a:highlight>
                <a:latin typeface="Arial"/>
                <a:ea typeface="Arial"/>
                <a:cs typeface="Arial"/>
                <a:sym typeface="Arial"/>
              </a:rPr>
              <a:t> G</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if</a:t>
            </a:r>
            <a:r>
              <a:rPr lang="en" sz="1050">
                <a:solidFill>
                  <a:srgbClr val="252C33"/>
                </a:solidFill>
                <a:highlight>
                  <a:srgbClr val="F8F8F8"/>
                </a:highlight>
                <a:latin typeface="Arial"/>
                <a:ea typeface="Arial"/>
                <a:cs typeface="Arial"/>
                <a:sym typeface="Arial"/>
              </a:rPr>
              <a:t> w </a:t>
            </a:r>
            <a:r>
              <a:rPr lang="en" sz="1050">
                <a:solidFill>
                  <a:srgbClr val="000088"/>
                </a:solidFill>
                <a:highlight>
                  <a:srgbClr val="F8F8F8"/>
                </a:highlight>
                <a:latin typeface="Arial"/>
                <a:ea typeface="Arial"/>
                <a:cs typeface="Arial"/>
                <a:sym typeface="Arial"/>
              </a:rPr>
              <a:t>is</a:t>
            </a:r>
            <a:r>
              <a:rPr lang="en" sz="1050">
                <a:solidFill>
                  <a:srgbClr val="252C33"/>
                </a:solidFill>
                <a:highlight>
                  <a:srgbClr val="F8F8F8"/>
                </a:highlight>
                <a:latin typeface="Arial"/>
                <a:ea typeface="Arial"/>
                <a:cs typeface="Arial"/>
                <a:sym typeface="Arial"/>
              </a:rPr>
              <a:t> </a:t>
            </a:r>
            <a:r>
              <a:rPr lang="en" sz="1050">
                <a:solidFill>
                  <a:srgbClr val="000088"/>
                </a:solidFill>
                <a:highlight>
                  <a:srgbClr val="F8F8F8"/>
                </a:highlight>
                <a:latin typeface="Arial"/>
                <a:ea typeface="Arial"/>
                <a:cs typeface="Arial"/>
                <a:sym typeface="Arial"/>
              </a:rPr>
              <a:t>not</a:t>
            </a:r>
            <a:r>
              <a:rPr lang="en" sz="1050">
                <a:solidFill>
                  <a:srgbClr val="252C33"/>
                </a:solidFill>
                <a:highlight>
                  <a:srgbClr val="F8F8F8"/>
                </a:highlight>
                <a:latin typeface="Arial"/>
                <a:ea typeface="Arial"/>
                <a:cs typeface="Arial"/>
                <a:sym typeface="Arial"/>
              </a:rPr>
              <a:t> visited </a:t>
            </a:r>
            <a:endParaRPr sz="1050">
              <a:solidFill>
                <a:srgbClr val="252C33"/>
              </a:solidFill>
              <a:highlight>
                <a:srgbClr val="F8F8F8"/>
              </a:highlight>
              <a:latin typeface="Arial"/>
              <a:ea typeface="Arial"/>
              <a:cs typeface="Arial"/>
              <a:sym typeface="Arial"/>
            </a:endParaRPr>
          </a:p>
          <a:p>
            <a:pPr indent="0" lvl="0" marL="0" rtl="0" algn="l">
              <a:spcBef>
                <a:spcPts val="1600"/>
              </a:spcBef>
              <a:spcAft>
                <a:spcPts val="0"/>
              </a:spcAft>
              <a:buNone/>
            </a:pPr>
            <a:r>
              <a:rPr lang="en" sz="1050">
                <a:solidFill>
                  <a:srgbClr val="252C33"/>
                </a:solidFill>
                <a:highlight>
                  <a:srgbClr val="F8F8F8"/>
                </a:highlight>
                <a:latin typeface="Arial"/>
                <a:ea typeface="Arial"/>
                <a:cs typeface="Arial"/>
                <a:sym typeface="Arial"/>
              </a:rPr>
              <a:t>                        Q</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enqueue</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w </a:t>
            </a:r>
            <a:r>
              <a:rPr lang="en" sz="1050">
                <a:solidFill>
                  <a:srgbClr val="666600"/>
                </a:solidFill>
                <a:highlight>
                  <a:srgbClr val="F8F8F8"/>
                </a:highlight>
                <a:latin typeface="Arial"/>
                <a:ea typeface="Arial"/>
                <a:cs typeface="Arial"/>
                <a:sym typeface="Arial"/>
              </a:rPr>
              <a:t>)</a:t>
            </a:r>
            <a:r>
              <a:rPr lang="en" sz="1050">
                <a:solidFill>
                  <a:srgbClr val="252C33"/>
                </a:solidFill>
                <a:highlight>
                  <a:srgbClr val="F8F8F8"/>
                </a:highlight>
                <a:latin typeface="Arial"/>
                <a:ea typeface="Arial"/>
                <a:cs typeface="Arial"/>
                <a:sym typeface="Arial"/>
              </a:rPr>
              <a:t>             </a:t>
            </a:r>
            <a:r>
              <a:rPr lang="en" sz="1050">
                <a:solidFill>
                  <a:srgbClr val="880000"/>
                </a:solidFill>
                <a:highlight>
                  <a:srgbClr val="F8F8F8"/>
                </a:highlight>
                <a:latin typeface="Arial"/>
                <a:ea typeface="Arial"/>
                <a:cs typeface="Arial"/>
                <a:sym typeface="Arial"/>
              </a:rPr>
              <a:t>//Stores w in Q to further visit its neighbour</a:t>
            </a:r>
            <a:endParaRPr sz="1050">
              <a:solidFill>
                <a:srgbClr val="252C33"/>
              </a:solidFill>
              <a:highlight>
                <a:srgbClr val="F8F8F8"/>
              </a:highlight>
              <a:latin typeface="Arial"/>
              <a:ea typeface="Arial"/>
              <a:cs typeface="Arial"/>
              <a:sym typeface="Arial"/>
            </a:endParaRPr>
          </a:p>
          <a:p>
            <a:pPr indent="0" lvl="0" marL="101600" marR="101600" rtl="0" algn="l">
              <a:spcBef>
                <a:spcPts val="1600"/>
              </a:spcBef>
              <a:spcAft>
                <a:spcPts val="0"/>
              </a:spcAft>
              <a:buNone/>
            </a:pPr>
            <a:r>
              <a:rPr lang="en" sz="1050">
                <a:solidFill>
                  <a:srgbClr val="252C33"/>
                </a:solidFill>
                <a:highlight>
                  <a:srgbClr val="F8F8F8"/>
                </a:highlight>
                <a:latin typeface="Arial"/>
                <a:ea typeface="Arial"/>
                <a:cs typeface="Arial"/>
                <a:sym typeface="Arial"/>
              </a:rPr>
              <a:t>                        mark w </a:t>
            </a:r>
            <a:r>
              <a:rPr lang="en" sz="1050">
                <a:solidFill>
                  <a:srgbClr val="000088"/>
                </a:solidFill>
                <a:highlight>
                  <a:srgbClr val="F8F8F8"/>
                </a:highlight>
                <a:latin typeface="Arial"/>
                <a:ea typeface="Arial"/>
                <a:cs typeface="Arial"/>
                <a:sym typeface="Arial"/>
              </a:rPr>
              <a:t>as</a:t>
            </a:r>
            <a:r>
              <a:rPr lang="en" sz="1050">
                <a:solidFill>
                  <a:srgbClr val="252C33"/>
                </a:solidFill>
                <a:highlight>
                  <a:srgbClr val="F8F8F8"/>
                </a:highlight>
                <a:latin typeface="Arial"/>
                <a:ea typeface="Arial"/>
                <a:cs typeface="Arial"/>
                <a:sym typeface="Arial"/>
              </a:rPr>
              <a:t> visited</a:t>
            </a:r>
            <a:r>
              <a:rPr lang="en" sz="1050">
                <a:solidFill>
                  <a:srgbClr val="666600"/>
                </a:solidFill>
                <a:highlight>
                  <a:srgbClr val="F8F8F8"/>
                </a:highlight>
                <a:latin typeface="Arial"/>
                <a:ea typeface="Arial"/>
                <a:cs typeface="Arial"/>
                <a:sym typeface="Arial"/>
              </a:rPr>
              <a:t>.</a:t>
            </a:r>
            <a:endParaRPr sz="1050">
              <a:solidFill>
                <a:srgbClr val="666600"/>
              </a:solidFill>
              <a:highlight>
                <a:srgbClr val="F8F8F8"/>
              </a:highlight>
              <a:latin typeface="Arial"/>
              <a:ea typeface="Arial"/>
              <a:cs typeface="Arial"/>
              <a:sym typeface="Arial"/>
            </a:endParaRPr>
          </a:p>
          <a:p>
            <a:pPr indent="0" lvl="0" marL="0" rtl="0" algn="l">
              <a:spcBef>
                <a:spcPts val="0"/>
              </a:spcBef>
              <a:spcAft>
                <a:spcPts val="0"/>
              </a:spcAft>
              <a:buNone/>
            </a:pPr>
            <a:r>
              <a:t/>
            </a:r>
            <a:endParaRPr sz="1100">
              <a:solidFill>
                <a:srgbClr val="6666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