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2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32"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37"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49"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51"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53"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365040"/>
            <a:ext cx="10515240" cy="614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58"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8"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62"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66"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70"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73"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78"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1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12"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614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17"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21"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520"/>
          </a:xfrm>
          <a:prstGeom prst="rect">
            <a:avLst/>
          </a:prstGeom>
        </p:spPr>
        <p:txBody>
          <a:bodyPr lIns="0" rIns="0" tIns="0" bIns="0" anchor="ctr"/>
          <a:p>
            <a:endParaRPr b="0" lang="en-IN" sz="1400" spc="-1" strike="noStrike">
              <a:solidFill>
                <a:srgbClr val="000000"/>
              </a:solidFill>
              <a:latin typeface="Arial"/>
            </a:endParaRPr>
          </a:p>
        </p:txBody>
      </p:sp>
      <p:sp>
        <p:nvSpPr>
          <p:cNvPr id="25"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12191760" cy="650160"/>
          </a:xfrm>
          <a:prstGeom prst="rect">
            <a:avLst/>
          </a:prstGeom>
          <a:solidFill>
            <a:schemeClr val="lt1"/>
          </a:solidFill>
          <a:ln>
            <a:noFill/>
          </a:ln>
        </p:spPr>
        <p:style>
          <a:lnRef idx="0"/>
          <a:fillRef idx="0"/>
          <a:effectRef idx="0"/>
          <a:fontRef idx="minor"/>
        </p:style>
      </p:sp>
      <p:grpSp>
        <p:nvGrpSpPr>
          <p:cNvPr id="1" name="Group 2"/>
          <p:cNvGrpSpPr/>
          <p:nvPr/>
        </p:nvGrpSpPr>
        <p:grpSpPr>
          <a:xfrm>
            <a:off x="1107000" y="1588680"/>
            <a:ext cx="993960" cy="60840"/>
            <a:chOff x="1107000" y="1588680"/>
            <a:chExt cx="993960" cy="60840"/>
          </a:xfrm>
        </p:grpSpPr>
        <p:sp>
          <p:nvSpPr>
            <p:cNvPr id="2" name="CustomShape 3"/>
            <p:cNvSpPr/>
            <p:nvPr/>
          </p:nvSpPr>
          <p:spPr>
            <a:xfrm rot="16200000">
              <a:off x="1821960" y="1370520"/>
              <a:ext cx="60840" cy="4968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1326960" y="1368360"/>
              <a:ext cx="60840" cy="50112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972720" y="1763280"/>
            <a:ext cx="10250280" cy="2219400"/>
          </a:xfrm>
          <a:prstGeom prst="rect">
            <a:avLst/>
          </a:prstGeom>
        </p:spPr>
        <p:txBody>
          <a:bodyPr lIns="122040" rIns="122040" tIns="122040" bIns="122040"/>
          <a:p>
            <a:r>
              <a:rPr b="0" lang="en-IN" sz="5600" spc="-1" strike="noStrike">
                <a:solidFill>
                  <a:srgbClr val="000000"/>
                </a:solidFill>
                <a:latin typeface="Arial"/>
              </a:rPr>
              <a:t>Click to edit the title text format</a:t>
            </a:r>
            <a:endParaRPr b="0" lang="en-IN" sz="5600" spc="-1" strike="noStrike">
              <a:solidFill>
                <a:srgbClr val="000000"/>
              </a:solidFill>
              <a:latin typeface="Arial"/>
            </a:endParaRPr>
          </a:p>
        </p:txBody>
      </p:sp>
      <p:sp>
        <p:nvSpPr>
          <p:cNvPr id="5" name="PlaceHolder 6"/>
          <p:cNvSpPr>
            <a:spLocks noGrp="1"/>
          </p:cNvSpPr>
          <p:nvPr>
            <p:ph type="sldNum"/>
          </p:nvPr>
        </p:nvSpPr>
        <p:spPr>
          <a:xfrm>
            <a:off x="11381760" y="6333120"/>
            <a:ext cx="731520" cy="524520"/>
          </a:xfrm>
          <a:prstGeom prst="rect">
            <a:avLst/>
          </a:prstGeom>
        </p:spPr>
        <p:txBody>
          <a:bodyPr lIns="122040" rIns="122040" tIns="122040" bIns="122040" anchor="ctr"/>
          <a:p>
            <a:pPr algn="r">
              <a:lnSpc>
                <a:spcPct val="100000"/>
              </a:lnSpc>
            </a:pPr>
            <a:fld id="{ADE76E5E-CF9D-481B-A152-1A8368018567}" type="slidenum">
              <a:rPr b="0" lang="en-IN" sz="1300" spc="-1" strike="noStrike">
                <a:solidFill>
                  <a:srgbClr val="595959"/>
                </a:solidFill>
                <a:latin typeface="Lato"/>
                <a:ea typeface="Lato"/>
              </a:rPr>
              <a:t>&lt;number&gt;</a:t>
            </a:fld>
            <a:endParaRPr b="0" lang="en-IN" sz="1300" spc="-1" strike="noStrike">
              <a:latin typeface="Times New Roman"/>
            </a:endParaRPr>
          </a:p>
        </p:txBody>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5240" cy="1325520"/>
          </a:xfrm>
          <a:prstGeom prst="rect">
            <a:avLst/>
          </a:prstGeom>
        </p:spPr>
        <p:txBody>
          <a:bodyPr anchor="ctr"/>
          <a:p>
            <a:r>
              <a:rPr b="0" lang="en-IN" sz="3700" spc="-1" strike="noStrike">
                <a:solidFill>
                  <a:srgbClr val="000000"/>
                </a:solidFill>
                <a:latin typeface="Arial"/>
              </a:rPr>
              <a:t>Click to edit the title text format</a:t>
            </a:r>
            <a:endParaRPr b="0" lang="en-IN" sz="3700" spc="-1" strike="noStrike">
              <a:solidFill>
                <a:srgbClr val="000000"/>
              </a:solidFill>
              <a:latin typeface="Arial"/>
            </a:endParaRPr>
          </a:p>
        </p:txBody>
      </p:sp>
      <p:sp>
        <p:nvSpPr>
          <p:cNvPr id="44" name="PlaceHolder 2"/>
          <p:cNvSpPr>
            <a:spLocks noGrp="1"/>
          </p:cNvSpPr>
          <p:nvPr>
            <p:ph type="body"/>
          </p:nvPr>
        </p:nvSpPr>
        <p:spPr>
          <a:xfrm>
            <a:off x="838080" y="1825560"/>
            <a:ext cx="10515240" cy="4350960"/>
          </a:xfrm>
          <a:prstGeom prst="rect">
            <a:avLst/>
          </a:prstGeom>
        </p:spPr>
        <p:txBody>
          <a:bodyPr/>
          <a:p>
            <a:pPr marL="432000" indent="-324000">
              <a:spcBef>
                <a:spcPts val="1417"/>
              </a:spcBef>
              <a:buClr>
                <a:srgbClr val="000000"/>
              </a:buClr>
              <a:buSzPct val="45000"/>
              <a:buFont typeface="Wingdings" charset="2"/>
              <a:buChar char=""/>
            </a:pPr>
            <a:r>
              <a:rPr b="0" lang="en-IN" sz="1700" spc="-1" strike="noStrike">
                <a:solidFill>
                  <a:srgbClr val="000000"/>
                </a:solidFill>
                <a:latin typeface="Arial"/>
              </a:rPr>
              <a:t>Click to edit the outline text format</a:t>
            </a:r>
            <a:endParaRPr b="0" lang="en-IN" sz="17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700" spc="-1" strike="noStrike">
                <a:solidFill>
                  <a:srgbClr val="000000"/>
                </a:solidFill>
                <a:latin typeface="Arial"/>
              </a:rPr>
              <a:t>Second Outline Level</a:t>
            </a:r>
            <a:endParaRPr b="0" lang="en-IN" sz="17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700" spc="-1" strike="noStrike">
                <a:solidFill>
                  <a:srgbClr val="000000"/>
                </a:solidFill>
                <a:latin typeface="Arial"/>
              </a:rPr>
              <a:t>Third Outline Level</a:t>
            </a:r>
            <a:endParaRPr b="0" lang="en-IN" sz="17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700" spc="-1" strike="noStrike">
                <a:solidFill>
                  <a:srgbClr val="000000"/>
                </a:solidFill>
                <a:latin typeface="Arial"/>
              </a:rPr>
              <a:t>Fourth Outline Level</a:t>
            </a:r>
            <a:endParaRPr b="0" lang="en-IN" sz="17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700" spc="-1" strike="noStrike">
                <a:solidFill>
                  <a:srgbClr val="000000"/>
                </a:solidFill>
                <a:latin typeface="Arial"/>
              </a:rPr>
              <a:t>Fifth Outline Level</a:t>
            </a:r>
            <a:endParaRPr b="0" lang="en-IN" sz="17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700" spc="-1" strike="noStrike">
                <a:solidFill>
                  <a:srgbClr val="000000"/>
                </a:solidFill>
                <a:latin typeface="Arial"/>
              </a:rPr>
              <a:t>Sixth Outline Level</a:t>
            </a:r>
            <a:endParaRPr b="0" lang="en-IN" sz="17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700" spc="-1" strike="noStrike">
                <a:solidFill>
                  <a:srgbClr val="000000"/>
                </a:solidFill>
                <a:latin typeface="Arial"/>
              </a:rPr>
              <a:t>Seventh Outline Level</a:t>
            </a:r>
            <a:endParaRPr b="0" lang="en-IN" sz="1700" spc="-1" strike="noStrike">
              <a:solidFill>
                <a:srgbClr val="000000"/>
              </a:solidFill>
              <a:latin typeface="Arial"/>
            </a:endParaRPr>
          </a:p>
        </p:txBody>
      </p:sp>
      <p:sp>
        <p:nvSpPr>
          <p:cNvPr id="45" name="PlaceHolder 3"/>
          <p:cNvSpPr>
            <a:spLocks noGrp="1"/>
          </p:cNvSpPr>
          <p:nvPr>
            <p:ph type="dt"/>
          </p:nvPr>
        </p:nvSpPr>
        <p:spPr>
          <a:xfrm>
            <a:off x="838080" y="6356520"/>
            <a:ext cx="2742840" cy="364680"/>
          </a:xfrm>
          <a:prstGeom prst="rect">
            <a:avLst/>
          </a:prstGeom>
        </p:spPr>
        <p:txBody>
          <a:bodyPr anchor="ctr"/>
          <a:p>
            <a:endParaRPr b="0" lang="en-IN" sz="2400" spc="-1" strike="noStrike">
              <a:latin typeface="Times New Roman"/>
            </a:endParaRPr>
          </a:p>
        </p:txBody>
      </p:sp>
      <p:sp>
        <p:nvSpPr>
          <p:cNvPr id="46" name="PlaceHolder 4"/>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47" name="PlaceHolder 5"/>
          <p:cNvSpPr>
            <a:spLocks noGrp="1"/>
          </p:cNvSpPr>
          <p:nvPr>
            <p:ph type="sldNum"/>
          </p:nvPr>
        </p:nvSpPr>
        <p:spPr>
          <a:xfrm>
            <a:off x="8610480" y="6356520"/>
            <a:ext cx="2742840" cy="364680"/>
          </a:xfrm>
          <a:prstGeom prst="rect">
            <a:avLst/>
          </a:prstGeom>
        </p:spPr>
        <p:txBody>
          <a:bodyPr anchor="ctr"/>
          <a:p>
            <a:pPr algn="r">
              <a:lnSpc>
                <a:spcPct val="100000"/>
              </a:lnSpc>
            </a:pPr>
            <a:fld id="{4B9A5B24-7B19-461B-B043-6C06094F65ED}" type="slidenum">
              <a:rPr b="0" lang="en-IN" sz="1300" spc="-1" strike="noStrike">
                <a:solidFill>
                  <a:srgbClr val="595959"/>
                </a:solidFill>
                <a:latin typeface="Lato"/>
                <a:ea typeface="Lato"/>
              </a:rPr>
              <a:t>&lt;number&gt;</a:t>
            </a:fld>
            <a:endParaRPr b="0" lang="en-IN" sz="13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972720" y="1763280"/>
            <a:ext cx="10250280" cy="2219400"/>
          </a:xfrm>
          <a:prstGeom prst="rect">
            <a:avLst/>
          </a:prstGeom>
          <a:noFill/>
          <a:ln>
            <a:noFill/>
          </a:ln>
        </p:spPr>
        <p:txBody>
          <a:bodyPr anchor="b"/>
          <a:p>
            <a:pPr algn="ctr">
              <a:lnSpc>
                <a:spcPct val="90000"/>
              </a:lnSpc>
            </a:pPr>
            <a:r>
              <a:rPr b="1" lang="en-IN" sz="5600" spc="-1" strike="noStrike">
                <a:solidFill>
                  <a:srgbClr val="1a1a1a"/>
                </a:solidFill>
                <a:latin typeface="Raleway"/>
                <a:ea typeface="Raleway"/>
              </a:rPr>
              <a:t>DAA PRESENTATION</a:t>
            </a:r>
            <a:endParaRPr b="0" lang="en-IN" sz="5600" spc="-1" strike="noStrike">
              <a:solidFill>
                <a:srgbClr val="000000"/>
              </a:solidFill>
              <a:latin typeface="Arial"/>
            </a:endParaRPr>
          </a:p>
        </p:txBody>
      </p:sp>
      <p:sp>
        <p:nvSpPr>
          <p:cNvPr id="85" name="TextShape 2"/>
          <p:cNvSpPr txBox="1"/>
          <p:nvPr/>
        </p:nvSpPr>
        <p:spPr>
          <a:xfrm>
            <a:off x="972720" y="4230360"/>
            <a:ext cx="10250280" cy="721080"/>
          </a:xfrm>
          <a:prstGeom prst="rect">
            <a:avLst/>
          </a:prstGeom>
          <a:noFill/>
          <a:ln>
            <a:noFill/>
          </a:ln>
        </p:spPr>
        <p:txBody>
          <a:bodyPr/>
          <a:p>
            <a:pPr algn="ctr">
              <a:lnSpc>
                <a:spcPct val="90000"/>
              </a:lnSpc>
            </a:pPr>
            <a:r>
              <a:rPr b="0" lang="en-IN" sz="2100" spc="-1" strike="noStrike">
                <a:solidFill>
                  <a:srgbClr val="595959"/>
                </a:solidFill>
                <a:latin typeface="Lato"/>
                <a:ea typeface="Lato"/>
              </a:rPr>
              <a:t>SEEMANT SHEKHAR</a:t>
            </a:r>
            <a:endParaRPr b="0" lang="en-IN" sz="2100" spc="-1" strike="noStrike">
              <a:latin typeface="Arial"/>
            </a:endParaRPr>
          </a:p>
          <a:p>
            <a:pPr algn="ctr">
              <a:lnSpc>
                <a:spcPct val="90000"/>
              </a:lnSpc>
              <a:spcBef>
                <a:spcPts val="1001"/>
              </a:spcBef>
            </a:pPr>
            <a:r>
              <a:rPr b="0" lang="en-IN" sz="2100" spc="-1" strike="noStrike">
                <a:solidFill>
                  <a:srgbClr val="595959"/>
                </a:solidFill>
                <a:latin typeface="Lato"/>
                <a:ea typeface="Lato"/>
              </a:rPr>
              <a:t>181210048</a:t>
            </a:r>
            <a:endParaRPr b="0" lang="en-IN" sz="2100" spc="-1" strike="noStrike">
              <a:latin typeface="Arial"/>
            </a:endParaRPr>
          </a:p>
          <a:p>
            <a:pPr algn="ctr">
              <a:lnSpc>
                <a:spcPct val="90000"/>
              </a:lnSpc>
              <a:spcBef>
                <a:spcPts val="1001"/>
              </a:spcBef>
            </a:pPr>
            <a:endParaRPr b="0" lang="en-IN" sz="21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910080"/>
          </a:xfrm>
          <a:prstGeom prst="rect">
            <a:avLst/>
          </a:prstGeom>
          <a:noFill/>
          <a:ln>
            <a:noFill/>
          </a:ln>
        </p:spPr>
        <p:txBody>
          <a:bodyPr anchor="ctr"/>
          <a:p>
            <a:pPr>
              <a:lnSpc>
                <a:spcPct val="90000"/>
              </a:lnSpc>
            </a:pPr>
            <a:r>
              <a:rPr b="1" lang="en-IN" sz="3700" spc="-1" strike="noStrike">
                <a:solidFill>
                  <a:srgbClr val="000000"/>
                </a:solidFill>
                <a:latin typeface="Raleway"/>
                <a:ea typeface="Raleway"/>
              </a:rPr>
              <a:t>Examples of The Greedy Approach</a:t>
            </a:r>
            <a:endParaRPr b="0" lang="en-IN" sz="3700" spc="-1" strike="noStrike">
              <a:solidFill>
                <a:srgbClr val="000000"/>
              </a:solidFill>
              <a:latin typeface="Arial"/>
            </a:endParaRPr>
          </a:p>
        </p:txBody>
      </p:sp>
      <p:sp>
        <p:nvSpPr>
          <p:cNvPr id="103" name="TextShape 2"/>
          <p:cNvSpPr txBox="1"/>
          <p:nvPr/>
        </p:nvSpPr>
        <p:spPr>
          <a:xfrm>
            <a:off x="838080" y="1275480"/>
            <a:ext cx="10515240" cy="4901040"/>
          </a:xfrm>
          <a:prstGeom prst="rect">
            <a:avLst/>
          </a:prstGeom>
          <a:noFill/>
          <a:ln>
            <a:noFill/>
          </a:ln>
        </p:spPr>
        <p:txBody>
          <a:bodyPr/>
          <a:p>
            <a:pPr marL="228600">
              <a:lnSpc>
                <a:spcPct val="90000"/>
              </a:lnSpc>
            </a:pPr>
            <a:r>
              <a:rPr b="0" lang="en-IN" sz="2400" spc="-1" strike="noStrike">
                <a:solidFill>
                  <a:srgbClr val="595959"/>
                </a:solidFill>
                <a:latin typeface="Lato"/>
                <a:ea typeface="Lato"/>
              </a:rPr>
              <a:t>Problem Statement: Given an amount, find the minimum number of notes of different denominations that sum upto the given amount. Starting from the highest denomination note, try to accommodate as many notes possible for given amount</a:t>
            </a:r>
            <a:r>
              <a:rPr b="0" lang="en-IN" sz="2400" spc="-1" strike="noStrike">
                <a:solidFill>
                  <a:srgbClr val="000000"/>
                </a:solidFill>
                <a:latin typeface="Roboto"/>
                <a:ea typeface="Roboto"/>
              </a:rPr>
              <a:t>.</a:t>
            </a:r>
            <a:endParaRPr b="0" lang="en-IN" sz="2400" spc="-1" strike="noStrike">
              <a:solidFill>
                <a:srgbClr val="000000"/>
              </a:solidFill>
              <a:latin typeface="Arial"/>
            </a:endParaRPr>
          </a:p>
          <a:p>
            <a:pPr marL="228600">
              <a:lnSpc>
                <a:spcPct val="90000"/>
              </a:lnSpc>
            </a:pPr>
            <a:endParaRPr b="0" lang="en-IN" sz="2400" spc="-1" strike="noStrike">
              <a:solidFill>
                <a:srgbClr val="000000"/>
              </a:solidFill>
              <a:latin typeface="Arial"/>
            </a:endParaRPr>
          </a:p>
          <a:p>
            <a:pPr marL="228600" indent="-202680">
              <a:lnSpc>
                <a:spcPct val="90000"/>
              </a:lnSpc>
              <a:buClr>
                <a:srgbClr val="1a9988"/>
              </a:buClr>
              <a:buFont typeface="Lato"/>
              <a:buChar char="●"/>
            </a:pPr>
            <a:r>
              <a:rPr b="0" lang="en-IN" sz="2400" spc="-1" strike="noStrike">
                <a:solidFill>
                  <a:srgbClr val="595959"/>
                </a:solidFill>
                <a:latin typeface="Lato"/>
                <a:ea typeface="Lato"/>
              </a:rPr>
              <a:t>Start with the note having highest value (the key feature of Greedy approach) and traverse till we out of note.</a:t>
            </a: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Store the number of notes along the traversing corresponding to each note.</a:t>
            </a:r>
            <a:endParaRPr b="0" lang="en-IN" sz="2400" spc="-1" strike="noStrike">
              <a:solidFill>
                <a:srgbClr val="000000"/>
              </a:solidFill>
              <a:latin typeface="Arial"/>
            </a:endParaRPr>
          </a:p>
          <a:p>
            <a:pPr marL="228600">
              <a:lnSpc>
                <a:spcPct val="90000"/>
              </a:lnSpc>
              <a:spcBef>
                <a:spcPts val="1001"/>
              </a:spcBef>
              <a:spcAft>
                <a:spcPts val="2100"/>
              </a:spcAft>
            </a:pPr>
            <a:endParaRPr b="0" lang="en-IN" sz="2400" spc="-1" strike="noStrike">
              <a:solidFill>
                <a:srgbClr val="000000"/>
              </a:solid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1" lang="en-IN" sz="3700" spc="-1" strike="noStrike">
                <a:solidFill>
                  <a:srgbClr val="000000"/>
                </a:solidFill>
                <a:latin typeface="Raleway"/>
                <a:ea typeface="Raleway"/>
              </a:rPr>
              <a:t>Dynamic Programming</a:t>
            </a:r>
            <a:endParaRPr b="0" lang="en-IN" sz="3700" spc="-1" strike="noStrike">
              <a:solidFill>
                <a:srgbClr val="000000"/>
              </a:solidFill>
              <a:latin typeface="Arial"/>
            </a:endParaRPr>
          </a:p>
        </p:txBody>
      </p:sp>
      <p:sp>
        <p:nvSpPr>
          <p:cNvPr id="105" name="TextShape 2"/>
          <p:cNvSpPr txBox="1"/>
          <p:nvPr/>
        </p:nvSpPr>
        <p:spPr>
          <a:xfrm>
            <a:off x="838080" y="1825560"/>
            <a:ext cx="10515240" cy="4350960"/>
          </a:xfrm>
          <a:prstGeom prst="rect">
            <a:avLst/>
          </a:prstGeom>
          <a:noFill/>
          <a:ln>
            <a:noFill/>
          </a:ln>
        </p:spPr>
        <p:txBody>
          <a:bodyPr/>
          <a:p>
            <a:pPr marL="228600" indent="-202680">
              <a:lnSpc>
                <a:spcPct val="90000"/>
              </a:lnSpc>
              <a:buClr>
                <a:srgbClr val="595959"/>
              </a:buClr>
              <a:buFont typeface="Lato"/>
              <a:buChar char="●"/>
            </a:pPr>
            <a:r>
              <a:rPr b="0" lang="en-IN" sz="2400" spc="-1" strike="noStrike">
                <a:solidFill>
                  <a:srgbClr val="595959"/>
                </a:solidFill>
                <a:latin typeface="Lato"/>
                <a:ea typeface="Lato"/>
              </a:rPr>
              <a:t>mainly an optimization over simple recursion.</a:t>
            </a:r>
            <a:endParaRPr b="0" lang="en-IN" sz="2400" spc="-1" strike="noStrike">
              <a:solidFill>
                <a:srgbClr val="000000"/>
              </a:solidFill>
              <a:latin typeface="Arial"/>
            </a:endParaRPr>
          </a:p>
          <a:p>
            <a:pPr marL="228600" indent="-202680">
              <a:lnSpc>
                <a:spcPct val="90000"/>
              </a:lnSpc>
              <a:spcBef>
                <a:spcPts val="1001"/>
              </a:spcBef>
              <a:buClr>
                <a:srgbClr val="595959"/>
              </a:buClr>
              <a:buFont typeface="Lato"/>
              <a:buChar char="●"/>
            </a:pPr>
            <a:r>
              <a:rPr b="0" lang="en-IN" sz="2400" spc="-1" strike="noStrike">
                <a:solidFill>
                  <a:srgbClr val="595959"/>
                </a:solidFill>
                <a:latin typeface="Lato"/>
                <a:ea typeface="Lato"/>
              </a:rPr>
              <a:t>recursive solution that has repeated calls for same inputs, we can optimize it using Dynamic Programming</a:t>
            </a:r>
            <a:endParaRPr b="0" lang="en-IN" sz="2400" spc="-1" strike="noStrike">
              <a:solidFill>
                <a:srgbClr val="000000"/>
              </a:solidFill>
              <a:latin typeface="Arial"/>
            </a:endParaRPr>
          </a:p>
          <a:p>
            <a:pPr marL="228600" indent="-202680">
              <a:lnSpc>
                <a:spcPct val="90000"/>
              </a:lnSpc>
              <a:spcBef>
                <a:spcPts val="1001"/>
              </a:spcBef>
              <a:buClr>
                <a:srgbClr val="595959"/>
              </a:buClr>
              <a:buFont typeface="Lato"/>
              <a:buChar char="●"/>
            </a:pPr>
            <a:r>
              <a:rPr b="0" lang="en-IN" sz="2400" spc="-1" strike="noStrike">
                <a:solidFill>
                  <a:srgbClr val="595959"/>
                </a:solidFill>
                <a:latin typeface="Lato"/>
                <a:ea typeface="Lato"/>
              </a:rPr>
              <a:t>The key idea is to simply store the results of subproblems, so that we do not have to re-compute them when needed later</a:t>
            </a:r>
            <a:endParaRPr b="0" lang="en-IN" sz="2400" spc="-1" strike="noStrike">
              <a:solidFill>
                <a:srgbClr val="000000"/>
              </a:solidFill>
              <a:latin typeface="Arial"/>
            </a:endParaRPr>
          </a:p>
          <a:p>
            <a:pPr marL="228600" indent="-202680">
              <a:lnSpc>
                <a:spcPct val="90000"/>
              </a:lnSpc>
              <a:spcBef>
                <a:spcPts val="1001"/>
              </a:spcBef>
              <a:buClr>
                <a:srgbClr val="595959"/>
              </a:buClr>
              <a:buFont typeface="Lato"/>
              <a:buChar char="●"/>
            </a:pPr>
            <a:r>
              <a:rPr b="0" lang="en-IN" sz="2400" spc="-1" strike="noStrike">
                <a:solidFill>
                  <a:srgbClr val="595959"/>
                </a:solidFill>
                <a:latin typeface="Lato"/>
                <a:ea typeface="Lato"/>
              </a:rPr>
              <a:t>wherever we see a recursive solution that has repeated calls for same inputs, we can optimize it using Dynamic Programming.</a:t>
            </a:r>
            <a:endParaRPr b="0" lang="en-IN" sz="2400" spc="-1" strike="noStrike">
              <a:solidFill>
                <a:srgbClr val="000000"/>
              </a:solidFill>
              <a:latin typeface="Arial"/>
            </a:endParaRPr>
          </a:p>
          <a:p>
            <a:pPr marL="228600" indent="-202680">
              <a:lnSpc>
                <a:spcPct val="90000"/>
              </a:lnSpc>
              <a:spcBef>
                <a:spcPts val="1001"/>
              </a:spcBef>
              <a:buClr>
                <a:srgbClr val="595959"/>
              </a:buClr>
              <a:buFont typeface="Lato"/>
              <a:buChar char="●"/>
            </a:pPr>
            <a:r>
              <a:rPr b="0" lang="en-IN" sz="2400" spc="-1" strike="noStrike">
                <a:solidFill>
                  <a:srgbClr val="595959"/>
                </a:solidFill>
                <a:latin typeface="Lato"/>
                <a:ea typeface="Lato"/>
              </a:rPr>
              <a:t>reduces time complexities from exponential to polynomial for example recursive solution for Fibonacci number.,</a:t>
            </a:r>
            <a:endParaRPr b="0" lang="en-IN" sz="2400" spc="-1" strike="noStrike">
              <a:solidFill>
                <a:srgbClr val="000000"/>
              </a:solidFill>
              <a:latin typeface="Arial"/>
            </a:endParaRPr>
          </a:p>
          <a:p>
            <a:pPr marL="228600" indent="-202680">
              <a:lnSpc>
                <a:spcPct val="90000"/>
              </a:lnSpc>
              <a:spcBef>
                <a:spcPts val="1001"/>
              </a:spcBef>
              <a:buClr>
                <a:srgbClr val="595959"/>
              </a:buClr>
              <a:buFont typeface="Lato"/>
              <a:buChar char="●"/>
            </a:pPr>
            <a:r>
              <a:rPr b="0" lang="en-IN" sz="2400" spc="-1" strike="noStrike">
                <a:solidFill>
                  <a:srgbClr val="595959"/>
                </a:solidFill>
                <a:latin typeface="Lato"/>
                <a:ea typeface="Lato"/>
              </a:rPr>
              <a:t>Preferable approach because in modern era time is more important over space.</a:t>
            </a:r>
            <a:endParaRPr b="0" lang="en-IN" sz="2400" spc="-1" strike="noStrike">
              <a:solidFill>
                <a:srgbClr val="000000"/>
              </a:solidFill>
              <a:latin typeface="Arial"/>
            </a:endParaRPr>
          </a:p>
          <a:p>
            <a:pPr marL="228600" indent="-50400">
              <a:lnSpc>
                <a:spcPct val="90000"/>
              </a:lnSpc>
              <a:spcBef>
                <a:spcPts val="1001"/>
              </a:spcBef>
              <a:spcAft>
                <a:spcPts val="2100"/>
              </a:spcAft>
            </a:pPr>
            <a:endParaRPr b="0" lang="en-IN" sz="24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p>
            <a:pPr algn="just">
              <a:lnSpc>
                <a:spcPct val="120000"/>
              </a:lnSpc>
              <a:spcAft>
                <a:spcPts val="1100"/>
              </a:spcAft>
            </a:pPr>
            <a:r>
              <a:rPr b="1" lang="en-IN" sz="2800" spc="-1" strike="noStrike">
                <a:solidFill>
                  <a:srgbClr val="000000"/>
                </a:solidFill>
                <a:latin typeface="Raleway"/>
                <a:ea typeface="Raleway"/>
              </a:rPr>
              <a:t>Count the number of ways to cover a distance</a:t>
            </a:r>
            <a:endParaRPr b="0" lang="en-IN" sz="2800" spc="-1" strike="noStrike">
              <a:solidFill>
                <a:srgbClr val="000000"/>
              </a:solidFill>
              <a:latin typeface="Arial"/>
            </a:endParaRPr>
          </a:p>
        </p:txBody>
      </p:sp>
      <p:sp>
        <p:nvSpPr>
          <p:cNvPr id="107" name="TextShape 2"/>
          <p:cNvSpPr txBox="1"/>
          <p:nvPr/>
        </p:nvSpPr>
        <p:spPr>
          <a:xfrm>
            <a:off x="838080" y="1284840"/>
            <a:ext cx="10515240" cy="4891680"/>
          </a:xfrm>
          <a:prstGeom prst="rect">
            <a:avLst/>
          </a:prstGeom>
          <a:noFill/>
          <a:ln>
            <a:noFill/>
          </a:ln>
        </p:spPr>
        <p:txBody>
          <a:bodyPr/>
          <a:p>
            <a:pPr marL="228600">
              <a:lnSpc>
                <a:spcPct val="90000"/>
              </a:lnSpc>
            </a:pPr>
            <a:r>
              <a:rPr b="0" lang="en-IN" sz="2000" spc="-1" strike="noStrike">
                <a:solidFill>
                  <a:srgbClr val="595959"/>
                </a:solidFill>
                <a:latin typeface="Lato"/>
                <a:ea typeface="Lato"/>
              </a:rPr>
              <a:t>Problem Statement: Given a distance ‘dist, count total number of ways to cover the distance with 1, 2 and 3 steps.</a:t>
            </a:r>
            <a:endParaRPr b="0" lang="en-IN" sz="2000" spc="-1" strike="noStrike">
              <a:solidFill>
                <a:srgbClr val="000000"/>
              </a:solidFill>
              <a:latin typeface="Arial"/>
            </a:endParaRPr>
          </a:p>
          <a:p>
            <a:pPr marL="228600" indent="-177480">
              <a:lnSpc>
                <a:spcPct val="90000"/>
              </a:lnSpc>
              <a:spcBef>
                <a:spcPts val="1001"/>
              </a:spcBef>
              <a:buClr>
                <a:srgbClr val="595959"/>
              </a:buClr>
              <a:buFont typeface="Lato"/>
              <a:buChar char="●"/>
            </a:pPr>
            <a:r>
              <a:rPr b="0" lang="en-IN" sz="2000" spc="-1" strike="noStrike">
                <a:solidFill>
                  <a:srgbClr val="595959"/>
                </a:solidFill>
                <a:latin typeface="Lato"/>
                <a:ea typeface="Lato"/>
              </a:rPr>
              <a:t>Can be done using plain recursion like There are n stairs, and a person is allowed to next step, skip one position or skip two positions. So there are n positions. The idea is standing at the ith position the person can move by i+1, i+2, i+3 position. So a recursive function can be formed where at current index i the function is recursively called for i+1, i+2 and i+3 positions</a:t>
            </a:r>
            <a:endParaRPr b="0" lang="en-IN" sz="2000" spc="-1" strike="noStrike">
              <a:solidFill>
                <a:srgbClr val="000000"/>
              </a:solidFill>
              <a:latin typeface="Arial"/>
            </a:endParaRPr>
          </a:p>
          <a:p>
            <a:pPr marL="228600" indent="-177480">
              <a:lnSpc>
                <a:spcPct val="90000"/>
              </a:lnSpc>
              <a:spcBef>
                <a:spcPts val="1001"/>
              </a:spcBef>
              <a:buClr>
                <a:srgbClr val="595959"/>
              </a:buClr>
              <a:buFont typeface="Lato"/>
              <a:buChar char="●"/>
            </a:pPr>
            <a:r>
              <a:rPr b="0" lang="en-IN" sz="2000" spc="-1" strike="noStrike">
                <a:solidFill>
                  <a:srgbClr val="595959"/>
                </a:solidFill>
                <a:latin typeface="Lato"/>
                <a:ea typeface="Lato"/>
              </a:rPr>
              <a:t>Why Dynamic Programming ? it can be observed that there are n states but the recursive function is called 3 ^ n times. That means that some states are called repeatedly. So the idea is to store the value of states. so we can reduce the time complexity to O(n) over O(3^n)</a:t>
            </a:r>
            <a:endParaRPr b="0" lang="en-IN" sz="2000" spc="-1" strike="noStrike">
              <a:solidFill>
                <a:srgbClr val="000000"/>
              </a:solidFill>
              <a:latin typeface="Arial"/>
            </a:endParaRPr>
          </a:p>
          <a:p>
            <a:pPr marL="228600">
              <a:lnSpc>
                <a:spcPct val="90000"/>
              </a:lnSpc>
              <a:spcBef>
                <a:spcPts val="1001"/>
              </a:spcBef>
            </a:pPr>
            <a:r>
              <a:rPr b="1" i="1" lang="en-IN" sz="2000" spc="-1" strike="noStrike">
                <a:solidFill>
                  <a:srgbClr val="595959"/>
                </a:solidFill>
                <a:latin typeface="Lato"/>
                <a:ea typeface="Lato"/>
              </a:rPr>
              <a:t>Algorithm</a:t>
            </a:r>
            <a:endParaRPr b="0" lang="en-IN" sz="2000" spc="-1" strike="noStrike">
              <a:solidFill>
                <a:srgbClr val="000000"/>
              </a:solidFill>
              <a:latin typeface="Arial"/>
            </a:endParaRPr>
          </a:p>
          <a:p>
            <a:pPr marL="228600" indent="-240840">
              <a:lnSpc>
                <a:spcPct val="158000"/>
              </a:lnSpc>
              <a:buClr>
                <a:srgbClr val="595959"/>
              </a:buClr>
              <a:buFont typeface="Lato"/>
              <a:buChar char="●"/>
            </a:pPr>
            <a:r>
              <a:rPr b="0" lang="en-IN" sz="2000" spc="-1" strike="noStrike">
                <a:solidFill>
                  <a:srgbClr val="595959"/>
                </a:solidFill>
                <a:latin typeface="Lato"/>
                <a:ea typeface="Lato"/>
              </a:rPr>
              <a:t>Create an array of size n + 1 and initilize the first 3 variables with 1, 1, 2. The base cases.</a:t>
            </a:r>
            <a:endParaRPr b="0" lang="en-IN" sz="2000" spc="-1" strike="noStrike">
              <a:solidFill>
                <a:srgbClr val="000000"/>
              </a:solidFill>
              <a:latin typeface="Arial"/>
            </a:endParaRPr>
          </a:p>
          <a:p>
            <a:pPr marL="228600" indent="-240840">
              <a:lnSpc>
                <a:spcPct val="158000"/>
              </a:lnSpc>
              <a:buClr>
                <a:srgbClr val="595959"/>
              </a:buClr>
              <a:buFont typeface="Lato"/>
              <a:buChar char="●"/>
            </a:pPr>
            <a:r>
              <a:rPr b="0" lang="en-IN" sz="2000" spc="-1" strike="noStrike">
                <a:solidFill>
                  <a:srgbClr val="595959"/>
                </a:solidFill>
                <a:latin typeface="Lato"/>
                <a:ea typeface="Lato"/>
              </a:rPr>
              <a:t>Run a loop from 3 to n.</a:t>
            </a:r>
            <a:endParaRPr b="0" lang="en-IN" sz="2000" spc="-1" strike="noStrike">
              <a:solidFill>
                <a:srgbClr val="000000"/>
              </a:solidFill>
              <a:latin typeface="Arial"/>
            </a:endParaRPr>
          </a:p>
          <a:p>
            <a:pPr marL="228600" indent="-240840">
              <a:lnSpc>
                <a:spcPct val="158000"/>
              </a:lnSpc>
              <a:buClr>
                <a:srgbClr val="595959"/>
              </a:buClr>
              <a:buFont typeface="Lato"/>
              <a:buChar char="●"/>
            </a:pPr>
            <a:r>
              <a:rPr b="0" lang="en-IN" sz="2000" spc="-1" strike="noStrike">
                <a:solidFill>
                  <a:srgbClr val="595959"/>
                </a:solidFill>
                <a:latin typeface="Lato"/>
                <a:ea typeface="Lato"/>
              </a:rPr>
              <a:t>For each index i, computer value of ith position as </a:t>
            </a:r>
            <a:r>
              <a:rPr b="0" i="1" lang="en-IN" sz="2000" spc="-1" strike="noStrike">
                <a:solidFill>
                  <a:srgbClr val="595959"/>
                </a:solidFill>
                <a:latin typeface="Lato"/>
                <a:ea typeface="Lato"/>
              </a:rPr>
              <a:t>dp[i] = dp[i-1] + dp[i-2] + dp[i-3]</a:t>
            </a:r>
            <a:r>
              <a:rPr b="0" lang="en-IN" sz="2000" spc="-1" strike="noStrike">
                <a:solidFill>
                  <a:srgbClr val="595959"/>
                </a:solidFill>
                <a:latin typeface="Lato"/>
                <a:ea typeface="Lato"/>
              </a:rPr>
              <a:t>.</a:t>
            </a:r>
            <a:endParaRPr b="0" lang="en-IN" sz="2000" spc="-1" strike="noStrike">
              <a:solidFill>
                <a:srgbClr val="000000"/>
              </a:solidFill>
              <a:latin typeface="Arial"/>
            </a:endParaRPr>
          </a:p>
          <a:p>
            <a:pPr marL="228600" indent="-240840">
              <a:lnSpc>
                <a:spcPct val="158000"/>
              </a:lnSpc>
              <a:buClr>
                <a:srgbClr val="595959"/>
              </a:buClr>
              <a:buFont typeface="Lato"/>
              <a:buChar char="●"/>
            </a:pPr>
            <a:r>
              <a:rPr b="0" lang="en-IN" sz="2000" spc="-1" strike="noStrike">
                <a:solidFill>
                  <a:srgbClr val="595959"/>
                </a:solidFill>
                <a:latin typeface="Lato"/>
                <a:ea typeface="Lato"/>
              </a:rPr>
              <a:t>Print the value of dp[n], as the Count of number of ways to cover a distance.</a:t>
            </a:r>
            <a:endParaRPr b="0" lang="en-IN" sz="20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1" lang="en-IN" sz="3700" spc="-1" strike="noStrike">
                <a:solidFill>
                  <a:srgbClr val="000000"/>
                </a:solidFill>
                <a:latin typeface="Raleway"/>
                <a:ea typeface="Raleway"/>
              </a:rPr>
              <a:t>The Branch and Bound algorithm</a:t>
            </a:r>
            <a:endParaRPr b="0" lang="en-IN" sz="3700" spc="-1" strike="noStrike">
              <a:solidFill>
                <a:srgbClr val="000000"/>
              </a:solidFill>
              <a:latin typeface="Arial"/>
            </a:endParaRPr>
          </a:p>
        </p:txBody>
      </p:sp>
      <p:sp>
        <p:nvSpPr>
          <p:cNvPr id="109" name="TextShape 2"/>
          <p:cNvSpPr txBox="1"/>
          <p:nvPr/>
        </p:nvSpPr>
        <p:spPr>
          <a:xfrm>
            <a:off x="838080" y="1825560"/>
            <a:ext cx="10515240" cy="4350960"/>
          </a:xfrm>
          <a:prstGeom prst="rect">
            <a:avLst/>
          </a:prstGeom>
          <a:noFill/>
          <a:ln>
            <a:noFill/>
          </a:ln>
        </p:spPr>
        <p:txBody>
          <a:bodyPr/>
          <a:p>
            <a:pPr marL="228600" indent="-202680">
              <a:lnSpc>
                <a:spcPct val="90000"/>
              </a:lnSpc>
              <a:buClr>
                <a:srgbClr val="595959"/>
              </a:buClr>
              <a:buFont typeface="Lato"/>
              <a:buChar char="●"/>
            </a:pPr>
            <a:r>
              <a:rPr b="0" lang="en-IN" sz="2400" spc="-1" strike="noStrike">
                <a:solidFill>
                  <a:srgbClr val="595959"/>
                </a:solidFill>
                <a:latin typeface="Lato"/>
                <a:ea typeface="Lato"/>
              </a:rPr>
              <a:t>an algorithm design paradigm which is generally used for solving combinatorial optimization problems.</a:t>
            </a:r>
            <a:endParaRPr b="0" lang="en-IN" sz="2400" spc="-1" strike="noStrike">
              <a:solidFill>
                <a:srgbClr val="000000"/>
              </a:solidFill>
              <a:latin typeface="Arial"/>
            </a:endParaRPr>
          </a:p>
          <a:p>
            <a:pPr marL="228600" indent="-202680">
              <a:lnSpc>
                <a:spcPct val="90000"/>
              </a:lnSpc>
              <a:spcBef>
                <a:spcPts val="1001"/>
              </a:spcBef>
              <a:buClr>
                <a:srgbClr val="595959"/>
              </a:buClr>
              <a:buFont typeface="Lato"/>
              <a:buChar char="●"/>
            </a:pPr>
            <a:r>
              <a:rPr b="0" lang="en-IN" sz="2400" spc="-1" strike="noStrike">
                <a:solidFill>
                  <a:srgbClr val="595959"/>
                </a:solidFill>
                <a:latin typeface="Lato"/>
                <a:ea typeface="Lato"/>
              </a:rPr>
              <a:t>These problems are typically exponential in terms of time complexity and may require exploring all possible permutations in worst case.</a:t>
            </a:r>
            <a:endParaRPr b="0" lang="en-IN" sz="2400" spc="-1" strike="noStrike">
              <a:solidFill>
                <a:srgbClr val="000000"/>
              </a:solidFill>
              <a:latin typeface="Arial"/>
            </a:endParaRPr>
          </a:p>
          <a:p>
            <a:pPr marL="228600" indent="-202680">
              <a:lnSpc>
                <a:spcPct val="90000"/>
              </a:lnSpc>
              <a:spcBef>
                <a:spcPts val="1001"/>
              </a:spcBef>
              <a:buClr>
                <a:srgbClr val="595959"/>
              </a:buClr>
              <a:buFont typeface="Lato"/>
              <a:buChar char="●"/>
            </a:pPr>
            <a:r>
              <a:rPr b="0" lang="en-IN" sz="2400" spc="-1" strike="noStrike">
                <a:solidFill>
                  <a:srgbClr val="595959"/>
                </a:solidFill>
                <a:latin typeface="Lato"/>
                <a:ea typeface="Lato"/>
              </a:rPr>
              <a:t>The Branch and Bound Algorithm technique solves these problems relatively quickly.</a:t>
            </a:r>
            <a:endParaRPr b="0" lang="en-IN" sz="2400" spc="-1" strike="noStrike">
              <a:solidFill>
                <a:srgbClr val="000000"/>
              </a:solidFill>
              <a:latin typeface="Arial"/>
            </a:endParaRPr>
          </a:p>
          <a:p>
            <a:pPr marL="228600" indent="-266400">
              <a:lnSpc>
                <a:spcPct val="90000"/>
              </a:lnSpc>
              <a:spcBef>
                <a:spcPts val="1001"/>
              </a:spcBef>
              <a:buClr>
                <a:srgbClr val="595959"/>
              </a:buClr>
              <a:buFont typeface="Lato"/>
              <a:buChar char="●"/>
            </a:pPr>
            <a:r>
              <a:rPr b="0" lang="en-IN" sz="2400" spc="-1" strike="noStrike">
                <a:solidFill>
                  <a:srgbClr val="595959"/>
                </a:solidFill>
                <a:latin typeface="Lato"/>
                <a:ea typeface="Lato"/>
              </a:rPr>
              <a:t>For example, 8 puzzle Problem using Branch And Bound(Discussed in next slide)</a:t>
            </a:r>
            <a:endParaRPr b="0" lang="en-IN" sz="2400" spc="-1" strike="noStrike">
              <a:solidFill>
                <a:srgbClr val="000000"/>
              </a:solidFill>
              <a:latin typeface="Arial"/>
            </a:endParaRPr>
          </a:p>
          <a:p>
            <a:pPr marL="228600">
              <a:lnSpc>
                <a:spcPct val="90000"/>
              </a:lnSpc>
              <a:spcBef>
                <a:spcPts val="1001"/>
              </a:spcBef>
            </a:pPr>
            <a:endParaRPr b="0" lang="en-IN" sz="24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49680"/>
            <a:ext cx="10515240" cy="1325520"/>
          </a:xfrm>
          <a:prstGeom prst="rect">
            <a:avLst/>
          </a:prstGeom>
          <a:noFill/>
          <a:ln>
            <a:noFill/>
          </a:ln>
        </p:spPr>
        <p:txBody>
          <a:bodyPr anchor="ctr"/>
          <a:p>
            <a:pPr algn="just">
              <a:lnSpc>
                <a:spcPct val="120000"/>
              </a:lnSpc>
              <a:spcAft>
                <a:spcPts val="1100"/>
              </a:spcAft>
            </a:pPr>
            <a:r>
              <a:rPr b="1" lang="en-IN" sz="3600" spc="-1" strike="noStrike">
                <a:solidFill>
                  <a:srgbClr val="000000"/>
                </a:solidFill>
                <a:latin typeface="Raleway"/>
                <a:ea typeface="Raleway"/>
              </a:rPr>
              <a:t>8 puzzle Problem using Branch And Bound</a:t>
            </a:r>
            <a:endParaRPr b="0" lang="en-IN" sz="3600" spc="-1" strike="noStrike">
              <a:solidFill>
                <a:srgbClr val="000000"/>
              </a:solidFill>
              <a:latin typeface="Arial"/>
            </a:endParaRPr>
          </a:p>
        </p:txBody>
      </p:sp>
      <p:sp>
        <p:nvSpPr>
          <p:cNvPr id="111" name="TextShape 2"/>
          <p:cNvSpPr txBox="1"/>
          <p:nvPr/>
        </p:nvSpPr>
        <p:spPr>
          <a:xfrm>
            <a:off x="838080" y="1028160"/>
            <a:ext cx="10515240" cy="4801320"/>
          </a:xfrm>
          <a:prstGeom prst="rect">
            <a:avLst/>
          </a:prstGeom>
          <a:noFill/>
          <a:ln>
            <a:noFill/>
          </a:ln>
        </p:spPr>
        <p:txBody>
          <a:bodyPr/>
          <a:p>
            <a:pPr marL="228600">
              <a:lnSpc>
                <a:spcPct val="90000"/>
              </a:lnSpc>
            </a:pPr>
            <a:r>
              <a:rPr b="0" lang="en-IN" sz="2000" spc="-1" strike="noStrike">
                <a:solidFill>
                  <a:srgbClr val="595959"/>
                </a:solidFill>
                <a:latin typeface="Lato"/>
                <a:ea typeface="Lato"/>
              </a:rPr>
              <a:t>Problem Statement: </a:t>
            </a:r>
            <a:r>
              <a:rPr b="0" i="1" lang="en-IN" sz="2000" spc="-1" strike="noStrike">
                <a:solidFill>
                  <a:srgbClr val="595959"/>
                </a:solidFill>
                <a:latin typeface="Lato"/>
                <a:ea typeface="Lato"/>
              </a:rPr>
              <a:t>Given a 3×3 board with 8 tiles (every tile has one number from 1 to 8) and one empty space. The objective is to place the numbers on tiles to match final configuration using the empty space. We can slide four adjacent (left, right, above and below) tiles into the empty space.</a:t>
            </a:r>
            <a:endParaRPr b="0" lang="en-IN" sz="2000" spc="-1" strike="noStrike">
              <a:solidFill>
                <a:srgbClr val="000000"/>
              </a:solidFill>
              <a:latin typeface="Arial"/>
            </a:endParaRPr>
          </a:p>
          <a:p>
            <a:pPr marL="228600" indent="-240840">
              <a:lnSpc>
                <a:spcPct val="171000"/>
              </a:lnSpc>
              <a:buClr>
                <a:srgbClr val="595959"/>
              </a:buClr>
              <a:buFont typeface="Lato"/>
              <a:buChar char="●"/>
            </a:pPr>
            <a:r>
              <a:rPr b="0" lang="en-IN" sz="2000" spc="-1" strike="noStrike">
                <a:solidFill>
                  <a:srgbClr val="595959"/>
                </a:solidFill>
                <a:latin typeface="Lato"/>
                <a:ea typeface="Lato"/>
              </a:rPr>
              <a:t>The search for an answer node can often be speeded by using an “intelligent” ranking function, also called an approximate cost function to avoid searching in sub-trees that do not contain an answer node. It is similar to the backtracking technique but uses BFS-like search.</a:t>
            </a:r>
            <a:endParaRPr b="0" lang="en-IN" sz="2000" spc="-1" strike="noStrike">
              <a:solidFill>
                <a:srgbClr val="000000"/>
              </a:solidFill>
              <a:latin typeface="Arial"/>
            </a:endParaRPr>
          </a:p>
          <a:p>
            <a:pPr marL="228600" indent="-177480">
              <a:lnSpc>
                <a:spcPct val="90000"/>
              </a:lnSpc>
              <a:spcBef>
                <a:spcPts val="1001"/>
              </a:spcBef>
              <a:buClr>
                <a:srgbClr val="595959"/>
              </a:buClr>
              <a:buFont typeface="Lato"/>
              <a:buChar char="●"/>
            </a:pPr>
            <a:r>
              <a:rPr b="0" lang="en-IN" sz="2000" spc="-1" strike="noStrike">
                <a:solidFill>
                  <a:srgbClr val="595959"/>
                </a:solidFill>
                <a:latin typeface="Lato"/>
                <a:ea typeface="Lato"/>
              </a:rPr>
              <a:t>Brief algorithm is given below for more detail checkout the code</a:t>
            </a:r>
            <a:endParaRPr b="0" lang="en-IN" sz="2000" spc="-1" strike="noStrike">
              <a:solidFill>
                <a:srgbClr val="000000"/>
              </a:solidFill>
              <a:latin typeface="Arial"/>
            </a:endParaRPr>
          </a:p>
          <a:p>
            <a:pPr lvl="1" marL="685800" indent="-240840">
              <a:lnSpc>
                <a:spcPct val="90000"/>
              </a:lnSpc>
              <a:spcBef>
                <a:spcPts val="1001"/>
              </a:spcBef>
              <a:buClr>
                <a:srgbClr val="595959"/>
              </a:buClr>
              <a:buFont typeface="Lato"/>
              <a:buChar char="○"/>
            </a:pPr>
            <a:r>
              <a:rPr b="0" lang="en-IN" sz="2000" spc="-1" strike="noStrike">
                <a:solidFill>
                  <a:srgbClr val="595959"/>
                </a:solidFill>
                <a:latin typeface="Lato"/>
                <a:ea typeface="Lato"/>
              </a:rPr>
              <a:t>Algorithm LCSearch uses c(x) to find an answer node </a:t>
            </a:r>
            <a:endParaRPr b="0" lang="en-IN" sz="2000" spc="-1" strike="noStrike">
              <a:solidFill>
                <a:srgbClr val="000000"/>
              </a:solidFill>
              <a:latin typeface="Arial"/>
            </a:endParaRPr>
          </a:p>
          <a:p>
            <a:pPr lvl="1" marL="685800" indent="-240840">
              <a:lnSpc>
                <a:spcPct val="90000"/>
              </a:lnSpc>
              <a:spcBef>
                <a:spcPts val="1001"/>
              </a:spcBef>
              <a:buClr>
                <a:srgbClr val="595959"/>
              </a:buClr>
              <a:buFont typeface="Lato"/>
              <a:buChar char="○"/>
            </a:pPr>
            <a:r>
              <a:rPr b="0" lang="en-IN" sz="2000" spc="-1" strike="noStrike">
                <a:solidFill>
                  <a:srgbClr val="595959"/>
                </a:solidFill>
                <a:latin typeface="Lato"/>
                <a:ea typeface="Lato"/>
              </a:rPr>
              <a:t> </a:t>
            </a:r>
            <a:r>
              <a:rPr b="0" lang="en-IN" sz="2000" spc="-1" strike="noStrike">
                <a:solidFill>
                  <a:srgbClr val="595959"/>
                </a:solidFill>
                <a:latin typeface="Lato"/>
                <a:ea typeface="Lato"/>
              </a:rPr>
              <a:t>LCSearch uses Least() and Add() to maintain the list of live nodes </a:t>
            </a:r>
            <a:endParaRPr b="0" lang="en-IN" sz="2000" spc="-1" strike="noStrike">
              <a:solidFill>
                <a:srgbClr val="000000"/>
              </a:solidFill>
              <a:latin typeface="Arial"/>
            </a:endParaRPr>
          </a:p>
          <a:p>
            <a:pPr lvl="1" marL="685800" indent="-240840">
              <a:lnSpc>
                <a:spcPct val="90000"/>
              </a:lnSpc>
              <a:spcBef>
                <a:spcPts val="1001"/>
              </a:spcBef>
              <a:buClr>
                <a:srgbClr val="595959"/>
              </a:buClr>
              <a:buFont typeface="Lato"/>
              <a:buChar char="○"/>
            </a:pPr>
            <a:r>
              <a:rPr b="0" lang="en-IN" sz="2000" spc="-1" strike="noStrike">
                <a:solidFill>
                  <a:srgbClr val="595959"/>
                </a:solidFill>
                <a:latin typeface="Lato"/>
                <a:ea typeface="Lato"/>
              </a:rPr>
              <a:t>Least() finds a live node with least c(x), deletes it from the list and returns it </a:t>
            </a:r>
            <a:endParaRPr b="0" lang="en-IN" sz="2000" spc="-1" strike="noStrike">
              <a:solidFill>
                <a:srgbClr val="000000"/>
              </a:solidFill>
              <a:latin typeface="Arial"/>
            </a:endParaRPr>
          </a:p>
          <a:p>
            <a:pPr lvl="1" marL="685800" indent="-240840">
              <a:lnSpc>
                <a:spcPct val="90000"/>
              </a:lnSpc>
              <a:spcBef>
                <a:spcPts val="1001"/>
              </a:spcBef>
              <a:buClr>
                <a:srgbClr val="595959"/>
              </a:buClr>
              <a:buFont typeface="Lato"/>
              <a:buChar char="○"/>
            </a:pPr>
            <a:r>
              <a:rPr b="0" lang="en-IN" sz="2000" spc="-1" strike="noStrike">
                <a:solidFill>
                  <a:srgbClr val="595959"/>
                </a:solidFill>
                <a:latin typeface="Lato"/>
                <a:ea typeface="Lato"/>
              </a:rPr>
              <a:t> </a:t>
            </a:r>
            <a:r>
              <a:rPr b="0" lang="en-IN" sz="2000" spc="-1" strike="noStrike">
                <a:solidFill>
                  <a:srgbClr val="595959"/>
                </a:solidFill>
                <a:latin typeface="Lato"/>
                <a:ea typeface="Lato"/>
              </a:rPr>
              <a:t>Add(x) adds x to the list of live nodes </a:t>
            </a:r>
            <a:endParaRPr b="0" lang="en-IN" sz="2000" spc="-1" strike="noStrike">
              <a:solidFill>
                <a:srgbClr val="000000"/>
              </a:solidFill>
              <a:latin typeface="Arial"/>
            </a:endParaRPr>
          </a:p>
          <a:p>
            <a:pPr lvl="1" marL="685800" indent="-240840">
              <a:lnSpc>
                <a:spcPct val="90000"/>
              </a:lnSpc>
              <a:spcBef>
                <a:spcPts val="1001"/>
              </a:spcBef>
              <a:buClr>
                <a:srgbClr val="595959"/>
              </a:buClr>
              <a:buFont typeface="Lato"/>
              <a:buChar char="○"/>
            </a:pPr>
            <a:r>
              <a:rPr b="0" lang="en-IN" sz="2000" spc="-1" strike="noStrike">
                <a:solidFill>
                  <a:srgbClr val="595959"/>
                </a:solidFill>
                <a:latin typeface="Lato"/>
                <a:ea typeface="Lato"/>
              </a:rPr>
              <a:t> </a:t>
            </a:r>
            <a:r>
              <a:rPr b="0" lang="en-IN" sz="2000" spc="-1" strike="noStrike">
                <a:solidFill>
                  <a:srgbClr val="595959"/>
                </a:solidFill>
                <a:latin typeface="Lato"/>
                <a:ea typeface="Lato"/>
              </a:rPr>
              <a:t>Implement list of live nodes as a min-heap </a:t>
            </a:r>
            <a:endParaRPr b="0" lang="en-IN" sz="2000" spc="-1" strike="noStrike">
              <a:solidFill>
                <a:srgbClr val="000000"/>
              </a:solidFill>
              <a:latin typeface="Arial"/>
            </a:endParaRPr>
          </a:p>
          <a:p>
            <a:pPr marL="228600">
              <a:lnSpc>
                <a:spcPct val="90000"/>
              </a:lnSpc>
              <a:spcBef>
                <a:spcPts val="1001"/>
              </a:spcBef>
              <a:spcAft>
                <a:spcPts val="2100"/>
              </a:spcAft>
            </a:pPr>
            <a:endParaRPr b="0" lang="en-IN" sz="2000" spc="-1" strike="noStrike">
              <a:solidFill>
                <a:srgbClr val="000000"/>
              </a:solid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204800" y="2766240"/>
            <a:ext cx="3782520" cy="1325520"/>
          </a:xfrm>
          <a:prstGeom prst="rect">
            <a:avLst/>
          </a:prstGeom>
          <a:noFill/>
          <a:ln>
            <a:noFill/>
          </a:ln>
        </p:spPr>
        <p:txBody>
          <a:bodyPr anchor="ctr"/>
          <a:p>
            <a:pPr>
              <a:lnSpc>
                <a:spcPct val="90000"/>
              </a:lnSpc>
            </a:pPr>
            <a:r>
              <a:rPr b="1" lang="en-IN" sz="4800" spc="-1" strike="noStrike">
                <a:solidFill>
                  <a:srgbClr val="000000"/>
                </a:solidFill>
                <a:latin typeface="Raleway"/>
                <a:ea typeface="Raleway"/>
              </a:rPr>
              <a:t>THANK YOU</a:t>
            </a:r>
            <a:endParaRPr b="0" lang="en-IN" sz="48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520"/>
          </a:xfrm>
          <a:prstGeom prst="rect">
            <a:avLst/>
          </a:prstGeom>
          <a:noFill/>
          <a:ln>
            <a:noFill/>
          </a:ln>
        </p:spPr>
        <p:txBody>
          <a:bodyPr anchor="ctr"/>
          <a:p>
            <a:pPr>
              <a:lnSpc>
                <a:spcPct val="90000"/>
              </a:lnSpc>
            </a:pPr>
            <a:r>
              <a:rPr b="1" lang="en-IN" sz="3700" spc="-1" strike="noStrike">
                <a:solidFill>
                  <a:srgbClr val="000000"/>
                </a:solidFill>
                <a:latin typeface="Raleway"/>
                <a:ea typeface="Raleway"/>
              </a:rPr>
              <a:t>What is a algorithm?</a:t>
            </a:r>
            <a:endParaRPr b="0" lang="en-IN" sz="3700" spc="-1" strike="noStrike">
              <a:solidFill>
                <a:srgbClr val="000000"/>
              </a:solidFill>
              <a:latin typeface="Arial"/>
            </a:endParaRPr>
          </a:p>
        </p:txBody>
      </p:sp>
      <p:sp>
        <p:nvSpPr>
          <p:cNvPr id="87" name="TextShape 2"/>
          <p:cNvSpPr txBox="1"/>
          <p:nvPr/>
        </p:nvSpPr>
        <p:spPr>
          <a:xfrm>
            <a:off x="838080" y="1825560"/>
            <a:ext cx="10515240" cy="2990160"/>
          </a:xfrm>
          <a:prstGeom prst="rect">
            <a:avLst/>
          </a:prstGeom>
          <a:noFill/>
          <a:ln>
            <a:noFill/>
          </a:ln>
        </p:spPr>
        <p:txBody>
          <a:bodyPr/>
          <a:p>
            <a:pPr marL="228600">
              <a:lnSpc>
                <a:spcPct val="90000"/>
              </a:lnSpc>
              <a:spcBef>
                <a:spcPts val="1001"/>
              </a:spcBef>
              <a:spcAft>
                <a:spcPts val="2100"/>
              </a:spcAft>
            </a:pPr>
            <a:r>
              <a:rPr b="0" lang="en-IN" sz="2400" spc="-1" strike="noStrike">
                <a:solidFill>
                  <a:srgbClr val="595959"/>
                </a:solidFill>
                <a:latin typeface="Lato"/>
                <a:ea typeface="Lato"/>
              </a:rPr>
              <a:t>An algorithm is a sequence of unambiguous instructions for solving a problem, i.e., for obtaining a required output for any legitimate input in a finite amount of time.</a:t>
            </a:r>
            <a:endParaRPr b="0" lang="en-IN" sz="2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520"/>
          </a:xfrm>
          <a:prstGeom prst="rect">
            <a:avLst/>
          </a:prstGeom>
          <a:noFill/>
          <a:ln>
            <a:noFill/>
          </a:ln>
        </p:spPr>
        <p:txBody>
          <a:bodyPr anchor="ctr"/>
          <a:p>
            <a:pPr>
              <a:lnSpc>
                <a:spcPct val="90000"/>
              </a:lnSpc>
            </a:pPr>
            <a:r>
              <a:rPr b="1" lang="en-IN" sz="3700" spc="-1" strike="noStrike">
                <a:solidFill>
                  <a:srgbClr val="000000"/>
                </a:solidFill>
                <a:latin typeface="Raleway"/>
                <a:ea typeface="Raleway"/>
              </a:rPr>
              <a:t>Contents</a:t>
            </a:r>
            <a:endParaRPr b="0" lang="en-IN" sz="3700" spc="-1" strike="noStrike">
              <a:solidFill>
                <a:srgbClr val="000000"/>
              </a:solidFill>
              <a:latin typeface="Arial"/>
            </a:endParaRPr>
          </a:p>
        </p:txBody>
      </p:sp>
      <p:sp>
        <p:nvSpPr>
          <p:cNvPr id="89" name="TextShape 2"/>
          <p:cNvSpPr txBox="1"/>
          <p:nvPr/>
        </p:nvSpPr>
        <p:spPr>
          <a:xfrm>
            <a:off x="838080" y="1825560"/>
            <a:ext cx="10515240" cy="4350960"/>
          </a:xfrm>
          <a:prstGeom prst="rect">
            <a:avLst/>
          </a:prstGeom>
          <a:noFill/>
          <a:ln>
            <a:noFill/>
          </a:ln>
        </p:spPr>
        <p:txBody>
          <a:bodyPr/>
          <a:p>
            <a:pPr marL="228600" indent="-202680">
              <a:lnSpc>
                <a:spcPct val="90000"/>
              </a:lnSpc>
              <a:buClr>
                <a:srgbClr val="1a9988"/>
              </a:buClr>
              <a:buFont typeface="Lato"/>
              <a:buChar char="●"/>
            </a:pPr>
            <a:r>
              <a:rPr b="0" lang="en-IN" sz="2400" spc="-1" strike="noStrike">
                <a:solidFill>
                  <a:srgbClr val="595959"/>
                </a:solidFill>
                <a:latin typeface="Lato"/>
                <a:ea typeface="Lato"/>
              </a:rPr>
              <a:t>Divide and Conquer</a:t>
            </a: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Backtracking</a:t>
            </a: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Greedy Method</a:t>
            </a: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Dynamic Programming</a:t>
            </a: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Branch and Bound</a:t>
            </a:r>
            <a:endParaRPr b="0" lang="en-IN" sz="2400" spc="-1" strike="noStrike">
              <a:solidFill>
                <a:srgbClr val="000000"/>
              </a:solidFill>
              <a:latin typeface="Arial"/>
            </a:endParaRPr>
          </a:p>
          <a:p>
            <a:pPr>
              <a:lnSpc>
                <a:spcPct val="90000"/>
              </a:lnSpc>
              <a:spcBef>
                <a:spcPts val="1001"/>
              </a:spcBef>
              <a:spcAft>
                <a:spcPts val="2100"/>
              </a:spcAft>
            </a:pPr>
            <a:endParaRPr b="0" lang="en-IN" sz="24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520"/>
          </a:xfrm>
          <a:prstGeom prst="rect">
            <a:avLst/>
          </a:prstGeom>
          <a:noFill/>
          <a:ln>
            <a:noFill/>
          </a:ln>
        </p:spPr>
        <p:txBody>
          <a:bodyPr anchor="ctr"/>
          <a:p>
            <a:pPr>
              <a:lnSpc>
                <a:spcPct val="90000"/>
              </a:lnSpc>
            </a:pPr>
            <a:r>
              <a:rPr b="1" lang="en-IN" sz="3700" spc="-1" strike="noStrike">
                <a:solidFill>
                  <a:srgbClr val="000000"/>
                </a:solidFill>
                <a:latin typeface="Raleway"/>
                <a:ea typeface="Raleway"/>
              </a:rPr>
              <a:t>Divide and Conquer</a:t>
            </a:r>
            <a:endParaRPr b="0" lang="en-IN" sz="3700" spc="-1" strike="noStrike">
              <a:solidFill>
                <a:srgbClr val="000000"/>
              </a:solidFill>
              <a:latin typeface="Arial"/>
            </a:endParaRPr>
          </a:p>
        </p:txBody>
      </p:sp>
      <p:sp>
        <p:nvSpPr>
          <p:cNvPr id="91" name="TextShape 2"/>
          <p:cNvSpPr txBox="1"/>
          <p:nvPr/>
        </p:nvSpPr>
        <p:spPr>
          <a:xfrm>
            <a:off x="838080" y="1825560"/>
            <a:ext cx="10515240" cy="4350960"/>
          </a:xfrm>
          <a:prstGeom prst="rect">
            <a:avLst/>
          </a:prstGeom>
          <a:noFill/>
          <a:ln>
            <a:noFill/>
          </a:ln>
        </p:spPr>
        <p:txBody>
          <a:bodyPr/>
          <a:p>
            <a:pPr marL="228600" indent="-202680">
              <a:lnSpc>
                <a:spcPct val="90000"/>
              </a:lnSpc>
              <a:buClr>
                <a:srgbClr val="1a9988"/>
              </a:buClr>
              <a:buFont typeface="Lato"/>
              <a:buChar char="●"/>
            </a:pPr>
            <a:r>
              <a:rPr b="1" lang="en-IN" sz="2400" spc="-1" strike="noStrike">
                <a:solidFill>
                  <a:srgbClr val="000000"/>
                </a:solidFill>
                <a:latin typeface="Roboto"/>
                <a:ea typeface="Roboto"/>
              </a:rPr>
              <a:t>Divide: </a:t>
            </a:r>
            <a:r>
              <a:rPr b="0" lang="en-IN" sz="2400" spc="-1" strike="noStrike">
                <a:solidFill>
                  <a:srgbClr val="000000"/>
                </a:solidFill>
                <a:latin typeface="Roboto"/>
                <a:ea typeface="Roboto"/>
              </a:rPr>
              <a:t>This involves dividing the problem into some sub problem.</a:t>
            </a:r>
            <a:endParaRPr b="0" lang="en-IN" sz="2400" spc="-1" strike="noStrike">
              <a:solidFill>
                <a:srgbClr val="000000"/>
              </a:solidFill>
              <a:latin typeface="Arial"/>
            </a:endParaRPr>
          </a:p>
          <a:p>
            <a:pPr marL="228600">
              <a:lnSpc>
                <a:spcPct val="90000"/>
              </a:lnSpc>
            </a:pP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1" lang="en-IN" sz="2400" spc="-1" strike="noStrike">
                <a:solidFill>
                  <a:srgbClr val="000000"/>
                </a:solidFill>
                <a:latin typeface="Roboto"/>
                <a:ea typeface="Roboto"/>
              </a:rPr>
              <a:t>Conquer: </a:t>
            </a:r>
            <a:r>
              <a:rPr b="0" lang="en-IN" sz="2400" spc="-1" strike="noStrike">
                <a:solidFill>
                  <a:srgbClr val="000000"/>
                </a:solidFill>
                <a:latin typeface="Roboto"/>
                <a:ea typeface="Roboto"/>
              </a:rPr>
              <a:t>Sub problem by calling recursively until sub problem solved.</a:t>
            </a:r>
            <a:endParaRPr b="0" lang="en-IN" sz="2400" spc="-1" strike="noStrike">
              <a:solidFill>
                <a:srgbClr val="000000"/>
              </a:solidFill>
              <a:latin typeface="Arial"/>
            </a:endParaRPr>
          </a:p>
          <a:p>
            <a:pPr marL="228600">
              <a:lnSpc>
                <a:spcPct val="90000"/>
              </a:lnSpc>
              <a:spcBef>
                <a:spcPts val="1001"/>
              </a:spcBef>
            </a:pP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1" lang="en-IN" sz="2400" spc="-1" strike="noStrike">
                <a:solidFill>
                  <a:srgbClr val="000000"/>
                </a:solidFill>
                <a:latin typeface="Roboto"/>
                <a:ea typeface="Roboto"/>
              </a:rPr>
              <a:t>Combine: </a:t>
            </a:r>
            <a:r>
              <a:rPr b="0" lang="en-IN" sz="2400" spc="-1" strike="noStrike">
                <a:solidFill>
                  <a:srgbClr val="000000"/>
                </a:solidFill>
                <a:latin typeface="Roboto"/>
                <a:ea typeface="Roboto"/>
              </a:rPr>
              <a:t>The Sub problem Solved so that we will get find problem solution.</a:t>
            </a:r>
            <a:endParaRPr b="0" lang="en-IN" sz="2400" spc="-1" strike="noStrike">
              <a:solidFill>
                <a:srgbClr val="000000"/>
              </a:solidFill>
              <a:latin typeface="Arial"/>
            </a:endParaRPr>
          </a:p>
          <a:p>
            <a:pPr marL="228600">
              <a:lnSpc>
                <a:spcPct val="90000"/>
              </a:lnSpc>
              <a:spcBef>
                <a:spcPts val="1001"/>
              </a:spcBef>
            </a:pP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 </a:t>
            </a:r>
            <a:r>
              <a:rPr b="1" lang="en-IN" sz="2400" spc="-1" strike="noStrike">
                <a:solidFill>
                  <a:srgbClr val="000000"/>
                </a:solidFill>
                <a:latin typeface="Roboto"/>
                <a:ea typeface="Roboto"/>
              </a:rPr>
              <a:t>Example: </a:t>
            </a:r>
            <a:r>
              <a:rPr b="0" lang="en-IN" sz="2400" spc="-1" strike="noStrike">
                <a:solidFill>
                  <a:srgbClr val="000000"/>
                </a:solidFill>
                <a:latin typeface="Roboto"/>
                <a:ea typeface="Roboto"/>
              </a:rPr>
              <a:t>Solving a well known numerical method problem of finding roots by bisection method which uses ultimately divide and conquer method.</a:t>
            </a:r>
            <a:endParaRPr b="0" lang="en-IN" sz="2400" spc="-1" strike="noStrike">
              <a:solidFill>
                <a:srgbClr val="000000"/>
              </a:solidFill>
              <a:latin typeface="Arial"/>
            </a:endParaRPr>
          </a:p>
          <a:p>
            <a:pPr marL="177840">
              <a:lnSpc>
                <a:spcPct val="90000"/>
              </a:lnSpc>
              <a:spcBef>
                <a:spcPts val="1001"/>
              </a:spcBef>
              <a:spcAft>
                <a:spcPts val="2100"/>
              </a:spcAft>
            </a:pPr>
            <a:endParaRPr b="0" lang="en-IN" sz="24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1" lang="en-IN" sz="3700" spc="-1" strike="noStrike">
                <a:solidFill>
                  <a:srgbClr val="000000"/>
                </a:solidFill>
                <a:latin typeface="Raleway"/>
                <a:ea typeface="Raleway"/>
              </a:rPr>
              <a:t>Bisection method for finding roots</a:t>
            </a:r>
            <a:endParaRPr b="0" lang="en-IN" sz="3700" spc="-1" strike="noStrike">
              <a:solidFill>
                <a:srgbClr val="000000"/>
              </a:solidFill>
              <a:latin typeface="Arial"/>
            </a:endParaRPr>
          </a:p>
        </p:txBody>
      </p:sp>
      <p:sp>
        <p:nvSpPr>
          <p:cNvPr id="93" name="TextShape 2"/>
          <p:cNvSpPr txBox="1"/>
          <p:nvPr/>
        </p:nvSpPr>
        <p:spPr>
          <a:xfrm>
            <a:off x="838080" y="1825560"/>
            <a:ext cx="10515240" cy="4350960"/>
          </a:xfrm>
          <a:prstGeom prst="rect">
            <a:avLst/>
          </a:prstGeom>
          <a:noFill/>
          <a:ln>
            <a:noFill/>
          </a:ln>
        </p:spPr>
        <p:txBody>
          <a:bodyPr/>
          <a:p>
            <a:pPr marL="228600" indent="-202680">
              <a:lnSpc>
                <a:spcPct val="90000"/>
              </a:lnSpc>
              <a:buClr>
                <a:srgbClr val="1a9988"/>
              </a:buClr>
              <a:buFont typeface="Lato"/>
              <a:buChar char="●"/>
            </a:pPr>
            <a:r>
              <a:rPr b="0" lang="en-IN" sz="2400" spc="-1" strike="noStrike">
                <a:solidFill>
                  <a:srgbClr val="595959"/>
                </a:solidFill>
                <a:latin typeface="Lato"/>
                <a:ea typeface="Lato"/>
              </a:rPr>
              <a:t>Also known as the interval halving method</a:t>
            </a: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Used to find root of an equation in a given interval that is value of ‘x’ for which f(x) = 0 .</a:t>
            </a: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Based on The Intermediate Value Theorem which states that if f(x) is a continuous function and there are two real numbers a and b such that f(a)*f(b) 0 and f(b) &lt; 0), then it is guaranteed that it has at least one root between them.</a:t>
            </a: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We consider the median of the bounding points of the given region and proceed to the side of the median that contains the root.</a:t>
            </a:r>
            <a:endParaRPr b="0" lang="en-IN" sz="2400" spc="-1" strike="noStrike">
              <a:solidFill>
                <a:srgbClr val="000000"/>
              </a:solidFill>
              <a:latin typeface="Arial"/>
            </a:endParaRPr>
          </a:p>
          <a:p>
            <a:pPr marL="228600" indent="-202680">
              <a:lnSpc>
                <a:spcPct val="90000"/>
              </a:lnSpc>
              <a:spcBef>
                <a:spcPts val="1001"/>
              </a:spcBef>
              <a:spcAft>
                <a:spcPts val="2100"/>
              </a:spcAft>
              <a:buClr>
                <a:srgbClr val="1a9988"/>
              </a:buClr>
              <a:buFont typeface="Lato"/>
              <a:buChar char="●"/>
            </a:pPr>
            <a:r>
              <a:rPr b="0" lang="en-IN" sz="2400" spc="-1" strike="noStrike">
                <a:solidFill>
                  <a:srgbClr val="595959"/>
                </a:solidFill>
                <a:latin typeface="Lato"/>
                <a:ea typeface="Lato"/>
              </a:rPr>
              <a:t>This is done repetitively until a root is found up until the margin of error</a:t>
            </a:r>
            <a:endParaRPr b="0" lang="en-IN" sz="2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1" lang="en-IN" sz="3700" spc="-1" strike="noStrike">
                <a:solidFill>
                  <a:srgbClr val="000000"/>
                </a:solidFill>
                <a:latin typeface="Raleway"/>
                <a:ea typeface="Raleway"/>
              </a:rPr>
              <a:t>Algorithm using Divide and Conquer approach</a:t>
            </a:r>
            <a:endParaRPr b="0" lang="en-IN" sz="3700" spc="-1" strike="noStrike">
              <a:solidFill>
                <a:srgbClr val="000000"/>
              </a:solidFill>
              <a:latin typeface="Arial"/>
            </a:endParaRPr>
          </a:p>
        </p:txBody>
      </p:sp>
      <p:sp>
        <p:nvSpPr>
          <p:cNvPr id="95" name="TextShape 2"/>
          <p:cNvSpPr txBox="1"/>
          <p:nvPr/>
        </p:nvSpPr>
        <p:spPr>
          <a:xfrm>
            <a:off x="838080" y="1825560"/>
            <a:ext cx="10515240" cy="4350960"/>
          </a:xfrm>
          <a:prstGeom prst="rect">
            <a:avLst/>
          </a:prstGeom>
          <a:noFill/>
          <a:ln>
            <a:noFill/>
          </a:ln>
        </p:spPr>
        <p:txBody>
          <a:bodyPr/>
          <a:p>
            <a:pPr>
              <a:lnSpc>
                <a:spcPct val="90000"/>
              </a:lnSpc>
              <a:spcBef>
                <a:spcPts val="1001"/>
              </a:spcBef>
            </a:pPr>
            <a:r>
              <a:rPr b="0" lang="en-IN" sz="1700" spc="-1" strike="noStrike">
                <a:solidFill>
                  <a:srgbClr val="595959"/>
                </a:solidFill>
                <a:latin typeface="Lato"/>
                <a:ea typeface="Lato"/>
              </a:rPr>
              <a:t>Steps:</a:t>
            </a:r>
            <a:endParaRPr b="0" lang="en-IN" sz="1700" spc="-1" strike="noStrike">
              <a:solidFill>
                <a:srgbClr val="000000"/>
              </a:solidFill>
              <a:latin typeface="Arial"/>
            </a:endParaRPr>
          </a:p>
          <a:p>
            <a:pPr marL="457200" indent="-380520">
              <a:lnSpc>
                <a:spcPct val="90000"/>
              </a:lnSpc>
              <a:spcBef>
                <a:spcPts val="1001"/>
              </a:spcBef>
              <a:buClr>
                <a:srgbClr val="1a9988"/>
              </a:buClr>
              <a:buFont typeface="Lato"/>
              <a:buAutoNum type="arabicPeriod"/>
            </a:pPr>
            <a:r>
              <a:rPr b="0" lang="en-IN" sz="2400" spc="-1" strike="noStrike">
                <a:solidFill>
                  <a:srgbClr val="595959"/>
                </a:solidFill>
                <a:latin typeface="Lato"/>
                <a:ea typeface="Lato"/>
              </a:rPr>
              <a:t>Find middle point c= (a + b)/2 .</a:t>
            </a:r>
            <a:endParaRPr b="0" lang="en-IN" sz="2400" spc="-1" strike="noStrike">
              <a:solidFill>
                <a:srgbClr val="000000"/>
              </a:solidFill>
              <a:latin typeface="Arial"/>
            </a:endParaRPr>
          </a:p>
          <a:p>
            <a:pPr marL="457200" indent="-380520">
              <a:lnSpc>
                <a:spcPct val="90000"/>
              </a:lnSpc>
              <a:spcBef>
                <a:spcPts val="1001"/>
              </a:spcBef>
              <a:buClr>
                <a:srgbClr val="1a9988"/>
              </a:buClr>
              <a:buFont typeface="Lato"/>
              <a:buAutoNum type="arabicPeriod"/>
            </a:pPr>
            <a:r>
              <a:rPr b="0" lang="en-IN" sz="2400" spc="-1" strike="noStrike">
                <a:solidFill>
                  <a:srgbClr val="595959"/>
                </a:solidFill>
                <a:latin typeface="Lato"/>
                <a:ea typeface="Lato"/>
              </a:rPr>
              <a:t>If f(c) == 0, then c is the root of the solution.</a:t>
            </a:r>
            <a:endParaRPr b="0" lang="en-IN" sz="2400" spc="-1" strike="noStrike">
              <a:solidFill>
                <a:srgbClr val="000000"/>
              </a:solidFill>
              <a:latin typeface="Arial"/>
            </a:endParaRPr>
          </a:p>
          <a:p>
            <a:pPr marL="457200" indent="-380520">
              <a:lnSpc>
                <a:spcPct val="90000"/>
              </a:lnSpc>
              <a:spcBef>
                <a:spcPts val="1001"/>
              </a:spcBef>
              <a:buClr>
                <a:srgbClr val="1a9988"/>
              </a:buClr>
              <a:buFont typeface="Lato"/>
              <a:buAutoNum type="arabicPeriod"/>
            </a:pPr>
            <a:r>
              <a:rPr b="0" lang="en-IN" sz="2400" spc="-1" strike="noStrike">
                <a:solidFill>
                  <a:srgbClr val="595959"/>
                </a:solidFill>
                <a:latin typeface="Lato"/>
                <a:ea typeface="Lato"/>
              </a:rPr>
              <a:t>else f(c)!=0</a:t>
            </a:r>
            <a:endParaRPr b="0" lang="en-IN" sz="2400" spc="-1" strike="noStrike">
              <a:solidFill>
                <a:srgbClr val="000000"/>
              </a:solidFill>
              <a:latin typeface="Arial"/>
            </a:endParaRPr>
          </a:p>
          <a:p>
            <a:pPr lvl="1" marL="914400" indent="-380520">
              <a:lnSpc>
                <a:spcPct val="90000"/>
              </a:lnSpc>
              <a:spcBef>
                <a:spcPts val="499"/>
              </a:spcBef>
              <a:buClr>
                <a:srgbClr val="595959"/>
              </a:buClr>
              <a:buFont typeface="Lato"/>
              <a:buAutoNum type="alphaLcPeriod"/>
            </a:pPr>
            <a:r>
              <a:rPr b="0" lang="en-IN" sz="2400" spc="-1" strike="noStrike">
                <a:solidFill>
                  <a:srgbClr val="595959"/>
                </a:solidFill>
                <a:latin typeface="Lato"/>
                <a:ea typeface="Lato"/>
              </a:rPr>
              <a:t>if value f(a)*f(c) &lt; 0 then root lies between a and c. So we recur for a and c</a:t>
            </a:r>
            <a:endParaRPr b="0" lang="en-IN" sz="2400" spc="-1" strike="noStrike">
              <a:solidFill>
                <a:srgbClr val="000000"/>
              </a:solidFill>
              <a:latin typeface="Arial"/>
            </a:endParaRPr>
          </a:p>
          <a:p>
            <a:pPr lvl="1" marL="914400" indent="-380520">
              <a:lnSpc>
                <a:spcPct val="90000"/>
              </a:lnSpc>
              <a:spcBef>
                <a:spcPts val="499"/>
              </a:spcBef>
              <a:buClr>
                <a:srgbClr val="595959"/>
              </a:buClr>
              <a:buFont typeface="Lato"/>
              <a:buAutoNum type="alphaLcPeriod"/>
            </a:pPr>
            <a:r>
              <a:rPr b="0" lang="en-IN" sz="2400" spc="-1" strike="noStrike">
                <a:solidFill>
                  <a:srgbClr val="595959"/>
                </a:solidFill>
                <a:latin typeface="Lato"/>
                <a:ea typeface="Lato"/>
              </a:rPr>
              <a:t>Else If f(b)*f(c) &lt; 0 then root lies between b and c. So we recur b and c.</a:t>
            </a:r>
            <a:endParaRPr b="0" lang="en-IN" sz="2400" spc="-1" strike="noStrike">
              <a:solidFill>
                <a:srgbClr val="000000"/>
              </a:solidFill>
              <a:latin typeface="Arial"/>
            </a:endParaRPr>
          </a:p>
          <a:p>
            <a:pPr lvl="1" marL="914400" indent="-380520">
              <a:lnSpc>
                <a:spcPct val="90000"/>
              </a:lnSpc>
              <a:spcBef>
                <a:spcPts val="499"/>
              </a:spcBef>
              <a:buClr>
                <a:srgbClr val="595959"/>
              </a:buClr>
              <a:buFont typeface="Lato"/>
              <a:buAutoNum type="alphaLcPeriod"/>
            </a:pPr>
            <a:r>
              <a:rPr b="0" lang="en-IN" sz="2400" spc="-1" strike="noStrike">
                <a:solidFill>
                  <a:srgbClr val="595959"/>
                </a:solidFill>
                <a:latin typeface="Lato"/>
                <a:ea typeface="Lato"/>
              </a:rPr>
              <a:t>Else given function doesn’t follow one of assumptions.</a:t>
            </a:r>
            <a:endParaRPr b="0" lang="en-IN" sz="24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1" lang="en-IN" sz="3700" spc="-1" strike="noStrike">
                <a:solidFill>
                  <a:srgbClr val="000000"/>
                </a:solidFill>
                <a:latin typeface="Raleway"/>
                <a:ea typeface="Raleway"/>
              </a:rPr>
              <a:t>The Backtracking algorithm</a:t>
            </a:r>
            <a:endParaRPr b="0" lang="en-IN" sz="3700" spc="-1" strike="noStrike">
              <a:solidFill>
                <a:srgbClr val="000000"/>
              </a:solidFill>
              <a:latin typeface="Arial"/>
            </a:endParaRPr>
          </a:p>
        </p:txBody>
      </p:sp>
      <p:sp>
        <p:nvSpPr>
          <p:cNvPr id="97" name="TextShape 2"/>
          <p:cNvSpPr txBox="1"/>
          <p:nvPr/>
        </p:nvSpPr>
        <p:spPr>
          <a:xfrm>
            <a:off x="838080" y="1913400"/>
            <a:ext cx="10515240" cy="4350960"/>
          </a:xfrm>
          <a:prstGeom prst="rect">
            <a:avLst/>
          </a:prstGeom>
          <a:noFill/>
          <a:ln>
            <a:noFill/>
          </a:ln>
        </p:spPr>
        <p:txBody>
          <a:bodyPr/>
          <a:p>
            <a:pPr marL="228600" indent="-202680">
              <a:lnSpc>
                <a:spcPct val="90000"/>
              </a:lnSpc>
              <a:buClr>
                <a:srgbClr val="1a9988"/>
              </a:buClr>
              <a:buFont typeface="Lato"/>
              <a:buChar char="●"/>
            </a:pPr>
            <a:r>
              <a:rPr b="0" lang="en-IN" sz="2400" spc="-1" strike="noStrike">
                <a:solidFill>
                  <a:srgbClr val="595959"/>
                </a:solidFill>
                <a:latin typeface="Lato"/>
                <a:ea typeface="Lato"/>
              </a:rPr>
              <a:t>An algorithmic-technique for solving problems recursively by trying to build a solution incrementally</a:t>
            </a:r>
            <a:endParaRPr b="0" lang="en-IN" sz="2400" spc="-1" strike="noStrike">
              <a:solidFill>
                <a:srgbClr val="000000"/>
              </a:solidFill>
              <a:latin typeface="Arial"/>
            </a:endParaRPr>
          </a:p>
          <a:p>
            <a:pPr marL="228600" indent="-202680">
              <a:lnSpc>
                <a:spcPct val="90000"/>
              </a:lnSpc>
              <a:spcBef>
                <a:spcPts val="1001"/>
              </a:spcBef>
              <a:buClr>
                <a:srgbClr val="1a9988"/>
              </a:buClr>
              <a:buFont typeface="Lato"/>
              <a:buChar char="●"/>
            </a:pPr>
            <a:r>
              <a:rPr b="0" lang="en-IN" sz="2400" spc="-1" strike="noStrike">
                <a:solidFill>
                  <a:srgbClr val="595959"/>
                </a:solidFill>
                <a:latin typeface="Lato"/>
                <a:ea typeface="Lato"/>
              </a:rPr>
              <a:t>One piece at a time, removing those solutions that fail to satisfy the constraints of the problem at any point of time</a:t>
            </a:r>
            <a:endParaRPr b="0" lang="en-IN" sz="2400" spc="-1" strike="noStrike">
              <a:solidFill>
                <a:srgbClr val="000000"/>
              </a:solidFill>
              <a:latin typeface="Arial"/>
            </a:endParaRPr>
          </a:p>
          <a:p>
            <a:pPr marL="228600" indent="-266400">
              <a:lnSpc>
                <a:spcPct val="90000"/>
              </a:lnSpc>
              <a:spcBef>
                <a:spcPts val="1001"/>
              </a:spcBef>
              <a:buClr>
                <a:srgbClr val="1a9988"/>
              </a:buClr>
              <a:buFont typeface="Lato"/>
              <a:buChar char="●"/>
            </a:pPr>
            <a:r>
              <a:rPr b="0" lang="en-IN" sz="2400" spc="-1" strike="noStrike">
                <a:solidFill>
                  <a:srgbClr val="595959"/>
                </a:solidFill>
                <a:latin typeface="Lato"/>
                <a:ea typeface="Lato"/>
              </a:rPr>
              <a:t>Better than naive approach (generating all possible combinations of digits and then trying every combination one by one) as it drops a set of permutations whenever it backtracks.</a:t>
            </a:r>
            <a:endParaRPr b="0" lang="en-IN" sz="2400" spc="-1" strike="noStrike">
              <a:solidFill>
                <a:srgbClr val="000000"/>
              </a:solidFill>
              <a:latin typeface="Arial"/>
            </a:endParaRPr>
          </a:p>
          <a:p>
            <a:pPr marL="228600" indent="-266400">
              <a:lnSpc>
                <a:spcPct val="90000"/>
              </a:lnSpc>
              <a:spcBef>
                <a:spcPts val="1001"/>
              </a:spcBef>
              <a:buClr>
                <a:srgbClr val="1a9988"/>
              </a:buClr>
              <a:buFont typeface="Lato"/>
              <a:buChar char="●"/>
            </a:pPr>
            <a:r>
              <a:rPr b="0" lang="en-IN" sz="2400" spc="-1" strike="noStrike">
                <a:solidFill>
                  <a:srgbClr val="595959"/>
                </a:solidFill>
                <a:latin typeface="Lato"/>
                <a:ea typeface="Lato"/>
              </a:rPr>
              <a:t>For example, Consider a problem </a:t>
            </a:r>
            <a:r>
              <a:rPr b="0" lang="en-IN" sz="2400" spc="-1" strike="noStrike">
                <a:solidFill>
                  <a:srgbClr val="595959"/>
                </a:solidFill>
                <a:latin typeface="Roboto"/>
                <a:ea typeface="Roboto"/>
              </a:rPr>
              <a:t>finding all possible ways to break the sentence in individual dictionary words.</a:t>
            </a:r>
            <a:endParaRPr b="0" lang="en-IN" sz="24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980640"/>
          </a:xfrm>
          <a:prstGeom prst="rect">
            <a:avLst/>
          </a:prstGeom>
          <a:noFill/>
          <a:ln>
            <a:noFill/>
          </a:ln>
        </p:spPr>
        <p:txBody>
          <a:bodyPr anchor="ctr"/>
          <a:p>
            <a:pPr>
              <a:lnSpc>
                <a:spcPct val="90000"/>
              </a:lnSpc>
            </a:pPr>
            <a:r>
              <a:rPr b="1" lang="en-IN" sz="3600" spc="-1" strike="noStrike">
                <a:solidFill>
                  <a:srgbClr val="000000"/>
                </a:solidFill>
                <a:latin typeface="Raleway"/>
                <a:ea typeface="Raleway"/>
              </a:rPr>
              <a:t>Word Break Problem using Backtracking</a:t>
            </a:r>
            <a:br/>
            <a:endParaRPr b="0" lang="en-IN" sz="3600" spc="-1" strike="noStrike">
              <a:solidFill>
                <a:srgbClr val="000000"/>
              </a:solidFill>
              <a:latin typeface="Arial"/>
            </a:endParaRPr>
          </a:p>
        </p:txBody>
      </p:sp>
      <p:sp>
        <p:nvSpPr>
          <p:cNvPr id="99" name="TextShape 2"/>
          <p:cNvSpPr txBox="1"/>
          <p:nvPr/>
        </p:nvSpPr>
        <p:spPr>
          <a:xfrm>
            <a:off x="838080" y="851760"/>
            <a:ext cx="10515240" cy="5325120"/>
          </a:xfrm>
          <a:prstGeom prst="rect">
            <a:avLst/>
          </a:prstGeom>
          <a:noFill/>
          <a:ln>
            <a:noFill/>
          </a:ln>
        </p:spPr>
        <p:txBody>
          <a:bodyPr/>
          <a:p>
            <a:pPr marL="457200" indent="-380520">
              <a:lnSpc>
                <a:spcPct val="90000"/>
              </a:lnSpc>
              <a:spcBef>
                <a:spcPts val="1001"/>
              </a:spcBef>
              <a:buClr>
                <a:srgbClr val="595959"/>
              </a:buClr>
              <a:buFont typeface="Lato"/>
              <a:buChar char="●"/>
            </a:pPr>
            <a:r>
              <a:rPr b="0" lang="en-IN" sz="2400" spc="-1" strike="noStrike">
                <a:solidFill>
                  <a:srgbClr val="595959"/>
                </a:solidFill>
                <a:latin typeface="Lato"/>
                <a:ea typeface="Lato"/>
              </a:rPr>
              <a:t>Why backtracking? The Dynamic Programming solution only finds whether it is possible to break a word or not. Here we need to print all possible word breaks.</a:t>
            </a:r>
            <a:endParaRPr b="0" lang="en-IN" sz="2400" spc="-1" strike="noStrike">
              <a:solidFill>
                <a:srgbClr val="000000"/>
              </a:solidFill>
              <a:latin typeface="Arial"/>
            </a:endParaRPr>
          </a:p>
          <a:p>
            <a:pPr marL="457200" indent="-380520">
              <a:lnSpc>
                <a:spcPct val="90000"/>
              </a:lnSpc>
              <a:buClr>
                <a:srgbClr val="595959"/>
              </a:buClr>
              <a:buFont typeface="Lato"/>
              <a:buChar char="●"/>
            </a:pPr>
            <a:r>
              <a:rPr b="0" lang="en-IN" sz="2400" spc="-1" strike="noStrike">
                <a:solidFill>
                  <a:srgbClr val="595959"/>
                </a:solidFill>
                <a:latin typeface="Lato"/>
                <a:ea typeface="Lato"/>
              </a:rPr>
              <a:t>We start scanning the sentence from left. As we find a valid word, we need to check whether rest of the sentence can make valid words or not.</a:t>
            </a:r>
            <a:endParaRPr b="0" lang="en-IN" sz="2400" spc="-1" strike="noStrike">
              <a:solidFill>
                <a:srgbClr val="000000"/>
              </a:solidFill>
              <a:latin typeface="Arial"/>
            </a:endParaRPr>
          </a:p>
          <a:p>
            <a:pPr marL="457200" indent="-380520">
              <a:lnSpc>
                <a:spcPct val="90000"/>
              </a:lnSpc>
              <a:buClr>
                <a:srgbClr val="595959"/>
              </a:buClr>
              <a:buFont typeface="Lato"/>
              <a:buChar char="●"/>
            </a:pPr>
            <a:r>
              <a:rPr b="0" lang="en-IN" sz="2400" spc="-1" strike="noStrike">
                <a:solidFill>
                  <a:srgbClr val="595959"/>
                </a:solidFill>
                <a:latin typeface="Lato"/>
                <a:ea typeface="Lato"/>
              </a:rPr>
              <a:t>Because in some situations the first found word from left side can leave a remaining portion which is not further separable, So in that case we should come back and leave the current found word and keep on searching for the next word.</a:t>
            </a:r>
            <a:endParaRPr b="0" lang="en-IN" sz="2400" spc="-1" strike="noStrike">
              <a:solidFill>
                <a:srgbClr val="000000"/>
              </a:solidFill>
              <a:latin typeface="Arial"/>
            </a:endParaRPr>
          </a:p>
          <a:p>
            <a:pPr marL="457200" indent="-380520">
              <a:lnSpc>
                <a:spcPct val="90000"/>
              </a:lnSpc>
              <a:buClr>
                <a:srgbClr val="595959"/>
              </a:buClr>
              <a:buFont typeface="Lato"/>
              <a:buChar char="●"/>
            </a:pPr>
            <a:r>
              <a:rPr b="0" lang="en-IN" sz="2400" spc="-1" strike="noStrike">
                <a:solidFill>
                  <a:srgbClr val="595959"/>
                </a:solidFill>
                <a:latin typeface="Lato"/>
                <a:ea typeface="Lato"/>
              </a:rPr>
              <a:t>This process is recursive because to find out whether the right portion is separable or not, we need the same logic.</a:t>
            </a:r>
            <a:endParaRPr b="0" lang="en-IN" sz="2400" spc="-1" strike="noStrike">
              <a:solidFill>
                <a:srgbClr val="000000"/>
              </a:solidFill>
              <a:latin typeface="Arial"/>
            </a:endParaRPr>
          </a:p>
          <a:p>
            <a:pPr marL="457200" indent="-380520">
              <a:lnSpc>
                <a:spcPct val="90000"/>
              </a:lnSpc>
              <a:buClr>
                <a:srgbClr val="595959"/>
              </a:buClr>
              <a:buFont typeface="Lato"/>
              <a:buChar char="●"/>
            </a:pPr>
            <a:r>
              <a:rPr b="0" lang="en-IN" sz="2400" spc="-1" strike="noStrike">
                <a:solidFill>
                  <a:srgbClr val="595959"/>
                </a:solidFill>
                <a:latin typeface="Lato"/>
                <a:ea typeface="Lato"/>
              </a:rPr>
              <a:t>we will use recursion and backtracking to solve this problem. To keep track of the found words we will use a stack</a:t>
            </a:r>
            <a:endParaRPr b="0" lang="en-IN" sz="2400" spc="-1" strike="noStrike">
              <a:solidFill>
                <a:srgbClr val="000000"/>
              </a:solidFill>
              <a:latin typeface="Arial"/>
            </a:endParaRPr>
          </a:p>
          <a:p>
            <a:pPr marL="457200" indent="-380520">
              <a:lnSpc>
                <a:spcPct val="90000"/>
              </a:lnSpc>
              <a:buClr>
                <a:srgbClr val="595959"/>
              </a:buClr>
              <a:buFont typeface="Lato"/>
              <a:buChar char="●"/>
            </a:pPr>
            <a:r>
              <a:rPr b="0" lang="en-IN" sz="2400" spc="-1" strike="noStrike">
                <a:solidFill>
                  <a:srgbClr val="595959"/>
                </a:solidFill>
                <a:latin typeface="Lato"/>
                <a:ea typeface="Lato"/>
              </a:rPr>
              <a:t>Whenever the right portion of the string does not make valid words, we pop the top string from stack and continue finding</a:t>
            </a:r>
            <a:endParaRPr b="0" lang="en-IN" sz="2400" spc="-1" strike="noStrike">
              <a:solidFill>
                <a:srgbClr val="000000"/>
              </a:solidFill>
              <a:latin typeface="Arial"/>
            </a:endParaRPr>
          </a:p>
          <a:p>
            <a:pPr marL="914400">
              <a:lnSpc>
                <a:spcPct val="90000"/>
              </a:lnSpc>
              <a:spcBef>
                <a:spcPts val="2100"/>
              </a:spcBef>
              <a:spcAft>
                <a:spcPts val="2100"/>
              </a:spcAft>
            </a:pPr>
            <a:endParaRPr b="0" lang="en-IN" sz="24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1" lang="en-IN" sz="3600" spc="-1" strike="noStrike">
                <a:solidFill>
                  <a:srgbClr val="000000"/>
                </a:solidFill>
                <a:latin typeface="Raleway"/>
                <a:ea typeface="Raleway"/>
              </a:rPr>
              <a:t>Greedy Algorithm</a:t>
            </a:r>
            <a:endParaRPr b="0" lang="en-IN" sz="3600" spc="-1" strike="noStrike">
              <a:solidFill>
                <a:srgbClr val="000000"/>
              </a:solidFill>
              <a:latin typeface="Arial"/>
            </a:endParaRPr>
          </a:p>
        </p:txBody>
      </p:sp>
      <p:sp>
        <p:nvSpPr>
          <p:cNvPr id="101" name="TextShape 2"/>
          <p:cNvSpPr txBox="1"/>
          <p:nvPr/>
        </p:nvSpPr>
        <p:spPr>
          <a:xfrm>
            <a:off x="838080" y="1825560"/>
            <a:ext cx="10515240" cy="4350960"/>
          </a:xfrm>
          <a:prstGeom prst="rect">
            <a:avLst/>
          </a:prstGeom>
          <a:noFill/>
          <a:ln>
            <a:noFill/>
          </a:ln>
        </p:spPr>
        <p:txBody>
          <a:bodyPr/>
          <a:p>
            <a:pPr marL="457200" indent="-380520">
              <a:lnSpc>
                <a:spcPct val="90000"/>
              </a:lnSpc>
              <a:buClr>
                <a:srgbClr val="1a9988"/>
              </a:buClr>
              <a:buFont typeface="Lato"/>
              <a:buChar char="●"/>
            </a:pPr>
            <a:r>
              <a:rPr b="0" lang="en-IN" sz="2400" spc="-1" strike="noStrike">
                <a:solidFill>
                  <a:srgbClr val="595959"/>
                </a:solidFill>
                <a:latin typeface="Lato"/>
                <a:ea typeface="Lato"/>
              </a:rPr>
              <a:t>an algorithmic paradigm that builds up a solution piece by piece, always choosing the next piece that offers the most obvious and immediate benefit</a:t>
            </a:r>
            <a:endParaRPr b="0" lang="en-IN" sz="2400" spc="-1" strike="noStrike">
              <a:solidFill>
                <a:srgbClr val="000000"/>
              </a:solidFill>
              <a:latin typeface="Arial"/>
            </a:endParaRPr>
          </a:p>
          <a:p>
            <a:pPr marL="457200">
              <a:lnSpc>
                <a:spcPct val="90000"/>
              </a:lnSpc>
            </a:pPr>
            <a:endParaRPr b="0" lang="en-IN" sz="2400" spc="-1" strike="noStrike">
              <a:solidFill>
                <a:srgbClr val="000000"/>
              </a:solidFill>
              <a:latin typeface="Arial"/>
            </a:endParaRPr>
          </a:p>
          <a:p>
            <a:pPr marL="457200" indent="-380520">
              <a:lnSpc>
                <a:spcPct val="90000"/>
              </a:lnSpc>
              <a:buClr>
                <a:srgbClr val="1a9988"/>
              </a:buClr>
              <a:buFont typeface="Lato"/>
              <a:buChar char="●"/>
            </a:pPr>
            <a:r>
              <a:rPr b="0" lang="en-IN" sz="2400" spc="-1" strike="noStrike">
                <a:solidFill>
                  <a:srgbClr val="595959"/>
                </a:solidFill>
                <a:latin typeface="Lato"/>
                <a:ea typeface="Lato"/>
              </a:rPr>
              <a:t>Problems where choosing locally optimal also leads to global solution are best fit for Greedy</a:t>
            </a:r>
            <a:endParaRPr b="0" lang="en-IN" sz="2400" spc="-1" strike="noStrike">
              <a:solidFill>
                <a:srgbClr val="000000"/>
              </a:solidFill>
              <a:latin typeface="Arial"/>
            </a:endParaRPr>
          </a:p>
          <a:p>
            <a:pPr marL="457200">
              <a:lnSpc>
                <a:spcPct val="90000"/>
              </a:lnSpc>
            </a:pPr>
            <a:endParaRPr b="0" lang="en-IN" sz="2400" spc="-1" strike="noStrike">
              <a:solidFill>
                <a:srgbClr val="000000"/>
              </a:solidFill>
              <a:latin typeface="Arial"/>
            </a:endParaRPr>
          </a:p>
          <a:p>
            <a:pPr marL="457200" indent="-380520">
              <a:lnSpc>
                <a:spcPct val="90000"/>
              </a:lnSpc>
              <a:buClr>
                <a:srgbClr val="1a9988"/>
              </a:buClr>
              <a:buFont typeface="Lato"/>
              <a:buChar char="●"/>
            </a:pPr>
            <a:r>
              <a:rPr b="0" lang="en-IN" sz="2400" spc="-1" strike="noStrike">
                <a:solidFill>
                  <a:srgbClr val="595959"/>
                </a:solidFill>
                <a:latin typeface="Lato"/>
                <a:ea typeface="Lato"/>
              </a:rPr>
              <a:t>Is quick to produce a viable solution</a:t>
            </a:r>
            <a:endParaRPr b="0" lang="en-IN" sz="2400" spc="-1" strike="noStrike">
              <a:solidFill>
                <a:srgbClr val="000000"/>
              </a:solidFill>
              <a:latin typeface="Arial"/>
            </a:endParaRPr>
          </a:p>
          <a:p>
            <a:pPr marL="228600">
              <a:lnSpc>
                <a:spcPct val="90000"/>
              </a:lnSpc>
              <a:spcBef>
                <a:spcPts val="1001"/>
              </a:spcBef>
              <a:spcAft>
                <a:spcPts val="2100"/>
              </a:spcAft>
            </a:pPr>
            <a:endParaRPr b="0" lang="en-IN" sz="24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2020-04-17T21:54:26Z</dcterms:modified>
  <cp:revision>1</cp:revision>
  <dc:subject/>
  <dc:title/>
</cp:coreProperties>
</file>