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85" r:id="rId20"/>
    <p:sldId id="286" r:id="rId21"/>
    <p:sldId id="287" r:id="rId22"/>
    <p:sldId id="288" r:id="rId23"/>
    <p:sldId id="289" r:id="rId24"/>
    <p:sldId id="290" r:id="rId25"/>
    <p:sldId id="291" r:id="rId26"/>
    <p:sldId id="292" r:id="rId27"/>
    <p:sldId id="302" r:id="rId28"/>
    <p:sldId id="303" r:id="rId29"/>
    <p:sldId id="304" r:id="rId30"/>
    <p:sldId id="305" r:id="rId31"/>
    <p:sldId id="306" r:id="rId32"/>
    <p:sldId id="307" r:id="rId33"/>
    <p:sldId id="308" r:id="rId34"/>
    <p:sldId id="309" r:id="rId35"/>
    <p:sldId id="313" r:id="rId36"/>
    <p:sldId id="314" r:id="rId37"/>
    <p:sldId id="315" r:id="rId38"/>
    <p:sldId id="316" r:id="rId39"/>
    <p:sldId id="321" r:id="rId40"/>
    <p:sldId id="322" r:id="rId41"/>
    <p:sldId id="323" r:id="rId42"/>
    <p:sldId id="324" r:id="rId43"/>
    <p:sldId id="325" r:id="rId44"/>
    <p:sldId id="326" r:id="rId45"/>
    <p:sldId id="334" r:id="rId46"/>
    <p:sldId id="335" r:id="rId47"/>
    <p:sldId id="336" r:id="rId48"/>
    <p:sldId id="337" r:id="rId49"/>
    <p:sldId id="338" r:id="rId50"/>
    <p:sldId id="354" r:id="rId51"/>
    <p:sldId id="355" r:id="rId52"/>
    <p:sldId id="356" r:id="rId53"/>
  </p:sldIdLst>
  <p:sldSz cx="9144000" cy="5143500" type="screen16x9"/>
  <p:notesSz cx="6858000" cy="9144000"/>
  <p:embeddedFontLst>
    <p:embeddedFont>
      <p:font typeface="Algerian" pitchFamily="82" charset="0"/>
      <p:regular r:id="rId55"/>
    </p:embeddedFont>
    <p:embeddedFont>
      <p:font typeface="Maven Pro" charset="0"/>
      <p:regular r:id="rId56"/>
      <p:bold r:id="rId57"/>
    </p:embeddedFont>
    <p:embeddedFont>
      <p:font typeface="Nunito"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99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4fc8889b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4fc8889b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4fc8889b1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4fc8889b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4fc8889b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74fc8889b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4fc8889b1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4fc8889b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4fc8889b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74fc8889b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4fc8889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4fc8889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4fc8889b1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4fc8889b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4fc8889b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4fc8889b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74fc8889b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74fc8889b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74fc8889b1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74fc8889b1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4fc8889b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4fc8889b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74fc8889b1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74fc8889b1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4fc8889b1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74fc8889b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74fc8889b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74fc8889b1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74fc8889b1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74fc8889b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74fc8889b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74fc8889b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4fc8889b1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4fc8889b1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74fc8889b1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4fc8889b1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4fc8889b1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4fc8889b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74fc8889b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74fc8889b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74fc8889b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74fc8889b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4fc8889b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4fc8889b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74fc8889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74fc8889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74fc8889b1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74fc8889b1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74fc8889b1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74fc8889b1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4fc8889b1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4fc8889b1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74fc8889b1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74fc8889b1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74fc8889b1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74fc8889b1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4fc8889b1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4fc8889b1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74fc8889b1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74fc8889b1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4fc8889b1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74fc8889b1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4fc8889b1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4fc8889b1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fc8889b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4fc8889b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74fc8889b1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74fc8889b1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74fc8889b1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74fc8889b1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74fc8889b1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74fc8889b1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4fc8889b1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74fc8889b1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74fc8889b1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74fc8889b1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74fc8889b1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74fc8889b1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74fc8889b1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74fc8889b1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74fc8889b1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74fc8889b1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74fc8889b1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74fc8889b1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74fc8889b1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74fc8889b1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4fc8889b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4fc8889b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74fc8889b1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74fc8889b1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74fc8889b1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74fc8889b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74fc8889b1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74fc8889b1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4fc8889b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4fc8889b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4fc8889b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4fc8889b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4fc8889b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4fc8889b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4fc8889b1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4fc8889b1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720091"/>
            <a:ext cx="4255500" cy="16687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latin typeface="Algerian" pitchFamily="82" charset="0"/>
              </a:rPr>
              <a:t>GRAPH  </a:t>
            </a:r>
            <a:r>
              <a:rPr lang="en" sz="4800" dirty="0">
                <a:latin typeface="Algerian" pitchFamily="82" charset="0"/>
              </a:rPr>
              <a:t>ALGORITHMS</a:t>
            </a:r>
            <a:endParaRPr sz="4800">
              <a:latin typeface="Algerian" pitchFamily="82" charset="0"/>
            </a:endParaRPr>
          </a:p>
        </p:txBody>
      </p:sp>
      <p:sp>
        <p:nvSpPr>
          <p:cNvPr id="278" name="Google Shape;278;p13"/>
          <p:cNvSpPr txBox="1">
            <a:spLocks noGrp="1"/>
          </p:cNvSpPr>
          <p:nvPr>
            <p:ph type="subTitle" idx="1"/>
          </p:nvPr>
        </p:nvSpPr>
        <p:spPr>
          <a:xfrm>
            <a:off x="675410" y="353915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Submitted by: </a:t>
            </a:r>
            <a:endParaRPr/>
          </a:p>
          <a:p>
            <a:pPr marL="0" lvl="0" indent="0" algn="l" rtl="0">
              <a:spcBef>
                <a:spcPts val="0"/>
              </a:spcBef>
              <a:spcAft>
                <a:spcPts val="0"/>
              </a:spcAft>
              <a:buNone/>
            </a:pPr>
            <a:r>
              <a:rPr lang="en" dirty="0" smtClean="0"/>
              <a:t>Name:      SHAGUN</a:t>
            </a:r>
            <a:endParaRPr/>
          </a:p>
          <a:p>
            <a:pPr marL="0" lvl="0" indent="0" algn="l" rtl="0">
              <a:spcBef>
                <a:spcPts val="0"/>
              </a:spcBef>
              <a:spcAft>
                <a:spcPts val="0"/>
              </a:spcAft>
              <a:buNone/>
            </a:pPr>
            <a:r>
              <a:rPr lang="en" dirty="0"/>
              <a:t>Roll :        </a:t>
            </a:r>
            <a:r>
              <a:rPr lang="en" dirty="0" smtClean="0"/>
              <a:t>181210049</a:t>
            </a:r>
            <a:endParaRPr/>
          </a:p>
          <a:p>
            <a:pPr marL="0" lvl="0" indent="0" algn="l" rtl="0">
              <a:spcBef>
                <a:spcPts val="0"/>
              </a:spcBef>
              <a:spcAft>
                <a:spcPts val="0"/>
              </a:spcAft>
              <a:buNone/>
            </a:pPr>
            <a:r>
              <a:rPr lang="en" dirty="0"/>
              <a:t>Batch:      CSE </a:t>
            </a:r>
            <a:r>
              <a:rPr lang="en" dirty="0" smtClean="0"/>
              <a:t>2</a:t>
            </a:r>
            <a:r>
              <a:rPr lang="en" baseline="30000" dirty="0" smtClean="0"/>
              <a:t>nd</a:t>
            </a:r>
            <a:r>
              <a:rPr lang="en" dirty="0" smtClean="0"/>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23"/>
          <p:cNvSpPr txBox="1">
            <a:spLocks noGrp="1"/>
          </p:cNvSpPr>
          <p:nvPr>
            <p:ph type="body" idx="1"/>
          </p:nvPr>
        </p:nvSpPr>
        <p:spPr>
          <a:xfrm>
            <a:off x="1303800" y="1451610"/>
            <a:ext cx="7030500" cy="3080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AD0D9"/>
                </a:solidFill>
                <a:latin typeface="Arial"/>
                <a:ea typeface="Arial"/>
                <a:cs typeface="Arial"/>
                <a:sym typeface="Arial"/>
              </a:rPr>
              <a:t>•</a:t>
            </a:r>
            <a:r>
              <a:rPr lang="en" sz="1200" dirty="0">
                <a:solidFill>
                  <a:srgbClr val="D60092"/>
                </a:solidFill>
                <a:latin typeface="Arial"/>
                <a:ea typeface="Arial"/>
                <a:cs typeface="Arial"/>
                <a:sym typeface="Arial"/>
              </a:rPr>
              <a:t>In-degree </a:t>
            </a:r>
            <a:r>
              <a:rPr lang="en" sz="1200" dirty="0">
                <a:solidFill>
                  <a:srgbClr val="000000"/>
                </a:solidFill>
                <a:latin typeface="Arial"/>
                <a:ea typeface="Arial"/>
                <a:cs typeface="Arial"/>
                <a:sym typeface="Arial"/>
              </a:rPr>
              <a:t>of vertex </a:t>
            </a:r>
            <a:r>
              <a:rPr lang="en" sz="1200" i="1" dirty="0">
                <a:solidFill>
                  <a:srgbClr val="000000"/>
                </a:solidFill>
                <a:latin typeface="Arial"/>
                <a:ea typeface="Arial"/>
                <a:cs typeface="Arial"/>
                <a:sym typeface="Arial"/>
              </a:rPr>
              <a:t>i </a:t>
            </a:r>
            <a:r>
              <a:rPr lang="en" sz="1200" dirty="0">
                <a:solidFill>
                  <a:srgbClr val="000000"/>
                </a:solidFill>
                <a:latin typeface="Arial"/>
                <a:ea typeface="Arial"/>
                <a:cs typeface="Arial"/>
                <a:sym typeface="Arial"/>
              </a:rPr>
              <a:t>is the </a:t>
            </a:r>
            <a:r>
              <a:rPr lang="en" sz="1200" dirty="0">
                <a:solidFill>
                  <a:srgbClr val="0000FF"/>
                </a:solidFill>
                <a:latin typeface="Arial"/>
                <a:ea typeface="Arial"/>
                <a:cs typeface="Arial"/>
                <a:sym typeface="Arial"/>
              </a:rPr>
              <a:t>number of edges incident to </a:t>
            </a:r>
            <a:r>
              <a:rPr lang="en" sz="1200" i="1" dirty="0">
                <a:solidFill>
                  <a:srgbClr val="0000FF"/>
                </a:solidFill>
                <a:latin typeface="Arial"/>
                <a:ea typeface="Arial"/>
                <a:cs typeface="Arial"/>
                <a:sym typeface="Arial"/>
              </a:rPr>
              <a:t>i </a:t>
            </a:r>
            <a:r>
              <a:rPr lang="en" sz="1200" dirty="0">
                <a:solidFill>
                  <a:srgbClr val="000000"/>
                </a:solidFill>
                <a:latin typeface="Arial"/>
                <a:ea typeface="Arial"/>
                <a:cs typeface="Arial"/>
                <a:sym typeface="Arial"/>
              </a:rPr>
              <a:t>(i.e., the number of incoming edges).</a:t>
            </a:r>
            <a:endParaRPr sz="1200">
              <a:solidFill>
                <a:srgbClr val="000000"/>
              </a:solidFill>
              <a:latin typeface="Arial"/>
              <a:ea typeface="Arial"/>
              <a:cs typeface="Arial"/>
              <a:sym typeface="Arial"/>
            </a:endParaRPr>
          </a:p>
          <a:p>
            <a:pPr marL="0" lvl="0" indent="0" algn="l" rtl="0">
              <a:spcBef>
                <a:spcPts val="500"/>
              </a:spcBef>
              <a:spcAft>
                <a:spcPts val="0"/>
              </a:spcAft>
              <a:buNone/>
            </a:pPr>
            <a:r>
              <a:rPr lang="en" sz="1200" dirty="0">
                <a:solidFill>
                  <a:srgbClr val="000000"/>
                </a:solidFill>
                <a:latin typeface="Arial"/>
                <a:ea typeface="Arial"/>
                <a:cs typeface="Arial"/>
                <a:sym typeface="Arial"/>
              </a:rPr>
              <a:t>  e.g., in-degree(2) = 1, in-degree(8) = 0</a:t>
            </a:r>
            <a:endParaRPr sz="1200">
              <a:solidFill>
                <a:srgbClr val="000000"/>
              </a:solidFill>
              <a:latin typeface="Arial"/>
              <a:ea typeface="Arial"/>
              <a:cs typeface="Arial"/>
              <a:sym typeface="Arial"/>
            </a:endParaRPr>
          </a:p>
          <a:p>
            <a:pPr marL="0" lvl="0" indent="0" algn="l" rtl="0">
              <a:spcBef>
                <a:spcPts val="500"/>
              </a:spcBef>
              <a:spcAft>
                <a:spcPts val="0"/>
              </a:spcAft>
              <a:buNone/>
            </a:pPr>
            <a:endParaRPr sz="1200">
              <a:solidFill>
                <a:srgbClr val="0AD0D9"/>
              </a:solidFill>
              <a:latin typeface="Arial"/>
              <a:ea typeface="Arial"/>
              <a:cs typeface="Arial"/>
              <a:sym typeface="Arial"/>
            </a:endParaRPr>
          </a:p>
          <a:p>
            <a:pPr marL="0" lvl="0" indent="0" algn="l" rtl="0">
              <a:spcBef>
                <a:spcPts val="500"/>
              </a:spcBef>
              <a:spcAft>
                <a:spcPts val="0"/>
              </a:spcAft>
              <a:buNone/>
            </a:pPr>
            <a:r>
              <a:rPr lang="en" sz="1200" dirty="0">
                <a:solidFill>
                  <a:srgbClr val="0AD0D9"/>
                </a:solidFill>
                <a:latin typeface="Arial"/>
                <a:ea typeface="Arial"/>
                <a:cs typeface="Arial"/>
                <a:sym typeface="Arial"/>
              </a:rPr>
              <a:t>•</a:t>
            </a:r>
            <a:r>
              <a:rPr lang="en" sz="1200" dirty="0">
                <a:solidFill>
                  <a:srgbClr val="D60092"/>
                </a:solidFill>
                <a:latin typeface="Arial"/>
                <a:ea typeface="Arial"/>
                <a:cs typeface="Arial"/>
                <a:sym typeface="Arial"/>
              </a:rPr>
              <a:t>Out-degree </a:t>
            </a:r>
            <a:r>
              <a:rPr lang="en" sz="1200" dirty="0">
                <a:solidFill>
                  <a:srgbClr val="000000"/>
                </a:solidFill>
                <a:latin typeface="Arial"/>
                <a:ea typeface="Arial"/>
                <a:cs typeface="Arial"/>
                <a:sym typeface="Arial"/>
              </a:rPr>
              <a:t>of vertex </a:t>
            </a:r>
            <a:r>
              <a:rPr lang="en" sz="1200" i="1" dirty="0">
                <a:solidFill>
                  <a:srgbClr val="000000"/>
                </a:solidFill>
                <a:latin typeface="Arial"/>
                <a:ea typeface="Arial"/>
                <a:cs typeface="Arial"/>
                <a:sym typeface="Arial"/>
              </a:rPr>
              <a:t>i </a:t>
            </a:r>
            <a:r>
              <a:rPr lang="en" sz="1200" dirty="0">
                <a:solidFill>
                  <a:srgbClr val="000000"/>
                </a:solidFill>
                <a:latin typeface="Arial"/>
                <a:ea typeface="Arial"/>
                <a:cs typeface="Arial"/>
                <a:sym typeface="Arial"/>
              </a:rPr>
              <a:t>is the </a:t>
            </a:r>
            <a:r>
              <a:rPr lang="en" sz="1200" dirty="0">
                <a:solidFill>
                  <a:srgbClr val="0000FF"/>
                </a:solidFill>
                <a:latin typeface="Arial"/>
                <a:ea typeface="Arial"/>
                <a:cs typeface="Arial"/>
                <a:sym typeface="Arial"/>
              </a:rPr>
              <a:t>number of edges incident from </a:t>
            </a:r>
            <a:r>
              <a:rPr lang="en" sz="1200" i="1" dirty="0">
                <a:solidFill>
                  <a:srgbClr val="0000FF"/>
                </a:solidFill>
                <a:latin typeface="Arial"/>
                <a:ea typeface="Arial"/>
                <a:cs typeface="Arial"/>
                <a:sym typeface="Arial"/>
              </a:rPr>
              <a:t>i </a:t>
            </a:r>
            <a:r>
              <a:rPr lang="en" sz="1200" dirty="0">
                <a:solidFill>
                  <a:srgbClr val="000000"/>
                </a:solidFill>
                <a:latin typeface="Arial"/>
                <a:ea typeface="Arial"/>
                <a:cs typeface="Arial"/>
                <a:sym typeface="Arial"/>
              </a:rPr>
              <a:t>(i.e., the number of outgoing edges).</a:t>
            </a:r>
            <a:endParaRPr sz="1200">
              <a:solidFill>
                <a:srgbClr val="000000"/>
              </a:solidFill>
              <a:latin typeface="Arial"/>
              <a:ea typeface="Arial"/>
              <a:cs typeface="Arial"/>
              <a:sym typeface="Arial"/>
            </a:endParaRPr>
          </a:p>
          <a:p>
            <a:pPr marL="0" lvl="0" indent="0" algn="l" rtl="0">
              <a:lnSpc>
                <a:spcPct val="117000"/>
              </a:lnSpc>
              <a:spcBef>
                <a:spcPts val="0"/>
              </a:spcBef>
              <a:spcAft>
                <a:spcPts val="0"/>
              </a:spcAft>
              <a:buNone/>
            </a:pPr>
            <a:r>
              <a:rPr lang="en" sz="1200" dirty="0">
                <a:solidFill>
                  <a:srgbClr val="000000"/>
                </a:solidFill>
                <a:latin typeface="Arial"/>
                <a:ea typeface="Arial"/>
                <a:cs typeface="Arial"/>
                <a:sym typeface="Arial"/>
              </a:rPr>
              <a:t>  e.g., out-degree(2) = 1, out-degree(8) = 2</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p>
        </p:txBody>
      </p:sp>
      <p:pic>
        <p:nvPicPr>
          <p:cNvPr id="349" name="Google Shape;349;p23"/>
          <p:cNvPicPr preferRelativeResize="0"/>
          <p:nvPr/>
        </p:nvPicPr>
        <p:blipFill>
          <a:blip r:embed="rId3">
            <a:alphaModFix/>
          </a:blip>
          <a:stretch>
            <a:fillRect/>
          </a:stretch>
        </p:blipFill>
        <p:spPr>
          <a:xfrm>
            <a:off x="4572000" y="3017520"/>
            <a:ext cx="2977825" cy="1748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 of Graph:</a:t>
            </a:r>
            <a:endParaRPr/>
          </a:p>
        </p:txBody>
      </p:sp>
      <p:sp>
        <p:nvSpPr>
          <p:cNvPr id="355" name="Google Shape;355;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None/>
            </a:pPr>
            <a:r>
              <a:rPr lang="en" sz="1200">
                <a:solidFill>
                  <a:srgbClr val="000000"/>
                </a:solidFill>
                <a:latin typeface="Arial"/>
                <a:ea typeface="Arial"/>
                <a:cs typeface="Arial"/>
                <a:sym typeface="Arial"/>
              </a:rPr>
              <a:t>Graph is a data structure that consists of following two components:</a:t>
            </a:r>
            <a:endParaRPr sz="1200">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1200" b="1">
                <a:solidFill>
                  <a:srgbClr val="000000"/>
                </a:solidFill>
                <a:latin typeface="Arial"/>
                <a:ea typeface="Arial"/>
                <a:cs typeface="Arial"/>
                <a:sym typeface="Arial"/>
              </a:rPr>
              <a:t>1.</a:t>
            </a:r>
            <a:r>
              <a:rPr lang="en" sz="1200">
                <a:solidFill>
                  <a:srgbClr val="000000"/>
                </a:solidFill>
                <a:latin typeface="Arial"/>
                <a:ea typeface="Arial"/>
                <a:cs typeface="Arial"/>
                <a:sym typeface="Arial"/>
              </a:rPr>
              <a:t> A finite set of vertices also called as nodes.</a:t>
            </a:r>
            <a:endParaRPr sz="1200">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1200" b="1">
                <a:solidFill>
                  <a:srgbClr val="000000"/>
                </a:solidFill>
                <a:latin typeface="Arial"/>
                <a:ea typeface="Arial"/>
                <a:cs typeface="Arial"/>
                <a:sym typeface="Arial"/>
              </a:rPr>
              <a:t>2.</a:t>
            </a:r>
            <a:r>
              <a:rPr lang="en" sz="1200">
                <a:solidFill>
                  <a:srgbClr val="000000"/>
                </a:solidFill>
                <a:latin typeface="Arial"/>
                <a:ea typeface="Arial"/>
                <a:cs typeface="Arial"/>
                <a:sym typeface="Arial"/>
              </a:rPr>
              <a:t> A finite set of ordered pair of the form (u, v) called as edge.</a:t>
            </a:r>
            <a:endParaRPr sz="1200">
              <a:solidFill>
                <a:srgbClr val="000000"/>
              </a:solidFill>
              <a:latin typeface="Arial"/>
              <a:ea typeface="Arial"/>
              <a:cs typeface="Arial"/>
              <a:sym typeface="Arial"/>
            </a:endParaRPr>
          </a:p>
          <a:p>
            <a:pPr marL="0" lvl="0" indent="0" algn="l" rtl="0">
              <a:lnSpc>
                <a:spcPct val="120000"/>
              </a:lnSpc>
              <a:spcBef>
                <a:spcPts val="1000"/>
              </a:spcBef>
              <a:spcAft>
                <a:spcPts val="0"/>
              </a:spcAft>
              <a:buNone/>
            </a:pPr>
            <a:endParaRPr sz="1200">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1200">
                <a:solidFill>
                  <a:srgbClr val="000000"/>
                </a:solidFill>
                <a:latin typeface="Arial"/>
                <a:ea typeface="Arial"/>
                <a:cs typeface="Arial"/>
                <a:sym typeface="Arial"/>
              </a:rPr>
              <a:t>The pair is ordered because (u, v) is not same as (v, u) in case of a directed graph(di-graph). The pair of the form (u, v) indicates that there is an edge from vertex u to vertex v. The edges may contain weight/value/cost.</a:t>
            </a:r>
            <a:endParaRPr sz="1200">
              <a:solidFill>
                <a:srgbClr val="000000"/>
              </a:solidFill>
              <a:latin typeface="Arial"/>
              <a:ea typeface="Arial"/>
              <a:cs typeface="Arial"/>
              <a:sym typeface="Arial"/>
            </a:endParaRPr>
          </a:p>
          <a:p>
            <a:pPr marL="0" lvl="0" indent="0" algn="l" rtl="0">
              <a:lnSpc>
                <a:spcPct val="120000"/>
              </a:lnSpc>
              <a:spcBef>
                <a:spcPts val="100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Adjacency Matrix:</a:t>
            </a:r>
            <a:endParaRPr/>
          </a:p>
        </p:txBody>
      </p:sp>
      <p:sp>
        <p:nvSpPr>
          <p:cNvPr id="367" name="Google Shape;367;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E6EC5"/>
                </a:solidFill>
                <a:latin typeface="Arial"/>
                <a:ea typeface="Arial"/>
                <a:cs typeface="Arial"/>
                <a:sym typeface="Arial"/>
              </a:rPr>
              <a:t>●</a:t>
            </a:r>
            <a:r>
              <a:rPr lang="en" sz="1200">
                <a:solidFill>
                  <a:srgbClr val="000000"/>
                </a:solidFill>
                <a:latin typeface="Arial"/>
                <a:ea typeface="Arial"/>
                <a:cs typeface="Arial"/>
                <a:sym typeface="Arial"/>
              </a:rPr>
              <a:t>A square grid of boolean (1/0) values.</a:t>
            </a:r>
            <a:endParaRPr sz="1200">
              <a:solidFill>
                <a:srgbClr val="000000"/>
              </a:solidFill>
              <a:latin typeface="Arial"/>
              <a:ea typeface="Arial"/>
              <a:cs typeface="Arial"/>
              <a:sym typeface="Arial"/>
            </a:endParaRPr>
          </a:p>
          <a:p>
            <a:pPr marL="0" lvl="0" indent="0" algn="l" rtl="0">
              <a:spcBef>
                <a:spcPts val="500"/>
              </a:spcBef>
              <a:spcAft>
                <a:spcPts val="0"/>
              </a:spcAft>
              <a:buNone/>
            </a:pPr>
            <a:r>
              <a:rPr lang="en" sz="1200">
                <a:solidFill>
                  <a:srgbClr val="0E6EC5"/>
                </a:solidFill>
                <a:latin typeface="Arial"/>
                <a:ea typeface="Arial"/>
                <a:cs typeface="Arial"/>
                <a:sym typeface="Arial"/>
              </a:rPr>
              <a:t>●</a:t>
            </a:r>
            <a:r>
              <a:rPr lang="en" sz="1200">
                <a:solidFill>
                  <a:srgbClr val="000000"/>
                </a:solidFill>
                <a:latin typeface="Arial"/>
                <a:ea typeface="Arial"/>
                <a:cs typeface="Arial"/>
                <a:sym typeface="Arial"/>
              </a:rPr>
              <a:t>If the graph contains N vertices, then the grid contains  </a:t>
            </a:r>
            <a:r>
              <a:rPr lang="en" sz="1200" b="1" u="sng">
                <a:solidFill>
                  <a:srgbClr val="000000"/>
                </a:solidFill>
                <a:latin typeface="Arial"/>
                <a:ea typeface="Arial"/>
                <a:cs typeface="Arial"/>
                <a:sym typeface="Arial"/>
              </a:rPr>
              <a:t>N rows   and   N columns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0" lvl="0" indent="0" algn="l" rtl="0">
              <a:spcBef>
                <a:spcPts val="500"/>
              </a:spcBef>
              <a:spcAft>
                <a:spcPts val="0"/>
              </a:spcAft>
              <a:buNone/>
            </a:pPr>
            <a:r>
              <a:rPr lang="en" sz="1200">
                <a:solidFill>
                  <a:srgbClr val="0E6EC5"/>
                </a:solidFill>
                <a:latin typeface="Arial"/>
                <a:ea typeface="Arial"/>
                <a:cs typeface="Arial"/>
                <a:sym typeface="Arial"/>
              </a:rPr>
              <a:t>●</a:t>
            </a:r>
            <a:r>
              <a:rPr lang="en" sz="1200">
                <a:solidFill>
                  <a:srgbClr val="000000"/>
                </a:solidFill>
                <a:latin typeface="Arial"/>
                <a:ea typeface="Arial"/>
                <a:cs typeface="Arial"/>
                <a:sym typeface="Arial"/>
              </a:rPr>
              <a:t>For two vertices numbered i and j, the element at row i and column j is true(1), if there is an edge from i to j, otherwise false(0).</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Adjacency List:</a:t>
            </a:r>
            <a:endParaRPr/>
          </a:p>
        </p:txBody>
      </p:sp>
      <p:sp>
        <p:nvSpPr>
          <p:cNvPr id="373" name="Google Shape;373;p27"/>
          <p:cNvSpPr txBox="1">
            <a:spLocks noGrp="1"/>
          </p:cNvSpPr>
          <p:nvPr>
            <p:ph type="body" idx="1"/>
          </p:nvPr>
        </p:nvSpPr>
        <p:spPr>
          <a:xfrm>
            <a:off x="1303800" y="1440180"/>
            <a:ext cx="7030500" cy="2217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AD0D9"/>
                </a:solidFill>
                <a:latin typeface="Arial"/>
                <a:ea typeface="Arial"/>
                <a:cs typeface="Arial"/>
                <a:sym typeface="Arial"/>
              </a:rPr>
              <a:t>●</a:t>
            </a:r>
            <a:r>
              <a:rPr lang="en" sz="1200" dirty="0">
                <a:solidFill>
                  <a:srgbClr val="000000"/>
                </a:solidFill>
                <a:latin typeface="Arial"/>
                <a:ea typeface="Arial"/>
                <a:cs typeface="Arial"/>
                <a:sym typeface="Arial"/>
              </a:rPr>
              <a:t>A graph of n nodes is represented by a one- dimensional array (L) of linked lists, where</a:t>
            </a:r>
            <a:r>
              <a:rPr lang="en" sz="1200" dirty="0">
                <a:solidFill>
                  <a:srgbClr val="0AD0D9"/>
                </a:solidFill>
                <a:latin typeface="Arial"/>
                <a:ea typeface="Arial"/>
                <a:cs typeface="Arial"/>
                <a:sym typeface="Arial"/>
              </a:rPr>
              <a:t> </a:t>
            </a:r>
            <a:r>
              <a:rPr lang="en" sz="1200" dirty="0">
                <a:solidFill>
                  <a:srgbClr val="000000"/>
                </a:solidFill>
                <a:latin typeface="Arial"/>
                <a:ea typeface="Arial"/>
                <a:cs typeface="Arial"/>
                <a:sym typeface="Arial"/>
              </a:rPr>
              <a:t>L[i] is the linked list containing all the nodes adjacent from node i. The nodes in the list L[i] are in no particular order.</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lnSpc>
                <a:spcPct val="281818"/>
              </a:lnSpc>
              <a:spcBef>
                <a:spcPts val="0"/>
              </a:spcBef>
              <a:spcAft>
                <a:spcPts val="0"/>
              </a:spcAft>
              <a:buNone/>
            </a:pPr>
            <a:r>
              <a:rPr lang="en" sz="1200" dirty="0">
                <a:solidFill>
                  <a:srgbClr val="0AD0D9"/>
                </a:solidFill>
                <a:latin typeface="Arial"/>
                <a:ea typeface="Arial"/>
                <a:cs typeface="Arial"/>
                <a:sym typeface="Arial"/>
              </a:rPr>
              <a:t>-&gt;</a:t>
            </a:r>
            <a:r>
              <a:rPr lang="en" sz="1200" dirty="0">
                <a:solidFill>
                  <a:srgbClr val="000000"/>
                </a:solidFill>
                <a:latin typeface="Arial"/>
                <a:ea typeface="Arial"/>
                <a:cs typeface="Arial"/>
                <a:sym typeface="Arial"/>
              </a:rPr>
              <a:t>Adjacency list : for each vertex </a:t>
            </a:r>
            <a:r>
              <a:rPr lang="en" sz="1200" i="1" dirty="0">
                <a:solidFill>
                  <a:srgbClr val="000000"/>
                </a:solidFill>
                <a:latin typeface="Arial"/>
                <a:ea typeface="Arial"/>
                <a:cs typeface="Arial"/>
                <a:sym typeface="Arial"/>
              </a:rPr>
              <a:t>v </a:t>
            </a:r>
            <a:r>
              <a:rPr lang="en" sz="1200" dirty="0">
                <a:solidFill>
                  <a:srgbClr val="000000"/>
                </a:solidFill>
                <a:latin typeface="Arial"/>
                <a:ea typeface="Arial"/>
                <a:cs typeface="Arial"/>
                <a:sym typeface="Arial"/>
              </a:rPr>
              <a:t>∈ V, store a list of vertices adjacent to </a:t>
            </a:r>
            <a:r>
              <a:rPr lang="en" sz="1200" i="1" dirty="0">
                <a:solidFill>
                  <a:srgbClr val="000000"/>
                </a:solidFill>
                <a:latin typeface="Arial"/>
                <a:ea typeface="Arial"/>
                <a:cs typeface="Arial"/>
                <a:sym typeface="Arial"/>
              </a:rPr>
              <a:t>v.</a:t>
            </a:r>
            <a:endParaRPr sz="1200" i="1">
              <a:solidFill>
                <a:srgbClr val="000000"/>
              </a:solidFill>
              <a:latin typeface="Arial"/>
              <a:ea typeface="Arial"/>
              <a:cs typeface="Arial"/>
              <a:sym typeface="Arial"/>
            </a:endParaRPr>
          </a:p>
          <a:p>
            <a:pPr marL="0" lvl="0" indent="0" algn="l" rtl="0">
              <a:lnSpc>
                <a:spcPct val="281818"/>
              </a:lnSpc>
              <a:spcBef>
                <a:spcPts val="0"/>
              </a:spcBef>
              <a:spcAft>
                <a:spcPts val="0"/>
              </a:spcAft>
              <a:buNone/>
            </a:pPr>
            <a:r>
              <a:rPr lang="en" sz="1200" u="sng" dirty="0">
                <a:solidFill>
                  <a:srgbClr val="000000"/>
                </a:solidFill>
                <a:latin typeface="Arial"/>
                <a:ea typeface="Arial"/>
                <a:cs typeface="Arial"/>
                <a:sym typeface="Arial"/>
              </a:rPr>
              <a:t>How much storage is required?</a:t>
            </a:r>
            <a:endParaRPr sz="1200" u="sng">
              <a:solidFill>
                <a:srgbClr val="000000"/>
              </a:solidFill>
              <a:latin typeface="Arial"/>
              <a:ea typeface="Arial"/>
              <a:cs typeface="Arial"/>
              <a:sym typeface="Arial"/>
            </a:endParaRPr>
          </a:p>
          <a:p>
            <a:pPr marL="0" lvl="0" indent="0" algn="l" rtl="0">
              <a:spcBef>
                <a:spcPts val="500"/>
              </a:spcBef>
              <a:spcAft>
                <a:spcPts val="0"/>
              </a:spcAft>
              <a:buNone/>
            </a:pPr>
            <a:r>
              <a:rPr lang="en" sz="1200" dirty="0">
                <a:solidFill>
                  <a:srgbClr val="0E6EC5"/>
                </a:solidFill>
                <a:latin typeface="Arial"/>
                <a:ea typeface="Arial"/>
                <a:cs typeface="Arial"/>
                <a:sym typeface="Arial"/>
              </a:rPr>
              <a:t>●</a:t>
            </a:r>
            <a:r>
              <a:rPr lang="en" sz="1200" dirty="0">
                <a:solidFill>
                  <a:srgbClr val="000000"/>
                </a:solidFill>
                <a:latin typeface="Arial"/>
                <a:ea typeface="Arial"/>
                <a:cs typeface="Arial"/>
                <a:sym typeface="Arial"/>
              </a:rPr>
              <a:t>The </a:t>
            </a:r>
            <a:r>
              <a:rPr lang="en" sz="1200" i="1" dirty="0">
                <a:solidFill>
                  <a:srgbClr val="03607A"/>
                </a:solidFill>
                <a:latin typeface="Arial"/>
                <a:ea typeface="Arial"/>
                <a:cs typeface="Arial"/>
                <a:sym typeface="Arial"/>
              </a:rPr>
              <a:t>degree </a:t>
            </a:r>
            <a:r>
              <a:rPr lang="en" sz="1200" dirty="0">
                <a:solidFill>
                  <a:srgbClr val="000000"/>
                </a:solidFill>
                <a:latin typeface="Arial"/>
                <a:ea typeface="Arial"/>
                <a:cs typeface="Arial"/>
                <a:sym typeface="Arial"/>
              </a:rPr>
              <a:t>of a vertex </a:t>
            </a:r>
            <a:r>
              <a:rPr lang="en" sz="1200" i="1" dirty="0">
                <a:solidFill>
                  <a:srgbClr val="000000"/>
                </a:solidFill>
                <a:latin typeface="Arial"/>
                <a:ea typeface="Arial"/>
                <a:cs typeface="Arial"/>
                <a:sym typeface="Arial"/>
              </a:rPr>
              <a:t>v </a:t>
            </a:r>
            <a:r>
              <a:rPr lang="en" sz="1200" dirty="0">
                <a:solidFill>
                  <a:srgbClr val="000000"/>
                </a:solidFill>
                <a:latin typeface="Arial"/>
                <a:ea typeface="Arial"/>
                <a:cs typeface="Arial"/>
                <a:sym typeface="Arial"/>
              </a:rPr>
              <a:t>= # incident edges</a:t>
            </a:r>
            <a:endParaRPr sz="1200">
              <a:solidFill>
                <a:srgbClr val="000000"/>
              </a:solidFill>
              <a:latin typeface="Arial"/>
              <a:ea typeface="Arial"/>
              <a:cs typeface="Arial"/>
              <a:sym typeface="Arial"/>
            </a:endParaRPr>
          </a:p>
          <a:p>
            <a:pPr marL="0" lvl="0" indent="0" algn="l" rtl="0">
              <a:spcBef>
                <a:spcPts val="400"/>
              </a:spcBef>
              <a:spcAft>
                <a:spcPts val="0"/>
              </a:spcAft>
              <a:buNone/>
            </a:pPr>
            <a:r>
              <a:rPr lang="en" sz="1200" dirty="0">
                <a:solidFill>
                  <a:srgbClr val="009CD9"/>
                </a:solidFill>
                <a:latin typeface="Arial"/>
                <a:ea typeface="Arial"/>
                <a:cs typeface="Arial"/>
                <a:sym typeface="Arial"/>
              </a:rPr>
              <a:t>●</a:t>
            </a:r>
            <a:r>
              <a:rPr lang="en" sz="1200" dirty="0">
                <a:solidFill>
                  <a:srgbClr val="000000"/>
                </a:solidFill>
                <a:latin typeface="Arial"/>
                <a:ea typeface="Arial"/>
                <a:cs typeface="Arial"/>
                <a:sym typeface="Arial"/>
              </a:rPr>
              <a:t>( </a:t>
            </a:r>
            <a:r>
              <a:rPr lang="en" sz="1200" i="1" dirty="0">
                <a:solidFill>
                  <a:srgbClr val="000000"/>
                </a:solidFill>
                <a:latin typeface="Arial"/>
                <a:ea typeface="Arial"/>
                <a:cs typeface="Arial"/>
                <a:sym typeface="Arial"/>
              </a:rPr>
              <a:t>Directed graphs have in-degree, out-degree</a:t>
            </a:r>
            <a:r>
              <a:rPr lang="en" sz="1200" dirty="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457200" algn="l" rtl="0">
              <a:spcBef>
                <a:spcPts val="400"/>
              </a:spcBef>
              <a:spcAft>
                <a:spcPts val="0"/>
              </a:spcAft>
              <a:buNone/>
            </a:pPr>
            <a:r>
              <a:rPr lang="en" sz="1200" dirty="0">
                <a:solidFill>
                  <a:srgbClr val="000000"/>
                </a:solidFill>
                <a:latin typeface="Arial"/>
                <a:ea typeface="Arial"/>
                <a:cs typeface="Arial"/>
                <a:sym typeface="Arial"/>
              </a:rPr>
              <a:t>For directed graphs, # of items in adjacency lists is	Σ out-degree(</a:t>
            </a:r>
            <a:r>
              <a:rPr lang="en" sz="1200" i="1" dirty="0">
                <a:solidFill>
                  <a:srgbClr val="000000"/>
                </a:solidFill>
                <a:latin typeface="Arial"/>
                <a:ea typeface="Arial"/>
                <a:cs typeface="Arial"/>
                <a:sym typeface="Arial"/>
              </a:rPr>
              <a:t>v</a:t>
            </a:r>
            <a:r>
              <a:rPr lang="en" sz="1200" dirty="0">
                <a:solidFill>
                  <a:srgbClr val="000000"/>
                </a:solidFill>
                <a:latin typeface="Arial"/>
                <a:ea typeface="Arial"/>
                <a:cs typeface="Arial"/>
                <a:sym typeface="Arial"/>
              </a:rPr>
              <a:t>) = |E|</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 sz="1200" dirty="0">
                <a:solidFill>
                  <a:srgbClr val="000000"/>
                </a:solidFill>
                <a:latin typeface="Arial"/>
                <a:ea typeface="Arial"/>
                <a:cs typeface="Arial"/>
                <a:sym typeface="Arial"/>
              </a:rPr>
              <a:t>   	For undirected graphs, # items in adjacency lists is	Σ degree(v) = 2* |E|</a:t>
            </a:r>
            <a:endParaRPr sz="1200">
              <a:solidFill>
                <a:srgbClr val="0AD0D9"/>
              </a:solidFill>
              <a:latin typeface="Arial"/>
              <a:ea typeface="Arial"/>
              <a:cs typeface="Arial"/>
              <a:sym typeface="Arial"/>
            </a:endParaRPr>
          </a:p>
          <a:p>
            <a:pPr marL="0" lvl="0" indent="0" algn="l" rtl="0">
              <a:spcBef>
                <a:spcPts val="500"/>
              </a:spcBef>
              <a:spcAft>
                <a:spcPts val="0"/>
              </a:spcAft>
              <a:buNone/>
            </a:pPr>
            <a:r>
              <a:rPr lang="en" sz="1200" dirty="0">
                <a:solidFill>
                  <a:srgbClr val="0AD0D9"/>
                </a:solidFill>
                <a:latin typeface="Arial"/>
                <a:ea typeface="Arial"/>
                <a:cs typeface="Arial"/>
                <a:sym typeface="Arial"/>
              </a:rPr>
              <a:t>●</a:t>
            </a:r>
            <a:r>
              <a:rPr lang="en" sz="1200" dirty="0">
                <a:solidFill>
                  <a:srgbClr val="000000"/>
                </a:solidFill>
                <a:latin typeface="Arial"/>
                <a:ea typeface="Arial"/>
                <a:cs typeface="Arial"/>
                <a:sym typeface="Arial"/>
              </a:rPr>
              <a:t>So: Adjacency lists take O(V+E) storage</a:t>
            </a:r>
            <a:endParaRPr sz="1200" i="1">
              <a:solidFill>
                <a:srgbClr val="000000"/>
              </a:solidFill>
              <a:latin typeface="Arial"/>
              <a:ea typeface="Arial"/>
              <a:cs typeface="Arial"/>
              <a:sym typeface="Arial"/>
            </a:endParaRPr>
          </a:p>
          <a:p>
            <a:pPr marL="0" lvl="0" indent="0" algn="l" rtl="0">
              <a:spcBef>
                <a:spcPts val="500"/>
              </a:spcBef>
              <a:spcAft>
                <a:spcPts val="0"/>
              </a:spcAft>
              <a:buNone/>
            </a:pPr>
            <a:endParaRPr sz="1200">
              <a:solidFill>
                <a:srgbClr val="000000"/>
              </a:solidFill>
              <a:latin typeface="Arial"/>
              <a:ea typeface="Arial"/>
              <a:cs typeface="Arial"/>
              <a:sym typeface="Arial"/>
            </a:endParaRPr>
          </a:p>
          <a:p>
            <a:pPr marL="0" lvl="0" indent="0" algn="l" rtl="0">
              <a:lnSpc>
                <a:spcPct val="281818"/>
              </a:lnSpc>
              <a:spcBef>
                <a:spcPts val="0"/>
              </a:spcBef>
              <a:spcAft>
                <a:spcPts val="0"/>
              </a:spcAft>
              <a:buNone/>
            </a:pPr>
            <a:endParaRPr sz="1200" i="1">
              <a:solidFill>
                <a:srgbClr val="000000"/>
              </a:solidFill>
              <a:latin typeface="Arial"/>
              <a:ea typeface="Arial"/>
              <a:cs typeface="Arial"/>
              <a:sym typeface="Arial"/>
            </a:endParaRPr>
          </a:p>
          <a:p>
            <a:pPr marL="0" lvl="0" indent="0" algn="l" rtl="0">
              <a:lnSpc>
                <a:spcPct val="281818"/>
              </a:lnSpc>
              <a:spcBef>
                <a:spcPts val="0"/>
              </a:spcBef>
              <a:spcAft>
                <a:spcPts val="0"/>
              </a:spcAft>
              <a:buNone/>
            </a:pPr>
            <a:endParaRPr sz="1200">
              <a:solidFill>
                <a:srgbClr val="000000"/>
              </a:solidFill>
              <a:latin typeface="Arial"/>
              <a:ea typeface="Arial"/>
              <a:cs typeface="Arial"/>
              <a:sym typeface="Arial"/>
            </a:endParaRPr>
          </a:p>
          <a:p>
            <a:pPr marL="0" lvl="0" indent="0" algn="l" rtl="0">
              <a:lnSpc>
                <a:spcPct val="281818"/>
              </a:lnSpc>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88575" y="606450"/>
            <a:ext cx="6947700" cy="7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80" name="Google Shape;380;p28"/>
          <p:cNvPicPr preferRelativeResize="0"/>
          <p:nvPr/>
        </p:nvPicPr>
        <p:blipFill>
          <a:blip r:embed="rId3">
            <a:alphaModFix/>
          </a:blip>
          <a:stretch>
            <a:fillRect/>
          </a:stretch>
        </p:blipFill>
        <p:spPr>
          <a:xfrm>
            <a:off x="542475" y="561535"/>
            <a:ext cx="7996550" cy="4319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Search Algorithm:</a:t>
            </a:r>
            <a:endParaRPr/>
          </a:p>
        </p:txBody>
      </p:sp>
      <p:sp>
        <p:nvSpPr>
          <p:cNvPr id="386" name="Google Shape;386;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Given a Graph G = (V, E) directed or undirected. The goal is to methodically explore every vertex and every edge.</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latin typeface="Arial"/>
                <a:ea typeface="Arial"/>
                <a:cs typeface="Arial"/>
                <a:sym typeface="Arial"/>
              </a:rPr>
              <a:t>   There are two well known </a:t>
            </a:r>
            <a:r>
              <a:rPr lang="en" sz="1200" b="1" i="1">
                <a:latin typeface="Arial"/>
                <a:ea typeface="Arial"/>
                <a:cs typeface="Arial"/>
                <a:sym typeface="Arial"/>
              </a:rPr>
              <a:t>graph search algorithms </a:t>
            </a:r>
            <a:r>
              <a:rPr lang="en" sz="1200">
                <a:latin typeface="Arial"/>
                <a:ea typeface="Arial"/>
                <a:cs typeface="Arial"/>
                <a:sym typeface="Arial"/>
              </a:rPr>
              <a:t>:</a:t>
            </a:r>
            <a:endParaRPr sz="1200">
              <a:latin typeface="Arial"/>
              <a:ea typeface="Arial"/>
              <a:cs typeface="Arial"/>
              <a:sym typeface="Arial"/>
            </a:endParaRPr>
          </a:p>
          <a:p>
            <a:pPr marL="457200" lvl="0" indent="-304800" algn="just" rtl="0">
              <a:lnSpc>
                <a:spcPct val="110000"/>
              </a:lnSpc>
              <a:spcBef>
                <a:spcPts val="700"/>
              </a:spcBef>
              <a:spcAft>
                <a:spcPts val="0"/>
              </a:spcAft>
              <a:buSzPts val="1200"/>
              <a:buFont typeface="Arial"/>
              <a:buAutoNum type="arabicPeriod"/>
            </a:pPr>
            <a:r>
              <a:rPr lang="en" sz="1200">
                <a:latin typeface="Arial"/>
                <a:ea typeface="Arial"/>
                <a:cs typeface="Arial"/>
                <a:sym typeface="Arial"/>
              </a:rPr>
              <a:t>Breadth First Search</a:t>
            </a:r>
            <a:endParaRPr sz="1200">
              <a:latin typeface="Arial"/>
              <a:ea typeface="Arial"/>
              <a:cs typeface="Arial"/>
              <a:sym typeface="Arial"/>
            </a:endParaRPr>
          </a:p>
          <a:p>
            <a:pPr marL="457200" lvl="0" indent="-304800" algn="just" rtl="0">
              <a:lnSpc>
                <a:spcPct val="110000"/>
              </a:lnSpc>
              <a:spcBef>
                <a:spcPts val="0"/>
              </a:spcBef>
              <a:spcAft>
                <a:spcPts val="0"/>
              </a:spcAft>
              <a:buSzPts val="1200"/>
              <a:buFont typeface="Arial"/>
              <a:buAutoNum type="arabicPeriod"/>
            </a:pPr>
            <a:r>
              <a:rPr lang="en" sz="1200">
                <a:latin typeface="Arial"/>
                <a:ea typeface="Arial"/>
                <a:cs typeface="Arial"/>
                <a:sym typeface="Arial"/>
              </a:rPr>
              <a:t>Depth First Search</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Breadth First Search:</a:t>
            </a:r>
            <a:endParaRPr/>
          </a:p>
        </p:txBody>
      </p:sp>
      <p:sp>
        <p:nvSpPr>
          <p:cNvPr id="392" name="Google Shape;392;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700"/>
              </a:spcBef>
              <a:spcAft>
                <a:spcPts val="0"/>
              </a:spcAft>
              <a:buNone/>
            </a:pPr>
            <a:r>
              <a:rPr lang="en" sz="1200">
                <a:solidFill>
                  <a:srgbClr val="2A1A00"/>
                </a:solidFill>
                <a:latin typeface="Arial"/>
                <a:ea typeface="Arial"/>
                <a:cs typeface="Arial"/>
                <a:sym typeface="Arial"/>
              </a:rPr>
              <a:t>•</a:t>
            </a:r>
            <a:r>
              <a:rPr lang="en" sz="1200" b="1">
                <a:latin typeface="Arial"/>
                <a:ea typeface="Arial"/>
                <a:cs typeface="Arial"/>
                <a:sym typeface="Arial"/>
              </a:rPr>
              <a:t>Breadth-first search</a:t>
            </a:r>
            <a:r>
              <a:rPr lang="en" sz="1200">
                <a:latin typeface="Arial"/>
                <a:ea typeface="Arial"/>
                <a:cs typeface="Arial"/>
                <a:sym typeface="Arial"/>
              </a:rPr>
              <a:t> (</a:t>
            </a:r>
            <a:r>
              <a:rPr lang="en" sz="1200" b="1">
                <a:latin typeface="Arial"/>
                <a:ea typeface="Arial"/>
                <a:cs typeface="Arial"/>
                <a:sym typeface="Arial"/>
              </a:rPr>
              <a:t>BFS</a:t>
            </a:r>
            <a:r>
              <a:rPr lang="en" sz="1200">
                <a:latin typeface="Arial"/>
                <a:ea typeface="Arial"/>
                <a:cs typeface="Arial"/>
                <a:sym typeface="Arial"/>
              </a:rPr>
              <a:t>) is an algorithm for traversing or searching tree or graph data structures. We need to know two important terminology to understand the process of BFS traversal.</a:t>
            </a:r>
            <a:endParaRPr sz="1200">
              <a:latin typeface="Arial"/>
              <a:ea typeface="Arial"/>
              <a:cs typeface="Arial"/>
              <a:sym typeface="Arial"/>
            </a:endParaRPr>
          </a:p>
          <a:p>
            <a:pPr marL="0" lvl="0" indent="0" algn="just" rtl="0">
              <a:spcBef>
                <a:spcPts val="700"/>
              </a:spcBef>
              <a:spcAft>
                <a:spcPts val="0"/>
              </a:spcAft>
              <a:buNone/>
            </a:pPr>
            <a:endParaRPr sz="1200">
              <a:solidFill>
                <a:srgbClr val="2A1A00"/>
              </a:solidFill>
              <a:latin typeface="Arial"/>
              <a:ea typeface="Arial"/>
              <a:cs typeface="Arial"/>
              <a:sym typeface="Arial"/>
            </a:endParaRPr>
          </a:p>
          <a:p>
            <a:pPr marL="0" lvl="0" indent="0" algn="just" rtl="0">
              <a:spcBef>
                <a:spcPts val="700"/>
              </a:spcBef>
              <a:spcAft>
                <a:spcPts val="0"/>
              </a:spcAft>
              <a:buNone/>
            </a:pPr>
            <a:r>
              <a:rPr lang="en" sz="1200">
                <a:latin typeface="Arial"/>
                <a:ea typeface="Arial"/>
                <a:cs typeface="Arial"/>
                <a:sym typeface="Arial"/>
              </a:rPr>
              <a:t>Visiting a Vertex : This mean we are currently present on that	vertex in the graph or tree.</a:t>
            </a:r>
            <a:endParaRPr sz="1200">
              <a:latin typeface="Arial"/>
              <a:ea typeface="Arial"/>
              <a:cs typeface="Arial"/>
              <a:sym typeface="Arial"/>
            </a:endParaRPr>
          </a:p>
          <a:p>
            <a:pPr marL="457200" lvl="0" indent="0" algn="just" rtl="0">
              <a:spcBef>
                <a:spcPts val="70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0" lvl="0" indent="0" algn="just" rtl="0">
              <a:spcBef>
                <a:spcPts val="700"/>
              </a:spcBef>
              <a:spcAft>
                <a:spcPts val="0"/>
              </a:spcAft>
              <a:buNone/>
            </a:pPr>
            <a:r>
              <a:rPr lang="en" sz="1200">
                <a:latin typeface="Arial"/>
                <a:ea typeface="Arial"/>
                <a:cs typeface="Arial"/>
                <a:sym typeface="Arial"/>
              </a:rPr>
              <a:t>Exploration of a Vertex : This refers to visiting all the adjacent vertices of the source vertex or the visiting vertex. </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1"/>
          <p:cNvSpPr txBox="1">
            <a:spLocks noGrp="1"/>
          </p:cNvSpPr>
          <p:nvPr>
            <p:ph type="body" idx="1"/>
          </p:nvPr>
        </p:nvSpPr>
        <p:spPr>
          <a:xfrm>
            <a:off x="424275" y="1643130"/>
            <a:ext cx="7688700" cy="22611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dirty="0">
                <a:solidFill>
                  <a:srgbClr val="2A1A00"/>
                </a:solidFill>
                <a:latin typeface="Arial"/>
                <a:ea typeface="Arial"/>
                <a:cs typeface="Arial"/>
                <a:sym typeface="Arial"/>
              </a:rPr>
              <a:t>•</a:t>
            </a:r>
            <a:r>
              <a:rPr lang="en" sz="1200" u="sng" dirty="0">
                <a:latin typeface="Arial"/>
                <a:ea typeface="Arial"/>
                <a:cs typeface="Arial"/>
                <a:sym typeface="Arial"/>
              </a:rPr>
              <a:t>BREADTH-FIRST TRAVERSAL (BFS) :</a:t>
            </a:r>
            <a:endParaRPr sz="1200">
              <a:solidFill>
                <a:srgbClr val="2A1A00"/>
              </a:solidFill>
              <a:latin typeface="Arial"/>
              <a:ea typeface="Arial"/>
              <a:cs typeface="Arial"/>
              <a:sym typeface="Arial"/>
            </a:endParaRPr>
          </a:p>
          <a:p>
            <a:pPr marL="0" lvl="0" indent="0" algn="just" rtl="0">
              <a:spcBef>
                <a:spcPts val="700"/>
              </a:spcBef>
              <a:spcAft>
                <a:spcPts val="0"/>
              </a:spcAft>
              <a:buNone/>
            </a:pPr>
            <a:r>
              <a:rPr lang="en" sz="1200" dirty="0">
                <a:solidFill>
                  <a:srgbClr val="2A1A00"/>
                </a:solidFill>
                <a:latin typeface="Arial"/>
                <a:ea typeface="Arial"/>
                <a:cs typeface="Arial"/>
                <a:sym typeface="Arial"/>
              </a:rPr>
              <a:t>-&gt;</a:t>
            </a:r>
            <a:r>
              <a:rPr lang="en" sz="1200" dirty="0">
                <a:latin typeface="Arial"/>
                <a:ea typeface="Arial"/>
                <a:cs typeface="Arial"/>
                <a:sym typeface="Arial"/>
              </a:rPr>
              <a:t>The first step is to pick any vertex, that becomes are start vertex.</a:t>
            </a:r>
            <a:endParaRPr sz="1200">
              <a:latin typeface="Arial"/>
              <a:ea typeface="Arial"/>
              <a:cs typeface="Arial"/>
              <a:sym typeface="Arial"/>
            </a:endParaRPr>
          </a:p>
          <a:p>
            <a:pPr marL="0" lvl="0" indent="0" algn="just" rtl="0">
              <a:spcBef>
                <a:spcPts val="700"/>
              </a:spcBef>
              <a:spcAft>
                <a:spcPts val="0"/>
              </a:spcAft>
              <a:buNone/>
            </a:pPr>
            <a:r>
              <a:rPr lang="en" sz="1200" dirty="0">
                <a:latin typeface="Arial"/>
                <a:ea typeface="Arial"/>
                <a:cs typeface="Arial"/>
                <a:sym typeface="Arial"/>
              </a:rPr>
              <a:t>-&gt;Next step is to explore the current vertex we are on and explore </a:t>
            </a:r>
            <a:endParaRPr sz="1200">
              <a:latin typeface="Arial"/>
              <a:ea typeface="Arial"/>
              <a:cs typeface="Arial"/>
              <a:sym typeface="Arial"/>
            </a:endParaRPr>
          </a:p>
          <a:p>
            <a:pPr marL="0" lvl="0" indent="0" algn="just" rtl="0">
              <a:spcBef>
                <a:spcPts val="700"/>
              </a:spcBef>
              <a:spcAft>
                <a:spcPts val="0"/>
              </a:spcAft>
              <a:buNone/>
            </a:pPr>
            <a:r>
              <a:rPr lang="en" sz="1200" dirty="0">
                <a:latin typeface="Arial"/>
                <a:ea typeface="Arial"/>
                <a:cs typeface="Arial"/>
                <a:sym typeface="Arial"/>
              </a:rPr>
              <a:t>   all the adjacent vertices to it.</a:t>
            </a:r>
            <a:endParaRPr sz="1200">
              <a:latin typeface="Arial"/>
              <a:ea typeface="Arial"/>
              <a:cs typeface="Arial"/>
              <a:sym typeface="Arial"/>
            </a:endParaRPr>
          </a:p>
          <a:p>
            <a:pPr marL="0" lvl="0" indent="0" algn="just" rtl="0">
              <a:spcBef>
                <a:spcPts val="700"/>
              </a:spcBef>
              <a:spcAft>
                <a:spcPts val="0"/>
              </a:spcAft>
              <a:buNone/>
            </a:pPr>
            <a:r>
              <a:rPr lang="en" sz="1200" dirty="0">
                <a:solidFill>
                  <a:srgbClr val="2A1A00"/>
                </a:solidFill>
                <a:latin typeface="Arial"/>
                <a:ea typeface="Arial"/>
                <a:cs typeface="Arial"/>
                <a:sym typeface="Arial"/>
              </a:rPr>
              <a:t>-&gt;</a:t>
            </a:r>
            <a:r>
              <a:rPr lang="en" sz="1200" dirty="0">
                <a:latin typeface="Arial"/>
                <a:ea typeface="Arial"/>
                <a:cs typeface="Arial"/>
                <a:sym typeface="Arial"/>
              </a:rPr>
              <a:t>We repeat the above two steps until all the vertices of the graph</a:t>
            </a:r>
            <a:endParaRPr sz="1200">
              <a:latin typeface="Arial"/>
              <a:ea typeface="Arial"/>
              <a:cs typeface="Arial"/>
              <a:sym typeface="Arial"/>
            </a:endParaRPr>
          </a:p>
          <a:p>
            <a:pPr marL="0" lvl="0" indent="0" algn="just" rtl="0">
              <a:spcBef>
                <a:spcPts val="700"/>
              </a:spcBef>
              <a:spcAft>
                <a:spcPts val="0"/>
              </a:spcAft>
              <a:buNone/>
            </a:pPr>
            <a:r>
              <a:rPr lang="en" sz="1200" dirty="0">
                <a:latin typeface="Arial"/>
                <a:ea typeface="Arial"/>
                <a:cs typeface="Arial"/>
                <a:sym typeface="Arial"/>
              </a:rPr>
              <a:t>    are visited at least once.	</a:t>
            </a:r>
            <a:endParaRPr sz="1200">
              <a:latin typeface="Arial"/>
              <a:ea typeface="Arial"/>
              <a:cs typeface="Arial"/>
              <a:sym typeface="Arial"/>
            </a:endParaRPr>
          </a:p>
          <a:p>
            <a:pPr marL="0" lvl="0" indent="0" algn="just" rtl="0">
              <a:spcBef>
                <a:spcPts val="700"/>
              </a:spcBef>
              <a:spcAft>
                <a:spcPts val="0"/>
              </a:spcAft>
              <a:buNone/>
            </a:pPr>
            <a:r>
              <a:rPr lang="en" sz="1200" dirty="0">
                <a:solidFill>
                  <a:srgbClr val="2A1A00"/>
                </a:solidFill>
                <a:latin typeface="Arial"/>
                <a:ea typeface="Arial"/>
                <a:cs typeface="Arial"/>
                <a:sym typeface="Arial"/>
              </a:rPr>
              <a:t>-&gt;</a:t>
            </a:r>
            <a:r>
              <a:rPr lang="en" sz="1200" dirty="0">
                <a:latin typeface="Arial"/>
                <a:ea typeface="Arial"/>
                <a:cs typeface="Arial"/>
                <a:sym typeface="Arial"/>
              </a:rPr>
              <a:t>We have explained the above steps using an</a:t>
            </a:r>
            <a:endParaRPr sz="1200">
              <a:latin typeface="Arial"/>
              <a:ea typeface="Arial"/>
              <a:cs typeface="Arial"/>
              <a:sym typeface="Arial"/>
            </a:endParaRPr>
          </a:p>
          <a:p>
            <a:pPr marL="0" lvl="0" indent="0" algn="just" rtl="0">
              <a:spcBef>
                <a:spcPts val="700"/>
              </a:spcBef>
              <a:spcAft>
                <a:spcPts val="0"/>
              </a:spcAft>
              <a:buNone/>
            </a:pPr>
            <a:r>
              <a:rPr lang="en" sz="1200" dirty="0">
                <a:latin typeface="Arial"/>
                <a:ea typeface="Arial"/>
                <a:cs typeface="Arial"/>
                <a:sym typeface="Arial"/>
              </a:rPr>
              <a:t>   example. Note that the vertex marked with</a:t>
            </a:r>
            <a:endParaRPr sz="1200">
              <a:latin typeface="Arial"/>
              <a:ea typeface="Arial"/>
              <a:cs typeface="Arial"/>
              <a:sym typeface="Arial"/>
            </a:endParaRPr>
          </a:p>
          <a:p>
            <a:pPr marL="0" lvl="0" indent="0" algn="just" rtl="0">
              <a:spcBef>
                <a:spcPts val="700"/>
              </a:spcBef>
              <a:spcAft>
                <a:spcPts val="0"/>
              </a:spcAft>
              <a:buNone/>
            </a:pPr>
            <a:r>
              <a:rPr lang="en" sz="1200" dirty="0">
                <a:latin typeface="Arial"/>
                <a:ea typeface="Arial"/>
                <a:cs typeface="Arial"/>
                <a:sym typeface="Arial"/>
              </a:rPr>
              <a:t>   dark colour are the visited or explored vertices.</a:t>
            </a:r>
            <a:endParaRPr sz="1200">
              <a:latin typeface="Arial"/>
              <a:ea typeface="Arial"/>
              <a:cs typeface="Arial"/>
              <a:sym typeface="Arial"/>
            </a:endParaRPr>
          </a:p>
          <a:p>
            <a:pPr marL="0" lvl="0" indent="0" algn="l" rtl="0">
              <a:spcBef>
                <a:spcPts val="0"/>
              </a:spcBef>
              <a:spcAft>
                <a:spcPts val="1600"/>
              </a:spcAft>
              <a:buNone/>
            </a:pPr>
            <a:endParaRPr sz="1200" u="sng"/>
          </a:p>
        </p:txBody>
      </p:sp>
      <p:pic>
        <p:nvPicPr>
          <p:cNvPr id="399" name="Google Shape;399;p31"/>
          <p:cNvPicPr preferRelativeResize="0"/>
          <p:nvPr/>
        </p:nvPicPr>
        <p:blipFill>
          <a:blip r:embed="rId3">
            <a:alphaModFix/>
          </a:blip>
          <a:stretch>
            <a:fillRect/>
          </a:stretch>
        </p:blipFill>
        <p:spPr>
          <a:xfrm>
            <a:off x="5736200" y="632175"/>
            <a:ext cx="3053650" cy="4240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Like in previous example, in order to keep track of our BFS traversal we will use different colour i.e. white, grey and black, to denote vertices with different attributes.  </a:t>
            </a:r>
            <a:endParaRPr sz="1200">
              <a:solidFill>
                <a:srgbClr val="2A1A00"/>
              </a:solidFill>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All vertices start out white. </a:t>
            </a:r>
            <a:r>
              <a:rPr lang="en" sz="1200" b="1" i="1">
                <a:latin typeface="Arial"/>
                <a:ea typeface="Arial"/>
                <a:cs typeface="Arial"/>
                <a:sym typeface="Arial"/>
              </a:rPr>
              <a:t>White represents un-visited or un-explored vertices.</a:t>
            </a:r>
            <a:endParaRPr sz="1200" b="1" i="1">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Ø</a:t>
            </a:r>
            <a:r>
              <a:rPr lang="en" sz="1200" b="1" i="1">
                <a:latin typeface="Arial"/>
                <a:ea typeface="Arial"/>
                <a:cs typeface="Arial"/>
                <a:sym typeface="Arial"/>
              </a:rPr>
              <a:t> </a:t>
            </a:r>
            <a:r>
              <a:rPr lang="en" sz="1200">
                <a:latin typeface="Arial"/>
                <a:ea typeface="Arial"/>
                <a:cs typeface="Arial"/>
                <a:sym typeface="Arial"/>
              </a:rPr>
              <a:t>A vertex becomes non-white if it discovered the first time. We associate grey for such vertices. </a:t>
            </a:r>
            <a:r>
              <a:rPr lang="en" sz="1200" b="1" i="1">
                <a:latin typeface="Arial"/>
                <a:ea typeface="Arial"/>
                <a:cs typeface="Arial"/>
                <a:sym typeface="Arial"/>
              </a:rPr>
              <a:t>Grey represents the visited or first-discovered vertices.</a:t>
            </a:r>
            <a:endParaRPr sz="1200" b="1" i="1">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A vertex becomes black if it is explored and we are required to begin the exploration of it’s adjacent visited vertices.</a:t>
            </a:r>
            <a:r>
              <a:rPr lang="en" sz="1200" b="1">
                <a:latin typeface="Arial"/>
                <a:ea typeface="Arial"/>
                <a:cs typeface="Arial"/>
                <a:sym typeface="Arial"/>
              </a:rPr>
              <a:t> </a:t>
            </a:r>
            <a:r>
              <a:rPr lang="en" sz="1200" b="1" i="1">
                <a:latin typeface="Arial"/>
                <a:ea typeface="Arial"/>
                <a:cs typeface="Arial"/>
                <a:sym typeface="Arial"/>
              </a:rPr>
              <a:t>Black represents the vertices that are explored.</a:t>
            </a:r>
            <a:r>
              <a:rPr lang="en" sz="1200">
                <a:latin typeface="Arial"/>
                <a:ea typeface="Arial"/>
                <a:cs typeface="Arial"/>
                <a:sym typeface="Arial"/>
              </a:rPr>
              <a:t>  </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482" name="Google Shape;482;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breadth-first search procedure assumes that the input graph </a:t>
            </a:r>
            <a:endParaRPr sz="1200">
              <a:latin typeface="Arial"/>
              <a:ea typeface="Arial"/>
              <a:cs typeface="Arial"/>
              <a:sym typeface="Arial"/>
            </a:endParaRPr>
          </a:p>
          <a:p>
            <a:pPr marL="0" lvl="0" indent="0" algn="l" rtl="0">
              <a:spcBef>
                <a:spcPts val="700"/>
              </a:spcBef>
              <a:spcAft>
                <a:spcPts val="0"/>
              </a:spcAft>
              <a:buNone/>
            </a:pPr>
            <a:r>
              <a:rPr lang="en" sz="1200">
                <a:latin typeface="Arial"/>
                <a:ea typeface="Arial"/>
                <a:cs typeface="Arial"/>
                <a:sym typeface="Arial"/>
              </a:rPr>
              <a:t>   G = (V, E) is represented using adjacency lists.</a:t>
            </a:r>
            <a:endParaRPr sz="1200">
              <a:latin typeface="Arial"/>
              <a:ea typeface="Arial"/>
              <a:cs typeface="Arial"/>
              <a:sym typeface="Arial"/>
            </a:endParaRPr>
          </a:p>
          <a:p>
            <a:pPr marL="0" lvl="0" indent="0" algn="l"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We store the colour of each vertex u ϵ V in the attribute </a:t>
            </a:r>
            <a:r>
              <a:rPr lang="en" sz="1200" b="1" i="1">
                <a:latin typeface="Arial"/>
                <a:ea typeface="Arial"/>
                <a:cs typeface="Arial"/>
                <a:sym typeface="Arial"/>
              </a:rPr>
              <a:t>u.color </a:t>
            </a:r>
            <a:r>
              <a:rPr lang="en" sz="1200">
                <a:latin typeface="Arial"/>
                <a:ea typeface="Arial"/>
                <a:cs typeface="Arial"/>
                <a:sym typeface="Arial"/>
              </a:rPr>
              <a:t>and the predecessor of u in the attribute in </a:t>
            </a:r>
            <a:r>
              <a:rPr lang="en" sz="1200" b="1" i="1">
                <a:latin typeface="Arial"/>
                <a:ea typeface="Arial"/>
                <a:cs typeface="Arial"/>
                <a:sym typeface="Arial"/>
              </a:rPr>
              <a:t>u.π.</a:t>
            </a:r>
            <a:endParaRPr sz="1200">
              <a:solidFill>
                <a:srgbClr val="2A1A00"/>
              </a:solidFill>
              <a:latin typeface="Arial"/>
              <a:ea typeface="Arial"/>
              <a:cs typeface="Arial"/>
              <a:sym typeface="Arial"/>
            </a:endParaRPr>
          </a:p>
          <a:p>
            <a:pPr marL="0" lvl="0" indent="0" algn="l"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If u has no predecessor then </a:t>
            </a:r>
            <a:r>
              <a:rPr lang="en" sz="1200" b="1" i="1">
                <a:latin typeface="Arial"/>
                <a:ea typeface="Arial"/>
                <a:cs typeface="Arial"/>
                <a:sym typeface="Arial"/>
              </a:rPr>
              <a:t>u.π </a:t>
            </a:r>
            <a:r>
              <a:rPr lang="en" sz="1200" b="1">
                <a:latin typeface="Arial"/>
                <a:ea typeface="Arial"/>
                <a:cs typeface="Arial"/>
                <a:sym typeface="Arial"/>
              </a:rPr>
              <a:t>= NIL.</a:t>
            </a:r>
            <a:endParaRPr sz="1200">
              <a:solidFill>
                <a:srgbClr val="2A1A00"/>
              </a:solidFill>
              <a:latin typeface="Arial"/>
              <a:ea typeface="Arial"/>
              <a:cs typeface="Arial"/>
              <a:sym typeface="Arial"/>
            </a:endParaRPr>
          </a:p>
          <a:p>
            <a:pPr marL="0" lvl="0" indent="0" algn="l"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attribute </a:t>
            </a:r>
            <a:r>
              <a:rPr lang="en" sz="1200" b="1" i="1">
                <a:latin typeface="Arial"/>
                <a:ea typeface="Arial"/>
                <a:cs typeface="Arial"/>
                <a:sym typeface="Arial"/>
              </a:rPr>
              <a:t>u.d </a:t>
            </a:r>
            <a:r>
              <a:rPr lang="en" sz="1200">
                <a:latin typeface="Arial"/>
                <a:ea typeface="Arial"/>
                <a:cs typeface="Arial"/>
                <a:sym typeface="Arial"/>
              </a:rPr>
              <a:t>holds the distance from the source s to vertex u.</a:t>
            </a:r>
            <a:endParaRPr sz="1200">
              <a:solidFill>
                <a:srgbClr val="2A1A00"/>
              </a:solidFill>
              <a:latin typeface="Arial"/>
              <a:ea typeface="Arial"/>
              <a:cs typeface="Arial"/>
              <a:sym typeface="Arial"/>
            </a:endParaRPr>
          </a:p>
          <a:p>
            <a:pPr marL="0" lvl="0" indent="0" algn="l"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algorithm also uses first-in, first-out queue </a:t>
            </a:r>
            <a:r>
              <a:rPr lang="en" sz="1200" b="1" i="1">
                <a:latin typeface="Arial"/>
                <a:ea typeface="Arial"/>
                <a:cs typeface="Arial"/>
                <a:sym typeface="Arial"/>
              </a:rPr>
              <a:t>Q.</a:t>
            </a:r>
            <a:endParaRPr sz="1200" b="1" i="1">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376650"/>
            <a:ext cx="7030500" cy="9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Algorithms</a:t>
            </a:r>
            <a:endParaRPr/>
          </a:p>
        </p:txBody>
      </p:sp>
      <p:sp>
        <p:nvSpPr>
          <p:cNvPr id="284" name="Google Shape;284;p14"/>
          <p:cNvSpPr txBox="1">
            <a:spLocks noGrp="1"/>
          </p:cNvSpPr>
          <p:nvPr>
            <p:ph type="body" idx="1"/>
          </p:nvPr>
        </p:nvSpPr>
        <p:spPr>
          <a:xfrm>
            <a:off x="1303800" y="1531620"/>
            <a:ext cx="7030500" cy="300003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dirty="0">
                <a:solidFill>
                  <a:srgbClr val="000000"/>
                </a:solidFill>
                <a:latin typeface="Arial"/>
                <a:ea typeface="Arial"/>
                <a:cs typeface="Arial"/>
                <a:sym typeface="Arial"/>
              </a:rPr>
              <a:t>Graph is a non linear data structure that consists of a set of nodes (</a:t>
            </a:r>
            <a:r>
              <a:rPr lang="en" sz="1200" i="1" dirty="0">
                <a:solidFill>
                  <a:srgbClr val="000000"/>
                </a:solidFill>
                <a:latin typeface="Arial"/>
                <a:ea typeface="Arial"/>
                <a:cs typeface="Arial"/>
                <a:sym typeface="Arial"/>
              </a:rPr>
              <a:t>vertices</a:t>
            </a:r>
            <a:r>
              <a:rPr lang="en" sz="1200" dirty="0">
                <a:solidFill>
                  <a:srgbClr val="000000"/>
                </a:solidFill>
                <a:latin typeface="Arial"/>
                <a:ea typeface="Arial"/>
                <a:cs typeface="Arial"/>
                <a:sym typeface="Arial"/>
              </a:rPr>
              <a:t>) and a set of edges that relate the nodes to each other.</a:t>
            </a:r>
            <a:endParaRPr sz="1200">
              <a:solidFill>
                <a:srgbClr val="000000"/>
              </a:solidFill>
              <a:latin typeface="Arial"/>
              <a:ea typeface="Arial"/>
              <a:cs typeface="Arial"/>
              <a:sym typeface="Arial"/>
            </a:endParaRPr>
          </a:p>
          <a:p>
            <a:pPr marL="0" lvl="0" indent="0" algn="l" rtl="0">
              <a:spcBef>
                <a:spcPts val="2000"/>
              </a:spcBef>
              <a:spcAft>
                <a:spcPts val="0"/>
              </a:spcAft>
              <a:buNone/>
            </a:pPr>
            <a:r>
              <a:rPr lang="en" sz="1200" dirty="0">
                <a:solidFill>
                  <a:srgbClr val="0AD0D9"/>
                </a:solidFill>
                <a:latin typeface="Arial"/>
                <a:ea typeface="Arial"/>
                <a:cs typeface="Arial"/>
                <a:sym typeface="Arial"/>
              </a:rPr>
              <a:t>●</a:t>
            </a:r>
            <a:r>
              <a:rPr lang="en" sz="1200" dirty="0">
                <a:solidFill>
                  <a:srgbClr val="000000"/>
                </a:solidFill>
                <a:latin typeface="Arial"/>
                <a:ea typeface="Arial"/>
                <a:cs typeface="Arial"/>
                <a:sym typeface="Arial"/>
              </a:rPr>
              <a:t>The set of edges describes relationships among the vertices .</a:t>
            </a:r>
            <a:endParaRPr sz="1200">
              <a:solidFill>
                <a:srgbClr val="000000"/>
              </a:solidFill>
              <a:latin typeface="Arial"/>
              <a:ea typeface="Arial"/>
              <a:cs typeface="Arial"/>
              <a:sym typeface="Arial"/>
            </a:endParaRPr>
          </a:p>
          <a:p>
            <a:pPr marL="0" lvl="0" indent="0" algn="l" rtl="0">
              <a:spcBef>
                <a:spcPts val="1900"/>
              </a:spcBef>
              <a:spcAft>
                <a:spcPts val="0"/>
              </a:spcAft>
              <a:buNone/>
            </a:pPr>
            <a:r>
              <a:rPr lang="en" sz="1200" dirty="0">
                <a:solidFill>
                  <a:srgbClr val="0AD0D9"/>
                </a:solidFill>
                <a:latin typeface="Arial"/>
                <a:ea typeface="Arial"/>
                <a:cs typeface="Arial"/>
                <a:sym typeface="Arial"/>
              </a:rPr>
              <a:t>●</a:t>
            </a:r>
            <a:r>
              <a:rPr lang="en" sz="1200" dirty="0">
                <a:solidFill>
                  <a:srgbClr val="000000"/>
                </a:solidFill>
                <a:latin typeface="Arial"/>
                <a:ea typeface="Arial"/>
                <a:cs typeface="Arial"/>
                <a:sym typeface="Arial"/>
              </a:rPr>
              <a:t>A graph </a:t>
            </a:r>
            <a:r>
              <a:rPr lang="en" sz="1200" i="1" dirty="0">
                <a:solidFill>
                  <a:srgbClr val="000000"/>
                </a:solidFill>
                <a:latin typeface="Arial"/>
                <a:ea typeface="Arial"/>
                <a:cs typeface="Arial"/>
                <a:sym typeface="Arial"/>
              </a:rPr>
              <a:t>G </a:t>
            </a:r>
            <a:r>
              <a:rPr lang="en" sz="1200" dirty="0">
                <a:solidFill>
                  <a:srgbClr val="000000"/>
                </a:solidFill>
                <a:latin typeface="Arial"/>
                <a:ea typeface="Arial"/>
                <a:cs typeface="Arial"/>
                <a:sym typeface="Arial"/>
              </a:rPr>
              <a:t>is defined as follows:  </a:t>
            </a:r>
            <a:r>
              <a:rPr lang="en" sz="1200" b="1" dirty="0">
                <a:solidFill>
                  <a:srgbClr val="000000"/>
                </a:solidFill>
                <a:latin typeface="Arial"/>
                <a:ea typeface="Arial"/>
                <a:cs typeface="Arial"/>
                <a:sym typeface="Arial"/>
              </a:rPr>
              <a:t>G = (V, E)</a:t>
            </a:r>
            <a:endParaRPr sz="1200" b="1">
              <a:solidFill>
                <a:srgbClr val="000000"/>
              </a:solidFill>
              <a:latin typeface="Arial"/>
              <a:ea typeface="Arial"/>
              <a:cs typeface="Arial"/>
              <a:sym typeface="Arial"/>
            </a:endParaRPr>
          </a:p>
          <a:p>
            <a:pPr marL="0" lvl="0" indent="457200" algn="l" rtl="0">
              <a:spcBef>
                <a:spcPts val="1900"/>
              </a:spcBef>
              <a:spcAft>
                <a:spcPts val="0"/>
              </a:spcAft>
              <a:buNone/>
            </a:pPr>
            <a:r>
              <a:rPr lang="en" sz="1200" dirty="0">
                <a:solidFill>
                  <a:srgbClr val="0AD0D9"/>
                </a:solidFill>
                <a:latin typeface="Arial"/>
                <a:ea typeface="Arial"/>
                <a:cs typeface="Arial"/>
                <a:sym typeface="Arial"/>
              </a:rPr>
              <a:t>Ø</a:t>
            </a:r>
            <a:r>
              <a:rPr lang="en" sz="1200" b="1" dirty="0">
                <a:solidFill>
                  <a:srgbClr val="000000"/>
                </a:solidFill>
                <a:latin typeface="Arial"/>
                <a:ea typeface="Arial"/>
                <a:cs typeface="Arial"/>
                <a:sym typeface="Arial"/>
              </a:rPr>
              <a:t>V(G): </a:t>
            </a:r>
            <a:r>
              <a:rPr lang="en" sz="1200" dirty="0">
                <a:solidFill>
                  <a:srgbClr val="000000"/>
                </a:solidFill>
                <a:latin typeface="Arial"/>
                <a:ea typeface="Arial"/>
                <a:cs typeface="Arial"/>
                <a:sym typeface="Arial"/>
              </a:rPr>
              <a:t>a finite, nonempty set of vertices</a:t>
            </a:r>
            <a:endParaRPr sz="1200">
              <a:solidFill>
                <a:srgbClr val="000000"/>
              </a:solidFill>
              <a:latin typeface="Arial"/>
              <a:ea typeface="Arial"/>
              <a:cs typeface="Arial"/>
              <a:sym typeface="Arial"/>
            </a:endParaRPr>
          </a:p>
          <a:p>
            <a:pPr marL="0" lvl="0" indent="457200" algn="l" rtl="0">
              <a:spcBef>
                <a:spcPts val="1900"/>
              </a:spcBef>
              <a:spcAft>
                <a:spcPts val="0"/>
              </a:spcAft>
              <a:buNone/>
            </a:pPr>
            <a:r>
              <a:rPr lang="en" sz="1200" dirty="0">
                <a:solidFill>
                  <a:srgbClr val="0AD0D9"/>
                </a:solidFill>
                <a:latin typeface="Arial"/>
                <a:ea typeface="Arial"/>
                <a:cs typeface="Arial"/>
                <a:sym typeface="Arial"/>
              </a:rPr>
              <a:t>Ø</a:t>
            </a:r>
            <a:r>
              <a:rPr lang="en" sz="1200" b="1" dirty="0">
                <a:solidFill>
                  <a:srgbClr val="000000"/>
                </a:solidFill>
                <a:latin typeface="Arial"/>
                <a:ea typeface="Arial"/>
                <a:cs typeface="Arial"/>
                <a:sym typeface="Arial"/>
              </a:rPr>
              <a:t>E(G): </a:t>
            </a:r>
            <a:r>
              <a:rPr lang="en" sz="1200" dirty="0">
                <a:solidFill>
                  <a:srgbClr val="000000"/>
                </a:solidFill>
                <a:latin typeface="Arial"/>
                <a:ea typeface="Arial"/>
                <a:cs typeface="Arial"/>
                <a:sym typeface="Arial"/>
              </a:rPr>
              <a:t>a set of edges (pairs of vertices)</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286" name="Google Shape;286;p14"/>
          <p:cNvPicPr preferRelativeResize="0"/>
          <p:nvPr/>
        </p:nvPicPr>
        <p:blipFill>
          <a:blip r:embed="rId3">
            <a:alphaModFix/>
          </a:blip>
          <a:stretch>
            <a:fillRect/>
          </a:stretch>
        </p:blipFill>
        <p:spPr>
          <a:xfrm>
            <a:off x="5103325" y="2710225"/>
            <a:ext cx="3837550" cy="2192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89" name="Google Shape;489;p43"/>
          <p:cNvPicPr preferRelativeResize="0"/>
          <p:nvPr/>
        </p:nvPicPr>
        <p:blipFill>
          <a:blip r:embed="rId3">
            <a:alphaModFix/>
          </a:blip>
          <a:stretch>
            <a:fillRect/>
          </a:stretch>
        </p:blipFill>
        <p:spPr>
          <a:xfrm>
            <a:off x="568700" y="546340"/>
            <a:ext cx="3188425" cy="4496686"/>
          </a:xfrm>
          <a:prstGeom prst="rect">
            <a:avLst/>
          </a:prstGeom>
          <a:noFill/>
          <a:ln>
            <a:noFill/>
          </a:ln>
        </p:spPr>
      </p:pic>
      <p:pic>
        <p:nvPicPr>
          <p:cNvPr id="490" name="Google Shape;490;p43"/>
          <p:cNvPicPr preferRelativeResize="0"/>
          <p:nvPr/>
        </p:nvPicPr>
        <p:blipFill>
          <a:blip r:embed="rId4">
            <a:alphaModFix/>
          </a:blip>
          <a:stretch>
            <a:fillRect/>
          </a:stretch>
        </p:blipFill>
        <p:spPr>
          <a:xfrm>
            <a:off x="3917900" y="599875"/>
            <a:ext cx="4894350" cy="444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Depth First Search Algorithm:</a:t>
            </a:r>
            <a:endParaRPr/>
          </a:p>
        </p:txBody>
      </p:sp>
      <p:sp>
        <p:nvSpPr>
          <p:cNvPr id="496" name="Google Shape;496;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strategy followed by depth-first search is, as its name implies, to search </a:t>
            </a:r>
            <a:r>
              <a:rPr lang="en" sz="1200" b="1" i="1">
                <a:latin typeface="Arial"/>
                <a:ea typeface="Arial"/>
                <a:cs typeface="Arial"/>
                <a:sym typeface="Arial"/>
              </a:rPr>
              <a:t>deeper </a:t>
            </a:r>
            <a:r>
              <a:rPr lang="en" sz="1200">
                <a:latin typeface="Arial"/>
                <a:ea typeface="Arial"/>
                <a:cs typeface="Arial"/>
                <a:sym typeface="Arial"/>
              </a:rPr>
              <a:t>in the graph whenever possible.</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DEPTH-FIRST SEARCH TRAVERSAL (DFS):</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Depth-first search explores edges out of the most recently discovered vertex v that still has un-explored edges leaving it.</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Once all of v’s edges have been explored, the search “backtracks” to explore edges leaving the vertex from which v was discovered.</a:t>
            </a:r>
            <a:endParaRPr sz="1200">
              <a:latin typeface="Arial"/>
              <a:ea typeface="Arial"/>
              <a:cs typeface="Arial"/>
              <a:sym typeface="Arial"/>
            </a:endParaRPr>
          </a:p>
          <a:p>
            <a:pPr marL="0" lvl="0" indent="0" algn="l" rtl="0">
              <a:lnSpc>
                <a:spcPct val="110000"/>
              </a:lnSpc>
              <a:spcBef>
                <a:spcPts val="700"/>
              </a:spcBef>
              <a:spcAft>
                <a:spcPts val="0"/>
              </a:spcAft>
              <a:buNone/>
            </a:pPr>
            <a:endParaRPr sz="1200">
              <a:solidFill>
                <a:srgbClr val="2A1A00"/>
              </a:solidFill>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4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03" name="Google Shape;503;p45"/>
          <p:cNvPicPr preferRelativeResize="0"/>
          <p:nvPr/>
        </p:nvPicPr>
        <p:blipFill>
          <a:blip r:embed="rId3">
            <a:alphaModFix/>
          </a:blip>
          <a:stretch>
            <a:fillRect/>
          </a:stretch>
        </p:blipFill>
        <p:spPr>
          <a:xfrm>
            <a:off x="642925" y="753425"/>
            <a:ext cx="8070625" cy="4249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509" name="Google Shape;509;p4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Whenever depth-first search discovers a vertex v during a scan of the adjacency list of an already discovered vertex u, it records this event by setting v’s predecessor attribute </a:t>
            </a:r>
            <a:r>
              <a:rPr lang="en" sz="1200" b="1" i="1">
                <a:latin typeface="Arial"/>
                <a:ea typeface="Arial"/>
                <a:cs typeface="Arial"/>
                <a:sym typeface="Arial"/>
              </a:rPr>
              <a:t>v.π</a:t>
            </a:r>
            <a:r>
              <a:rPr lang="en" sz="1200">
                <a:latin typeface="Arial"/>
                <a:ea typeface="Arial"/>
                <a:cs typeface="Arial"/>
                <a:sym typeface="Arial"/>
              </a:rPr>
              <a:t> to u.</a:t>
            </a:r>
            <a:endParaRPr sz="1200">
              <a:solidFill>
                <a:srgbClr val="2A1A00"/>
              </a:solidFill>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t>
            </a:r>
            <a:r>
              <a:rPr lang="en" sz="1200" b="1" i="1">
                <a:latin typeface="Arial"/>
                <a:ea typeface="Arial"/>
                <a:cs typeface="Arial"/>
                <a:sym typeface="Arial"/>
              </a:rPr>
              <a:t>predecessor subgraph </a:t>
            </a:r>
            <a:r>
              <a:rPr lang="en" sz="1200">
                <a:latin typeface="Arial"/>
                <a:ea typeface="Arial"/>
                <a:cs typeface="Arial"/>
                <a:sym typeface="Arial"/>
              </a:rPr>
              <a:t>of a depth-first search slightly differently from that of a breadth-first search :</a:t>
            </a:r>
            <a:endParaRPr sz="1200">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G</a:t>
            </a:r>
            <a:r>
              <a:rPr lang="en" sz="1200" b="1" baseline="-25000">
                <a:latin typeface="Arial"/>
                <a:ea typeface="Arial"/>
                <a:cs typeface="Arial"/>
                <a:sym typeface="Arial"/>
              </a:rPr>
              <a:t>π </a:t>
            </a:r>
            <a:r>
              <a:rPr lang="en" sz="1200" b="1">
                <a:latin typeface="Arial"/>
                <a:ea typeface="Arial"/>
                <a:cs typeface="Arial"/>
                <a:sym typeface="Arial"/>
              </a:rPr>
              <a:t> = (V, E</a:t>
            </a:r>
            <a:r>
              <a:rPr lang="en" sz="1200" b="1" baseline="-25000">
                <a:latin typeface="Arial"/>
                <a:ea typeface="Arial"/>
                <a:cs typeface="Arial"/>
                <a:sym typeface="Arial"/>
              </a:rPr>
              <a:t>π</a:t>
            </a:r>
            <a:r>
              <a:rPr lang="en" sz="1200" b="1">
                <a:latin typeface="Arial"/>
                <a:ea typeface="Arial"/>
                <a:cs typeface="Arial"/>
                <a:sym typeface="Arial"/>
              </a:rPr>
              <a:t>)</a:t>
            </a:r>
            <a:endParaRPr sz="1200" b="1">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where , E</a:t>
            </a:r>
            <a:r>
              <a:rPr lang="en" sz="1200" b="1" baseline="-25000">
                <a:latin typeface="Arial"/>
                <a:ea typeface="Arial"/>
                <a:cs typeface="Arial"/>
                <a:sym typeface="Arial"/>
              </a:rPr>
              <a:t>π </a:t>
            </a:r>
            <a:r>
              <a:rPr lang="en" sz="1200" b="1">
                <a:latin typeface="Arial"/>
                <a:ea typeface="Arial"/>
                <a:cs typeface="Arial"/>
                <a:sym typeface="Arial"/>
              </a:rPr>
              <a:t>= {(v.π, v) : v ϵ V and v.π ≠ NIL}</a:t>
            </a:r>
            <a:endParaRPr sz="1200" b="1">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47"/>
          <p:cNvSpPr txBox="1">
            <a:spLocks noGrp="1"/>
          </p:cNvSpPr>
          <p:nvPr>
            <p:ph type="body" idx="1"/>
          </p:nvPr>
        </p:nvSpPr>
        <p:spPr>
          <a:xfrm>
            <a:off x="1303800" y="1188720"/>
            <a:ext cx="7030500" cy="334293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 sz="1200" dirty="0">
                <a:solidFill>
                  <a:srgbClr val="2A1A00"/>
                </a:solidFill>
                <a:latin typeface="Arial"/>
                <a:ea typeface="Arial"/>
                <a:cs typeface="Arial"/>
                <a:sym typeface="Arial"/>
              </a:rPr>
              <a:t>•</a:t>
            </a:r>
            <a:r>
              <a:rPr lang="en" sz="1200" dirty="0">
                <a:latin typeface="Arial"/>
                <a:ea typeface="Arial"/>
                <a:cs typeface="Arial"/>
                <a:sym typeface="Arial"/>
              </a:rPr>
              <a:t>Depth-first search also uses colours to mark the vertices with different attributes.</a:t>
            </a:r>
            <a:endParaRPr sz="1200">
              <a:solidFill>
                <a:srgbClr val="2A1A00"/>
              </a:solidFill>
              <a:latin typeface="Arial"/>
              <a:ea typeface="Arial"/>
              <a:cs typeface="Arial"/>
              <a:sym typeface="Arial"/>
            </a:endParaRPr>
          </a:p>
          <a:p>
            <a:pPr marL="0" lvl="0" indent="0" algn="l" rtl="0">
              <a:lnSpc>
                <a:spcPct val="120000"/>
              </a:lnSpc>
              <a:spcBef>
                <a:spcPts val="700"/>
              </a:spcBef>
              <a:spcAft>
                <a:spcPts val="0"/>
              </a:spcAft>
              <a:buNone/>
            </a:pPr>
            <a:r>
              <a:rPr lang="en" sz="1200" dirty="0">
                <a:solidFill>
                  <a:srgbClr val="2A1A00"/>
                </a:solidFill>
                <a:latin typeface="Arial"/>
                <a:ea typeface="Arial"/>
                <a:cs typeface="Arial"/>
                <a:sym typeface="Arial"/>
              </a:rPr>
              <a:t>Ø</a:t>
            </a:r>
            <a:r>
              <a:rPr lang="en" sz="1200" dirty="0">
                <a:latin typeface="Arial"/>
                <a:ea typeface="Arial"/>
                <a:cs typeface="Arial"/>
                <a:sym typeface="Arial"/>
              </a:rPr>
              <a:t> Each vertex is initially white. </a:t>
            </a:r>
            <a:r>
              <a:rPr lang="en" sz="1200" b="1" i="1" dirty="0">
                <a:latin typeface="Arial"/>
                <a:ea typeface="Arial"/>
                <a:cs typeface="Arial"/>
                <a:sym typeface="Arial"/>
              </a:rPr>
              <a:t>White is used to represent the vertex which is un-visited and un-explored.</a:t>
            </a:r>
            <a:endParaRPr sz="1200">
              <a:solidFill>
                <a:srgbClr val="2A1A00"/>
              </a:solidFill>
              <a:latin typeface="Arial"/>
              <a:ea typeface="Arial"/>
              <a:cs typeface="Arial"/>
              <a:sym typeface="Arial"/>
            </a:endParaRPr>
          </a:p>
          <a:p>
            <a:pPr marL="0" lvl="0" indent="0" algn="l" rtl="0">
              <a:lnSpc>
                <a:spcPct val="120000"/>
              </a:lnSpc>
              <a:spcBef>
                <a:spcPts val="700"/>
              </a:spcBef>
              <a:spcAft>
                <a:spcPts val="0"/>
              </a:spcAft>
              <a:buNone/>
            </a:pPr>
            <a:r>
              <a:rPr lang="en" sz="1200" dirty="0">
                <a:solidFill>
                  <a:srgbClr val="2A1A00"/>
                </a:solidFill>
                <a:latin typeface="Arial"/>
                <a:ea typeface="Arial"/>
                <a:cs typeface="Arial"/>
                <a:sym typeface="Arial"/>
              </a:rPr>
              <a:t>Ø</a:t>
            </a:r>
            <a:r>
              <a:rPr lang="en" sz="1200" dirty="0">
                <a:latin typeface="Arial"/>
                <a:ea typeface="Arial"/>
                <a:cs typeface="Arial"/>
                <a:sym typeface="Arial"/>
              </a:rPr>
              <a:t> When the vertex is discovered and visited it’s marked non-white. </a:t>
            </a:r>
            <a:r>
              <a:rPr lang="en" sz="1200" b="1" i="1" dirty="0">
                <a:latin typeface="Arial"/>
                <a:ea typeface="Arial"/>
                <a:cs typeface="Arial"/>
                <a:sym typeface="Arial"/>
              </a:rPr>
              <a:t>Grey represents the vertex that is discovered or visited.</a:t>
            </a:r>
            <a:endParaRPr sz="1200" b="1" i="1">
              <a:latin typeface="Arial"/>
              <a:ea typeface="Arial"/>
              <a:cs typeface="Arial"/>
              <a:sym typeface="Arial"/>
            </a:endParaRPr>
          </a:p>
          <a:p>
            <a:pPr marL="0" lvl="0" indent="0" algn="l" rtl="0">
              <a:lnSpc>
                <a:spcPct val="120000"/>
              </a:lnSpc>
              <a:spcBef>
                <a:spcPts val="700"/>
              </a:spcBef>
              <a:spcAft>
                <a:spcPts val="0"/>
              </a:spcAft>
              <a:buNone/>
            </a:pPr>
            <a:r>
              <a:rPr lang="en" sz="1200" dirty="0">
                <a:solidFill>
                  <a:srgbClr val="2A1A00"/>
                </a:solidFill>
                <a:latin typeface="Arial"/>
                <a:ea typeface="Arial"/>
                <a:cs typeface="Arial"/>
                <a:sym typeface="Arial"/>
              </a:rPr>
              <a:t>Ø</a:t>
            </a:r>
            <a:r>
              <a:rPr lang="en" sz="1200" b="1" i="1" dirty="0">
                <a:latin typeface="Arial"/>
                <a:ea typeface="Arial"/>
                <a:cs typeface="Arial"/>
                <a:sym typeface="Arial"/>
              </a:rPr>
              <a:t> </a:t>
            </a:r>
            <a:r>
              <a:rPr lang="en" sz="1200" dirty="0">
                <a:latin typeface="Arial"/>
                <a:ea typeface="Arial"/>
                <a:cs typeface="Arial"/>
                <a:sym typeface="Arial"/>
              </a:rPr>
              <a:t>When all the adjacent vertices of the current discovered vertices are visited, the colour changes to black. </a:t>
            </a:r>
            <a:r>
              <a:rPr lang="en" sz="1200" b="1" i="1" dirty="0">
                <a:latin typeface="Arial"/>
                <a:ea typeface="Arial"/>
                <a:cs typeface="Arial"/>
                <a:sym typeface="Arial"/>
              </a:rPr>
              <a:t>Black is used to determine the exploration of vertex is completed or in other words, when the adjacency list of the vertex is completed. </a:t>
            </a:r>
            <a:endParaRPr sz="1200" b="1" i="1">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8"/>
          <p:cNvSpPr txBox="1">
            <a:spLocks noGrp="1"/>
          </p:cNvSpPr>
          <p:nvPr>
            <p:ph type="title"/>
          </p:nvPr>
        </p:nvSpPr>
        <p:spPr>
          <a:xfrm>
            <a:off x="3097530" y="1188720"/>
            <a:ext cx="777240" cy="3086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48"/>
          <p:cNvSpPr txBox="1">
            <a:spLocks noGrp="1"/>
          </p:cNvSpPr>
          <p:nvPr>
            <p:ph type="body" idx="1"/>
          </p:nvPr>
        </p:nvSpPr>
        <p:spPr>
          <a:xfrm>
            <a:off x="3131820" y="2434590"/>
            <a:ext cx="605790" cy="5486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22" name="Google Shape;522;p48"/>
          <p:cNvPicPr preferRelativeResize="0"/>
          <p:nvPr/>
        </p:nvPicPr>
        <p:blipFill>
          <a:blip r:embed="rId3">
            <a:alphaModFix/>
          </a:blip>
          <a:stretch>
            <a:fillRect/>
          </a:stretch>
        </p:blipFill>
        <p:spPr>
          <a:xfrm>
            <a:off x="1938850" y="572625"/>
            <a:ext cx="5581450" cy="446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4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29" name="Google Shape;529;p49"/>
          <p:cNvPicPr preferRelativeResize="0"/>
          <p:nvPr/>
        </p:nvPicPr>
        <p:blipFill>
          <a:blip r:embed="rId3">
            <a:alphaModFix/>
          </a:blip>
          <a:stretch>
            <a:fillRect/>
          </a:stretch>
        </p:blipFill>
        <p:spPr>
          <a:xfrm>
            <a:off x="652975" y="532425"/>
            <a:ext cx="7825776" cy="4540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Spanning Tree:</a:t>
            </a:r>
            <a:endParaRPr/>
          </a:p>
        </p:txBody>
      </p:sp>
      <p:sp>
        <p:nvSpPr>
          <p:cNvPr id="606" name="Google Shape;606;p5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 sz="1200">
                <a:solidFill>
                  <a:srgbClr val="873624"/>
                </a:solidFill>
                <a:latin typeface="Arial"/>
                <a:ea typeface="Arial"/>
                <a:cs typeface="Arial"/>
                <a:sym typeface="Arial"/>
              </a:rPr>
              <a:t>Ø</a:t>
            </a:r>
            <a:r>
              <a:rPr lang="en" sz="1200">
                <a:solidFill>
                  <a:srgbClr val="000000"/>
                </a:solidFill>
                <a:latin typeface="Arial"/>
                <a:ea typeface="Arial"/>
                <a:cs typeface="Arial"/>
                <a:sym typeface="Arial"/>
              </a:rPr>
              <a:t>A spanning tree T of an undirected graph G = (V, E) is a sub-graph of G, with the minimum possible number of edges.</a:t>
            </a:r>
            <a:endParaRPr sz="1200">
              <a:solidFill>
                <a:srgbClr val="873624"/>
              </a:solidFill>
              <a:latin typeface="Arial"/>
              <a:ea typeface="Arial"/>
              <a:cs typeface="Arial"/>
              <a:sym typeface="Arial"/>
            </a:endParaRPr>
          </a:p>
          <a:p>
            <a:pPr marL="0" lvl="0" indent="0" algn="l" rtl="0">
              <a:spcBef>
                <a:spcPts val="700"/>
              </a:spcBef>
              <a:spcAft>
                <a:spcPts val="0"/>
              </a:spcAft>
              <a:buNone/>
            </a:pPr>
            <a:r>
              <a:rPr lang="en" sz="1200">
                <a:solidFill>
                  <a:srgbClr val="873624"/>
                </a:solidFill>
                <a:latin typeface="Arial"/>
                <a:ea typeface="Arial"/>
                <a:cs typeface="Arial"/>
                <a:sym typeface="Arial"/>
              </a:rPr>
              <a:t>Ø</a:t>
            </a:r>
            <a:r>
              <a:rPr lang="en" sz="1200">
                <a:solidFill>
                  <a:srgbClr val="000000"/>
                </a:solidFill>
                <a:latin typeface="Arial"/>
                <a:ea typeface="Arial"/>
                <a:cs typeface="Arial"/>
                <a:sym typeface="Arial"/>
              </a:rPr>
              <a:t>A graph may have several spanning trees.</a:t>
            </a:r>
            <a:endParaRPr sz="1200">
              <a:solidFill>
                <a:srgbClr val="873624"/>
              </a:solidFill>
              <a:latin typeface="Arial"/>
              <a:ea typeface="Arial"/>
              <a:cs typeface="Arial"/>
              <a:sym typeface="Arial"/>
            </a:endParaRPr>
          </a:p>
          <a:p>
            <a:pPr marL="0" lvl="0" indent="0" algn="l" rtl="0">
              <a:spcBef>
                <a:spcPts val="700"/>
              </a:spcBef>
              <a:spcAft>
                <a:spcPts val="0"/>
              </a:spcAft>
              <a:buNone/>
            </a:pPr>
            <a:r>
              <a:rPr lang="en" sz="1200">
                <a:solidFill>
                  <a:srgbClr val="873624"/>
                </a:solidFill>
                <a:latin typeface="Arial"/>
                <a:ea typeface="Arial"/>
                <a:cs typeface="Arial"/>
                <a:sym typeface="Arial"/>
              </a:rPr>
              <a:t>Ø</a:t>
            </a:r>
            <a:r>
              <a:rPr lang="en" sz="1200">
                <a:solidFill>
                  <a:srgbClr val="000000"/>
                </a:solidFill>
                <a:latin typeface="Arial"/>
                <a:ea typeface="Arial"/>
                <a:cs typeface="Arial"/>
                <a:sym typeface="Arial"/>
              </a:rPr>
              <a:t>A graph that is not connected does not have any spanning tree.</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0"/>
          <p:cNvSpPr txBox="1">
            <a:spLocks noGrp="1"/>
          </p:cNvSpPr>
          <p:nvPr>
            <p:ph type="title"/>
          </p:nvPr>
        </p:nvSpPr>
        <p:spPr>
          <a:xfrm>
            <a:off x="3006090" y="1371600"/>
            <a:ext cx="3589020" cy="2262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p60"/>
          <p:cNvSpPr txBox="1">
            <a:spLocks noGrp="1"/>
          </p:cNvSpPr>
          <p:nvPr>
            <p:ph type="body" idx="1"/>
          </p:nvPr>
        </p:nvSpPr>
        <p:spPr>
          <a:xfrm>
            <a:off x="1303800" y="2366010"/>
            <a:ext cx="4765530" cy="216564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13" name="Google Shape;613;p60"/>
          <p:cNvPicPr preferRelativeResize="0"/>
          <p:nvPr/>
        </p:nvPicPr>
        <p:blipFill>
          <a:blip r:embed="rId3">
            <a:alphaModFix/>
          </a:blip>
          <a:stretch>
            <a:fillRect/>
          </a:stretch>
        </p:blipFill>
        <p:spPr>
          <a:xfrm>
            <a:off x="1245871" y="971551"/>
            <a:ext cx="6629400" cy="362331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Minimum Spanning Tree:</a:t>
            </a:r>
            <a:endParaRPr/>
          </a:p>
        </p:txBody>
      </p:sp>
      <p:sp>
        <p:nvSpPr>
          <p:cNvPr id="619" name="Google Shape;619;p61"/>
          <p:cNvSpPr txBox="1">
            <a:spLocks noGrp="1"/>
          </p:cNvSpPr>
          <p:nvPr>
            <p:ph type="body" idx="1"/>
          </p:nvPr>
        </p:nvSpPr>
        <p:spPr>
          <a:xfrm>
            <a:off x="1303800" y="1485900"/>
            <a:ext cx="7030500" cy="30457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dirty="0">
                <a:solidFill>
                  <a:srgbClr val="873624"/>
                </a:solidFill>
                <a:latin typeface="Arial"/>
                <a:ea typeface="Arial"/>
                <a:cs typeface="Arial"/>
                <a:sym typeface="Arial"/>
              </a:rPr>
              <a:t>Ø</a:t>
            </a:r>
            <a:r>
              <a:rPr lang="en" sz="1200" dirty="0">
                <a:solidFill>
                  <a:srgbClr val="262626"/>
                </a:solidFill>
                <a:latin typeface="Arial"/>
                <a:ea typeface="Arial"/>
                <a:cs typeface="Arial"/>
                <a:sym typeface="Arial"/>
              </a:rPr>
              <a:t>A minimum spanning tree is a subset of the edges of a connected weighted undirected graph with the minimum possible total edge weights ( without any cycle ).</a:t>
            </a:r>
            <a:endParaRPr sz="1200">
              <a:solidFill>
                <a:srgbClr val="873624"/>
              </a:solidFill>
              <a:latin typeface="Arial"/>
              <a:ea typeface="Arial"/>
              <a:cs typeface="Arial"/>
              <a:sym typeface="Arial"/>
            </a:endParaRPr>
          </a:p>
          <a:p>
            <a:pPr marL="0" lvl="0" indent="0" algn="l" rtl="0">
              <a:spcBef>
                <a:spcPts val="600"/>
              </a:spcBef>
              <a:spcAft>
                <a:spcPts val="0"/>
              </a:spcAft>
              <a:buNone/>
            </a:pPr>
            <a:r>
              <a:rPr lang="en" sz="1200" dirty="0">
                <a:solidFill>
                  <a:srgbClr val="873624"/>
                </a:solidFill>
                <a:latin typeface="Arial"/>
                <a:ea typeface="Arial"/>
                <a:cs typeface="Arial"/>
                <a:sym typeface="Arial"/>
              </a:rPr>
              <a:t>Ø</a:t>
            </a:r>
            <a:r>
              <a:rPr lang="en" sz="1200" dirty="0">
                <a:solidFill>
                  <a:srgbClr val="262626"/>
                </a:solidFill>
                <a:latin typeface="Arial"/>
                <a:ea typeface="Arial"/>
                <a:cs typeface="Arial"/>
                <a:sym typeface="Arial"/>
              </a:rPr>
              <a:t>It is a spanning tree whose sum of weights is as small as possible. </a:t>
            </a:r>
            <a:r>
              <a:rPr lang="en" sz="1200" dirty="0">
                <a:solidFill>
                  <a:srgbClr val="0D0D0D"/>
                </a:solidFill>
                <a:latin typeface="Arial"/>
                <a:ea typeface="Arial"/>
                <a:cs typeface="Arial"/>
                <a:sym typeface="Arial"/>
              </a:rPr>
              <a:t>A graph may have several minimum spanning trees</a:t>
            </a:r>
            <a:endParaRPr sz="1200">
              <a:solidFill>
                <a:srgbClr val="0D0D0D"/>
              </a:solidFill>
              <a:latin typeface="Arial"/>
              <a:ea typeface="Arial"/>
              <a:cs typeface="Arial"/>
              <a:sym typeface="Arial"/>
            </a:endParaRPr>
          </a:p>
          <a:p>
            <a:pPr marL="0" lvl="0" indent="0" algn="l" rtl="0">
              <a:spcBef>
                <a:spcPts val="500"/>
              </a:spcBef>
              <a:spcAft>
                <a:spcPts val="0"/>
              </a:spcAft>
              <a:buNone/>
            </a:pPr>
            <a:r>
              <a:rPr lang="en" sz="1200" dirty="0">
                <a:solidFill>
                  <a:srgbClr val="262626"/>
                </a:solidFill>
                <a:latin typeface="Arial"/>
                <a:ea typeface="Arial"/>
                <a:cs typeface="Arial"/>
                <a:sym typeface="Arial"/>
              </a:rPr>
              <a:t>A minimum spanning tree has (V – 1) edges where V is the number of vertices in the given graph.</a:t>
            </a:r>
            <a:endParaRPr sz="1200">
              <a:solidFill>
                <a:srgbClr val="873624"/>
              </a:solidFill>
              <a:latin typeface="Arial"/>
              <a:ea typeface="Arial"/>
              <a:cs typeface="Arial"/>
              <a:sym typeface="Arial"/>
            </a:endParaRPr>
          </a:p>
          <a:p>
            <a:pPr marL="0" lvl="0" indent="0" algn="l" rtl="0">
              <a:spcBef>
                <a:spcPts val="500"/>
              </a:spcBef>
              <a:spcAft>
                <a:spcPts val="0"/>
              </a:spcAft>
              <a:buNone/>
            </a:pPr>
            <a:r>
              <a:rPr lang="en" sz="1200" dirty="0">
                <a:solidFill>
                  <a:srgbClr val="873624"/>
                </a:solidFill>
                <a:latin typeface="Arial"/>
                <a:ea typeface="Arial"/>
                <a:cs typeface="Arial"/>
                <a:sym typeface="Arial"/>
              </a:rPr>
              <a:t>-&gt;</a:t>
            </a:r>
            <a:r>
              <a:rPr lang="en" sz="1200" dirty="0">
                <a:solidFill>
                  <a:srgbClr val="262626"/>
                </a:solidFill>
                <a:latin typeface="Arial"/>
                <a:ea typeface="Arial"/>
                <a:cs typeface="Arial"/>
                <a:sym typeface="Arial"/>
              </a:rPr>
              <a:t>There are mainly two methods used to find minimum spanning out of a connected weighted graph :-</a:t>
            </a:r>
            <a:endParaRPr sz="1200">
              <a:solidFill>
                <a:srgbClr val="873624"/>
              </a:solidFill>
              <a:latin typeface="Arial"/>
              <a:ea typeface="Arial"/>
              <a:cs typeface="Arial"/>
              <a:sym typeface="Arial"/>
            </a:endParaRPr>
          </a:p>
          <a:p>
            <a:pPr marL="0" lvl="0" indent="0" algn="l" rtl="0">
              <a:spcBef>
                <a:spcPts val="800"/>
              </a:spcBef>
              <a:spcAft>
                <a:spcPts val="0"/>
              </a:spcAft>
              <a:buNone/>
            </a:pPr>
            <a:r>
              <a:rPr lang="en" sz="1200" dirty="0">
                <a:solidFill>
                  <a:srgbClr val="873624"/>
                </a:solidFill>
                <a:latin typeface="Arial"/>
                <a:ea typeface="Arial"/>
                <a:cs typeface="Arial"/>
                <a:sym typeface="Arial"/>
              </a:rPr>
              <a:t>Ø</a:t>
            </a:r>
            <a:r>
              <a:rPr lang="en" sz="1200" dirty="0">
                <a:solidFill>
                  <a:srgbClr val="262626"/>
                </a:solidFill>
                <a:latin typeface="Arial"/>
                <a:ea typeface="Arial"/>
                <a:cs typeface="Arial"/>
                <a:sym typeface="Arial"/>
              </a:rPr>
              <a:t>  </a:t>
            </a:r>
            <a:r>
              <a:rPr lang="en" sz="1200" b="1" dirty="0">
                <a:solidFill>
                  <a:srgbClr val="262626"/>
                </a:solidFill>
                <a:latin typeface="Arial"/>
                <a:ea typeface="Arial"/>
                <a:cs typeface="Arial"/>
                <a:sym typeface="Arial"/>
              </a:rPr>
              <a:t>Prim’s      algorithm</a:t>
            </a:r>
            <a:endParaRPr sz="1200" b="1">
              <a:solidFill>
                <a:srgbClr val="262626"/>
              </a:solidFill>
              <a:latin typeface="Arial"/>
              <a:ea typeface="Arial"/>
              <a:cs typeface="Arial"/>
              <a:sym typeface="Arial"/>
            </a:endParaRPr>
          </a:p>
          <a:p>
            <a:pPr marL="0" lvl="0" indent="0" algn="l" rtl="0">
              <a:spcBef>
                <a:spcPts val="800"/>
              </a:spcBef>
              <a:spcAft>
                <a:spcPts val="0"/>
              </a:spcAft>
              <a:buNone/>
            </a:pPr>
            <a:r>
              <a:rPr lang="en" sz="1200" dirty="0">
                <a:solidFill>
                  <a:srgbClr val="873624"/>
                </a:solidFill>
                <a:latin typeface="Arial"/>
                <a:ea typeface="Arial"/>
                <a:cs typeface="Arial"/>
                <a:sym typeface="Arial"/>
              </a:rPr>
              <a:t>Ø</a:t>
            </a:r>
            <a:r>
              <a:rPr lang="en" sz="1200" b="1" dirty="0">
                <a:solidFill>
                  <a:srgbClr val="262626"/>
                </a:solidFill>
                <a:latin typeface="Arial"/>
                <a:ea typeface="Arial"/>
                <a:cs typeface="Arial"/>
                <a:sym typeface="Arial"/>
              </a:rPr>
              <a:t>  Kruskal’s  algorithm</a:t>
            </a:r>
            <a:endParaRPr sz="1200" b="1">
              <a:solidFill>
                <a:srgbClr val="262626"/>
              </a:solidFill>
              <a:latin typeface="Arial"/>
              <a:ea typeface="Arial"/>
              <a:cs typeface="Arial"/>
              <a:sym typeface="Arial"/>
            </a:endParaRPr>
          </a:p>
          <a:p>
            <a:pPr marL="0" lvl="0" indent="0" algn="l" rtl="0">
              <a:spcBef>
                <a:spcPts val="600"/>
              </a:spcBef>
              <a:spcAft>
                <a:spcPts val="0"/>
              </a:spcAft>
              <a:buNone/>
            </a:pPr>
            <a:endParaRPr sz="1200">
              <a:solidFill>
                <a:srgbClr val="0D0D0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sp>
        <p:nvSpPr>
          <p:cNvPr id="292" name="Google Shape;292;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12700" lvl="0" indent="0" algn="l" rtl="0">
              <a:spcBef>
                <a:spcPts val="0"/>
              </a:spcBef>
              <a:spcAft>
                <a:spcPts val="0"/>
              </a:spcAft>
              <a:buNone/>
            </a:pPr>
            <a:r>
              <a:rPr lang="en" sz="1200">
                <a:solidFill>
                  <a:srgbClr val="000000"/>
                </a:solidFill>
                <a:latin typeface="Arial"/>
                <a:ea typeface="Arial"/>
                <a:cs typeface="Arial"/>
                <a:sym typeface="Arial"/>
              </a:rPr>
              <a:t>● V = {0, 1, 2, 3, 4}</a:t>
            </a:r>
            <a:endParaRPr sz="1200">
              <a:solidFill>
                <a:srgbClr val="000000"/>
              </a:solidFill>
              <a:latin typeface="Arial"/>
              <a:ea typeface="Arial"/>
              <a:cs typeface="Arial"/>
              <a:sym typeface="Arial"/>
            </a:endParaRPr>
          </a:p>
          <a:p>
            <a:pPr marL="12700" lvl="0" indent="0" algn="l" rtl="0">
              <a:spcBef>
                <a:spcPts val="500"/>
              </a:spcBef>
              <a:spcAft>
                <a:spcPts val="0"/>
              </a:spcAft>
              <a:buNone/>
            </a:pPr>
            <a:r>
              <a:rPr lang="en" sz="1200">
                <a:solidFill>
                  <a:srgbClr val="000000"/>
                </a:solidFill>
                <a:latin typeface="Arial"/>
                <a:ea typeface="Arial"/>
                <a:cs typeface="Arial"/>
                <a:sym typeface="Arial"/>
              </a:rPr>
              <a:t>● E = { (0, 1) , (1, 2) , (0, 3) , (0, 2) , (4, 3) }</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solidFill>
                <a:srgbClr val="FCE5CD"/>
              </a:solidFill>
            </a:endParaRPr>
          </a:p>
        </p:txBody>
      </p:sp>
      <p:pic>
        <p:nvPicPr>
          <p:cNvPr id="293" name="Google Shape;293;p15"/>
          <p:cNvPicPr preferRelativeResize="0"/>
          <p:nvPr/>
        </p:nvPicPr>
        <p:blipFill>
          <a:blip r:embed="rId3">
            <a:alphaModFix/>
          </a:blip>
          <a:stretch>
            <a:fillRect/>
          </a:stretch>
        </p:blipFill>
        <p:spPr>
          <a:xfrm>
            <a:off x="4520650" y="1853850"/>
            <a:ext cx="3805850" cy="2473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5" name="Google Shape;625;p6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b="1" i="1">
                <a:latin typeface="Arial"/>
                <a:ea typeface="Arial"/>
                <a:cs typeface="Arial"/>
                <a:sym typeface="Arial"/>
              </a:rPr>
              <a:t>How many such spanning trees can be formed ?</a:t>
            </a:r>
            <a:endParaRPr sz="1200" b="1" i="1">
              <a:latin typeface="Arial"/>
              <a:ea typeface="Arial"/>
              <a:cs typeface="Arial"/>
              <a:sym typeface="Arial"/>
            </a:endParaRPr>
          </a:p>
          <a:p>
            <a:pPr marL="0" lvl="0" indent="0" algn="l" rtl="0">
              <a:lnSpc>
                <a:spcPct val="110000"/>
              </a:lnSpc>
              <a:spcBef>
                <a:spcPts val="700"/>
              </a:spcBef>
              <a:spcAft>
                <a:spcPts val="0"/>
              </a:spcAft>
              <a:buNone/>
            </a:pPr>
            <a:r>
              <a:rPr lang="en" sz="1200" b="1" i="1">
                <a:latin typeface="Arial"/>
                <a:ea typeface="Arial"/>
                <a:cs typeface="Arial"/>
                <a:sym typeface="Arial"/>
              </a:rPr>
              <a:t>     	</a:t>
            </a:r>
            <a:r>
              <a:rPr lang="en" sz="1200">
                <a:latin typeface="Arial"/>
                <a:ea typeface="Arial"/>
                <a:cs typeface="Arial"/>
                <a:sym typeface="Arial"/>
              </a:rPr>
              <a:t>Suppose |V| = 6 and |E| = |V|-1 = 5, where V, E ϵ vertices and edges respectively. Thus the possible combinations are :</a:t>
            </a:r>
            <a:endParaRPr sz="1200">
              <a:latin typeface="Arial"/>
              <a:ea typeface="Arial"/>
              <a:cs typeface="Arial"/>
              <a:sym typeface="Arial"/>
            </a:endParaRPr>
          </a:p>
          <a:p>
            <a:pPr marL="0" lvl="0" indent="0" algn="l" rtl="0">
              <a:lnSpc>
                <a:spcPct val="110000"/>
              </a:lnSpc>
              <a:spcBef>
                <a:spcPts val="700"/>
              </a:spcBef>
              <a:spcAft>
                <a:spcPts val="0"/>
              </a:spcAft>
              <a:buNone/>
            </a:pPr>
            <a:r>
              <a:rPr lang="en" sz="1200" b="1">
                <a:latin typeface="Arial"/>
                <a:ea typeface="Arial"/>
                <a:cs typeface="Arial"/>
                <a:sym typeface="Arial"/>
              </a:rPr>
              <a:t>                                   	N = </a:t>
            </a:r>
            <a:r>
              <a:rPr lang="en" sz="1200" b="1" baseline="30000">
                <a:latin typeface="Arial"/>
                <a:ea typeface="Arial"/>
                <a:cs typeface="Arial"/>
                <a:sym typeface="Arial"/>
              </a:rPr>
              <a:t>|V|</a:t>
            </a:r>
            <a:r>
              <a:rPr lang="en" sz="1200" b="1">
                <a:latin typeface="Arial"/>
                <a:ea typeface="Arial"/>
                <a:cs typeface="Arial"/>
                <a:sym typeface="Arial"/>
              </a:rPr>
              <a:t>C</a:t>
            </a:r>
            <a:r>
              <a:rPr lang="en" sz="1200" b="1" baseline="-25000">
                <a:latin typeface="Arial"/>
                <a:ea typeface="Arial"/>
                <a:cs typeface="Arial"/>
                <a:sym typeface="Arial"/>
              </a:rPr>
              <a:t>|E| </a:t>
            </a:r>
            <a:r>
              <a:rPr lang="en" sz="1200" b="1">
                <a:latin typeface="Arial"/>
                <a:ea typeface="Arial"/>
                <a:cs typeface="Arial"/>
                <a:sym typeface="Arial"/>
              </a:rPr>
              <a:t>= </a:t>
            </a:r>
            <a:r>
              <a:rPr lang="en" sz="1200" b="1" baseline="30000">
                <a:latin typeface="Arial"/>
                <a:ea typeface="Arial"/>
                <a:cs typeface="Arial"/>
                <a:sym typeface="Arial"/>
              </a:rPr>
              <a:t>6</a:t>
            </a:r>
            <a:r>
              <a:rPr lang="en" sz="1200" b="1">
                <a:latin typeface="Arial"/>
                <a:ea typeface="Arial"/>
                <a:cs typeface="Arial"/>
                <a:sym typeface="Arial"/>
              </a:rPr>
              <a:t>C</a:t>
            </a:r>
            <a:r>
              <a:rPr lang="en" sz="1200" b="1" baseline="-25000">
                <a:latin typeface="Arial"/>
                <a:ea typeface="Arial"/>
                <a:cs typeface="Arial"/>
                <a:sym typeface="Arial"/>
              </a:rPr>
              <a:t>5</a:t>
            </a:r>
            <a:endParaRPr sz="1200" b="1" baseline="-25000">
              <a:latin typeface="Arial"/>
              <a:ea typeface="Arial"/>
              <a:cs typeface="Arial"/>
              <a:sym typeface="Arial"/>
            </a:endParaRPr>
          </a:p>
          <a:p>
            <a:pPr marL="1371600" lvl="0" indent="457200" algn="l" rtl="0">
              <a:lnSpc>
                <a:spcPct val="110000"/>
              </a:lnSpc>
              <a:spcBef>
                <a:spcPts val="700"/>
              </a:spcBef>
              <a:spcAft>
                <a:spcPts val="0"/>
              </a:spcAft>
              <a:buNone/>
            </a:pPr>
            <a:r>
              <a:rPr lang="en" sz="1200" b="1">
                <a:latin typeface="Arial"/>
                <a:ea typeface="Arial"/>
                <a:cs typeface="Arial"/>
                <a:sym typeface="Arial"/>
              </a:rPr>
              <a:t>N = 6</a:t>
            </a:r>
            <a:endParaRPr sz="1200" b="1">
              <a:latin typeface="Arial"/>
              <a:ea typeface="Arial"/>
              <a:cs typeface="Arial"/>
              <a:sym typeface="Arial"/>
            </a:endParaRPr>
          </a:p>
          <a:p>
            <a:pPr marL="0" lvl="0" indent="0" algn="l" rtl="0">
              <a:lnSpc>
                <a:spcPct val="110000"/>
              </a:lnSpc>
              <a:spcBef>
                <a:spcPts val="700"/>
              </a:spcBef>
              <a:spcAft>
                <a:spcPts val="0"/>
              </a:spcAft>
              <a:buNone/>
            </a:pPr>
            <a:r>
              <a:rPr lang="en" sz="1200" b="1" i="1">
                <a:latin typeface="Arial"/>
                <a:ea typeface="Arial"/>
                <a:cs typeface="Arial"/>
                <a:sym typeface="Arial"/>
              </a:rPr>
              <a:t> NOTE : </a:t>
            </a:r>
            <a:r>
              <a:rPr lang="en" sz="1200">
                <a:latin typeface="Arial"/>
                <a:ea typeface="Arial"/>
                <a:cs typeface="Arial"/>
                <a:sym typeface="Arial"/>
              </a:rPr>
              <a:t>In case the total edges (in the graph) forms (m) cycles.</a:t>
            </a:r>
            <a:endParaRPr sz="1200">
              <a:latin typeface="Arial"/>
              <a:ea typeface="Arial"/>
              <a:cs typeface="Arial"/>
              <a:sym typeface="Arial"/>
            </a:endParaRPr>
          </a:p>
          <a:p>
            <a:pPr marL="0" lvl="0" indent="0" algn="l" rtl="0">
              <a:lnSpc>
                <a:spcPct val="110000"/>
              </a:lnSpc>
              <a:spcBef>
                <a:spcPts val="700"/>
              </a:spcBef>
              <a:spcAft>
                <a:spcPts val="0"/>
              </a:spcAft>
              <a:buNone/>
            </a:pPr>
            <a:r>
              <a:rPr lang="en" sz="1200">
                <a:latin typeface="Arial"/>
                <a:ea typeface="Arial"/>
                <a:cs typeface="Arial"/>
                <a:sym typeface="Arial"/>
              </a:rPr>
              <a:t>              Then the possible combinations will be :</a:t>
            </a:r>
            <a:endParaRPr sz="1200">
              <a:latin typeface="Arial"/>
              <a:ea typeface="Arial"/>
              <a:cs typeface="Arial"/>
              <a:sym typeface="Arial"/>
            </a:endParaRPr>
          </a:p>
          <a:p>
            <a:pPr marL="1371600" lvl="0" indent="457200" algn="l" rtl="0">
              <a:lnSpc>
                <a:spcPct val="110000"/>
              </a:lnSpc>
              <a:spcBef>
                <a:spcPts val="700"/>
              </a:spcBef>
              <a:spcAft>
                <a:spcPts val="0"/>
              </a:spcAft>
              <a:buNone/>
            </a:pPr>
            <a:r>
              <a:rPr lang="en" sz="1200" b="1">
                <a:latin typeface="Arial"/>
                <a:ea typeface="Arial"/>
                <a:cs typeface="Arial"/>
                <a:sym typeface="Arial"/>
              </a:rPr>
              <a:t>N = </a:t>
            </a:r>
            <a:r>
              <a:rPr lang="en" sz="1200" b="1" baseline="30000">
                <a:latin typeface="Arial"/>
                <a:ea typeface="Arial"/>
                <a:cs typeface="Arial"/>
                <a:sym typeface="Arial"/>
              </a:rPr>
              <a:t>|V|</a:t>
            </a:r>
            <a:r>
              <a:rPr lang="en" sz="1200" b="1">
                <a:latin typeface="Arial"/>
                <a:ea typeface="Arial"/>
                <a:cs typeface="Arial"/>
                <a:sym typeface="Arial"/>
              </a:rPr>
              <a:t>C</a:t>
            </a:r>
            <a:r>
              <a:rPr lang="en" sz="1200" b="1" baseline="-25000">
                <a:latin typeface="Arial"/>
                <a:ea typeface="Arial"/>
                <a:cs typeface="Arial"/>
                <a:sym typeface="Arial"/>
              </a:rPr>
              <a:t>|E| </a:t>
            </a:r>
            <a:r>
              <a:rPr lang="en" sz="1200" b="1">
                <a:latin typeface="Arial"/>
                <a:ea typeface="Arial"/>
                <a:cs typeface="Arial"/>
                <a:sym typeface="Arial"/>
              </a:rPr>
              <a:t>- m </a:t>
            </a:r>
            <a:endParaRPr sz="1200" b="1">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Prim’s Algorithm:</a:t>
            </a:r>
            <a:endParaRPr/>
          </a:p>
        </p:txBody>
      </p:sp>
      <p:sp>
        <p:nvSpPr>
          <p:cNvPr id="631" name="Google Shape;631;p6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idea is to maintain two sets of vertices. The first set contains the vertices already included in the MST, the other set contains the vertices not yet included.</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At every step, it considers all the edges that connect the two sets, and picks the minimum weight edge from these edges.</a:t>
            </a:r>
            <a:endParaRPr sz="1200">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After picking the edge, it moves the other endpoint of the edge to the set containing MST.</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64"/>
          <p:cNvSpPr txBox="1">
            <a:spLocks noGrp="1"/>
          </p:cNvSpPr>
          <p:nvPr>
            <p:ph type="title"/>
          </p:nvPr>
        </p:nvSpPr>
        <p:spPr>
          <a:xfrm>
            <a:off x="3577590" y="3246120"/>
            <a:ext cx="1428750" cy="502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bg1"/>
              </a:solidFill>
            </a:endParaRPr>
          </a:p>
        </p:txBody>
      </p:sp>
      <p:sp>
        <p:nvSpPr>
          <p:cNvPr id="637" name="Google Shape;637;p64"/>
          <p:cNvSpPr txBox="1">
            <a:spLocks noGrp="1"/>
          </p:cNvSpPr>
          <p:nvPr>
            <p:ph type="body" idx="1"/>
          </p:nvPr>
        </p:nvSpPr>
        <p:spPr>
          <a:xfrm>
            <a:off x="1303800" y="1451610"/>
            <a:ext cx="7030500" cy="308004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dirty="0">
                <a:solidFill>
                  <a:srgbClr val="2A1A00"/>
                </a:solidFill>
                <a:latin typeface="Arial"/>
                <a:ea typeface="Arial"/>
                <a:cs typeface="Arial"/>
                <a:sym typeface="Arial"/>
              </a:rPr>
              <a:t>•</a:t>
            </a:r>
            <a:r>
              <a:rPr lang="en" sz="1200" dirty="0">
                <a:latin typeface="Arial"/>
                <a:ea typeface="Arial"/>
                <a:cs typeface="Arial"/>
                <a:sym typeface="Arial"/>
              </a:rPr>
              <a:t>  </a:t>
            </a:r>
            <a:r>
              <a:rPr lang="en" sz="1200" dirty="0" smtClean="0">
                <a:latin typeface="Arial"/>
                <a:ea typeface="Arial"/>
                <a:cs typeface="Arial"/>
                <a:sym typeface="Arial"/>
              </a:rPr>
              <a:t>A </a:t>
            </a:r>
            <a:r>
              <a:rPr lang="en" sz="1200" dirty="0">
                <a:latin typeface="Arial"/>
                <a:ea typeface="Arial"/>
                <a:cs typeface="Arial"/>
                <a:sym typeface="Arial"/>
              </a:rPr>
              <a:t>group of edges that connects two set of vertices in a graph is called cut in graph theory.</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dirty="0">
                <a:solidFill>
                  <a:srgbClr val="2A1A00"/>
                </a:solidFill>
                <a:latin typeface="Arial"/>
                <a:ea typeface="Arial"/>
                <a:cs typeface="Arial"/>
                <a:sym typeface="Arial"/>
              </a:rPr>
              <a:t>•</a:t>
            </a:r>
            <a:r>
              <a:rPr lang="en" sz="1200" i="1" dirty="0">
                <a:latin typeface="Arial"/>
                <a:ea typeface="Arial"/>
                <a:cs typeface="Arial"/>
                <a:sym typeface="Arial"/>
              </a:rPr>
              <a:t>  </a:t>
            </a:r>
            <a:r>
              <a:rPr lang="en" sz="1200" i="1" dirty="0" smtClean="0">
                <a:latin typeface="Arial"/>
                <a:ea typeface="Arial"/>
                <a:cs typeface="Arial"/>
                <a:sym typeface="Arial"/>
              </a:rPr>
              <a:t>At </a:t>
            </a:r>
            <a:r>
              <a:rPr lang="en" sz="1200" i="1" dirty="0">
                <a:latin typeface="Arial"/>
                <a:ea typeface="Arial"/>
                <a:cs typeface="Arial"/>
                <a:sym typeface="Arial"/>
              </a:rPr>
              <a:t>every step of Prim’s algorithm, we find a cut (of two sets, one contains the vertices </a:t>
            </a:r>
            <a:r>
              <a:rPr lang="en" sz="1200" i="1" dirty="0" smtClean="0">
                <a:latin typeface="Arial"/>
                <a:ea typeface="Arial"/>
                <a:cs typeface="Arial"/>
                <a:sym typeface="Arial"/>
              </a:rPr>
              <a:t>already</a:t>
            </a:r>
            <a:r>
              <a:rPr lang="en" sz="1200" i="1" dirty="0" smtClean="0">
                <a:latin typeface="Arial"/>
                <a:ea typeface="Arial"/>
                <a:cs typeface="Arial"/>
                <a:sym typeface="Arial"/>
              </a:rPr>
              <a:t> </a:t>
            </a:r>
            <a:r>
              <a:rPr lang="en" sz="1200" i="1" dirty="0" smtClean="0">
                <a:latin typeface="Arial"/>
                <a:ea typeface="Arial"/>
                <a:cs typeface="Arial"/>
                <a:sym typeface="Arial"/>
              </a:rPr>
              <a:t>         </a:t>
            </a:r>
          </a:p>
          <a:p>
            <a:pPr marL="0" lvl="0" indent="0" algn="just" rtl="0">
              <a:lnSpc>
                <a:spcPct val="110000"/>
              </a:lnSpc>
              <a:spcBef>
                <a:spcPts val="700"/>
              </a:spcBef>
              <a:spcAft>
                <a:spcPts val="0"/>
              </a:spcAft>
              <a:buNone/>
            </a:pPr>
            <a:r>
              <a:rPr lang="en" sz="1200" i="1" dirty="0" smtClean="0">
                <a:latin typeface="Arial"/>
                <a:ea typeface="Arial"/>
                <a:cs typeface="Arial"/>
                <a:sym typeface="Arial"/>
              </a:rPr>
              <a:t> </a:t>
            </a:r>
            <a:r>
              <a:rPr lang="en" sz="1200" i="1" dirty="0" smtClean="0">
                <a:latin typeface="Arial"/>
                <a:ea typeface="Arial"/>
                <a:cs typeface="Arial"/>
                <a:sym typeface="Arial"/>
              </a:rPr>
              <a:t>   </a:t>
            </a:r>
            <a:r>
              <a:rPr lang="en" sz="1200" i="1" dirty="0" smtClean="0">
                <a:latin typeface="Arial"/>
                <a:ea typeface="Arial"/>
                <a:cs typeface="Arial"/>
                <a:sym typeface="Arial"/>
              </a:rPr>
              <a:t>included </a:t>
            </a:r>
            <a:r>
              <a:rPr lang="en" sz="1200" i="1" dirty="0">
                <a:latin typeface="Arial"/>
                <a:ea typeface="Arial"/>
                <a:cs typeface="Arial"/>
                <a:sym typeface="Arial"/>
              </a:rPr>
              <a:t>in   MST and other contains rest of the vertices).</a:t>
            </a:r>
            <a:endParaRPr sz="1200" i="1">
              <a:latin typeface="Arial"/>
              <a:ea typeface="Arial"/>
              <a:cs typeface="Arial"/>
              <a:sym typeface="Arial"/>
            </a:endParaRPr>
          </a:p>
          <a:p>
            <a:pPr marL="0" lvl="0" indent="0" algn="just" rtl="0">
              <a:lnSpc>
                <a:spcPct val="110000"/>
              </a:lnSpc>
              <a:spcBef>
                <a:spcPts val="700"/>
              </a:spcBef>
              <a:spcAft>
                <a:spcPts val="0"/>
              </a:spcAft>
              <a:buNone/>
            </a:pPr>
            <a:r>
              <a:rPr lang="en" sz="1200" dirty="0">
                <a:solidFill>
                  <a:srgbClr val="2A1A00"/>
                </a:solidFill>
                <a:latin typeface="Arial"/>
                <a:ea typeface="Arial"/>
                <a:cs typeface="Arial"/>
                <a:sym typeface="Arial"/>
              </a:rPr>
              <a:t>•</a:t>
            </a:r>
            <a:r>
              <a:rPr lang="en" sz="1200" i="1" dirty="0">
                <a:latin typeface="Arial"/>
                <a:ea typeface="Arial"/>
                <a:cs typeface="Arial"/>
                <a:sym typeface="Arial"/>
              </a:rPr>
              <a:t>  </a:t>
            </a:r>
            <a:r>
              <a:rPr lang="en" sz="1200" i="1" dirty="0" smtClean="0">
                <a:latin typeface="Arial"/>
                <a:ea typeface="Arial"/>
                <a:cs typeface="Arial"/>
                <a:sym typeface="Arial"/>
              </a:rPr>
              <a:t>Pick </a:t>
            </a:r>
            <a:r>
              <a:rPr lang="en" sz="1200" i="1" dirty="0">
                <a:latin typeface="Arial"/>
                <a:ea typeface="Arial"/>
                <a:cs typeface="Arial"/>
                <a:sym typeface="Arial"/>
              </a:rPr>
              <a:t>the minimum weight edge from the cut and include this vertex to MST Set.</a:t>
            </a:r>
            <a:endParaRPr sz="1200" i="1">
              <a:latin typeface="Arial"/>
              <a:ea typeface="Arial"/>
              <a:cs typeface="Arial"/>
              <a:sym typeface="Arial"/>
            </a:endParaRPr>
          </a:p>
          <a:p>
            <a:pPr marL="0" lvl="0" indent="0" algn="just" rtl="0">
              <a:lnSpc>
                <a:spcPct val="110000"/>
              </a:lnSpc>
              <a:spcBef>
                <a:spcPts val="700"/>
              </a:spcBef>
              <a:spcAft>
                <a:spcPts val="0"/>
              </a:spcAft>
              <a:buNone/>
            </a:pPr>
            <a:r>
              <a:rPr lang="en" sz="1200" i="1" dirty="0" smtClean="0">
                <a:latin typeface="Arial"/>
                <a:ea typeface="Arial"/>
                <a:cs typeface="Arial"/>
                <a:sym typeface="Arial"/>
              </a:rPr>
              <a:t>    (</a:t>
            </a:r>
            <a:r>
              <a:rPr lang="en" sz="1200" i="1" dirty="0">
                <a:latin typeface="Arial"/>
                <a:ea typeface="Arial"/>
                <a:cs typeface="Arial"/>
                <a:sym typeface="Arial"/>
              </a:rPr>
              <a:t>The set that contains already included vertices).</a:t>
            </a:r>
            <a:endParaRPr sz="1200" i="1">
              <a:latin typeface="Arial"/>
              <a:ea typeface="Arial"/>
              <a:cs typeface="Arial"/>
              <a:sym typeface="Arial"/>
            </a:endParaRPr>
          </a:p>
          <a:p>
            <a:pPr marL="0" lvl="0" indent="0" algn="l" rtl="0">
              <a:spcBef>
                <a:spcPts val="0"/>
              </a:spcBef>
              <a:spcAft>
                <a:spcPts val="1600"/>
              </a:spcAft>
              <a:buNone/>
            </a:pPr>
            <a:endParaRPr sz="1200"/>
          </a:p>
        </p:txBody>
      </p:sp>
      <p:pic>
        <p:nvPicPr>
          <p:cNvPr id="638" name="Google Shape;638;p64"/>
          <p:cNvPicPr preferRelativeResize="0"/>
          <p:nvPr/>
        </p:nvPicPr>
        <p:blipFill>
          <a:blip r:embed="rId3">
            <a:alphaModFix/>
          </a:blip>
          <a:stretch>
            <a:fillRect/>
          </a:stretch>
        </p:blipFill>
        <p:spPr>
          <a:xfrm>
            <a:off x="1257300" y="2777490"/>
            <a:ext cx="7803000" cy="22816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644" name="Google Shape;644;p6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In order to implement Prim’s algorithm efficiently, we need a fast way to select a new edge to add to the tree formed by the edges in A.</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connected graph G and the root r of the minimum spanning tree to be grown are inputs to the algorithm.</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During execution of the algorithm, all vertices that are </a:t>
            </a:r>
            <a:r>
              <a:rPr lang="en" sz="1200" i="1">
                <a:latin typeface="Arial"/>
                <a:ea typeface="Arial"/>
                <a:cs typeface="Arial"/>
                <a:sym typeface="Arial"/>
              </a:rPr>
              <a:t>not </a:t>
            </a:r>
            <a:r>
              <a:rPr lang="en" sz="1200">
                <a:latin typeface="Arial"/>
                <a:ea typeface="Arial"/>
                <a:cs typeface="Arial"/>
                <a:sym typeface="Arial"/>
              </a:rPr>
              <a:t>in the tree reside in a min-priority queue Q based on a </a:t>
            </a:r>
            <a:r>
              <a:rPr lang="en" sz="1200" i="1">
                <a:latin typeface="Arial"/>
                <a:ea typeface="Arial"/>
                <a:cs typeface="Arial"/>
                <a:sym typeface="Arial"/>
              </a:rPr>
              <a:t>key </a:t>
            </a:r>
            <a:r>
              <a:rPr lang="en" sz="1200">
                <a:latin typeface="Arial"/>
                <a:ea typeface="Arial"/>
                <a:cs typeface="Arial"/>
                <a:sym typeface="Arial"/>
              </a:rPr>
              <a:t>attribute.</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For each vertex v, the attribute v.</a:t>
            </a:r>
            <a:r>
              <a:rPr lang="en" sz="1200" i="1">
                <a:latin typeface="Arial"/>
                <a:ea typeface="Arial"/>
                <a:cs typeface="Arial"/>
                <a:sym typeface="Arial"/>
              </a:rPr>
              <a:t>key </a:t>
            </a:r>
            <a:r>
              <a:rPr lang="en" sz="1200">
                <a:latin typeface="Arial"/>
                <a:ea typeface="Arial"/>
                <a:cs typeface="Arial"/>
                <a:sym typeface="Arial"/>
              </a:rPr>
              <a:t>is the minimum weight of any edge connecting v to a vertex in the tree; by convention v.key = ∞ if there is no such edge.</a:t>
            </a:r>
            <a:endParaRPr sz="1200">
              <a:solidFill>
                <a:srgbClr val="2A1A00"/>
              </a:solidFill>
              <a:latin typeface="Arial"/>
              <a:ea typeface="Arial"/>
              <a:cs typeface="Arial"/>
              <a:sym typeface="Arial"/>
            </a:endParaRPr>
          </a:p>
          <a:p>
            <a:pPr marL="0" lvl="0" indent="0" algn="l"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attribute </a:t>
            </a:r>
            <a:r>
              <a:rPr lang="en" sz="1200" b="1" i="1">
                <a:latin typeface="Arial"/>
                <a:ea typeface="Arial"/>
                <a:cs typeface="Arial"/>
                <a:sym typeface="Arial"/>
              </a:rPr>
              <a:t>v.π </a:t>
            </a:r>
            <a:r>
              <a:rPr lang="en" sz="1200">
                <a:latin typeface="Arial"/>
                <a:ea typeface="Arial"/>
                <a:cs typeface="Arial"/>
                <a:sym typeface="Arial"/>
              </a:rPr>
              <a:t>names the parent of  in the tree.</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6"/>
          <p:cNvSpPr txBox="1">
            <a:spLocks noGrp="1"/>
          </p:cNvSpPr>
          <p:nvPr>
            <p:ph type="title"/>
          </p:nvPr>
        </p:nvSpPr>
        <p:spPr>
          <a:xfrm>
            <a:off x="6046470" y="1223009"/>
            <a:ext cx="2287830" cy="374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66"/>
          <p:cNvSpPr txBox="1">
            <a:spLocks noGrp="1"/>
          </p:cNvSpPr>
          <p:nvPr>
            <p:ph type="body" idx="1"/>
          </p:nvPr>
        </p:nvSpPr>
        <p:spPr>
          <a:xfrm>
            <a:off x="6732270" y="2617470"/>
            <a:ext cx="960120" cy="129159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51" name="Google Shape;651;p66"/>
          <p:cNvPicPr preferRelativeResize="0"/>
          <p:nvPr/>
        </p:nvPicPr>
        <p:blipFill>
          <a:blip r:embed="rId3">
            <a:alphaModFix/>
          </a:blip>
          <a:stretch>
            <a:fillRect/>
          </a:stretch>
        </p:blipFill>
        <p:spPr>
          <a:xfrm>
            <a:off x="411480" y="1234440"/>
            <a:ext cx="3164868" cy="3303270"/>
          </a:xfrm>
          <a:prstGeom prst="rect">
            <a:avLst/>
          </a:prstGeom>
          <a:noFill/>
          <a:ln>
            <a:noFill/>
          </a:ln>
        </p:spPr>
      </p:pic>
      <p:pic>
        <p:nvPicPr>
          <p:cNvPr id="652" name="Google Shape;652;p66"/>
          <p:cNvPicPr preferRelativeResize="0"/>
          <p:nvPr/>
        </p:nvPicPr>
        <p:blipFill>
          <a:blip r:embed="rId4">
            <a:alphaModFix/>
          </a:blip>
          <a:stretch>
            <a:fillRect/>
          </a:stretch>
        </p:blipFill>
        <p:spPr>
          <a:xfrm>
            <a:off x="4311975" y="611100"/>
            <a:ext cx="4287326" cy="4428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7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Kruskal’s Algorithm:</a:t>
            </a:r>
            <a:endParaRPr/>
          </a:p>
        </p:txBody>
      </p:sp>
      <p:sp>
        <p:nvSpPr>
          <p:cNvPr id="682" name="Google Shape;682;p70"/>
          <p:cNvSpPr txBox="1">
            <a:spLocks noGrp="1"/>
          </p:cNvSpPr>
          <p:nvPr>
            <p:ph type="body" idx="1"/>
          </p:nvPr>
        </p:nvSpPr>
        <p:spPr>
          <a:xfrm>
            <a:off x="1303800" y="1451610"/>
            <a:ext cx="7030500" cy="3080040"/>
          </a:xfrm>
          <a:prstGeom prst="rect">
            <a:avLst/>
          </a:prstGeom>
        </p:spPr>
        <p:txBody>
          <a:bodyPr spcFirstLastPara="1" wrap="square" lIns="91425" tIns="91425" rIns="91425" bIns="91425" anchor="t" anchorCtr="0">
            <a:noAutofit/>
          </a:bodyPr>
          <a:lstStyle/>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b="1">
                <a:latin typeface="Arial"/>
                <a:ea typeface="Arial"/>
                <a:cs typeface="Arial"/>
                <a:sym typeface="Arial"/>
              </a:rPr>
              <a:t>Kruskal's algorithm</a:t>
            </a:r>
            <a:r>
              <a:rPr lang="en" sz="1200">
                <a:latin typeface="Arial"/>
                <a:ea typeface="Arial"/>
                <a:cs typeface="Arial"/>
                <a:sym typeface="Arial"/>
              </a:rPr>
              <a:t> is a minimum-spanning-tree </a:t>
            </a:r>
            <a:r>
              <a:rPr lang="en" sz="1200" b="1">
                <a:latin typeface="Arial"/>
                <a:ea typeface="Arial"/>
                <a:cs typeface="Arial"/>
                <a:sym typeface="Arial"/>
              </a:rPr>
              <a:t>algorithm</a:t>
            </a:r>
            <a:r>
              <a:rPr lang="en" sz="1200">
                <a:latin typeface="Arial"/>
                <a:ea typeface="Arial"/>
                <a:cs typeface="Arial"/>
                <a:sym typeface="Arial"/>
              </a:rPr>
              <a:t> which finds an edge of the least possible weight that connects any two trees in the forest. It is a greedy </a:t>
            </a:r>
            <a:r>
              <a:rPr lang="en" sz="1200" b="1">
                <a:latin typeface="Arial"/>
                <a:ea typeface="Arial"/>
                <a:cs typeface="Arial"/>
                <a:sym typeface="Arial"/>
              </a:rPr>
              <a:t>algorithm</a:t>
            </a:r>
            <a:r>
              <a:rPr lang="en" sz="1200">
                <a:latin typeface="Arial"/>
                <a:ea typeface="Arial"/>
                <a:cs typeface="Arial"/>
                <a:sym typeface="Arial"/>
              </a:rPr>
              <a:t> in graph theory as it finds a minimum spanning tree for a connected weighted graph adding increasing cost arcs at each step.</a:t>
            </a:r>
            <a:endParaRPr sz="1200">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Below are the steps for finding MST using Kruskal’s algorithm :</a:t>
            </a:r>
            <a:endParaRPr sz="1200">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a:t>
            </a:r>
            <a:r>
              <a:rPr lang="en" sz="1200" i="1">
                <a:latin typeface="Arial"/>
                <a:ea typeface="Arial"/>
                <a:cs typeface="Arial"/>
                <a:sym typeface="Arial"/>
              </a:rPr>
              <a:t> Sort all the edges in non-decreasing order of their weight.</a:t>
            </a:r>
            <a:endParaRPr sz="1200">
              <a:solidFill>
                <a:srgbClr val="2A1A00"/>
              </a:solidFill>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Ø</a:t>
            </a:r>
            <a:r>
              <a:rPr lang="en" sz="1200" i="1">
                <a:latin typeface="Arial"/>
                <a:ea typeface="Arial"/>
                <a:cs typeface="Arial"/>
                <a:sym typeface="Arial"/>
              </a:rPr>
              <a:t>Pick the smallest edge. Check if it forms a cycle with the spanning tree formed so far. If cycle is not formed, include this edge. Else, discard it.</a:t>
            </a:r>
            <a:endParaRPr sz="1200">
              <a:solidFill>
                <a:srgbClr val="2A1A00"/>
              </a:solidFill>
              <a:latin typeface="Arial"/>
              <a:ea typeface="Arial"/>
              <a:cs typeface="Arial"/>
              <a:sym typeface="Arial"/>
            </a:endParaRPr>
          </a:p>
          <a:p>
            <a:pPr marL="0" lvl="0" indent="0" algn="l" rtl="0">
              <a:spcBef>
                <a:spcPts val="0"/>
              </a:spcBef>
              <a:spcAft>
                <a:spcPts val="1600"/>
              </a:spcAft>
              <a:buNone/>
            </a:pPr>
            <a:r>
              <a:rPr lang="en" sz="1200" i="1">
                <a:latin typeface="Arial"/>
                <a:ea typeface="Arial"/>
                <a:cs typeface="Arial"/>
                <a:sym typeface="Arial"/>
              </a:rPr>
              <a:t>Repeat step#2 until there are (V-1) edges in the spanning tree</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7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688" name="Google Shape;688;p7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It uses a disjoint-set data structure to maintain several disjoint sets of elements.</a:t>
            </a:r>
            <a:endParaRPr sz="1200">
              <a:solidFill>
                <a:srgbClr val="2A1A00"/>
              </a:solidFill>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operation FIND-SET(u) returns a representative element from the set that contains u.</a:t>
            </a:r>
            <a:endParaRPr sz="1200">
              <a:solidFill>
                <a:srgbClr val="2A1A00"/>
              </a:solidFill>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We can determine whether two vertices u and v belong to the same tree by testing whether FIND-SET(u) equals FIND-SET(v).</a:t>
            </a:r>
            <a:endParaRPr sz="1200">
              <a:latin typeface="Arial"/>
              <a:ea typeface="Arial"/>
              <a:cs typeface="Arial"/>
              <a:sym typeface="Arial"/>
            </a:endParaRPr>
          </a:p>
          <a:p>
            <a:pPr marL="0" lvl="0" indent="0" algn="just" rtl="0">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To combine trees, Kruskal’s algorithm calls the UNION procedure</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2"/>
          <p:cNvSpPr txBox="1">
            <a:spLocks noGrp="1"/>
          </p:cNvSpPr>
          <p:nvPr>
            <p:ph type="title"/>
          </p:nvPr>
        </p:nvSpPr>
        <p:spPr>
          <a:xfrm flipV="1">
            <a:off x="2960370" y="1597873"/>
            <a:ext cx="3954780" cy="253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4" name="Google Shape;694;p72"/>
          <p:cNvSpPr txBox="1">
            <a:spLocks noGrp="1"/>
          </p:cNvSpPr>
          <p:nvPr>
            <p:ph type="body" idx="1"/>
          </p:nvPr>
        </p:nvSpPr>
        <p:spPr>
          <a:xfrm>
            <a:off x="3154680" y="2400300"/>
            <a:ext cx="4091940" cy="184023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95" name="Google Shape;695;p72"/>
          <p:cNvPicPr preferRelativeResize="0"/>
          <p:nvPr/>
        </p:nvPicPr>
        <p:blipFill>
          <a:blip r:embed="rId3">
            <a:alphaModFix/>
          </a:blip>
          <a:stretch>
            <a:fillRect/>
          </a:stretch>
        </p:blipFill>
        <p:spPr>
          <a:xfrm>
            <a:off x="2159350" y="936275"/>
            <a:ext cx="6553200" cy="4114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3"/>
          <p:cNvSpPr txBox="1">
            <a:spLocks noGrp="1"/>
          </p:cNvSpPr>
          <p:nvPr>
            <p:ph type="title"/>
          </p:nvPr>
        </p:nvSpPr>
        <p:spPr>
          <a:xfrm>
            <a:off x="4137660" y="1234439"/>
            <a:ext cx="2423160" cy="2628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73"/>
          <p:cNvSpPr txBox="1">
            <a:spLocks noGrp="1"/>
          </p:cNvSpPr>
          <p:nvPr>
            <p:ph type="body" idx="1"/>
          </p:nvPr>
        </p:nvSpPr>
        <p:spPr>
          <a:xfrm>
            <a:off x="3943350" y="2606040"/>
            <a:ext cx="2503170" cy="19256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02" name="Google Shape;702;p73"/>
          <p:cNvPicPr preferRelativeResize="0"/>
          <p:nvPr/>
        </p:nvPicPr>
        <p:blipFill>
          <a:blip r:embed="rId3">
            <a:alphaModFix/>
          </a:blip>
          <a:stretch>
            <a:fillRect/>
          </a:stretch>
        </p:blipFill>
        <p:spPr>
          <a:xfrm>
            <a:off x="2782699" y="598175"/>
            <a:ext cx="5293600" cy="44750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Source Shortest Path:</a:t>
            </a:r>
            <a:endParaRPr/>
          </a:p>
        </p:txBody>
      </p:sp>
      <p:sp>
        <p:nvSpPr>
          <p:cNvPr id="741" name="Google Shape;741;p7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In graph theory, the shortest path problem is the problem of finding a path between two vertices (or nodes) in a graph such that the sum of the weights of its constituent edges is minimized.</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In a </a:t>
            </a:r>
            <a:r>
              <a:rPr lang="en" sz="1200" b="1" i="1">
                <a:latin typeface="Arial"/>
                <a:ea typeface="Arial"/>
                <a:cs typeface="Arial"/>
                <a:sym typeface="Arial"/>
              </a:rPr>
              <a:t>shortest-paths problem</a:t>
            </a:r>
            <a:r>
              <a:rPr lang="en" sz="1200">
                <a:latin typeface="Arial"/>
                <a:ea typeface="Arial"/>
                <a:cs typeface="Arial"/>
                <a:sym typeface="Arial"/>
              </a:rPr>
              <a:t>, we are given a weighted, directed graph G(V, E), with weight function w : E à R, mapping edges to real-valued weights.</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b="1" i="1">
                <a:latin typeface="Arial"/>
                <a:ea typeface="Arial"/>
                <a:cs typeface="Arial"/>
                <a:sym typeface="Arial"/>
              </a:rPr>
              <a:t>   </a:t>
            </a:r>
            <a:r>
              <a:rPr lang="en" sz="1200">
                <a:latin typeface="Arial"/>
                <a:ea typeface="Arial"/>
                <a:cs typeface="Arial"/>
                <a:sym typeface="Arial"/>
              </a:rPr>
              <a:t>The </a:t>
            </a:r>
            <a:r>
              <a:rPr lang="en" sz="1200" b="1" i="1">
                <a:latin typeface="Arial"/>
                <a:ea typeface="Arial"/>
                <a:cs typeface="Arial"/>
                <a:sym typeface="Arial"/>
              </a:rPr>
              <a:t>weight </a:t>
            </a:r>
            <a:r>
              <a:rPr lang="en" sz="1200">
                <a:latin typeface="Arial"/>
                <a:ea typeface="Arial"/>
                <a:cs typeface="Arial"/>
                <a:sym typeface="Arial"/>
              </a:rPr>
              <a:t>w(p) of path p = {v</a:t>
            </a:r>
            <a:r>
              <a:rPr lang="en" sz="1200" baseline="-25000">
                <a:latin typeface="Arial"/>
                <a:ea typeface="Arial"/>
                <a:cs typeface="Arial"/>
                <a:sym typeface="Arial"/>
              </a:rPr>
              <a:t>0</a:t>
            </a:r>
            <a:r>
              <a:rPr lang="en" sz="1200">
                <a:latin typeface="Arial"/>
                <a:ea typeface="Arial"/>
                <a:cs typeface="Arial"/>
                <a:sym typeface="Arial"/>
              </a:rPr>
              <a:t>, v</a:t>
            </a:r>
            <a:r>
              <a:rPr lang="en" sz="1200" baseline="-25000">
                <a:latin typeface="Arial"/>
                <a:ea typeface="Arial"/>
                <a:cs typeface="Arial"/>
                <a:sym typeface="Arial"/>
              </a:rPr>
              <a:t>1</a:t>
            </a:r>
            <a:r>
              <a:rPr lang="en" sz="1200">
                <a:latin typeface="Arial"/>
                <a:ea typeface="Arial"/>
                <a:cs typeface="Arial"/>
                <a:sym typeface="Arial"/>
              </a:rPr>
              <a:t>, …, v</a:t>
            </a:r>
            <a:r>
              <a:rPr lang="en" sz="1200" baseline="-25000">
                <a:latin typeface="Arial"/>
                <a:ea typeface="Arial"/>
                <a:cs typeface="Arial"/>
                <a:sym typeface="Arial"/>
              </a:rPr>
              <a:t>k</a:t>
            </a:r>
            <a:r>
              <a:rPr lang="en" sz="1200">
                <a:latin typeface="Arial"/>
                <a:ea typeface="Arial"/>
                <a:cs typeface="Arial"/>
                <a:sym typeface="Arial"/>
              </a:rPr>
              <a:t>} is the sum of the weights of its constituent edges:</a:t>
            </a:r>
            <a:endParaRPr sz="1200">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w(p) = ∑</a:t>
            </a:r>
            <a:r>
              <a:rPr lang="en" sz="1200" b="1" baseline="30000">
                <a:latin typeface="Arial"/>
                <a:ea typeface="Arial"/>
                <a:cs typeface="Arial"/>
                <a:sym typeface="Arial"/>
              </a:rPr>
              <a:t>k</a:t>
            </a:r>
            <a:r>
              <a:rPr lang="en" sz="1200" b="1" baseline="-25000">
                <a:latin typeface="Arial"/>
                <a:ea typeface="Arial"/>
                <a:cs typeface="Arial"/>
                <a:sym typeface="Arial"/>
              </a:rPr>
              <a:t>i=1</a:t>
            </a:r>
            <a:r>
              <a:rPr lang="en" sz="1200" b="1">
                <a:latin typeface="Arial"/>
                <a:ea typeface="Arial"/>
                <a:cs typeface="Arial"/>
                <a:sym typeface="Arial"/>
              </a:rPr>
              <a:t> w(v</a:t>
            </a:r>
            <a:r>
              <a:rPr lang="en" sz="1200" b="1" baseline="-25000">
                <a:latin typeface="Arial"/>
                <a:ea typeface="Arial"/>
                <a:cs typeface="Arial"/>
                <a:sym typeface="Arial"/>
              </a:rPr>
              <a:t>i-1, </a:t>
            </a:r>
            <a:r>
              <a:rPr lang="en" sz="1200" b="1">
                <a:latin typeface="Arial"/>
                <a:ea typeface="Arial"/>
                <a:cs typeface="Arial"/>
                <a:sym typeface="Arial"/>
              </a:rPr>
              <a:t>v</a:t>
            </a:r>
            <a:r>
              <a:rPr lang="en" sz="1200" b="1" baseline="-25000">
                <a:latin typeface="Arial"/>
                <a:ea typeface="Arial"/>
                <a:cs typeface="Arial"/>
                <a:sym typeface="Arial"/>
              </a:rPr>
              <a:t>i</a:t>
            </a:r>
            <a:r>
              <a:rPr lang="en" sz="1200" b="1">
                <a:latin typeface="Arial"/>
                <a:ea typeface="Arial"/>
                <a:cs typeface="Arial"/>
                <a:sym typeface="Arial"/>
              </a:rPr>
              <a:t>)</a:t>
            </a:r>
            <a:endParaRPr sz="1200" b="1">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We define the shortest path weight from </a:t>
            </a:r>
            <a:r>
              <a:rPr lang="en" sz="1200" b="1" i="1">
                <a:latin typeface="Arial"/>
                <a:ea typeface="Arial"/>
                <a:cs typeface="Arial"/>
                <a:sym typeface="Arial"/>
              </a:rPr>
              <a:t>u </a:t>
            </a:r>
            <a:r>
              <a:rPr lang="en" sz="1200" b="1">
                <a:latin typeface="Arial"/>
                <a:ea typeface="Arial"/>
                <a:cs typeface="Arial"/>
                <a:sym typeface="Arial"/>
              </a:rPr>
              <a:t>to </a:t>
            </a:r>
            <a:r>
              <a:rPr lang="en" sz="1200" b="1" i="1">
                <a:latin typeface="Arial"/>
                <a:ea typeface="Arial"/>
                <a:cs typeface="Arial"/>
                <a:sym typeface="Arial"/>
              </a:rPr>
              <a:t>v,</a:t>
            </a:r>
            <a:endParaRPr sz="1200" b="1" i="1">
              <a:latin typeface="Arial"/>
              <a:ea typeface="Arial"/>
              <a:cs typeface="Arial"/>
              <a:sym typeface="Arial"/>
            </a:endParaRPr>
          </a:p>
          <a:p>
            <a:pPr marL="0" lvl="0" indent="0" algn="ctr" rtl="0">
              <a:lnSpc>
                <a:spcPct val="110000"/>
              </a:lnSpc>
              <a:spcBef>
                <a:spcPts val="700"/>
              </a:spcBef>
              <a:spcAft>
                <a:spcPts val="0"/>
              </a:spcAft>
              <a:buNone/>
            </a:pPr>
            <a:r>
              <a:rPr lang="en" sz="1200" b="1" i="1">
                <a:latin typeface="Arial"/>
                <a:ea typeface="Arial"/>
                <a:cs typeface="Arial"/>
                <a:sym typeface="Arial"/>
              </a:rPr>
              <a:t>                                               = </a:t>
            </a:r>
            <a:r>
              <a:rPr lang="en" sz="1200" b="1">
                <a:latin typeface="Arial"/>
                <a:ea typeface="Arial"/>
                <a:cs typeface="Arial"/>
                <a:sym typeface="Arial"/>
              </a:rPr>
              <a:t>min{w(p) :  u ~&gt; v},	if there is path from u to v</a:t>
            </a:r>
            <a:endParaRPr sz="1200" b="1">
              <a:latin typeface="Arial"/>
              <a:ea typeface="Arial"/>
              <a:cs typeface="Arial"/>
              <a:sym typeface="Arial"/>
            </a:endParaRPr>
          </a:p>
          <a:p>
            <a:pPr marL="457200" lvl="0" indent="457200" algn="l" rtl="0">
              <a:lnSpc>
                <a:spcPct val="110000"/>
              </a:lnSpc>
              <a:spcBef>
                <a:spcPts val="700"/>
              </a:spcBef>
              <a:spcAft>
                <a:spcPts val="0"/>
              </a:spcAft>
              <a:buNone/>
            </a:pPr>
            <a:r>
              <a:rPr lang="en" sz="1200" b="1">
                <a:latin typeface="Arial"/>
                <a:ea typeface="Arial"/>
                <a:cs typeface="Arial"/>
                <a:sym typeface="Arial"/>
              </a:rPr>
              <a:t>                                                        	 ∞ ,                     otherwise</a:t>
            </a:r>
            <a:endParaRPr sz="1200" b="1">
              <a:latin typeface="Arial"/>
              <a:ea typeface="Arial"/>
              <a:cs typeface="Arial"/>
              <a:sym typeface="Arial"/>
            </a:endParaRPr>
          </a:p>
          <a:p>
            <a:pPr marL="0" lvl="0" indent="0" algn="l" rtl="0">
              <a:spcBef>
                <a:spcPts val="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Graph:</a:t>
            </a:r>
            <a:endParaRPr/>
          </a:p>
        </p:txBody>
      </p:sp>
      <p:sp>
        <p:nvSpPr>
          <p:cNvPr id="299" name="Google Shape;299;p16"/>
          <p:cNvSpPr txBox="1">
            <a:spLocks noGrp="1"/>
          </p:cNvSpPr>
          <p:nvPr>
            <p:ph type="body" idx="1"/>
          </p:nvPr>
        </p:nvSpPr>
        <p:spPr>
          <a:xfrm>
            <a:off x="1303800" y="1623060"/>
            <a:ext cx="7030500" cy="290859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dirty="0">
                <a:latin typeface="Arial"/>
                <a:ea typeface="Arial"/>
                <a:cs typeface="Arial"/>
                <a:sym typeface="Arial"/>
              </a:rPr>
              <a:t>1.  </a:t>
            </a:r>
            <a:r>
              <a:rPr lang="en" sz="1200" u="sng" dirty="0">
                <a:latin typeface="Arial"/>
                <a:ea typeface="Arial"/>
                <a:cs typeface="Arial"/>
                <a:sym typeface="Arial"/>
              </a:rPr>
              <a:t>Undirected Graphs</a:t>
            </a:r>
            <a:endParaRPr sz="1200" u="sng">
              <a:latin typeface="Arial"/>
              <a:ea typeface="Arial"/>
              <a:cs typeface="Arial"/>
              <a:sym typeface="Arial"/>
            </a:endParaRPr>
          </a:p>
          <a:p>
            <a:pPr marL="0" lvl="0" indent="0" algn="l" rtl="0">
              <a:lnSpc>
                <a:spcPct val="110000"/>
              </a:lnSpc>
              <a:spcBef>
                <a:spcPts val="700"/>
              </a:spcBef>
              <a:spcAft>
                <a:spcPts val="0"/>
              </a:spcAft>
              <a:buNone/>
            </a:pPr>
            <a:r>
              <a:rPr lang="en" sz="1200" b="1" i="1" dirty="0">
                <a:latin typeface="Arial"/>
                <a:ea typeface="Arial"/>
                <a:cs typeface="Arial"/>
                <a:sym typeface="Arial"/>
              </a:rPr>
              <a:t>     </a:t>
            </a:r>
            <a:r>
              <a:rPr lang="en" sz="1200" dirty="0">
                <a:latin typeface="Arial"/>
                <a:ea typeface="Arial"/>
                <a:cs typeface="Arial"/>
                <a:sym typeface="Arial"/>
              </a:rPr>
              <a:t>An undirected graph is a graph that has no orientation. That is the edge (x, y) is identical to (y, x) i.e. they are not ordered pairs. The maximum number of edges possible in an undirected graphs are n*(n-1)/2 and the minimum number of edges in an undirected graphs are (n-1).</a:t>
            </a:r>
            <a:endParaRPr sz="1200"/>
          </a:p>
        </p:txBody>
      </p:sp>
      <p:pic>
        <p:nvPicPr>
          <p:cNvPr id="300" name="Google Shape;300;p16"/>
          <p:cNvPicPr preferRelativeResize="0"/>
          <p:nvPr/>
        </p:nvPicPr>
        <p:blipFill>
          <a:blip r:embed="rId3">
            <a:alphaModFix/>
          </a:blip>
          <a:stretch>
            <a:fillRect/>
          </a:stretch>
        </p:blipFill>
        <p:spPr>
          <a:xfrm>
            <a:off x="2674550" y="2891791"/>
            <a:ext cx="3644325" cy="18973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7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Source Problems:</a:t>
            </a:r>
            <a:endParaRPr/>
          </a:p>
        </p:txBody>
      </p:sp>
      <p:sp>
        <p:nvSpPr>
          <p:cNvPr id="747" name="Google Shape;747;p7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algorithm for the single-source problem can solve many other problems, including the following variants :</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b="1" i="1">
                <a:latin typeface="Arial"/>
                <a:ea typeface="Arial"/>
                <a:cs typeface="Arial"/>
                <a:sym typeface="Arial"/>
              </a:rPr>
              <a:t>Single Destination Shortest Path Problem : </a:t>
            </a:r>
            <a:r>
              <a:rPr lang="en" sz="1200">
                <a:latin typeface="Arial"/>
                <a:ea typeface="Arial"/>
                <a:cs typeface="Arial"/>
                <a:sym typeface="Arial"/>
              </a:rPr>
              <a:t>Find a shortest path from the given destination vertex t to the vertex v. By reversing the direction of each edge in the graph we can reduce each problem to single-source problem.</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b="1" i="1">
                <a:latin typeface="Arial"/>
                <a:ea typeface="Arial"/>
                <a:cs typeface="Arial"/>
                <a:sym typeface="Arial"/>
              </a:rPr>
              <a:t> Single Pair Shortest Path Problem : </a:t>
            </a:r>
            <a:r>
              <a:rPr lang="en" sz="1200">
                <a:latin typeface="Arial"/>
                <a:ea typeface="Arial"/>
                <a:cs typeface="Arial"/>
                <a:sym typeface="Arial"/>
              </a:rPr>
              <a:t>Find a shortest path from u to v for given vertices u and v. If we solve the single-source problem with source vertex u, we solve this problem also.</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b="1" i="1">
                <a:latin typeface="Arial"/>
                <a:ea typeface="Arial"/>
                <a:cs typeface="Arial"/>
                <a:sym typeface="Arial"/>
              </a:rPr>
              <a:t> All Pair Shortest Path Problem : </a:t>
            </a:r>
            <a:r>
              <a:rPr lang="en" sz="1200">
                <a:latin typeface="Arial"/>
                <a:ea typeface="Arial"/>
                <a:cs typeface="Arial"/>
                <a:sym typeface="Arial"/>
              </a:rPr>
              <a:t>Find a shortest path from u to v for every pair of vertices of u and</a:t>
            </a:r>
            <a:r>
              <a:rPr lang="en" sz="1200" b="1" i="1">
                <a:latin typeface="Arial"/>
                <a:ea typeface="Arial"/>
                <a:cs typeface="Arial"/>
                <a:sym typeface="Arial"/>
              </a:rPr>
              <a:t> </a:t>
            </a:r>
            <a:r>
              <a:rPr lang="en" sz="1200">
                <a:latin typeface="Arial"/>
                <a:ea typeface="Arial"/>
                <a:cs typeface="Arial"/>
                <a:sym typeface="Arial"/>
              </a:rPr>
              <a:t>v.  Although we can solve this problem by running a single-source algorithm once from each vertex, we usually can solve it faster. </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8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Dijkstra’s Algorithm:</a:t>
            </a:r>
            <a:endParaRPr/>
          </a:p>
        </p:txBody>
      </p:sp>
      <p:sp>
        <p:nvSpPr>
          <p:cNvPr id="753" name="Google Shape;753;p8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b="1">
                <a:latin typeface="Arial"/>
                <a:ea typeface="Arial"/>
                <a:cs typeface="Arial"/>
                <a:sym typeface="Arial"/>
              </a:rPr>
              <a:t>Dijkstra's algorithm</a:t>
            </a:r>
            <a:r>
              <a:rPr lang="en" sz="1200">
                <a:latin typeface="Arial"/>
                <a:ea typeface="Arial"/>
                <a:cs typeface="Arial"/>
                <a:sym typeface="Arial"/>
              </a:rPr>
              <a:t> (or </a:t>
            </a:r>
            <a:r>
              <a:rPr lang="en" sz="1200" b="1">
                <a:latin typeface="Arial"/>
                <a:ea typeface="Arial"/>
                <a:cs typeface="Arial"/>
                <a:sym typeface="Arial"/>
              </a:rPr>
              <a:t>Dijkstra's</a:t>
            </a:r>
            <a:r>
              <a:rPr lang="en" sz="1200">
                <a:latin typeface="Arial"/>
                <a:ea typeface="Arial"/>
                <a:cs typeface="Arial"/>
                <a:sym typeface="Arial"/>
              </a:rPr>
              <a:t> Shortest Path First </a:t>
            </a:r>
            <a:r>
              <a:rPr lang="en" sz="1200" b="1">
                <a:latin typeface="Arial"/>
                <a:ea typeface="Arial"/>
                <a:cs typeface="Arial"/>
                <a:sym typeface="Arial"/>
              </a:rPr>
              <a:t>algorithm</a:t>
            </a:r>
            <a:r>
              <a:rPr lang="en" sz="1200">
                <a:latin typeface="Arial"/>
                <a:ea typeface="Arial"/>
                <a:cs typeface="Arial"/>
                <a:sym typeface="Arial"/>
              </a:rPr>
              <a:t>, SPF </a:t>
            </a:r>
            <a:r>
              <a:rPr lang="en" sz="1200" b="1">
                <a:latin typeface="Arial"/>
                <a:ea typeface="Arial"/>
                <a:cs typeface="Arial"/>
                <a:sym typeface="Arial"/>
              </a:rPr>
              <a:t>algorithm</a:t>
            </a:r>
            <a:r>
              <a:rPr lang="en" sz="1200">
                <a:latin typeface="Arial"/>
                <a:ea typeface="Arial"/>
                <a:cs typeface="Arial"/>
                <a:sym typeface="Arial"/>
              </a:rPr>
              <a:t>) is an </a:t>
            </a:r>
            <a:r>
              <a:rPr lang="en" sz="1200" b="1">
                <a:latin typeface="Arial"/>
                <a:ea typeface="Arial"/>
                <a:cs typeface="Arial"/>
                <a:sym typeface="Arial"/>
              </a:rPr>
              <a:t>algorithm</a:t>
            </a:r>
            <a:r>
              <a:rPr lang="en" sz="1200">
                <a:latin typeface="Arial"/>
                <a:ea typeface="Arial"/>
                <a:cs typeface="Arial"/>
                <a:sym typeface="Arial"/>
              </a:rPr>
              <a:t> for finding the shortest paths between nodes in a graph, which may represent, for example, road networks.</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We generate a</a:t>
            </a:r>
            <a:r>
              <a:rPr lang="en" sz="1200" i="1">
                <a:latin typeface="Arial"/>
                <a:ea typeface="Arial"/>
                <a:cs typeface="Arial"/>
                <a:sym typeface="Arial"/>
              </a:rPr>
              <a:t> SPT (shortest path tree)</a:t>
            </a:r>
            <a:r>
              <a:rPr lang="en" sz="1200">
                <a:latin typeface="Arial"/>
                <a:ea typeface="Arial"/>
                <a:cs typeface="Arial"/>
                <a:sym typeface="Arial"/>
              </a:rPr>
              <a:t> with given source as root.  We maintain two sets, one set contains vertices included in shortest path tree, other set includes vertices not yet included in shortest path tree. </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At every step of the algorithm, we find a vertex which is in the other set (set of not yet included) and has a minimum distance from the source.</a:t>
            </a:r>
            <a:endParaRPr sz="1200">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Time  Complexity  for  Dijkstra’s  Algorithm is given by</a:t>
            </a:r>
            <a:endParaRPr sz="1200">
              <a:solidFill>
                <a:srgbClr val="0000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 					 </a:t>
            </a:r>
            <a:r>
              <a:rPr lang="en" sz="1200" b="1">
                <a:solidFill>
                  <a:srgbClr val="0070C0"/>
                </a:solidFill>
                <a:latin typeface="Arial"/>
                <a:ea typeface="Arial"/>
                <a:cs typeface="Arial"/>
                <a:sym typeface="Arial"/>
              </a:rPr>
              <a:t>O( |V|</a:t>
            </a:r>
            <a:r>
              <a:rPr lang="en" sz="1200" b="1" baseline="30000">
                <a:solidFill>
                  <a:srgbClr val="0070C0"/>
                </a:solidFill>
                <a:latin typeface="Arial"/>
                <a:ea typeface="Arial"/>
                <a:cs typeface="Arial"/>
                <a:sym typeface="Arial"/>
              </a:rPr>
              <a:t>2 </a:t>
            </a:r>
            <a:r>
              <a:rPr lang="en" sz="1200" b="1">
                <a:solidFill>
                  <a:srgbClr val="0070C0"/>
                </a:solidFill>
                <a:latin typeface="Arial"/>
                <a:ea typeface="Arial"/>
                <a:cs typeface="Arial"/>
                <a:sym typeface="Arial"/>
              </a:rPr>
              <a:t>)</a:t>
            </a:r>
            <a:endParaRPr sz="1200" b="1">
              <a:solidFill>
                <a:srgbClr val="0070C0"/>
              </a:solidFill>
              <a:latin typeface="Arial"/>
              <a:ea typeface="Arial"/>
              <a:cs typeface="Arial"/>
              <a:sym typeface="Arial"/>
            </a:endParaRPr>
          </a:p>
          <a:p>
            <a:pPr marL="0" lvl="0" indent="0" algn="l" rtl="0">
              <a:spcBef>
                <a:spcPts val="800"/>
              </a:spcBef>
              <a:spcAft>
                <a:spcPts val="0"/>
              </a:spcAft>
              <a:buNone/>
            </a:pPr>
            <a:r>
              <a:rPr lang="en" sz="1200">
                <a:solidFill>
                  <a:srgbClr val="002060"/>
                </a:solidFill>
                <a:latin typeface="Arial"/>
                <a:ea typeface="Arial"/>
                <a:cs typeface="Arial"/>
                <a:sym typeface="Arial"/>
              </a:rPr>
              <a:t>Using min heap time complexity can be reduced to  </a:t>
            </a:r>
            <a:r>
              <a:rPr lang="en" sz="1200">
                <a:solidFill>
                  <a:srgbClr val="0070C0"/>
                </a:solidFill>
                <a:latin typeface="Arial"/>
                <a:ea typeface="Arial"/>
                <a:cs typeface="Arial"/>
                <a:sym typeface="Arial"/>
              </a:rPr>
              <a:t>  </a:t>
            </a:r>
            <a:endParaRPr sz="1200">
              <a:solidFill>
                <a:srgbClr val="0070C0"/>
              </a:solidFill>
              <a:latin typeface="Arial"/>
              <a:ea typeface="Arial"/>
              <a:cs typeface="Arial"/>
              <a:sym typeface="Arial"/>
            </a:endParaRPr>
          </a:p>
          <a:p>
            <a:pPr marL="1828800" lvl="0" indent="457200" algn="l" rtl="0">
              <a:spcBef>
                <a:spcPts val="800"/>
              </a:spcBef>
              <a:spcAft>
                <a:spcPts val="0"/>
              </a:spcAft>
              <a:buNone/>
            </a:pPr>
            <a:r>
              <a:rPr lang="en" sz="1200" b="1">
                <a:solidFill>
                  <a:srgbClr val="0070C0"/>
                </a:solidFill>
                <a:latin typeface="Arial"/>
                <a:ea typeface="Arial"/>
                <a:cs typeface="Arial"/>
                <a:sym typeface="Arial"/>
              </a:rPr>
              <a:t> O( |V|</a:t>
            </a:r>
            <a:r>
              <a:rPr lang="en" sz="1200" b="1" baseline="30000">
                <a:solidFill>
                  <a:srgbClr val="0070C0"/>
                </a:solidFill>
                <a:latin typeface="Arial"/>
                <a:ea typeface="Arial"/>
                <a:cs typeface="Arial"/>
                <a:sym typeface="Arial"/>
              </a:rPr>
              <a:t>*</a:t>
            </a:r>
            <a:r>
              <a:rPr lang="en" sz="1200" b="1">
                <a:solidFill>
                  <a:srgbClr val="0070C0"/>
                </a:solidFill>
                <a:latin typeface="Arial"/>
                <a:ea typeface="Arial"/>
                <a:cs typeface="Arial"/>
                <a:sym typeface="Arial"/>
              </a:rPr>
              <a:t> log(|V|</a:t>
            </a:r>
            <a:r>
              <a:rPr lang="en" sz="1200" b="1" baseline="30000">
                <a:solidFill>
                  <a:srgbClr val="0070C0"/>
                </a:solidFill>
                <a:latin typeface="Arial"/>
                <a:ea typeface="Arial"/>
                <a:cs typeface="Arial"/>
                <a:sym typeface="Arial"/>
              </a:rPr>
              <a:t> </a:t>
            </a:r>
            <a:r>
              <a:rPr lang="en" sz="1200" b="1">
                <a:solidFill>
                  <a:srgbClr val="0070C0"/>
                </a:solidFill>
                <a:latin typeface="Arial"/>
                <a:ea typeface="Arial"/>
                <a:cs typeface="Arial"/>
                <a:sym typeface="Arial"/>
              </a:rPr>
              <a:t>)</a:t>
            </a:r>
            <a:endParaRPr sz="1200" b="1">
              <a:solidFill>
                <a:srgbClr val="0070C0"/>
              </a:solidFill>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759" name="Google Shape;759;p8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Dijkstra’s algorithm solves the single-source shortest-paths problem on a weighted, directed graph G(V, E) for the case in which all edge weights are nonnegative.</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Below are the detailed steps used in Dijkstra’s algorithm to find the shortest path from a single source vertex to all other vertices in the given graph.</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Dijkstra’s Algorithm maintains a set S of vertices whose final shortest path weights from the source s has already been determined.</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  The algorithm repeatedly selects the vertex u ϵ V-S with minimum shortest path estimate, adds u to S, and relaxes all edges leaving u.</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Ø</a:t>
            </a:r>
            <a:r>
              <a:rPr lang="en" sz="1200">
                <a:latin typeface="Arial"/>
                <a:ea typeface="Arial"/>
                <a:cs typeface="Arial"/>
                <a:sym typeface="Arial"/>
              </a:rPr>
              <a:t>In the following implementation, we use a min-priority queue Q of vertices, keyed by their d value.     </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766" name="Google Shape;766;p82"/>
          <p:cNvPicPr preferRelativeResize="0"/>
          <p:nvPr/>
        </p:nvPicPr>
        <p:blipFill>
          <a:blip r:embed="rId3">
            <a:alphaModFix/>
          </a:blip>
          <a:stretch>
            <a:fillRect/>
          </a:stretch>
        </p:blipFill>
        <p:spPr>
          <a:xfrm>
            <a:off x="920745" y="1449250"/>
            <a:ext cx="2987099" cy="3314700"/>
          </a:xfrm>
          <a:prstGeom prst="rect">
            <a:avLst/>
          </a:prstGeom>
          <a:noFill/>
          <a:ln>
            <a:noFill/>
          </a:ln>
        </p:spPr>
      </p:pic>
      <p:pic>
        <p:nvPicPr>
          <p:cNvPr id="767" name="Google Shape;767;p82"/>
          <p:cNvPicPr preferRelativeResize="0"/>
          <p:nvPr/>
        </p:nvPicPr>
        <p:blipFill>
          <a:blip r:embed="rId4">
            <a:alphaModFix/>
          </a:blip>
          <a:stretch>
            <a:fillRect/>
          </a:stretch>
        </p:blipFill>
        <p:spPr>
          <a:xfrm>
            <a:off x="4862200" y="692500"/>
            <a:ext cx="2919050" cy="4451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pic>
        <p:nvPicPr>
          <p:cNvPr id="774" name="Google Shape;774;p83"/>
          <p:cNvPicPr preferRelativeResize="0"/>
          <p:nvPr/>
        </p:nvPicPr>
        <p:blipFill>
          <a:blip r:embed="rId3">
            <a:alphaModFix/>
          </a:blip>
          <a:stretch>
            <a:fillRect/>
          </a:stretch>
        </p:blipFill>
        <p:spPr>
          <a:xfrm>
            <a:off x="2105750" y="642925"/>
            <a:ext cx="6524800" cy="43498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Bellman Ford Algorithm:</a:t>
            </a:r>
            <a:endParaRPr/>
          </a:p>
        </p:txBody>
      </p:sp>
      <p:sp>
        <p:nvSpPr>
          <p:cNvPr id="829" name="Google Shape;829;p9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t>
            </a:r>
            <a:r>
              <a:rPr lang="en" sz="1200" b="1">
                <a:latin typeface="Arial"/>
                <a:ea typeface="Arial"/>
                <a:cs typeface="Arial"/>
                <a:sym typeface="Arial"/>
              </a:rPr>
              <a:t>Bellman–Ford algorithm</a:t>
            </a:r>
            <a:r>
              <a:rPr lang="en" sz="1200">
                <a:latin typeface="Arial"/>
                <a:ea typeface="Arial"/>
                <a:cs typeface="Arial"/>
                <a:sym typeface="Arial"/>
              </a:rPr>
              <a:t> is an algorithm that computes shortest paths from a single source vertex to all of the other vertices in a weighted digraph.</a:t>
            </a:r>
            <a:endParaRPr sz="1200">
              <a:solidFill>
                <a:srgbClr val="2A1A00"/>
              </a:solidFill>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Negative edge weights are found in various applications of graphs, hence the usefulness of this algorithm. </a:t>
            </a:r>
            <a:endParaRPr sz="1200">
              <a:solidFill>
                <a:srgbClr val="2A1A00"/>
              </a:solidFill>
              <a:latin typeface="Arial"/>
              <a:ea typeface="Arial"/>
              <a:cs typeface="Arial"/>
              <a:sym typeface="Arial"/>
            </a:endParaRPr>
          </a:p>
          <a:p>
            <a:pPr marL="0" lvl="0" indent="0" algn="just" rtl="0">
              <a:lnSpc>
                <a:spcPct val="12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If a graph contains a "negative cycle" (i.e. a cycle whose edges sum to a negative value) that is reachable from the source, then there is no </a:t>
            </a:r>
            <a:r>
              <a:rPr lang="en" sz="1200" i="1">
                <a:latin typeface="Arial"/>
                <a:ea typeface="Arial"/>
                <a:cs typeface="Arial"/>
                <a:sym typeface="Arial"/>
              </a:rPr>
              <a:t>cheapest</a:t>
            </a:r>
            <a:r>
              <a:rPr lang="en" sz="1200">
                <a:latin typeface="Arial"/>
                <a:ea typeface="Arial"/>
                <a:cs typeface="Arial"/>
                <a:sym typeface="Arial"/>
              </a:rPr>
              <a:t> path: any path that has a point on the negative cycle can be made cheaper by one more walk around the negative cycle. In such a case, the Bellman–Ford algorithm can detect and report the negative cycle.</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9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negative edges:</a:t>
            </a:r>
            <a:endParaRPr/>
          </a:p>
        </p:txBody>
      </p:sp>
      <p:sp>
        <p:nvSpPr>
          <p:cNvPr id="835" name="Google Shape;835;p9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a:solidFill>
                  <a:srgbClr val="002060"/>
                </a:solidFill>
                <a:latin typeface="Arial"/>
                <a:ea typeface="Arial"/>
                <a:cs typeface="Arial"/>
                <a:sym typeface="Arial"/>
              </a:rPr>
              <a:t>Negative weight edges might seem useless at first but they can explain a lot of phenomena like  : -</a:t>
            </a:r>
            <a:endParaRPr sz="1200">
              <a:solidFill>
                <a:srgbClr val="00206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ØCash flow</a:t>
            </a:r>
            <a:endParaRPr sz="1200">
              <a:solidFill>
                <a:srgbClr val="0000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ØHeat released</a:t>
            </a:r>
            <a:endParaRPr sz="1200">
              <a:solidFill>
                <a:srgbClr val="0000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ØHeat absorbed</a:t>
            </a:r>
            <a:endParaRPr sz="1200">
              <a:solidFill>
                <a:srgbClr val="0000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For instance, if there are different ways to reach from one chemical A to another chemical B, each method will have sub-reactions involving both heat dissipation and absorption.</a:t>
            </a:r>
            <a:endParaRPr sz="1200">
              <a:solidFill>
                <a:srgbClr val="0000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ØIf we want to find the set of reactions where minimum energy is required, then we will need to be able to factor in the heat absorption as negative weights and heat dissipation as positive weights.</a:t>
            </a:r>
            <a:endParaRPr sz="1200">
              <a:solidFill>
                <a:srgbClr val="000000"/>
              </a:solidFill>
              <a:latin typeface="Arial"/>
              <a:ea typeface="Arial"/>
              <a:cs typeface="Arial"/>
              <a:sym typeface="Arial"/>
            </a:endParaRPr>
          </a:p>
          <a:p>
            <a:pPr marL="0" lvl="0" indent="0" algn="l" rtl="0">
              <a:spcBef>
                <a:spcPts val="60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841" name="Google Shape;841;p9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Like Dijkstra's algorithm, Bellman–Ford proceeds by relaxation, in which approximations to the correct distance are replaced by better ones until they eventually reach the solution.</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In both algorithms, the approximate distance to each vertex is always an overestimate of the true distance, and is replaced by the minimum of its old value and the length of a newly found path.</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Dijkstra's algorithm uses a priority queue to greedily select the closest vertex that has not yet been processed, and performs this relaxation process on all of its outgoing edges; by contrast, the Bellman–Ford algorithm simply relaxes </a:t>
            </a:r>
            <a:r>
              <a:rPr lang="en" sz="1200" i="1">
                <a:latin typeface="Arial"/>
                <a:ea typeface="Arial"/>
                <a:cs typeface="Arial"/>
                <a:sym typeface="Arial"/>
              </a:rPr>
              <a:t>all</a:t>
            </a:r>
            <a:r>
              <a:rPr lang="en" sz="1200">
                <a:latin typeface="Arial"/>
                <a:ea typeface="Arial"/>
                <a:cs typeface="Arial"/>
                <a:sym typeface="Arial"/>
              </a:rPr>
              <a:t> the edges, and does this |V|-1 times, where |V| is the number of vertices in the graph.</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Bellman Ford runs in O(|V|*|E|) time, where |V| and |E| are the total number of vertices and edges respectively.</a:t>
            </a:r>
            <a:endParaRPr sz="1200">
              <a:latin typeface="Arial"/>
              <a:ea typeface="Arial"/>
              <a:cs typeface="Arial"/>
              <a:sym typeface="Arial"/>
            </a:endParaRPr>
          </a:p>
          <a:p>
            <a:pPr marL="0" lvl="0" indent="0" algn="l" rtl="0">
              <a:spcBef>
                <a:spcPts val="0"/>
              </a:spcBef>
              <a:spcAft>
                <a:spcPts val="1600"/>
              </a:spcAft>
              <a:buNone/>
            </a:pP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pic>
        <p:nvPicPr>
          <p:cNvPr id="848" name="Google Shape;848;p94"/>
          <p:cNvPicPr preferRelativeResize="0"/>
          <p:nvPr/>
        </p:nvPicPr>
        <p:blipFill>
          <a:blip r:embed="rId3">
            <a:alphaModFix/>
          </a:blip>
          <a:stretch>
            <a:fillRect/>
          </a:stretch>
        </p:blipFill>
        <p:spPr>
          <a:xfrm>
            <a:off x="279350" y="1596775"/>
            <a:ext cx="3562350" cy="2552700"/>
          </a:xfrm>
          <a:prstGeom prst="rect">
            <a:avLst/>
          </a:prstGeom>
          <a:noFill/>
          <a:ln>
            <a:noFill/>
          </a:ln>
        </p:spPr>
      </p:pic>
      <p:pic>
        <p:nvPicPr>
          <p:cNvPr id="849" name="Google Shape;849;p94"/>
          <p:cNvPicPr preferRelativeResize="0"/>
          <p:nvPr/>
        </p:nvPicPr>
        <p:blipFill>
          <a:blip r:embed="rId4">
            <a:alphaModFix/>
          </a:blip>
          <a:stretch>
            <a:fillRect/>
          </a:stretch>
        </p:blipFill>
        <p:spPr>
          <a:xfrm>
            <a:off x="4390075" y="560200"/>
            <a:ext cx="3504800" cy="44727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pic>
        <p:nvPicPr>
          <p:cNvPr id="856" name="Google Shape;856;p95"/>
          <p:cNvPicPr preferRelativeResize="0"/>
          <p:nvPr/>
        </p:nvPicPr>
        <p:blipFill>
          <a:blip r:embed="rId3">
            <a:alphaModFix/>
          </a:blip>
          <a:stretch>
            <a:fillRect/>
          </a:stretch>
        </p:blipFill>
        <p:spPr>
          <a:xfrm>
            <a:off x="2109651" y="647875"/>
            <a:ext cx="6364275" cy="449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17"/>
          <p:cNvSpPr txBox="1">
            <a:spLocks noGrp="1"/>
          </p:cNvSpPr>
          <p:nvPr>
            <p:ph type="body" idx="1"/>
          </p:nvPr>
        </p:nvSpPr>
        <p:spPr>
          <a:xfrm>
            <a:off x="1303800" y="1531620"/>
            <a:ext cx="7030500" cy="302289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dirty="0">
                <a:latin typeface="Arial"/>
                <a:ea typeface="Arial"/>
                <a:cs typeface="Arial"/>
                <a:sym typeface="Arial"/>
              </a:rPr>
              <a:t>2. </a:t>
            </a:r>
            <a:r>
              <a:rPr lang="en" sz="1200" u="sng" dirty="0">
                <a:latin typeface="Arial"/>
                <a:ea typeface="Arial"/>
                <a:cs typeface="Arial"/>
                <a:sym typeface="Arial"/>
              </a:rPr>
              <a:t>Directed Graphs</a:t>
            </a:r>
            <a:endParaRPr sz="1200" u="sng">
              <a:latin typeface="Arial"/>
              <a:ea typeface="Arial"/>
              <a:cs typeface="Arial"/>
              <a:sym typeface="Arial"/>
            </a:endParaRPr>
          </a:p>
          <a:p>
            <a:pPr marL="0" lvl="0" indent="0" algn="l" rtl="0">
              <a:lnSpc>
                <a:spcPct val="110000"/>
              </a:lnSpc>
              <a:spcBef>
                <a:spcPts val="700"/>
              </a:spcBef>
              <a:spcAft>
                <a:spcPts val="0"/>
              </a:spcAft>
              <a:buNone/>
            </a:pPr>
            <a:r>
              <a:rPr lang="en" sz="1200" dirty="0">
                <a:latin typeface="Arial"/>
                <a:ea typeface="Arial"/>
                <a:cs typeface="Arial"/>
                <a:sym typeface="Arial"/>
              </a:rPr>
              <a:t>       A graph with orientations. The edge pair (x, y) is not the same as (y, x) i.e. it is an ordered pair. The maximum number of edges in a directed graph is n*(n-1), (twice the number in undirected graphs).</a:t>
            </a:r>
            <a:endParaRPr sz="1200">
              <a:latin typeface="Arial"/>
              <a:ea typeface="Arial"/>
              <a:cs typeface="Arial"/>
              <a:sym typeface="Arial"/>
            </a:endParaRPr>
          </a:p>
          <a:p>
            <a:pPr marL="0" lvl="0" indent="0" algn="l" rtl="0">
              <a:spcBef>
                <a:spcPts val="0"/>
              </a:spcBef>
              <a:spcAft>
                <a:spcPts val="1600"/>
              </a:spcAft>
              <a:buNone/>
            </a:pPr>
            <a:endParaRPr sz="1200"/>
          </a:p>
        </p:txBody>
      </p:sp>
      <p:pic>
        <p:nvPicPr>
          <p:cNvPr id="307" name="Google Shape;307;p17"/>
          <p:cNvPicPr preferRelativeResize="0"/>
          <p:nvPr/>
        </p:nvPicPr>
        <p:blipFill>
          <a:blip r:embed="rId3">
            <a:alphaModFix/>
          </a:blip>
          <a:stretch>
            <a:fillRect/>
          </a:stretch>
        </p:blipFill>
        <p:spPr>
          <a:xfrm>
            <a:off x="2937625" y="2708911"/>
            <a:ext cx="2766125" cy="195453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1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Pair Shortest Path Algorithm:</a:t>
            </a:r>
            <a:endParaRPr/>
          </a:p>
        </p:txBody>
      </p:sp>
      <p:sp>
        <p:nvSpPr>
          <p:cNvPr id="967" name="Google Shape;967;p11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all pair shortest path algorithm is also known as Floyd - Warshall algorithm is used to find all pair shortest path problem from a given weighted graph.</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As a result of this algorithm, it will generate a matrix, which will represent the minimum distance from any node to all other nodes in the graph.</a:t>
            </a:r>
            <a:endParaRPr sz="1200">
              <a:latin typeface="Arial"/>
              <a:ea typeface="Arial"/>
              <a:cs typeface="Arial"/>
              <a:sym typeface="Arial"/>
            </a:endParaRPr>
          </a:p>
          <a:p>
            <a:pPr marL="0" lvl="0" indent="0" algn="l" rtl="0">
              <a:spcBef>
                <a:spcPts val="0"/>
              </a:spcBef>
              <a:spcAft>
                <a:spcPts val="1600"/>
              </a:spcAft>
              <a:buNone/>
            </a:pPr>
            <a:endParaRPr sz="1200"/>
          </a:p>
        </p:txBody>
      </p:sp>
      <p:pic>
        <p:nvPicPr>
          <p:cNvPr id="968" name="Google Shape;968;p111"/>
          <p:cNvPicPr preferRelativeResize="0"/>
          <p:nvPr/>
        </p:nvPicPr>
        <p:blipFill>
          <a:blip r:embed="rId3">
            <a:alphaModFix/>
          </a:blip>
          <a:stretch>
            <a:fillRect/>
          </a:stretch>
        </p:blipFill>
        <p:spPr>
          <a:xfrm>
            <a:off x="2149825" y="3126375"/>
            <a:ext cx="4977325" cy="2017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11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Floyd Warshall Algorithm:</a:t>
            </a:r>
            <a:endParaRPr/>
          </a:p>
        </p:txBody>
      </p:sp>
      <p:sp>
        <p:nvSpPr>
          <p:cNvPr id="974" name="Google Shape;974;p11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We can solve an all-pairs shortest-paths problem by running a single-source shortest-paths algorithm |V| times, once for each vertex as the source.</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Unlike the single-source algorithms, which assume an adjacency-list representation of the graph, Floyd – Warshall algorithm uses an adjacency matrix representation.</a:t>
            </a:r>
            <a:endParaRPr sz="1200">
              <a:solidFill>
                <a:srgbClr val="2A1A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We assume that the vertices are numbered 1, 2, 3, …, |V| so that the input is an n × n matrix W representing the edge weights of an n-vertex directed graph G(V, E).</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The tabular output of the all-pairs shortest-paths algorithms is an n × n matrix D = (d</a:t>
            </a:r>
            <a:r>
              <a:rPr lang="en" sz="1200" baseline="-25000">
                <a:latin typeface="Arial"/>
                <a:ea typeface="Arial"/>
                <a:cs typeface="Arial"/>
                <a:sym typeface="Arial"/>
              </a:rPr>
              <a:t>ij</a:t>
            </a:r>
            <a:r>
              <a:rPr lang="en" sz="1200">
                <a:latin typeface="Arial"/>
                <a:ea typeface="Arial"/>
                <a:cs typeface="Arial"/>
                <a:sym typeface="Arial"/>
              </a:rPr>
              <a:t>) where entry d</a:t>
            </a:r>
            <a:r>
              <a:rPr lang="en" sz="1200" baseline="-25000">
                <a:latin typeface="Arial"/>
                <a:ea typeface="Arial"/>
                <a:cs typeface="Arial"/>
                <a:sym typeface="Arial"/>
              </a:rPr>
              <a:t>ij</a:t>
            </a:r>
            <a:r>
              <a:rPr lang="en" sz="1200">
                <a:latin typeface="Arial"/>
                <a:ea typeface="Arial"/>
                <a:cs typeface="Arial"/>
                <a:sym typeface="Arial"/>
              </a:rPr>
              <a:t> contains the weight of a shortest path from vertex i to vertex j .</a:t>
            </a:r>
            <a:endParaRPr sz="1200">
              <a:latin typeface="Arial"/>
              <a:ea typeface="Arial"/>
              <a:cs typeface="Arial"/>
              <a:sym typeface="Arial"/>
            </a:endParaRPr>
          </a:p>
          <a:p>
            <a:pPr marL="0" lvl="0" indent="0" algn="l" rtl="0">
              <a:spcBef>
                <a:spcPts val="700"/>
              </a:spcBef>
              <a:spcAft>
                <a:spcPts val="0"/>
              </a:spcAft>
              <a:buNone/>
            </a:pPr>
            <a:r>
              <a:rPr lang="en" sz="1200">
                <a:solidFill>
                  <a:srgbClr val="000000"/>
                </a:solidFill>
                <a:latin typeface="Arial"/>
                <a:ea typeface="Arial"/>
                <a:cs typeface="Arial"/>
                <a:sym typeface="Arial"/>
              </a:rPr>
              <a:t>Time  Complexity  for  this  algorithm </a:t>
            </a:r>
            <a:endParaRPr sz="1200">
              <a:solidFill>
                <a:srgbClr val="000000"/>
              </a:solidFill>
              <a:latin typeface="Arial"/>
              <a:ea typeface="Arial"/>
              <a:cs typeface="Arial"/>
              <a:sym typeface="Arial"/>
            </a:endParaRPr>
          </a:p>
          <a:p>
            <a:pPr marL="0" lvl="0" indent="0" algn="ctr" rtl="0">
              <a:spcBef>
                <a:spcPts val="900"/>
              </a:spcBef>
              <a:spcAft>
                <a:spcPts val="0"/>
              </a:spcAft>
              <a:buNone/>
            </a:pPr>
            <a:r>
              <a:rPr lang="en" sz="1200" b="1">
                <a:solidFill>
                  <a:srgbClr val="000000"/>
                </a:solidFill>
                <a:latin typeface="Arial"/>
                <a:ea typeface="Arial"/>
                <a:cs typeface="Arial"/>
                <a:sym typeface="Arial"/>
              </a:rPr>
              <a:t>O(</a:t>
            </a:r>
            <a:r>
              <a:rPr lang="en" sz="1200">
                <a:solidFill>
                  <a:srgbClr val="000000"/>
                </a:solidFill>
                <a:latin typeface="Arial"/>
                <a:ea typeface="Arial"/>
                <a:cs typeface="Arial"/>
                <a:sym typeface="Arial"/>
              </a:rPr>
              <a:t>|</a:t>
            </a:r>
            <a:r>
              <a:rPr lang="en" sz="1200" b="1">
                <a:solidFill>
                  <a:srgbClr val="000000"/>
                </a:solidFill>
                <a:latin typeface="Arial"/>
                <a:ea typeface="Arial"/>
                <a:cs typeface="Arial"/>
                <a:sym typeface="Arial"/>
              </a:rPr>
              <a:t>n</a:t>
            </a:r>
            <a:r>
              <a:rPr lang="en" sz="1200">
                <a:solidFill>
                  <a:srgbClr val="000000"/>
                </a:solidFill>
                <a:latin typeface="Arial"/>
                <a:ea typeface="Arial"/>
                <a:cs typeface="Arial"/>
                <a:sym typeface="Arial"/>
              </a:rPr>
              <a:t>|</a:t>
            </a:r>
            <a:r>
              <a:rPr lang="en" sz="1200" b="1" baseline="30000">
                <a:solidFill>
                  <a:srgbClr val="000000"/>
                </a:solidFill>
                <a:latin typeface="Arial"/>
                <a:ea typeface="Arial"/>
                <a:cs typeface="Arial"/>
                <a:sym typeface="Arial"/>
              </a:rPr>
              <a:t>3</a:t>
            </a:r>
            <a:r>
              <a:rPr lang="en" sz="1200" b="1">
                <a:solidFill>
                  <a:srgbClr val="000000"/>
                </a:solidFill>
                <a:latin typeface="Arial"/>
                <a:ea typeface="Arial"/>
                <a:cs typeface="Arial"/>
                <a:sym typeface="Arial"/>
              </a:rPr>
              <a:t>)</a:t>
            </a:r>
            <a:endParaRPr sz="1200" b="1">
              <a:solidFill>
                <a:srgbClr val="000000"/>
              </a:solidFill>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000000"/>
                </a:solidFill>
                <a:latin typeface="Arial"/>
                <a:ea typeface="Arial"/>
                <a:cs typeface="Arial"/>
                <a:sym typeface="Arial"/>
              </a:rPr>
              <a:t>   where  n  is the number of vertices in graph</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sz="12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1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a:t>
            </a:r>
            <a:endParaRPr/>
          </a:p>
        </p:txBody>
      </p:sp>
      <p:sp>
        <p:nvSpPr>
          <p:cNvPr id="980" name="Google Shape;980;p11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To solve the all-pairs shortest-paths problem on an input adjacency matrix, we need to compute not only the shortest-path weights but also a </a:t>
            </a:r>
            <a:r>
              <a:rPr lang="en" sz="1200" b="1" i="1">
                <a:latin typeface="Arial"/>
                <a:ea typeface="Arial"/>
                <a:cs typeface="Arial"/>
                <a:sym typeface="Arial"/>
              </a:rPr>
              <a:t>predecessor matrix </a:t>
            </a:r>
            <a:r>
              <a:rPr lang="en" sz="1200">
                <a:latin typeface="Arial"/>
                <a:ea typeface="Arial"/>
                <a:cs typeface="Arial"/>
                <a:sym typeface="Arial"/>
              </a:rPr>
              <a:t>П = (π</a:t>
            </a:r>
            <a:r>
              <a:rPr lang="en" sz="1200" baseline="-25000">
                <a:latin typeface="Arial"/>
                <a:ea typeface="Arial"/>
                <a:cs typeface="Arial"/>
                <a:sym typeface="Arial"/>
              </a:rPr>
              <a:t>ij</a:t>
            </a:r>
            <a:r>
              <a:rPr lang="en" sz="1200">
                <a:latin typeface="Arial"/>
                <a:ea typeface="Arial"/>
                <a:cs typeface="Arial"/>
                <a:sym typeface="Arial"/>
              </a:rPr>
              <a:t>) where π</a:t>
            </a:r>
            <a:r>
              <a:rPr lang="en" sz="1200" baseline="-25000">
                <a:latin typeface="Arial"/>
                <a:ea typeface="Arial"/>
                <a:cs typeface="Arial"/>
                <a:sym typeface="Arial"/>
              </a:rPr>
              <a:t>ij </a:t>
            </a:r>
            <a:r>
              <a:rPr lang="en" sz="1200">
                <a:latin typeface="Arial"/>
                <a:ea typeface="Arial"/>
                <a:cs typeface="Arial"/>
                <a:sym typeface="Arial"/>
              </a:rPr>
              <a:t>= NIL, if i = j or there’s no path from i to j, otherwise π</a:t>
            </a:r>
            <a:r>
              <a:rPr lang="en" sz="1200" baseline="-25000">
                <a:latin typeface="Arial"/>
                <a:ea typeface="Arial"/>
                <a:cs typeface="Arial"/>
                <a:sym typeface="Arial"/>
              </a:rPr>
              <a:t>ij </a:t>
            </a:r>
            <a:r>
              <a:rPr lang="en" sz="1200">
                <a:latin typeface="Arial"/>
                <a:ea typeface="Arial"/>
                <a:cs typeface="Arial"/>
                <a:sym typeface="Arial"/>
              </a:rPr>
              <a:t>is the predecessor of j on some shortest path from i.</a:t>
            </a:r>
            <a:endParaRPr sz="1200">
              <a:latin typeface="Arial"/>
              <a:ea typeface="Arial"/>
              <a:cs typeface="Arial"/>
              <a:sym typeface="Arial"/>
            </a:endParaRPr>
          </a:p>
          <a:p>
            <a:pPr marL="0" lvl="0" indent="0" algn="just" rtl="0">
              <a:lnSpc>
                <a:spcPct val="110000"/>
              </a:lnSpc>
              <a:spcBef>
                <a:spcPts val="700"/>
              </a:spcBef>
              <a:spcAft>
                <a:spcPts val="0"/>
              </a:spcAft>
              <a:buNone/>
            </a:pPr>
            <a:r>
              <a:rPr lang="en" sz="1200">
                <a:solidFill>
                  <a:srgbClr val="2A1A00"/>
                </a:solidFill>
                <a:latin typeface="Arial"/>
                <a:ea typeface="Arial"/>
                <a:cs typeface="Arial"/>
                <a:sym typeface="Arial"/>
              </a:rPr>
              <a:t>•</a:t>
            </a:r>
            <a:r>
              <a:rPr lang="en" sz="1200">
                <a:latin typeface="Arial"/>
                <a:ea typeface="Arial"/>
                <a:cs typeface="Arial"/>
                <a:sym typeface="Arial"/>
              </a:rPr>
              <a:t>For each vertex, i ϵ V, we define the predecessor subgraph of G for i as G</a:t>
            </a:r>
            <a:r>
              <a:rPr lang="en" sz="1200" baseline="-25000">
                <a:latin typeface="Arial"/>
                <a:ea typeface="Arial"/>
                <a:cs typeface="Arial"/>
                <a:sym typeface="Arial"/>
              </a:rPr>
              <a:t>π, i </a:t>
            </a:r>
            <a:r>
              <a:rPr lang="en" sz="1200">
                <a:latin typeface="Arial"/>
                <a:ea typeface="Arial"/>
                <a:cs typeface="Arial"/>
                <a:sym typeface="Arial"/>
              </a:rPr>
              <a:t>= (V</a:t>
            </a:r>
            <a:r>
              <a:rPr lang="en" sz="1200" baseline="-25000">
                <a:latin typeface="Arial"/>
                <a:ea typeface="Arial"/>
                <a:cs typeface="Arial"/>
                <a:sym typeface="Arial"/>
              </a:rPr>
              <a:t>π, i  </a:t>
            </a:r>
            <a:r>
              <a:rPr lang="en" sz="1200">
                <a:latin typeface="Arial"/>
                <a:ea typeface="Arial"/>
                <a:cs typeface="Arial"/>
                <a:sym typeface="Arial"/>
              </a:rPr>
              <a:t>, E</a:t>
            </a:r>
            <a:r>
              <a:rPr lang="en" sz="1200" baseline="-25000">
                <a:latin typeface="Arial"/>
                <a:ea typeface="Arial"/>
                <a:cs typeface="Arial"/>
                <a:sym typeface="Arial"/>
              </a:rPr>
              <a:t>π, i</a:t>
            </a:r>
            <a:r>
              <a:rPr lang="en" sz="1200">
                <a:latin typeface="Arial"/>
                <a:ea typeface="Arial"/>
                <a:cs typeface="Arial"/>
                <a:sym typeface="Arial"/>
              </a:rPr>
              <a:t>), where</a:t>
            </a:r>
            <a:endParaRPr sz="1200">
              <a:latin typeface="Arial"/>
              <a:ea typeface="Arial"/>
              <a:cs typeface="Arial"/>
              <a:sym typeface="Arial"/>
            </a:endParaRPr>
          </a:p>
          <a:p>
            <a:pPr marL="0" lvl="0" indent="0" algn="ctr" rtl="0">
              <a:lnSpc>
                <a:spcPct val="110000"/>
              </a:lnSpc>
              <a:spcBef>
                <a:spcPts val="70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V</a:t>
            </a:r>
            <a:r>
              <a:rPr lang="en" sz="1200" b="1" baseline="-25000">
                <a:latin typeface="Arial"/>
                <a:ea typeface="Arial"/>
                <a:cs typeface="Arial"/>
                <a:sym typeface="Arial"/>
              </a:rPr>
              <a:t>π, i  </a:t>
            </a:r>
            <a:r>
              <a:rPr lang="en" sz="1200" b="1">
                <a:latin typeface="Arial"/>
                <a:ea typeface="Arial"/>
                <a:cs typeface="Arial"/>
                <a:sym typeface="Arial"/>
              </a:rPr>
              <a:t>= {j ϵ V : π</a:t>
            </a:r>
            <a:r>
              <a:rPr lang="en" sz="1200" b="1" baseline="-25000">
                <a:latin typeface="Arial"/>
                <a:ea typeface="Arial"/>
                <a:cs typeface="Arial"/>
                <a:sym typeface="Arial"/>
              </a:rPr>
              <a:t>ij  </a:t>
            </a:r>
            <a:r>
              <a:rPr lang="en" sz="1200" b="1">
                <a:latin typeface="Arial"/>
                <a:ea typeface="Arial"/>
                <a:cs typeface="Arial"/>
                <a:sym typeface="Arial"/>
              </a:rPr>
              <a:t>≠ NIL} U {i}</a:t>
            </a:r>
            <a:endParaRPr sz="1200" b="1">
              <a:latin typeface="Arial"/>
              <a:ea typeface="Arial"/>
              <a:cs typeface="Arial"/>
              <a:sym typeface="Arial"/>
            </a:endParaRPr>
          </a:p>
          <a:p>
            <a:pPr marL="0" lvl="0" indent="0" algn="ctr" rtl="0">
              <a:lnSpc>
                <a:spcPct val="110000"/>
              </a:lnSpc>
              <a:spcBef>
                <a:spcPts val="700"/>
              </a:spcBef>
              <a:spcAft>
                <a:spcPts val="0"/>
              </a:spcAft>
              <a:buNone/>
            </a:pPr>
            <a:r>
              <a:rPr lang="en" sz="1200" b="1">
                <a:latin typeface="Arial"/>
                <a:ea typeface="Arial"/>
                <a:cs typeface="Arial"/>
                <a:sym typeface="Arial"/>
              </a:rPr>
              <a:t>And,</a:t>
            </a:r>
            <a:endParaRPr sz="1200" b="1">
              <a:latin typeface="Arial"/>
              <a:ea typeface="Arial"/>
              <a:cs typeface="Arial"/>
              <a:sym typeface="Arial"/>
            </a:endParaRPr>
          </a:p>
          <a:p>
            <a:pPr marL="2286000" lvl="0" indent="457200" algn="l" rtl="0">
              <a:spcBef>
                <a:spcPts val="0"/>
              </a:spcBef>
              <a:spcAft>
                <a:spcPts val="1600"/>
              </a:spcAft>
              <a:buNone/>
            </a:pPr>
            <a:r>
              <a:rPr lang="en" sz="1200" b="1">
                <a:latin typeface="Arial"/>
                <a:ea typeface="Arial"/>
                <a:cs typeface="Arial"/>
                <a:sym typeface="Arial"/>
              </a:rPr>
              <a:t> E</a:t>
            </a:r>
            <a:r>
              <a:rPr lang="en" sz="1200" b="1" baseline="-25000">
                <a:latin typeface="Arial"/>
                <a:ea typeface="Arial"/>
                <a:cs typeface="Arial"/>
                <a:sym typeface="Arial"/>
              </a:rPr>
              <a:t>π, I </a:t>
            </a:r>
            <a:r>
              <a:rPr lang="en" sz="1200" b="1">
                <a:latin typeface="Arial"/>
                <a:ea typeface="Arial"/>
                <a:cs typeface="Arial"/>
                <a:sym typeface="Arial"/>
              </a:rPr>
              <a:t> = {(π</a:t>
            </a:r>
            <a:r>
              <a:rPr lang="en" sz="1200" b="1" baseline="-25000">
                <a:latin typeface="Arial"/>
                <a:ea typeface="Arial"/>
                <a:cs typeface="Arial"/>
                <a:sym typeface="Arial"/>
              </a:rPr>
              <a:t>ij </a:t>
            </a:r>
            <a:r>
              <a:rPr lang="en" sz="1200" b="1">
                <a:latin typeface="Arial"/>
                <a:ea typeface="Arial"/>
                <a:cs typeface="Arial"/>
                <a:sym typeface="Arial"/>
              </a:rPr>
              <a:t>, j) : j ϵ V</a:t>
            </a:r>
            <a:r>
              <a:rPr lang="en" sz="1200" b="1" baseline="-25000">
                <a:latin typeface="Arial"/>
                <a:ea typeface="Arial"/>
                <a:cs typeface="Arial"/>
                <a:sym typeface="Arial"/>
              </a:rPr>
              <a:t>π, i  </a:t>
            </a:r>
            <a:r>
              <a:rPr lang="en" sz="1200" b="1">
                <a:latin typeface="Arial"/>
                <a:ea typeface="Arial"/>
                <a:cs typeface="Arial"/>
                <a:sym typeface="Arial"/>
              </a:rPr>
              <a:t>- {i}}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937260" y="822959"/>
            <a:ext cx="68580" cy="1714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bg1"/>
                </a:solidFill>
              </a:rPr>
              <a:t>   </a:t>
            </a:r>
            <a:endParaRPr>
              <a:solidFill>
                <a:schemeClr val="bg1"/>
              </a:solidFill>
            </a:endParaRPr>
          </a:p>
        </p:txBody>
      </p:sp>
      <p:sp>
        <p:nvSpPr>
          <p:cNvPr id="313" name="Google Shape;313;p18"/>
          <p:cNvSpPr txBox="1">
            <a:spLocks noGrp="1"/>
          </p:cNvSpPr>
          <p:nvPr>
            <p:ph type="body" idx="1"/>
          </p:nvPr>
        </p:nvSpPr>
        <p:spPr>
          <a:xfrm>
            <a:off x="1303800" y="1405890"/>
            <a:ext cx="7030500" cy="3137190"/>
          </a:xfrm>
          <a:prstGeom prst="rect">
            <a:avLst/>
          </a:prstGeom>
        </p:spPr>
        <p:txBody>
          <a:bodyPr spcFirstLastPara="1" wrap="square" lIns="91425" tIns="91425" rIns="91425" bIns="91425" anchor="t" anchorCtr="0">
            <a:noAutofit/>
          </a:bodyPr>
          <a:lstStyle/>
          <a:p>
            <a:pPr marL="0" lvl="0" indent="0" algn="l" rtl="0">
              <a:lnSpc>
                <a:spcPct val="110000"/>
              </a:lnSpc>
              <a:spcBef>
                <a:spcPts val="700"/>
              </a:spcBef>
              <a:spcAft>
                <a:spcPts val="0"/>
              </a:spcAft>
              <a:buNone/>
            </a:pPr>
            <a:r>
              <a:rPr lang="en" sz="1200" dirty="0">
                <a:latin typeface="Arial"/>
                <a:ea typeface="Arial"/>
                <a:cs typeface="Arial"/>
                <a:sym typeface="Arial"/>
              </a:rPr>
              <a:t>3.  </a:t>
            </a:r>
            <a:r>
              <a:rPr lang="en" sz="1200" u="sng" dirty="0">
                <a:latin typeface="Arial"/>
                <a:ea typeface="Arial"/>
                <a:cs typeface="Arial"/>
                <a:sym typeface="Arial"/>
              </a:rPr>
              <a:t>Weighted &amp; Unweighted graphs</a:t>
            </a:r>
            <a:endParaRPr sz="1200" u="sng">
              <a:latin typeface="Arial"/>
              <a:ea typeface="Arial"/>
              <a:cs typeface="Arial"/>
              <a:sym typeface="Arial"/>
            </a:endParaRPr>
          </a:p>
          <a:p>
            <a:pPr marL="0" lvl="0" indent="0" algn="l" rtl="0">
              <a:lnSpc>
                <a:spcPct val="110000"/>
              </a:lnSpc>
              <a:spcBef>
                <a:spcPts val="700"/>
              </a:spcBef>
              <a:spcAft>
                <a:spcPts val="0"/>
              </a:spcAft>
              <a:buNone/>
            </a:pPr>
            <a:r>
              <a:rPr lang="en" sz="1200" dirty="0">
                <a:latin typeface="Arial"/>
                <a:ea typeface="Arial"/>
                <a:cs typeface="Arial"/>
                <a:sym typeface="Arial"/>
              </a:rPr>
              <a:t>        	A weighted graph associates a value (weight) with every edge in the graph. Words, cost or length can also be used instead of weights.And, an unweighted graph does not associate any value (weight) with any edge of the graph. </a:t>
            </a:r>
            <a:endParaRPr sz="1200">
              <a:latin typeface="Arial"/>
              <a:ea typeface="Arial"/>
              <a:cs typeface="Arial"/>
              <a:sym typeface="Arial"/>
            </a:endParaRPr>
          </a:p>
          <a:p>
            <a:pPr marL="0" lvl="0" indent="0" algn="l" rtl="0">
              <a:spcBef>
                <a:spcPts val="0"/>
              </a:spcBef>
              <a:spcAft>
                <a:spcPts val="1600"/>
              </a:spcAft>
              <a:buNone/>
            </a:pPr>
            <a:endParaRPr sz="1200"/>
          </a:p>
        </p:txBody>
      </p:sp>
      <p:pic>
        <p:nvPicPr>
          <p:cNvPr id="314" name="Google Shape;314;p18"/>
          <p:cNvPicPr preferRelativeResize="0"/>
          <p:nvPr/>
        </p:nvPicPr>
        <p:blipFill>
          <a:blip r:embed="rId3">
            <a:alphaModFix/>
          </a:blip>
          <a:stretch>
            <a:fillRect/>
          </a:stretch>
        </p:blipFill>
        <p:spPr>
          <a:xfrm>
            <a:off x="2691416" y="2548891"/>
            <a:ext cx="4151934" cy="19202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19"/>
          <p:cNvSpPr txBox="1">
            <a:spLocks noGrp="1"/>
          </p:cNvSpPr>
          <p:nvPr>
            <p:ph type="body" idx="1"/>
          </p:nvPr>
        </p:nvSpPr>
        <p:spPr>
          <a:xfrm>
            <a:off x="1303800" y="1303020"/>
            <a:ext cx="7030500" cy="3228630"/>
          </a:xfrm>
          <a:prstGeom prst="rect">
            <a:avLst/>
          </a:prstGeom>
        </p:spPr>
        <p:txBody>
          <a:bodyPr spcFirstLastPara="1" wrap="square" lIns="91425" tIns="91425" rIns="91425" bIns="91425" anchor="t" anchorCtr="0">
            <a:noAutofit/>
          </a:bodyPr>
          <a:lstStyle/>
          <a:p>
            <a:pPr marL="0" lvl="0" indent="0" algn="just" rtl="0">
              <a:lnSpc>
                <a:spcPct val="110000"/>
              </a:lnSpc>
              <a:spcBef>
                <a:spcPts val="700"/>
              </a:spcBef>
              <a:spcAft>
                <a:spcPts val="0"/>
              </a:spcAft>
              <a:buNone/>
            </a:pPr>
            <a:r>
              <a:rPr lang="en" sz="1200" dirty="0">
                <a:latin typeface="Arial"/>
                <a:ea typeface="Arial"/>
                <a:cs typeface="Arial"/>
                <a:sym typeface="Arial"/>
              </a:rPr>
              <a:t>4. </a:t>
            </a:r>
            <a:r>
              <a:rPr lang="en" sz="1200" u="sng" dirty="0">
                <a:latin typeface="Arial"/>
                <a:ea typeface="Arial"/>
                <a:cs typeface="Arial"/>
                <a:sym typeface="Arial"/>
              </a:rPr>
              <a:t>Multigraph &amp; Simple Graph</a:t>
            </a:r>
            <a:endParaRPr sz="1200" u="sng">
              <a:latin typeface="Arial"/>
              <a:ea typeface="Arial"/>
              <a:cs typeface="Arial"/>
              <a:sym typeface="Arial"/>
            </a:endParaRPr>
          </a:p>
          <a:p>
            <a:pPr marL="0" lvl="0" indent="0" algn="just" rtl="0">
              <a:lnSpc>
                <a:spcPct val="110000"/>
              </a:lnSpc>
              <a:spcBef>
                <a:spcPts val="700"/>
              </a:spcBef>
              <a:spcAft>
                <a:spcPts val="0"/>
              </a:spcAft>
              <a:buNone/>
            </a:pPr>
            <a:r>
              <a:rPr lang="en" sz="1200" dirty="0">
                <a:latin typeface="Arial"/>
                <a:ea typeface="Arial"/>
                <a:cs typeface="Arial"/>
                <a:sym typeface="Arial"/>
              </a:rPr>
              <a:t>        	A multigraph is an undirected graph in which multiple edges are allowed (sometimes) loops. Multiple edges refer to two or more edges that connect the same vertices. A simple graph as opposed to a multigraph, is an undirected graph in which both multiple edges and loops are disallowed. </a:t>
            </a:r>
            <a:endParaRPr sz="1200">
              <a:latin typeface="Arial"/>
              <a:ea typeface="Arial"/>
              <a:cs typeface="Arial"/>
              <a:sym typeface="Arial"/>
            </a:endParaRPr>
          </a:p>
          <a:p>
            <a:pPr marL="0" lvl="0" indent="0" algn="just" rtl="0">
              <a:spcBef>
                <a:spcPts val="0"/>
              </a:spcBef>
              <a:spcAft>
                <a:spcPts val="1600"/>
              </a:spcAft>
              <a:buNone/>
            </a:pPr>
            <a:endParaRPr sz="1200"/>
          </a:p>
        </p:txBody>
      </p:sp>
      <p:pic>
        <p:nvPicPr>
          <p:cNvPr id="321" name="Google Shape;321;p19"/>
          <p:cNvPicPr preferRelativeResize="0"/>
          <p:nvPr/>
        </p:nvPicPr>
        <p:blipFill>
          <a:blip r:embed="rId3">
            <a:alphaModFix/>
          </a:blip>
          <a:stretch>
            <a:fillRect/>
          </a:stretch>
        </p:blipFill>
        <p:spPr>
          <a:xfrm>
            <a:off x="2822950" y="2766060"/>
            <a:ext cx="4486275" cy="1874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738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of edges - Undirected Graph</a:t>
            </a:r>
            <a:endParaRPr/>
          </a:p>
        </p:txBody>
      </p:sp>
      <p:sp>
        <p:nvSpPr>
          <p:cNvPr id="334" name="Google Shape;334;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a:solidFill>
                  <a:srgbClr val="000000"/>
                </a:solidFill>
                <a:latin typeface="Arial"/>
                <a:ea typeface="Arial"/>
                <a:cs typeface="Arial"/>
                <a:sym typeface="Arial"/>
              </a:rPr>
              <a:t>The no. of possible pairs of vertices in an n vertex graph is </a:t>
            </a:r>
            <a:r>
              <a:rPr lang="en" sz="1200">
                <a:solidFill>
                  <a:srgbClr val="FF3200"/>
                </a:solidFill>
                <a:latin typeface="Arial"/>
                <a:ea typeface="Arial"/>
                <a:cs typeface="Arial"/>
                <a:sym typeface="Arial"/>
              </a:rPr>
              <a:t>n*(n-1).</a:t>
            </a:r>
            <a:endParaRPr sz="1200">
              <a:solidFill>
                <a:srgbClr val="FF32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Since edge </a:t>
            </a:r>
            <a:r>
              <a:rPr lang="en" sz="1200" i="1">
                <a:solidFill>
                  <a:srgbClr val="000000"/>
                </a:solidFill>
                <a:latin typeface="Arial"/>
                <a:ea typeface="Arial"/>
                <a:cs typeface="Arial"/>
                <a:sym typeface="Arial"/>
              </a:rPr>
              <a:t>(u, v) </a:t>
            </a:r>
            <a:r>
              <a:rPr lang="en" sz="1200">
                <a:solidFill>
                  <a:srgbClr val="000000"/>
                </a:solidFill>
                <a:latin typeface="Arial"/>
                <a:ea typeface="Arial"/>
                <a:cs typeface="Arial"/>
                <a:sym typeface="Arial"/>
              </a:rPr>
              <a:t>is </a:t>
            </a:r>
            <a:r>
              <a:rPr lang="en" sz="1200" b="1" u="sng">
                <a:solidFill>
                  <a:srgbClr val="FF3200"/>
                </a:solidFill>
                <a:latin typeface="Arial"/>
                <a:ea typeface="Arial"/>
                <a:cs typeface="Arial"/>
                <a:sym typeface="Arial"/>
              </a:rPr>
              <a:t>the same</a:t>
            </a:r>
            <a:r>
              <a:rPr lang="en" sz="1200" b="1">
                <a:solidFill>
                  <a:srgbClr val="FF3200"/>
                </a:solidFill>
                <a:latin typeface="Arial"/>
                <a:ea typeface="Arial"/>
                <a:cs typeface="Arial"/>
                <a:sym typeface="Arial"/>
              </a:rPr>
              <a:t> </a:t>
            </a:r>
            <a:r>
              <a:rPr lang="en" sz="1200">
                <a:solidFill>
                  <a:srgbClr val="000000"/>
                </a:solidFill>
                <a:latin typeface="Arial"/>
                <a:ea typeface="Arial"/>
                <a:cs typeface="Arial"/>
                <a:sym typeface="Arial"/>
              </a:rPr>
              <a:t>as edge </a:t>
            </a:r>
            <a:r>
              <a:rPr lang="en" sz="1200" i="1">
                <a:solidFill>
                  <a:srgbClr val="000000"/>
                </a:solidFill>
                <a:latin typeface="Arial"/>
                <a:ea typeface="Arial"/>
                <a:cs typeface="Arial"/>
                <a:sym typeface="Arial"/>
              </a:rPr>
              <a:t>(v, u)</a:t>
            </a:r>
            <a:r>
              <a:rPr lang="en" sz="1200">
                <a:solidFill>
                  <a:srgbClr val="000000"/>
                </a:solidFill>
                <a:latin typeface="Arial"/>
                <a:ea typeface="Arial"/>
                <a:cs typeface="Arial"/>
                <a:sym typeface="Arial"/>
              </a:rPr>
              <a:t>, the number of edges in an undirected graph is </a:t>
            </a:r>
            <a:r>
              <a:rPr lang="en" sz="1200">
                <a:solidFill>
                  <a:srgbClr val="FF0000"/>
                </a:solidFill>
                <a:latin typeface="Arial"/>
                <a:ea typeface="Arial"/>
                <a:cs typeface="Arial"/>
                <a:sym typeface="Arial"/>
              </a:rPr>
              <a:t>&lt;=</a:t>
            </a:r>
            <a:r>
              <a:rPr lang="en" sz="1200">
                <a:solidFill>
                  <a:srgbClr val="000000"/>
                </a:solidFill>
                <a:latin typeface="Arial"/>
                <a:ea typeface="Arial"/>
                <a:cs typeface="Arial"/>
                <a:sym typeface="Arial"/>
              </a:rPr>
              <a:t> </a:t>
            </a:r>
            <a:r>
              <a:rPr lang="en" sz="1200">
                <a:solidFill>
                  <a:srgbClr val="FF3200"/>
                </a:solidFill>
                <a:latin typeface="Arial"/>
                <a:ea typeface="Arial"/>
                <a:cs typeface="Arial"/>
                <a:sym typeface="Arial"/>
              </a:rPr>
              <a:t>n*(n- 1)/2.</a:t>
            </a:r>
            <a:endParaRPr sz="1200">
              <a:solidFill>
                <a:srgbClr val="FF3200"/>
              </a:solidFill>
              <a:latin typeface="Arial"/>
              <a:ea typeface="Arial"/>
              <a:cs typeface="Arial"/>
              <a:sym typeface="Arial"/>
            </a:endParaRPr>
          </a:p>
          <a:p>
            <a:pPr marL="0" lvl="0" indent="0" algn="l" rtl="0">
              <a:spcBef>
                <a:spcPts val="0"/>
              </a:spcBef>
              <a:spcAft>
                <a:spcPts val="1600"/>
              </a:spcAft>
              <a:buNone/>
            </a:pPr>
            <a:endParaRPr sz="1200"/>
          </a:p>
        </p:txBody>
      </p:sp>
      <p:pic>
        <p:nvPicPr>
          <p:cNvPr id="335" name="Google Shape;335;p21"/>
          <p:cNvPicPr preferRelativeResize="0"/>
          <p:nvPr/>
        </p:nvPicPr>
        <p:blipFill>
          <a:blip r:embed="rId3">
            <a:alphaModFix/>
          </a:blip>
          <a:stretch>
            <a:fillRect/>
          </a:stretch>
        </p:blipFill>
        <p:spPr>
          <a:xfrm>
            <a:off x="2839234" y="3116250"/>
            <a:ext cx="3469124" cy="17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edges - Directed Graph</a:t>
            </a:r>
            <a:endParaRPr/>
          </a:p>
        </p:txBody>
      </p:sp>
      <p:sp>
        <p:nvSpPr>
          <p:cNvPr id="341" name="Google Shape;341;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Arial"/>
                <a:ea typeface="Arial"/>
                <a:cs typeface="Arial"/>
                <a:sym typeface="Arial"/>
              </a:rPr>
              <a:t>The no. of possible pairs in an n vertex graph is </a:t>
            </a:r>
            <a:r>
              <a:rPr lang="en" sz="1200">
                <a:solidFill>
                  <a:srgbClr val="FF3200"/>
                </a:solidFill>
                <a:latin typeface="Arial"/>
                <a:ea typeface="Arial"/>
                <a:cs typeface="Arial"/>
                <a:sym typeface="Arial"/>
              </a:rPr>
              <a:t>n*(n-1).</a:t>
            </a:r>
            <a:endParaRPr sz="1200">
              <a:solidFill>
                <a:srgbClr val="FF32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Since edge </a:t>
            </a:r>
            <a:r>
              <a:rPr lang="en" sz="1200" i="1">
                <a:solidFill>
                  <a:srgbClr val="000000"/>
                </a:solidFill>
                <a:latin typeface="Arial"/>
                <a:ea typeface="Arial"/>
                <a:cs typeface="Arial"/>
                <a:sym typeface="Arial"/>
              </a:rPr>
              <a:t>(u, v) </a:t>
            </a:r>
            <a:r>
              <a:rPr lang="en" sz="1200">
                <a:solidFill>
                  <a:srgbClr val="000000"/>
                </a:solidFill>
                <a:latin typeface="Arial"/>
                <a:ea typeface="Arial"/>
                <a:cs typeface="Arial"/>
                <a:sym typeface="Arial"/>
              </a:rPr>
              <a:t>is </a:t>
            </a:r>
            <a:r>
              <a:rPr lang="en" sz="1200" b="1" u="sng">
                <a:solidFill>
                  <a:srgbClr val="FF3200"/>
                </a:solidFill>
                <a:latin typeface="Arial"/>
                <a:ea typeface="Arial"/>
                <a:cs typeface="Arial"/>
                <a:sym typeface="Arial"/>
              </a:rPr>
              <a:t>not the same</a:t>
            </a:r>
            <a:r>
              <a:rPr lang="en" sz="1200" b="1">
                <a:solidFill>
                  <a:srgbClr val="FF3200"/>
                </a:solidFill>
                <a:latin typeface="Arial"/>
                <a:ea typeface="Arial"/>
                <a:cs typeface="Arial"/>
                <a:sym typeface="Arial"/>
              </a:rPr>
              <a:t> </a:t>
            </a:r>
            <a:r>
              <a:rPr lang="en" sz="1200">
                <a:solidFill>
                  <a:srgbClr val="000000"/>
                </a:solidFill>
                <a:latin typeface="Arial"/>
                <a:ea typeface="Arial"/>
                <a:cs typeface="Arial"/>
                <a:sym typeface="Arial"/>
              </a:rPr>
              <a:t>as edge </a:t>
            </a:r>
            <a:r>
              <a:rPr lang="en" sz="1200" i="1">
                <a:solidFill>
                  <a:srgbClr val="000000"/>
                </a:solidFill>
                <a:latin typeface="Arial"/>
                <a:ea typeface="Arial"/>
                <a:cs typeface="Arial"/>
                <a:sym typeface="Arial"/>
              </a:rPr>
              <a:t>(v, u)</a:t>
            </a:r>
            <a:r>
              <a:rPr lang="en" sz="1200">
                <a:solidFill>
                  <a:srgbClr val="000000"/>
                </a:solidFill>
                <a:latin typeface="Arial"/>
                <a:ea typeface="Arial"/>
                <a:cs typeface="Arial"/>
                <a:sym typeface="Arial"/>
              </a:rPr>
              <a:t>, the number of edges in a directed graph is </a:t>
            </a:r>
            <a:r>
              <a:rPr lang="en" sz="1200">
                <a:solidFill>
                  <a:srgbClr val="FF3200"/>
                </a:solidFill>
                <a:latin typeface="Arial"/>
                <a:ea typeface="Arial"/>
                <a:cs typeface="Arial"/>
                <a:sym typeface="Arial"/>
              </a:rPr>
              <a:t>n*(n-1)</a:t>
            </a:r>
            <a:endParaRPr sz="1200">
              <a:solidFill>
                <a:srgbClr val="FF3200"/>
              </a:solidFill>
              <a:latin typeface="Arial"/>
              <a:ea typeface="Arial"/>
              <a:cs typeface="Arial"/>
              <a:sym typeface="Arial"/>
            </a:endParaRPr>
          </a:p>
          <a:p>
            <a:pPr marL="0" lvl="0" indent="0" algn="l" rtl="0">
              <a:spcBef>
                <a:spcPts val="600"/>
              </a:spcBef>
              <a:spcAft>
                <a:spcPts val="0"/>
              </a:spcAft>
              <a:buNone/>
            </a:pPr>
            <a:r>
              <a:rPr lang="en" sz="1200">
                <a:solidFill>
                  <a:srgbClr val="000000"/>
                </a:solidFill>
                <a:latin typeface="Arial"/>
                <a:ea typeface="Arial"/>
                <a:cs typeface="Arial"/>
                <a:sym typeface="Arial"/>
              </a:rPr>
              <a:t>Thus, the number of edges in a directed graph is </a:t>
            </a:r>
            <a:r>
              <a:rPr lang="en" sz="1200" b="1">
                <a:solidFill>
                  <a:srgbClr val="FF3200"/>
                </a:solidFill>
                <a:latin typeface="Arial"/>
                <a:ea typeface="Arial"/>
                <a:cs typeface="Arial"/>
                <a:sym typeface="Arial"/>
              </a:rPr>
              <a:t>&lt;= n*(n-1).</a:t>
            </a:r>
            <a:endParaRPr sz="1200" b="1">
              <a:solidFill>
                <a:srgbClr val="FF3200"/>
              </a:solidFill>
              <a:latin typeface="Arial"/>
              <a:ea typeface="Arial"/>
              <a:cs typeface="Arial"/>
              <a:sym typeface="Arial"/>
            </a:endParaRPr>
          </a:p>
          <a:p>
            <a:pPr marL="0" lvl="0" indent="0" algn="l" rtl="0">
              <a:spcBef>
                <a:spcPts val="0"/>
              </a:spcBef>
              <a:spcAft>
                <a:spcPts val="1600"/>
              </a:spcAft>
              <a:buNone/>
            </a:pPr>
            <a:endParaRPr sz="1200"/>
          </a:p>
        </p:txBody>
      </p:sp>
      <p:pic>
        <p:nvPicPr>
          <p:cNvPr id="342" name="Google Shape;342;p22"/>
          <p:cNvPicPr preferRelativeResize="0"/>
          <p:nvPr/>
        </p:nvPicPr>
        <p:blipFill>
          <a:blip r:embed="rId3">
            <a:alphaModFix/>
          </a:blip>
          <a:stretch>
            <a:fillRect/>
          </a:stretch>
        </p:blipFill>
        <p:spPr>
          <a:xfrm>
            <a:off x="5535300" y="2976500"/>
            <a:ext cx="2522700" cy="19991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3297</Words>
  <PresentationFormat>On-screen Show (16:9)</PresentationFormat>
  <Paragraphs>209</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Algerian</vt:lpstr>
      <vt:lpstr>Maven Pro</vt:lpstr>
      <vt:lpstr>Nunito</vt:lpstr>
      <vt:lpstr>Momentum</vt:lpstr>
      <vt:lpstr>GRAPH  ALGORITHMS</vt:lpstr>
      <vt:lpstr>Graph Algorithms</vt:lpstr>
      <vt:lpstr>Example:</vt:lpstr>
      <vt:lpstr>Types of Graph:</vt:lpstr>
      <vt:lpstr>Slide 5</vt:lpstr>
      <vt:lpstr>   </vt:lpstr>
      <vt:lpstr>Slide 7</vt:lpstr>
      <vt:lpstr>Number of edges - Undirected Graph</vt:lpstr>
      <vt:lpstr>Number of edges - Directed Graph</vt:lpstr>
      <vt:lpstr>Slide 10</vt:lpstr>
      <vt:lpstr>Representation of Graph:</vt:lpstr>
      <vt:lpstr>Adjacency Matrix:</vt:lpstr>
      <vt:lpstr>Adjacency List:</vt:lpstr>
      <vt:lpstr>Slide 14</vt:lpstr>
      <vt:lpstr>Graph Search Algorithm:</vt:lpstr>
      <vt:lpstr>Breadth First Search:</vt:lpstr>
      <vt:lpstr>Slide 17</vt:lpstr>
      <vt:lpstr>Slide 18</vt:lpstr>
      <vt:lpstr>Algorithm:</vt:lpstr>
      <vt:lpstr>Slide 20</vt:lpstr>
      <vt:lpstr>Depth First Search Algorithm:</vt:lpstr>
      <vt:lpstr>Slide 22</vt:lpstr>
      <vt:lpstr>Algorithm:</vt:lpstr>
      <vt:lpstr>Slide 24</vt:lpstr>
      <vt:lpstr>Slide 25</vt:lpstr>
      <vt:lpstr>Slide 26</vt:lpstr>
      <vt:lpstr>Spanning Tree:</vt:lpstr>
      <vt:lpstr>Slide 28</vt:lpstr>
      <vt:lpstr>Minimum Spanning Tree:</vt:lpstr>
      <vt:lpstr>Slide 30</vt:lpstr>
      <vt:lpstr>Prim’s Algorithm:</vt:lpstr>
      <vt:lpstr>Slide 32</vt:lpstr>
      <vt:lpstr>Algorithm:</vt:lpstr>
      <vt:lpstr>Slide 34</vt:lpstr>
      <vt:lpstr>Kruskal’s Algorithm:</vt:lpstr>
      <vt:lpstr>Algorithm:</vt:lpstr>
      <vt:lpstr>Slide 37</vt:lpstr>
      <vt:lpstr>Slide 38</vt:lpstr>
      <vt:lpstr>Single Source Shortest Path:</vt:lpstr>
      <vt:lpstr>Single Source Problems:</vt:lpstr>
      <vt:lpstr>Dijkstra’s Algorithm:</vt:lpstr>
      <vt:lpstr>Algorithm:</vt:lpstr>
      <vt:lpstr>Slide 43</vt:lpstr>
      <vt:lpstr>Slide 44</vt:lpstr>
      <vt:lpstr>Bellman Ford Algorithm:</vt:lpstr>
      <vt:lpstr>Why negative edges:</vt:lpstr>
      <vt:lpstr>Algorithm:</vt:lpstr>
      <vt:lpstr>Slide 48</vt:lpstr>
      <vt:lpstr>Slide 49</vt:lpstr>
      <vt:lpstr>All Pair Shortest Path Algorithm:</vt:lpstr>
      <vt:lpstr>Floyd Warshall Algorithm:</vt:lpstr>
      <vt:lpstr>Algorithm: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cp:lastModifiedBy>HP</cp:lastModifiedBy>
  <cp:revision>7</cp:revision>
  <dcterms:modified xsi:type="dcterms:W3CDTF">2020-04-27T09:08:45Z</dcterms:modified>
</cp:coreProperties>
</file>