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Aggarwal" initials="sA" lastIdx="1" clrIdx="0">
    <p:extLst>
      <p:ext uri="{19B8F6BF-5375-455C-9EA6-DF929625EA0E}">
        <p15:presenceInfo xmlns:p15="http://schemas.microsoft.com/office/powerpoint/2012/main" userId="568fba0b0f1412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7T22:55:39.275" idx="1">
    <p:pos x="2625" y="204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sp>
        <p:nvSpPr>
          <p:cNvPr id="20" name="bg object 20"/>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2" name="Holder 2"/>
          <p:cNvSpPr>
            <a:spLocks noGrp="1"/>
          </p:cNvSpPr>
          <p:nvPr>
            <p:ph type="ctrTitle"/>
          </p:nvPr>
        </p:nvSpPr>
        <p:spPr>
          <a:xfrm>
            <a:off x="444500" y="1256741"/>
            <a:ext cx="8255000" cy="5746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185D75"/>
                </a:solidFill>
                <a:latin typeface="Times New Roman"/>
                <a:cs typeface="Times New Roman"/>
              </a:defRPr>
            </a:lvl1pPr>
          </a:lstStyle>
          <a:p>
            <a:pPr marL="12700">
              <a:lnSpc>
                <a:spcPts val="1240"/>
              </a:lnSpc>
            </a:pPr>
            <a:r>
              <a:rPr spc="20" dirty="0"/>
              <a:t>G</a:t>
            </a:r>
            <a:r>
              <a:rPr spc="5" dirty="0"/>
              <a:t>r</a:t>
            </a:r>
            <a:r>
              <a:rPr spc="70" dirty="0"/>
              <a:t>aph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6" name="Holder 6"/>
          <p:cNvSpPr>
            <a:spLocks noGrp="1"/>
          </p:cNvSpPr>
          <p:nvPr>
            <p:ph type="sldNum" sz="quarter" idx="7"/>
          </p:nvPr>
        </p:nvSpPr>
        <p:spPr/>
        <p:txBody>
          <a:bodyPr lIns="0" tIns="0" rIns="0" bIns="0"/>
          <a:lstStyle>
            <a:lvl1pPr>
              <a:defRPr sz="1200" b="0" i="0">
                <a:solidFill>
                  <a:srgbClr val="185D75"/>
                </a:solidFill>
                <a:latin typeface="Times New Roman"/>
                <a:cs typeface="Times New Roman"/>
              </a:defRPr>
            </a:lvl1pPr>
          </a:lstStyle>
          <a:p>
            <a:pPr marL="38100">
              <a:lnSpc>
                <a:spcPts val="1240"/>
              </a:lnSpc>
            </a:pPr>
            <a:fld id="{81D60167-4931-47E6-BA6A-407CBD079E47}" type="slidenum">
              <a:rPr spc="-90" dirty="0"/>
              <a:t>‹#›</a:t>
            </a:fld>
            <a:endParaRPr spc="-9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185D75"/>
                </a:solidFill>
                <a:latin typeface="Times New Roman"/>
                <a:cs typeface="Times New Roman"/>
              </a:defRPr>
            </a:lvl1pPr>
          </a:lstStyle>
          <a:p>
            <a:pPr marL="12700">
              <a:lnSpc>
                <a:spcPts val="1240"/>
              </a:lnSpc>
            </a:pPr>
            <a:r>
              <a:rPr spc="20" dirty="0"/>
              <a:t>G</a:t>
            </a:r>
            <a:r>
              <a:rPr spc="5" dirty="0"/>
              <a:t>r</a:t>
            </a:r>
            <a:r>
              <a:rPr spc="70" dirty="0"/>
              <a:t>aph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6" name="Holder 6"/>
          <p:cNvSpPr>
            <a:spLocks noGrp="1"/>
          </p:cNvSpPr>
          <p:nvPr>
            <p:ph type="sldNum" sz="quarter" idx="7"/>
          </p:nvPr>
        </p:nvSpPr>
        <p:spPr/>
        <p:txBody>
          <a:bodyPr lIns="0" tIns="0" rIns="0" bIns="0"/>
          <a:lstStyle>
            <a:lvl1pPr>
              <a:defRPr sz="1200" b="0" i="0">
                <a:solidFill>
                  <a:srgbClr val="185D75"/>
                </a:solidFill>
                <a:latin typeface="Times New Roman"/>
                <a:cs typeface="Times New Roman"/>
              </a:defRPr>
            </a:lvl1pPr>
          </a:lstStyle>
          <a:p>
            <a:pPr marL="38100">
              <a:lnSpc>
                <a:spcPts val="1240"/>
              </a:lnSpc>
            </a:pPr>
            <a:fld id="{81D60167-4931-47E6-BA6A-407CBD079E47}" type="slidenum">
              <a:rPr spc="-90" dirty="0"/>
              <a:t>‹#›</a:t>
            </a:fld>
            <a:endParaRPr spc="-9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185D75"/>
                </a:solidFill>
                <a:latin typeface="Times New Roman"/>
                <a:cs typeface="Times New Roman"/>
              </a:defRPr>
            </a:lvl1pPr>
          </a:lstStyle>
          <a:p>
            <a:pPr marL="12700">
              <a:lnSpc>
                <a:spcPts val="1240"/>
              </a:lnSpc>
            </a:pPr>
            <a:r>
              <a:rPr spc="20" dirty="0"/>
              <a:t>G</a:t>
            </a:r>
            <a:r>
              <a:rPr spc="5" dirty="0"/>
              <a:t>r</a:t>
            </a:r>
            <a:r>
              <a:rPr spc="70" dirty="0"/>
              <a:t>aph</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7" name="Holder 7"/>
          <p:cNvSpPr>
            <a:spLocks noGrp="1"/>
          </p:cNvSpPr>
          <p:nvPr>
            <p:ph type="sldNum" sz="quarter" idx="7"/>
          </p:nvPr>
        </p:nvSpPr>
        <p:spPr/>
        <p:txBody>
          <a:bodyPr lIns="0" tIns="0" rIns="0" bIns="0"/>
          <a:lstStyle>
            <a:lvl1pPr>
              <a:defRPr sz="1200" b="0" i="0">
                <a:solidFill>
                  <a:srgbClr val="185D75"/>
                </a:solidFill>
                <a:latin typeface="Times New Roman"/>
                <a:cs typeface="Times New Roman"/>
              </a:defRPr>
            </a:lvl1pPr>
          </a:lstStyle>
          <a:p>
            <a:pPr marL="38100">
              <a:lnSpc>
                <a:spcPts val="1240"/>
              </a:lnSpc>
            </a:pPr>
            <a:fld id="{81D60167-4931-47E6-BA6A-407CBD079E47}" type="slidenum">
              <a:rPr spc="-90" dirty="0"/>
              <a:t>‹#›</a:t>
            </a:fld>
            <a:endParaRPr spc="-9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185D75"/>
                </a:solidFill>
                <a:latin typeface="Times New Roman"/>
                <a:cs typeface="Times New Roman"/>
              </a:defRPr>
            </a:lvl1pPr>
          </a:lstStyle>
          <a:p>
            <a:pPr marL="12700">
              <a:lnSpc>
                <a:spcPts val="1240"/>
              </a:lnSpc>
            </a:pPr>
            <a:r>
              <a:rPr spc="20" dirty="0"/>
              <a:t>G</a:t>
            </a:r>
            <a:r>
              <a:rPr spc="5" dirty="0"/>
              <a:t>r</a:t>
            </a:r>
            <a:r>
              <a:rPr spc="70" dirty="0"/>
              <a:t>aph</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5" name="Holder 5"/>
          <p:cNvSpPr>
            <a:spLocks noGrp="1"/>
          </p:cNvSpPr>
          <p:nvPr>
            <p:ph type="sldNum" sz="quarter" idx="7"/>
          </p:nvPr>
        </p:nvSpPr>
        <p:spPr/>
        <p:txBody>
          <a:bodyPr lIns="0" tIns="0" rIns="0" bIns="0"/>
          <a:lstStyle>
            <a:lvl1pPr>
              <a:defRPr sz="1200" b="0" i="0">
                <a:solidFill>
                  <a:srgbClr val="185D75"/>
                </a:solidFill>
                <a:latin typeface="Times New Roman"/>
                <a:cs typeface="Times New Roman"/>
              </a:defRPr>
            </a:lvl1pPr>
          </a:lstStyle>
          <a:p>
            <a:pPr marL="38100">
              <a:lnSpc>
                <a:spcPts val="1240"/>
              </a:lnSpc>
            </a:pPr>
            <a:fld id="{81D60167-4931-47E6-BA6A-407CBD079E47}" type="slidenum">
              <a:rPr spc="-90" dirty="0"/>
              <a:t>‹#›</a:t>
            </a:fld>
            <a:endParaRPr spc="-9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185D75"/>
                </a:solidFill>
                <a:latin typeface="Times New Roman"/>
                <a:cs typeface="Times New Roman"/>
              </a:defRPr>
            </a:lvl1pPr>
          </a:lstStyle>
          <a:p>
            <a:pPr marL="12700">
              <a:lnSpc>
                <a:spcPts val="1240"/>
              </a:lnSpc>
            </a:pPr>
            <a:r>
              <a:rPr spc="20" dirty="0"/>
              <a:t>G</a:t>
            </a:r>
            <a:r>
              <a:rPr spc="5" dirty="0"/>
              <a:t>r</a:t>
            </a:r>
            <a:r>
              <a:rPr spc="70" dirty="0"/>
              <a:t>aph</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4" name="Holder 4"/>
          <p:cNvSpPr>
            <a:spLocks noGrp="1"/>
          </p:cNvSpPr>
          <p:nvPr>
            <p:ph type="sldNum" sz="quarter" idx="7"/>
          </p:nvPr>
        </p:nvSpPr>
        <p:spPr/>
        <p:txBody>
          <a:bodyPr lIns="0" tIns="0" rIns="0" bIns="0"/>
          <a:lstStyle>
            <a:lvl1pPr>
              <a:defRPr sz="1200" b="0" i="0">
                <a:solidFill>
                  <a:srgbClr val="185D75"/>
                </a:solidFill>
                <a:latin typeface="Times New Roman"/>
                <a:cs typeface="Times New Roman"/>
              </a:defRPr>
            </a:lvl1pPr>
          </a:lstStyle>
          <a:p>
            <a:pPr marL="38100">
              <a:lnSpc>
                <a:spcPts val="1240"/>
              </a:lnSpc>
            </a:pPr>
            <a:fld id="{81D60167-4931-47E6-BA6A-407CBD079E47}" type="slidenum">
              <a:rPr spc="-90" dirty="0"/>
              <a:t>‹#›</a:t>
            </a:fld>
            <a:endParaRPr spc="-9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1031189"/>
            <a:ext cx="4503420" cy="788669"/>
          </a:xfrm>
          <a:prstGeom prst="rect">
            <a:avLst/>
          </a:prstGeom>
        </p:spPr>
        <p:txBody>
          <a:bodyPr wrap="square" lIns="0" tIns="0" rIns="0" bIns="0">
            <a:spAutoFit/>
          </a:bodyPr>
          <a:lstStyle>
            <a:lvl1pPr>
              <a:defRPr sz="5000" b="0" i="0">
                <a:solidFill>
                  <a:srgbClr val="04607A"/>
                </a:solidFill>
                <a:latin typeface="Carlito"/>
                <a:cs typeface="Carlito"/>
              </a:defRPr>
            </a:lvl1pPr>
          </a:lstStyle>
          <a:p>
            <a:endParaRPr/>
          </a:p>
        </p:txBody>
      </p:sp>
      <p:sp>
        <p:nvSpPr>
          <p:cNvPr id="3" name="Holder 3"/>
          <p:cNvSpPr>
            <a:spLocks noGrp="1"/>
          </p:cNvSpPr>
          <p:nvPr>
            <p:ph type="body" idx="1"/>
          </p:nvPr>
        </p:nvSpPr>
        <p:spPr>
          <a:xfrm>
            <a:off x="3471671" y="2108623"/>
            <a:ext cx="5174615" cy="1832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54935" y="6556200"/>
            <a:ext cx="436880" cy="177800"/>
          </a:xfrm>
          <a:prstGeom prst="rect">
            <a:avLst/>
          </a:prstGeom>
        </p:spPr>
        <p:txBody>
          <a:bodyPr wrap="square" lIns="0" tIns="0" rIns="0" bIns="0">
            <a:spAutoFit/>
          </a:bodyPr>
          <a:lstStyle>
            <a:lvl1pPr>
              <a:defRPr sz="1200" b="0" i="0">
                <a:solidFill>
                  <a:srgbClr val="185D75"/>
                </a:solidFill>
                <a:latin typeface="Times New Roman"/>
                <a:cs typeface="Times New Roman"/>
              </a:defRPr>
            </a:lvl1pPr>
          </a:lstStyle>
          <a:p>
            <a:pPr marL="12700">
              <a:lnSpc>
                <a:spcPts val="1240"/>
              </a:lnSpc>
            </a:pPr>
            <a:r>
              <a:rPr spc="20" dirty="0"/>
              <a:t>G</a:t>
            </a:r>
            <a:r>
              <a:rPr spc="5" dirty="0"/>
              <a:t>r</a:t>
            </a:r>
            <a:r>
              <a:rPr spc="70" dirty="0"/>
              <a:t>aph</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6" name="Holder 6"/>
          <p:cNvSpPr>
            <a:spLocks noGrp="1"/>
          </p:cNvSpPr>
          <p:nvPr>
            <p:ph type="sldNum" sz="quarter" idx="7"/>
          </p:nvPr>
        </p:nvSpPr>
        <p:spPr>
          <a:xfrm>
            <a:off x="8520683" y="6556200"/>
            <a:ext cx="207009" cy="177800"/>
          </a:xfrm>
          <a:prstGeom prst="rect">
            <a:avLst/>
          </a:prstGeom>
        </p:spPr>
        <p:txBody>
          <a:bodyPr wrap="square" lIns="0" tIns="0" rIns="0" bIns="0">
            <a:spAutoFit/>
          </a:bodyPr>
          <a:lstStyle>
            <a:lvl1pPr>
              <a:defRPr sz="1200" b="0" i="0">
                <a:solidFill>
                  <a:srgbClr val="185D75"/>
                </a:solidFill>
                <a:latin typeface="Times New Roman"/>
                <a:cs typeface="Times New Roman"/>
              </a:defRPr>
            </a:lvl1pPr>
          </a:lstStyle>
          <a:p>
            <a:pPr marL="38100">
              <a:lnSpc>
                <a:spcPts val="1240"/>
              </a:lnSpc>
            </a:pPr>
            <a:fld id="{81D60167-4931-47E6-BA6A-407CBD079E47}" type="slidenum">
              <a:rPr spc="-90" dirty="0"/>
              <a:t>‹#›</a:t>
            </a:fld>
            <a:endParaRPr spc="-9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www.hackerearth.com/practice/algorithms/graphs"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722"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995578" y="1897202"/>
            <a:ext cx="7153275" cy="2478405"/>
          </a:xfrm>
          <a:prstGeom prst="rect">
            <a:avLst/>
          </a:prstGeom>
        </p:spPr>
        <p:txBody>
          <a:bodyPr vert="horz" wrap="square" lIns="0" tIns="12065" rIns="0" bIns="0" rtlCol="0">
            <a:spAutoFit/>
          </a:bodyPr>
          <a:lstStyle/>
          <a:p>
            <a:pPr marL="12700">
              <a:lnSpc>
                <a:spcPct val="100000"/>
              </a:lnSpc>
              <a:spcBef>
                <a:spcPts val="95"/>
              </a:spcBef>
            </a:pPr>
            <a:r>
              <a:rPr sz="8800" spc="385" dirty="0">
                <a:solidFill>
                  <a:srgbClr val="006FC0"/>
                </a:solidFill>
                <a:latin typeface="Times New Roman"/>
                <a:cs typeface="Times New Roman"/>
              </a:rPr>
              <a:t>Data</a:t>
            </a:r>
            <a:r>
              <a:rPr sz="8800" spc="-70" dirty="0">
                <a:solidFill>
                  <a:srgbClr val="006FC0"/>
                </a:solidFill>
                <a:latin typeface="Times New Roman"/>
                <a:cs typeface="Times New Roman"/>
              </a:rPr>
              <a:t> </a:t>
            </a:r>
            <a:r>
              <a:rPr sz="8800" spc="385" dirty="0">
                <a:solidFill>
                  <a:srgbClr val="006FC0"/>
                </a:solidFill>
                <a:latin typeface="Times New Roman"/>
                <a:cs typeface="Times New Roman"/>
              </a:rPr>
              <a:t>Structure</a:t>
            </a:r>
            <a:endParaRPr sz="8800" dirty="0">
              <a:latin typeface="Times New Roman"/>
              <a:cs typeface="Times New Roman"/>
            </a:endParaRPr>
          </a:p>
          <a:p>
            <a:pPr marL="274320" algn="ctr">
              <a:lnSpc>
                <a:spcPct val="100000"/>
              </a:lnSpc>
              <a:spcBef>
                <a:spcPts val="114"/>
              </a:spcBef>
            </a:pPr>
            <a:r>
              <a:rPr sz="7200" spc="290" dirty="0">
                <a:solidFill>
                  <a:srgbClr val="006FC0"/>
                </a:solidFill>
                <a:latin typeface="Times New Roman"/>
                <a:cs typeface="Times New Roman"/>
              </a:rPr>
              <a:t>Graph</a:t>
            </a:r>
            <a:endParaRPr sz="7200" dirty="0">
              <a:latin typeface="Times New Roman"/>
              <a:cs typeface="Times New Roman"/>
            </a:endParaRPr>
          </a:p>
        </p:txBody>
      </p:sp>
      <p:sp>
        <p:nvSpPr>
          <p:cNvPr id="10" name="TextBox 9">
            <a:extLst>
              <a:ext uri="{FF2B5EF4-FFF2-40B4-BE49-F238E27FC236}">
                <a16:creationId xmlns:a16="http://schemas.microsoft.com/office/drawing/2014/main" id="{6E882690-C57A-466F-B024-1545575F2F0B}"/>
              </a:ext>
            </a:extLst>
          </p:cNvPr>
          <p:cNvSpPr txBox="1"/>
          <p:nvPr/>
        </p:nvSpPr>
        <p:spPr>
          <a:xfrm>
            <a:off x="5181600" y="4800600"/>
            <a:ext cx="3505200" cy="923330"/>
          </a:xfrm>
          <a:prstGeom prst="rect">
            <a:avLst/>
          </a:prstGeom>
          <a:noFill/>
        </p:spPr>
        <p:txBody>
          <a:bodyPr wrap="square" rtlCol="0">
            <a:spAutoFit/>
          </a:bodyPr>
          <a:lstStyle/>
          <a:p>
            <a:r>
              <a:rPr lang="en-US" dirty="0"/>
              <a:t>SHUBHAM AGGARWAL </a:t>
            </a:r>
          </a:p>
          <a:p>
            <a:r>
              <a:rPr lang="en-US" dirty="0"/>
              <a:t>181210052</a:t>
            </a:r>
          </a:p>
          <a:p>
            <a:r>
              <a:rPr lang="en-US" dirty="0"/>
              <a:t>CSE 2</a:t>
            </a:r>
            <a:r>
              <a:rPr lang="en-US" baseline="30000" dirty="0"/>
              <a:t>ND</a:t>
            </a:r>
            <a:r>
              <a:rPr lang="en-US" dirty="0"/>
              <a:t> YEAR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712978"/>
            <a:ext cx="2834005" cy="711200"/>
          </a:xfrm>
          <a:prstGeom prst="rect">
            <a:avLst/>
          </a:prstGeom>
        </p:spPr>
        <p:txBody>
          <a:bodyPr vert="horz" wrap="square" lIns="0" tIns="12700" rIns="0" bIns="0" rtlCol="0">
            <a:spAutoFit/>
          </a:bodyPr>
          <a:lstStyle/>
          <a:p>
            <a:pPr marL="12700">
              <a:lnSpc>
                <a:spcPct val="100000"/>
              </a:lnSpc>
              <a:spcBef>
                <a:spcPts val="100"/>
              </a:spcBef>
            </a:pPr>
            <a:r>
              <a:rPr sz="4500" spc="-5" dirty="0"/>
              <a:t>Continued…</a:t>
            </a:r>
            <a:endParaRPr sz="450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10</a:t>
            </a:fld>
            <a:endParaRPr spc="-90" dirty="0"/>
          </a:p>
        </p:txBody>
      </p:sp>
      <p:sp>
        <p:nvSpPr>
          <p:cNvPr id="9" name="object 9"/>
          <p:cNvSpPr txBox="1"/>
          <p:nvPr/>
        </p:nvSpPr>
        <p:spPr>
          <a:xfrm>
            <a:off x="535940" y="1884400"/>
            <a:ext cx="7809230" cy="3910965"/>
          </a:xfrm>
          <a:prstGeom prst="rect">
            <a:avLst/>
          </a:prstGeom>
        </p:spPr>
        <p:txBody>
          <a:bodyPr vert="horz" wrap="square" lIns="0" tIns="76200" rIns="0" bIns="0" rtlCol="0">
            <a:spAutoFit/>
          </a:bodyPr>
          <a:lstStyle/>
          <a:p>
            <a:pPr marL="369570" indent="-357505">
              <a:lnSpc>
                <a:spcPct val="100000"/>
              </a:lnSpc>
              <a:spcBef>
                <a:spcPts val="600"/>
              </a:spcBef>
              <a:buClr>
                <a:srgbClr val="0AD0D9"/>
              </a:buClr>
              <a:buSzPct val="94230"/>
              <a:buFont typeface="Arial"/>
              <a:buChar char="●"/>
              <a:tabLst>
                <a:tab pos="368935" algn="l"/>
                <a:tab pos="370205" algn="l"/>
              </a:tabLst>
            </a:pPr>
            <a:r>
              <a:rPr sz="2600" i="1" spc="30" dirty="0">
                <a:solidFill>
                  <a:srgbClr val="FF0066"/>
                </a:solidFill>
                <a:latin typeface="Times New Roman"/>
                <a:cs typeface="Times New Roman"/>
              </a:rPr>
              <a:t>Loops</a:t>
            </a:r>
            <a:r>
              <a:rPr sz="2600" spc="30" dirty="0">
                <a:latin typeface="Times New Roman"/>
                <a:cs typeface="Times New Roman"/>
              </a:rPr>
              <a:t>:</a:t>
            </a:r>
            <a:r>
              <a:rPr sz="2600" spc="-15" dirty="0">
                <a:latin typeface="Times New Roman"/>
                <a:cs typeface="Times New Roman"/>
              </a:rPr>
              <a:t> </a:t>
            </a:r>
            <a:r>
              <a:rPr sz="2600" spc="85" dirty="0">
                <a:latin typeface="Times New Roman"/>
                <a:cs typeface="Times New Roman"/>
              </a:rPr>
              <a:t>edges</a:t>
            </a:r>
            <a:r>
              <a:rPr sz="2600" dirty="0">
                <a:latin typeface="Times New Roman"/>
                <a:cs typeface="Times New Roman"/>
              </a:rPr>
              <a:t> </a:t>
            </a:r>
            <a:r>
              <a:rPr sz="2600" spc="170" dirty="0">
                <a:latin typeface="Times New Roman"/>
                <a:cs typeface="Times New Roman"/>
              </a:rPr>
              <a:t>that</a:t>
            </a:r>
            <a:r>
              <a:rPr sz="2600" spc="-25" dirty="0">
                <a:latin typeface="Times New Roman"/>
                <a:cs typeface="Times New Roman"/>
              </a:rPr>
              <a:t> </a:t>
            </a:r>
            <a:r>
              <a:rPr sz="2600" spc="125" dirty="0">
                <a:latin typeface="Times New Roman"/>
                <a:cs typeface="Times New Roman"/>
              </a:rPr>
              <a:t>connect</a:t>
            </a:r>
            <a:r>
              <a:rPr sz="2600" spc="-15" dirty="0">
                <a:latin typeface="Times New Roman"/>
                <a:cs typeface="Times New Roman"/>
              </a:rPr>
              <a:t> </a:t>
            </a:r>
            <a:r>
              <a:rPr sz="2600" spc="95" dirty="0">
                <a:latin typeface="Times New Roman"/>
                <a:cs typeface="Times New Roman"/>
              </a:rPr>
              <a:t>a</a:t>
            </a:r>
            <a:r>
              <a:rPr sz="2600" spc="-5" dirty="0">
                <a:latin typeface="Times New Roman"/>
                <a:cs typeface="Times New Roman"/>
              </a:rPr>
              <a:t> </a:t>
            </a:r>
            <a:r>
              <a:rPr sz="2600" spc="70" dirty="0">
                <a:latin typeface="Times New Roman"/>
                <a:cs typeface="Times New Roman"/>
              </a:rPr>
              <a:t>vertex</a:t>
            </a:r>
            <a:r>
              <a:rPr sz="2600" spc="-15" dirty="0">
                <a:latin typeface="Times New Roman"/>
                <a:cs typeface="Times New Roman"/>
              </a:rPr>
              <a:t> </a:t>
            </a:r>
            <a:r>
              <a:rPr sz="2600" spc="145" dirty="0">
                <a:latin typeface="Times New Roman"/>
                <a:cs typeface="Times New Roman"/>
              </a:rPr>
              <a:t>to</a:t>
            </a:r>
            <a:r>
              <a:rPr sz="2600" spc="-15" dirty="0">
                <a:latin typeface="Times New Roman"/>
                <a:cs typeface="Times New Roman"/>
              </a:rPr>
              <a:t> </a:t>
            </a:r>
            <a:r>
              <a:rPr sz="2600" spc="40" dirty="0">
                <a:latin typeface="Times New Roman"/>
                <a:cs typeface="Times New Roman"/>
              </a:rPr>
              <a:t>itself</a:t>
            </a:r>
            <a:endParaRPr sz="2600">
              <a:latin typeface="Times New Roman"/>
              <a:cs typeface="Times New Roman"/>
            </a:endParaRPr>
          </a:p>
          <a:p>
            <a:pPr marL="286385" marR="198755" indent="-274320">
              <a:lnSpc>
                <a:spcPct val="100000"/>
              </a:lnSpc>
              <a:spcBef>
                <a:spcPts val="505"/>
              </a:spcBef>
              <a:buClr>
                <a:srgbClr val="0AD0D9"/>
              </a:buClr>
              <a:buSzPct val="94230"/>
              <a:buFont typeface="Arial"/>
              <a:buChar char="●"/>
              <a:tabLst>
                <a:tab pos="364490" algn="l"/>
                <a:tab pos="365125" algn="l"/>
              </a:tabLst>
            </a:pPr>
            <a:r>
              <a:rPr dirty="0"/>
              <a:t>	</a:t>
            </a:r>
            <a:r>
              <a:rPr sz="2600" i="1" spc="50" dirty="0">
                <a:solidFill>
                  <a:srgbClr val="FF0066"/>
                </a:solidFill>
                <a:latin typeface="Times New Roman"/>
                <a:cs typeface="Times New Roman"/>
              </a:rPr>
              <a:t>Paths</a:t>
            </a:r>
            <a:r>
              <a:rPr sz="2600" spc="50" dirty="0">
                <a:latin typeface="Times New Roman"/>
                <a:cs typeface="Times New Roman"/>
              </a:rPr>
              <a:t>:</a:t>
            </a:r>
            <a:r>
              <a:rPr sz="2600" spc="-25" dirty="0">
                <a:latin typeface="Times New Roman"/>
                <a:cs typeface="Times New Roman"/>
              </a:rPr>
              <a:t> </a:t>
            </a:r>
            <a:r>
              <a:rPr sz="2600" spc="105" dirty="0">
                <a:latin typeface="Times New Roman"/>
                <a:cs typeface="Times New Roman"/>
              </a:rPr>
              <a:t>sequences</a:t>
            </a:r>
            <a:r>
              <a:rPr sz="2600" spc="-20" dirty="0">
                <a:latin typeface="Times New Roman"/>
                <a:cs typeface="Times New Roman"/>
              </a:rPr>
              <a:t> </a:t>
            </a:r>
            <a:r>
              <a:rPr sz="2600" spc="20" dirty="0">
                <a:latin typeface="Times New Roman"/>
                <a:cs typeface="Times New Roman"/>
              </a:rPr>
              <a:t>of</a:t>
            </a:r>
            <a:r>
              <a:rPr sz="2600" spc="-25" dirty="0">
                <a:latin typeface="Times New Roman"/>
                <a:cs typeface="Times New Roman"/>
              </a:rPr>
              <a:t> </a:t>
            </a:r>
            <a:r>
              <a:rPr sz="2600" spc="70" dirty="0">
                <a:latin typeface="Times New Roman"/>
                <a:cs typeface="Times New Roman"/>
              </a:rPr>
              <a:t>vertices</a:t>
            </a:r>
            <a:r>
              <a:rPr sz="2600" spc="-20" dirty="0">
                <a:latin typeface="Times New Roman"/>
                <a:cs typeface="Times New Roman"/>
              </a:rPr>
              <a:t> </a:t>
            </a:r>
            <a:r>
              <a:rPr sz="2600" spc="90" dirty="0">
                <a:latin typeface="Times New Roman"/>
                <a:cs typeface="Times New Roman"/>
              </a:rPr>
              <a:t>p0,</a:t>
            </a:r>
            <a:r>
              <a:rPr sz="2600" spc="-20" dirty="0">
                <a:latin typeface="Times New Roman"/>
                <a:cs typeface="Times New Roman"/>
              </a:rPr>
              <a:t> </a:t>
            </a:r>
            <a:r>
              <a:rPr sz="2600" spc="-105" dirty="0">
                <a:latin typeface="Times New Roman"/>
                <a:cs typeface="Times New Roman"/>
              </a:rPr>
              <a:t>p1,</a:t>
            </a:r>
            <a:r>
              <a:rPr sz="2600" spc="-15" dirty="0">
                <a:latin typeface="Times New Roman"/>
                <a:cs typeface="Times New Roman"/>
              </a:rPr>
              <a:t> </a:t>
            </a:r>
            <a:r>
              <a:rPr sz="2600" spc="-725" dirty="0">
                <a:latin typeface="Times New Roman"/>
                <a:cs typeface="Times New Roman"/>
              </a:rPr>
              <a:t>…</a:t>
            </a:r>
            <a:r>
              <a:rPr sz="2600" spc="-5" dirty="0">
                <a:latin typeface="Times New Roman"/>
                <a:cs typeface="Times New Roman"/>
              </a:rPr>
              <a:t> </a:t>
            </a:r>
            <a:r>
              <a:rPr sz="2600" spc="195" dirty="0">
                <a:latin typeface="Times New Roman"/>
                <a:cs typeface="Times New Roman"/>
              </a:rPr>
              <a:t>pm</a:t>
            </a:r>
            <a:r>
              <a:rPr sz="2600" spc="-20" dirty="0">
                <a:latin typeface="Times New Roman"/>
                <a:cs typeface="Times New Roman"/>
              </a:rPr>
              <a:t> </a:t>
            </a:r>
            <a:r>
              <a:rPr sz="2600" spc="120" dirty="0">
                <a:latin typeface="Times New Roman"/>
                <a:cs typeface="Times New Roman"/>
              </a:rPr>
              <a:t>such</a:t>
            </a:r>
            <a:r>
              <a:rPr sz="2600" spc="-10" dirty="0">
                <a:latin typeface="Times New Roman"/>
                <a:cs typeface="Times New Roman"/>
              </a:rPr>
              <a:t> </a:t>
            </a:r>
            <a:r>
              <a:rPr sz="2600" spc="165" dirty="0">
                <a:latin typeface="Times New Roman"/>
                <a:cs typeface="Times New Roman"/>
              </a:rPr>
              <a:t>that  </a:t>
            </a:r>
            <a:r>
              <a:rPr sz="2600" spc="110" dirty="0">
                <a:latin typeface="Times New Roman"/>
                <a:cs typeface="Times New Roman"/>
              </a:rPr>
              <a:t>each adjacent </a:t>
            </a:r>
            <a:r>
              <a:rPr sz="2600" spc="100" dirty="0">
                <a:latin typeface="Times New Roman"/>
                <a:cs typeface="Times New Roman"/>
              </a:rPr>
              <a:t>pair </a:t>
            </a:r>
            <a:r>
              <a:rPr sz="2600" spc="20" dirty="0">
                <a:latin typeface="Times New Roman"/>
                <a:cs typeface="Times New Roman"/>
              </a:rPr>
              <a:t>of </a:t>
            </a:r>
            <a:r>
              <a:rPr sz="2600" spc="70" dirty="0">
                <a:latin typeface="Times New Roman"/>
                <a:cs typeface="Times New Roman"/>
              </a:rPr>
              <a:t>vertices </a:t>
            </a:r>
            <a:r>
              <a:rPr sz="2600" spc="105" dirty="0">
                <a:latin typeface="Times New Roman"/>
                <a:cs typeface="Times New Roman"/>
              </a:rPr>
              <a:t>are </a:t>
            </a:r>
            <a:r>
              <a:rPr sz="2600" spc="130" dirty="0">
                <a:latin typeface="Times New Roman"/>
                <a:cs typeface="Times New Roman"/>
              </a:rPr>
              <a:t>connected </a:t>
            </a:r>
            <a:r>
              <a:rPr sz="2600" spc="45" dirty="0">
                <a:latin typeface="Times New Roman"/>
                <a:cs typeface="Times New Roman"/>
              </a:rPr>
              <a:t>by </a:t>
            </a:r>
            <a:r>
              <a:rPr sz="2600" spc="155" dirty="0">
                <a:latin typeface="Times New Roman"/>
                <a:cs typeface="Times New Roman"/>
              </a:rPr>
              <a:t>an  </a:t>
            </a:r>
            <a:r>
              <a:rPr sz="2600" spc="95" dirty="0">
                <a:latin typeface="Times New Roman"/>
                <a:cs typeface="Times New Roman"/>
              </a:rPr>
              <a:t>edge</a:t>
            </a:r>
            <a:endParaRPr sz="2600">
              <a:latin typeface="Times New Roman"/>
              <a:cs typeface="Times New Roman"/>
            </a:endParaRPr>
          </a:p>
          <a:p>
            <a:pPr marL="286385" marR="216535" indent="-274320">
              <a:lnSpc>
                <a:spcPct val="100000"/>
              </a:lnSpc>
              <a:spcBef>
                <a:spcPts val="495"/>
              </a:spcBef>
              <a:buClr>
                <a:srgbClr val="0AD0D9"/>
              </a:buClr>
              <a:buSzPct val="94230"/>
              <a:buFont typeface="Arial"/>
              <a:buChar char="●"/>
              <a:tabLst>
                <a:tab pos="287020" algn="l"/>
              </a:tabLst>
            </a:pPr>
            <a:r>
              <a:rPr sz="2600" spc="-125" dirty="0">
                <a:latin typeface="Times New Roman"/>
                <a:cs typeface="Times New Roman"/>
              </a:rPr>
              <a:t>A</a:t>
            </a:r>
            <a:r>
              <a:rPr sz="2600" spc="-10" dirty="0">
                <a:latin typeface="Times New Roman"/>
                <a:cs typeface="Times New Roman"/>
              </a:rPr>
              <a:t> </a:t>
            </a:r>
            <a:r>
              <a:rPr sz="2600" spc="90" dirty="0">
                <a:solidFill>
                  <a:srgbClr val="D50092"/>
                </a:solidFill>
                <a:latin typeface="Times New Roman"/>
                <a:cs typeface="Times New Roman"/>
              </a:rPr>
              <a:t>simple</a:t>
            </a:r>
            <a:r>
              <a:rPr sz="2600" spc="-15" dirty="0">
                <a:solidFill>
                  <a:srgbClr val="D50092"/>
                </a:solidFill>
                <a:latin typeface="Times New Roman"/>
                <a:cs typeface="Times New Roman"/>
              </a:rPr>
              <a:t> </a:t>
            </a:r>
            <a:r>
              <a:rPr sz="2600" spc="160" dirty="0">
                <a:solidFill>
                  <a:srgbClr val="D50092"/>
                </a:solidFill>
                <a:latin typeface="Times New Roman"/>
                <a:cs typeface="Times New Roman"/>
              </a:rPr>
              <a:t>path</a:t>
            </a:r>
            <a:r>
              <a:rPr sz="2600" spc="-15" dirty="0">
                <a:solidFill>
                  <a:srgbClr val="D50092"/>
                </a:solidFill>
                <a:latin typeface="Times New Roman"/>
                <a:cs typeface="Times New Roman"/>
              </a:rPr>
              <a:t> </a:t>
            </a:r>
            <a:r>
              <a:rPr sz="2600" spc="25" dirty="0">
                <a:latin typeface="Times New Roman"/>
                <a:cs typeface="Times New Roman"/>
              </a:rPr>
              <a:t>is</a:t>
            </a:r>
            <a:r>
              <a:rPr sz="2600" spc="-10" dirty="0">
                <a:latin typeface="Times New Roman"/>
                <a:cs typeface="Times New Roman"/>
              </a:rPr>
              <a:t> </a:t>
            </a:r>
            <a:r>
              <a:rPr sz="2600" spc="95" dirty="0">
                <a:latin typeface="Times New Roman"/>
                <a:cs typeface="Times New Roman"/>
              </a:rPr>
              <a:t>a</a:t>
            </a:r>
            <a:r>
              <a:rPr sz="2600" dirty="0">
                <a:latin typeface="Times New Roman"/>
                <a:cs typeface="Times New Roman"/>
              </a:rPr>
              <a:t> </a:t>
            </a:r>
            <a:r>
              <a:rPr sz="2600" spc="160" dirty="0">
                <a:latin typeface="Times New Roman"/>
                <a:cs typeface="Times New Roman"/>
              </a:rPr>
              <a:t>path</a:t>
            </a:r>
            <a:r>
              <a:rPr sz="2600" spc="-10" dirty="0">
                <a:latin typeface="Times New Roman"/>
                <a:cs typeface="Times New Roman"/>
              </a:rPr>
              <a:t> </a:t>
            </a:r>
            <a:r>
              <a:rPr sz="2600" spc="110" dirty="0">
                <a:latin typeface="Times New Roman"/>
                <a:cs typeface="Times New Roman"/>
              </a:rPr>
              <a:t>in</a:t>
            </a:r>
            <a:r>
              <a:rPr sz="2600" spc="-5" dirty="0">
                <a:latin typeface="Times New Roman"/>
                <a:cs typeface="Times New Roman"/>
              </a:rPr>
              <a:t> </a:t>
            </a:r>
            <a:r>
              <a:rPr sz="2600" spc="100" dirty="0">
                <a:latin typeface="Times New Roman"/>
                <a:cs typeface="Times New Roman"/>
              </a:rPr>
              <a:t>which</a:t>
            </a:r>
            <a:r>
              <a:rPr sz="2600" spc="5" dirty="0">
                <a:latin typeface="Times New Roman"/>
                <a:cs typeface="Times New Roman"/>
              </a:rPr>
              <a:t> </a:t>
            </a:r>
            <a:r>
              <a:rPr sz="2600" spc="30" dirty="0">
                <a:latin typeface="Times New Roman"/>
                <a:cs typeface="Times New Roman"/>
              </a:rPr>
              <a:t>all</a:t>
            </a:r>
            <a:r>
              <a:rPr sz="2600" spc="-15" dirty="0">
                <a:latin typeface="Times New Roman"/>
                <a:cs typeface="Times New Roman"/>
              </a:rPr>
              <a:t> </a:t>
            </a:r>
            <a:r>
              <a:rPr sz="2600" spc="65" dirty="0">
                <a:latin typeface="Times New Roman"/>
                <a:cs typeface="Times New Roman"/>
              </a:rPr>
              <a:t>vertices,</a:t>
            </a:r>
            <a:r>
              <a:rPr sz="2600" spc="-20" dirty="0">
                <a:latin typeface="Times New Roman"/>
                <a:cs typeface="Times New Roman"/>
              </a:rPr>
              <a:t> </a:t>
            </a:r>
            <a:r>
              <a:rPr sz="2600" spc="85" dirty="0">
                <a:latin typeface="Times New Roman"/>
                <a:cs typeface="Times New Roman"/>
              </a:rPr>
              <a:t>except  </a:t>
            </a:r>
            <a:r>
              <a:rPr sz="2600" spc="55" dirty="0">
                <a:latin typeface="Times New Roman"/>
                <a:cs typeface="Times New Roman"/>
              </a:rPr>
              <a:t>possibly</a:t>
            </a:r>
            <a:r>
              <a:rPr sz="2600" spc="-10" dirty="0">
                <a:latin typeface="Times New Roman"/>
                <a:cs typeface="Times New Roman"/>
              </a:rPr>
              <a:t> </a:t>
            </a:r>
            <a:r>
              <a:rPr sz="2600" spc="110" dirty="0">
                <a:latin typeface="Times New Roman"/>
                <a:cs typeface="Times New Roman"/>
              </a:rPr>
              <a:t>in</a:t>
            </a:r>
            <a:r>
              <a:rPr sz="2600" dirty="0">
                <a:latin typeface="Times New Roman"/>
                <a:cs typeface="Times New Roman"/>
              </a:rPr>
              <a:t> </a:t>
            </a:r>
            <a:r>
              <a:rPr sz="2600" spc="160" dirty="0">
                <a:latin typeface="Times New Roman"/>
                <a:cs typeface="Times New Roman"/>
              </a:rPr>
              <a:t>the</a:t>
            </a:r>
            <a:r>
              <a:rPr sz="2600" dirty="0">
                <a:latin typeface="Times New Roman"/>
                <a:cs typeface="Times New Roman"/>
              </a:rPr>
              <a:t> </a:t>
            </a:r>
            <a:r>
              <a:rPr sz="2600" spc="65" dirty="0">
                <a:latin typeface="Times New Roman"/>
                <a:cs typeface="Times New Roman"/>
              </a:rPr>
              <a:t>first</a:t>
            </a:r>
            <a:r>
              <a:rPr sz="2600" spc="-5" dirty="0">
                <a:latin typeface="Times New Roman"/>
                <a:cs typeface="Times New Roman"/>
              </a:rPr>
              <a:t> </a:t>
            </a:r>
            <a:r>
              <a:rPr sz="2600" spc="160" dirty="0">
                <a:latin typeface="Times New Roman"/>
                <a:cs typeface="Times New Roman"/>
              </a:rPr>
              <a:t>and</a:t>
            </a:r>
            <a:r>
              <a:rPr sz="2600" spc="5" dirty="0">
                <a:latin typeface="Times New Roman"/>
                <a:cs typeface="Times New Roman"/>
              </a:rPr>
              <a:t> </a:t>
            </a:r>
            <a:r>
              <a:rPr sz="2600" spc="70" dirty="0">
                <a:latin typeface="Times New Roman"/>
                <a:cs typeface="Times New Roman"/>
              </a:rPr>
              <a:t>last,</a:t>
            </a:r>
            <a:r>
              <a:rPr sz="2600" spc="-15" dirty="0">
                <a:latin typeface="Times New Roman"/>
                <a:cs typeface="Times New Roman"/>
              </a:rPr>
              <a:t> </a:t>
            </a:r>
            <a:r>
              <a:rPr sz="2600" spc="105" dirty="0">
                <a:latin typeface="Times New Roman"/>
                <a:cs typeface="Times New Roman"/>
              </a:rPr>
              <a:t>are</a:t>
            </a:r>
            <a:r>
              <a:rPr sz="2600" dirty="0">
                <a:latin typeface="Times New Roman"/>
                <a:cs typeface="Times New Roman"/>
              </a:rPr>
              <a:t> </a:t>
            </a:r>
            <a:r>
              <a:rPr sz="2600" spc="75" dirty="0">
                <a:latin typeface="Times New Roman"/>
                <a:cs typeface="Times New Roman"/>
              </a:rPr>
              <a:t>different.</a:t>
            </a:r>
            <a:endParaRPr sz="2600">
              <a:latin typeface="Times New Roman"/>
              <a:cs typeface="Times New Roman"/>
            </a:endParaRPr>
          </a:p>
          <a:p>
            <a:pPr marL="286385" marR="243840" indent="-274320">
              <a:lnSpc>
                <a:spcPct val="100000"/>
              </a:lnSpc>
              <a:spcBef>
                <a:spcPts val="505"/>
              </a:spcBef>
              <a:buClr>
                <a:srgbClr val="0AD0D9"/>
              </a:buClr>
              <a:buSzPct val="94230"/>
              <a:buFont typeface="Arial"/>
              <a:buChar char="●"/>
              <a:tabLst>
                <a:tab pos="368935" algn="l"/>
                <a:tab pos="370205" algn="l"/>
              </a:tabLst>
            </a:pPr>
            <a:r>
              <a:rPr dirty="0"/>
              <a:t>	</a:t>
            </a:r>
            <a:r>
              <a:rPr sz="2600" i="1" spc="60" dirty="0">
                <a:solidFill>
                  <a:srgbClr val="FF0066"/>
                </a:solidFill>
                <a:latin typeface="Times New Roman"/>
                <a:cs typeface="Times New Roman"/>
              </a:rPr>
              <a:t>Multiple</a:t>
            </a:r>
            <a:r>
              <a:rPr sz="2600" i="1" spc="-40" dirty="0">
                <a:solidFill>
                  <a:srgbClr val="FF0066"/>
                </a:solidFill>
                <a:latin typeface="Times New Roman"/>
                <a:cs typeface="Times New Roman"/>
              </a:rPr>
              <a:t> </a:t>
            </a:r>
            <a:r>
              <a:rPr sz="2600" i="1" dirty="0">
                <a:solidFill>
                  <a:srgbClr val="FF0066"/>
                </a:solidFill>
                <a:latin typeface="Times New Roman"/>
                <a:cs typeface="Times New Roman"/>
              </a:rPr>
              <a:t>Edges</a:t>
            </a:r>
            <a:r>
              <a:rPr sz="2600" dirty="0">
                <a:latin typeface="Times New Roman"/>
                <a:cs typeface="Times New Roman"/>
              </a:rPr>
              <a:t>:</a:t>
            </a:r>
            <a:r>
              <a:rPr sz="2600" spc="-25" dirty="0">
                <a:latin typeface="Times New Roman"/>
                <a:cs typeface="Times New Roman"/>
              </a:rPr>
              <a:t> </a:t>
            </a:r>
            <a:r>
              <a:rPr sz="2600" spc="105" dirty="0">
                <a:latin typeface="Times New Roman"/>
                <a:cs typeface="Times New Roman"/>
              </a:rPr>
              <a:t>two</a:t>
            </a:r>
            <a:r>
              <a:rPr sz="2600" spc="-30" dirty="0">
                <a:latin typeface="Times New Roman"/>
                <a:cs typeface="Times New Roman"/>
              </a:rPr>
              <a:t> </a:t>
            </a:r>
            <a:r>
              <a:rPr sz="2600" spc="120" dirty="0">
                <a:latin typeface="Times New Roman"/>
                <a:cs typeface="Times New Roman"/>
              </a:rPr>
              <a:t>nodes</a:t>
            </a:r>
            <a:r>
              <a:rPr sz="2600" spc="-10" dirty="0">
                <a:latin typeface="Times New Roman"/>
                <a:cs typeface="Times New Roman"/>
              </a:rPr>
              <a:t> </a:t>
            </a:r>
            <a:r>
              <a:rPr sz="2600" spc="90" dirty="0">
                <a:latin typeface="Times New Roman"/>
                <a:cs typeface="Times New Roman"/>
              </a:rPr>
              <a:t>may</a:t>
            </a:r>
            <a:r>
              <a:rPr sz="2600" spc="-10" dirty="0">
                <a:latin typeface="Times New Roman"/>
                <a:cs typeface="Times New Roman"/>
              </a:rPr>
              <a:t> </a:t>
            </a:r>
            <a:r>
              <a:rPr sz="2600" spc="120" dirty="0">
                <a:latin typeface="Times New Roman"/>
                <a:cs typeface="Times New Roman"/>
              </a:rPr>
              <a:t>be</a:t>
            </a:r>
            <a:r>
              <a:rPr sz="2600" spc="-10" dirty="0">
                <a:latin typeface="Times New Roman"/>
                <a:cs typeface="Times New Roman"/>
              </a:rPr>
              <a:t> </a:t>
            </a:r>
            <a:r>
              <a:rPr sz="2600" spc="125" dirty="0">
                <a:latin typeface="Times New Roman"/>
                <a:cs typeface="Times New Roman"/>
              </a:rPr>
              <a:t>connected</a:t>
            </a:r>
            <a:r>
              <a:rPr sz="2600" spc="-20" dirty="0">
                <a:latin typeface="Times New Roman"/>
                <a:cs typeface="Times New Roman"/>
              </a:rPr>
              <a:t> </a:t>
            </a:r>
            <a:r>
              <a:rPr sz="2600" spc="50" dirty="0">
                <a:latin typeface="Times New Roman"/>
                <a:cs typeface="Times New Roman"/>
              </a:rPr>
              <a:t>by</a:t>
            </a:r>
            <a:r>
              <a:rPr sz="2600" spc="-5" dirty="0">
                <a:latin typeface="Times New Roman"/>
                <a:cs typeface="Times New Roman"/>
              </a:rPr>
              <a:t> </a:t>
            </a:r>
            <a:r>
              <a:rPr sz="2600" spc="-260" dirty="0">
                <a:latin typeface="Times New Roman"/>
                <a:cs typeface="Times New Roman"/>
              </a:rPr>
              <a:t>&gt;1  </a:t>
            </a:r>
            <a:r>
              <a:rPr sz="2600" spc="95" dirty="0">
                <a:latin typeface="Times New Roman"/>
                <a:cs typeface="Times New Roman"/>
              </a:rPr>
              <a:t>edge</a:t>
            </a:r>
            <a:endParaRPr sz="2600">
              <a:latin typeface="Times New Roman"/>
              <a:cs typeface="Times New Roman"/>
            </a:endParaRPr>
          </a:p>
          <a:p>
            <a:pPr marL="369570" indent="-357505">
              <a:lnSpc>
                <a:spcPct val="100000"/>
              </a:lnSpc>
              <a:spcBef>
                <a:spcPts val="505"/>
              </a:spcBef>
              <a:buClr>
                <a:srgbClr val="0AD0D9"/>
              </a:buClr>
              <a:buSzPct val="94230"/>
              <a:buFont typeface="Arial"/>
              <a:buChar char="●"/>
              <a:tabLst>
                <a:tab pos="368935" algn="l"/>
                <a:tab pos="370205" algn="l"/>
              </a:tabLst>
            </a:pPr>
            <a:r>
              <a:rPr sz="2600" i="1" spc="55" dirty="0">
                <a:solidFill>
                  <a:srgbClr val="FF0066"/>
                </a:solidFill>
                <a:latin typeface="Times New Roman"/>
                <a:cs typeface="Times New Roman"/>
              </a:rPr>
              <a:t>Simple</a:t>
            </a:r>
            <a:r>
              <a:rPr sz="2600" i="1" spc="-45" dirty="0">
                <a:solidFill>
                  <a:srgbClr val="FF0066"/>
                </a:solidFill>
                <a:latin typeface="Times New Roman"/>
                <a:cs typeface="Times New Roman"/>
              </a:rPr>
              <a:t> </a:t>
            </a:r>
            <a:r>
              <a:rPr sz="2600" i="1" spc="15" dirty="0">
                <a:solidFill>
                  <a:srgbClr val="FF0066"/>
                </a:solidFill>
                <a:latin typeface="Times New Roman"/>
                <a:cs typeface="Times New Roman"/>
              </a:rPr>
              <a:t>Graphs</a:t>
            </a:r>
            <a:r>
              <a:rPr sz="2600" spc="15" dirty="0">
                <a:latin typeface="Times New Roman"/>
                <a:cs typeface="Times New Roman"/>
              </a:rPr>
              <a:t>:</a:t>
            </a:r>
            <a:r>
              <a:rPr sz="2600" spc="-10" dirty="0">
                <a:latin typeface="Times New Roman"/>
                <a:cs typeface="Times New Roman"/>
              </a:rPr>
              <a:t> </a:t>
            </a:r>
            <a:r>
              <a:rPr sz="2600" spc="85" dirty="0">
                <a:latin typeface="Times New Roman"/>
                <a:cs typeface="Times New Roman"/>
              </a:rPr>
              <a:t>have</a:t>
            </a:r>
            <a:r>
              <a:rPr sz="2600" spc="5" dirty="0">
                <a:latin typeface="Times New Roman"/>
                <a:cs typeface="Times New Roman"/>
              </a:rPr>
              <a:t> </a:t>
            </a:r>
            <a:r>
              <a:rPr sz="2600" spc="155" dirty="0">
                <a:latin typeface="Times New Roman"/>
                <a:cs typeface="Times New Roman"/>
              </a:rPr>
              <a:t>no</a:t>
            </a:r>
            <a:r>
              <a:rPr sz="2600" spc="-10" dirty="0">
                <a:latin typeface="Times New Roman"/>
                <a:cs typeface="Times New Roman"/>
              </a:rPr>
              <a:t> </a:t>
            </a:r>
            <a:r>
              <a:rPr sz="2600" spc="80" dirty="0">
                <a:latin typeface="Times New Roman"/>
                <a:cs typeface="Times New Roman"/>
              </a:rPr>
              <a:t>loops</a:t>
            </a:r>
            <a:r>
              <a:rPr sz="2600" spc="-25"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155" dirty="0">
                <a:latin typeface="Times New Roman"/>
                <a:cs typeface="Times New Roman"/>
              </a:rPr>
              <a:t>no</a:t>
            </a:r>
            <a:r>
              <a:rPr sz="2600" spc="-10" dirty="0">
                <a:latin typeface="Times New Roman"/>
                <a:cs typeface="Times New Roman"/>
              </a:rPr>
              <a:t> </a:t>
            </a:r>
            <a:r>
              <a:rPr sz="2600" spc="105" dirty="0">
                <a:latin typeface="Times New Roman"/>
                <a:cs typeface="Times New Roman"/>
              </a:rPr>
              <a:t>multiple</a:t>
            </a:r>
            <a:r>
              <a:rPr sz="2600" spc="-45" dirty="0">
                <a:latin typeface="Times New Roman"/>
                <a:cs typeface="Times New Roman"/>
              </a:rPr>
              <a:t> </a:t>
            </a:r>
            <a:r>
              <a:rPr sz="2600" spc="85" dirty="0">
                <a:latin typeface="Times New Roman"/>
                <a:cs typeface="Times New Roman"/>
              </a:rPr>
              <a:t>edges</a:t>
            </a:r>
            <a:endParaRPr sz="2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572770"/>
            <a:ext cx="4353560" cy="756920"/>
          </a:xfrm>
          <a:prstGeom prst="rect">
            <a:avLst/>
          </a:prstGeom>
        </p:spPr>
        <p:txBody>
          <a:bodyPr vert="horz" wrap="square" lIns="0" tIns="12700" rIns="0" bIns="0" rtlCol="0">
            <a:spAutoFit/>
          </a:bodyPr>
          <a:lstStyle/>
          <a:p>
            <a:pPr marL="12700">
              <a:lnSpc>
                <a:spcPct val="100000"/>
              </a:lnSpc>
              <a:spcBef>
                <a:spcPts val="100"/>
              </a:spcBef>
            </a:pPr>
            <a:r>
              <a:rPr sz="4800" b="1" spc="-5" dirty="0">
                <a:latin typeface="Carlito"/>
                <a:cs typeface="Carlito"/>
              </a:rPr>
              <a:t>Graph</a:t>
            </a:r>
            <a:r>
              <a:rPr sz="4800" b="1" spc="-75" dirty="0">
                <a:latin typeface="Carlito"/>
                <a:cs typeface="Carlito"/>
              </a:rPr>
              <a:t> </a:t>
            </a:r>
            <a:r>
              <a:rPr sz="4800" b="1" spc="-5" dirty="0">
                <a:latin typeface="Carlito"/>
                <a:cs typeface="Carlito"/>
              </a:rPr>
              <a:t>Properties</a:t>
            </a:r>
            <a:endParaRPr sz="4800">
              <a:latin typeface="Carlito"/>
              <a:cs typeface="Carlito"/>
            </a:endParaRPr>
          </a:p>
        </p:txBody>
      </p:sp>
      <p:sp>
        <p:nvSpPr>
          <p:cNvPr id="9" name="object 9"/>
          <p:cNvSpPr txBox="1"/>
          <p:nvPr/>
        </p:nvSpPr>
        <p:spPr>
          <a:xfrm>
            <a:off x="535940" y="1456913"/>
            <a:ext cx="7730490" cy="2816225"/>
          </a:xfrm>
          <a:prstGeom prst="rect">
            <a:avLst/>
          </a:prstGeom>
        </p:spPr>
        <p:txBody>
          <a:bodyPr vert="horz" wrap="square" lIns="0" tIns="89535" rIns="0" bIns="0" rtlCol="0">
            <a:spAutoFit/>
          </a:bodyPr>
          <a:lstStyle/>
          <a:p>
            <a:pPr marL="12700">
              <a:lnSpc>
                <a:spcPct val="100000"/>
              </a:lnSpc>
              <a:spcBef>
                <a:spcPts val="705"/>
              </a:spcBef>
            </a:pPr>
            <a:r>
              <a:rPr sz="2800" spc="150" dirty="0">
                <a:solidFill>
                  <a:srgbClr val="006FC0"/>
                </a:solidFill>
                <a:latin typeface="Times New Roman"/>
                <a:cs typeface="Times New Roman"/>
              </a:rPr>
              <a:t>Number </a:t>
            </a:r>
            <a:r>
              <a:rPr sz="2800" spc="20" dirty="0">
                <a:solidFill>
                  <a:srgbClr val="006FC0"/>
                </a:solidFill>
                <a:latin typeface="Times New Roman"/>
                <a:cs typeface="Times New Roman"/>
              </a:rPr>
              <a:t>of </a:t>
            </a:r>
            <a:r>
              <a:rPr sz="2800" spc="45" dirty="0">
                <a:solidFill>
                  <a:srgbClr val="006FC0"/>
                </a:solidFill>
                <a:latin typeface="Times New Roman"/>
                <a:cs typeface="Times New Roman"/>
              </a:rPr>
              <a:t>Edges </a:t>
            </a:r>
            <a:r>
              <a:rPr sz="2800" spc="-5" dirty="0">
                <a:solidFill>
                  <a:srgbClr val="006FC0"/>
                </a:solidFill>
                <a:latin typeface="Times New Roman"/>
                <a:cs typeface="Times New Roman"/>
              </a:rPr>
              <a:t>– </a:t>
            </a:r>
            <a:r>
              <a:rPr sz="2800" spc="125" dirty="0">
                <a:solidFill>
                  <a:srgbClr val="006FC0"/>
                </a:solidFill>
                <a:latin typeface="Times New Roman"/>
                <a:cs typeface="Times New Roman"/>
              </a:rPr>
              <a:t>Undirected</a:t>
            </a:r>
            <a:r>
              <a:rPr sz="2800" spc="-215" dirty="0">
                <a:solidFill>
                  <a:srgbClr val="006FC0"/>
                </a:solidFill>
                <a:latin typeface="Times New Roman"/>
                <a:cs typeface="Times New Roman"/>
              </a:rPr>
              <a:t> </a:t>
            </a:r>
            <a:r>
              <a:rPr sz="2800" spc="110" dirty="0">
                <a:solidFill>
                  <a:srgbClr val="006FC0"/>
                </a:solidFill>
                <a:latin typeface="Times New Roman"/>
                <a:cs typeface="Times New Roman"/>
              </a:rPr>
              <a:t>Graph</a:t>
            </a:r>
            <a:endParaRPr sz="2800">
              <a:latin typeface="Times New Roman"/>
              <a:cs typeface="Times New Roman"/>
            </a:endParaRPr>
          </a:p>
          <a:p>
            <a:pPr marL="286385" marR="175895" indent="-274320">
              <a:lnSpc>
                <a:spcPct val="100000"/>
              </a:lnSpc>
              <a:spcBef>
                <a:spcPts val="605"/>
              </a:spcBef>
              <a:buClr>
                <a:srgbClr val="0AD0D9"/>
              </a:buClr>
              <a:buSzPct val="94642"/>
              <a:buFont typeface="Arial"/>
              <a:buChar char="●"/>
              <a:tabLst>
                <a:tab pos="287020" algn="l"/>
              </a:tabLst>
            </a:pPr>
            <a:r>
              <a:rPr sz="2800" spc="100" dirty="0">
                <a:latin typeface="Times New Roman"/>
                <a:cs typeface="Times New Roman"/>
              </a:rPr>
              <a:t>The</a:t>
            </a:r>
            <a:r>
              <a:rPr sz="2800" spc="5" dirty="0">
                <a:latin typeface="Times New Roman"/>
                <a:cs typeface="Times New Roman"/>
              </a:rPr>
              <a:t> </a:t>
            </a:r>
            <a:r>
              <a:rPr sz="2800" spc="110" dirty="0">
                <a:latin typeface="Times New Roman"/>
                <a:cs typeface="Times New Roman"/>
              </a:rPr>
              <a:t>no.</a:t>
            </a:r>
            <a:r>
              <a:rPr sz="2800" spc="-10" dirty="0">
                <a:latin typeface="Times New Roman"/>
                <a:cs typeface="Times New Roman"/>
              </a:rPr>
              <a:t> </a:t>
            </a:r>
            <a:r>
              <a:rPr sz="2800" spc="20" dirty="0">
                <a:latin typeface="Times New Roman"/>
                <a:cs typeface="Times New Roman"/>
              </a:rPr>
              <a:t>of</a:t>
            </a:r>
            <a:r>
              <a:rPr sz="2800" spc="5" dirty="0">
                <a:latin typeface="Times New Roman"/>
                <a:cs typeface="Times New Roman"/>
              </a:rPr>
              <a:t> </a:t>
            </a:r>
            <a:r>
              <a:rPr sz="2800" spc="75" dirty="0">
                <a:latin typeface="Times New Roman"/>
                <a:cs typeface="Times New Roman"/>
              </a:rPr>
              <a:t>possible</a:t>
            </a:r>
            <a:r>
              <a:rPr sz="2800" spc="25" dirty="0">
                <a:latin typeface="Times New Roman"/>
                <a:cs typeface="Times New Roman"/>
              </a:rPr>
              <a:t> </a:t>
            </a:r>
            <a:r>
              <a:rPr sz="2800" spc="90" dirty="0">
                <a:latin typeface="Times New Roman"/>
                <a:cs typeface="Times New Roman"/>
              </a:rPr>
              <a:t>pairs</a:t>
            </a:r>
            <a:r>
              <a:rPr sz="2800" spc="20" dirty="0">
                <a:latin typeface="Times New Roman"/>
                <a:cs typeface="Times New Roman"/>
              </a:rPr>
              <a:t> </a:t>
            </a:r>
            <a:r>
              <a:rPr sz="2800" spc="114" dirty="0">
                <a:latin typeface="Times New Roman"/>
                <a:cs typeface="Times New Roman"/>
              </a:rPr>
              <a:t>in</a:t>
            </a:r>
            <a:r>
              <a:rPr sz="2800" spc="10" dirty="0">
                <a:latin typeface="Times New Roman"/>
                <a:cs typeface="Times New Roman"/>
              </a:rPr>
              <a:t> </a:t>
            </a:r>
            <a:r>
              <a:rPr sz="2800" spc="160" dirty="0">
                <a:latin typeface="Times New Roman"/>
                <a:cs typeface="Times New Roman"/>
              </a:rPr>
              <a:t>an</a:t>
            </a:r>
            <a:r>
              <a:rPr sz="2800" dirty="0">
                <a:latin typeface="Times New Roman"/>
                <a:cs typeface="Times New Roman"/>
              </a:rPr>
              <a:t> </a:t>
            </a:r>
            <a:r>
              <a:rPr sz="2800" spc="225" dirty="0">
                <a:latin typeface="Times New Roman"/>
                <a:cs typeface="Times New Roman"/>
              </a:rPr>
              <a:t>n</a:t>
            </a:r>
            <a:r>
              <a:rPr sz="2800" spc="15" dirty="0">
                <a:latin typeface="Times New Roman"/>
                <a:cs typeface="Times New Roman"/>
              </a:rPr>
              <a:t> </a:t>
            </a:r>
            <a:r>
              <a:rPr sz="2800" spc="70" dirty="0">
                <a:latin typeface="Times New Roman"/>
                <a:cs typeface="Times New Roman"/>
              </a:rPr>
              <a:t>vertex</a:t>
            </a:r>
            <a:r>
              <a:rPr sz="2800" spc="5" dirty="0">
                <a:latin typeface="Times New Roman"/>
                <a:cs typeface="Times New Roman"/>
              </a:rPr>
              <a:t> </a:t>
            </a:r>
            <a:r>
              <a:rPr sz="2800" spc="125" dirty="0">
                <a:latin typeface="Times New Roman"/>
                <a:cs typeface="Times New Roman"/>
              </a:rPr>
              <a:t>graph</a:t>
            </a:r>
            <a:r>
              <a:rPr sz="2800" spc="25" dirty="0">
                <a:latin typeface="Times New Roman"/>
                <a:cs typeface="Times New Roman"/>
              </a:rPr>
              <a:t> </a:t>
            </a:r>
            <a:r>
              <a:rPr sz="2800" spc="20" dirty="0">
                <a:latin typeface="Times New Roman"/>
                <a:cs typeface="Times New Roman"/>
              </a:rPr>
              <a:t>is </a:t>
            </a:r>
            <a:r>
              <a:rPr sz="2800" spc="20" dirty="0">
                <a:solidFill>
                  <a:srgbClr val="FF3300"/>
                </a:solidFill>
                <a:latin typeface="Times New Roman"/>
                <a:cs typeface="Times New Roman"/>
              </a:rPr>
              <a:t> </a:t>
            </a:r>
            <a:r>
              <a:rPr sz="2800" dirty="0">
                <a:solidFill>
                  <a:srgbClr val="FF3300"/>
                </a:solidFill>
                <a:latin typeface="Times New Roman"/>
                <a:cs typeface="Times New Roman"/>
              </a:rPr>
              <a:t>n*(n-1)</a:t>
            </a:r>
            <a:endParaRPr sz="2800">
              <a:latin typeface="Times New Roman"/>
              <a:cs typeface="Times New Roman"/>
            </a:endParaRPr>
          </a:p>
          <a:p>
            <a:pPr marL="286385" marR="5080" indent="-274320">
              <a:lnSpc>
                <a:spcPct val="100000"/>
              </a:lnSpc>
              <a:spcBef>
                <a:spcPts val="600"/>
              </a:spcBef>
              <a:buClr>
                <a:srgbClr val="0AD0D9"/>
              </a:buClr>
              <a:buSzPct val="94642"/>
              <a:buFont typeface="Arial"/>
              <a:buChar char="●"/>
              <a:tabLst>
                <a:tab pos="287020" algn="l"/>
              </a:tabLst>
            </a:pPr>
            <a:r>
              <a:rPr sz="2800" spc="50" dirty="0">
                <a:latin typeface="Times New Roman"/>
                <a:cs typeface="Times New Roman"/>
              </a:rPr>
              <a:t>Since </a:t>
            </a:r>
            <a:r>
              <a:rPr sz="2800" spc="100" dirty="0">
                <a:latin typeface="Times New Roman"/>
                <a:cs typeface="Times New Roman"/>
              </a:rPr>
              <a:t>edge </a:t>
            </a:r>
            <a:r>
              <a:rPr sz="2800" i="1" spc="80" dirty="0">
                <a:latin typeface="Times New Roman"/>
                <a:cs typeface="Times New Roman"/>
              </a:rPr>
              <a:t>(u,v) </a:t>
            </a:r>
            <a:r>
              <a:rPr sz="2800" spc="25" dirty="0">
                <a:latin typeface="Times New Roman"/>
                <a:cs typeface="Times New Roman"/>
              </a:rPr>
              <a:t>is</a:t>
            </a:r>
            <a:r>
              <a:rPr sz="2800" spc="25" dirty="0">
                <a:solidFill>
                  <a:srgbClr val="FF3300"/>
                </a:solidFill>
                <a:latin typeface="Times New Roman"/>
                <a:cs typeface="Times New Roman"/>
              </a:rPr>
              <a:t> </a:t>
            </a:r>
            <a:r>
              <a:rPr sz="2800" b="1" u="heavy" spc="55" dirty="0">
                <a:solidFill>
                  <a:srgbClr val="FF3300"/>
                </a:solidFill>
                <a:uFill>
                  <a:solidFill>
                    <a:srgbClr val="FF3300"/>
                  </a:solidFill>
                </a:uFill>
                <a:latin typeface="Arial"/>
                <a:cs typeface="Arial"/>
              </a:rPr>
              <a:t>the </a:t>
            </a:r>
            <a:r>
              <a:rPr sz="2800" b="1" u="heavy" spc="-70" dirty="0">
                <a:solidFill>
                  <a:srgbClr val="FF3300"/>
                </a:solidFill>
                <a:uFill>
                  <a:solidFill>
                    <a:srgbClr val="FF3300"/>
                  </a:solidFill>
                </a:uFill>
                <a:latin typeface="Arial"/>
                <a:cs typeface="Arial"/>
              </a:rPr>
              <a:t>same</a:t>
            </a:r>
            <a:r>
              <a:rPr sz="2800" b="1" spc="-70" dirty="0">
                <a:solidFill>
                  <a:srgbClr val="FF3300"/>
                </a:solidFill>
                <a:latin typeface="Arial"/>
                <a:cs typeface="Arial"/>
              </a:rPr>
              <a:t> </a:t>
            </a:r>
            <a:r>
              <a:rPr sz="2800" spc="70" dirty="0">
                <a:latin typeface="Times New Roman"/>
                <a:cs typeface="Times New Roman"/>
              </a:rPr>
              <a:t>as </a:t>
            </a:r>
            <a:r>
              <a:rPr sz="2800" spc="100" dirty="0">
                <a:latin typeface="Times New Roman"/>
                <a:cs typeface="Times New Roman"/>
              </a:rPr>
              <a:t>edge </a:t>
            </a:r>
            <a:r>
              <a:rPr sz="2800" i="1" spc="65" dirty="0">
                <a:latin typeface="Times New Roman"/>
                <a:cs typeface="Times New Roman"/>
              </a:rPr>
              <a:t>(v,u)</a:t>
            </a:r>
            <a:r>
              <a:rPr sz="2800" spc="65" dirty="0">
                <a:latin typeface="Times New Roman"/>
                <a:cs typeface="Times New Roman"/>
              </a:rPr>
              <a:t>, </a:t>
            </a:r>
            <a:r>
              <a:rPr sz="2800" spc="170" dirty="0">
                <a:latin typeface="Times New Roman"/>
                <a:cs typeface="Times New Roman"/>
              </a:rPr>
              <a:t>the  </a:t>
            </a:r>
            <a:r>
              <a:rPr sz="2800" spc="175" dirty="0">
                <a:latin typeface="Times New Roman"/>
                <a:cs typeface="Times New Roman"/>
              </a:rPr>
              <a:t>number</a:t>
            </a:r>
            <a:r>
              <a:rPr sz="2800" spc="-5" dirty="0">
                <a:latin typeface="Times New Roman"/>
                <a:cs typeface="Times New Roman"/>
              </a:rPr>
              <a:t> </a:t>
            </a:r>
            <a:r>
              <a:rPr sz="2800" spc="20" dirty="0">
                <a:latin typeface="Times New Roman"/>
                <a:cs typeface="Times New Roman"/>
              </a:rPr>
              <a:t>of</a:t>
            </a:r>
            <a:r>
              <a:rPr sz="2800" spc="15" dirty="0">
                <a:latin typeface="Times New Roman"/>
                <a:cs typeface="Times New Roman"/>
              </a:rPr>
              <a:t> </a:t>
            </a:r>
            <a:r>
              <a:rPr sz="2800" spc="90" dirty="0">
                <a:latin typeface="Times New Roman"/>
                <a:cs typeface="Times New Roman"/>
              </a:rPr>
              <a:t>edges</a:t>
            </a:r>
            <a:r>
              <a:rPr sz="2800" spc="-5" dirty="0">
                <a:latin typeface="Times New Roman"/>
                <a:cs typeface="Times New Roman"/>
              </a:rPr>
              <a:t> </a:t>
            </a:r>
            <a:r>
              <a:rPr sz="2800" spc="120" dirty="0">
                <a:latin typeface="Times New Roman"/>
                <a:cs typeface="Times New Roman"/>
              </a:rPr>
              <a:t>in</a:t>
            </a:r>
            <a:r>
              <a:rPr sz="2800" dirty="0">
                <a:latin typeface="Times New Roman"/>
                <a:cs typeface="Times New Roman"/>
              </a:rPr>
              <a:t> </a:t>
            </a:r>
            <a:r>
              <a:rPr sz="2800" spc="160" dirty="0">
                <a:latin typeface="Times New Roman"/>
                <a:cs typeface="Times New Roman"/>
              </a:rPr>
              <a:t>an</a:t>
            </a:r>
            <a:r>
              <a:rPr sz="2800" dirty="0">
                <a:latin typeface="Times New Roman"/>
                <a:cs typeface="Times New Roman"/>
              </a:rPr>
              <a:t> </a:t>
            </a:r>
            <a:r>
              <a:rPr sz="2800" spc="135" dirty="0">
                <a:latin typeface="Times New Roman"/>
                <a:cs typeface="Times New Roman"/>
              </a:rPr>
              <a:t>undirected</a:t>
            </a:r>
            <a:r>
              <a:rPr sz="2800" spc="-5" dirty="0">
                <a:latin typeface="Times New Roman"/>
                <a:cs typeface="Times New Roman"/>
              </a:rPr>
              <a:t> </a:t>
            </a:r>
            <a:r>
              <a:rPr sz="2800" spc="125" dirty="0">
                <a:latin typeface="Times New Roman"/>
                <a:cs typeface="Times New Roman"/>
              </a:rPr>
              <a:t>graph</a:t>
            </a:r>
            <a:r>
              <a:rPr sz="2800" spc="35" dirty="0">
                <a:latin typeface="Times New Roman"/>
                <a:cs typeface="Times New Roman"/>
              </a:rPr>
              <a:t> </a:t>
            </a:r>
            <a:r>
              <a:rPr sz="2800" spc="25" dirty="0">
                <a:latin typeface="Times New Roman"/>
                <a:cs typeface="Times New Roman"/>
              </a:rPr>
              <a:t>is</a:t>
            </a:r>
            <a:r>
              <a:rPr sz="2800" spc="-75" dirty="0">
                <a:latin typeface="Times New Roman"/>
                <a:cs typeface="Times New Roman"/>
              </a:rPr>
              <a:t> </a:t>
            </a:r>
            <a:r>
              <a:rPr sz="2800" spc="85" dirty="0">
                <a:solidFill>
                  <a:srgbClr val="FF3300"/>
                </a:solidFill>
                <a:latin typeface="Times New Roman"/>
                <a:cs typeface="Times New Roman"/>
              </a:rPr>
              <a:t>n*(n-  </a:t>
            </a:r>
            <a:r>
              <a:rPr sz="2800" spc="-25" dirty="0">
                <a:solidFill>
                  <a:srgbClr val="FF3300"/>
                </a:solidFill>
                <a:latin typeface="Times New Roman"/>
                <a:cs typeface="Times New Roman"/>
              </a:rPr>
              <a:t>1)/2.</a:t>
            </a:r>
            <a:endParaRPr sz="2800">
              <a:latin typeface="Times New Roman"/>
              <a:cs typeface="Times New Roman"/>
            </a:endParaRPr>
          </a:p>
        </p:txBody>
      </p:sp>
      <p:sp>
        <p:nvSpPr>
          <p:cNvPr id="10" name="object 10"/>
          <p:cNvSpPr/>
          <p:nvPr/>
        </p:nvSpPr>
        <p:spPr>
          <a:xfrm>
            <a:off x="1828800" y="4114800"/>
            <a:ext cx="6324600" cy="2438400"/>
          </a:xfrm>
          <a:prstGeom prst="rect">
            <a:avLst/>
          </a:prstGeom>
          <a:blipFill>
            <a:blip r:embed="rId5"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11</a:t>
            </a:fld>
            <a:endParaRPr spc="-9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484378"/>
            <a:ext cx="8003540" cy="711200"/>
          </a:xfrm>
          <a:prstGeom prst="rect">
            <a:avLst/>
          </a:prstGeom>
        </p:spPr>
        <p:txBody>
          <a:bodyPr vert="horz" wrap="square" lIns="0" tIns="12700" rIns="0" bIns="0" rtlCol="0">
            <a:spAutoFit/>
          </a:bodyPr>
          <a:lstStyle/>
          <a:p>
            <a:pPr marL="12700">
              <a:lnSpc>
                <a:spcPct val="100000"/>
              </a:lnSpc>
              <a:spcBef>
                <a:spcPts val="100"/>
              </a:spcBef>
            </a:pPr>
            <a:r>
              <a:rPr sz="4500" dirty="0"/>
              <a:t>Number </a:t>
            </a:r>
            <a:r>
              <a:rPr sz="4500" spc="-5" dirty="0"/>
              <a:t>of Edges </a:t>
            </a:r>
            <a:r>
              <a:rPr sz="4500" dirty="0"/>
              <a:t>- </a:t>
            </a:r>
            <a:r>
              <a:rPr sz="4500" spc="-5" dirty="0"/>
              <a:t>Directed</a:t>
            </a:r>
            <a:r>
              <a:rPr sz="4500" spc="-110" dirty="0"/>
              <a:t> </a:t>
            </a:r>
            <a:r>
              <a:rPr sz="4500" dirty="0"/>
              <a:t>Graph</a:t>
            </a:r>
            <a:endParaRPr sz="4500"/>
          </a:p>
        </p:txBody>
      </p:sp>
      <p:sp>
        <p:nvSpPr>
          <p:cNvPr id="9" name="object 9"/>
          <p:cNvSpPr txBox="1"/>
          <p:nvPr/>
        </p:nvSpPr>
        <p:spPr>
          <a:xfrm>
            <a:off x="535940" y="1229613"/>
            <a:ext cx="8037195" cy="2738755"/>
          </a:xfrm>
          <a:prstGeom prst="rect">
            <a:avLst/>
          </a:prstGeom>
        </p:spPr>
        <p:txBody>
          <a:bodyPr vert="horz" wrap="square" lIns="0" tIns="12065" rIns="0" bIns="0" rtlCol="0">
            <a:spAutoFit/>
          </a:bodyPr>
          <a:lstStyle/>
          <a:p>
            <a:pPr marL="286385" marR="481965" indent="-274320">
              <a:lnSpc>
                <a:spcPct val="100000"/>
              </a:lnSpc>
              <a:spcBef>
                <a:spcPts val="95"/>
              </a:spcBef>
              <a:buClr>
                <a:srgbClr val="0AD0D9"/>
              </a:buClr>
              <a:buSzPct val="94642"/>
              <a:buFont typeface="Arial"/>
              <a:buChar char="●"/>
              <a:tabLst>
                <a:tab pos="287020" algn="l"/>
              </a:tabLst>
            </a:pPr>
            <a:r>
              <a:rPr sz="2800" spc="100" dirty="0">
                <a:latin typeface="Times New Roman"/>
                <a:cs typeface="Times New Roman"/>
              </a:rPr>
              <a:t>The</a:t>
            </a:r>
            <a:r>
              <a:rPr sz="2800" spc="5" dirty="0">
                <a:latin typeface="Times New Roman"/>
                <a:cs typeface="Times New Roman"/>
              </a:rPr>
              <a:t> </a:t>
            </a:r>
            <a:r>
              <a:rPr sz="2800" spc="110" dirty="0">
                <a:latin typeface="Times New Roman"/>
                <a:cs typeface="Times New Roman"/>
              </a:rPr>
              <a:t>no.</a:t>
            </a:r>
            <a:r>
              <a:rPr sz="2800" spc="-10" dirty="0">
                <a:latin typeface="Times New Roman"/>
                <a:cs typeface="Times New Roman"/>
              </a:rPr>
              <a:t> </a:t>
            </a:r>
            <a:r>
              <a:rPr sz="2800" spc="20" dirty="0">
                <a:latin typeface="Times New Roman"/>
                <a:cs typeface="Times New Roman"/>
              </a:rPr>
              <a:t>of</a:t>
            </a:r>
            <a:r>
              <a:rPr sz="2800" spc="5" dirty="0">
                <a:latin typeface="Times New Roman"/>
                <a:cs typeface="Times New Roman"/>
              </a:rPr>
              <a:t> </a:t>
            </a:r>
            <a:r>
              <a:rPr sz="2800" spc="75" dirty="0">
                <a:latin typeface="Times New Roman"/>
                <a:cs typeface="Times New Roman"/>
              </a:rPr>
              <a:t>possible</a:t>
            </a:r>
            <a:r>
              <a:rPr sz="2800" spc="25" dirty="0">
                <a:latin typeface="Times New Roman"/>
                <a:cs typeface="Times New Roman"/>
              </a:rPr>
              <a:t> </a:t>
            </a:r>
            <a:r>
              <a:rPr sz="2800" spc="90" dirty="0">
                <a:latin typeface="Times New Roman"/>
                <a:cs typeface="Times New Roman"/>
              </a:rPr>
              <a:t>pairs</a:t>
            </a:r>
            <a:r>
              <a:rPr sz="2800" spc="20" dirty="0">
                <a:latin typeface="Times New Roman"/>
                <a:cs typeface="Times New Roman"/>
              </a:rPr>
              <a:t> </a:t>
            </a:r>
            <a:r>
              <a:rPr sz="2800" spc="114" dirty="0">
                <a:latin typeface="Times New Roman"/>
                <a:cs typeface="Times New Roman"/>
              </a:rPr>
              <a:t>in</a:t>
            </a:r>
            <a:r>
              <a:rPr sz="2800" spc="10" dirty="0">
                <a:latin typeface="Times New Roman"/>
                <a:cs typeface="Times New Roman"/>
              </a:rPr>
              <a:t> </a:t>
            </a:r>
            <a:r>
              <a:rPr sz="2800" spc="160" dirty="0">
                <a:latin typeface="Times New Roman"/>
                <a:cs typeface="Times New Roman"/>
              </a:rPr>
              <a:t>an</a:t>
            </a:r>
            <a:r>
              <a:rPr sz="2800" dirty="0">
                <a:latin typeface="Times New Roman"/>
                <a:cs typeface="Times New Roman"/>
              </a:rPr>
              <a:t> </a:t>
            </a:r>
            <a:r>
              <a:rPr sz="2800" spc="225" dirty="0">
                <a:latin typeface="Times New Roman"/>
                <a:cs typeface="Times New Roman"/>
              </a:rPr>
              <a:t>n</a:t>
            </a:r>
            <a:r>
              <a:rPr sz="2800" spc="15" dirty="0">
                <a:latin typeface="Times New Roman"/>
                <a:cs typeface="Times New Roman"/>
              </a:rPr>
              <a:t> </a:t>
            </a:r>
            <a:r>
              <a:rPr sz="2800" spc="70" dirty="0">
                <a:latin typeface="Times New Roman"/>
                <a:cs typeface="Times New Roman"/>
              </a:rPr>
              <a:t>vertex</a:t>
            </a:r>
            <a:r>
              <a:rPr sz="2800" spc="5" dirty="0">
                <a:latin typeface="Times New Roman"/>
                <a:cs typeface="Times New Roman"/>
              </a:rPr>
              <a:t> </a:t>
            </a:r>
            <a:r>
              <a:rPr sz="2800" spc="125" dirty="0">
                <a:latin typeface="Times New Roman"/>
                <a:cs typeface="Times New Roman"/>
              </a:rPr>
              <a:t>graph</a:t>
            </a:r>
            <a:r>
              <a:rPr sz="2800" spc="25" dirty="0">
                <a:latin typeface="Times New Roman"/>
                <a:cs typeface="Times New Roman"/>
              </a:rPr>
              <a:t> </a:t>
            </a:r>
            <a:r>
              <a:rPr sz="2800" spc="20" dirty="0">
                <a:latin typeface="Times New Roman"/>
                <a:cs typeface="Times New Roman"/>
              </a:rPr>
              <a:t>is </a:t>
            </a:r>
            <a:r>
              <a:rPr sz="2800" spc="20" dirty="0">
                <a:solidFill>
                  <a:srgbClr val="FF3300"/>
                </a:solidFill>
                <a:latin typeface="Times New Roman"/>
                <a:cs typeface="Times New Roman"/>
              </a:rPr>
              <a:t> </a:t>
            </a:r>
            <a:r>
              <a:rPr sz="2800" dirty="0">
                <a:solidFill>
                  <a:srgbClr val="FF3300"/>
                </a:solidFill>
                <a:latin typeface="Times New Roman"/>
                <a:cs typeface="Times New Roman"/>
              </a:rPr>
              <a:t>n*(n-1)</a:t>
            </a:r>
            <a:endParaRPr sz="2800">
              <a:latin typeface="Times New Roman"/>
              <a:cs typeface="Times New Roman"/>
            </a:endParaRPr>
          </a:p>
          <a:p>
            <a:pPr marL="286385" marR="5080" indent="-274320">
              <a:lnSpc>
                <a:spcPct val="100000"/>
              </a:lnSpc>
              <a:spcBef>
                <a:spcPts val="605"/>
              </a:spcBef>
              <a:buClr>
                <a:srgbClr val="0AD0D9"/>
              </a:buClr>
              <a:buSzPct val="94642"/>
              <a:buFont typeface="Arial"/>
              <a:buChar char="●"/>
              <a:tabLst>
                <a:tab pos="287020" algn="l"/>
              </a:tabLst>
            </a:pPr>
            <a:r>
              <a:rPr sz="2800" spc="50" dirty="0">
                <a:latin typeface="Times New Roman"/>
                <a:cs typeface="Times New Roman"/>
              </a:rPr>
              <a:t>Since</a:t>
            </a:r>
            <a:r>
              <a:rPr sz="2800" spc="-20" dirty="0">
                <a:latin typeface="Times New Roman"/>
                <a:cs typeface="Times New Roman"/>
              </a:rPr>
              <a:t> </a:t>
            </a:r>
            <a:r>
              <a:rPr sz="2800" spc="95" dirty="0">
                <a:latin typeface="Times New Roman"/>
                <a:cs typeface="Times New Roman"/>
              </a:rPr>
              <a:t>edge</a:t>
            </a:r>
            <a:r>
              <a:rPr sz="2800" spc="-10" dirty="0">
                <a:latin typeface="Times New Roman"/>
                <a:cs typeface="Times New Roman"/>
              </a:rPr>
              <a:t> </a:t>
            </a:r>
            <a:r>
              <a:rPr sz="2800" i="1" spc="75" dirty="0">
                <a:latin typeface="Times New Roman"/>
                <a:cs typeface="Times New Roman"/>
              </a:rPr>
              <a:t>(u,v)</a:t>
            </a:r>
            <a:r>
              <a:rPr sz="2800" i="1" spc="-5" dirty="0">
                <a:latin typeface="Times New Roman"/>
                <a:cs typeface="Times New Roman"/>
              </a:rPr>
              <a:t> </a:t>
            </a:r>
            <a:r>
              <a:rPr sz="2800" spc="25" dirty="0">
                <a:latin typeface="Times New Roman"/>
                <a:cs typeface="Times New Roman"/>
              </a:rPr>
              <a:t>is</a:t>
            </a:r>
            <a:r>
              <a:rPr sz="2800" spc="10" dirty="0">
                <a:solidFill>
                  <a:srgbClr val="FF3300"/>
                </a:solidFill>
                <a:latin typeface="Times New Roman"/>
                <a:cs typeface="Times New Roman"/>
              </a:rPr>
              <a:t> </a:t>
            </a:r>
            <a:r>
              <a:rPr sz="2800" b="1" u="heavy" spc="65" dirty="0">
                <a:solidFill>
                  <a:srgbClr val="FF3300"/>
                </a:solidFill>
                <a:uFill>
                  <a:solidFill>
                    <a:srgbClr val="FF3300"/>
                  </a:solidFill>
                </a:uFill>
                <a:latin typeface="Arial"/>
                <a:cs typeface="Arial"/>
              </a:rPr>
              <a:t>not</a:t>
            </a:r>
            <a:r>
              <a:rPr sz="2800" b="1" u="heavy" spc="-110" dirty="0">
                <a:solidFill>
                  <a:srgbClr val="FF3300"/>
                </a:solidFill>
                <a:uFill>
                  <a:solidFill>
                    <a:srgbClr val="FF3300"/>
                  </a:solidFill>
                </a:uFill>
                <a:latin typeface="Arial"/>
                <a:cs typeface="Arial"/>
              </a:rPr>
              <a:t> </a:t>
            </a:r>
            <a:r>
              <a:rPr sz="2800" b="1" u="heavy" spc="55" dirty="0">
                <a:solidFill>
                  <a:srgbClr val="FF3300"/>
                </a:solidFill>
                <a:uFill>
                  <a:solidFill>
                    <a:srgbClr val="FF3300"/>
                  </a:solidFill>
                </a:uFill>
                <a:latin typeface="Arial"/>
                <a:cs typeface="Arial"/>
              </a:rPr>
              <a:t>the</a:t>
            </a:r>
            <a:r>
              <a:rPr sz="2800" b="1" u="heavy" spc="-110" dirty="0">
                <a:solidFill>
                  <a:srgbClr val="FF3300"/>
                </a:solidFill>
                <a:uFill>
                  <a:solidFill>
                    <a:srgbClr val="FF3300"/>
                  </a:solidFill>
                </a:uFill>
                <a:latin typeface="Arial"/>
                <a:cs typeface="Arial"/>
              </a:rPr>
              <a:t> </a:t>
            </a:r>
            <a:r>
              <a:rPr sz="2800" b="1" u="heavy" spc="-70" dirty="0">
                <a:solidFill>
                  <a:srgbClr val="FF3300"/>
                </a:solidFill>
                <a:uFill>
                  <a:solidFill>
                    <a:srgbClr val="FF3300"/>
                  </a:solidFill>
                </a:uFill>
                <a:latin typeface="Arial"/>
                <a:cs typeface="Arial"/>
              </a:rPr>
              <a:t>same</a:t>
            </a:r>
            <a:r>
              <a:rPr sz="2800" b="1" spc="-65" dirty="0">
                <a:solidFill>
                  <a:srgbClr val="FF3300"/>
                </a:solidFill>
                <a:latin typeface="Arial"/>
                <a:cs typeface="Arial"/>
              </a:rPr>
              <a:t> </a:t>
            </a:r>
            <a:r>
              <a:rPr sz="2800" spc="70" dirty="0">
                <a:latin typeface="Times New Roman"/>
                <a:cs typeface="Times New Roman"/>
              </a:rPr>
              <a:t>as</a:t>
            </a:r>
            <a:r>
              <a:rPr sz="2800" dirty="0">
                <a:latin typeface="Times New Roman"/>
                <a:cs typeface="Times New Roman"/>
              </a:rPr>
              <a:t> </a:t>
            </a:r>
            <a:r>
              <a:rPr sz="2800" spc="95" dirty="0">
                <a:latin typeface="Times New Roman"/>
                <a:cs typeface="Times New Roman"/>
              </a:rPr>
              <a:t>edge</a:t>
            </a:r>
            <a:r>
              <a:rPr sz="2800" spc="-5" dirty="0">
                <a:latin typeface="Times New Roman"/>
                <a:cs typeface="Times New Roman"/>
              </a:rPr>
              <a:t> </a:t>
            </a:r>
            <a:r>
              <a:rPr sz="2800" i="1" spc="65" dirty="0">
                <a:latin typeface="Times New Roman"/>
                <a:cs typeface="Times New Roman"/>
              </a:rPr>
              <a:t>(v,u)</a:t>
            </a:r>
            <a:r>
              <a:rPr sz="2800" spc="65" dirty="0">
                <a:latin typeface="Times New Roman"/>
                <a:cs typeface="Times New Roman"/>
              </a:rPr>
              <a:t>,</a:t>
            </a:r>
            <a:r>
              <a:rPr sz="2800" spc="10" dirty="0">
                <a:latin typeface="Times New Roman"/>
                <a:cs typeface="Times New Roman"/>
              </a:rPr>
              <a:t> </a:t>
            </a:r>
            <a:r>
              <a:rPr sz="2800" spc="170" dirty="0">
                <a:latin typeface="Times New Roman"/>
                <a:cs typeface="Times New Roman"/>
              </a:rPr>
              <a:t>the  </a:t>
            </a:r>
            <a:r>
              <a:rPr sz="2800" spc="175" dirty="0">
                <a:latin typeface="Times New Roman"/>
                <a:cs typeface="Times New Roman"/>
              </a:rPr>
              <a:t>number</a:t>
            </a:r>
            <a:r>
              <a:rPr sz="2800" spc="-5" dirty="0">
                <a:latin typeface="Times New Roman"/>
                <a:cs typeface="Times New Roman"/>
              </a:rPr>
              <a:t> </a:t>
            </a:r>
            <a:r>
              <a:rPr sz="2800" spc="20" dirty="0">
                <a:latin typeface="Times New Roman"/>
                <a:cs typeface="Times New Roman"/>
              </a:rPr>
              <a:t>of</a:t>
            </a:r>
            <a:r>
              <a:rPr sz="2800" spc="10" dirty="0">
                <a:latin typeface="Times New Roman"/>
                <a:cs typeface="Times New Roman"/>
              </a:rPr>
              <a:t> </a:t>
            </a:r>
            <a:r>
              <a:rPr sz="2800" spc="90" dirty="0">
                <a:latin typeface="Times New Roman"/>
                <a:cs typeface="Times New Roman"/>
              </a:rPr>
              <a:t>edges</a:t>
            </a:r>
            <a:r>
              <a:rPr sz="2800" dirty="0">
                <a:latin typeface="Times New Roman"/>
                <a:cs typeface="Times New Roman"/>
              </a:rPr>
              <a:t> </a:t>
            </a:r>
            <a:r>
              <a:rPr sz="2800" spc="120" dirty="0">
                <a:latin typeface="Times New Roman"/>
                <a:cs typeface="Times New Roman"/>
              </a:rPr>
              <a:t>in</a:t>
            </a:r>
            <a:r>
              <a:rPr sz="2800" spc="-5" dirty="0">
                <a:latin typeface="Times New Roman"/>
                <a:cs typeface="Times New Roman"/>
              </a:rPr>
              <a:t> </a:t>
            </a:r>
            <a:r>
              <a:rPr sz="2800" spc="95" dirty="0">
                <a:latin typeface="Times New Roman"/>
                <a:cs typeface="Times New Roman"/>
              </a:rPr>
              <a:t>a</a:t>
            </a:r>
            <a:r>
              <a:rPr sz="2800" dirty="0">
                <a:latin typeface="Times New Roman"/>
                <a:cs typeface="Times New Roman"/>
              </a:rPr>
              <a:t> </a:t>
            </a:r>
            <a:r>
              <a:rPr sz="2800" spc="120" dirty="0">
                <a:latin typeface="Times New Roman"/>
                <a:cs typeface="Times New Roman"/>
              </a:rPr>
              <a:t>directed</a:t>
            </a:r>
            <a:r>
              <a:rPr sz="2800" spc="-5" dirty="0">
                <a:latin typeface="Times New Roman"/>
                <a:cs typeface="Times New Roman"/>
              </a:rPr>
              <a:t> </a:t>
            </a:r>
            <a:r>
              <a:rPr sz="2800" spc="125" dirty="0">
                <a:latin typeface="Times New Roman"/>
                <a:cs typeface="Times New Roman"/>
              </a:rPr>
              <a:t>graph</a:t>
            </a:r>
            <a:r>
              <a:rPr sz="2800" spc="20" dirty="0">
                <a:latin typeface="Times New Roman"/>
                <a:cs typeface="Times New Roman"/>
              </a:rPr>
              <a:t> </a:t>
            </a:r>
            <a:r>
              <a:rPr sz="2800" spc="25" dirty="0">
                <a:latin typeface="Times New Roman"/>
                <a:cs typeface="Times New Roman"/>
              </a:rPr>
              <a:t>is</a:t>
            </a:r>
            <a:r>
              <a:rPr sz="2800" spc="-60" dirty="0">
                <a:latin typeface="Times New Roman"/>
                <a:cs typeface="Times New Roman"/>
              </a:rPr>
              <a:t> </a:t>
            </a:r>
            <a:r>
              <a:rPr sz="2800" dirty="0">
                <a:solidFill>
                  <a:srgbClr val="FF3300"/>
                </a:solidFill>
                <a:latin typeface="Times New Roman"/>
                <a:cs typeface="Times New Roman"/>
              </a:rPr>
              <a:t>n*(n-1)</a:t>
            </a:r>
            <a:endParaRPr sz="2800">
              <a:latin typeface="Times New Roman"/>
              <a:cs typeface="Times New Roman"/>
            </a:endParaRPr>
          </a:p>
          <a:p>
            <a:pPr marL="286385" marR="15240" indent="-274320">
              <a:lnSpc>
                <a:spcPct val="100000"/>
              </a:lnSpc>
              <a:spcBef>
                <a:spcPts val="595"/>
              </a:spcBef>
              <a:buClr>
                <a:srgbClr val="0AD0D9"/>
              </a:buClr>
              <a:buSzPct val="94642"/>
              <a:buFont typeface="Arial"/>
              <a:buChar char="●"/>
              <a:tabLst>
                <a:tab pos="287020" algn="l"/>
              </a:tabLst>
            </a:pPr>
            <a:r>
              <a:rPr sz="2800" spc="90" dirty="0">
                <a:latin typeface="Times New Roman"/>
                <a:cs typeface="Times New Roman"/>
              </a:rPr>
              <a:t>Thus,</a:t>
            </a:r>
            <a:r>
              <a:rPr sz="2800" spc="10" dirty="0">
                <a:latin typeface="Times New Roman"/>
                <a:cs typeface="Times New Roman"/>
              </a:rPr>
              <a:t> </a:t>
            </a:r>
            <a:r>
              <a:rPr sz="2800" spc="170" dirty="0">
                <a:latin typeface="Times New Roman"/>
                <a:cs typeface="Times New Roman"/>
              </a:rPr>
              <a:t>the</a:t>
            </a:r>
            <a:r>
              <a:rPr sz="2800" spc="5" dirty="0">
                <a:latin typeface="Times New Roman"/>
                <a:cs typeface="Times New Roman"/>
              </a:rPr>
              <a:t> </a:t>
            </a:r>
            <a:r>
              <a:rPr sz="2800" spc="175" dirty="0">
                <a:latin typeface="Times New Roman"/>
                <a:cs typeface="Times New Roman"/>
              </a:rPr>
              <a:t>number</a:t>
            </a:r>
            <a:r>
              <a:rPr sz="2800" dirty="0">
                <a:latin typeface="Times New Roman"/>
                <a:cs typeface="Times New Roman"/>
              </a:rPr>
              <a:t> </a:t>
            </a:r>
            <a:r>
              <a:rPr sz="2800" spc="20" dirty="0">
                <a:latin typeface="Times New Roman"/>
                <a:cs typeface="Times New Roman"/>
              </a:rPr>
              <a:t>of</a:t>
            </a:r>
            <a:r>
              <a:rPr sz="2800" spc="10" dirty="0">
                <a:latin typeface="Times New Roman"/>
                <a:cs typeface="Times New Roman"/>
              </a:rPr>
              <a:t> </a:t>
            </a:r>
            <a:r>
              <a:rPr sz="2800" spc="90" dirty="0">
                <a:latin typeface="Times New Roman"/>
                <a:cs typeface="Times New Roman"/>
              </a:rPr>
              <a:t>edges</a:t>
            </a:r>
            <a:r>
              <a:rPr sz="2800" spc="5" dirty="0">
                <a:latin typeface="Times New Roman"/>
                <a:cs typeface="Times New Roman"/>
              </a:rPr>
              <a:t> </a:t>
            </a:r>
            <a:r>
              <a:rPr sz="2800" spc="114" dirty="0">
                <a:latin typeface="Times New Roman"/>
                <a:cs typeface="Times New Roman"/>
              </a:rPr>
              <a:t>in</a:t>
            </a:r>
            <a:r>
              <a:rPr sz="2800" spc="10" dirty="0">
                <a:latin typeface="Times New Roman"/>
                <a:cs typeface="Times New Roman"/>
              </a:rPr>
              <a:t> </a:t>
            </a:r>
            <a:r>
              <a:rPr sz="2800" spc="100" dirty="0">
                <a:latin typeface="Times New Roman"/>
                <a:cs typeface="Times New Roman"/>
              </a:rPr>
              <a:t>a</a:t>
            </a:r>
            <a:r>
              <a:rPr sz="2800" spc="5" dirty="0">
                <a:latin typeface="Times New Roman"/>
                <a:cs typeface="Times New Roman"/>
              </a:rPr>
              <a:t> </a:t>
            </a:r>
            <a:r>
              <a:rPr sz="2800" spc="114" dirty="0">
                <a:latin typeface="Times New Roman"/>
                <a:cs typeface="Times New Roman"/>
              </a:rPr>
              <a:t>directed</a:t>
            </a:r>
            <a:r>
              <a:rPr sz="2800" dirty="0">
                <a:latin typeface="Times New Roman"/>
                <a:cs typeface="Times New Roman"/>
              </a:rPr>
              <a:t> </a:t>
            </a:r>
            <a:r>
              <a:rPr sz="2800" spc="125" dirty="0">
                <a:latin typeface="Times New Roman"/>
                <a:cs typeface="Times New Roman"/>
              </a:rPr>
              <a:t>graph</a:t>
            </a:r>
            <a:r>
              <a:rPr sz="2800" spc="30" dirty="0">
                <a:latin typeface="Times New Roman"/>
                <a:cs typeface="Times New Roman"/>
              </a:rPr>
              <a:t> </a:t>
            </a:r>
            <a:r>
              <a:rPr sz="2800" spc="25" dirty="0">
                <a:latin typeface="Times New Roman"/>
                <a:cs typeface="Times New Roman"/>
              </a:rPr>
              <a:t>is</a:t>
            </a:r>
            <a:r>
              <a:rPr sz="2800" spc="-75" dirty="0">
                <a:latin typeface="Times New Roman"/>
                <a:cs typeface="Times New Roman"/>
              </a:rPr>
              <a:t> </a:t>
            </a:r>
            <a:r>
              <a:rPr sz="2800" b="1" spc="5" dirty="0">
                <a:solidFill>
                  <a:srgbClr val="FF3300"/>
                </a:solidFill>
                <a:latin typeface="Arial"/>
                <a:cs typeface="Arial"/>
              </a:rPr>
              <a:t>≤  </a:t>
            </a:r>
            <a:r>
              <a:rPr sz="2800" b="1" spc="10" dirty="0">
                <a:solidFill>
                  <a:srgbClr val="FF3300"/>
                </a:solidFill>
                <a:latin typeface="Arial"/>
                <a:cs typeface="Arial"/>
              </a:rPr>
              <a:t>n*(n-1)</a:t>
            </a:r>
            <a:endParaRPr sz="2800">
              <a:latin typeface="Arial"/>
              <a:cs typeface="Arial"/>
            </a:endParaRPr>
          </a:p>
        </p:txBody>
      </p:sp>
      <p:sp>
        <p:nvSpPr>
          <p:cNvPr id="10" name="object 10"/>
          <p:cNvSpPr/>
          <p:nvPr/>
        </p:nvSpPr>
        <p:spPr>
          <a:xfrm>
            <a:off x="2438400" y="3733800"/>
            <a:ext cx="5375148" cy="2667000"/>
          </a:xfrm>
          <a:prstGeom prst="rect">
            <a:avLst/>
          </a:prstGeom>
          <a:blipFill>
            <a:blip r:embed="rId5"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12</a:t>
            </a:fld>
            <a:endParaRPr spc="-9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grpSp>
        <p:nvGrpSpPr>
          <p:cNvPr id="7" name="object 7"/>
          <p:cNvGrpSpPr/>
          <p:nvPr/>
        </p:nvGrpSpPr>
        <p:grpSpPr>
          <a:xfrm>
            <a:off x="-4754" y="52260"/>
            <a:ext cx="9153525" cy="3148330"/>
            <a:chOff x="-4754" y="52260"/>
            <a:chExt cx="9153525" cy="3148330"/>
          </a:xfrm>
        </p:grpSpPr>
        <p:sp>
          <p:nvSpPr>
            <p:cNvPr id="8" name="object 8"/>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9" name="object 9"/>
            <p:cNvSpPr/>
            <p:nvPr/>
          </p:nvSpPr>
          <p:spPr>
            <a:xfrm>
              <a:off x="786384" y="685799"/>
              <a:ext cx="6300216" cy="2514600"/>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535940" y="3676269"/>
            <a:ext cx="7861300" cy="2473325"/>
          </a:xfrm>
          <a:prstGeom prst="rect">
            <a:avLst/>
          </a:prstGeom>
        </p:spPr>
        <p:txBody>
          <a:bodyPr vert="horz" wrap="square" lIns="0" tIns="12700" rIns="0" bIns="0" rtlCol="0">
            <a:spAutoFit/>
          </a:bodyPr>
          <a:lstStyle/>
          <a:p>
            <a:pPr marL="286385" marR="5080" indent="-274320">
              <a:lnSpc>
                <a:spcPct val="100000"/>
              </a:lnSpc>
              <a:spcBef>
                <a:spcPts val="100"/>
              </a:spcBef>
              <a:buClr>
                <a:srgbClr val="0AD0D9"/>
              </a:buClr>
              <a:buSzPct val="93750"/>
              <a:buFont typeface="Arial"/>
              <a:buChar char="•"/>
              <a:tabLst>
                <a:tab pos="363220" algn="l"/>
                <a:tab pos="363855" algn="l"/>
              </a:tabLst>
            </a:pPr>
            <a:r>
              <a:rPr dirty="0"/>
              <a:t>	</a:t>
            </a:r>
            <a:r>
              <a:rPr sz="2400" dirty="0">
                <a:solidFill>
                  <a:srgbClr val="D50092"/>
                </a:solidFill>
                <a:latin typeface="Times New Roman"/>
                <a:cs typeface="Times New Roman"/>
              </a:rPr>
              <a:t>In-degree </a:t>
            </a:r>
            <a:r>
              <a:rPr sz="2400" dirty="0">
                <a:latin typeface="Times New Roman"/>
                <a:cs typeface="Times New Roman"/>
              </a:rPr>
              <a:t>of vertex </a:t>
            </a:r>
            <a:r>
              <a:rPr sz="2400" i="1" dirty="0">
                <a:latin typeface="Times New Roman"/>
                <a:cs typeface="Times New Roman"/>
              </a:rPr>
              <a:t>i </a:t>
            </a:r>
            <a:r>
              <a:rPr sz="2400" spc="-5" dirty="0">
                <a:latin typeface="Times New Roman"/>
                <a:cs typeface="Times New Roman"/>
              </a:rPr>
              <a:t>is </a:t>
            </a:r>
            <a:r>
              <a:rPr sz="2400" dirty="0">
                <a:latin typeface="Times New Roman"/>
                <a:cs typeface="Times New Roman"/>
              </a:rPr>
              <a:t>the </a:t>
            </a:r>
            <a:r>
              <a:rPr sz="2400" spc="-5" dirty="0">
                <a:solidFill>
                  <a:srgbClr val="0000FF"/>
                </a:solidFill>
                <a:latin typeface="Times New Roman"/>
                <a:cs typeface="Times New Roman"/>
              </a:rPr>
              <a:t>number </a:t>
            </a:r>
            <a:r>
              <a:rPr sz="2400" dirty="0">
                <a:solidFill>
                  <a:srgbClr val="0000FF"/>
                </a:solidFill>
                <a:latin typeface="Times New Roman"/>
                <a:cs typeface="Times New Roman"/>
              </a:rPr>
              <a:t>of edges incident to </a:t>
            </a:r>
            <a:r>
              <a:rPr sz="2400" i="1" dirty="0">
                <a:solidFill>
                  <a:srgbClr val="0000FF"/>
                </a:solidFill>
                <a:latin typeface="Times New Roman"/>
                <a:cs typeface="Times New Roman"/>
              </a:rPr>
              <a:t>i</a:t>
            </a:r>
            <a:r>
              <a:rPr sz="2400" i="1" spc="-150" dirty="0">
                <a:solidFill>
                  <a:srgbClr val="0000FF"/>
                </a:solidFill>
                <a:latin typeface="Times New Roman"/>
                <a:cs typeface="Times New Roman"/>
              </a:rPr>
              <a:t> </a:t>
            </a:r>
            <a:r>
              <a:rPr sz="2400" dirty="0">
                <a:latin typeface="Times New Roman"/>
                <a:cs typeface="Times New Roman"/>
              </a:rPr>
              <a:t>(i.e.,  the </a:t>
            </a:r>
            <a:r>
              <a:rPr sz="2400" spc="-5" dirty="0">
                <a:latin typeface="Times New Roman"/>
                <a:cs typeface="Times New Roman"/>
              </a:rPr>
              <a:t>number </a:t>
            </a:r>
            <a:r>
              <a:rPr sz="2400" dirty="0">
                <a:latin typeface="Times New Roman"/>
                <a:cs typeface="Times New Roman"/>
              </a:rPr>
              <a:t>of incoming</a:t>
            </a:r>
            <a:r>
              <a:rPr sz="2400" spc="5" dirty="0">
                <a:latin typeface="Times New Roman"/>
                <a:cs typeface="Times New Roman"/>
              </a:rPr>
              <a:t> </a:t>
            </a:r>
            <a:r>
              <a:rPr sz="2400" dirty="0">
                <a:latin typeface="Times New Roman"/>
                <a:cs typeface="Times New Roman"/>
              </a:rPr>
              <a:t>edges).</a:t>
            </a:r>
            <a:endParaRPr sz="2400">
              <a:latin typeface="Times New Roman"/>
              <a:cs typeface="Times New Roman"/>
            </a:endParaRPr>
          </a:p>
          <a:p>
            <a:pPr marL="317500">
              <a:lnSpc>
                <a:spcPct val="100000"/>
              </a:lnSpc>
              <a:spcBef>
                <a:spcPts val="490"/>
              </a:spcBef>
            </a:pPr>
            <a:r>
              <a:rPr sz="2400" dirty="0">
                <a:latin typeface="Times New Roman"/>
                <a:cs typeface="Times New Roman"/>
              </a:rPr>
              <a:t>e.g., indegree(2) = 1, indegree(8) =</a:t>
            </a:r>
            <a:r>
              <a:rPr sz="2400" spc="-80" dirty="0">
                <a:latin typeface="Times New Roman"/>
                <a:cs typeface="Times New Roman"/>
              </a:rPr>
              <a:t> </a:t>
            </a:r>
            <a:r>
              <a:rPr sz="2400" dirty="0">
                <a:latin typeface="Times New Roman"/>
                <a:cs typeface="Times New Roman"/>
              </a:rPr>
              <a:t>0</a:t>
            </a:r>
            <a:endParaRPr sz="2400">
              <a:latin typeface="Times New Roman"/>
              <a:cs typeface="Times New Roman"/>
            </a:endParaRPr>
          </a:p>
          <a:p>
            <a:pPr marL="287020" indent="-274320">
              <a:lnSpc>
                <a:spcPct val="100000"/>
              </a:lnSpc>
              <a:spcBef>
                <a:spcPts val="505"/>
              </a:spcBef>
              <a:buClr>
                <a:srgbClr val="0AD0D9"/>
              </a:buClr>
              <a:buSzPct val="93750"/>
              <a:buFont typeface="Arial"/>
              <a:buChar char="•"/>
              <a:tabLst>
                <a:tab pos="286385" algn="l"/>
                <a:tab pos="287020" algn="l"/>
              </a:tabLst>
            </a:pPr>
            <a:r>
              <a:rPr sz="2400" dirty="0">
                <a:solidFill>
                  <a:srgbClr val="D50092"/>
                </a:solidFill>
                <a:latin typeface="Times New Roman"/>
                <a:cs typeface="Times New Roman"/>
              </a:rPr>
              <a:t>Out-degree </a:t>
            </a:r>
            <a:r>
              <a:rPr sz="2400" dirty="0">
                <a:latin typeface="Times New Roman"/>
                <a:cs typeface="Times New Roman"/>
              </a:rPr>
              <a:t>of vertex </a:t>
            </a:r>
            <a:r>
              <a:rPr sz="2400" i="1" dirty="0">
                <a:latin typeface="Times New Roman"/>
                <a:cs typeface="Times New Roman"/>
              </a:rPr>
              <a:t>i </a:t>
            </a:r>
            <a:r>
              <a:rPr sz="2400" spc="-5" dirty="0">
                <a:latin typeface="Times New Roman"/>
                <a:cs typeface="Times New Roman"/>
              </a:rPr>
              <a:t>is </a:t>
            </a:r>
            <a:r>
              <a:rPr sz="2400" dirty="0">
                <a:latin typeface="Times New Roman"/>
                <a:cs typeface="Times New Roman"/>
              </a:rPr>
              <a:t>the </a:t>
            </a:r>
            <a:r>
              <a:rPr sz="2400" spc="-5" dirty="0">
                <a:solidFill>
                  <a:srgbClr val="0000FF"/>
                </a:solidFill>
                <a:latin typeface="Times New Roman"/>
                <a:cs typeface="Times New Roman"/>
              </a:rPr>
              <a:t>number </a:t>
            </a:r>
            <a:r>
              <a:rPr sz="2400" dirty="0">
                <a:solidFill>
                  <a:srgbClr val="0000FF"/>
                </a:solidFill>
                <a:latin typeface="Times New Roman"/>
                <a:cs typeface="Times New Roman"/>
              </a:rPr>
              <a:t>of edges incident from</a:t>
            </a:r>
            <a:r>
              <a:rPr sz="2400" spc="-150" dirty="0">
                <a:solidFill>
                  <a:srgbClr val="0000FF"/>
                </a:solidFill>
                <a:latin typeface="Times New Roman"/>
                <a:cs typeface="Times New Roman"/>
              </a:rPr>
              <a:t> </a:t>
            </a:r>
            <a:r>
              <a:rPr sz="2400" i="1" dirty="0">
                <a:solidFill>
                  <a:srgbClr val="0000FF"/>
                </a:solidFill>
                <a:latin typeface="Times New Roman"/>
                <a:cs typeface="Times New Roman"/>
              </a:rPr>
              <a:t>i</a:t>
            </a:r>
            <a:endParaRPr sz="2400">
              <a:latin typeface="Times New Roman"/>
              <a:cs typeface="Times New Roman"/>
            </a:endParaRPr>
          </a:p>
          <a:p>
            <a:pPr marL="393700" marR="2653030" indent="-76835">
              <a:lnSpc>
                <a:spcPct val="117100"/>
              </a:lnSpc>
              <a:spcBef>
                <a:spcPts val="15"/>
              </a:spcBef>
            </a:pPr>
            <a:r>
              <a:rPr sz="2400" dirty="0">
                <a:latin typeface="Times New Roman"/>
                <a:cs typeface="Times New Roman"/>
              </a:rPr>
              <a:t>(i.e., the </a:t>
            </a:r>
            <a:r>
              <a:rPr sz="2400" spc="-5" dirty="0">
                <a:latin typeface="Times New Roman"/>
                <a:cs typeface="Times New Roman"/>
              </a:rPr>
              <a:t>number </a:t>
            </a:r>
            <a:r>
              <a:rPr sz="2400" dirty="0">
                <a:latin typeface="Times New Roman"/>
                <a:cs typeface="Times New Roman"/>
              </a:rPr>
              <a:t>of outgoing edges).  e.g., outdegree(2) = 1, outdegree(8) =</a:t>
            </a:r>
            <a:r>
              <a:rPr sz="2400" spc="-175" dirty="0">
                <a:latin typeface="Times New Roman"/>
                <a:cs typeface="Times New Roman"/>
              </a:rPr>
              <a:t> </a:t>
            </a:r>
            <a:r>
              <a:rPr sz="2400" dirty="0">
                <a:latin typeface="Times New Roman"/>
                <a:cs typeface="Times New Roman"/>
              </a:rPr>
              <a:t>2</a:t>
            </a:r>
            <a:endParaRPr sz="2400">
              <a:latin typeface="Times New Roman"/>
              <a:cs typeface="Times New Roman"/>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13</a:t>
            </a:fld>
            <a:endParaRPr spc="-9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031189"/>
            <a:ext cx="5866765" cy="788670"/>
          </a:xfrm>
          <a:prstGeom prst="rect">
            <a:avLst/>
          </a:prstGeom>
        </p:spPr>
        <p:txBody>
          <a:bodyPr vert="horz" wrap="square" lIns="0" tIns="13335" rIns="0" bIns="0" rtlCol="0">
            <a:spAutoFit/>
          </a:bodyPr>
          <a:lstStyle/>
          <a:p>
            <a:pPr marL="12700">
              <a:lnSpc>
                <a:spcPct val="100000"/>
              </a:lnSpc>
              <a:spcBef>
                <a:spcPts val="105"/>
              </a:spcBef>
            </a:pPr>
            <a:r>
              <a:rPr b="1" spc="-5" dirty="0">
                <a:latin typeface="Carlito"/>
                <a:cs typeface="Carlito"/>
              </a:rPr>
              <a:t>Graph</a:t>
            </a:r>
            <a:r>
              <a:rPr b="1" spc="-65" dirty="0">
                <a:latin typeface="Carlito"/>
                <a:cs typeface="Carlito"/>
              </a:rPr>
              <a:t> </a:t>
            </a:r>
            <a:r>
              <a:rPr b="1" dirty="0">
                <a:latin typeface="Carlito"/>
                <a:cs typeface="Carlito"/>
              </a:rPr>
              <a:t>Representation</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14</a:t>
            </a:fld>
            <a:endParaRPr spc="-90" dirty="0"/>
          </a:p>
        </p:txBody>
      </p:sp>
      <p:sp>
        <p:nvSpPr>
          <p:cNvPr id="9" name="object 9"/>
          <p:cNvSpPr txBox="1"/>
          <p:nvPr/>
        </p:nvSpPr>
        <p:spPr>
          <a:xfrm>
            <a:off x="535940" y="1947799"/>
            <a:ext cx="7933055" cy="2138045"/>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4230"/>
              <a:buFont typeface="Arial"/>
              <a:buChar char="●"/>
              <a:tabLst>
                <a:tab pos="287020" algn="l"/>
              </a:tabLst>
            </a:pPr>
            <a:r>
              <a:rPr sz="2600" spc="60" dirty="0">
                <a:latin typeface="Times New Roman"/>
                <a:cs typeface="Times New Roman"/>
              </a:rPr>
              <a:t>For</a:t>
            </a:r>
            <a:r>
              <a:rPr sz="2600" spc="5" dirty="0">
                <a:latin typeface="Times New Roman"/>
                <a:cs typeface="Times New Roman"/>
              </a:rPr>
              <a:t> </a:t>
            </a:r>
            <a:r>
              <a:rPr sz="2600" spc="105" dirty="0">
                <a:latin typeface="Times New Roman"/>
                <a:cs typeface="Times New Roman"/>
              </a:rPr>
              <a:t>graphs</a:t>
            </a:r>
            <a:r>
              <a:rPr sz="2600" spc="10" dirty="0">
                <a:latin typeface="Times New Roman"/>
                <a:cs typeface="Times New Roman"/>
              </a:rPr>
              <a:t> </a:t>
            </a:r>
            <a:r>
              <a:rPr sz="2600" spc="145" dirty="0">
                <a:latin typeface="Times New Roman"/>
                <a:cs typeface="Times New Roman"/>
              </a:rPr>
              <a:t>to</a:t>
            </a:r>
            <a:r>
              <a:rPr sz="2600" dirty="0">
                <a:latin typeface="Times New Roman"/>
                <a:cs typeface="Times New Roman"/>
              </a:rPr>
              <a:t> </a:t>
            </a:r>
            <a:r>
              <a:rPr sz="2600" spc="114" dirty="0">
                <a:latin typeface="Times New Roman"/>
                <a:cs typeface="Times New Roman"/>
              </a:rPr>
              <a:t>be</a:t>
            </a:r>
            <a:r>
              <a:rPr sz="2600" spc="10" dirty="0">
                <a:latin typeface="Times New Roman"/>
                <a:cs typeface="Times New Roman"/>
              </a:rPr>
              <a:t> </a:t>
            </a:r>
            <a:r>
              <a:rPr sz="2600" spc="100" dirty="0">
                <a:latin typeface="Times New Roman"/>
                <a:cs typeface="Times New Roman"/>
              </a:rPr>
              <a:t>computationally</a:t>
            </a:r>
            <a:r>
              <a:rPr sz="2600" spc="-25" dirty="0">
                <a:latin typeface="Times New Roman"/>
                <a:cs typeface="Times New Roman"/>
              </a:rPr>
              <a:t> </a:t>
            </a:r>
            <a:r>
              <a:rPr sz="2600" spc="65" dirty="0">
                <a:latin typeface="Times New Roman"/>
                <a:cs typeface="Times New Roman"/>
              </a:rPr>
              <a:t>useful,</a:t>
            </a:r>
            <a:r>
              <a:rPr sz="2600" spc="-30" dirty="0">
                <a:latin typeface="Times New Roman"/>
                <a:cs typeface="Times New Roman"/>
              </a:rPr>
              <a:t> </a:t>
            </a:r>
            <a:r>
              <a:rPr sz="2600" spc="110" dirty="0">
                <a:latin typeface="Times New Roman"/>
                <a:cs typeface="Times New Roman"/>
              </a:rPr>
              <a:t>they</a:t>
            </a:r>
            <a:r>
              <a:rPr sz="2600" spc="10" dirty="0">
                <a:latin typeface="Times New Roman"/>
                <a:cs typeface="Times New Roman"/>
              </a:rPr>
              <a:t> </a:t>
            </a:r>
            <a:r>
              <a:rPr sz="2600" spc="85" dirty="0">
                <a:latin typeface="Times New Roman"/>
                <a:cs typeface="Times New Roman"/>
              </a:rPr>
              <a:t>have</a:t>
            </a:r>
            <a:r>
              <a:rPr sz="2600" spc="5" dirty="0">
                <a:latin typeface="Times New Roman"/>
                <a:cs typeface="Times New Roman"/>
              </a:rPr>
              <a:t> </a:t>
            </a:r>
            <a:r>
              <a:rPr sz="2600" spc="145" dirty="0">
                <a:latin typeface="Times New Roman"/>
                <a:cs typeface="Times New Roman"/>
              </a:rPr>
              <a:t>to  </a:t>
            </a:r>
            <a:r>
              <a:rPr sz="2600" spc="114" dirty="0">
                <a:latin typeface="Times New Roman"/>
                <a:cs typeface="Times New Roman"/>
              </a:rPr>
              <a:t>be </a:t>
            </a:r>
            <a:r>
              <a:rPr sz="2600" spc="90" dirty="0">
                <a:latin typeface="Times New Roman"/>
                <a:cs typeface="Times New Roman"/>
              </a:rPr>
              <a:t>conveniently </a:t>
            </a:r>
            <a:r>
              <a:rPr sz="2600" spc="125" dirty="0">
                <a:latin typeface="Times New Roman"/>
                <a:cs typeface="Times New Roman"/>
              </a:rPr>
              <a:t>represented </a:t>
            </a:r>
            <a:r>
              <a:rPr sz="2600" spc="110" dirty="0">
                <a:latin typeface="Times New Roman"/>
                <a:cs typeface="Times New Roman"/>
              </a:rPr>
              <a:t>in</a:t>
            </a:r>
            <a:r>
              <a:rPr sz="2600" spc="-355" dirty="0">
                <a:latin typeface="Times New Roman"/>
                <a:cs typeface="Times New Roman"/>
              </a:rPr>
              <a:t> </a:t>
            </a:r>
            <a:r>
              <a:rPr sz="2600" spc="105" dirty="0">
                <a:latin typeface="Times New Roman"/>
                <a:cs typeface="Times New Roman"/>
              </a:rPr>
              <a:t>programs</a:t>
            </a:r>
            <a:endParaRPr sz="2600">
              <a:latin typeface="Times New Roman"/>
              <a:cs typeface="Times New Roman"/>
            </a:endParaRPr>
          </a:p>
          <a:p>
            <a:pPr marL="287020" indent="-274320">
              <a:lnSpc>
                <a:spcPct val="100000"/>
              </a:lnSpc>
              <a:spcBef>
                <a:spcPts val="500"/>
              </a:spcBef>
              <a:buClr>
                <a:srgbClr val="0AD0D9"/>
              </a:buClr>
              <a:buSzPct val="94230"/>
              <a:buFont typeface="Arial"/>
              <a:buChar char="●"/>
              <a:tabLst>
                <a:tab pos="287020" algn="l"/>
              </a:tabLst>
            </a:pPr>
            <a:r>
              <a:rPr sz="2600" spc="105" dirty="0">
                <a:latin typeface="Times New Roman"/>
                <a:cs typeface="Times New Roman"/>
              </a:rPr>
              <a:t>There</a:t>
            </a:r>
            <a:r>
              <a:rPr sz="2600" spc="5" dirty="0">
                <a:latin typeface="Times New Roman"/>
                <a:cs typeface="Times New Roman"/>
              </a:rPr>
              <a:t> </a:t>
            </a:r>
            <a:r>
              <a:rPr sz="2600" spc="105" dirty="0">
                <a:latin typeface="Times New Roman"/>
                <a:cs typeface="Times New Roman"/>
              </a:rPr>
              <a:t>are</a:t>
            </a:r>
            <a:r>
              <a:rPr sz="2600" spc="5" dirty="0">
                <a:latin typeface="Times New Roman"/>
                <a:cs typeface="Times New Roman"/>
              </a:rPr>
              <a:t> </a:t>
            </a:r>
            <a:r>
              <a:rPr sz="2600" spc="110" dirty="0">
                <a:latin typeface="Times New Roman"/>
                <a:cs typeface="Times New Roman"/>
              </a:rPr>
              <a:t>two</a:t>
            </a:r>
            <a:r>
              <a:rPr sz="2600" spc="-30" dirty="0">
                <a:latin typeface="Times New Roman"/>
                <a:cs typeface="Times New Roman"/>
              </a:rPr>
              <a:t> </a:t>
            </a:r>
            <a:r>
              <a:rPr sz="2600" spc="140" dirty="0">
                <a:latin typeface="Times New Roman"/>
                <a:cs typeface="Times New Roman"/>
              </a:rPr>
              <a:t>computer</a:t>
            </a:r>
            <a:r>
              <a:rPr sz="2600" spc="-30" dirty="0">
                <a:latin typeface="Times New Roman"/>
                <a:cs typeface="Times New Roman"/>
              </a:rPr>
              <a:t> </a:t>
            </a:r>
            <a:r>
              <a:rPr sz="2600" spc="120" dirty="0">
                <a:latin typeface="Times New Roman"/>
                <a:cs typeface="Times New Roman"/>
              </a:rPr>
              <a:t>representations</a:t>
            </a:r>
            <a:r>
              <a:rPr sz="2600" spc="-15" dirty="0">
                <a:latin typeface="Times New Roman"/>
                <a:cs typeface="Times New Roman"/>
              </a:rPr>
              <a:t> </a:t>
            </a:r>
            <a:r>
              <a:rPr sz="2600" spc="20" dirty="0">
                <a:latin typeface="Times New Roman"/>
                <a:cs typeface="Times New Roman"/>
              </a:rPr>
              <a:t>of</a:t>
            </a:r>
            <a:r>
              <a:rPr sz="2600" spc="-20" dirty="0">
                <a:latin typeface="Times New Roman"/>
                <a:cs typeface="Times New Roman"/>
              </a:rPr>
              <a:t> </a:t>
            </a:r>
            <a:r>
              <a:rPr sz="2600" spc="85" dirty="0">
                <a:latin typeface="Times New Roman"/>
                <a:cs typeface="Times New Roman"/>
              </a:rPr>
              <a:t>graphs:</a:t>
            </a:r>
            <a:endParaRPr sz="2600">
              <a:latin typeface="Times New Roman"/>
              <a:cs typeface="Times New Roman"/>
            </a:endParaRPr>
          </a:p>
          <a:p>
            <a:pPr marL="652780" lvl="1" indent="-259715">
              <a:lnSpc>
                <a:spcPct val="100000"/>
              </a:lnSpc>
              <a:spcBef>
                <a:spcPts val="515"/>
              </a:spcBef>
              <a:buClr>
                <a:srgbClr val="0E6EC5"/>
              </a:buClr>
              <a:buSzPct val="85416"/>
              <a:buFont typeface="Arial"/>
              <a:buChar char="●"/>
              <a:tabLst>
                <a:tab pos="653415" algn="l"/>
              </a:tabLst>
            </a:pPr>
            <a:r>
              <a:rPr sz="2400" spc="40" dirty="0">
                <a:latin typeface="Times New Roman"/>
                <a:cs typeface="Times New Roman"/>
              </a:rPr>
              <a:t>Adjacency </a:t>
            </a:r>
            <a:r>
              <a:rPr sz="2400" spc="90" dirty="0">
                <a:latin typeface="Times New Roman"/>
                <a:cs typeface="Times New Roman"/>
              </a:rPr>
              <a:t>matrix</a:t>
            </a:r>
            <a:r>
              <a:rPr sz="2400" spc="-50" dirty="0">
                <a:latin typeface="Times New Roman"/>
                <a:cs typeface="Times New Roman"/>
              </a:rPr>
              <a:t> </a:t>
            </a:r>
            <a:r>
              <a:rPr sz="2400" spc="114" dirty="0">
                <a:latin typeface="Times New Roman"/>
                <a:cs typeface="Times New Roman"/>
              </a:rPr>
              <a:t>representation</a:t>
            </a:r>
            <a:endParaRPr sz="2400">
              <a:latin typeface="Times New Roman"/>
              <a:cs typeface="Times New Roman"/>
            </a:endParaRPr>
          </a:p>
          <a:p>
            <a:pPr marL="652780" lvl="1" indent="-259715">
              <a:lnSpc>
                <a:spcPct val="100000"/>
              </a:lnSpc>
              <a:spcBef>
                <a:spcPts val="495"/>
              </a:spcBef>
              <a:buClr>
                <a:srgbClr val="0E6EC5"/>
              </a:buClr>
              <a:buSzPct val="85416"/>
              <a:buFont typeface="Arial"/>
              <a:buChar char="●"/>
              <a:tabLst>
                <a:tab pos="653415" algn="l"/>
              </a:tabLst>
            </a:pPr>
            <a:r>
              <a:rPr sz="2400" spc="40" dirty="0">
                <a:latin typeface="Times New Roman"/>
                <a:cs typeface="Times New Roman"/>
              </a:rPr>
              <a:t>Adjacency </a:t>
            </a:r>
            <a:r>
              <a:rPr sz="2400" spc="55" dirty="0">
                <a:latin typeface="Times New Roman"/>
                <a:cs typeface="Times New Roman"/>
              </a:rPr>
              <a:t>lists</a:t>
            </a:r>
            <a:r>
              <a:rPr sz="2400" spc="-50" dirty="0">
                <a:latin typeface="Times New Roman"/>
                <a:cs typeface="Times New Roman"/>
              </a:rPr>
              <a:t> </a:t>
            </a:r>
            <a:r>
              <a:rPr sz="2400" spc="114" dirty="0">
                <a:latin typeface="Times New Roman"/>
                <a:cs typeface="Times New Roman"/>
              </a:rPr>
              <a:t>representation</a:t>
            </a:r>
            <a:endParaRPr sz="2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p:nvPr/>
        </p:nvSpPr>
        <p:spPr>
          <a:xfrm>
            <a:off x="535940" y="1877358"/>
            <a:ext cx="7969250" cy="2879090"/>
          </a:xfrm>
          <a:prstGeom prst="rect">
            <a:avLst/>
          </a:prstGeom>
        </p:spPr>
        <p:txBody>
          <a:bodyPr vert="horz" wrap="square" lIns="0" tIns="83185" rIns="0" bIns="0" rtlCol="0">
            <a:spAutoFit/>
          </a:bodyPr>
          <a:lstStyle/>
          <a:p>
            <a:pPr marL="287020" indent="-274320">
              <a:lnSpc>
                <a:spcPct val="100000"/>
              </a:lnSpc>
              <a:spcBef>
                <a:spcPts val="655"/>
              </a:spcBef>
              <a:buClr>
                <a:srgbClr val="0AD0D9"/>
              </a:buClr>
              <a:buSzPct val="94230"/>
              <a:buFont typeface="Arial"/>
              <a:buChar char="●"/>
              <a:tabLst>
                <a:tab pos="287020" algn="l"/>
              </a:tabLst>
            </a:pPr>
            <a:r>
              <a:rPr sz="2600" i="1" spc="55" dirty="0">
                <a:solidFill>
                  <a:srgbClr val="FF0066"/>
                </a:solidFill>
                <a:latin typeface="Times New Roman"/>
                <a:cs typeface="Times New Roman"/>
              </a:rPr>
              <a:t>Adjacency</a:t>
            </a:r>
            <a:r>
              <a:rPr sz="2600" i="1" spc="-40" dirty="0">
                <a:solidFill>
                  <a:srgbClr val="FF0066"/>
                </a:solidFill>
                <a:latin typeface="Times New Roman"/>
                <a:cs typeface="Times New Roman"/>
              </a:rPr>
              <a:t> </a:t>
            </a:r>
            <a:r>
              <a:rPr sz="2600" i="1" spc="85" dirty="0">
                <a:solidFill>
                  <a:srgbClr val="FF0066"/>
                </a:solidFill>
                <a:latin typeface="Times New Roman"/>
                <a:cs typeface="Times New Roman"/>
              </a:rPr>
              <a:t>Matrix</a:t>
            </a:r>
            <a:endParaRPr sz="2600">
              <a:latin typeface="Times New Roman"/>
              <a:cs typeface="Times New Roman"/>
            </a:endParaRPr>
          </a:p>
          <a:p>
            <a:pPr marL="652780" lvl="1" indent="-259715">
              <a:lnSpc>
                <a:spcPct val="100000"/>
              </a:lnSpc>
              <a:spcBef>
                <a:spcPts val="515"/>
              </a:spcBef>
              <a:buClr>
                <a:srgbClr val="0E6EC5"/>
              </a:buClr>
              <a:buSzPct val="85416"/>
              <a:buFont typeface="Arial"/>
              <a:buChar char="●"/>
              <a:tabLst>
                <a:tab pos="653415" algn="l"/>
              </a:tabLst>
            </a:pPr>
            <a:r>
              <a:rPr sz="2400" spc="-114" dirty="0">
                <a:latin typeface="Times New Roman"/>
                <a:cs typeface="Times New Roman"/>
              </a:rPr>
              <a:t>A </a:t>
            </a:r>
            <a:r>
              <a:rPr sz="2400" spc="100" dirty="0">
                <a:latin typeface="Times New Roman"/>
                <a:cs typeface="Times New Roman"/>
              </a:rPr>
              <a:t>square </a:t>
            </a:r>
            <a:r>
              <a:rPr sz="2400" spc="75" dirty="0">
                <a:latin typeface="Times New Roman"/>
                <a:cs typeface="Times New Roman"/>
              </a:rPr>
              <a:t>grid </a:t>
            </a:r>
            <a:r>
              <a:rPr sz="2400" spc="20" dirty="0">
                <a:latin typeface="Times New Roman"/>
                <a:cs typeface="Times New Roman"/>
              </a:rPr>
              <a:t>of </a:t>
            </a:r>
            <a:r>
              <a:rPr sz="2400" spc="95" dirty="0">
                <a:latin typeface="Times New Roman"/>
                <a:cs typeface="Times New Roman"/>
              </a:rPr>
              <a:t>boolean</a:t>
            </a:r>
            <a:r>
              <a:rPr sz="2400" spc="-95" dirty="0">
                <a:latin typeface="Times New Roman"/>
                <a:cs typeface="Times New Roman"/>
              </a:rPr>
              <a:t> </a:t>
            </a:r>
            <a:r>
              <a:rPr sz="2400" spc="55" dirty="0">
                <a:latin typeface="Times New Roman"/>
                <a:cs typeface="Times New Roman"/>
              </a:rPr>
              <a:t>values</a:t>
            </a:r>
            <a:endParaRPr sz="2400">
              <a:latin typeface="Times New Roman"/>
              <a:cs typeface="Times New Roman"/>
            </a:endParaRPr>
          </a:p>
          <a:p>
            <a:pPr marL="652780" marR="92710" lvl="1" indent="-259079">
              <a:lnSpc>
                <a:spcPct val="100000"/>
              </a:lnSpc>
              <a:spcBef>
                <a:spcPts val="505"/>
              </a:spcBef>
              <a:buClr>
                <a:srgbClr val="0E6EC5"/>
              </a:buClr>
              <a:buSzPct val="85416"/>
              <a:buFont typeface="Arial"/>
              <a:buChar char="●"/>
              <a:tabLst>
                <a:tab pos="653415" algn="l"/>
              </a:tabLst>
            </a:pPr>
            <a:r>
              <a:rPr sz="2400" spc="-20" dirty="0">
                <a:latin typeface="Times New Roman"/>
                <a:cs typeface="Times New Roman"/>
              </a:rPr>
              <a:t>If</a:t>
            </a:r>
            <a:r>
              <a:rPr sz="2400" spc="-15" dirty="0">
                <a:latin typeface="Times New Roman"/>
                <a:cs typeface="Times New Roman"/>
              </a:rPr>
              <a:t> </a:t>
            </a:r>
            <a:r>
              <a:rPr sz="2400" spc="145" dirty="0">
                <a:latin typeface="Times New Roman"/>
                <a:cs typeface="Times New Roman"/>
              </a:rPr>
              <a:t>the</a:t>
            </a:r>
            <a:r>
              <a:rPr sz="2400" spc="-5" dirty="0">
                <a:latin typeface="Times New Roman"/>
                <a:cs typeface="Times New Roman"/>
              </a:rPr>
              <a:t> </a:t>
            </a:r>
            <a:r>
              <a:rPr sz="2400" spc="110" dirty="0">
                <a:latin typeface="Times New Roman"/>
                <a:cs typeface="Times New Roman"/>
              </a:rPr>
              <a:t>graph</a:t>
            </a:r>
            <a:r>
              <a:rPr sz="2400" dirty="0">
                <a:latin typeface="Times New Roman"/>
                <a:cs typeface="Times New Roman"/>
              </a:rPr>
              <a:t> </a:t>
            </a:r>
            <a:r>
              <a:rPr sz="2400" spc="100" dirty="0">
                <a:latin typeface="Times New Roman"/>
                <a:cs typeface="Times New Roman"/>
              </a:rPr>
              <a:t>contains</a:t>
            </a:r>
            <a:r>
              <a:rPr sz="2400" spc="5" dirty="0">
                <a:latin typeface="Times New Roman"/>
                <a:cs typeface="Times New Roman"/>
              </a:rPr>
              <a:t> </a:t>
            </a:r>
            <a:r>
              <a:rPr sz="2400" spc="60" dirty="0">
                <a:latin typeface="Times New Roman"/>
                <a:cs typeface="Times New Roman"/>
              </a:rPr>
              <a:t>N</a:t>
            </a:r>
            <a:r>
              <a:rPr sz="2400" spc="10" dirty="0">
                <a:latin typeface="Times New Roman"/>
                <a:cs typeface="Times New Roman"/>
              </a:rPr>
              <a:t> </a:t>
            </a:r>
            <a:r>
              <a:rPr sz="2400" spc="55" dirty="0">
                <a:latin typeface="Times New Roman"/>
                <a:cs typeface="Times New Roman"/>
              </a:rPr>
              <a:t>vertices,</a:t>
            </a:r>
            <a:r>
              <a:rPr sz="2400" dirty="0">
                <a:latin typeface="Times New Roman"/>
                <a:cs typeface="Times New Roman"/>
              </a:rPr>
              <a:t> </a:t>
            </a:r>
            <a:r>
              <a:rPr sz="2400" spc="155" dirty="0">
                <a:latin typeface="Times New Roman"/>
                <a:cs typeface="Times New Roman"/>
              </a:rPr>
              <a:t>then</a:t>
            </a:r>
            <a:r>
              <a:rPr sz="2400" spc="5" dirty="0">
                <a:latin typeface="Times New Roman"/>
                <a:cs typeface="Times New Roman"/>
              </a:rPr>
              <a:t> </a:t>
            </a:r>
            <a:r>
              <a:rPr sz="2400" spc="145" dirty="0">
                <a:latin typeface="Times New Roman"/>
                <a:cs typeface="Times New Roman"/>
              </a:rPr>
              <a:t>the</a:t>
            </a:r>
            <a:r>
              <a:rPr sz="2400" spc="-5" dirty="0">
                <a:latin typeface="Times New Roman"/>
                <a:cs typeface="Times New Roman"/>
              </a:rPr>
              <a:t> </a:t>
            </a:r>
            <a:r>
              <a:rPr sz="2400" spc="75" dirty="0">
                <a:latin typeface="Times New Roman"/>
                <a:cs typeface="Times New Roman"/>
              </a:rPr>
              <a:t>grid</a:t>
            </a:r>
            <a:r>
              <a:rPr sz="2400" dirty="0">
                <a:latin typeface="Times New Roman"/>
                <a:cs typeface="Times New Roman"/>
              </a:rPr>
              <a:t> </a:t>
            </a:r>
            <a:r>
              <a:rPr sz="2400" spc="100" dirty="0">
                <a:latin typeface="Times New Roman"/>
                <a:cs typeface="Times New Roman"/>
              </a:rPr>
              <a:t>contains  </a:t>
            </a:r>
            <a:r>
              <a:rPr sz="2400" spc="65" dirty="0">
                <a:latin typeface="Times New Roman"/>
                <a:cs typeface="Times New Roman"/>
              </a:rPr>
              <a:t>N </a:t>
            </a:r>
            <a:r>
              <a:rPr sz="2400" spc="60" dirty="0">
                <a:latin typeface="Times New Roman"/>
                <a:cs typeface="Times New Roman"/>
              </a:rPr>
              <a:t>rows </a:t>
            </a:r>
            <a:r>
              <a:rPr sz="2400" spc="145" dirty="0">
                <a:latin typeface="Times New Roman"/>
                <a:cs typeface="Times New Roman"/>
              </a:rPr>
              <a:t>and </a:t>
            </a:r>
            <a:r>
              <a:rPr sz="2400" spc="65" dirty="0">
                <a:latin typeface="Times New Roman"/>
                <a:cs typeface="Times New Roman"/>
              </a:rPr>
              <a:t>N</a:t>
            </a:r>
            <a:r>
              <a:rPr sz="2400" spc="-254" dirty="0">
                <a:latin typeface="Times New Roman"/>
                <a:cs typeface="Times New Roman"/>
              </a:rPr>
              <a:t> </a:t>
            </a:r>
            <a:r>
              <a:rPr sz="2400" spc="100" dirty="0">
                <a:latin typeface="Times New Roman"/>
                <a:cs typeface="Times New Roman"/>
              </a:rPr>
              <a:t>columns</a:t>
            </a:r>
            <a:endParaRPr sz="2400">
              <a:latin typeface="Times New Roman"/>
              <a:cs typeface="Times New Roman"/>
            </a:endParaRPr>
          </a:p>
          <a:p>
            <a:pPr marL="652780" marR="5080" lvl="1" indent="-259079">
              <a:lnSpc>
                <a:spcPct val="100000"/>
              </a:lnSpc>
              <a:spcBef>
                <a:spcPts val="490"/>
              </a:spcBef>
              <a:buClr>
                <a:srgbClr val="0E6EC5"/>
              </a:buClr>
              <a:buSzPct val="85416"/>
              <a:buFont typeface="Arial"/>
              <a:buChar char="●"/>
              <a:tabLst>
                <a:tab pos="653415" algn="l"/>
              </a:tabLst>
            </a:pPr>
            <a:r>
              <a:rPr sz="2400" spc="55" dirty="0">
                <a:latin typeface="Times New Roman"/>
                <a:cs typeface="Times New Roman"/>
              </a:rPr>
              <a:t>For</a:t>
            </a:r>
            <a:r>
              <a:rPr sz="2400" spc="10" dirty="0">
                <a:latin typeface="Times New Roman"/>
                <a:cs typeface="Times New Roman"/>
              </a:rPr>
              <a:t> </a:t>
            </a:r>
            <a:r>
              <a:rPr sz="2400" spc="95" dirty="0">
                <a:latin typeface="Times New Roman"/>
                <a:cs typeface="Times New Roman"/>
              </a:rPr>
              <a:t>two</a:t>
            </a:r>
            <a:r>
              <a:rPr sz="2400" dirty="0">
                <a:latin typeface="Times New Roman"/>
                <a:cs typeface="Times New Roman"/>
              </a:rPr>
              <a:t> </a:t>
            </a:r>
            <a:r>
              <a:rPr sz="2400" spc="60" dirty="0">
                <a:latin typeface="Times New Roman"/>
                <a:cs typeface="Times New Roman"/>
              </a:rPr>
              <a:t>vertices</a:t>
            </a:r>
            <a:r>
              <a:rPr sz="2400" spc="-15" dirty="0">
                <a:latin typeface="Times New Roman"/>
                <a:cs typeface="Times New Roman"/>
              </a:rPr>
              <a:t> </a:t>
            </a:r>
            <a:r>
              <a:rPr sz="2400" spc="140" dirty="0">
                <a:latin typeface="Times New Roman"/>
                <a:cs typeface="Times New Roman"/>
              </a:rPr>
              <a:t>numbered</a:t>
            </a:r>
            <a:r>
              <a:rPr sz="2400" spc="5" dirty="0">
                <a:latin typeface="Times New Roman"/>
                <a:cs typeface="Times New Roman"/>
              </a:rPr>
              <a:t> </a:t>
            </a:r>
            <a:r>
              <a:rPr sz="2400" spc="15" dirty="0">
                <a:latin typeface="Times New Roman"/>
                <a:cs typeface="Times New Roman"/>
              </a:rPr>
              <a:t>I</a:t>
            </a:r>
            <a:r>
              <a:rPr sz="2400" dirty="0">
                <a:latin typeface="Times New Roman"/>
                <a:cs typeface="Times New Roman"/>
              </a:rPr>
              <a:t> </a:t>
            </a:r>
            <a:r>
              <a:rPr sz="2400" spc="145" dirty="0">
                <a:latin typeface="Times New Roman"/>
                <a:cs typeface="Times New Roman"/>
              </a:rPr>
              <a:t>and</a:t>
            </a:r>
            <a:r>
              <a:rPr sz="2400" dirty="0">
                <a:latin typeface="Times New Roman"/>
                <a:cs typeface="Times New Roman"/>
              </a:rPr>
              <a:t> </a:t>
            </a:r>
            <a:r>
              <a:rPr sz="2400" spc="-85" dirty="0">
                <a:latin typeface="Times New Roman"/>
                <a:cs typeface="Times New Roman"/>
              </a:rPr>
              <a:t>J,</a:t>
            </a:r>
            <a:r>
              <a:rPr sz="2400" dirty="0">
                <a:latin typeface="Times New Roman"/>
                <a:cs typeface="Times New Roman"/>
              </a:rPr>
              <a:t> </a:t>
            </a:r>
            <a:r>
              <a:rPr sz="2400" spc="145" dirty="0">
                <a:latin typeface="Times New Roman"/>
                <a:cs typeface="Times New Roman"/>
              </a:rPr>
              <a:t>the</a:t>
            </a:r>
            <a:r>
              <a:rPr sz="2400" spc="-5" dirty="0">
                <a:latin typeface="Times New Roman"/>
                <a:cs typeface="Times New Roman"/>
              </a:rPr>
              <a:t> </a:t>
            </a:r>
            <a:r>
              <a:rPr sz="2400" spc="120" dirty="0">
                <a:latin typeface="Times New Roman"/>
                <a:cs typeface="Times New Roman"/>
              </a:rPr>
              <a:t>element</a:t>
            </a:r>
            <a:r>
              <a:rPr sz="2400" dirty="0">
                <a:latin typeface="Times New Roman"/>
                <a:cs typeface="Times New Roman"/>
              </a:rPr>
              <a:t> </a:t>
            </a:r>
            <a:r>
              <a:rPr sz="2400" spc="130" dirty="0">
                <a:latin typeface="Times New Roman"/>
                <a:cs typeface="Times New Roman"/>
              </a:rPr>
              <a:t>at</a:t>
            </a:r>
            <a:r>
              <a:rPr sz="2400" dirty="0">
                <a:latin typeface="Times New Roman"/>
                <a:cs typeface="Times New Roman"/>
              </a:rPr>
              <a:t> </a:t>
            </a:r>
            <a:r>
              <a:rPr sz="2400" spc="75" dirty="0">
                <a:latin typeface="Times New Roman"/>
                <a:cs typeface="Times New Roman"/>
              </a:rPr>
              <a:t>row</a:t>
            </a:r>
            <a:r>
              <a:rPr sz="2400" spc="10" dirty="0">
                <a:latin typeface="Times New Roman"/>
                <a:cs typeface="Times New Roman"/>
              </a:rPr>
              <a:t> </a:t>
            </a:r>
            <a:r>
              <a:rPr sz="2400" spc="15" dirty="0">
                <a:latin typeface="Times New Roman"/>
                <a:cs typeface="Times New Roman"/>
              </a:rPr>
              <a:t>I  </a:t>
            </a:r>
            <a:r>
              <a:rPr sz="2400" spc="145" dirty="0">
                <a:latin typeface="Times New Roman"/>
                <a:cs typeface="Times New Roman"/>
              </a:rPr>
              <a:t>and </a:t>
            </a:r>
            <a:r>
              <a:rPr sz="2400" spc="114" dirty="0">
                <a:latin typeface="Times New Roman"/>
                <a:cs typeface="Times New Roman"/>
              </a:rPr>
              <a:t>column </a:t>
            </a:r>
            <a:r>
              <a:rPr sz="2400" spc="-185" dirty="0">
                <a:latin typeface="Times New Roman"/>
                <a:cs typeface="Times New Roman"/>
              </a:rPr>
              <a:t>J </a:t>
            </a:r>
            <a:r>
              <a:rPr sz="2400" spc="20" dirty="0">
                <a:latin typeface="Times New Roman"/>
                <a:cs typeface="Times New Roman"/>
              </a:rPr>
              <a:t>is </a:t>
            </a:r>
            <a:r>
              <a:rPr sz="2400" spc="135" dirty="0">
                <a:latin typeface="Times New Roman"/>
                <a:cs typeface="Times New Roman"/>
              </a:rPr>
              <a:t>true </a:t>
            </a:r>
            <a:r>
              <a:rPr sz="2400" spc="-25" dirty="0">
                <a:latin typeface="Times New Roman"/>
                <a:cs typeface="Times New Roman"/>
              </a:rPr>
              <a:t>if </a:t>
            </a:r>
            <a:r>
              <a:rPr sz="2400" spc="125" dirty="0">
                <a:latin typeface="Times New Roman"/>
                <a:cs typeface="Times New Roman"/>
              </a:rPr>
              <a:t>there </a:t>
            </a:r>
            <a:r>
              <a:rPr sz="2400" spc="20" dirty="0">
                <a:latin typeface="Times New Roman"/>
                <a:cs typeface="Times New Roman"/>
              </a:rPr>
              <a:t>is </a:t>
            </a:r>
            <a:r>
              <a:rPr sz="2400" spc="140" dirty="0">
                <a:latin typeface="Times New Roman"/>
                <a:cs typeface="Times New Roman"/>
              </a:rPr>
              <a:t>an </a:t>
            </a:r>
            <a:r>
              <a:rPr sz="2400" spc="80" dirty="0">
                <a:latin typeface="Times New Roman"/>
                <a:cs typeface="Times New Roman"/>
              </a:rPr>
              <a:t>edge </a:t>
            </a:r>
            <a:r>
              <a:rPr sz="2400" spc="90" dirty="0">
                <a:latin typeface="Times New Roman"/>
                <a:cs typeface="Times New Roman"/>
              </a:rPr>
              <a:t>from </a:t>
            </a:r>
            <a:r>
              <a:rPr sz="2400" spc="15" dirty="0">
                <a:latin typeface="Times New Roman"/>
                <a:cs typeface="Times New Roman"/>
              </a:rPr>
              <a:t>I </a:t>
            </a:r>
            <a:r>
              <a:rPr sz="2400" spc="135" dirty="0">
                <a:latin typeface="Times New Roman"/>
                <a:cs typeface="Times New Roman"/>
              </a:rPr>
              <a:t>to </a:t>
            </a:r>
            <a:r>
              <a:rPr sz="2400" spc="-85" dirty="0">
                <a:latin typeface="Times New Roman"/>
                <a:cs typeface="Times New Roman"/>
              </a:rPr>
              <a:t>J,  </a:t>
            </a:r>
            <a:r>
              <a:rPr sz="2400" spc="90" dirty="0">
                <a:latin typeface="Times New Roman"/>
                <a:cs typeface="Times New Roman"/>
              </a:rPr>
              <a:t>otherwise</a:t>
            </a:r>
            <a:r>
              <a:rPr sz="2400" spc="-5" dirty="0">
                <a:latin typeface="Times New Roman"/>
                <a:cs typeface="Times New Roman"/>
              </a:rPr>
              <a:t> </a:t>
            </a:r>
            <a:r>
              <a:rPr sz="2400" spc="30" dirty="0">
                <a:latin typeface="Times New Roman"/>
                <a:cs typeface="Times New Roman"/>
              </a:rPr>
              <a:t>false</a:t>
            </a:r>
            <a:endParaRPr sz="2400">
              <a:latin typeface="Times New Roman"/>
              <a:cs typeface="Times New Roman"/>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15</a:t>
            </a:fld>
            <a:endParaRPr spc="-9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Adjacency</a:t>
            </a:r>
            <a:r>
              <a:rPr spc="-100" dirty="0"/>
              <a:t> </a:t>
            </a:r>
            <a:r>
              <a:rPr dirty="0"/>
              <a:t>Matrix</a:t>
            </a:r>
          </a:p>
        </p:txBody>
      </p:sp>
      <p:grpSp>
        <p:nvGrpSpPr>
          <p:cNvPr id="9" name="object 9"/>
          <p:cNvGrpSpPr/>
          <p:nvPr/>
        </p:nvGrpSpPr>
        <p:grpSpPr>
          <a:xfrm>
            <a:off x="374904" y="2584704"/>
            <a:ext cx="2451100" cy="2147570"/>
            <a:chOff x="374904" y="2584704"/>
            <a:chExt cx="2451100" cy="2147570"/>
          </a:xfrm>
        </p:grpSpPr>
        <p:sp>
          <p:nvSpPr>
            <p:cNvPr id="10" name="object 10"/>
            <p:cNvSpPr/>
            <p:nvPr/>
          </p:nvSpPr>
          <p:spPr>
            <a:xfrm>
              <a:off x="381000" y="3276600"/>
              <a:ext cx="457200" cy="459105"/>
            </a:xfrm>
            <a:custGeom>
              <a:avLst/>
              <a:gdLst/>
              <a:ahLst/>
              <a:cxnLst/>
              <a:rect l="l" t="t" r="r" b="b"/>
              <a:pathLst>
                <a:path w="457200" h="459104">
                  <a:moveTo>
                    <a:pt x="228600" y="0"/>
                  </a:moveTo>
                  <a:lnTo>
                    <a:pt x="182529" y="4662"/>
                  </a:lnTo>
                  <a:lnTo>
                    <a:pt x="139619" y="18032"/>
                  </a:lnTo>
                  <a:lnTo>
                    <a:pt x="100788" y="39185"/>
                  </a:lnTo>
                  <a:lnTo>
                    <a:pt x="66955" y="67198"/>
                  </a:lnTo>
                  <a:lnTo>
                    <a:pt x="39041" y="101147"/>
                  </a:lnTo>
                  <a:lnTo>
                    <a:pt x="17964" y="140106"/>
                  </a:lnTo>
                  <a:lnTo>
                    <a:pt x="4644" y="183153"/>
                  </a:lnTo>
                  <a:lnTo>
                    <a:pt x="0" y="229362"/>
                  </a:lnTo>
                  <a:lnTo>
                    <a:pt x="4644" y="275570"/>
                  </a:lnTo>
                  <a:lnTo>
                    <a:pt x="17964" y="318617"/>
                  </a:lnTo>
                  <a:lnTo>
                    <a:pt x="39041" y="357576"/>
                  </a:lnTo>
                  <a:lnTo>
                    <a:pt x="66955" y="391525"/>
                  </a:lnTo>
                  <a:lnTo>
                    <a:pt x="100788" y="419538"/>
                  </a:lnTo>
                  <a:lnTo>
                    <a:pt x="139619" y="440691"/>
                  </a:lnTo>
                  <a:lnTo>
                    <a:pt x="182529" y="454061"/>
                  </a:lnTo>
                  <a:lnTo>
                    <a:pt x="228600" y="458724"/>
                  </a:lnTo>
                  <a:lnTo>
                    <a:pt x="274670" y="454061"/>
                  </a:lnTo>
                  <a:lnTo>
                    <a:pt x="317580" y="440691"/>
                  </a:lnTo>
                  <a:lnTo>
                    <a:pt x="356411" y="419538"/>
                  </a:lnTo>
                  <a:lnTo>
                    <a:pt x="390244" y="391525"/>
                  </a:lnTo>
                  <a:lnTo>
                    <a:pt x="418158" y="357576"/>
                  </a:lnTo>
                  <a:lnTo>
                    <a:pt x="439235" y="318617"/>
                  </a:lnTo>
                  <a:lnTo>
                    <a:pt x="452555" y="275570"/>
                  </a:lnTo>
                  <a:lnTo>
                    <a:pt x="457200" y="229362"/>
                  </a:lnTo>
                  <a:lnTo>
                    <a:pt x="452555" y="183153"/>
                  </a:lnTo>
                  <a:lnTo>
                    <a:pt x="439235" y="140106"/>
                  </a:lnTo>
                  <a:lnTo>
                    <a:pt x="418158" y="101147"/>
                  </a:lnTo>
                  <a:lnTo>
                    <a:pt x="390244" y="67198"/>
                  </a:lnTo>
                  <a:lnTo>
                    <a:pt x="356411" y="39185"/>
                  </a:lnTo>
                  <a:lnTo>
                    <a:pt x="317580" y="18032"/>
                  </a:lnTo>
                  <a:lnTo>
                    <a:pt x="274670" y="4662"/>
                  </a:lnTo>
                  <a:lnTo>
                    <a:pt x="228600" y="0"/>
                  </a:lnTo>
                  <a:close/>
                </a:path>
              </a:pathLst>
            </a:custGeom>
            <a:solidFill>
              <a:srgbClr val="0E6EC5"/>
            </a:solidFill>
          </p:spPr>
          <p:txBody>
            <a:bodyPr wrap="square" lIns="0" tIns="0" rIns="0" bIns="0" rtlCol="0"/>
            <a:lstStyle/>
            <a:p>
              <a:endParaRPr/>
            </a:p>
          </p:txBody>
        </p:sp>
        <p:sp>
          <p:nvSpPr>
            <p:cNvPr id="11" name="object 11"/>
            <p:cNvSpPr/>
            <p:nvPr/>
          </p:nvSpPr>
          <p:spPr>
            <a:xfrm>
              <a:off x="381000" y="3276600"/>
              <a:ext cx="457200" cy="459105"/>
            </a:xfrm>
            <a:custGeom>
              <a:avLst/>
              <a:gdLst/>
              <a:ahLst/>
              <a:cxnLst/>
              <a:rect l="l" t="t" r="r" b="b"/>
              <a:pathLst>
                <a:path w="457200" h="459104">
                  <a:moveTo>
                    <a:pt x="0" y="229362"/>
                  </a:moveTo>
                  <a:lnTo>
                    <a:pt x="4644" y="183153"/>
                  </a:lnTo>
                  <a:lnTo>
                    <a:pt x="17964" y="140106"/>
                  </a:lnTo>
                  <a:lnTo>
                    <a:pt x="39041" y="101147"/>
                  </a:lnTo>
                  <a:lnTo>
                    <a:pt x="66955" y="67198"/>
                  </a:lnTo>
                  <a:lnTo>
                    <a:pt x="100788" y="39185"/>
                  </a:lnTo>
                  <a:lnTo>
                    <a:pt x="139619" y="18032"/>
                  </a:lnTo>
                  <a:lnTo>
                    <a:pt x="182529" y="4662"/>
                  </a:lnTo>
                  <a:lnTo>
                    <a:pt x="228600" y="0"/>
                  </a:lnTo>
                  <a:lnTo>
                    <a:pt x="274670" y="4662"/>
                  </a:lnTo>
                  <a:lnTo>
                    <a:pt x="317580" y="18032"/>
                  </a:lnTo>
                  <a:lnTo>
                    <a:pt x="356411" y="39185"/>
                  </a:lnTo>
                  <a:lnTo>
                    <a:pt x="390244" y="67198"/>
                  </a:lnTo>
                  <a:lnTo>
                    <a:pt x="418158" y="101147"/>
                  </a:lnTo>
                  <a:lnTo>
                    <a:pt x="439235" y="140106"/>
                  </a:lnTo>
                  <a:lnTo>
                    <a:pt x="452555" y="183153"/>
                  </a:lnTo>
                  <a:lnTo>
                    <a:pt x="457200" y="229362"/>
                  </a:lnTo>
                  <a:lnTo>
                    <a:pt x="452555" y="275570"/>
                  </a:lnTo>
                  <a:lnTo>
                    <a:pt x="439235" y="318617"/>
                  </a:lnTo>
                  <a:lnTo>
                    <a:pt x="418158" y="357576"/>
                  </a:lnTo>
                  <a:lnTo>
                    <a:pt x="390244" y="391525"/>
                  </a:lnTo>
                  <a:lnTo>
                    <a:pt x="356411" y="419538"/>
                  </a:lnTo>
                  <a:lnTo>
                    <a:pt x="317580" y="440691"/>
                  </a:lnTo>
                  <a:lnTo>
                    <a:pt x="274670" y="454061"/>
                  </a:lnTo>
                  <a:lnTo>
                    <a:pt x="228600" y="458724"/>
                  </a:lnTo>
                  <a:lnTo>
                    <a:pt x="182529" y="454061"/>
                  </a:lnTo>
                  <a:lnTo>
                    <a:pt x="139619" y="440691"/>
                  </a:lnTo>
                  <a:lnTo>
                    <a:pt x="100788" y="419538"/>
                  </a:lnTo>
                  <a:lnTo>
                    <a:pt x="66955" y="391525"/>
                  </a:lnTo>
                  <a:lnTo>
                    <a:pt x="39041" y="357576"/>
                  </a:lnTo>
                  <a:lnTo>
                    <a:pt x="17964" y="318617"/>
                  </a:lnTo>
                  <a:lnTo>
                    <a:pt x="4644" y="275570"/>
                  </a:lnTo>
                  <a:lnTo>
                    <a:pt x="0" y="229362"/>
                  </a:lnTo>
                  <a:close/>
                </a:path>
              </a:pathLst>
            </a:custGeom>
            <a:ln w="12192">
              <a:solidFill>
                <a:srgbClr val="000000"/>
              </a:solidFill>
            </a:ln>
          </p:spPr>
          <p:txBody>
            <a:bodyPr wrap="square" lIns="0" tIns="0" rIns="0" bIns="0" rtlCol="0"/>
            <a:lstStyle/>
            <a:p>
              <a:endParaRPr/>
            </a:p>
          </p:txBody>
        </p:sp>
        <p:sp>
          <p:nvSpPr>
            <p:cNvPr id="12" name="object 12"/>
            <p:cNvSpPr/>
            <p:nvPr/>
          </p:nvSpPr>
          <p:spPr>
            <a:xfrm>
              <a:off x="914400" y="4268724"/>
              <a:ext cx="457200" cy="457200"/>
            </a:xfrm>
            <a:custGeom>
              <a:avLst/>
              <a:gdLst/>
              <a:ahLst/>
              <a:cxnLst/>
              <a:rect l="l" t="t" r="r" b="b"/>
              <a:pathLst>
                <a:path w="457200" h="457200">
                  <a:moveTo>
                    <a:pt x="228600" y="0"/>
                  </a:moveTo>
                  <a:lnTo>
                    <a:pt x="182529" y="4644"/>
                  </a:lnTo>
                  <a:lnTo>
                    <a:pt x="139619" y="17966"/>
                  </a:lnTo>
                  <a:lnTo>
                    <a:pt x="100788" y="39045"/>
                  </a:lnTo>
                  <a:lnTo>
                    <a:pt x="66955" y="66960"/>
                  </a:lnTo>
                  <a:lnTo>
                    <a:pt x="39041" y="100793"/>
                  </a:lnTo>
                  <a:lnTo>
                    <a:pt x="17964" y="139624"/>
                  </a:lnTo>
                  <a:lnTo>
                    <a:pt x="4644" y="182533"/>
                  </a:lnTo>
                  <a:lnTo>
                    <a:pt x="0" y="228600"/>
                  </a:lnTo>
                  <a:lnTo>
                    <a:pt x="4644" y="274666"/>
                  </a:lnTo>
                  <a:lnTo>
                    <a:pt x="17964" y="317575"/>
                  </a:lnTo>
                  <a:lnTo>
                    <a:pt x="39041" y="356406"/>
                  </a:lnTo>
                  <a:lnTo>
                    <a:pt x="66955" y="390239"/>
                  </a:lnTo>
                  <a:lnTo>
                    <a:pt x="100788" y="418154"/>
                  </a:lnTo>
                  <a:lnTo>
                    <a:pt x="139619" y="439233"/>
                  </a:lnTo>
                  <a:lnTo>
                    <a:pt x="182529" y="452555"/>
                  </a:lnTo>
                  <a:lnTo>
                    <a:pt x="228600" y="457200"/>
                  </a:lnTo>
                  <a:lnTo>
                    <a:pt x="274670" y="452555"/>
                  </a:lnTo>
                  <a:lnTo>
                    <a:pt x="317580" y="439233"/>
                  </a:lnTo>
                  <a:lnTo>
                    <a:pt x="356411" y="418154"/>
                  </a:lnTo>
                  <a:lnTo>
                    <a:pt x="390244" y="390239"/>
                  </a:lnTo>
                  <a:lnTo>
                    <a:pt x="418158" y="356406"/>
                  </a:lnTo>
                  <a:lnTo>
                    <a:pt x="439235" y="317575"/>
                  </a:lnTo>
                  <a:lnTo>
                    <a:pt x="452555" y="274666"/>
                  </a:lnTo>
                  <a:lnTo>
                    <a:pt x="457200" y="228600"/>
                  </a:lnTo>
                  <a:lnTo>
                    <a:pt x="452555" y="182533"/>
                  </a:lnTo>
                  <a:lnTo>
                    <a:pt x="439235" y="139624"/>
                  </a:lnTo>
                  <a:lnTo>
                    <a:pt x="418158" y="100793"/>
                  </a:lnTo>
                  <a:lnTo>
                    <a:pt x="390244" y="66960"/>
                  </a:lnTo>
                  <a:lnTo>
                    <a:pt x="356411" y="39045"/>
                  </a:lnTo>
                  <a:lnTo>
                    <a:pt x="317580" y="17966"/>
                  </a:lnTo>
                  <a:lnTo>
                    <a:pt x="274670" y="4644"/>
                  </a:lnTo>
                  <a:lnTo>
                    <a:pt x="228600" y="0"/>
                  </a:lnTo>
                  <a:close/>
                </a:path>
              </a:pathLst>
            </a:custGeom>
            <a:solidFill>
              <a:srgbClr val="0E6EC5"/>
            </a:solidFill>
          </p:spPr>
          <p:txBody>
            <a:bodyPr wrap="square" lIns="0" tIns="0" rIns="0" bIns="0" rtlCol="0"/>
            <a:lstStyle/>
            <a:p>
              <a:endParaRPr/>
            </a:p>
          </p:txBody>
        </p:sp>
        <p:sp>
          <p:nvSpPr>
            <p:cNvPr id="13" name="object 13"/>
            <p:cNvSpPr/>
            <p:nvPr/>
          </p:nvSpPr>
          <p:spPr>
            <a:xfrm>
              <a:off x="914400" y="4268724"/>
              <a:ext cx="457200" cy="457200"/>
            </a:xfrm>
            <a:custGeom>
              <a:avLst/>
              <a:gdLst/>
              <a:ahLst/>
              <a:cxnLst/>
              <a:rect l="l" t="t" r="r" b="b"/>
              <a:pathLst>
                <a:path w="457200" h="457200">
                  <a:moveTo>
                    <a:pt x="0" y="228600"/>
                  </a:moveTo>
                  <a:lnTo>
                    <a:pt x="4644" y="182533"/>
                  </a:lnTo>
                  <a:lnTo>
                    <a:pt x="17964" y="139624"/>
                  </a:lnTo>
                  <a:lnTo>
                    <a:pt x="39041" y="100793"/>
                  </a:lnTo>
                  <a:lnTo>
                    <a:pt x="66955" y="66960"/>
                  </a:lnTo>
                  <a:lnTo>
                    <a:pt x="100788" y="39045"/>
                  </a:lnTo>
                  <a:lnTo>
                    <a:pt x="139619" y="17966"/>
                  </a:lnTo>
                  <a:lnTo>
                    <a:pt x="182529" y="4644"/>
                  </a:lnTo>
                  <a:lnTo>
                    <a:pt x="228600" y="0"/>
                  </a:lnTo>
                  <a:lnTo>
                    <a:pt x="274670" y="4644"/>
                  </a:lnTo>
                  <a:lnTo>
                    <a:pt x="317580" y="17966"/>
                  </a:lnTo>
                  <a:lnTo>
                    <a:pt x="356411" y="39045"/>
                  </a:lnTo>
                  <a:lnTo>
                    <a:pt x="390244" y="66960"/>
                  </a:lnTo>
                  <a:lnTo>
                    <a:pt x="418158" y="100793"/>
                  </a:lnTo>
                  <a:lnTo>
                    <a:pt x="439235" y="139624"/>
                  </a:lnTo>
                  <a:lnTo>
                    <a:pt x="452555" y="182533"/>
                  </a:lnTo>
                  <a:lnTo>
                    <a:pt x="457200" y="228600"/>
                  </a:lnTo>
                  <a:lnTo>
                    <a:pt x="452555" y="274666"/>
                  </a:lnTo>
                  <a:lnTo>
                    <a:pt x="439235" y="317575"/>
                  </a:lnTo>
                  <a:lnTo>
                    <a:pt x="418158" y="356406"/>
                  </a:lnTo>
                  <a:lnTo>
                    <a:pt x="390244" y="390239"/>
                  </a:lnTo>
                  <a:lnTo>
                    <a:pt x="356411" y="418154"/>
                  </a:lnTo>
                  <a:lnTo>
                    <a:pt x="317580" y="439233"/>
                  </a:lnTo>
                  <a:lnTo>
                    <a:pt x="274670" y="452555"/>
                  </a:lnTo>
                  <a:lnTo>
                    <a:pt x="228600" y="457200"/>
                  </a:lnTo>
                  <a:lnTo>
                    <a:pt x="182529" y="452555"/>
                  </a:lnTo>
                  <a:lnTo>
                    <a:pt x="139619" y="439233"/>
                  </a:lnTo>
                  <a:lnTo>
                    <a:pt x="100788" y="418154"/>
                  </a:lnTo>
                  <a:lnTo>
                    <a:pt x="66955" y="390239"/>
                  </a:lnTo>
                  <a:lnTo>
                    <a:pt x="39041" y="356406"/>
                  </a:lnTo>
                  <a:lnTo>
                    <a:pt x="17964" y="317575"/>
                  </a:lnTo>
                  <a:lnTo>
                    <a:pt x="4644" y="274666"/>
                  </a:lnTo>
                  <a:lnTo>
                    <a:pt x="0" y="228600"/>
                  </a:lnTo>
                  <a:close/>
                </a:path>
              </a:pathLst>
            </a:custGeom>
            <a:ln w="12192">
              <a:solidFill>
                <a:srgbClr val="000000"/>
              </a:solidFill>
            </a:ln>
          </p:spPr>
          <p:txBody>
            <a:bodyPr wrap="square" lIns="0" tIns="0" rIns="0" bIns="0" rtlCol="0"/>
            <a:lstStyle/>
            <a:p>
              <a:endParaRPr/>
            </a:p>
          </p:txBody>
        </p:sp>
        <p:sp>
          <p:nvSpPr>
            <p:cNvPr id="14" name="object 14"/>
            <p:cNvSpPr/>
            <p:nvPr/>
          </p:nvSpPr>
          <p:spPr>
            <a:xfrm>
              <a:off x="2284476" y="4117848"/>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0E6EC5"/>
            </a:solidFill>
          </p:spPr>
          <p:txBody>
            <a:bodyPr wrap="square" lIns="0" tIns="0" rIns="0" bIns="0" rtlCol="0"/>
            <a:lstStyle/>
            <a:p>
              <a:endParaRPr/>
            </a:p>
          </p:txBody>
        </p:sp>
        <p:sp>
          <p:nvSpPr>
            <p:cNvPr id="15" name="object 15"/>
            <p:cNvSpPr/>
            <p:nvPr/>
          </p:nvSpPr>
          <p:spPr>
            <a:xfrm>
              <a:off x="2284476" y="4117848"/>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2192">
              <a:solidFill>
                <a:srgbClr val="000000"/>
              </a:solidFill>
            </a:ln>
          </p:spPr>
          <p:txBody>
            <a:bodyPr wrap="square" lIns="0" tIns="0" rIns="0" bIns="0" rtlCol="0"/>
            <a:lstStyle/>
            <a:p>
              <a:endParaRPr/>
            </a:p>
          </p:txBody>
        </p:sp>
        <p:sp>
          <p:nvSpPr>
            <p:cNvPr id="16" name="object 16"/>
            <p:cNvSpPr/>
            <p:nvPr/>
          </p:nvSpPr>
          <p:spPr>
            <a:xfrm>
              <a:off x="828395" y="3491611"/>
              <a:ext cx="1439545" cy="969644"/>
            </a:xfrm>
            <a:custGeom>
              <a:avLst/>
              <a:gdLst/>
              <a:ahLst/>
              <a:cxnLst/>
              <a:rect l="l" t="t" r="r" b="b"/>
              <a:pathLst>
                <a:path w="1439545" h="969645">
                  <a:moveTo>
                    <a:pt x="1333685" y="921484"/>
                  </a:moveTo>
                  <a:lnTo>
                    <a:pt x="1312570" y="953134"/>
                  </a:lnTo>
                  <a:lnTo>
                    <a:pt x="1439316" y="969137"/>
                  </a:lnTo>
                  <a:lnTo>
                    <a:pt x="1418143" y="932052"/>
                  </a:lnTo>
                  <a:lnTo>
                    <a:pt x="1349527" y="932052"/>
                  </a:lnTo>
                  <a:lnTo>
                    <a:pt x="1333685" y="921484"/>
                  </a:lnTo>
                  <a:close/>
                </a:path>
                <a:path w="1439545" h="969645">
                  <a:moveTo>
                    <a:pt x="1354777" y="889866"/>
                  </a:moveTo>
                  <a:lnTo>
                    <a:pt x="1333685" y="921484"/>
                  </a:lnTo>
                  <a:lnTo>
                    <a:pt x="1349527" y="932052"/>
                  </a:lnTo>
                  <a:lnTo>
                    <a:pt x="1370609" y="900430"/>
                  </a:lnTo>
                  <a:lnTo>
                    <a:pt x="1354777" y="889866"/>
                  </a:lnTo>
                  <a:close/>
                </a:path>
                <a:path w="1439545" h="969645">
                  <a:moveTo>
                    <a:pt x="1375943" y="858138"/>
                  </a:moveTo>
                  <a:lnTo>
                    <a:pt x="1354777" y="889866"/>
                  </a:lnTo>
                  <a:lnTo>
                    <a:pt x="1370609" y="900430"/>
                  </a:lnTo>
                  <a:lnTo>
                    <a:pt x="1349527" y="932052"/>
                  </a:lnTo>
                  <a:lnTo>
                    <a:pt x="1418143" y="932052"/>
                  </a:lnTo>
                  <a:lnTo>
                    <a:pt x="1375943" y="858138"/>
                  </a:lnTo>
                  <a:close/>
                </a:path>
                <a:path w="1439545" h="969645">
                  <a:moveTo>
                    <a:pt x="21132" y="0"/>
                  </a:moveTo>
                  <a:lnTo>
                    <a:pt x="0" y="31750"/>
                  </a:lnTo>
                  <a:lnTo>
                    <a:pt x="1333685" y="921484"/>
                  </a:lnTo>
                  <a:lnTo>
                    <a:pt x="1354777" y="889866"/>
                  </a:lnTo>
                  <a:lnTo>
                    <a:pt x="21132" y="0"/>
                  </a:lnTo>
                  <a:close/>
                </a:path>
              </a:pathLst>
            </a:custGeom>
            <a:solidFill>
              <a:srgbClr val="000000"/>
            </a:solidFill>
          </p:spPr>
          <p:txBody>
            <a:bodyPr wrap="square" lIns="0" tIns="0" rIns="0" bIns="0" rtlCol="0"/>
            <a:lstStyle/>
            <a:p>
              <a:endParaRPr/>
            </a:p>
          </p:txBody>
        </p:sp>
        <p:sp>
          <p:nvSpPr>
            <p:cNvPr id="17" name="object 17"/>
            <p:cNvSpPr/>
            <p:nvPr/>
          </p:nvSpPr>
          <p:spPr>
            <a:xfrm>
              <a:off x="1141476" y="2590800"/>
              <a:ext cx="457200" cy="457200"/>
            </a:xfrm>
            <a:custGeom>
              <a:avLst/>
              <a:gdLst/>
              <a:ahLst/>
              <a:cxnLst/>
              <a:rect l="l" t="t" r="r" b="b"/>
              <a:pathLst>
                <a:path w="457200" h="457200">
                  <a:moveTo>
                    <a:pt x="228600" y="0"/>
                  </a:moveTo>
                  <a:lnTo>
                    <a:pt x="182529" y="4644"/>
                  </a:lnTo>
                  <a:lnTo>
                    <a:pt x="139619" y="17966"/>
                  </a:lnTo>
                  <a:lnTo>
                    <a:pt x="100788" y="39045"/>
                  </a:lnTo>
                  <a:lnTo>
                    <a:pt x="66955" y="66960"/>
                  </a:lnTo>
                  <a:lnTo>
                    <a:pt x="39041" y="100793"/>
                  </a:lnTo>
                  <a:lnTo>
                    <a:pt x="17964" y="139624"/>
                  </a:lnTo>
                  <a:lnTo>
                    <a:pt x="4644" y="182533"/>
                  </a:lnTo>
                  <a:lnTo>
                    <a:pt x="0" y="228600"/>
                  </a:lnTo>
                  <a:lnTo>
                    <a:pt x="4644" y="274666"/>
                  </a:lnTo>
                  <a:lnTo>
                    <a:pt x="17964" y="317575"/>
                  </a:lnTo>
                  <a:lnTo>
                    <a:pt x="39041" y="356406"/>
                  </a:lnTo>
                  <a:lnTo>
                    <a:pt x="66955" y="390239"/>
                  </a:lnTo>
                  <a:lnTo>
                    <a:pt x="100788" y="418154"/>
                  </a:lnTo>
                  <a:lnTo>
                    <a:pt x="139619" y="439233"/>
                  </a:lnTo>
                  <a:lnTo>
                    <a:pt x="182529"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0E6EC5"/>
            </a:solidFill>
          </p:spPr>
          <p:txBody>
            <a:bodyPr wrap="square" lIns="0" tIns="0" rIns="0" bIns="0" rtlCol="0"/>
            <a:lstStyle/>
            <a:p>
              <a:endParaRPr/>
            </a:p>
          </p:txBody>
        </p:sp>
        <p:sp>
          <p:nvSpPr>
            <p:cNvPr id="18" name="object 18"/>
            <p:cNvSpPr/>
            <p:nvPr/>
          </p:nvSpPr>
          <p:spPr>
            <a:xfrm>
              <a:off x="1141476" y="2590800"/>
              <a:ext cx="457200" cy="457200"/>
            </a:xfrm>
            <a:custGeom>
              <a:avLst/>
              <a:gdLst/>
              <a:ahLst/>
              <a:cxnLst/>
              <a:rect l="l" t="t" r="r" b="b"/>
              <a:pathLst>
                <a:path w="457200" h="457200">
                  <a:moveTo>
                    <a:pt x="0" y="228600"/>
                  </a:moveTo>
                  <a:lnTo>
                    <a:pt x="4644" y="182533"/>
                  </a:lnTo>
                  <a:lnTo>
                    <a:pt x="17964" y="139624"/>
                  </a:lnTo>
                  <a:lnTo>
                    <a:pt x="39041" y="100793"/>
                  </a:lnTo>
                  <a:lnTo>
                    <a:pt x="66955" y="66960"/>
                  </a:lnTo>
                  <a:lnTo>
                    <a:pt x="100788" y="39045"/>
                  </a:lnTo>
                  <a:lnTo>
                    <a:pt x="139619" y="17966"/>
                  </a:lnTo>
                  <a:lnTo>
                    <a:pt x="182529"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29" y="452555"/>
                  </a:lnTo>
                  <a:lnTo>
                    <a:pt x="139619" y="439233"/>
                  </a:lnTo>
                  <a:lnTo>
                    <a:pt x="100788" y="418154"/>
                  </a:lnTo>
                  <a:lnTo>
                    <a:pt x="66955" y="390239"/>
                  </a:lnTo>
                  <a:lnTo>
                    <a:pt x="39041" y="356406"/>
                  </a:lnTo>
                  <a:lnTo>
                    <a:pt x="17964" y="317575"/>
                  </a:lnTo>
                  <a:lnTo>
                    <a:pt x="4644" y="274666"/>
                  </a:lnTo>
                  <a:lnTo>
                    <a:pt x="0" y="228600"/>
                  </a:lnTo>
                  <a:close/>
                </a:path>
              </a:pathLst>
            </a:custGeom>
            <a:ln w="12192">
              <a:solidFill>
                <a:srgbClr val="000000"/>
              </a:solidFill>
            </a:ln>
          </p:spPr>
          <p:txBody>
            <a:bodyPr wrap="square" lIns="0" tIns="0" rIns="0" bIns="0" rtlCol="0"/>
            <a:lstStyle/>
            <a:p>
              <a:endParaRPr/>
            </a:p>
          </p:txBody>
        </p:sp>
        <p:sp>
          <p:nvSpPr>
            <p:cNvPr id="19" name="object 19"/>
            <p:cNvSpPr/>
            <p:nvPr/>
          </p:nvSpPr>
          <p:spPr>
            <a:xfrm>
              <a:off x="2362199" y="2808732"/>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0E6EC5"/>
            </a:solidFill>
          </p:spPr>
          <p:txBody>
            <a:bodyPr wrap="square" lIns="0" tIns="0" rIns="0" bIns="0" rtlCol="0"/>
            <a:lstStyle/>
            <a:p>
              <a:endParaRPr/>
            </a:p>
          </p:txBody>
        </p:sp>
        <p:sp>
          <p:nvSpPr>
            <p:cNvPr id="20" name="object 20"/>
            <p:cNvSpPr/>
            <p:nvPr/>
          </p:nvSpPr>
          <p:spPr>
            <a:xfrm>
              <a:off x="2362199" y="2808732"/>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2192">
              <a:solidFill>
                <a:srgbClr val="000000"/>
              </a:solidFill>
            </a:ln>
          </p:spPr>
          <p:txBody>
            <a:bodyPr wrap="square" lIns="0" tIns="0" rIns="0" bIns="0" rtlCol="0"/>
            <a:lstStyle/>
            <a:p>
              <a:endParaRPr/>
            </a:p>
          </p:txBody>
        </p:sp>
        <p:sp>
          <p:nvSpPr>
            <p:cNvPr id="21" name="object 21"/>
            <p:cNvSpPr/>
            <p:nvPr/>
          </p:nvSpPr>
          <p:spPr>
            <a:xfrm>
              <a:off x="505206" y="2764535"/>
              <a:ext cx="2067560" cy="1586865"/>
            </a:xfrm>
            <a:custGeom>
              <a:avLst/>
              <a:gdLst/>
              <a:ahLst/>
              <a:cxnLst/>
              <a:rect l="l" t="t" r="r" b="b"/>
              <a:pathLst>
                <a:path w="2067560" h="1586864">
                  <a:moveTo>
                    <a:pt x="489724" y="1559687"/>
                  </a:moveTo>
                  <a:lnTo>
                    <a:pt x="94310" y="1163904"/>
                  </a:lnTo>
                  <a:lnTo>
                    <a:pt x="107861" y="1150366"/>
                  </a:lnTo>
                  <a:lnTo>
                    <a:pt x="121221" y="1137031"/>
                  </a:lnTo>
                  <a:lnTo>
                    <a:pt x="0" y="1096518"/>
                  </a:lnTo>
                  <a:lnTo>
                    <a:pt x="40360" y="1217803"/>
                  </a:lnTo>
                  <a:lnTo>
                    <a:pt x="67297" y="1190891"/>
                  </a:lnTo>
                  <a:lnTo>
                    <a:pt x="462775" y="1586611"/>
                  </a:lnTo>
                  <a:lnTo>
                    <a:pt x="489724" y="1559687"/>
                  </a:lnTo>
                  <a:close/>
                </a:path>
                <a:path w="2067560" h="1586864">
                  <a:moveTo>
                    <a:pt x="741426" y="104394"/>
                  </a:moveTo>
                  <a:lnTo>
                    <a:pt x="620204" y="144907"/>
                  </a:lnTo>
                  <a:lnTo>
                    <a:pt x="647103" y="171780"/>
                  </a:lnTo>
                  <a:lnTo>
                    <a:pt x="251701" y="567563"/>
                  </a:lnTo>
                  <a:lnTo>
                    <a:pt x="278650" y="594487"/>
                  </a:lnTo>
                  <a:lnTo>
                    <a:pt x="674116" y="198767"/>
                  </a:lnTo>
                  <a:lnTo>
                    <a:pt x="701065" y="225679"/>
                  </a:lnTo>
                  <a:lnTo>
                    <a:pt x="723506" y="158242"/>
                  </a:lnTo>
                  <a:lnTo>
                    <a:pt x="741426" y="104394"/>
                  </a:lnTo>
                  <a:close/>
                </a:path>
                <a:path w="2067560" h="1586864">
                  <a:moveTo>
                    <a:pt x="2046605" y="57150"/>
                  </a:moveTo>
                  <a:lnTo>
                    <a:pt x="2008505" y="38100"/>
                  </a:lnTo>
                  <a:lnTo>
                    <a:pt x="1932305" y="0"/>
                  </a:lnTo>
                  <a:lnTo>
                    <a:pt x="1932305" y="38100"/>
                  </a:lnTo>
                  <a:lnTo>
                    <a:pt x="1095756" y="38100"/>
                  </a:lnTo>
                  <a:lnTo>
                    <a:pt x="1095756" y="76200"/>
                  </a:lnTo>
                  <a:lnTo>
                    <a:pt x="1932305" y="76200"/>
                  </a:lnTo>
                  <a:lnTo>
                    <a:pt x="1932305" y="114300"/>
                  </a:lnTo>
                  <a:lnTo>
                    <a:pt x="2008505" y="76200"/>
                  </a:lnTo>
                  <a:lnTo>
                    <a:pt x="2046605" y="57150"/>
                  </a:lnTo>
                  <a:close/>
                </a:path>
                <a:path w="2067560" h="1586864">
                  <a:moveTo>
                    <a:pt x="2067306" y="514350"/>
                  </a:moveTo>
                  <a:lnTo>
                    <a:pt x="2057781" y="495300"/>
                  </a:lnTo>
                  <a:lnTo>
                    <a:pt x="2010156" y="400050"/>
                  </a:lnTo>
                  <a:lnTo>
                    <a:pt x="1953006" y="514350"/>
                  </a:lnTo>
                  <a:lnTo>
                    <a:pt x="1991106" y="514350"/>
                  </a:lnTo>
                  <a:lnTo>
                    <a:pt x="1991106" y="1353312"/>
                  </a:lnTo>
                  <a:lnTo>
                    <a:pt x="2029206" y="1353312"/>
                  </a:lnTo>
                  <a:lnTo>
                    <a:pt x="2029206" y="514350"/>
                  </a:lnTo>
                  <a:lnTo>
                    <a:pt x="2067306" y="514350"/>
                  </a:lnTo>
                  <a:close/>
                </a:path>
              </a:pathLst>
            </a:custGeom>
            <a:solidFill>
              <a:srgbClr val="000000"/>
            </a:solidFill>
          </p:spPr>
          <p:txBody>
            <a:bodyPr wrap="square" lIns="0" tIns="0" rIns="0" bIns="0" rtlCol="0"/>
            <a:lstStyle/>
            <a:p>
              <a:endParaRPr/>
            </a:p>
          </p:txBody>
        </p:sp>
      </p:grpSp>
      <p:sp>
        <p:nvSpPr>
          <p:cNvPr id="22" name="object 22"/>
          <p:cNvSpPr txBox="1"/>
          <p:nvPr/>
        </p:nvSpPr>
        <p:spPr>
          <a:xfrm>
            <a:off x="535940" y="2685415"/>
            <a:ext cx="2110105" cy="988060"/>
          </a:xfrm>
          <a:prstGeom prst="rect">
            <a:avLst/>
          </a:prstGeom>
        </p:spPr>
        <p:txBody>
          <a:bodyPr vert="horz" wrap="square" lIns="0" tIns="12700" rIns="0" bIns="0" rtlCol="0">
            <a:spAutoFit/>
          </a:bodyPr>
          <a:lstStyle/>
          <a:p>
            <a:pPr marR="483234" algn="ctr">
              <a:lnSpc>
                <a:spcPts val="1980"/>
              </a:lnSpc>
              <a:spcBef>
                <a:spcPts val="100"/>
              </a:spcBef>
            </a:pPr>
            <a:r>
              <a:rPr sz="1800" spc="-340" dirty="0">
                <a:latin typeface="Times New Roman"/>
                <a:cs typeface="Times New Roman"/>
              </a:rPr>
              <a:t>1</a:t>
            </a:r>
            <a:endParaRPr sz="1800">
              <a:latin typeface="Times New Roman"/>
              <a:cs typeface="Times New Roman"/>
            </a:endParaRPr>
          </a:p>
          <a:p>
            <a:pPr marL="1979295" algn="ctr">
              <a:lnSpc>
                <a:spcPts val="1980"/>
              </a:lnSpc>
            </a:pPr>
            <a:r>
              <a:rPr sz="1800" spc="-80" dirty="0">
                <a:latin typeface="Times New Roman"/>
                <a:cs typeface="Times New Roman"/>
              </a:rPr>
              <a:t>3</a:t>
            </a:r>
            <a:endParaRPr sz="1800">
              <a:latin typeface="Times New Roman"/>
              <a:cs typeface="Times New Roman"/>
            </a:endParaRPr>
          </a:p>
          <a:p>
            <a:pPr marL="12700">
              <a:lnSpc>
                <a:spcPct val="100000"/>
              </a:lnSpc>
              <a:spcBef>
                <a:spcPts val="1455"/>
              </a:spcBef>
            </a:pPr>
            <a:r>
              <a:rPr sz="1800" spc="-30" dirty="0">
                <a:latin typeface="Times New Roman"/>
                <a:cs typeface="Times New Roman"/>
              </a:rPr>
              <a:t>2</a:t>
            </a:r>
            <a:endParaRPr sz="1800">
              <a:latin typeface="Times New Roman"/>
              <a:cs typeface="Times New Roman"/>
            </a:endParaRPr>
          </a:p>
        </p:txBody>
      </p:sp>
      <p:sp>
        <p:nvSpPr>
          <p:cNvPr id="23" name="object 23"/>
          <p:cNvSpPr txBox="1"/>
          <p:nvPr/>
        </p:nvSpPr>
        <p:spPr>
          <a:xfrm>
            <a:off x="1067816" y="4365117"/>
            <a:ext cx="148590" cy="299720"/>
          </a:xfrm>
          <a:prstGeom prst="rect">
            <a:avLst/>
          </a:prstGeom>
        </p:spPr>
        <p:txBody>
          <a:bodyPr vert="horz" wrap="square" lIns="0" tIns="12700" rIns="0" bIns="0" rtlCol="0">
            <a:spAutoFit/>
          </a:bodyPr>
          <a:lstStyle/>
          <a:p>
            <a:pPr marL="12700">
              <a:lnSpc>
                <a:spcPct val="100000"/>
              </a:lnSpc>
              <a:spcBef>
                <a:spcPts val="100"/>
              </a:spcBef>
            </a:pPr>
            <a:r>
              <a:rPr sz="1800" spc="65" dirty="0">
                <a:latin typeface="Times New Roman"/>
                <a:cs typeface="Times New Roman"/>
              </a:rPr>
              <a:t>0</a:t>
            </a:r>
            <a:endParaRPr sz="1800">
              <a:latin typeface="Times New Roman"/>
              <a:cs typeface="Times New Roman"/>
            </a:endParaRPr>
          </a:p>
        </p:txBody>
      </p:sp>
      <p:sp>
        <p:nvSpPr>
          <p:cNvPr id="24" name="object 24"/>
          <p:cNvSpPr txBox="1"/>
          <p:nvPr/>
        </p:nvSpPr>
        <p:spPr>
          <a:xfrm>
            <a:off x="2441194" y="4210939"/>
            <a:ext cx="147320"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Times New Roman"/>
                <a:cs typeface="Times New Roman"/>
              </a:rPr>
              <a:t>4</a:t>
            </a:r>
            <a:endParaRPr sz="1800">
              <a:latin typeface="Times New Roman"/>
              <a:cs typeface="Times New Roman"/>
            </a:endParaRPr>
          </a:p>
        </p:txBody>
      </p:sp>
      <p:sp>
        <p:nvSpPr>
          <p:cNvPr id="25" name="object 25"/>
          <p:cNvSpPr txBox="1"/>
          <p:nvPr/>
        </p:nvSpPr>
        <p:spPr>
          <a:xfrm>
            <a:off x="4601971" y="1708150"/>
            <a:ext cx="170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0</a:t>
            </a:r>
            <a:endParaRPr sz="1800">
              <a:latin typeface="Verdana"/>
              <a:cs typeface="Verdana"/>
            </a:endParaRPr>
          </a:p>
        </p:txBody>
      </p:sp>
      <p:sp>
        <p:nvSpPr>
          <p:cNvPr id="26" name="object 26"/>
          <p:cNvSpPr txBox="1"/>
          <p:nvPr/>
        </p:nvSpPr>
        <p:spPr>
          <a:xfrm>
            <a:off x="5516371" y="1708150"/>
            <a:ext cx="170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1</a:t>
            </a:r>
            <a:endParaRPr sz="1800">
              <a:latin typeface="Verdana"/>
              <a:cs typeface="Verdana"/>
            </a:endParaRPr>
          </a:p>
        </p:txBody>
      </p:sp>
      <p:sp>
        <p:nvSpPr>
          <p:cNvPr id="27" name="object 27"/>
          <p:cNvSpPr txBox="1"/>
          <p:nvPr/>
        </p:nvSpPr>
        <p:spPr>
          <a:xfrm>
            <a:off x="6431026" y="1708150"/>
            <a:ext cx="170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2</a:t>
            </a:r>
            <a:endParaRPr sz="1800">
              <a:latin typeface="Verdana"/>
              <a:cs typeface="Verdana"/>
            </a:endParaRPr>
          </a:p>
        </p:txBody>
      </p:sp>
      <p:sp>
        <p:nvSpPr>
          <p:cNvPr id="28" name="object 28"/>
          <p:cNvSpPr txBox="1"/>
          <p:nvPr/>
        </p:nvSpPr>
        <p:spPr>
          <a:xfrm>
            <a:off x="7345426" y="1708150"/>
            <a:ext cx="170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3</a:t>
            </a:r>
            <a:endParaRPr sz="1800">
              <a:latin typeface="Verdana"/>
              <a:cs typeface="Verdana"/>
            </a:endParaRPr>
          </a:p>
        </p:txBody>
      </p:sp>
      <p:sp>
        <p:nvSpPr>
          <p:cNvPr id="29" name="object 29"/>
          <p:cNvSpPr txBox="1"/>
          <p:nvPr/>
        </p:nvSpPr>
        <p:spPr>
          <a:xfrm>
            <a:off x="8260206" y="1708150"/>
            <a:ext cx="170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4</a:t>
            </a:r>
            <a:endParaRPr sz="1800">
              <a:latin typeface="Verdana"/>
              <a:cs typeface="Verdana"/>
            </a:endParaRPr>
          </a:p>
        </p:txBody>
      </p:sp>
      <p:graphicFrame>
        <p:nvGraphicFramePr>
          <p:cNvPr id="30" name="object 30"/>
          <p:cNvGraphicFramePr>
            <a:graphicFrameLocks noGrp="1"/>
          </p:cNvGraphicFramePr>
          <p:nvPr/>
        </p:nvGraphicFramePr>
        <p:xfrm>
          <a:off x="3471671" y="2108623"/>
          <a:ext cx="5173344" cy="1832556"/>
        </p:xfrm>
        <a:graphic>
          <a:graphicData uri="http://schemas.openxmlformats.org/drawingml/2006/table">
            <a:tbl>
              <a:tblPr firstRow="1" bandRow="1">
                <a:tableStyleId>{2D5ABB26-0587-4C30-8999-92F81FD0307C}</a:tableStyleId>
              </a:tblPr>
              <a:tblGrid>
                <a:gridCol w="579120">
                  <a:extLst>
                    <a:ext uri="{9D8B030D-6E8A-4147-A177-3AD203B41FA5}">
                      <a16:colId xmlns:a16="http://schemas.microsoft.com/office/drawing/2014/main" val="20000"/>
                    </a:ext>
                  </a:extLst>
                </a:gridCol>
                <a:gridCol w="1110615">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gridCol w="931544">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740410">
                  <a:extLst>
                    <a:ext uri="{9D8B030D-6E8A-4147-A177-3AD203B41FA5}">
                      <a16:colId xmlns:a16="http://schemas.microsoft.com/office/drawing/2014/main" val="20005"/>
                    </a:ext>
                  </a:extLst>
                </a:gridCol>
              </a:tblGrid>
              <a:tr h="333222">
                <a:tc>
                  <a:txBody>
                    <a:bodyPr/>
                    <a:lstStyle/>
                    <a:p>
                      <a:pPr marL="31750">
                        <a:lnSpc>
                          <a:spcPct val="100000"/>
                        </a:lnSpc>
                        <a:spcBef>
                          <a:spcPts val="10"/>
                        </a:spcBef>
                      </a:pPr>
                      <a:r>
                        <a:rPr sz="1800" dirty="0">
                          <a:latin typeface="Verdana"/>
                          <a:cs typeface="Verdana"/>
                        </a:rPr>
                        <a:t>0</a:t>
                      </a:r>
                      <a:endParaRPr sz="1800">
                        <a:latin typeface="Verdana"/>
                        <a:cs typeface="Verdana"/>
                      </a:endParaRPr>
                    </a:p>
                  </a:txBody>
                  <a:tcPr marL="0" marR="0" marT="1270" marB="0"/>
                </a:tc>
                <a:tc>
                  <a:txBody>
                    <a:bodyPr/>
                    <a:lstStyle/>
                    <a:p>
                      <a:pPr marR="198120" algn="r">
                        <a:lnSpc>
                          <a:spcPct val="100000"/>
                        </a:lnSpc>
                        <a:spcBef>
                          <a:spcPts val="10"/>
                        </a:spcBef>
                      </a:pPr>
                      <a:r>
                        <a:rPr sz="1800" dirty="0">
                          <a:latin typeface="Verdana"/>
                          <a:cs typeface="Verdana"/>
                        </a:rPr>
                        <a:t>fa</a:t>
                      </a:r>
                      <a:r>
                        <a:rPr sz="1800" spc="10" dirty="0">
                          <a:latin typeface="Verdana"/>
                          <a:cs typeface="Verdana"/>
                        </a:rPr>
                        <a:t>l</a:t>
                      </a:r>
                      <a:r>
                        <a:rPr sz="1800" dirty="0">
                          <a:latin typeface="Verdana"/>
                          <a:cs typeface="Verdana"/>
                        </a:rPr>
                        <a:t>se</a:t>
                      </a:r>
                      <a:endParaRPr sz="1800">
                        <a:latin typeface="Verdana"/>
                        <a:cs typeface="Verdana"/>
                      </a:endParaRPr>
                    </a:p>
                  </a:txBody>
                  <a:tcPr marL="0" marR="0" marT="1270" marB="0"/>
                </a:tc>
                <a:tc>
                  <a:txBody>
                    <a:bodyPr/>
                    <a:lstStyle/>
                    <a:p>
                      <a:pPr marR="10160" algn="ctr">
                        <a:lnSpc>
                          <a:spcPct val="100000"/>
                        </a:lnSpc>
                        <a:spcBef>
                          <a:spcPts val="10"/>
                        </a:spcBef>
                      </a:pPr>
                      <a:r>
                        <a:rPr sz="1800" dirty="0">
                          <a:latin typeface="Verdana"/>
                          <a:cs typeface="Verdana"/>
                        </a:rPr>
                        <a:t>false</a:t>
                      </a:r>
                      <a:endParaRPr sz="1800">
                        <a:latin typeface="Verdana"/>
                        <a:cs typeface="Verdana"/>
                      </a:endParaRPr>
                    </a:p>
                  </a:txBody>
                  <a:tcPr marL="0" marR="0" marT="1270" marB="0"/>
                </a:tc>
                <a:tc>
                  <a:txBody>
                    <a:bodyPr/>
                    <a:lstStyle/>
                    <a:p>
                      <a:pPr marR="78740" algn="ctr">
                        <a:lnSpc>
                          <a:spcPct val="100000"/>
                        </a:lnSpc>
                        <a:spcBef>
                          <a:spcPts val="10"/>
                        </a:spcBef>
                      </a:pPr>
                      <a:r>
                        <a:rPr sz="1800" spc="-5" dirty="0">
                          <a:latin typeface="Verdana"/>
                          <a:cs typeface="Verdana"/>
                        </a:rPr>
                        <a:t>true</a:t>
                      </a:r>
                      <a:endParaRPr sz="1800">
                        <a:latin typeface="Verdana"/>
                        <a:cs typeface="Verdana"/>
                      </a:endParaRPr>
                    </a:p>
                  </a:txBody>
                  <a:tcPr marL="0" marR="0" marT="1270" marB="0"/>
                </a:tc>
                <a:tc>
                  <a:txBody>
                    <a:bodyPr/>
                    <a:lstStyle/>
                    <a:p>
                      <a:pPr marL="170815">
                        <a:lnSpc>
                          <a:spcPct val="100000"/>
                        </a:lnSpc>
                        <a:spcBef>
                          <a:spcPts val="10"/>
                        </a:spcBef>
                      </a:pPr>
                      <a:r>
                        <a:rPr sz="1800" dirty="0">
                          <a:latin typeface="Verdana"/>
                          <a:cs typeface="Verdana"/>
                        </a:rPr>
                        <a:t>false</a:t>
                      </a:r>
                      <a:endParaRPr sz="1800">
                        <a:latin typeface="Verdana"/>
                        <a:cs typeface="Verdana"/>
                      </a:endParaRPr>
                    </a:p>
                  </a:txBody>
                  <a:tcPr marL="0" marR="0" marT="1270" marB="0"/>
                </a:tc>
                <a:tc>
                  <a:txBody>
                    <a:bodyPr/>
                    <a:lstStyle/>
                    <a:p>
                      <a:pPr marL="138430" algn="ctr">
                        <a:lnSpc>
                          <a:spcPct val="100000"/>
                        </a:lnSpc>
                        <a:spcBef>
                          <a:spcPts val="10"/>
                        </a:spcBef>
                      </a:pPr>
                      <a:r>
                        <a:rPr sz="1800" dirty="0">
                          <a:latin typeface="Verdana"/>
                          <a:cs typeface="Verdana"/>
                        </a:rPr>
                        <a:t>false</a:t>
                      </a:r>
                      <a:endParaRPr sz="1800">
                        <a:latin typeface="Verdana"/>
                        <a:cs typeface="Verdana"/>
                      </a:endParaRPr>
                    </a:p>
                  </a:txBody>
                  <a:tcPr marL="0" marR="0" marT="1270" marB="0"/>
                </a:tc>
                <a:extLst>
                  <a:ext uri="{0D108BD9-81ED-4DB2-BD59-A6C34878D82A}">
                    <a16:rowId xmlns:a16="http://schemas.microsoft.com/office/drawing/2014/main" val="10000"/>
                  </a:ext>
                </a:extLst>
              </a:tr>
              <a:tr h="388619">
                <a:tc>
                  <a:txBody>
                    <a:bodyPr/>
                    <a:lstStyle/>
                    <a:p>
                      <a:pPr marL="31750">
                        <a:lnSpc>
                          <a:spcPct val="100000"/>
                        </a:lnSpc>
                        <a:spcBef>
                          <a:spcPts val="445"/>
                        </a:spcBef>
                      </a:pPr>
                      <a:r>
                        <a:rPr sz="1800" dirty="0">
                          <a:latin typeface="Verdana"/>
                          <a:cs typeface="Verdana"/>
                        </a:rPr>
                        <a:t>1</a:t>
                      </a:r>
                      <a:endParaRPr sz="1800">
                        <a:latin typeface="Verdana"/>
                        <a:cs typeface="Verdana"/>
                      </a:endParaRPr>
                    </a:p>
                  </a:txBody>
                  <a:tcPr marL="0" marR="0" marT="56515" marB="0"/>
                </a:tc>
                <a:tc>
                  <a:txBody>
                    <a:bodyPr/>
                    <a:lstStyle/>
                    <a:p>
                      <a:pPr marR="198120" algn="r">
                        <a:lnSpc>
                          <a:spcPct val="100000"/>
                        </a:lnSpc>
                        <a:spcBef>
                          <a:spcPts val="445"/>
                        </a:spcBef>
                      </a:pPr>
                      <a:r>
                        <a:rPr sz="1800" dirty="0">
                          <a:latin typeface="Verdana"/>
                          <a:cs typeface="Verdana"/>
                        </a:rPr>
                        <a:t>fa</a:t>
                      </a:r>
                      <a:r>
                        <a:rPr sz="1800" spc="10" dirty="0">
                          <a:latin typeface="Verdana"/>
                          <a:cs typeface="Verdana"/>
                        </a:rPr>
                        <a:t>l</a:t>
                      </a:r>
                      <a:r>
                        <a:rPr sz="1800" dirty="0">
                          <a:latin typeface="Verdana"/>
                          <a:cs typeface="Verdana"/>
                        </a:rPr>
                        <a:t>se</a:t>
                      </a:r>
                      <a:endParaRPr sz="1800">
                        <a:latin typeface="Verdana"/>
                        <a:cs typeface="Verdana"/>
                      </a:endParaRPr>
                    </a:p>
                  </a:txBody>
                  <a:tcPr marL="0" marR="0" marT="56515" marB="0"/>
                </a:tc>
                <a:tc>
                  <a:txBody>
                    <a:bodyPr/>
                    <a:lstStyle/>
                    <a:p>
                      <a:pPr marR="10160" algn="ctr">
                        <a:lnSpc>
                          <a:spcPct val="10000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R="9525" algn="ctr">
                        <a:lnSpc>
                          <a:spcPct val="10000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L="170815">
                        <a:lnSpc>
                          <a:spcPct val="100000"/>
                        </a:lnSpc>
                        <a:spcBef>
                          <a:spcPts val="445"/>
                        </a:spcBef>
                      </a:pPr>
                      <a:r>
                        <a:rPr sz="1800" spc="-5" dirty="0">
                          <a:latin typeface="Verdana"/>
                          <a:cs typeface="Verdana"/>
                        </a:rPr>
                        <a:t>true</a:t>
                      </a:r>
                      <a:endParaRPr sz="1800">
                        <a:latin typeface="Verdana"/>
                        <a:cs typeface="Verdana"/>
                      </a:endParaRPr>
                    </a:p>
                  </a:txBody>
                  <a:tcPr marL="0" marR="0" marT="56515" marB="0"/>
                </a:tc>
                <a:tc>
                  <a:txBody>
                    <a:bodyPr/>
                    <a:lstStyle/>
                    <a:p>
                      <a:pPr marL="138430" algn="ctr">
                        <a:lnSpc>
                          <a:spcPct val="100000"/>
                        </a:lnSpc>
                        <a:spcBef>
                          <a:spcPts val="445"/>
                        </a:spcBef>
                      </a:pPr>
                      <a:r>
                        <a:rPr sz="1800" dirty="0">
                          <a:latin typeface="Verdana"/>
                          <a:cs typeface="Verdana"/>
                        </a:rPr>
                        <a:t>false</a:t>
                      </a:r>
                      <a:endParaRPr sz="1800">
                        <a:latin typeface="Verdana"/>
                        <a:cs typeface="Verdana"/>
                      </a:endParaRPr>
                    </a:p>
                  </a:txBody>
                  <a:tcPr marL="0" marR="0" marT="56515" marB="0"/>
                </a:tc>
                <a:extLst>
                  <a:ext uri="{0D108BD9-81ED-4DB2-BD59-A6C34878D82A}">
                    <a16:rowId xmlns:a16="http://schemas.microsoft.com/office/drawing/2014/main" val="10001"/>
                  </a:ext>
                </a:extLst>
              </a:tr>
              <a:tr h="388466">
                <a:tc>
                  <a:txBody>
                    <a:bodyPr/>
                    <a:lstStyle/>
                    <a:p>
                      <a:pPr marL="66675">
                        <a:lnSpc>
                          <a:spcPct val="100000"/>
                        </a:lnSpc>
                        <a:spcBef>
                          <a:spcPts val="445"/>
                        </a:spcBef>
                      </a:pPr>
                      <a:r>
                        <a:rPr sz="1800" dirty="0">
                          <a:latin typeface="Verdana"/>
                          <a:cs typeface="Verdana"/>
                        </a:rPr>
                        <a:t>2</a:t>
                      </a:r>
                      <a:endParaRPr sz="1800">
                        <a:latin typeface="Verdana"/>
                        <a:cs typeface="Verdana"/>
                      </a:endParaRPr>
                    </a:p>
                  </a:txBody>
                  <a:tcPr marL="0" marR="0" marT="56515" marB="0"/>
                </a:tc>
                <a:tc>
                  <a:txBody>
                    <a:bodyPr/>
                    <a:lstStyle/>
                    <a:p>
                      <a:pPr marR="163195" algn="r">
                        <a:lnSpc>
                          <a:spcPct val="100000"/>
                        </a:lnSpc>
                        <a:spcBef>
                          <a:spcPts val="445"/>
                        </a:spcBef>
                      </a:pPr>
                      <a:r>
                        <a:rPr sz="1800" dirty="0">
                          <a:latin typeface="Verdana"/>
                          <a:cs typeface="Verdana"/>
                        </a:rPr>
                        <a:t>fa</a:t>
                      </a:r>
                      <a:r>
                        <a:rPr sz="1800" spc="10" dirty="0">
                          <a:latin typeface="Verdana"/>
                          <a:cs typeface="Verdana"/>
                        </a:rPr>
                        <a:t>l</a:t>
                      </a:r>
                      <a:r>
                        <a:rPr sz="1800" dirty="0">
                          <a:latin typeface="Verdana"/>
                          <a:cs typeface="Verdana"/>
                        </a:rPr>
                        <a:t>se</a:t>
                      </a:r>
                      <a:endParaRPr sz="1800">
                        <a:latin typeface="Verdana"/>
                        <a:cs typeface="Verdana"/>
                      </a:endParaRPr>
                    </a:p>
                  </a:txBody>
                  <a:tcPr marL="0" marR="0" marT="56515" marB="0"/>
                </a:tc>
                <a:tc>
                  <a:txBody>
                    <a:bodyPr/>
                    <a:lstStyle/>
                    <a:p>
                      <a:pPr marR="8890" algn="ctr">
                        <a:lnSpc>
                          <a:spcPct val="100000"/>
                        </a:lnSpc>
                        <a:spcBef>
                          <a:spcPts val="445"/>
                        </a:spcBef>
                      </a:pPr>
                      <a:r>
                        <a:rPr sz="1800" spc="-5" dirty="0">
                          <a:latin typeface="Verdana"/>
                          <a:cs typeface="Verdana"/>
                        </a:rPr>
                        <a:t>true</a:t>
                      </a:r>
                      <a:endParaRPr sz="1800">
                        <a:latin typeface="Verdana"/>
                        <a:cs typeface="Verdana"/>
                      </a:endParaRPr>
                    </a:p>
                  </a:txBody>
                  <a:tcPr marL="0" marR="0" marT="56515" marB="0"/>
                </a:tc>
                <a:tc>
                  <a:txBody>
                    <a:bodyPr/>
                    <a:lstStyle/>
                    <a:p>
                      <a:pPr marL="52069" algn="ctr">
                        <a:lnSpc>
                          <a:spcPct val="10000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L="205740">
                        <a:lnSpc>
                          <a:spcPct val="10000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L="139700" algn="ctr">
                        <a:lnSpc>
                          <a:spcPct val="100000"/>
                        </a:lnSpc>
                        <a:spcBef>
                          <a:spcPts val="445"/>
                        </a:spcBef>
                      </a:pPr>
                      <a:r>
                        <a:rPr sz="1800" spc="-5" dirty="0">
                          <a:latin typeface="Verdana"/>
                          <a:cs typeface="Verdana"/>
                        </a:rPr>
                        <a:t>true</a:t>
                      </a:r>
                      <a:endParaRPr sz="1800">
                        <a:latin typeface="Verdana"/>
                        <a:cs typeface="Verdana"/>
                      </a:endParaRPr>
                    </a:p>
                  </a:txBody>
                  <a:tcPr marL="0" marR="0" marT="56515" marB="0"/>
                </a:tc>
                <a:extLst>
                  <a:ext uri="{0D108BD9-81ED-4DB2-BD59-A6C34878D82A}">
                    <a16:rowId xmlns:a16="http://schemas.microsoft.com/office/drawing/2014/main" val="10002"/>
                  </a:ext>
                </a:extLst>
              </a:tr>
              <a:tr h="388932">
                <a:tc>
                  <a:txBody>
                    <a:bodyPr/>
                    <a:lstStyle/>
                    <a:p>
                      <a:pPr marL="31750">
                        <a:lnSpc>
                          <a:spcPct val="100000"/>
                        </a:lnSpc>
                        <a:spcBef>
                          <a:spcPts val="445"/>
                        </a:spcBef>
                      </a:pPr>
                      <a:r>
                        <a:rPr sz="1800" dirty="0">
                          <a:latin typeface="Verdana"/>
                          <a:cs typeface="Verdana"/>
                        </a:rPr>
                        <a:t>3</a:t>
                      </a:r>
                      <a:endParaRPr sz="1800">
                        <a:latin typeface="Verdana"/>
                        <a:cs typeface="Verdana"/>
                      </a:endParaRPr>
                    </a:p>
                  </a:txBody>
                  <a:tcPr marL="0" marR="0" marT="56515" marB="0"/>
                </a:tc>
                <a:tc>
                  <a:txBody>
                    <a:bodyPr/>
                    <a:lstStyle/>
                    <a:p>
                      <a:pPr marR="197485" algn="r">
                        <a:lnSpc>
                          <a:spcPct val="100000"/>
                        </a:lnSpc>
                        <a:spcBef>
                          <a:spcPts val="445"/>
                        </a:spcBef>
                      </a:pPr>
                      <a:r>
                        <a:rPr sz="1800" dirty="0">
                          <a:latin typeface="Verdana"/>
                          <a:cs typeface="Verdana"/>
                        </a:rPr>
                        <a:t>fa</a:t>
                      </a:r>
                      <a:r>
                        <a:rPr sz="1800" spc="10" dirty="0">
                          <a:latin typeface="Verdana"/>
                          <a:cs typeface="Verdana"/>
                        </a:rPr>
                        <a:t>l</a:t>
                      </a:r>
                      <a:r>
                        <a:rPr sz="1800" dirty="0">
                          <a:latin typeface="Verdana"/>
                          <a:cs typeface="Verdana"/>
                        </a:rPr>
                        <a:t>se</a:t>
                      </a:r>
                      <a:endParaRPr sz="1800">
                        <a:latin typeface="Verdana"/>
                        <a:cs typeface="Verdana"/>
                      </a:endParaRPr>
                    </a:p>
                  </a:txBody>
                  <a:tcPr marL="0" marR="0" marT="56515" marB="0"/>
                </a:tc>
                <a:tc>
                  <a:txBody>
                    <a:bodyPr/>
                    <a:lstStyle/>
                    <a:p>
                      <a:pPr marR="9525" algn="ctr">
                        <a:lnSpc>
                          <a:spcPct val="10000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R="9525" algn="ctr">
                        <a:lnSpc>
                          <a:spcPct val="10000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L="170815">
                        <a:lnSpc>
                          <a:spcPct val="10000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L="139065" algn="ctr">
                        <a:lnSpc>
                          <a:spcPct val="100000"/>
                        </a:lnSpc>
                        <a:spcBef>
                          <a:spcPts val="445"/>
                        </a:spcBef>
                      </a:pPr>
                      <a:r>
                        <a:rPr sz="1800" dirty="0">
                          <a:latin typeface="Verdana"/>
                          <a:cs typeface="Verdana"/>
                        </a:rPr>
                        <a:t>false</a:t>
                      </a:r>
                      <a:endParaRPr sz="1800">
                        <a:latin typeface="Verdana"/>
                        <a:cs typeface="Verdana"/>
                      </a:endParaRPr>
                    </a:p>
                  </a:txBody>
                  <a:tcPr marL="0" marR="0" marT="56515" marB="0"/>
                </a:tc>
                <a:extLst>
                  <a:ext uri="{0D108BD9-81ED-4DB2-BD59-A6C34878D82A}">
                    <a16:rowId xmlns:a16="http://schemas.microsoft.com/office/drawing/2014/main" val="10003"/>
                  </a:ext>
                </a:extLst>
              </a:tr>
              <a:tr h="333317">
                <a:tc>
                  <a:txBody>
                    <a:bodyPr/>
                    <a:lstStyle/>
                    <a:p>
                      <a:pPr marL="31750">
                        <a:lnSpc>
                          <a:spcPts val="2080"/>
                        </a:lnSpc>
                        <a:spcBef>
                          <a:spcPts val="445"/>
                        </a:spcBef>
                      </a:pPr>
                      <a:r>
                        <a:rPr sz="1800" dirty="0">
                          <a:latin typeface="Verdana"/>
                          <a:cs typeface="Verdana"/>
                        </a:rPr>
                        <a:t>4</a:t>
                      </a:r>
                      <a:endParaRPr sz="1800">
                        <a:latin typeface="Verdana"/>
                        <a:cs typeface="Verdana"/>
                      </a:endParaRPr>
                    </a:p>
                  </a:txBody>
                  <a:tcPr marL="0" marR="0" marT="56515" marB="0"/>
                </a:tc>
                <a:tc>
                  <a:txBody>
                    <a:bodyPr/>
                    <a:lstStyle/>
                    <a:p>
                      <a:pPr marR="198120" algn="r">
                        <a:lnSpc>
                          <a:spcPts val="2080"/>
                        </a:lnSpc>
                        <a:spcBef>
                          <a:spcPts val="445"/>
                        </a:spcBef>
                      </a:pPr>
                      <a:r>
                        <a:rPr sz="1800" dirty="0">
                          <a:latin typeface="Verdana"/>
                          <a:cs typeface="Verdana"/>
                        </a:rPr>
                        <a:t>fa</a:t>
                      </a:r>
                      <a:r>
                        <a:rPr sz="1800" spc="10" dirty="0">
                          <a:latin typeface="Verdana"/>
                          <a:cs typeface="Verdana"/>
                        </a:rPr>
                        <a:t>l</a:t>
                      </a:r>
                      <a:r>
                        <a:rPr sz="1800" dirty="0">
                          <a:latin typeface="Verdana"/>
                          <a:cs typeface="Verdana"/>
                        </a:rPr>
                        <a:t>se</a:t>
                      </a:r>
                      <a:endParaRPr sz="1800">
                        <a:latin typeface="Verdana"/>
                        <a:cs typeface="Verdana"/>
                      </a:endParaRPr>
                    </a:p>
                  </a:txBody>
                  <a:tcPr marL="0" marR="0" marT="56515" marB="0"/>
                </a:tc>
                <a:tc>
                  <a:txBody>
                    <a:bodyPr/>
                    <a:lstStyle/>
                    <a:p>
                      <a:pPr marR="10160" algn="ctr">
                        <a:lnSpc>
                          <a:spcPts val="208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R="9525" algn="ctr">
                        <a:lnSpc>
                          <a:spcPts val="2080"/>
                        </a:lnSpc>
                        <a:spcBef>
                          <a:spcPts val="445"/>
                        </a:spcBef>
                      </a:pPr>
                      <a:r>
                        <a:rPr sz="1800" dirty="0">
                          <a:latin typeface="Verdana"/>
                          <a:cs typeface="Verdana"/>
                        </a:rPr>
                        <a:t>false</a:t>
                      </a:r>
                      <a:endParaRPr sz="1800">
                        <a:latin typeface="Verdana"/>
                        <a:cs typeface="Verdana"/>
                      </a:endParaRPr>
                    </a:p>
                  </a:txBody>
                  <a:tcPr marL="0" marR="0" marT="56515" marB="0"/>
                </a:tc>
                <a:tc>
                  <a:txBody>
                    <a:bodyPr/>
                    <a:lstStyle/>
                    <a:p>
                      <a:pPr marL="170815">
                        <a:lnSpc>
                          <a:spcPts val="2080"/>
                        </a:lnSpc>
                        <a:spcBef>
                          <a:spcPts val="445"/>
                        </a:spcBef>
                      </a:pPr>
                      <a:r>
                        <a:rPr sz="1800" spc="-5" dirty="0">
                          <a:latin typeface="Verdana"/>
                          <a:cs typeface="Verdana"/>
                        </a:rPr>
                        <a:t>true</a:t>
                      </a:r>
                      <a:endParaRPr sz="1800">
                        <a:latin typeface="Verdana"/>
                        <a:cs typeface="Verdana"/>
                      </a:endParaRPr>
                    </a:p>
                  </a:txBody>
                  <a:tcPr marL="0" marR="0" marT="56515" marB="0"/>
                </a:tc>
                <a:tc>
                  <a:txBody>
                    <a:bodyPr/>
                    <a:lstStyle/>
                    <a:p>
                      <a:pPr marL="138430" algn="ctr">
                        <a:lnSpc>
                          <a:spcPts val="2080"/>
                        </a:lnSpc>
                        <a:spcBef>
                          <a:spcPts val="445"/>
                        </a:spcBef>
                      </a:pPr>
                      <a:r>
                        <a:rPr sz="1800" dirty="0">
                          <a:latin typeface="Verdana"/>
                          <a:cs typeface="Verdana"/>
                        </a:rPr>
                        <a:t>false</a:t>
                      </a:r>
                      <a:endParaRPr sz="1800">
                        <a:latin typeface="Verdana"/>
                        <a:cs typeface="Verdana"/>
                      </a:endParaRPr>
                    </a:p>
                  </a:txBody>
                  <a:tcPr marL="0" marR="0" marT="56515" marB="0"/>
                </a:tc>
                <a:extLst>
                  <a:ext uri="{0D108BD9-81ED-4DB2-BD59-A6C34878D82A}">
                    <a16:rowId xmlns:a16="http://schemas.microsoft.com/office/drawing/2014/main" val="10004"/>
                  </a:ext>
                </a:extLst>
              </a:tr>
            </a:tbl>
          </a:graphicData>
        </a:graphic>
      </p:graphicFrame>
      <p:sp>
        <p:nvSpPr>
          <p:cNvPr id="31" name="object 31"/>
          <p:cNvSpPr/>
          <p:nvPr/>
        </p:nvSpPr>
        <p:spPr>
          <a:xfrm>
            <a:off x="4267200" y="2057400"/>
            <a:ext cx="355600" cy="2133600"/>
          </a:xfrm>
          <a:custGeom>
            <a:avLst/>
            <a:gdLst/>
            <a:ahLst/>
            <a:cxnLst/>
            <a:rect l="l" t="t" r="r" b="b"/>
            <a:pathLst>
              <a:path w="355600" h="2133600">
                <a:moveTo>
                  <a:pt x="355600" y="2133600"/>
                </a:moveTo>
                <a:lnTo>
                  <a:pt x="307357" y="2130352"/>
                </a:lnTo>
                <a:lnTo>
                  <a:pt x="261084" y="2120894"/>
                </a:lnTo>
                <a:lnTo>
                  <a:pt x="217205" y="2105648"/>
                </a:lnTo>
                <a:lnTo>
                  <a:pt x="176144" y="2085038"/>
                </a:lnTo>
                <a:lnTo>
                  <a:pt x="138324" y="2059490"/>
                </a:lnTo>
                <a:lnTo>
                  <a:pt x="104171" y="2029428"/>
                </a:lnTo>
                <a:lnTo>
                  <a:pt x="74109" y="1995275"/>
                </a:lnTo>
                <a:lnTo>
                  <a:pt x="48561" y="1957455"/>
                </a:lnTo>
                <a:lnTo>
                  <a:pt x="27951" y="1916394"/>
                </a:lnTo>
                <a:lnTo>
                  <a:pt x="12705" y="1872515"/>
                </a:lnTo>
                <a:lnTo>
                  <a:pt x="3247" y="1826242"/>
                </a:lnTo>
                <a:lnTo>
                  <a:pt x="0" y="1778000"/>
                </a:lnTo>
                <a:lnTo>
                  <a:pt x="0" y="355600"/>
                </a:lnTo>
                <a:lnTo>
                  <a:pt x="3247" y="307357"/>
                </a:lnTo>
                <a:lnTo>
                  <a:pt x="12705" y="261084"/>
                </a:lnTo>
                <a:lnTo>
                  <a:pt x="27951" y="217205"/>
                </a:lnTo>
                <a:lnTo>
                  <a:pt x="48561" y="176144"/>
                </a:lnTo>
                <a:lnTo>
                  <a:pt x="74109" y="138324"/>
                </a:lnTo>
                <a:lnTo>
                  <a:pt x="104171" y="104171"/>
                </a:lnTo>
                <a:lnTo>
                  <a:pt x="138324" y="74109"/>
                </a:lnTo>
                <a:lnTo>
                  <a:pt x="176144" y="48561"/>
                </a:lnTo>
                <a:lnTo>
                  <a:pt x="217205" y="27951"/>
                </a:lnTo>
                <a:lnTo>
                  <a:pt x="261084" y="12705"/>
                </a:lnTo>
                <a:lnTo>
                  <a:pt x="307357" y="3247"/>
                </a:lnTo>
                <a:lnTo>
                  <a:pt x="355600" y="0"/>
                </a:lnTo>
              </a:path>
            </a:pathLst>
          </a:custGeom>
          <a:ln w="12192">
            <a:solidFill>
              <a:srgbClr val="000000"/>
            </a:solidFill>
          </a:ln>
        </p:spPr>
        <p:txBody>
          <a:bodyPr wrap="square" lIns="0" tIns="0" rIns="0" bIns="0" rtlCol="0"/>
          <a:lstStyle/>
          <a:p>
            <a:endParaRPr/>
          </a:p>
        </p:txBody>
      </p:sp>
      <p:sp>
        <p:nvSpPr>
          <p:cNvPr id="32" name="object 32"/>
          <p:cNvSpPr/>
          <p:nvPr/>
        </p:nvSpPr>
        <p:spPr>
          <a:xfrm>
            <a:off x="8407400" y="2057400"/>
            <a:ext cx="355600" cy="2133600"/>
          </a:xfrm>
          <a:custGeom>
            <a:avLst/>
            <a:gdLst/>
            <a:ahLst/>
            <a:cxnLst/>
            <a:rect l="l" t="t" r="r" b="b"/>
            <a:pathLst>
              <a:path w="355600" h="2133600">
                <a:moveTo>
                  <a:pt x="0" y="0"/>
                </a:moveTo>
                <a:lnTo>
                  <a:pt x="48242" y="3247"/>
                </a:lnTo>
                <a:lnTo>
                  <a:pt x="94515" y="12705"/>
                </a:lnTo>
                <a:lnTo>
                  <a:pt x="138394" y="27951"/>
                </a:lnTo>
                <a:lnTo>
                  <a:pt x="179455" y="48561"/>
                </a:lnTo>
                <a:lnTo>
                  <a:pt x="217275" y="74109"/>
                </a:lnTo>
                <a:lnTo>
                  <a:pt x="251428" y="104171"/>
                </a:lnTo>
                <a:lnTo>
                  <a:pt x="281490" y="138324"/>
                </a:lnTo>
                <a:lnTo>
                  <a:pt x="307038" y="176144"/>
                </a:lnTo>
                <a:lnTo>
                  <a:pt x="327648" y="217205"/>
                </a:lnTo>
                <a:lnTo>
                  <a:pt x="342894" y="261084"/>
                </a:lnTo>
                <a:lnTo>
                  <a:pt x="352352" y="307357"/>
                </a:lnTo>
                <a:lnTo>
                  <a:pt x="355600" y="355600"/>
                </a:lnTo>
                <a:lnTo>
                  <a:pt x="355600" y="1778000"/>
                </a:lnTo>
                <a:lnTo>
                  <a:pt x="352352" y="1826242"/>
                </a:lnTo>
                <a:lnTo>
                  <a:pt x="342894" y="1872515"/>
                </a:lnTo>
                <a:lnTo>
                  <a:pt x="327648" y="1916394"/>
                </a:lnTo>
                <a:lnTo>
                  <a:pt x="307038" y="1957455"/>
                </a:lnTo>
                <a:lnTo>
                  <a:pt x="281490" y="1995275"/>
                </a:lnTo>
                <a:lnTo>
                  <a:pt x="251428" y="2029428"/>
                </a:lnTo>
                <a:lnTo>
                  <a:pt x="217275" y="2059490"/>
                </a:lnTo>
                <a:lnTo>
                  <a:pt x="179455" y="2085038"/>
                </a:lnTo>
                <a:lnTo>
                  <a:pt x="138394" y="2105648"/>
                </a:lnTo>
                <a:lnTo>
                  <a:pt x="94515" y="2120894"/>
                </a:lnTo>
                <a:lnTo>
                  <a:pt x="48242" y="2130352"/>
                </a:lnTo>
                <a:lnTo>
                  <a:pt x="0" y="2133600"/>
                </a:lnTo>
              </a:path>
            </a:pathLst>
          </a:custGeom>
          <a:ln w="12192">
            <a:solidFill>
              <a:srgbClr val="000000"/>
            </a:solidFill>
          </a:ln>
        </p:spPr>
        <p:txBody>
          <a:bodyPr wrap="square" lIns="0" tIns="0" rIns="0" bIns="0" rtlCol="0"/>
          <a:lstStyle/>
          <a:p>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16</a:t>
            </a:fld>
            <a:endParaRPr spc="-9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grpSp>
        <p:nvGrpSpPr>
          <p:cNvPr id="8" name="object 8"/>
          <p:cNvGrpSpPr/>
          <p:nvPr/>
        </p:nvGrpSpPr>
        <p:grpSpPr>
          <a:xfrm>
            <a:off x="833627" y="2510027"/>
            <a:ext cx="2066925" cy="3209925"/>
            <a:chOff x="833627" y="2510027"/>
            <a:chExt cx="2066925" cy="3209925"/>
          </a:xfrm>
        </p:grpSpPr>
        <p:sp>
          <p:nvSpPr>
            <p:cNvPr id="9" name="object 9"/>
            <p:cNvSpPr/>
            <p:nvPr/>
          </p:nvSpPr>
          <p:spPr>
            <a:xfrm>
              <a:off x="1143000" y="2819400"/>
              <a:ext cx="1447800" cy="2590800"/>
            </a:xfrm>
            <a:custGeom>
              <a:avLst/>
              <a:gdLst/>
              <a:ahLst/>
              <a:cxnLst/>
              <a:rect l="l" t="t" r="r" b="b"/>
              <a:pathLst>
                <a:path w="1447800" h="2590800">
                  <a:moveTo>
                    <a:pt x="0" y="0"/>
                  </a:moveTo>
                  <a:lnTo>
                    <a:pt x="1447800" y="0"/>
                  </a:lnTo>
                </a:path>
                <a:path w="1447800" h="2590800">
                  <a:moveTo>
                    <a:pt x="0" y="0"/>
                  </a:moveTo>
                  <a:lnTo>
                    <a:pt x="1447800" y="1295400"/>
                  </a:lnTo>
                </a:path>
                <a:path w="1447800" h="2590800">
                  <a:moveTo>
                    <a:pt x="685800" y="2590800"/>
                  </a:moveTo>
                  <a:lnTo>
                    <a:pt x="1447800" y="1295400"/>
                  </a:lnTo>
                </a:path>
                <a:path w="1447800" h="2590800">
                  <a:moveTo>
                    <a:pt x="0" y="1295400"/>
                  </a:moveTo>
                  <a:lnTo>
                    <a:pt x="685800" y="2590800"/>
                  </a:lnTo>
                </a:path>
                <a:path w="1447800" h="2590800">
                  <a:moveTo>
                    <a:pt x="0" y="1295400"/>
                  </a:moveTo>
                  <a:lnTo>
                    <a:pt x="0" y="0"/>
                  </a:lnTo>
                </a:path>
                <a:path w="1447800" h="2590800">
                  <a:moveTo>
                    <a:pt x="1447800" y="0"/>
                  </a:moveTo>
                  <a:lnTo>
                    <a:pt x="1447800" y="1295400"/>
                  </a:lnTo>
                </a:path>
                <a:path w="1447800" h="2590800">
                  <a:moveTo>
                    <a:pt x="0" y="1295400"/>
                  </a:moveTo>
                  <a:lnTo>
                    <a:pt x="1447800" y="1295400"/>
                  </a:lnTo>
                </a:path>
              </a:pathLst>
            </a:custGeom>
            <a:ln w="9144">
              <a:solidFill>
                <a:srgbClr val="000000"/>
              </a:solidFill>
            </a:ln>
          </p:spPr>
          <p:txBody>
            <a:bodyPr wrap="square" lIns="0" tIns="0" rIns="0" bIns="0" rtlCol="0"/>
            <a:lstStyle/>
            <a:p>
              <a:endParaRPr/>
            </a:p>
          </p:txBody>
        </p:sp>
        <p:sp>
          <p:nvSpPr>
            <p:cNvPr id="10" name="object 10"/>
            <p:cNvSpPr/>
            <p:nvPr/>
          </p:nvSpPr>
          <p:spPr>
            <a:xfrm>
              <a:off x="838199" y="2514599"/>
              <a:ext cx="609600" cy="609600"/>
            </a:xfrm>
            <a:custGeom>
              <a:avLst/>
              <a:gdLst/>
              <a:ahLst/>
              <a:cxnLst/>
              <a:rect l="l" t="t" r="r" b="b"/>
              <a:pathLst>
                <a:path w="609600" h="609600">
                  <a:moveTo>
                    <a:pt x="304800" y="0"/>
                  </a:moveTo>
                  <a:lnTo>
                    <a:pt x="255359" y="3990"/>
                  </a:lnTo>
                  <a:lnTo>
                    <a:pt x="208458" y="15544"/>
                  </a:lnTo>
                  <a:lnTo>
                    <a:pt x="164725" y="34032"/>
                  </a:lnTo>
                  <a:lnTo>
                    <a:pt x="124788" y="58826"/>
                  </a:lnTo>
                  <a:lnTo>
                    <a:pt x="89273" y="89296"/>
                  </a:lnTo>
                  <a:lnTo>
                    <a:pt x="58808" y="124815"/>
                  </a:lnTo>
                  <a:lnTo>
                    <a:pt x="34020" y="164753"/>
                  </a:lnTo>
                  <a:lnTo>
                    <a:pt x="15538" y="208483"/>
                  </a:lnTo>
                  <a:lnTo>
                    <a:pt x="3989" y="255374"/>
                  </a:lnTo>
                  <a:lnTo>
                    <a:pt x="0" y="304800"/>
                  </a:lnTo>
                  <a:lnTo>
                    <a:pt x="3989" y="354225"/>
                  </a:lnTo>
                  <a:lnTo>
                    <a:pt x="15538" y="401116"/>
                  </a:lnTo>
                  <a:lnTo>
                    <a:pt x="34020" y="444846"/>
                  </a:lnTo>
                  <a:lnTo>
                    <a:pt x="58808" y="484784"/>
                  </a:lnTo>
                  <a:lnTo>
                    <a:pt x="89273" y="520303"/>
                  </a:lnTo>
                  <a:lnTo>
                    <a:pt x="124788" y="550773"/>
                  </a:lnTo>
                  <a:lnTo>
                    <a:pt x="164725" y="575567"/>
                  </a:lnTo>
                  <a:lnTo>
                    <a:pt x="208458" y="594055"/>
                  </a:lnTo>
                  <a:lnTo>
                    <a:pt x="255359" y="605609"/>
                  </a:lnTo>
                  <a:lnTo>
                    <a:pt x="304800" y="609600"/>
                  </a:lnTo>
                  <a:lnTo>
                    <a:pt x="354225" y="605609"/>
                  </a:lnTo>
                  <a:lnTo>
                    <a:pt x="401116" y="594055"/>
                  </a:lnTo>
                  <a:lnTo>
                    <a:pt x="444846" y="575567"/>
                  </a:lnTo>
                  <a:lnTo>
                    <a:pt x="484784" y="550773"/>
                  </a:lnTo>
                  <a:lnTo>
                    <a:pt x="520303" y="520303"/>
                  </a:lnTo>
                  <a:lnTo>
                    <a:pt x="550773" y="484784"/>
                  </a:lnTo>
                  <a:lnTo>
                    <a:pt x="575567" y="444846"/>
                  </a:lnTo>
                  <a:lnTo>
                    <a:pt x="594055" y="401116"/>
                  </a:lnTo>
                  <a:lnTo>
                    <a:pt x="605609" y="354225"/>
                  </a:lnTo>
                  <a:lnTo>
                    <a:pt x="609600" y="304800"/>
                  </a:lnTo>
                  <a:lnTo>
                    <a:pt x="605609" y="255374"/>
                  </a:lnTo>
                  <a:lnTo>
                    <a:pt x="594055" y="208483"/>
                  </a:lnTo>
                  <a:lnTo>
                    <a:pt x="575567" y="164753"/>
                  </a:lnTo>
                  <a:lnTo>
                    <a:pt x="550773" y="124815"/>
                  </a:lnTo>
                  <a:lnTo>
                    <a:pt x="520303" y="89296"/>
                  </a:lnTo>
                  <a:lnTo>
                    <a:pt x="484784" y="58826"/>
                  </a:lnTo>
                  <a:lnTo>
                    <a:pt x="444846" y="34032"/>
                  </a:lnTo>
                  <a:lnTo>
                    <a:pt x="401116" y="15544"/>
                  </a:lnTo>
                  <a:lnTo>
                    <a:pt x="354225" y="3990"/>
                  </a:lnTo>
                  <a:lnTo>
                    <a:pt x="304800" y="0"/>
                  </a:lnTo>
                  <a:close/>
                </a:path>
              </a:pathLst>
            </a:custGeom>
            <a:solidFill>
              <a:srgbClr val="0E6EC5"/>
            </a:solidFill>
          </p:spPr>
          <p:txBody>
            <a:bodyPr wrap="square" lIns="0" tIns="0" rIns="0" bIns="0" rtlCol="0"/>
            <a:lstStyle/>
            <a:p>
              <a:endParaRPr/>
            </a:p>
          </p:txBody>
        </p:sp>
        <p:sp>
          <p:nvSpPr>
            <p:cNvPr id="11" name="object 11"/>
            <p:cNvSpPr/>
            <p:nvPr/>
          </p:nvSpPr>
          <p:spPr>
            <a:xfrm>
              <a:off x="838199" y="2514599"/>
              <a:ext cx="609600" cy="609600"/>
            </a:xfrm>
            <a:custGeom>
              <a:avLst/>
              <a:gdLst/>
              <a:ahLst/>
              <a:cxnLst/>
              <a:rect l="l" t="t" r="r" b="b"/>
              <a:pathLst>
                <a:path w="609600" h="609600">
                  <a:moveTo>
                    <a:pt x="0" y="304800"/>
                  </a:moveTo>
                  <a:lnTo>
                    <a:pt x="3989" y="255374"/>
                  </a:lnTo>
                  <a:lnTo>
                    <a:pt x="15538" y="208483"/>
                  </a:lnTo>
                  <a:lnTo>
                    <a:pt x="34020" y="164753"/>
                  </a:lnTo>
                  <a:lnTo>
                    <a:pt x="58808" y="124815"/>
                  </a:lnTo>
                  <a:lnTo>
                    <a:pt x="89273" y="89296"/>
                  </a:lnTo>
                  <a:lnTo>
                    <a:pt x="124788" y="58826"/>
                  </a:lnTo>
                  <a:lnTo>
                    <a:pt x="164725" y="34032"/>
                  </a:lnTo>
                  <a:lnTo>
                    <a:pt x="208458" y="15544"/>
                  </a:lnTo>
                  <a:lnTo>
                    <a:pt x="255359"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59" y="605609"/>
                  </a:lnTo>
                  <a:lnTo>
                    <a:pt x="208458" y="594055"/>
                  </a:lnTo>
                  <a:lnTo>
                    <a:pt x="164725" y="575567"/>
                  </a:lnTo>
                  <a:lnTo>
                    <a:pt x="124788" y="550773"/>
                  </a:lnTo>
                  <a:lnTo>
                    <a:pt x="89273" y="520303"/>
                  </a:lnTo>
                  <a:lnTo>
                    <a:pt x="58808" y="484784"/>
                  </a:lnTo>
                  <a:lnTo>
                    <a:pt x="34020" y="444846"/>
                  </a:lnTo>
                  <a:lnTo>
                    <a:pt x="15538" y="401116"/>
                  </a:lnTo>
                  <a:lnTo>
                    <a:pt x="3989" y="354225"/>
                  </a:lnTo>
                  <a:lnTo>
                    <a:pt x="0" y="304800"/>
                  </a:lnTo>
                  <a:close/>
                </a:path>
              </a:pathLst>
            </a:custGeom>
            <a:ln w="9144">
              <a:solidFill>
                <a:srgbClr val="000000"/>
              </a:solidFill>
            </a:ln>
          </p:spPr>
          <p:txBody>
            <a:bodyPr wrap="square" lIns="0" tIns="0" rIns="0" bIns="0" rtlCol="0"/>
            <a:lstStyle/>
            <a:p>
              <a:endParaRPr/>
            </a:p>
          </p:txBody>
        </p:sp>
        <p:sp>
          <p:nvSpPr>
            <p:cNvPr id="12" name="object 12"/>
            <p:cNvSpPr/>
            <p:nvPr/>
          </p:nvSpPr>
          <p:spPr>
            <a:xfrm>
              <a:off x="1524000" y="5105400"/>
              <a:ext cx="609600" cy="609600"/>
            </a:xfrm>
            <a:custGeom>
              <a:avLst/>
              <a:gdLst/>
              <a:ahLst/>
              <a:cxnLst/>
              <a:rect l="l" t="t" r="r" b="b"/>
              <a:pathLst>
                <a:path w="609600" h="609600">
                  <a:moveTo>
                    <a:pt x="304800" y="0"/>
                  </a:moveTo>
                  <a:lnTo>
                    <a:pt x="255374" y="3990"/>
                  </a:lnTo>
                  <a:lnTo>
                    <a:pt x="208483" y="15544"/>
                  </a:lnTo>
                  <a:lnTo>
                    <a:pt x="164753" y="34032"/>
                  </a:lnTo>
                  <a:lnTo>
                    <a:pt x="124815" y="58826"/>
                  </a:lnTo>
                  <a:lnTo>
                    <a:pt x="89296" y="89296"/>
                  </a:lnTo>
                  <a:lnTo>
                    <a:pt x="58826" y="124815"/>
                  </a:lnTo>
                  <a:lnTo>
                    <a:pt x="34032" y="164753"/>
                  </a:lnTo>
                  <a:lnTo>
                    <a:pt x="15544" y="208483"/>
                  </a:lnTo>
                  <a:lnTo>
                    <a:pt x="3990" y="255374"/>
                  </a:lnTo>
                  <a:lnTo>
                    <a:pt x="0" y="304800"/>
                  </a:lnTo>
                  <a:lnTo>
                    <a:pt x="3990" y="354225"/>
                  </a:lnTo>
                  <a:lnTo>
                    <a:pt x="15544" y="401116"/>
                  </a:lnTo>
                  <a:lnTo>
                    <a:pt x="34032" y="444846"/>
                  </a:lnTo>
                  <a:lnTo>
                    <a:pt x="58826" y="484784"/>
                  </a:lnTo>
                  <a:lnTo>
                    <a:pt x="89296" y="520303"/>
                  </a:lnTo>
                  <a:lnTo>
                    <a:pt x="124815" y="550773"/>
                  </a:lnTo>
                  <a:lnTo>
                    <a:pt x="164753" y="575567"/>
                  </a:lnTo>
                  <a:lnTo>
                    <a:pt x="208483" y="594055"/>
                  </a:lnTo>
                  <a:lnTo>
                    <a:pt x="255374" y="605609"/>
                  </a:lnTo>
                  <a:lnTo>
                    <a:pt x="304800" y="609600"/>
                  </a:lnTo>
                  <a:lnTo>
                    <a:pt x="354225" y="605609"/>
                  </a:lnTo>
                  <a:lnTo>
                    <a:pt x="401116" y="594055"/>
                  </a:lnTo>
                  <a:lnTo>
                    <a:pt x="444846" y="575567"/>
                  </a:lnTo>
                  <a:lnTo>
                    <a:pt x="484784" y="550773"/>
                  </a:lnTo>
                  <a:lnTo>
                    <a:pt x="520303" y="520303"/>
                  </a:lnTo>
                  <a:lnTo>
                    <a:pt x="550773" y="484784"/>
                  </a:lnTo>
                  <a:lnTo>
                    <a:pt x="575567" y="444846"/>
                  </a:lnTo>
                  <a:lnTo>
                    <a:pt x="594055" y="401116"/>
                  </a:lnTo>
                  <a:lnTo>
                    <a:pt x="605609" y="354225"/>
                  </a:lnTo>
                  <a:lnTo>
                    <a:pt x="609600" y="304800"/>
                  </a:lnTo>
                  <a:lnTo>
                    <a:pt x="605609" y="255374"/>
                  </a:lnTo>
                  <a:lnTo>
                    <a:pt x="594055" y="208483"/>
                  </a:lnTo>
                  <a:lnTo>
                    <a:pt x="575567" y="164753"/>
                  </a:lnTo>
                  <a:lnTo>
                    <a:pt x="550773" y="124815"/>
                  </a:lnTo>
                  <a:lnTo>
                    <a:pt x="520303" y="89296"/>
                  </a:lnTo>
                  <a:lnTo>
                    <a:pt x="484784" y="58826"/>
                  </a:lnTo>
                  <a:lnTo>
                    <a:pt x="444846" y="34032"/>
                  </a:lnTo>
                  <a:lnTo>
                    <a:pt x="401116" y="15544"/>
                  </a:lnTo>
                  <a:lnTo>
                    <a:pt x="354225" y="3990"/>
                  </a:lnTo>
                  <a:lnTo>
                    <a:pt x="304800" y="0"/>
                  </a:lnTo>
                  <a:close/>
                </a:path>
              </a:pathLst>
            </a:custGeom>
            <a:solidFill>
              <a:srgbClr val="0E6EC5"/>
            </a:solidFill>
          </p:spPr>
          <p:txBody>
            <a:bodyPr wrap="square" lIns="0" tIns="0" rIns="0" bIns="0" rtlCol="0"/>
            <a:lstStyle/>
            <a:p>
              <a:endParaRPr/>
            </a:p>
          </p:txBody>
        </p:sp>
        <p:sp>
          <p:nvSpPr>
            <p:cNvPr id="13" name="object 13"/>
            <p:cNvSpPr/>
            <p:nvPr/>
          </p:nvSpPr>
          <p:spPr>
            <a:xfrm>
              <a:off x="1524000" y="5105400"/>
              <a:ext cx="609600" cy="609600"/>
            </a:xfrm>
            <a:custGeom>
              <a:avLst/>
              <a:gdLst/>
              <a:ahLst/>
              <a:cxnLst/>
              <a:rect l="l" t="t" r="r" b="b"/>
              <a:pathLst>
                <a:path w="609600" h="6096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74" y="605609"/>
                  </a:lnTo>
                  <a:lnTo>
                    <a:pt x="208483" y="594055"/>
                  </a:lnTo>
                  <a:lnTo>
                    <a:pt x="164753" y="575567"/>
                  </a:lnTo>
                  <a:lnTo>
                    <a:pt x="124815" y="550773"/>
                  </a:lnTo>
                  <a:lnTo>
                    <a:pt x="89296" y="520303"/>
                  </a:lnTo>
                  <a:lnTo>
                    <a:pt x="58826" y="484784"/>
                  </a:lnTo>
                  <a:lnTo>
                    <a:pt x="34032" y="444846"/>
                  </a:lnTo>
                  <a:lnTo>
                    <a:pt x="15544" y="401116"/>
                  </a:lnTo>
                  <a:lnTo>
                    <a:pt x="3990" y="354225"/>
                  </a:lnTo>
                  <a:lnTo>
                    <a:pt x="0" y="304800"/>
                  </a:lnTo>
                  <a:close/>
                </a:path>
              </a:pathLst>
            </a:custGeom>
            <a:ln w="9144">
              <a:solidFill>
                <a:srgbClr val="000000"/>
              </a:solidFill>
            </a:ln>
          </p:spPr>
          <p:txBody>
            <a:bodyPr wrap="square" lIns="0" tIns="0" rIns="0" bIns="0" rtlCol="0"/>
            <a:lstStyle/>
            <a:p>
              <a:endParaRPr/>
            </a:p>
          </p:txBody>
        </p:sp>
        <p:sp>
          <p:nvSpPr>
            <p:cNvPr id="14" name="object 14"/>
            <p:cNvSpPr/>
            <p:nvPr/>
          </p:nvSpPr>
          <p:spPr>
            <a:xfrm>
              <a:off x="838199" y="3810000"/>
              <a:ext cx="609600" cy="609600"/>
            </a:xfrm>
            <a:custGeom>
              <a:avLst/>
              <a:gdLst/>
              <a:ahLst/>
              <a:cxnLst/>
              <a:rect l="l" t="t" r="r" b="b"/>
              <a:pathLst>
                <a:path w="609600" h="609600">
                  <a:moveTo>
                    <a:pt x="304800" y="0"/>
                  </a:moveTo>
                  <a:lnTo>
                    <a:pt x="255359" y="3990"/>
                  </a:lnTo>
                  <a:lnTo>
                    <a:pt x="208458" y="15544"/>
                  </a:lnTo>
                  <a:lnTo>
                    <a:pt x="164725" y="34032"/>
                  </a:lnTo>
                  <a:lnTo>
                    <a:pt x="124788" y="58826"/>
                  </a:lnTo>
                  <a:lnTo>
                    <a:pt x="89273" y="89296"/>
                  </a:lnTo>
                  <a:lnTo>
                    <a:pt x="58808" y="124815"/>
                  </a:lnTo>
                  <a:lnTo>
                    <a:pt x="34020" y="164753"/>
                  </a:lnTo>
                  <a:lnTo>
                    <a:pt x="15538" y="208483"/>
                  </a:lnTo>
                  <a:lnTo>
                    <a:pt x="3989" y="255374"/>
                  </a:lnTo>
                  <a:lnTo>
                    <a:pt x="0" y="304800"/>
                  </a:lnTo>
                  <a:lnTo>
                    <a:pt x="3989" y="354225"/>
                  </a:lnTo>
                  <a:lnTo>
                    <a:pt x="15538" y="401116"/>
                  </a:lnTo>
                  <a:lnTo>
                    <a:pt x="34020" y="444846"/>
                  </a:lnTo>
                  <a:lnTo>
                    <a:pt x="58808" y="484784"/>
                  </a:lnTo>
                  <a:lnTo>
                    <a:pt x="89273" y="520303"/>
                  </a:lnTo>
                  <a:lnTo>
                    <a:pt x="124788" y="550773"/>
                  </a:lnTo>
                  <a:lnTo>
                    <a:pt x="164725" y="575567"/>
                  </a:lnTo>
                  <a:lnTo>
                    <a:pt x="208458" y="594055"/>
                  </a:lnTo>
                  <a:lnTo>
                    <a:pt x="255359" y="605609"/>
                  </a:lnTo>
                  <a:lnTo>
                    <a:pt x="304800" y="609600"/>
                  </a:lnTo>
                  <a:lnTo>
                    <a:pt x="354225" y="605609"/>
                  </a:lnTo>
                  <a:lnTo>
                    <a:pt x="401116" y="594055"/>
                  </a:lnTo>
                  <a:lnTo>
                    <a:pt x="444846" y="575567"/>
                  </a:lnTo>
                  <a:lnTo>
                    <a:pt x="484784" y="550773"/>
                  </a:lnTo>
                  <a:lnTo>
                    <a:pt x="520303" y="520303"/>
                  </a:lnTo>
                  <a:lnTo>
                    <a:pt x="550773" y="484784"/>
                  </a:lnTo>
                  <a:lnTo>
                    <a:pt x="575567" y="444846"/>
                  </a:lnTo>
                  <a:lnTo>
                    <a:pt x="594055" y="401116"/>
                  </a:lnTo>
                  <a:lnTo>
                    <a:pt x="605609" y="354225"/>
                  </a:lnTo>
                  <a:lnTo>
                    <a:pt x="609600" y="304800"/>
                  </a:lnTo>
                  <a:lnTo>
                    <a:pt x="605609" y="255374"/>
                  </a:lnTo>
                  <a:lnTo>
                    <a:pt x="594055" y="208483"/>
                  </a:lnTo>
                  <a:lnTo>
                    <a:pt x="575567" y="164753"/>
                  </a:lnTo>
                  <a:lnTo>
                    <a:pt x="550773" y="124815"/>
                  </a:lnTo>
                  <a:lnTo>
                    <a:pt x="520303" y="89296"/>
                  </a:lnTo>
                  <a:lnTo>
                    <a:pt x="484784" y="58826"/>
                  </a:lnTo>
                  <a:lnTo>
                    <a:pt x="444846" y="34032"/>
                  </a:lnTo>
                  <a:lnTo>
                    <a:pt x="401116" y="15544"/>
                  </a:lnTo>
                  <a:lnTo>
                    <a:pt x="354225" y="3990"/>
                  </a:lnTo>
                  <a:lnTo>
                    <a:pt x="304800" y="0"/>
                  </a:lnTo>
                  <a:close/>
                </a:path>
              </a:pathLst>
            </a:custGeom>
            <a:solidFill>
              <a:srgbClr val="0E6EC5"/>
            </a:solidFill>
          </p:spPr>
          <p:txBody>
            <a:bodyPr wrap="square" lIns="0" tIns="0" rIns="0" bIns="0" rtlCol="0"/>
            <a:lstStyle/>
            <a:p>
              <a:endParaRPr/>
            </a:p>
          </p:txBody>
        </p:sp>
        <p:sp>
          <p:nvSpPr>
            <p:cNvPr id="15" name="object 15"/>
            <p:cNvSpPr/>
            <p:nvPr/>
          </p:nvSpPr>
          <p:spPr>
            <a:xfrm>
              <a:off x="838199" y="3810000"/>
              <a:ext cx="609600" cy="609600"/>
            </a:xfrm>
            <a:custGeom>
              <a:avLst/>
              <a:gdLst/>
              <a:ahLst/>
              <a:cxnLst/>
              <a:rect l="l" t="t" r="r" b="b"/>
              <a:pathLst>
                <a:path w="609600" h="609600">
                  <a:moveTo>
                    <a:pt x="0" y="304800"/>
                  </a:moveTo>
                  <a:lnTo>
                    <a:pt x="3989" y="255374"/>
                  </a:lnTo>
                  <a:lnTo>
                    <a:pt x="15538" y="208483"/>
                  </a:lnTo>
                  <a:lnTo>
                    <a:pt x="34020" y="164753"/>
                  </a:lnTo>
                  <a:lnTo>
                    <a:pt x="58808" y="124815"/>
                  </a:lnTo>
                  <a:lnTo>
                    <a:pt x="89273" y="89296"/>
                  </a:lnTo>
                  <a:lnTo>
                    <a:pt x="124788" y="58826"/>
                  </a:lnTo>
                  <a:lnTo>
                    <a:pt x="164725" y="34032"/>
                  </a:lnTo>
                  <a:lnTo>
                    <a:pt x="208458" y="15544"/>
                  </a:lnTo>
                  <a:lnTo>
                    <a:pt x="255359"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59" y="605609"/>
                  </a:lnTo>
                  <a:lnTo>
                    <a:pt x="208458" y="594055"/>
                  </a:lnTo>
                  <a:lnTo>
                    <a:pt x="164725" y="575567"/>
                  </a:lnTo>
                  <a:lnTo>
                    <a:pt x="124788" y="550773"/>
                  </a:lnTo>
                  <a:lnTo>
                    <a:pt x="89273" y="520303"/>
                  </a:lnTo>
                  <a:lnTo>
                    <a:pt x="58808" y="484784"/>
                  </a:lnTo>
                  <a:lnTo>
                    <a:pt x="34020" y="444846"/>
                  </a:lnTo>
                  <a:lnTo>
                    <a:pt x="15538" y="401116"/>
                  </a:lnTo>
                  <a:lnTo>
                    <a:pt x="3989" y="354225"/>
                  </a:lnTo>
                  <a:lnTo>
                    <a:pt x="0" y="304800"/>
                  </a:lnTo>
                  <a:close/>
                </a:path>
              </a:pathLst>
            </a:custGeom>
            <a:ln w="9144">
              <a:solidFill>
                <a:srgbClr val="000000"/>
              </a:solidFill>
            </a:ln>
          </p:spPr>
          <p:txBody>
            <a:bodyPr wrap="square" lIns="0" tIns="0" rIns="0" bIns="0" rtlCol="0"/>
            <a:lstStyle/>
            <a:p>
              <a:endParaRPr/>
            </a:p>
          </p:txBody>
        </p:sp>
        <p:sp>
          <p:nvSpPr>
            <p:cNvPr id="16" name="object 16"/>
            <p:cNvSpPr/>
            <p:nvPr/>
          </p:nvSpPr>
          <p:spPr>
            <a:xfrm>
              <a:off x="2286000" y="3810000"/>
              <a:ext cx="609600" cy="609600"/>
            </a:xfrm>
            <a:custGeom>
              <a:avLst/>
              <a:gdLst/>
              <a:ahLst/>
              <a:cxnLst/>
              <a:rect l="l" t="t" r="r" b="b"/>
              <a:pathLst>
                <a:path w="609600" h="609600">
                  <a:moveTo>
                    <a:pt x="304800" y="0"/>
                  </a:moveTo>
                  <a:lnTo>
                    <a:pt x="255374" y="3990"/>
                  </a:lnTo>
                  <a:lnTo>
                    <a:pt x="208483" y="15544"/>
                  </a:lnTo>
                  <a:lnTo>
                    <a:pt x="164753" y="34032"/>
                  </a:lnTo>
                  <a:lnTo>
                    <a:pt x="124815" y="58826"/>
                  </a:lnTo>
                  <a:lnTo>
                    <a:pt x="89296" y="89296"/>
                  </a:lnTo>
                  <a:lnTo>
                    <a:pt x="58826" y="124815"/>
                  </a:lnTo>
                  <a:lnTo>
                    <a:pt x="34032" y="164753"/>
                  </a:lnTo>
                  <a:lnTo>
                    <a:pt x="15544" y="208483"/>
                  </a:lnTo>
                  <a:lnTo>
                    <a:pt x="3990" y="255374"/>
                  </a:lnTo>
                  <a:lnTo>
                    <a:pt x="0" y="304800"/>
                  </a:lnTo>
                  <a:lnTo>
                    <a:pt x="3990" y="354225"/>
                  </a:lnTo>
                  <a:lnTo>
                    <a:pt x="15544" y="401116"/>
                  </a:lnTo>
                  <a:lnTo>
                    <a:pt x="34032" y="444846"/>
                  </a:lnTo>
                  <a:lnTo>
                    <a:pt x="58826" y="484784"/>
                  </a:lnTo>
                  <a:lnTo>
                    <a:pt x="89296" y="520303"/>
                  </a:lnTo>
                  <a:lnTo>
                    <a:pt x="124815" y="550773"/>
                  </a:lnTo>
                  <a:lnTo>
                    <a:pt x="164753" y="575567"/>
                  </a:lnTo>
                  <a:lnTo>
                    <a:pt x="208483" y="594055"/>
                  </a:lnTo>
                  <a:lnTo>
                    <a:pt x="255374" y="605609"/>
                  </a:lnTo>
                  <a:lnTo>
                    <a:pt x="304800" y="609600"/>
                  </a:lnTo>
                  <a:lnTo>
                    <a:pt x="354225" y="605609"/>
                  </a:lnTo>
                  <a:lnTo>
                    <a:pt x="401116" y="594055"/>
                  </a:lnTo>
                  <a:lnTo>
                    <a:pt x="444846" y="575567"/>
                  </a:lnTo>
                  <a:lnTo>
                    <a:pt x="484784" y="550773"/>
                  </a:lnTo>
                  <a:lnTo>
                    <a:pt x="520303" y="520303"/>
                  </a:lnTo>
                  <a:lnTo>
                    <a:pt x="550773" y="484784"/>
                  </a:lnTo>
                  <a:lnTo>
                    <a:pt x="575567" y="444846"/>
                  </a:lnTo>
                  <a:lnTo>
                    <a:pt x="594055" y="401116"/>
                  </a:lnTo>
                  <a:lnTo>
                    <a:pt x="605609" y="354225"/>
                  </a:lnTo>
                  <a:lnTo>
                    <a:pt x="609600" y="304800"/>
                  </a:lnTo>
                  <a:lnTo>
                    <a:pt x="605609" y="255374"/>
                  </a:lnTo>
                  <a:lnTo>
                    <a:pt x="594055" y="208483"/>
                  </a:lnTo>
                  <a:lnTo>
                    <a:pt x="575567" y="164753"/>
                  </a:lnTo>
                  <a:lnTo>
                    <a:pt x="550773" y="124815"/>
                  </a:lnTo>
                  <a:lnTo>
                    <a:pt x="520303" y="89296"/>
                  </a:lnTo>
                  <a:lnTo>
                    <a:pt x="484784" y="58826"/>
                  </a:lnTo>
                  <a:lnTo>
                    <a:pt x="444846" y="34032"/>
                  </a:lnTo>
                  <a:lnTo>
                    <a:pt x="401116" y="15544"/>
                  </a:lnTo>
                  <a:lnTo>
                    <a:pt x="354225" y="3990"/>
                  </a:lnTo>
                  <a:lnTo>
                    <a:pt x="304800" y="0"/>
                  </a:lnTo>
                  <a:close/>
                </a:path>
              </a:pathLst>
            </a:custGeom>
            <a:solidFill>
              <a:srgbClr val="0E6EC5"/>
            </a:solidFill>
          </p:spPr>
          <p:txBody>
            <a:bodyPr wrap="square" lIns="0" tIns="0" rIns="0" bIns="0" rtlCol="0"/>
            <a:lstStyle/>
            <a:p>
              <a:endParaRPr/>
            </a:p>
          </p:txBody>
        </p:sp>
        <p:sp>
          <p:nvSpPr>
            <p:cNvPr id="17" name="object 17"/>
            <p:cNvSpPr/>
            <p:nvPr/>
          </p:nvSpPr>
          <p:spPr>
            <a:xfrm>
              <a:off x="2286000" y="3810000"/>
              <a:ext cx="609600" cy="609600"/>
            </a:xfrm>
            <a:custGeom>
              <a:avLst/>
              <a:gdLst/>
              <a:ahLst/>
              <a:cxnLst/>
              <a:rect l="l" t="t" r="r" b="b"/>
              <a:pathLst>
                <a:path w="609600" h="6096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74" y="605609"/>
                  </a:lnTo>
                  <a:lnTo>
                    <a:pt x="208483" y="594055"/>
                  </a:lnTo>
                  <a:lnTo>
                    <a:pt x="164753" y="575567"/>
                  </a:lnTo>
                  <a:lnTo>
                    <a:pt x="124815" y="550773"/>
                  </a:lnTo>
                  <a:lnTo>
                    <a:pt x="89296" y="520303"/>
                  </a:lnTo>
                  <a:lnTo>
                    <a:pt x="58826" y="484784"/>
                  </a:lnTo>
                  <a:lnTo>
                    <a:pt x="34032" y="444846"/>
                  </a:lnTo>
                  <a:lnTo>
                    <a:pt x="15544" y="401116"/>
                  </a:lnTo>
                  <a:lnTo>
                    <a:pt x="3990" y="354225"/>
                  </a:lnTo>
                  <a:lnTo>
                    <a:pt x="0" y="304800"/>
                  </a:lnTo>
                  <a:close/>
                </a:path>
              </a:pathLst>
            </a:custGeom>
            <a:ln w="9144">
              <a:solidFill>
                <a:srgbClr val="000000"/>
              </a:solidFill>
            </a:ln>
          </p:spPr>
          <p:txBody>
            <a:bodyPr wrap="square" lIns="0" tIns="0" rIns="0" bIns="0" rtlCol="0"/>
            <a:lstStyle/>
            <a:p>
              <a:endParaRPr/>
            </a:p>
          </p:txBody>
        </p:sp>
        <p:sp>
          <p:nvSpPr>
            <p:cNvPr id="18" name="object 18"/>
            <p:cNvSpPr/>
            <p:nvPr/>
          </p:nvSpPr>
          <p:spPr>
            <a:xfrm>
              <a:off x="2286000" y="2514599"/>
              <a:ext cx="609600" cy="609600"/>
            </a:xfrm>
            <a:custGeom>
              <a:avLst/>
              <a:gdLst/>
              <a:ahLst/>
              <a:cxnLst/>
              <a:rect l="l" t="t" r="r" b="b"/>
              <a:pathLst>
                <a:path w="609600" h="609600">
                  <a:moveTo>
                    <a:pt x="304800" y="0"/>
                  </a:moveTo>
                  <a:lnTo>
                    <a:pt x="255374" y="3990"/>
                  </a:lnTo>
                  <a:lnTo>
                    <a:pt x="208483" y="15544"/>
                  </a:lnTo>
                  <a:lnTo>
                    <a:pt x="164753" y="34032"/>
                  </a:lnTo>
                  <a:lnTo>
                    <a:pt x="124815" y="58826"/>
                  </a:lnTo>
                  <a:lnTo>
                    <a:pt x="89296" y="89296"/>
                  </a:lnTo>
                  <a:lnTo>
                    <a:pt x="58826" y="124815"/>
                  </a:lnTo>
                  <a:lnTo>
                    <a:pt x="34032" y="164753"/>
                  </a:lnTo>
                  <a:lnTo>
                    <a:pt x="15544" y="208483"/>
                  </a:lnTo>
                  <a:lnTo>
                    <a:pt x="3990" y="255374"/>
                  </a:lnTo>
                  <a:lnTo>
                    <a:pt x="0" y="304800"/>
                  </a:lnTo>
                  <a:lnTo>
                    <a:pt x="3990" y="354225"/>
                  </a:lnTo>
                  <a:lnTo>
                    <a:pt x="15544" y="401116"/>
                  </a:lnTo>
                  <a:lnTo>
                    <a:pt x="34032" y="444846"/>
                  </a:lnTo>
                  <a:lnTo>
                    <a:pt x="58826" y="484784"/>
                  </a:lnTo>
                  <a:lnTo>
                    <a:pt x="89296" y="520303"/>
                  </a:lnTo>
                  <a:lnTo>
                    <a:pt x="124815" y="550773"/>
                  </a:lnTo>
                  <a:lnTo>
                    <a:pt x="164753" y="575567"/>
                  </a:lnTo>
                  <a:lnTo>
                    <a:pt x="208483" y="594055"/>
                  </a:lnTo>
                  <a:lnTo>
                    <a:pt x="255374" y="605609"/>
                  </a:lnTo>
                  <a:lnTo>
                    <a:pt x="304800" y="609600"/>
                  </a:lnTo>
                  <a:lnTo>
                    <a:pt x="354225" y="605609"/>
                  </a:lnTo>
                  <a:lnTo>
                    <a:pt x="401116" y="594055"/>
                  </a:lnTo>
                  <a:lnTo>
                    <a:pt x="444846" y="575567"/>
                  </a:lnTo>
                  <a:lnTo>
                    <a:pt x="484784" y="550773"/>
                  </a:lnTo>
                  <a:lnTo>
                    <a:pt x="520303" y="520303"/>
                  </a:lnTo>
                  <a:lnTo>
                    <a:pt x="550773" y="484784"/>
                  </a:lnTo>
                  <a:lnTo>
                    <a:pt x="575567" y="444846"/>
                  </a:lnTo>
                  <a:lnTo>
                    <a:pt x="594055" y="401116"/>
                  </a:lnTo>
                  <a:lnTo>
                    <a:pt x="605609" y="354225"/>
                  </a:lnTo>
                  <a:lnTo>
                    <a:pt x="609600" y="304800"/>
                  </a:lnTo>
                  <a:lnTo>
                    <a:pt x="605609" y="255374"/>
                  </a:lnTo>
                  <a:lnTo>
                    <a:pt x="594055" y="208483"/>
                  </a:lnTo>
                  <a:lnTo>
                    <a:pt x="575567" y="164753"/>
                  </a:lnTo>
                  <a:lnTo>
                    <a:pt x="550773" y="124815"/>
                  </a:lnTo>
                  <a:lnTo>
                    <a:pt x="520303" y="89296"/>
                  </a:lnTo>
                  <a:lnTo>
                    <a:pt x="484784" y="58826"/>
                  </a:lnTo>
                  <a:lnTo>
                    <a:pt x="444846" y="34032"/>
                  </a:lnTo>
                  <a:lnTo>
                    <a:pt x="401116" y="15544"/>
                  </a:lnTo>
                  <a:lnTo>
                    <a:pt x="354225" y="3990"/>
                  </a:lnTo>
                  <a:lnTo>
                    <a:pt x="304800" y="0"/>
                  </a:lnTo>
                  <a:close/>
                </a:path>
              </a:pathLst>
            </a:custGeom>
            <a:solidFill>
              <a:srgbClr val="0E6EC5"/>
            </a:solidFill>
          </p:spPr>
          <p:txBody>
            <a:bodyPr wrap="square" lIns="0" tIns="0" rIns="0" bIns="0" rtlCol="0"/>
            <a:lstStyle/>
            <a:p>
              <a:endParaRPr/>
            </a:p>
          </p:txBody>
        </p:sp>
        <p:sp>
          <p:nvSpPr>
            <p:cNvPr id="19" name="object 19"/>
            <p:cNvSpPr/>
            <p:nvPr/>
          </p:nvSpPr>
          <p:spPr>
            <a:xfrm>
              <a:off x="2286000" y="2514599"/>
              <a:ext cx="609600" cy="609600"/>
            </a:xfrm>
            <a:custGeom>
              <a:avLst/>
              <a:gdLst/>
              <a:ahLst/>
              <a:cxnLst/>
              <a:rect l="l" t="t" r="r" b="b"/>
              <a:pathLst>
                <a:path w="609600" h="6096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74" y="605609"/>
                  </a:lnTo>
                  <a:lnTo>
                    <a:pt x="208483" y="594055"/>
                  </a:lnTo>
                  <a:lnTo>
                    <a:pt x="164753" y="575567"/>
                  </a:lnTo>
                  <a:lnTo>
                    <a:pt x="124815" y="550773"/>
                  </a:lnTo>
                  <a:lnTo>
                    <a:pt x="89296" y="520303"/>
                  </a:lnTo>
                  <a:lnTo>
                    <a:pt x="58826" y="484784"/>
                  </a:lnTo>
                  <a:lnTo>
                    <a:pt x="34032" y="444846"/>
                  </a:lnTo>
                  <a:lnTo>
                    <a:pt x="15544" y="401116"/>
                  </a:lnTo>
                  <a:lnTo>
                    <a:pt x="3990" y="354225"/>
                  </a:lnTo>
                  <a:lnTo>
                    <a:pt x="0" y="304800"/>
                  </a:lnTo>
                  <a:close/>
                </a:path>
              </a:pathLst>
            </a:custGeom>
            <a:ln w="9144">
              <a:solidFill>
                <a:srgbClr val="000000"/>
              </a:solidFill>
            </a:ln>
          </p:spPr>
          <p:txBody>
            <a:bodyPr wrap="square" lIns="0" tIns="0" rIns="0" bIns="0" rtlCol="0"/>
            <a:lstStyle/>
            <a:p>
              <a:endParaRPr/>
            </a:p>
          </p:txBody>
        </p:sp>
      </p:grpSp>
      <p:sp>
        <p:nvSpPr>
          <p:cNvPr id="20" name="object 20"/>
          <p:cNvSpPr txBox="1">
            <a:spLocks noGrp="1"/>
          </p:cNvSpPr>
          <p:nvPr>
            <p:ph type="title"/>
          </p:nvPr>
        </p:nvSpPr>
        <p:spPr>
          <a:xfrm>
            <a:off x="444500" y="1031189"/>
            <a:ext cx="4503420" cy="788670"/>
          </a:xfrm>
          <a:prstGeom prst="rect">
            <a:avLst/>
          </a:prstGeom>
        </p:spPr>
        <p:txBody>
          <a:bodyPr vert="horz" wrap="square" lIns="0" tIns="13335" rIns="0" bIns="0" rtlCol="0">
            <a:spAutoFit/>
          </a:bodyPr>
          <a:lstStyle/>
          <a:p>
            <a:pPr marL="12700">
              <a:lnSpc>
                <a:spcPct val="100000"/>
              </a:lnSpc>
              <a:spcBef>
                <a:spcPts val="105"/>
              </a:spcBef>
            </a:pPr>
            <a:r>
              <a:rPr dirty="0">
                <a:solidFill>
                  <a:srgbClr val="000000"/>
                </a:solidFill>
              </a:rPr>
              <a:t>Adjacency</a:t>
            </a:r>
            <a:r>
              <a:rPr spc="-100" dirty="0">
                <a:solidFill>
                  <a:srgbClr val="000000"/>
                </a:solidFill>
              </a:rPr>
              <a:t> </a:t>
            </a:r>
            <a:r>
              <a:rPr dirty="0">
                <a:solidFill>
                  <a:srgbClr val="000000"/>
                </a:solidFill>
              </a:rPr>
              <a:t>Matrix</a:t>
            </a:r>
          </a:p>
        </p:txBody>
      </p:sp>
      <p:sp>
        <p:nvSpPr>
          <p:cNvPr id="21" name="object 21"/>
          <p:cNvSpPr txBox="1"/>
          <p:nvPr/>
        </p:nvSpPr>
        <p:spPr>
          <a:xfrm>
            <a:off x="993444" y="2550922"/>
            <a:ext cx="153035" cy="513715"/>
          </a:xfrm>
          <a:prstGeom prst="rect">
            <a:avLst/>
          </a:prstGeom>
        </p:spPr>
        <p:txBody>
          <a:bodyPr vert="horz" wrap="square" lIns="0" tIns="13335" rIns="0" bIns="0" rtlCol="0">
            <a:spAutoFit/>
          </a:bodyPr>
          <a:lstStyle/>
          <a:p>
            <a:pPr marL="12700">
              <a:lnSpc>
                <a:spcPct val="100000"/>
              </a:lnSpc>
              <a:spcBef>
                <a:spcPts val="105"/>
              </a:spcBef>
            </a:pPr>
            <a:r>
              <a:rPr sz="3200" spc="-600" dirty="0">
                <a:latin typeface="Times New Roman"/>
                <a:cs typeface="Times New Roman"/>
              </a:rPr>
              <a:t>1</a:t>
            </a:r>
            <a:endParaRPr sz="3200">
              <a:latin typeface="Times New Roman"/>
              <a:cs typeface="Times New Roman"/>
            </a:endParaRPr>
          </a:p>
        </p:txBody>
      </p:sp>
      <p:sp>
        <p:nvSpPr>
          <p:cNvPr id="22" name="object 22"/>
          <p:cNvSpPr txBox="1"/>
          <p:nvPr/>
        </p:nvSpPr>
        <p:spPr>
          <a:xfrm>
            <a:off x="2441194" y="3846702"/>
            <a:ext cx="241935" cy="513715"/>
          </a:xfrm>
          <a:prstGeom prst="rect">
            <a:avLst/>
          </a:prstGeom>
        </p:spPr>
        <p:txBody>
          <a:bodyPr vert="horz" wrap="square" lIns="0" tIns="12700" rIns="0" bIns="0" rtlCol="0">
            <a:spAutoFit/>
          </a:bodyPr>
          <a:lstStyle/>
          <a:p>
            <a:pPr marL="12700">
              <a:lnSpc>
                <a:spcPct val="100000"/>
              </a:lnSpc>
              <a:spcBef>
                <a:spcPts val="100"/>
              </a:spcBef>
            </a:pPr>
            <a:r>
              <a:rPr sz="3200" spc="100" dirty="0">
                <a:latin typeface="Times New Roman"/>
                <a:cs typeface="Times New Roman"/>
              </a:rPr>
              <a:t>4</a:t>
            </a:r>
            <a:endParaRPr sz="3200">
              <a:latin typeface="Times New Roman"/>
              <a:cs typeface="Times New Roman"/>
            </a:endParaRPr>
          </a:p>
        </p:txBody>
      </p:sp>
      <p:sp>
        <p:nvSpPr>
          <p:cNvPr id="23" name="object 23"/>
          <p:cNvSpPr txBox="1"/>
          <p:nvPr/>
        </p:nvSpPr>
        <p:spPr>
          <a:xfrm>
            <a:off x="1069644" y="3818001"/>
            <a:ext cx="211454" cy="513715"/>
          </a:xfrm>
          <a:prstGeom prst="rect">
            <a:avLst/>
          </a:prstGeom>
        </p:spPr>
        <p:txBody>
          <a:bodyPr vert="horz" wrap="square" lIns="0" tIns="12700" rIns="0" bIns="0" rtlCol="0">
            <a:spAutoFit/>
          </a:bodyPr>
          <a:lstStyle/>
          <a:p>
            <a:pPr marL="12700">
              <a:lnSpc>
                <a:spcPct val="100000"/>
              </a:lnSpc>
              <a:spcBef>
                <a:spcPts val="100"/>
              </a:spcBef>
            </a:pPr>
            <a:r>
              <a:rPr sz="3200" spc="-140" dirty="0">
                <a:latin typeface="Times New Roman"/>
                <a:cs typeface="Times New Roman"/>
              </a:rPr>
              <a:t>3</a:t>
            </a:r>
            <a:endParaRPr sz="3200">
              <a:latin typeface="Times New Roman"/>
              <a:cs typeface="Times New Roman"/>
            </a:endParaRPr>
          </a:p>
        </p:txBody>
      </p:sp>
      <p:sp>
        <p:nvSpPr>
          <p:cNvPr id="24" name="object 24"/>
          <p:cNvSpPr txBox="1"/>
          <p:nvPr/>
        </p:nvSpPr>
        <p:spPr>
          <a:xfrm>
            <a:off x="1679194" y="5142357"/>
            <a:ext cx="219075" cy="513715"/>
          </a:xfrm>
          <a:prstGeom prst="rect">
            <a:avLst/>
          </a:prstGeom>
        </p:spPr>
        <p:txBody>
          <a:bodyPr vert="horz" wrap="square" lIns="0" tIns="12700" rIns="0" bIns="0" rtlCol="0">
            <a:spAutoFit/>
          </a:bodyPr>
          <a:lstStyle/>
          <a:p>
            <a:pPr marL="12700">
              <a:lnSpc>
                <a:spcPct val="100000"/>
              </a:lnSpc>
              <a:spcBef>
                <a:spcPts val="100"/>
              </a:spcBef>
            </a:pPr>
            <a:r>
              <a:rPr sz="3200" spc="-80" dirty="0">
                <a:latin typeface="Times New Roman"/>
                <a:cs typeface="Times New Roman"/>
              </a:rPr>
              <a:t>5</a:t>
            </a:r>
            <a:endParaRPr sz="3200">
              <a:latin typeface="Times New Roman"/>
              <a:cs typeface="Times New Roman"/>
            </a:endParaRPr>
          </a:p>
        </p:txBody>
      </p:sp>
      <p:sp>
        <p:nvSpPr>
          <p:cNvPr id="25" name="object 25"/>
          <p:cNvSpPr txBox="1"/>
          <p:nvPr/>
        </p:nvSpPr>
        <p:spPr>
          <a:xfrm>
            <a:off x="2441194" y="2550922"/>
            <a:ext cx="22288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Times New Roman"/>
                <a:cs typeface="Times New Roman"/>
              </a:rPr>
              <a:t>2</a:t>
            </a:r>
            <a:endParaRPr sz="3200">
              <a:latin typeface="Times New Roman"/>
              <a:cs typeface="Times New Roman"/>
            </a:endParaRPr>
          </a:p>
        </p:txBody>
      </p:sp>
      <p:sp>
        <p:nvSpPr>
          <p:cNvPr id="26" name="object 26"/>
          <p:cNvSpPr/>
          <p:nvPr/>
        </p:nvSpPr>
        <p:spPr>
          <a:xfrm>
            <a:off x="4114800" y="2514600"/>
            <a:ext cx="3666744" cy="2971800"/>
          </a:xfrm>
          <a:prstGeom prst="rect">
            <a:avLst/>
          </a:prstGeom>
          <a:blipFill>
            <a:blip r:embed="rId5" cstate="print"/>
            <a:stretch>
              <a:fillRect/>
            </a:stretch>
          </a:blipFill>
        </p:spPr>
        <p:txBody>
          <a:bodyPr wrap="square" lIns="0" tIns="0" rIns="0" bIns="0" rtlCol="0"/>
          <a:lstStyle/>
          <a:p>
            <a:endParaRPr/>
          </a:p>
        </p:txBody>
      </p:sp>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17</a:t>
            </a:fld>
            <a:endParaRPr spc="-9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p:nvPr/>
        </p:nvSpPr>
        <p:spPr>
          <a:xfrm>
            <a:off x="444500" y="6518249"/>
            <a:ext cx="253365" cy="208279"/>
          </a:xfrm>
          <a:prstGeom prst="rect">
            <a:avLst/>
          </a:prstGeom>
        </p:spPr>
        <p:txBody>
          <a:bodyPr vert="horz" wrap="square" lIns="0" tIns="12700" rIns="0" bIns="0" rtlCol="0">
            <a:spAutoFit/>
          </a:bodyPr>
          <a:lstStyle/>
          <a:p>
            <a:pPr marL="12700">
              <a:lnSpc>
                <a:spcPct val="100000"/>
              </a:lnSpc>
              <a:spcBef>
                <a:spcPts val="100"/>
              </a:spcBef>
            </a:pPr>
            <a:r>
              <a:rPr sz="1200" spc="-70" dirty="0">
                <a:solidFill>
                  <a:srgbClr val="185D75"/>
                </a:solidFill>
                <a:latin typeface="Times New Roman"/>
                <a:cs typeface="Times New Roman"/>
              </a:rPr>
              <a:t>L</a:t>
            </a:r>
            <a:r>
              <a:rPr sz="1200" spc="-30" dirty="0">
                <a:solidFill>
                  <a:srgbClr val="185D75"/>
                </a:solidFill>
                <a:latin typeface="Times New Roman"/>
                <a:cs typeface="Times New Roman"/>
              </a:rPr>
              <a:t>2</a:t>
            </a:r>
            <a:r>
              <a:rPr sz="1200" spc="-55" dirty="0">
                <a:solidFill>
                  <a:srgbClr val="185D75"/>
                </a:solidFill>
                <a:latin typeface="Times New Roman"/>
                <a:cs typeface="Times New Roman"/>
              </a:rPr>
              <a:t>3</a:t>
            </a:r>
            <a:endParaRPr sz="1200">
              <a:latin typeface="Times New Roman"/>
              <a:cs typeface="Times New Roman"/>
            </a:endParaRPr>
          </a:p>
        </p:txBody>
      </p:sp>
      <p:sp>
        <p:nvSpPr>
          <p:cNvPr id="9" name="object 9"/>
          <p:cNvSpPr txBox="1"/>
          <p:nvPr/>
        </p:nvSpPr>
        <p:spPr>
          <a:xfrm>
            <a:off x="8546083" y="6518249"/>
            <a:ext cx="154305" cy="208279"/>
          </a:xfrm>
          <a:prstGeom prst="rect">
            <a:avLst/>
          </a:prstGeom>
        </p:spPr>
        <p:txBody>
          <a:bodyPr vert="horz" wrap="square" lIns="0" tIns="12700" rIns="0" bIns="0" rtlCol="0">
            <a:spAutoFit/>
          </a:bodyPr>
          <a:lstStyle/>
          <a:p>
            <a:pPr marL="12700">
              <a:lnSpc>
                <a:spcPct val="100000"/>
              </a:lnSpc>
              <a:spcBef>
                <a:spcPts val="100"/>
              </a:spcBef>
            </a:pPr>
            <a:r>
              <a:rPr sz="1200" spc="-100" dirty="0">
                <a:solidFill>
                  <a:srgbClr val="185D75"/>
                </a:solidFill>
                <a:latin typeface="Times New Roman"/>
                <a:cs typeface="Times New Roman"/>
              </a:rPr>
              <a:t>18</a:t>
            </a:r>
            <a:endParaRPr sz="1200">
              <a:latin typeface="Times New Roman"/>
              <a:cs typeface="Times New Roman"/>
            </a:endParaRPr>
          </a:p>
        </p:txBody>
      </p:sp>
      <p:sp>
        <p:nvSpPr>
          <p:cNvPr id="10" name="object 10"/>
          <p:cNvSpPr txBox="1">
            <a:spLocks noGrp="1"/>
          </p:cNvSpPr>
          <p:nvPr>
            <p:ph type="title"/>
          </p:nvPr>
        </p:nvSpPr>
        <p:spPr>
          <a:xfrm>
            <a:off x="2469642" y="179578"/>
            <a:ext cx="4055110" cy="711200"/>
          </a:xfrm>
          <a:prstGeom prst="rect">
            <a:avLst/>
          </a:prstGeom>
        </p:spPr>
        <p:txBody>
          <a:bodyPr vert="horz" wrap="square" lIns="0" tIns="12700" rIns="0" bIns="0" rtlCol="0">
            <a:spAutoFit/>
          </a:bodyPr>
          <a:lstStyle/>
          <a:p>
            <a:pPr marL="12700">
              <a:lnSpc>
                <a:spcPct val="100000"/>
              </a:lnSpc>
              <a:spcBef>
                <a:spcPts val="100"/>
              </a:spcBef>
            </a:pPr>
            <a:r>
              <a:rPr sz="4500" dirty="0"/>
              <a:t>Adjacency</a:t>
            </a:r>
            <a:r>
              <a:rPr sz="4500" spc="-120" dirty="0"/>
              <a:t> </a:t>
            </a:r>
            <a:r>
              <a:rPr sz="4500" dirty="0"/>
              <a:t>Matrix</a:t>
            </a:r>
            <a:endParaRPr sz="4500"/>
          </a:p>
        </p:txBody>
      </p:sp>
      <p:sp>
        <p:nvSpPr>
          <p:cNvPr id="11" name="object 11"/>
          <p:cNvSpPr txBox="1"/>
          <p:nvPr/>
        </p:nvSpPr>
        <p:spPr>
          <a:xfrm>
            <a:off x="535940" y="3326713"/>
            <a:ext cx="332105" cy="422909"/>
          </a:xfrm>
          <a:prstGeom prst="rect">
            <a:avLst/>
          </a:prstGeom>
        </p:spPr>
        <p:txBody>
          <a:bodyPr vert="horz" wrap="square" lIns="0" tIns="13335" rIns="0" bIns="0" rtlCol="0">
            <a:spAutoFit/>
          </a:bodyPr>
          <a:lstStyle/>
          <a:p>
            <a:pPr marL="12700">
              <a:lnSpc>
                <a:spcPct val="100000"/>
              </a:lnSpc>
              <a:spcBef>
                <a:spcPts val="105"/>
              </a:spcBef>
            </a:pPr>
            <a:r>
              <a:rPr sz="2600" spc="-100" dirty="0">
                <a:latin typeface="Times New Roman"/>
                <a:cs typeface="Times New Roman"/>
              </a:rPr>
              <a:t>A:</a:t>
            </a:r>
            <a:endParaRPr sz="2600">
              <a:latin typeface="Times New Roman"/>
              <a:cs typeface="Times New Roman"/>
            </a:endParaRPr>
          </a:p>
        </p:txBody>
      </p:sp>
      <p:sp>
        <p:nvSpPr>
          <p:cNvPr id="12" name="object 12"/>
          <p:cNvSpPr/>
          <p:nvPr/>
        </p:nvSpPr>
        <p:spPr>
          <a:xfrm>
            <a:off x="2967227" y="1509267"/>
            <a:ext cx="3135630" cy="1933448"/>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3113277" y="2845434"/>
            <a:ext cx="97155" cy="299720"/>
          </a:xfrm>
          <a:prstGeom prst="rect">
            <a:avLst/>
          </a:prstGeom>
        </p:spPr>
        <p:txBody>
          <a:bodyPr vert="horz" wrap="square" lIns="0" tIns="12700" rIns="0" bIns="0" rtlCol="0">
            <a:spAutoFit/>
          </a:bodyPr>
          <a:lstStyle/>
          <a:p>
            <a:pPr marL="12700">
              <a:lnSpc>
                <a:spcPct val="100000"/>
              </a:lnSpc>
              <a:spcBef>
                <a:spcPts val="100"/>
              </a:spcBef>
            </a:pPr>
            <a:r>
              <a:rPr sz="1800" spc="-340" dirty="0">
                <a:latin typeface="Times New Roman"/>
                <a:cs typeface="Times New Roman"/>
              </a:rPr>
              <a:t>1</a:t>
            </a:r>
            <a:endParaRPr sz="1800">
              <a:latin typeface="Times New Roman"/>
              <a:cs typeface="Times New Roman"/>
            </a:endParaRPr>
          </a:p>
        </p:txBody>
      </p:sp>
      <p:sp>
        <p:nvSpPr>
          <p:cNvPr id="14" name="object 14"/>
          <p:cNvSpPr txBox="1"/>
          <p:nvPr/>
        </p:nvSpPr>
        <p:spPr>
          <a:xfrm>
            <a:off x="1933194" y="865378"/>
            <a:ext cx="5121275" cy="1365885"/>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rlito"/>
                <a:cs typeface="Carlito"/>
              </a:rPr>
              <a:t>-Directed</a:t>
            </a:r>
            <a:r>
              <a:rPr sz="4500" spc="-55" dirty="0">
                <a:solidFill>
                  <a:srgbClr val="04607A"/>
                </a:solidFill>
                <a:latin typeface="Carlito"/>
                <a:cs typeface="Carlito"/>
              </a:rPr>
              <a:t> </a:t>
            </a:r>
            <a:r>
              <a:rPr sz="4500" spc="-5" dirty="0">
                <a:solidFill>
                  <a:srgbClr val="04607A"/>
                </a:solidFill>
                <a:latin typeface="Carlito"/>
                <a:cs typeface="Carlito"/>
              </a:rPr>
              <a:t>Multigraphs</a:t>
            </a:r>
            <a:endParaRPr sz="4500">
              <a:latin typeface="Carlito"/>
              <a:cs typeface="Carlito"/>
            </a:endParaRPr>
          </a:p>
          <a:p>
            <a:pPr marR="215265" algn="ctr">
              <a:lnSpc>
                <a:spcPct val="100000"/>
              </a:lnSpc>
              <a:spcBef>
                <a:spcPts val="2990"/>
              </a:spcBef>
            </a:pPr>
            <a:r>
              <a:rPr sz="1800" spc="-30" dirty="0">
                <a:latin typeface="Times New Roman"/>
                <a:cs typeface="Times New Roman"/>
              </a:rPr>
              <a:t>2</a:t>
            </a:r>
            <a:endParaRPr sz="1800">
              <a:latin typeface="Times New Roman"/>
              <a:cs typeface="Times New Roman"/>
            </a:endParaRPr>
          </a:p>
        </p:txBody>
      </p:sp>
      <p:sp>
        <p:nvSpPr>
          <p:cNvPr id="15" name="object 15"/>
          <p:cNvSpPr txBox="1"/>
          <p:nvPr/>
        </p:nvSpPr>
        <p:spPr>
          <a:xfrm>
            <a:off x="5460238" y="2845434"/>
            <a:ext cx="130175"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Times New Roman"/>
                <a:cs typeface="Times New Roman"/>
              </a:rPr>
              <a:t>3</a:t>
            </a:r>
            <a:endParaRPr sz="1800">
              <a:latin typeface="Times New Roman"/>
              <a:cs typeface="Times New Roman"/>
            </a:endParaRPr>
          </a:p>
        </p:txBody>
      </p:sp>
      <p:sp>
        <p:nvSpPr>
          <p:cNvPr id="16" name="object 16"/>
          <p:cNvSpPr/>
          <p:nvPr/>
        </p:nvSpPr>
        <p:spPr>
          <a:xfrm>
            <a:off x="2932176" y="3810000"/>
            <a:ext cx="2866644" cy="2362200"/>
          </a:xfrm>
          <a:prstGeom prst="rect">
            <a:avLst/>
          </a:prstGeom>
          <a:blipFill>
            <a:blip r:embed="rId6" cstate="print"/>
            <a:stretch>
              <a:fillRect/>
            </a:stretch>
          </a:blipFill>
        </p:spPr>
        <p:txBody>
          <a:bodyPr wrap="square" lIns="0" tIns="0" rIns="0" bIns="0" rtlCol="0"/>
          <a:lstStyle/>
          <a:p>
            <a:endParaRPr/>
          </a:p>
        </p:txBody>
      </p:sp>
      <p:grpSp>
        <p:nvGrpSpPr>
          <p:cNvPr id="17" name="object 17"/>
          <p:cNvGrpSpPr/>
          <p:nvPr/>
        </p:nvGrpSpPr>
        <p:grpSpPr>
          <a:xfrm>
            <a:off x="4186237" y="2814637"/>
            <a:ext cx="390525" cy="390525"/>
            <a:chOff x="4186237" y="2814637"/>
            <a:chExt cx="390525" cy="390525"/>
          </a:xfrm>
        </p:grpSpPr>
        <p:sp>
          <p:nvSpPr>
            <p:cNvPr id="18" name="object 18"/>
            <p:cNvSpPr/>
            <p:nvPr/>
          </p:nvSpPr>
          <p:spPr>
            <a:xfrm>
              <a:off x="4191000" y="281940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0E6EC5"/>
            </a:solidFill>
          </p:spPr>
          <p:txBody>
            <a:bodyPr wrap="square" lIns="0" tIns="0" rIns="0" bIns="0" rtlCol="0"/>
            <a:lstStyle/>
            <a:p>
              <a:endParaRPr/>
            </a:p>
          </p:txBody>
        </p:sp>
        <p:sp>
          <p:nvSpPr>
            <p:cNvPr id="19" name="object 19"/>
            <p:cNvSpPr/>
            <p:nvPr/>
          </p:nvSpPr>
          <p:spPr>
            <a:xfrm>
              <a:off x="4191000" y="2819400"/>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9144">
              <a:solidFill>
                <a:srgbClr val="000000"/>
              </a:solidFill>
            </a:ln>
          </p:spPr>
          <p:txBody>
            <a:bodyPr wrap="square" lIns="0" tIns="0" rIns="0" bIns="0" rtlCol="0"/>
            <a:lstStyle/>
            <a:p>
              <a:endParaRPr/>
            </a:p>
          </p:txBody>
        </p:sp>
      </p:grpSp>
      <p:sp>
        <p:nvSpPr>
          <p:cNvPr id="20" name="object 20"/>
          <p:cNvSpPr txBox="1"/>
          <p:nvPr/>
        </p:nvSpPr>
        <p:spPr>
          <a:xfrm>
            <a:off x="4309364" y="2845434"/>
            <a:ext cx="147320"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Times New Roman"/>
                <a:cs typeface="Times New Roman"/>
              </a:rPr>
              <a:t>4</a:t>
            </a:r>
            <a:endParaRPr sz="1800">
              <a:latin typeface="Times New Roman"/>
              <a:cs typeface="Times New Roman"/>
            </a:endParaRPr>
          </a:p>
        </p:txBody>
      </p:sp>
      <p:sp>
        <p:nvSpPr>
          <p:cNvPr id="21" name="object 21"/>
          <p:cNvSpPr/>
          <p:nvPr/>
        </p:nvSpPr>
        <p:spPr>
          <a:xfrm>
            <a:off x="3353561" y="2945892"/>
            <a:ext cx="838200" cy="129539"/>
          </a:xfrm>
          <a:custGeom>
            <a:avLst/>
            <a:gdLst/>
            <a:ahLst/>
            <a:cxnLst/>
            <a:rect l="l" t="t" r="r" b="b"/>
            <a:pathLst>
              <a:path w="838200" h="129539">
                <a:moveTo>
                  <a:pt x="708660" y="0"/>
                </a:moveTo>
                <a:lnTo>
                  <a:pt x="708660" y="129540"/>
                </a:lnTo>
                <a:lnTo>
                  <a:pt x="812292" y="77724"/>
                </a:lnTo>
                <a:lnTo>
                  <a:pt x="721613" y="77724"/>
                </a:lnTo>
                <a:lnTo>
                  <a:pt x="721613" y="51816"/>
                </a:lnTo>
                <a:lnTo>
                  <a:pt x="812292" y="51816"/>
                </a:lnTo>
                <a:lnTo>
                  <a:pt x="708660" y="0"/>
                </a:lnTo>
                <a:close/>
              </a:path>
              <a:path w="838200" h="129539">
                <a:moveTo>
                  <a:pt x="708660" y="51816"/>
                </a:moveTo>
                <a:lnTo>
                  <a:pt x="0" y="51816"/>
                </a:lnTo>
                <a:lnTo>
                  <a:pt x="0" y="77724"/>
                </a:lnTo>
                <a:lnTo>
                  <a:pt x="708660" y="77724"/>
                </a:lnTo>
                <a:lnTo>
                  <a:pt x="708660" y="51816"/>
                </a:lnTo>
                <a:close/>
              </a:path>
              <a:path w="838200" h="129539">
                <a:moveTo>
                  <a:pt x="812292" y="51816"/>
                </a:moveTo>
                <a:lnTo>
                  <a:pt x="721613" y="51816"/>
                </a:lnTo>
                <a:lnTo>
                  <a:pt x="721613" y="77724"/>
                </a:lnTo>
                <a:lnTo>
                  <a:pt x="812292" y="77724"/>
                </a:lnTo>
                <a:lnTo>
                  <a:pt x="838200" y="64770"/>
                </a:lnTo>
                <a:lnTo>
                  <a:pt x="812292" y="51816"/>
                </a:lnTo>
                <a:close/>
              </a:path>
            </a:pathLst>
          </a:custGeom>
          <a:solidFill>
            <a:srgbClr val="000000"/>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031189"/>
            <a:ext cx="8228965" cy="788670"/>
          </a:xfrm>
          <a:prstGeom prst="rect">
            <a:avLst/>
          </a:prstGeom>
        </p:spPr>
        <p:txBody>
          <a:bodyPr vert="horz" wrap="square" lIns="0" tIns="13335" rIns="0" bIns="0" rtlCol="0">
            <a:spAutoFit/>
          </a:bodyPr>
          <a:lstStyle/>
          <a:p>
            <a:pPr marL="12700">
              <a:lnSpc>
                <a:spcPct val="100000"/>
              </a:lnSpc>
              <a:spcBef>
                <a:spcPts val="105"/>
              </a:spcBef>
            </a:pPr>
            <a:r>
              <a:rPr b="1" dirty="0">
                <a:latin typeface="Carlito"/>
                <a:cs typeface="Carlito"/>
              </a:rPr>
              <a:t>Adjacency </a:t>
            </a:r>
            <a:r>
              <a:rPr b="1" spc="-5" dirty="0">
                <a:latin typeface="Carlito"/>
                <a:cs typeface="Carlito"/>
              </a:rPr>
              <a:t>Lists</a:t>
            </a:r>
            <a:r>
              <a:rPr b="1" spc="-75" dirty="0">
                <a:latin typeface="Carlito"/>
                <a:cs typeface="Carlito"/>
              </a:rPr>
              <a:t> </a:t>
            </a:r>
            <a:r>
              <a:rPr b="1" dirty="0">
                <a:latin typeface="Carlito"/>
                <a:cs typeface="Carlito"/>
              </a:rPr>
              <a:t>Representation</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1" name="object 11"/>
          <p:cNvSpPr txBox="1"/>
          <p:nvPr/>
        </p:nvSpPr>
        <p:spPr>
          <a:xfrm>
            <a:off x="8494776" y="6556200"/>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10" dirty="0">
                <a:solidFill>
                  <a:srgbClr val="185D75"/>
                </a:solidFill>
                <a:latin typeface="Times New Roman"/>
                <a:cs typeface="Times New Roman"/>
              </a:rPr>
              <a:t>19</a:t>
            </a:fld>
            <a:endParaRPr sz="1200">
              <a:latin typeface="Times New Roman"/>
              <a:cs typeface="Times New Roman"/>
            </a:endParaRPr>
          </a:p>
        </p:txBody>
      </p:sp>
      <p:sp>
        <p:nvSpPr>
          <p:cNvPr id="9" name="object 9"/>
          <p:cNvSpPr txBox="1"/>
          <p:nvPr/>
        </p:nvSpPr>
        <p:spPr>
          <a:xfrm>
            <a:off x="535940" y="1947799"/>
            <a:ext cx="7762240" cy="2045335"/>
          </a:xfrm>
          <a:prstGeom prst="rect">
            <a:avLst/>
          </a:prstGeom>
        </p:spPr>
        <p:txBody>
          <a:bodyPr vert="horz" wrap="square" lIns="0" tIns="13335" rIns="0" bIns="0" rtlCol="0">
            <a:spAutoFit/>
          </a:bodyPr>
          <a:lstStyle/>
          <a:p>
            <a:pPr marL="286385" marR="1270635" indent="-274320">
              <a:lnSpc>
                <a:spcPct val="100000"/>
              </a:lnSpc>
              <a:spcBef>
                <a:spcPts val="105"/>
              </a:spcBef>
              <a:buClr>
                <a:srgbClr val="0AD0D9"/>
              </a:buClr>
              <a:buSzPct val="94230"/>
              <a:buFont typeface="Arial"/>
              <a:buChar char="●"/>
              <a:tabLst>
                <a:tab pos="287020" algn="l"/>
              </a:tabLst>
            </a:pPr>
            <a:r>
              <a:rPr sz="2600" spc="-125" dirty="0">
                <a:latin typeface="Times New Roman"/>
                <a:cs typeface="Times New Roman"/>
              </a:rPr>
              <a:t>A</a:t>
            </a:r>
            <a:r>
              <a:rPr sz="2600" spc="-5" dirty="0">
                <a:latin typeface="Times New Roman"/>
                <a:cs typeface="Times New Roman"/>
              </a:rPr>
              <a:t> </a:t>
            </a:r>
            <a:r>
              <a:rPr sz="2600" spc="120" dirty="0">
                <a:latin typeface="Times New Roman"/>
                <a:cs typeface="Times New Roman"/>
              </a:rPr>
              <a:t>graph</a:t>
            </a:r>
            <a:r>
              <a:rPr sz="2600" spc="-5"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215" dirty="0">
                <a:latin typeface="Times New Roman"/>
                <a:cs typeface="Times New Roman"/>
              </a:rPr>
              <a:t>n</a:t>
            </a:r>
            <a:r>
              <a:rPr sz="2600" spc="-5" dirty="0">
                <a:latin typeface="Times New Roman"/>
                <a:cs typeface="Times New Roman"/>
              </a:rPr>
              <a:t> </a:t>
            </a:r>
            <a:r>
              <a:rPr sz="2600" spc="125" dirty="0">
                <a:latin typeface="Times New Roman"/>
                <a:cs typeface="Times New Roman"/>
              </a:rPr>
              <a:t>nodes</a:t>
            </a:r>
            <a:r>
              <a:rPr sz="2600" spc="-15" dirty="0">
                <a:latin typeface="Times New Roman"/>
                <a:cs typeface="Times New Roman"/>
              </a:rPr>
              <a:t> </a:t>
            </a:r>
            <a:r>
              <a:rPr sz="2600" spc="25" dirty="0">
                <a:latin typeface="Times New Roman"/>
                <a:cs typeface="Times New Roman"/>
              </a:rPr>
              <a:t>is</a:t>
            </a:r>
            <a:r>
              <a:rPr sz="2600" dirty="0">
                <a:latin typeface="Times New Roman"/>
                <a:cs typeface="Times New Roman"/>
              </a:rPr>
              <a:t> </a:t>
            </a:r>
            <a:r>
              <a:rPr sz="2600" spc="125" dirty="0">
                <a:latin typeface="Times New Roman"/>
                <a:cs typeface="Times New Roman"/>
              </a:rPr>
              <a:t>represented</a:t>
            </a:r>
            <a:r>
              <a:rPr sz="2600" spc="-5" dirty="0">
                <a:latin typeface="Times New Roman"/>
                <a:cs typeface="Times New Roman"/>
              </a:rPr>
              <a:t> </a:t>
            </a:r>
            <a:r>
              <a:rPr sz="2600" spc="45" dirty="0">
                <a:latin typeface="Times New Roman"/>
                <a:cs typeface="Times New Roman"/>
              </a:rPr>
              <a:t>by</a:t>
            </a:r>
            <a:r>
              <a:rPr sz="2600" spc="-5" dirty="0">
                <a:latin typeface="Times New Roman"/>
                <a:cs typeface="Times New Roman"/>
              </a:rPr>
              <a:t> </a:t>
            </a:r>
            <a:r>
              <a:rPr sz="2600" spc="95" dirty="0">
                <a:latin typeface="Times New Roman"/>
                <a:cs typeface="Times New Roman"/>
              </a:rPr>
              <a:t>a</a:t>
            </a:r>
            <a:r>
              <a:rPr sz="2600" dirty="0">
                <a:latin typeface="Times New Roman"/>
                <a:cs typeface="Times New Roman"/>
              </a:rPr>
              <a:t> </a:t>
            </a:r>
            <a:r>
              <a:rPr sz="2600" spc="100" dirty="0">
                <a:latin typeface="Times New Roman"/>
                <a:cs typeface="Times New Roman"/>
              </a:rPr>
              <a:t>one-  </a:t>
            </a:r>
            <a:r>
              <a:rPr sz="2600" spc="105" dirty="0">
                <a:latin typeface="Times New Roman"/>
                <a:cs typeface="Times New Roman"/>
              </a:rPr>
              <a:t>dimensional </a:t>
            </a:r>
            <a:r>
              <a:rPr sz="2600" spc="80" dirty="0">
                <a:latin typeface="Times New Roman"/>
                <a:cs typeface="Times New Roman"/>
              </a:rPr>
              <a:t>array </a:t>
            </a:r>
            <a:r>
              <a:rPr sz="2600" spc="-145" dirty="0">
                <a:latin typeface="Times New Roman"/>
                <a:cs typeface="Times New Roman"/>
              </a:rPr>
              <a:t>L </a:t>
            </a:r>
            <a:r>
              <a:rPr sz="2600" spc="20" dirty="0">
                <a:latin typeface="Times New Roman"/>
                <a:cs typeface="Times New Roman"/>
              </a:rPr>
              <a:t>of </a:t>
            </a:r>
            <a:r>
              <a:rPr sz="2600" spc="100" dirty="0">
                <a:latin typeface="Times New Roman"/>
                <a:cs typeface="Times New Roman"/>
              </a:rPr>
              <a:t>linked </a:t>
            </a:r>
            <a:r>
              <a:rPr sz="2600" spc="55" dirty="0">
                <a:latin typeface="Times New Roman"/>
                <a:cs typeface="Times New Roman"/>
              </a:rPr>
              <a:t>lists,</a:t>
            </a:r>
            <a:r>
              <a:rPr sz="2600" spc="-225" dirty="0">
                <a:latin typeface="Times New Roman"/>
                <a:cs typeface="Times New Roman"/>
              </a:rPr>
              <a:t> </a:t>
            </a:r>
            <a:r>
              <a:rPr sz="2600" spc="110" dirty="0">
                <a:latin typeface="Times New Roman"/>
                <a:cs typeface="Times New Roman"/>
              </a:rPr>
              <a:t>where</a:t>
            </a:r>
            <a:endParaRPr sz="2600">
              <a:latin typeface="Times New Roman"/>
              <a:cs typeface="Times New Roman"/>
            </a:endParaRPr>
          </a:p>
          <a:p>
            <a:pPr marL="652780" marR="5080" lvl="1" indent="-259079">
              <a:lnSpc>
                <a:spcPct val="100000"/>
              </a:lnSpc>
              <a:spcBef>
                <a:spcPts val="509"/>
              </a:spcBef>
              <a:buClr>
                <a:srgbClr val="0E6EC5"/>
              </a:buClr>
              <a:buSzPct val="85416"/>
              <a:buFont typeface="Arial"/>
              <a:buChar char="●"/>
              <a:tabLst>
                <a:tab pos="653415" algn="l"/>
              </a:tabLst>
            </a:pPr>
            <a:r>
              <a:rPr sz="2400" spc="-20" dirty="0">
                <a:latin typeface="Times New Roman"/>
                <a:cs typeface="Times New Roman"/>
              </a:rPr>
              <a:t>L[i]</a:t>
            </a:r>
            <a:r>
              <a:rPr sz="2400" spc="-5" dirty="0">
                <a:latin typeface="Times New Roman"/>
                <a:cs typeface="Times New Roman"/>
              </a:rPr>
              <a:t> </a:t>
            </a:r>
            <a:r>
              <a:rPr sz="2400" spc="20" dirty="0">
                <a:latin typeface="Times New Roman"/>
                <a:cs typeface="Times New Roman"/>
              </a:rPr>
              <a:t>is</a:t>
            </a:r>
            <a:r>
              <a:rPr sz="2400" spc="5" dirty="0">
                <a:latin typeface="Times New Roman"/>
                <a:cs typeface="Times New Roman"/>
              </a:rPr>
              <a:t> </a:t>
            </a:r>
            <a:r>
              <a:rPr sz="2400" spc="150" dirty="0">
                <a:latin typeface="Times New Roman"/>
                <a:cs typeface="Times New Roman"/>
              </a:rPr>
              <a:t>the</a:t>
            </a:r>
            <a:r>
              <a:rPr sz="2400" spc="-5" dirty="0">
                <a:latin typeface="Times New Roman"/>
                <a:cs typeface="Times New Roman"/>
              </a:rPr>
              <a:t> </a:t>
            </a:r>
            <a:r>
              <a:rPr sz="2400" spc="90" dirty="0">
                <a:latin typeface="Times New Roman"/>
                <a:cs typeface="Times New Roman"/>
              </a:rPr>
              <a:t>linked</a:t>
            </a:r>
            <a:r>
              <a:rPr sz="2400" spc="5" dirty="0">
                <a:latin typeface="Times New Roman"/>
                <a:cs typeface="Times New Roman"/>
              </a:rPr>
              <a:t> </a:t>
            </a:r>
            <a:r>
              <a:rPr sz="2400" spc="60" dirty="0">
                <a:latin typeface="Times New Roman"/>
                <a:cs typeface="Times New Roman"/>
              </a:rPr>
              <a:t>list</a:t>
            </a:r>
            <a:r>
              <a:rPr sz="2400" spc="-5" dirty="0">
                <a:latin typeface="Times New Roman"/>
                <a:cs typeface="Times New Roman"/>
              </a:rPr>
              <a:t> </a:t>
            </a:r>
            <a:r>
              <a:rPr sz="2400" spc="95" dirty="0">
                <a:latin typeface="Times New Roman"/>
                <a:cs typeface="Times New Roman"/>
              </a:rPr>
              <a:t>containing</a:t>
            </a:r>
            <a:r>
              <a:rPr sz="2400" spc="25" dirty="0">
                <a:latin typeface="Times New Roman"/>
                <a:cs typeface="Times New Roman"/>
              </a:rPr>
              <a:t> </a:t>
            </a:r>
            <a:r>
              <a:rPr sz="2400" spc="30" dirty="0">
                <a:latin typeface="Times New Roman"/>
                <a:cs typeface="Times New Roman"/>
              </a:rPr>
              <a:t>all</a:t>
            </a:r>
            <a:r>
              <a:rPr sz="2400" dirty="0">
                <a:latin typeface="Times New Roman"/>
                <a:cs typeface="Times New Roman"/>
              </a:rPr>
              <a:t> </a:t>
            </a:r>
            <a:r>
              <a:rPr sz="2400" spc="145" dirty="0">
                <a:latin typeface="Times New Roman"/>
                <a:cs typeface="Times New Roman"/>
              </a:rPr>
              <a:t>the</a:t>
            </a:r>
            <a:r>
              <a:rPr sz="2400" spc="-5" dirty="0">
                <a:latin typeface="Times New Roman"/>
                <a:cs typeface="Times New Roman"/>
              </a:rPr>
              <a:t> </a:t>
            </a:r>
            <a:r>
              <a:rPr sz="2400" spc="110" dirty="0">
                <a:latin typeface="Times New Roman"/>
                <a:cs typeface="Times New Roman"/>
              </a:rPr>
              <a:t>nodes</a:t>
            </a:r>
            <a:r>
              <a:rPr sz="2400" spc="20" dirty="0">
                <a:latin typeface="Times New Roman"/>
                <a:cs typeface="Times New Roman"/>
              </a:rPr>
              <a:t> </a:t>
            </a:r>
            <a:r>
              <a:rPr sz="2400" spc="95" dirty="0">
                <a:latin typeface="Times New Roman"/>
                <a:cs typeface="Times New Roman"/>
              </a:rPr>
              <a:t>adjacent  </a:t>
            </a:r>
            <a:r>
              <a:rPr sz="2400" spc="90" dirty="0">
                <a:latin typeface="Times New Roman"/>
                <a:cs typeface="Times New Roman"/>
              </a:rPr>
              <a:t>from </a:t>
            </a:r>
            <a:r>
              <a:rPr sz="2400" spc="130" dirty="0">
                <a:latin typeface="Times New Roman"/>
                <a:cs typeface="Times New Roman"/>
              </a:rPr>
              <a:t>node</a:t>
            </a:r>
            <a:r>
              <a:rPr sz="2400" spc="-100" dirty="0">
                <a:latin typeface="Times New Roman"/>
                <a:cs typeface="Times New Roman"/>
              </a:rPr>
              <a:t> </a:t>
            </a:r>
            <a:r>
              <a:rPr sz="2400" spc="10" dirty="0">
                <a:latin typeface="Times New Roman"/>
                <a:cs typeface="Times New Roman"/>
              </a:rPr>
              <a:t>i.</a:t>
            </a:r>
            <a:endParaRPr sz="2400">
              <a:latin typeface="Times New Roman"/>
              <a:cs typeface="Times New Roman"/>
            </a:endParaRPr>
          </a:p>
          <a:p>
            <a:pPr marL="652780" lvl="1" indent="-259715">
              <a:lnSpc>
                <a:spcPct val="100000"/>
              </a:lnSpc>
              <a:spcBef>
                <a:spcPts val="505"/>
              </a:spcBef>
              <a:buClr>
                <a:srgbClr val="0E6EC5"/>
              </a:buClr>
              <a:buSzPct val="85416"/>
              <a:buFont typeface="Arial"/>
              <a:buChar char="●"/>
              <a:tabLst>
                <a:tab pos="653415" algn="l"/>
              </a:tabLst>
            </a:pPr>
            <a:r>
              <a:rPr sz="2400" spc="90" dirty="0">
                <a:latin typeface="Times New Roman"/>
                <a:cs typeface="Times New Roman"/>
              </a:rPr>
              <a:t>The</a:t>
            </a:r>
            <a:r>
              <a:rPr sz="2400" spc="-10" dirty="0">
                <a:latin typeface="Times New Roman"/>
                <a:cs typeface="Times New Roman"/>
              </a:rPr>
              <a:t> </a:t>
            </a:r>
            <a:r>
              <a:rPr sz="2400" spc="110" dirty="0">
                <a:latin typeface="Times New Roman"/>
                <a:cs typeface="Times New Roman"/>
              </a:rPr>
              <a:t>nodes</a:t>
            </a:r>
            <a:r>
              <a:rPr sz="2400" spc="15" dirty="0">
                <a:latin typeface="Times New Roman"/>
                <a:cs typeface="Times New Roman"/>
              </a:rPr>
              <a:t> </a:t>
            </a:r>
            <a:r>
              <a:rPr sz="2400" spc="100" dirty="0">
                <a:latin typeface="Times New Roman"/>
                <a:cs typeface="Times New Roman"/>
              </a:rPr>
              <a:t>in</a:t>
            </a:r>
            <a:r>
              <a:rPr sz="2400" spc="5" dirty="0">
                <a:latin typeface="Times New Roman"/>
                <a:cs typeface="Times New Roman"/>
              </a:rPr>
              <a:t> </a:t>
            </a:r>
            <a:r>
              <a:rPr sz="2400" spc="145" dirty="0">
                <a:latin typeface="Times New Roman"/>
                <a:cs typeface="Times New Roman"/>
              </a:rPr>
              <a:t>the</a:t>
            </a:r>
            <a:r>
              <a:rPr sz="2400" spc="-10" dirty="0">
                <a:latin typeface="Times New Roman"/>
                <a:cs typeface="Times New Roman"/>
              </a:rPr>
              <a:t> </a:t>
            </a:r>
            <a:r>
              <a:rPr sz="2400" spc="55" dirty="0">
                <a:latin typeface="Times New Roman"/>
                <a:cs typeface="Times New Roman"/>
              </a:rPr>
              <a:t>list</a:t>
            </a:r>
            <a:r>
              <a:rPr sz="2400" spc="5" dirty="0">
                <a:latin typeface="Times New Roman"/>
                <a:cs typeface="Times New Roman"/>
              </a:rPr>
              <a:t> </a:t>
            </a:r>
            <a:r>
              <a:rPr sz="2400" spc="-20" dirty="0">
                <a:latin typeface="Times New Roman"/>
                <a:cs typeface="Times New Roman"/>
              </a:rPr>
              <a:t>L[i]</a:t>
            </a:r>
            <a:r>
              <a:rPr sz="2400" spc="-10" dirty="0">
                <a:latin typeface="Times New Roman"/>
                <a:cs typeface="Times New Roman"/>
              </a:rPr>
              <a:t> </a:t>
            </a:r>
            <a:r>
              <a:rPr sz="2400" spc="95" dirty="0">
                <a:latin typeface="Times New Roman"/>
                <a:cs typeface="Times New Roman"/>
              </a:rPr>
              <a:t>are</a:t>
            </a:r>
            <a:r>
              <a:rPr sz="2400" spc="5" dirty="0">
                <a:latin typeface="Times New Roman"/>
                <a:cs typeface="Times New Roman"/>
              </a:rPr>
              <a:t> </a:t>
            </a:r>
            <a:r>
              <a:rPr sz="2400" spc="100" dirty="0">
                <a:latin typeface="Times New Roman"/>
                <a:cs typeface="Times New Roman"/>
              </a:rPr>
              <a:t>in</a:t>
            </a:r>
            <a:r>
              <a:rPr sz="2400" dirty="0">
                <a:latin typeface="Times New Roman"/>
                <a:cs typeface="Times New Roman"/>
              </a:rPr>
              <a:t> </a:t>
            </a:r>
            <a:r>
              <a:rPr sz="2400" spc="140" dirty="0">
                <a:latin typeface="Times New Roman"/>
                <a:cs typeface="Times New Roman"/>
              </a:rPr>
              <a:t>no</a:t>
            </a:r>
            <a:r>
              <a:rPr sz="2400" spc="10" dirty="0">
                <a:latin typeface="Times New Roman"/>
                <a:cs typeface="Times New Roman"/>
              </a:rPr>
              <a:t> </a:t>
            </a:r>
            <a:r>
              <a:rPr sz="2400" spc="90" dirty="0">
                <a:latin typeface="Times New Roman"/>
                <a:cs typeface="Times New Roman"/>
              </a:rPr>
              <a:t>particular</a:t>
            </a:r>
            <a:r>
              <a:rPr sz="2400" spc="-10" dirty="0">
                <a:latin typeface="Times New Roman"/>
                <a:cs typeface="Times New Roman"/>
              </a:rPr>
              <a:t> </a:t>
            </a:r>
            <a:r>
              <a:rPr sz="2400" spc="114" dirty="0">
                <a:latin typeface="Times New Roman"/>
                <a:cs typeface="Times New Roman"/>
              </a:rPr>
              <a:t>order</a:t>
            </a:r>
            <a:endParaRPr sz="2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031189"/>
            <a:ext cx="1905000" cy="788670"/>
          </a:xfrm>
          <a:prstGeom prst="rect">
            <a:avLst/>
          </a:prstGeom>
        </p:spPr>
        <p:txBody>
          <a:bodyPr vert="horz" wrap="square" lIns="0" tIns="13335" rIns="0" bIns="0" rtlCol="0">
            <a:spAutoFit/>
          </a:bodyPr>
          <a:lstStyle/>
          <a:p>
            <a:pPr marL="12700">
              <a:lnSpc>
                <a:spcPct val="100000"/>
              </a:lnSpc>
              <a:spcBef>
                <a:spcPts val="105"/>
              </a:spcBef>
            </a:pPr>
            <a:r>
              <a:rPr b="1" spc="-5" dirty="0">
                <a:latin typeface="Carlito"/>
                <a:cs typeface="Carlito"/>
              </a:rPr>
              <a:t>Graphs</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2</a:t>
            </a:fld>
            <a:endParaRPr spc="-90" dirty="0"/>
          </a:p>
        </p:txBody>
      </p:sp>
      <p:sp>
        <p:nvSpPr>
          <p:cNvPr id="9" name="object 9"/>
          <p:cNvSpPr txBox="1"/>
          <p:nvPr/>
        </p:nvSpPr>
        <p:spPr>
          <a:xfrm>
            <a:off x="535940" y="1892935"/>
            <a:ext cx="7844790" cy="4184015"/>
          </a:xfrm>
          <a:prstGeom prst="rect">
            <a:avLst/>
          </a:prstGeom>
        </p:spPr>
        <p:txBody>
          <a:bodyPr vert="horz" wrap="square" lIns="0" tIns="12700" rIns="0" bIns="0" rtlCol="0">
            <a:spAutoFit/>
          </a:bodyPr>
          <a:lstStyle/>
          <a:p>
            <a:pPr marL="286385" marR="5080" indent="-274320">
              <a:lnSpc>
                <a:spcPct val="150000"/>
              </a:lnSpc>
              <a:spcBef>
                <a:spcPts val="100"/>
              </a:spcBef>
              <a:buClr>
                <a:srgbClr val="0AD0D9"/>
              </a:buClr>
              <a:buSzPct val="93750"/>
              <a:buFont typeface="Arial"/>
              <a:buChar char="●"/>
              <a:tabLst>
                <a:tab pos="287020" algn="l"/>
              </a:tabLst>
            </a:pPr>
            <a:r>
              <a:rPr sz="2400" spc="-5" dirty="0">
                <a:latin typeface="Times New Roman"/>
                <a:cs typeface="Times New Roman"/>
              </a:rPr>
              <a:t>A </a:t>
            </a:r>
            <a:r>
              <a:rPr sz="2400" dirty="0">
                <a:latin typeface="Times New Roman"/>
                <a:cs typeface="Times New Roman"/>
              </a:rPr>
              <a:t>data structure that consists of a set of </a:t>
            </a:r>
            <a:r>
              <a:rPr sz="2400" spc="-5" dirty="0">
                <a:latin typeface="Times New Roman"/>
                <a:cs typeface="Times New Roman"/>
              </a:rPr>
              <a:t>nodes </a:t>
            </a:r>
            <a:r>
              <a:rPr sz="2400" spc="-10" dirty="0">
                <a:latin typeface="Times New Roman"/>
                <a:cs typeface="Times New Roman"/>
              </a:rPr>
              <a:t>(</a:t>
            </a:r>
            <a:r>
              <a:rPr sz="2400" i="1" spc="-10" dirty="0">
                <a:latin typeface="Times New Roman"/>
                <a:cs typeface="Times New Roman"/>
              </a:rPr>
              <a:t>vertices</a:t>
            </a:r>
            <a:r>
              <a:rPr sz="2400" spc="-10" dirty="0">
                <a:latin typeface="Times New Roman"/>
                <a:cs typeface="Times New Roman"/>
              </a:rPr>
              <a:t>) </a:t>
            </a:r>
            <a:r>
              <a:rPr sz="2400" dirty="0">
                <a:latin typeface="Times New Roman"/>
                <a:cs typeface="Times New Roman"/>
              </a:rPr>
              <a:t>and a  set of edges that relate the nodes to each</a:t>
            </a:r>
            <a:r>
              <a:rPr sz="2400" spc="-75" dirty="0">
                <a:latin typeface="Times New Roman"/>
                <a:cs typeface="Times New Roman"/>
              </a:rPr>
              <a:t> </a:t>
            </a:r>
            <a:r>
              <a:rPr sz="2400" dirty="0">
                <a:latin typeface="Times New Roman"/>
                <a:cs typeface="Times New Roman"/>
              </a:rPr>
              <a:t>other</a:t>
            </a:r>
            <a:endParaRPr sz="2400">
              <a:latin typeface="Times New Roman"/>
              <a:cs typeface="Times New Roman"/>
            </a:endParaRPr>
          </a:p>
          <a:p>
            <a:pPr marL="287020" indent="-274320">
              <a:lnSpc>
                <a:spcPct val="100000"/>
              </a:lnSpc>
              <a:spcBef>
                <a:spcPts val="1945"/>
              </a:spcBef>
              <a:buClr>
                <a:srgbClr val="0AD0D9"/>
              </a:buClr>
              <a:buSzPct val="93750"/>
              <a:buFont typeface="Arial"/>
              <a:buChar char="●"/>
              <a:tabLst>
                <a:tab pos="287020" algn="l"/>
              </a:tabLst>
            </a:pPr>
            <a:r>
              <a:rPr sz="2400" dirty="0">
                <a:latin typeface="Times New Roman"/>
                <a:cs typeface="Times New Roman"/>
              </a:rPr>
              <a:t>The set of edges describes relationships </a:t>
            </a:r>
            <a:r>
              <a:rPr sz="2400" spc="-5" dirty="0">
                <a:latin typeface="Times New Roman"/>
                <a:cs typeface="Times New Roman"/>
              </a:rPr>
              <a:t>among </a:t>
            </a:r>
            <a:r>
              <a:rPr sz="2400" dirty="0">
                <a:latin typeface="Times New Roman"/>
                <a:cs typeface="Times New Roman"/>
              </a:rPr>
              <a:t>the vertices</a:t>
            </a:r>
            <a:r>
              <a:rPr sz="2400" spc="-80"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287020" indent="-274320">
              <a:lnSpc>
                <a:spcPct val="100000"/>
              </a:lnSpc>
              <a:spcBef>
                <a:spcPts val="1930"/>
              </a:spcBef>
              <a:buClr>
                <a:srgbClr val="0AD0D9"/>
              </a:buClr>
              <a:buSzPct val="93750"/>
              <a:buFont typeface="Arial"/>
              <a:buChar char="●"/>
              <a:tabLst>
                <a:tab pos="287020" algn="l"/>
              </a:tabLst>
            </a:pPr>
            <a:r>
              <a:rPr sz="2400" spc="-5" dirty="0">
                <a:latin typeface="Times New Roman"/>
                <a:cs typeface="Times New Roman"/>
              </a:rPr>
              <a:t>A </a:t>
            </a:r>
            <a:r>
              <a:rPr sz="2400" dirty="0">
                <a:latin typeface="Times New Roman"/>
                <a:cs typeface="Times New Roman"/>
              </a:rPr>
              <a:t>graph </a:t>
            </a:r>
            <a:r>
              <a:rPr sz="2400" i="1" spc="-5" dirty="0">
                <a:latin typeface="Times New Roman"/>
                <a:cs typeface="Times New Roman"/>
              </a:rPr>
              <a:t>G </a:t>
            </a:r>
            <a:r>
              <a:rPr sz="2400" spc="-5" dirty="0">
                <a:latin typeface="Times New Roman"/>
                <a:cs typeface="Times New Roman"/>
              </a:rPr>
              <a:t>is defined as</a:t>
            </a:r>
            <a:r>
              <a:rPr sz="2400" spc="10" dirty="0">
                <a:latin typeface="Times New Roman"/>
                <a:cs typeface="Times New Roman"/>
              </a:rPr>
              <a:t> </a:t>
            </a:r>
            <a:r>
              <a:rPr sz="2400" spc="-5" dirty="0">
                <a:latin typeface="Times New Roman"/>
                <a:cs typeface="Times New Roman"/>
              </a:rPr>
              <a:t>follows:</a:t>
            </a:r>
            <a:endParaRPr sz="2400">
              <a:latin typeface="Times New Roman"/>
              <a:cs typeface="Times New Roman"/>
            </a:endParaRPr>
          </a:p>
          <a:p>
            <a:pPr marR="1247775" algn="ctr">
              <a:lnSpc>
                <a:spcPct val="100000"/>
              </a:lnSpc>
              <a:spcBef>
                <a:spcPts val="1945"/>
              </a:spcBef>
            </a:pPr>
            <a:r>
              <a:rPr sz="2400" i="1" spc="-5" dirty="0">
                <a:latin typeface="Times New Roman"/>
                <a:cs typeface="Times New Roman"/>
              </a:rPr>
              <a:t>G=(V,E)</a:t>
            </a:r>
            <a:endParaRPr sz="2400">
              <a:latin typeface="Times New Roman"/>
              <a:cs typeface="Times New Roman"/>
            </a:endParaRPr>
          </a:p>
          <a:p>
            <a:pPr marL="927100">
              <a:lnSpc>
                <a:spcPct val="100000"/>
              </a:lnSpc>
              <a:spcBef>
                <a:spcPts val="1945"/>
              </a:spcBef>
            </a:pPr>
            <a:r>
              <a:rPr sz="2400" i="1" spc="-10" dirty="0">
                <a:latin typeface="Times New Roman"/>
                <a:cs typeface="Times New Roman"/>
              </a:rPr>
              <a:t>V(G): </a:t>
            </a:r>
            <a:r>
              <a:rPr sz="2400" dirty="0">
                <a:latin typeface="Times New Roman"/>
                <a:cs typeface="Times New Roman"/>
              </a:rPr>
              <a:t>a finite, </a:t>
            </a:r>
            <a:r>
              <a:rPr sz="2400" spc="-5" dirty="0">
                <a:latin typeface="Times New Roman"/>
                <a:cs typeface="Times New Roman"/>
              </a:rPr>
              <a:t>nonempty </a:t>
            </a:r>
            <a:r>
              <a:rPr sz="2400" dirty="0">
                <a:latin typeface="Times New Roman"/>
                <a:cs typeface="Times New Roman"/>
              </a:rPr>
              <a:t>set of vertices</a:t>
            </a:r>
            <a:endParaRPr sz="2400">
              <a:latin typeface="Times New Roman"/>
              <a:cs typeface="Times New Roman"/>
            </a:endParaRPr>
          </a:p>
          <a:p>
            <a:pPr marL="927100">
              <a:lnSpc>
                <a:spcPct val="100000"/>
              </a:lnSpc>
              <a:spcBef>
                <a:spcPts val="1935"/>
              </a:spcBef>
            </a:pPr>
            <a:r>
              <a:rPr sz="2400" i="1" spc="-10" dirty="0">
                <a:latin typeface="Times New Roman"/>
                <a:cs typeface="Times New Roman"/>
              </a:rPr>
              <a:t>E(G): </a:t>
            </a:r>
            <a:r>
              <a:rPr sz="2400" dirty="0">
                <a:latin typeface="Times New Roman"/>
                <a:cs typeface="Times New Roman"/>
              </a:rPr>
              <a:t>a </a:t>
            </a:r>
            <a:r>
              <a:rPr sz="2400" spc="-5" dirty="0">
                <a:latin typeface="Times New Roman"/>
                <a:cs typeface="Times New Roman"/>
              </a:rPr>
              <a:t>set </a:t>
            </a:r>
            <a:r>
              <a:rPr sz="2400" dirty="0">
                <a:latin typeface="Times New Roman"/>
                <a:cs typeface="Times New Roman"/>
              </a:rPr>
              <a:t>of edges (pairs of</a:t>
            </a:r>
            <a:r>
              <a:rPr sz="2400" spc="-5" dirty="0">
                <a:latin typeface="Times New Roman"/>
                <a:cs typeface="Times New Roman"/>
              </a:rPr>
              <a:t> </a:t>
            </a:r>
            <a:r>
              <a:rPr sz="2400" dirty="0">
                <a:latin typeface="Times New Roman"/>
                <a:cs typeface="Times New Roman"/>
              </a:rPr>
              <a:t>vertices)</a:t>
            </a:r>
            <a:endParaRPr sz="2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031189"/>
            <a:ext cx="5826125" cy="788670"/>
          </a:xfrm>
          <a:prstGeom prst="rect">
            <a:avLst/>
          </a:prstGeom>
        </p:spPr>
        <p:txBody>
          <a:bodyPr vert="horz" wrap="square" lIns="0" tIns="13335" rIns="0" bIns="0" rtlCol="0">
            <a:spAutoFit/>
          </a:bodyPr>
          <a:lstStyle/>
          <a:p>
            <a:pPr marL="12700">
              <a:lnSpc>
                <a:spcPct val="100000"/>
              </a:lnSpc>
              <a:spcBef>
                <a:spcPts val="105"/>
              </a:spcBef>
            </a:pPr>
            <a:r>
              <a:rPr dirty="0"/>
              <a:t>Graphs: Adjacency</a:t>
            </a:r>
            <a:r>
              <a:rPr spc="-145" dirty="0"/>
              <a:t> </a:t>
            </a:r>
            <a:r>
              <a:rPr spc="-5" dirty="0"/>
              <a:t>List</a:t>
            </a:r>
          </a:p>
        </p:txBody>
      </p:sp>
      <p:sp>
        <p:nvSpPr>
          <p:cNvPr id="9" name="object 9"/>
          <p:cNvSpPr txBox="1"/>
          <p:nvPr/>
        </p:nvSpPr>
        <p:spPr>
          <a:xfrm>
            <a:off x="535940" y="1950847"/>
            <a:ext cx="7392670" cy="815975"/>
          </a:xfrm>
          <a:prstGeom prst="rect">
            <a:avLst/>
          </a:prstGeom>
        </p:spPr>
        <p:txBody>
          <a:bodyPr vert="horz" wrap="square" lIns="0" tIns="28575" rIns="0" bIns="0" rtlCol="0">
            <a:spAutoFit/>
          </a:bodyPr>
          <a:lstStyle/>
          <a:p>
            <a:pPr marL="286385" marR="5080" indent="-274320">
              <a:lnSpc>
                <a:spcPts val="3100"/>
              </a:lnSpc>
              <a:spcBef>
                <a:spcPts val="225"/>
              </a:spcBef>
              <a:buClr>
                <a:srgbClr val="0AD0D9"/>
              </a:buClr>
              <a:buSzPct val="94230"/>
              <a:buFont typeface="Arial"/>
              <a:buChar char="●"/>
              <a:tabLst>
                <a:tab pos="287020" algn="l"/>
              </a:tabLst>
            </a:pPr>
            <a:r>
              <a:rPr sz="2600" spc="50" dirty="0">
                <a:latin typeface="Times New Roman"/>
                <a:cs typeface="Times New Roman"/>
              </a:rPr>
              <a:t>Adjacency</a:t>
            </a:r>
            <a:r>
              <a:rPr sz="2600" dirty="0">
                <a:latin typeface="Times New Roman"/>
                <a:cs typeface="Times New Roman"/>
              </a:rPr>
              <a:t> </a:t>
            </a:r>
            <a:r>
              <a:rPr sz="2600" spc="40" dirty="0">
                <a:latin typeface="Times New Roman"/>
                <a:cs typeface="Times New Roman"/>
              </a:rPr>
              <a:t>list:</a:t>
            </a:r>
            <a:r>
              <a:rPr sz="2600" spc="-15" dirty="0">
                <a:latin typeface="Times New Roman"/>
                <a:cs typeface="Times New Roman"/>
              </a:rPr>
              <a:t> </a:t>
            </a:r>
            <a:r>
              <a:rPr sz="2600" spc="60" dirty="0">
                <a:latin typeface="Times New Roman"/>
                <a:cs typeface="Times New Roman"/>
              </a:rPr>
              <a:t>for</a:t>
            </a:r>
            <a:r>
              <a:rPr sz="2600" spc="-15" dirty="0">
                <a:latin typeface="Times New Roman"/>
                <a:cs typeface="Times New Roman"/>
              </a:rPr>
              <a:t> </a:t>
            </a:r>
            <a:r>
              <a:rPr sz="2600" spc="110" dirty="0">
                <a:latin typeface="Times New Roman"/>
                <a:cs typeface="Times New Roman"/>
              </a:rPr>
              <a:t>each</a:t>
            </a:r>
            <a:r>
              <a:rPr sz="2600" spc="15" dirty="0">
                <a:latin typeface="Times New Roman"/>
                <a:cs typeface="Times New Roman"/>
              </a:rPr>
              <a:t> </a:t>
            </a:r>
            <a:r>
              <a:rPr sz="2600" spc="70" dirty="0">
                <a:latin typeface="Times New Roman"/>
                <a:cs typeface="Times New Roman"/>
              </a:rPr>
              <a:t>vertex</a:t>
            </a:r>
            <a:r>
              <a:rPr sz="2600" spc="-80" dirty="0">
                <a:latin typeface="Times New Roman"/>
                <a:cs typeface="Times New Roman"/>
              </a:rPr>
              <a:t> </a:t>
            </a:r>
            <a:r>
              <a:rPr sz="2600" i="1" spc="35" dirty="0">
                <a:latin typeface="Times New Roman"/>
                <a:cs typeface="Times New Roman"/>
              </a:rPr>
              <a:t>v</a:t>
            </a:r>
            <a:r>
              <a:rPr sz="2600" i="1" spc="-45" dirty="0">
                <a:latin typeface="Times New Roman"/>
                <a:cs typeface="Times New Roman"/>
              </a:rPr>
              <a:t> </a:t>
            </a:r>
            <a:r>
              <a:rPr sz="2600" spc="-645" dirty="0">
                <a:latin typeface="DejaVu Sans"/>
                <a:cs typeface="DejaVu Sans"/>
              </a:rPr>
              <a:t>∈</a:t>
            </a:r>
            <a:r>
              <a:rPr sz="2600" spc="-535" dirty="0">
                <a:latin typeface="DejaVu Sans"/>
                <a:cs typeface="DejaVu Sans"/>
              </a:rPr>
              <a:t> </a:t>
            </a:r>
            <a:r>
              <a:rPr sz="2600" spc="-60" dirty="0">
                <a:latin typeface="Times New Roman"/>
                <a:cs typeface="Times New Roman"/>
              </a:rPr>
              <a:t>V,</a:t>
            </a:r>
            <a:r>
              <a:rPr sz="2600" spc="-10" dirty="0">
                <a:latin typeface="Times New Roman"/>
                <a:cs typeface="Times New Roman"/>
              </a:rPr>
              <a:t> </a:t>
            </a:r>
            <a:r>
              <a:rPr sz="2600" spc="110" dirty="0">
                <a:latin typeface="Times New Roman"/>
                <a:cs typeface="Times New Roman"/>
              </a:rPr>
              <a:t>store</a:t>
            </a:r>
            <a:r>
              <a:rPr sz="2600" spc="-15" dirty="0">
                <a:latin typeface="Times New Roman"/>
                <a:cs typeface="Times New Roman"/>
              </a:rPr>
              <a:t> </a:t>
            </a:r>
            <a:r>
              <a:rPr sz="2600" spc="95" dirty="0">
                <a:latin typeface="Times New Roman"/>
                <a:cs typeface="Times New Roman"/>
              </a:rPr>
              <a:t>a</a:t>
            </a:r>
            <a:r>
              <a:rPr sz="2600" spc="5" dirty="0">
                <a:latin typeface="Times New Roman"/>
                <a:cs typeface="Times New Roman"/>
              </a:rPr>
              <a:t> </a:t>
            </a:r>
            <a:r>
              <a:rPr sz="2600" spc="60" dirty="0">
                <a:latin typeface="Times New Roman"/>
                <a:cs typeface="Times New Roman"/>
              </a:rPr>
              <a:t>list</a:t>
            </a:r>
            <a:r>
              <a:rPr sz="2600" spc="-10" dirty="0">
                <a:latin typeface="Times New Roman"/>
                <a:cs typeface="Times New Roman"/>
              </a:rPr>
              <a:t> </a:t>
            </a:r>
            <a:r>
              <a:rPr sz="2600" spc="20" dirty="0">
                <a:latin typeface="Times New Roman"/>
                <a:cs typeface="Times New Roman"/>
              </a:rPr>
              <a:t>of  </a:t>
            </a:r>
            <a:r>
              <a:rPr sz="2600" spc="70" dirty="0">
                <a:latin typeface="Times New Roman"/>
                <a:cs typeface="Times New Roman"/>
              </a:rPr>
              <a:t>vertices </a:t>
            </a:r>
            <a:r>
              <a:rPr sz="2600" spc="110" dirty="0">
                <a:latin typeface="Times New Roman"/>
                <a:cs typeface="Times New Roman"/>
              </a:rPr>
              <a:t>adjacent </a:t>
            </a:r>
            <a:r>
              <a:rPr sz="2600" spc="145" dirty="0">
                <a:latin typeface="Times New Roman"/>
                <a:cs typeface="Times New Roman"/>
              </a:rPr>
              <a:t>to</a:t>
            </a:r>
            <a:r>
              <a:rPr sz="2600" spc="-250" dirty="0">
                <a:latin typeface="Times New Roman"/>
                <a:cs typeface="Times New Roman"/>
              </a:rPr>
              <a:t> </a:t>
            </a:r>
            <a:r>
              <a:rPr sz="2600" i="1" spc="35" dirty="0">
                <a:latin typeface="Times New Roman"/>
                <a:cs typeface="Times New Roman"/>
              </a:rPr>
              <a:t>v</a:t>
            </a:r>
            <a:endParaRPr sz="2600">
              <a:latin typeface="Times New Roman"/>
              <a:cs typeface="Times New Roman"/>
            </a:endParaRPr>
          </a:p>
        </p:txBody>
      </p:sp>
      <p:sp>
        <p:nvSpPr>
          <p:cNvPr id="10" name="object 10"/>
          <p:cNvSpPr txBox="1"/>
          <p:nvPr/>
        </p:nvSpPr>
        <p:spPr>
          <a:xfrm>
            <a:off x="535940" y="2734246"/>
            <a:ext cx="2328545" cy="923290"/>
          </a:xfrm>
          <a:prstGeom prst="rect">
            <a:avLst/>
          </a:prstGeom>
        </p:spPr>
        <p:txBody>
          <a:bodyPr vert="horz" wrap="square" lIns="0" tIns="83185" rIns="0" bIns="0" rtlCol="0">
            <a:spAutoFit/>
          </a:bodyPr>
          <a:lstStyle/>
          <a:p>
            <a:pPr marL="287020" indent="-274320">
              <a:lnSpc>
                <a:spcPct val="100000"/>
              </a:lnSpc>
              <a:spcBef>
                <a:spcPts val="655"/>
              </a:spcBef>
              <a:buClr>
                <a:srgbClr val="0AD0D9"/>
              </a:buClr>
              <a:buSzPct val="94230"/>
              <a:buFont typeface="Arial"/>
              <a:buChar char="●"/>
              <a:tabLst>
                <a:tab pos="287020" algn="l"/>
              </a:tabLst>
            </a:pPr>
            <a:r>
              <a:rPr sz="2600" spc="50" dirty="0">
                <a:latin typeface="Times New Roman"/>
                <a:cs typeface="Times New Roman"/>
              </a:rPr>
              <a:t>Example:</a:t>
            </a:r>
            <a:endParaRPr sz="2600">
              <a:latin typeface="Times New Roman"/>
              <a:cs typeface="Times New Roman"/>
            </a:endParaRPr>
          </a:p>
          <a:p>
            <a:pPr marL="652780" lvl="1" indent="-259715">
              <a:lnSpc>
                <a:spcPct val="100000"/>
              </a:lnSpc>
              <a:spcBef>
                <a:spcPts val="509"/>
              </a:spcBef>
              <a:buClr>
                <a:srgbClr val="0E6EC5"/>
              </a:buClr>
              <a:buSzPct val="85416"/>
              <a:buFont typeface="Arial"/>
              <a:buChar char="●"/>
              <a:tabLst>
                <a:tab pos="653415" algn="l"/>
              </a:tabLst>
            </a:pPr>
            <a:r>
              <a:rPr sz="2400" spc="-70" dirty="0">
                <a:latin typeface="Times New Roman"/>
                <a:cs typeface="Times New Roman"/>
              </a:rPr>
              <a:t>Adj[1] </a:t>
            </a:r>
            <a:r>
              <a:rPr sz="2400" spc="-30" dirty="0">
                <a:latin typeface="Times New Roman"/>
                <a:cs typeface="Times New Roman"/>
              </a:rPr>
              <a:t>=</a:t>
            </a:r>
            <a:r>
              <a:rPr sz="2400" spc="-25" dirty="0">
                <a:latin typeface="Times New Roman"/>
                <a:cs typeface="Times New Roman"/>
              </a:rPr>
              <a:t> </a:t>
            </a:r>
            <a:r>
              <a:rPr sz="2400" spc="-150" dirty="0">
                <a:latin typeface="Times New Roman"/>
                <a:cs typeface="Times New Roman"/>
              </a:rPr>
              <a:t>{2,3}</a:t>
            </a:r>
            <a:endParaRPr sz="2400">
              <a:latin typeface="Times New Roman"/>
              <a:cs typeface="Times New Roman"/>
            </a:endParaRPr>
          </a:p>
        </p:txBody>
      </p:sp>
      <p:sp>
        <p:nvSpPr>
          <p:cNvPr id="11" name="object 11"/>
          <p:cNvSpPr txBox="1"/>
          <p:nvPr/>
        </p:nvSpPr>
        <p:spPr>
          <a:xfrm>
            <a:off x="535940" y="3630548"/>
            <a:ext cx="4987290" cy="2169160"/>
          </a:xfrm>
          <a:prstGeom prst="rect">
            <a:avLst/>
          </a:prstGeom>
        </p:spPr>
        <p:txBody>
          <a:bodyPr vert="horz" wrap="square" lIns="0" tIns="76200" rIns="0" bIns="0" rtlCol="0">
            <a:spAutoFit/>
          </a:bodyPr>
          <a:lstStyle/>
          <a:p>
            <a:pPr marL="652780" indent="-259715">
              <a:lnSpc>
                <a:spcPct val="100000"/>
              </a:lnSpc>
              <a:spcBef>
                <a:spcPts val="600"/>
              </a:spcBef>
              <a:buClr>
                <a:srgbClr val="0E6EC5"/>
              </a:buClr>
              <a:buSzPct val="85416"/>
              <a:buFont typeface="Arial"/>
              <a:buChar char="●"/>
              <a:tabLst>
                <a:tab pos="653415" algn="l"/>
              </a:tabLst>
            </a:pPr>
            <a:r>
              <a:rPr sz="2400" dirty="0">
                <a:latin typeface="Times New Roman"/>
                <a:cs typeface="Times New Roman"/>
              </a:rPr>
              <a:t>Adj[2] </a:t>
            </a:r>
            <a:r>
              <a:rPr sz="2400" spc="-30" dirty="0">
                <a:latin typeface="Times New Roman"/>
                <a:cs typeface="Times New Roman"/>
              </a:rPr>
              <a:t>=</a:t>
            </a:r>
            <a:r>
              <a:rPr sz="2400" spc="-20" dirty="0">
                <a:latin typeface="Times New Roman"/>
                <a:cs typeface="Times New Roman"/>
              </a:rPr>
              <a:t> </a:t>
            </a:r>
            <a:r>
              <a:rPr sz="2400" spc="-245" dirty="0">
                <a:latin typeface="Times New Roman"/>
                <a:cs typeface="Times New Roman"/>
              </a:rPr>
              <a:t>{3}</a:t>
            </a:r>
            <a:endParaRPr sz="2400">
              <a:latin typeface="Times New Roman"/>
              <a:cs typeface="Times New Roman"/>
            </a:endParaRPr>
          </a:p>
          <a:p>
            <a:pPr marL="652780" indent="-259715">
              <a:lnSpc>
                <a:spcPct val="100000"/>
              </a:lnSpc>
              <a:spcBef>
                <a:spcPts val="505"/>
              </a:spcBef>
              <a:buClr>
                <a:srgbClr val="0E6EC5"/>
              </a:buClr>
              <a:buSzPct val="85416"/>
              <a:buFont typeface="Arial"/>
              <a:buChar char="●"/>
              <a:tabLst>
                <a:tab pos="653415" algn="l"/>
              </a:tabLst>
            </a:pPr>
            <a:r>
              <a:rPr sz="2400" spc="-10" dirty="0">
                <a:latin typeface="Times New Roman"/>
                <a:cs typeface="Times New Roman"/>
              </a:rPr>
              <a:t>Adj[3] </a:t>
            </a:r>
            <a:r>
              <a:rPr sz="2400" spc="-30" dirty="0">
                <a:latin typeface="Times New Roman"/>
                <a:cs typeface="Times New Roman"/>
              </a:rPr>
              <a:t>=</a:t>
            </a:r>
            <a:r>
              <a:rPr sz="2400" spc="-5" dirty="0">
                <a:latin typeface="Times New Roman"/>
                <a:cs typeface="Times New Roman"/>
              </a:rPr>
              <a:t> </a:t>
            </a:r>
            <a:r>
              <a:rPr sz="2400" spc="-310" dirty="0">
                <a:latin typeface="Times New Roman"/>
                <a:cs typeface="Times New Roman"/>
              </a:rPr>
              <a:t>{}</a:t>
            </a:r>
            <a:endParaRPr sz="2400">
              <a:latin typeface="Times New Roman"/>
              <a:cs typeface="Times New Roman"/>
            </a:endParaRPr>
          </a:p>
          <a:p>
            <a:pPr marL="652780" indent="-259715">
              <a:lnSpc>
                <a:spcPct val="100000"/>
              </a:lnSpc>
              <a:spcBef>
                <a:spcPts val="505"/>
              </a:spcBef>
              <a:buClr>
                <a:srgbClr val="0E6EC5"/>
              </a:buClr>
              <a:buSzPct val="85416"/>
              <a:buFont typeface="Arial"/>
              <a:buChar char="●"/>
              <a:tabLst>
                <a:tab pos="653415" algn="l"/>
              </a:tabLst>
            </a:pPr>
            <a:r>
              <a:rPr sz="2400" spc="20" dirty="0">
                <a:latin typeface="Times New Roman"/>
                <a:cs typeface="Times New Roman"/>
              </a:rPr>
              <a:t>Adj[4] </a:t>
            </a:r>
            <a:r>
              <a:rPr sz="2400" spc="-30" dirty="0">
                <a:latin typeface="Times New Roman"/>
                <a:cs typeface="Times New Roman"/>
              </a:rPr>
              <a:t>=</a:t>
            </a:r>
            <a:r>
              <a:rPr sz="2400" spc="-35" dirty="0">
                <a:latin typeface="Times New Roman"/>
                <a:cs typeface="Times New Roman"/>
              </a:rPr>
              <a:t> </a:t>
            </a:r>
            <a:r>
              <a:rPr sz="2400" spc="-245" dirty="0">
                <a:latin typeface="Times New Roman"/>
                <a:cs typeface="Times New Roman"/>
              </a:rPr>
              <a:t>{3}</a:t>
            </a:r>
            <a:endParaRPr sz="2400">
              <a:latin typeface="Times New Roman"/>
              <a:cs typeface="Times New Roman"/>
            </a:endParaRPr>
          </a:p>
          <a:p>
            <a:pPr marL="287020" indent="-274320">
              <a:lnSpc>
                <a:spcPct val="100000"/>
              </a:lnSpc>
              <a:spcBef>
                <a:spcPts val="484"/>
              </a:spcBef>
              <a:buClr>
                <a:srgbClr val="0AD0D9"/>
              </a:buClr>
              <a:buSzPct val="94230"/>
              <a:buFont typeface="Arial"/>
              <a:buChar char="●"/>
              <a:tabLst>
                <a:tab pos="287020" algn="l"/>
              </a:tabLst>
            </a:pPr>
            <a:r>
              <a:rPr sz="2600" spc="65" dirty="0">
                <a:latin typeface="Times New Roman"/>
                <a:cs typeface="Times New Roman"/>
              </a:rPr>
              <a:t>Variation: </a:t>
            </a:r>
            <a:r>
              <a:rPr sz="2600" spc="114" dirty="0">
                <a:latin typeface="Times New Roman"/>
                <a:cs typeface="Times New Roman"/>
              </a:rPr>
              <a:t>can </a:t>
            </a:r>
            <a:r>
              <a:rPr sz="2600" spc="60" dirty="0">
                <a:latin typeface="Times New Roman"/>
                <a:cs typeface="Times New Roman"/>
              </a:rPr>
              <a:t>also</a:t>
            </a:r>
            <a:r>
              <a:rPr sz="2600" spc="-204" dirty="0">
                <a:latin typeface="Times New Roman"/>
                <a:cs typeface="Times New Roman"/>
              </a:rPr>
              <a:t> </a:t>
            </a:r>
            <a:r>
              <a:rPr sz="2600" spc="105" dirty="0">
                <a:latin typeface="Times New Roman"/>
                <a:cs typeface="Times New Roman"/>
              </a:rPr>
              <a:t>keep</a:t>
            </a:r>
            <a:endParaRPr sz="2600">
              <a:latin typeface="Times New Roman"/>
              <a:cs typeface="Times New Roman"/>
            </a:endParaRPr>
          </a:p>
          <a:p>
            <a:pPr marL="286385">
              <a:lnSpc>
                <a:spcPct val="100000"/>
              </a:lnSpc>
            </a:pPr>
            <a:r>
              <a:rPr sz="2600" spc="95" dirty="0">
                <a:latin typeface="Times New Roman"/>
                <a:cs typeface="Times New Roman"/>
              </a:rPr>
              <a:t>a</a:t>
            </a:r>
            <a:r>
              <a:rPr sz="2600" spc="-10" dirty="0">
                <a:latin typeface="Times New Roman"/>
                <a:cs typeface="Times New Roman"/>
              </a:rPr>
              <a:t> </a:t>
            </a:r>
            <a:r>
              <a:rPr sz="2600" spc="65" dirty="0">
                <a:latin typeface="Times New Roman"/>
                <a:cs typeface="Times New Roman"/>
              </a:rPr>
              <a:t>list</a:t>
            </a:r>
            <a:r>
              <a:rPr sz="2600" spc="-20" dirty="0">
                <a:latin typeface="Times New Roman"/>
                <a:cs typeface="Times New Roman"/>
              </a:rPr>
              <a:t> </a:t>
            </a:r>
            <a:r>
              <a:rPr sz="2600" spc="20" dirty="0">
                <a:latin typeface="Times New Roman"/>
                <a:cs typeface="Times New Roman"/>
              </a:rPr>
              <a:t>of</a:t>
            </a:r>
            <a:r>
              <a:rPr sz="2600" spc="-20" dirty="0">
                <a:latin typeface="Times New Roman"/>
                <a:cs typeface="Times New Roman"/>
              </a:rPr>
              <a:t> </a:t>
            </a:r>
            <a:r>
              <a:rPr sz="2600" spc="85" dirty="0">
                <a:latin typeface="Times New Roman"/>
                <a:cs typeface="Times New Roman"/>
              </a:rPr>
              <a:t>edges</a:t>
            </a:r>
            <a:r>
              <a:rPr sz="2600" spc="5" dirty="0">
                <a:latin typeface="Times New Roman"/>
                <a:cs typeface="Times New Roman"/>
              </a:rPr>
              <a:t> </a:t>
            </a:r>
            <a:r>
              <a:rPr sz="2600" spc="100" dirty="0">
                <a:latin typeface="Times New Roman"/>
                <a:cs typeface="Times New Roman"/>
              </a:rPr>
              <a:t>coming</a:t>
            </a:r>
            <a:r>
              <a:rPr sz="2600" spc="-40" dirty="0">
                <a:latin typeface="Times New Roman"/>
                <a:cs typeface="Times New Roman"/>
              </a:rPr>
              <a:t> </a:t>
            </a:r>
            <a:r>
              <a:rPr sz="2600" i="1" spc="100" dirty="0">
                <a:latin typeface="Times New Roman"/>
                <a:cs typeface="Times New Roman"/>
              </a:rPr>
              <a:t>into</a:t>
            </a:r>
            <a:r>
              <a:rPr sz="2600" i="1" spc="-45" dirty="0">
                <a:latin typeface="Times New Roman"/>
                <a:cs typeface="Times New Roman"/>
              </a:rPr>
              <a:t> </a:t>
            </a:r>
            <a:r>
              <a:rPr sz="2600" spc="70" dirty="0">
                <a:latin typeface="Times New Roman"/>
                <a:cs typeface="Times New Roman"/>
              </a:rPr>
              <a:t>vertex</a:t>
            </a:r>
            <a:endParaRPr sz="2600">
              <a:latin typeface="Times New Roman"/>
              <a:cs typeface="Times New Roman"/>
            </a:endParaRPr>
          </a:p>
        </p:txBody>
      </p:sp>
      <p:sp>
        <p:nvSpPr>
          <p:cNvPr id="12" name="object 12"/>
          <p:cNvSpPr/>
          <p:nvPr/>
        </p:nvSpPr>
        <p:spPr>
          <a:xfrm>
            <a:off x="6553961" y="2820161"/>
            <a:ext cx="609600" cy="609600"/>
          </a:xfrm>
          <a:custGeom>
            <a:avLst/>
            <a:gdLst/>
            <a:ahLst/>
            <a:cxnLst/>
            <a:rect l="l" t="t" r="r" b="b"/>
            <a:pathLst>
              <a:path w="609600" h="6096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74" y="605609"/>
                </a:lnTo>
                <a:lnTo>
                  <a:pt x="208483" y="594055"/>
                </a:lnTo>
                <a:lnTo>
                  <a:pt x="164753" y="575567"/>
                </a:lnTo>
                <a:lnTo>
                  <a:pt x="124815" y="550773"/>
                </a:lnTo>
                <a:lnTo>
                  <a:pt x="89296" y="520303"/>
                </a:lnTo>
                <a:lnTo>
                  <a:pt x="58826" y="484784"/>
                </a:lnTo>
                <a:lnTo>
                  <a:pt x="34032" y="444846"/>
                </a:lnTo>
                <a:lnTo>
                  <a:pt x="15544" y="401116"/>
                </a:lnTo>
                <a:lnTo>
                  <a:pt x="3990" y="354225"/>
                </a:lnTo>
                <a:lnTo>
                  <a:pt x="0" y="304800"/>
                </a:lnTo>
                <a:close/>
              </a:path>
            </a:pathLst>
          </a:custGeom>
          <a:ln w="28956">
            <a:solidFill>
              <a:srgbClr val="000000"/>
            </a:solidFill>
          </a:ln>
        </p:spPr>
        <p:txBody>
          <a:bodyPr wrap="square" lIns="0" tIns="0" rIns="0" bIns="0" rtlCol="0"/>
          <a:lstStyle/>
          <a:p>
            <a:endParaRPr/>
          </a:p>
        </p:txBody>
      </p:sp>
      <p:sp>
        <p:nvSpPr>
          <p:cNvPr id="13" name="object 13"/>
          <p:cNvSpPr txBox="1"/>
          <p:nvPr/>
        </p:nvSpPr>
        <p:spPr>
          <a:xfrm>
            <a:off x="6744081" y="2854274"/>
            <a:ext cx="229235"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1</a:t>
            </a:r>
            <a:endParaRPr sz="3200">
              <a:latin typeface="Times New Roman"/>
              <a:cs typeface="Times New Roman"/>
            </a:endParaRPr>
          </a:p>
        </p:txBody>
      </p:sp>
      <p:sp>
        <p:nvSpPr>
          <p:cNvPr id="14" name="object 14"/>
          <p:cNvSpPr/>
          <p:nvPr/>
        </p:nvSpPr>
        <p:spPr>
          <a:xfrm>
            <a:off x="5410961" y="3886961"/>
            <a:ext cx="609600" cy="609600"/>
          </a:xfrm>
          <a:custGeom>
            <a:avLst/>
            <a:gdLst/>
            <a:ahLst/>
            <a:cxnLst/>
            <a:rect l="l" t="t" r="r" b="b"/>
            <a:pathLst>
              <a:path w="609600" h="6096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74" y="605609"/>
                </a:lnTo>
                <a:lnTo>
                  <a:pt x="208483" y="594055"/>
                </a:lnTo>
                <a:lnTo>
                  <a:pt x="164753" y="575567"/>
                </a:lnTo>
                <a:lnTo>
                  <a:pt x="124815" y="550773"/>
                </a:lnTo>
                <a:lnTo>
                  <a:pt x="89296" y="520303"/>
                </a:lnTo>
                <a:lnTo>
                  <a:pt x="58826" y="484784"/>
                </a:lnTo>
                <a:lnTo>
                  <a:pt x="34032" y="444846"/>
                </a:lnTo>
                <a:lnTo>
                  <a:pt x="15544" y="401116"/>
                </a:lnTo>
                <a:lnTo>
                  <a:pt x="3990" y="354225"/>
                </a:lnTo>
                <a:lnTo>
                  <a:pt x="0" y="304800"/>
                </a:lnTo>
                <a:close/>
              </a:path>
            </a:pathLst>
          </a:custGeom>
          <a:ln w="28956">
            <a:solidFill>
              <a:srgbClr val="000000"/>
            </a:solidFill>
          </a:ln>
        </p:spPr>
        <p:txBody>
          <a:bodyPr wrap="square" lIns="0" tIns="0" rIns="0" bIns="0" rtlCol="0"/>
          <a:lstStyle/>
          <a:p>
            <a:endParaRPr/>
          </a:p>
        </p:txBody>
      </p:sp>
      <p:sp>
        <p:nvSpPr>
          <p:cNvPr id="15" name="object 15"/>
          <p:cNvSpPr txBox="1"/>
          <p:nvPr/>
        </p:nvSpPr>
        <p:spPr>
          <a:xfrm>
            <a:off x="5600827" y="3921633"/>
            <a:ext cx="22923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Times New Roman"/>
                <a:cs typeface="Times New Roman"/>
              </a:rPr>
              <a:t>2</a:t>
            </a:r>
            <a:endParaRPr sz="3200">
              <a:latin typeface="Times New Roman"/>
              <a:cs typeface="Times New Roman"/>
            </a:endParaRPr>
          </a:p>
        </p:txBody>
      </p:sp>
      <p:sp>
        <p:nvSpPr>
          <p:cNvPr id="16" name="object 16"/>
          <p:cNvSpPr/>
          <p:nvPr/>
        </p:nvSpPr>
        <p:spPr>
          <a:xfrm>
            <a:off x="7696961" y="3886961"/>
            <a:ext cx="609600" cy="609600"/>
          </a:xfrm>
          <a:custGeom>
            <a:avLst/>
            <a:gdLst/>
            <a:ahLst/>
            <a:cxnLst/>
            <a:rect l="l" t="t" r="r" b="b"/>
            <a:pathLst>
              <a:path w="609600" h="6096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74" y="605609"/>
                </a:lnTo>
                <a:lnTo>
                  <a:pt x="208483" y="594055"/>
                </a:lnTo>
                <a:lnTo>
                  <a:pt x="164753" y="575567"/>
                </a:lnTo>
                <a:lnTo>
                  <a:pt x="124815" y="550773"/>
                </a:lnTo>
                <a:lnTo>
                  <a:pt x="89296" y="520303"/>
                </a:lnTo>
                <a:lnTo>
                  <a:pt x="58826" y="484784"/>
                </a:lnTo>
                <a:lnTo>
                  <a:pt x="34032" y="444846"/>
                </a:lnTo>
                <a:lnTo>
                  <a:pt x="15544" y="401116"/>
                </a:lnTo>
                <a:lnTo>
                  <a:pt x="3990" y="354225"/>
                </a:lnTo>
                <a:lnTo>
                  <a:pt x="0" y="304800"/>
                </a:lnTo>
                <a:close/>
              </a:path>
            </a:pathLst>
          </a:custGeom>
          <a:ln w="28956">
            <a:solidFill>
              <a:srgbClr val="000000"/>
            </a:solidFill>
          </a:ln>
        </p:spPr>
        <p:txBody>
          <a:bodyPr wrap="square" lIns="0" tIns="0" rIns="0" bIns="0" rtlCol="0"/>
          <a:lstStyle/>
          <a:p>
            <a:endParaRPr/>
          </a:p>
        </p:txBody>
      </p:sp>
      <p:sp>
        <p:nvSpPr>
          <p:cNvPr id="17" name="object 17"/>
          <p:cNvSpPr txBox="1"/>
          <p:nvPr/>
        </p:nvSpPr>
        <p:spPr>
          <a:xfrm>
            <a:off x="7887081" y="3921633"/>
            <a:ext cx="22923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Times New Roman"/>
                <a:cs typeface="Times New Roman"/>
              </a:rPr>
              <a:t>4</a:t>
            </a:r>
            <a:endParaRPr sz="3200">
              <a:latin typeface="Times New Roman"/>
              <a:cs typeface="Times New Roman"/>
            </a:endParaRPr>
          </a:p>
        </p:txBody>
      </p:sp>
      <p:sp>
        <p:nvSpPr>
          <p:cNvPr id="18" name="object 18"/>
          <p:cNvSpPr/>
          <p:nvPr/>
        </p:nvSpPr>
        <p:spPr>
          <a:xfrm>
            <a:off x="6553961" y="4953761"/>
            <a:ext cx="609600" cy="609600"/>
          </a:xfrm>
          <a:custGeom>
            <a:avLst/>
            <a:gdLst/>
            <a:ahLst/>
            <a:cxnLst/>
            <a:rect l="l" t="t" r="r" b="b"/>
            <a:pathLst>
              <a:path w="609600" h="6096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354225" y="3990"/>
                </a:lnTo>
                <a:lnTo>
                  <a:pt x="401116" y="15544"/>
                </a:lnTo>
                <a:lnTo>
                  <a:pt x="444846" y="34032"/>
                </a:lnTo>
                <a:lnTo>
                  <a:pt x="484784" y="58826"/>
                </a:lnTo>
                <a:lnTo>
                  <a:pt x="520303" y="89296"/>
                </a:lnTo>
                <a:lnTo>
                  <a:pt x="550773" y="124815"/>
                </a:lnTo>
                <a:lnTo>
                  <a:pt x="575567" y="164753"/>
                </a:lnTo>
                <a:lnTo>
                  <a:pt x="594055" y="208483"/>
                </a:lnTo>
                <a:lnTo>
                  <a:pt x="605609" y="255374"/>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74" y="605609"/>
                </a:lnTo>
                <a:lnTo>
                  <a:pt x="208483" y="594055"/>
                </a:lnTo>
                <a:lnTo>
                  <a:pt x="164753" y="575567"/>
                </a:lnTo>
                <a:lnTo>
                  <a:pt x="124815" y="550773"/>
                </a:lnTo>
                <a:lnTo>
                  <a:pt x="89296" y="520303"/>
                </a:lnTo>
                <a:lnTo>
                  <a:pt x="58826" y="484784"/>
                </a:lnTo>
                <a:lnTo>
                  <a:pt x="34032" y="444846"/>
                </a:lnTo>
                <a:lnTo>
                  <a:pt x="15544" y="401116"/>
                </a:lnTo>
                <a:lnTo>
                  <a:pt x="3990" y="354225"/>
                </a:lnTo>
                <a:lnTo>
                  <a:pt x="0" y="304800"/>
                </a:lnTo>
                <a:close/>
              </a:path>
            </a:pathLst>
          </a:custGeom>
          <a:ln w="28956">
            <a:solidFill>
              <a:srgbClr val="000000"/>
            </a:solidFill>
          </a:ln>
        </p:spPr>
        <p:txBody>
          <a:bodyPr wrap="square" lIns="0" tIns="0" rIns="0" bIns="0" rtlCol="0"/>
          <a:lstStyle/>
          <a:p>
            <a:endParaRPr/>
          </a:p>
        </p:txBody>
      </p:sp>
      <p:sp>
        <p:nvSpPr>
          <p:cNvPr id="19" name="object 19"/>
          <p:cNvSpPr txBox="1"/>
          <p:nvPr/>
        </p:nvSpPr>
        <p:spPr>
          <a:xfrm>
            <a:off x="6744081" y="4988814"/>
            <a:ext cx="22923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Times New Roman"/>
                <a:cs typeface="Times New Roman"/>
              </a:rPr>
              <a:t>3</a:t>
            </a:r>
            <a:endParaRPr sz="3200">
              <a:latin typeface="Times New Roman"/>
              <a:cs typeface="Times New Roman"/>
            </a:endParaRPr>
          </a:p>
        </p:txBody>
      </p:sp>
      <p:sp>
        <p:nvSpPr>
          <p:cNvPr id="20" name="object 20"/>
          <p:cNvSpPr/>
          <p:nvPr/>
        </p:nvSpPr>
        <p:spPr>
          <a:xfrm>
            <a:off x="5920994" y="3329050"/>
            <a:ext cx="1874520" cy="1713230"/>
          </a:xfrm>
          <a:custGeom>
            <a:avLst/>
            <a:gdLst/>
            <a:ahLst/>
            <a:cxnLst/>
            <a:rect l="l" t="t" r="r" b="b"/>
            <a:pathLst>
              <a:path w="1874520" h="1713229">
                <a:moveTo>
                  <a:pt x="721487" y="1713230"/>
                </a:moveTo>
                <a:lnTo>
                  <a:pt x="691337" y="1637284"/>
                </a:lnTo>
                <a:lnTo>
                  <a:pt x="661797" y="1562862"/>
                </a:lnTo>
                <a:lnTo>
                  <a:pt x="623201" y="1606080"/>
                </a:lnTo>
                <a:lnTo>
                  <a:pt x="19304" y="1066800"/>
                </a:lnTo>
                <a:lnTo>
                  <a:pt x="0" y="1088390"/>
                </a:lnTo>
                <a:lnTo>
                  <a:pt x="603910" y="1627682"/>
                </a:lnTo>
                <a:lnTo>
                  <a:pt x="565404" y="1670812"/>
                </a:lnTo>
                <a:lnTo>
                  <a:pt x="721487" y="1713230"/>
                </a:lnTo>
                <a:close/>
              </a:path>
              <a:path w="1874520" h="1713229">
                <a:moveTo>
                  <a:pt x="731126" y="21590"/>
                </a:moveTo>
                <a:lnTo>
                  <a:pt x="711962" y="0"/>
                </a:lnTo>
                <a:lnTo>
                  <a:pt x="107988" y="539216"/>
                </a:lnTo>
                <a:lnTo>
                  <a:pt x="69469" y="496062"/>
                </a:lnTo>
                <a:lnTo>
                  <a:pt x="9652" y="646430"/>
                </a:lnTo>
                <a:lnTo>
                  <a:pt x="165862" y="604012"/>
                </a:lnTo>
                <a:lnTo>
                  <a:pt x="135915" y="570484"/>
                </a:lnTo>
                <a:lnTo>
                  <a:pt x="127279" y="560819"/>
                </a:lnTo>
                <a:lnTo>
                  <a:pt x="731126" y="21590"/>
                </a:lnTo>
                <a:close/>
              </a:path>
              <a:path w="1874520" h="1713229">
                <a:moveTo>
                  <a:pt x="1010158" y="1479931"/>
                </a:moveTo>
                <a:lnTo>
                  <a:pt x="952246" y="1479931"/>
                </a:lnTo>
                <a:lnTo>
                  <a:pt x="952246" y="100711"/>
                </a:lnTo>
                <a:lnTo>
                  <a:pt x="923290" y="100711"/>
                </a:lnTo>
                <a:lnTo>
                  <a:pt x="923290" y="1479931"/>
                </a:lnTo>
                <a:lnTo>
                  <a:pt x="865378" y="1479931"/>
                </a:lnTo>
                <a:lnTo>
                  <a:pt x="937768" y="1624711"/>
                </a:lnTo>
                <a:lnTo>
                  <a:pt x="1002906" y="1494409"/>
                </a:lnTo>
                <a:lnTo>
                  <a:pt x="1010158" y="1479931"/>
                </a:lnTo>
                <a:close/>
              </a:path>
              <a:path w="1874520" h="1713229">
                <a:moveTo>
                  <a:pt x="1874139" y="1088390"/>
                </a:moveTo>
                <a:lnTo>
                  <a:pt x="1854962" y="1066800"/>
                </a:lnTo>
                <a:lnTo>
                  <a:pt x="1250988" y="1606016"/>
                </a:lnTo>
                <a:lnTo>
                  <a:pt x="1212469" y="1562862"/>
                </a:lnTo>
                <a:lnTo>
                  <a:pt x="1152652" y="1713230"/>
                </a:lnTo>
                <a:lnTo>
                  <a:pt x="1308862" y="1670812"/>
                </a:lnTo>
                <a:lnTo>
                  <a:pt x="1278915" y="1637284"/>
                </a:lnTo>
                <a:lnTo>
                  <a:pt x="1270279" y="1627619"/>
                </a:lnTo>
                <a:lnTo>
                  <a:pt x="1874139" y="1088390"/>
                </a:lnTo>
                <a:close/>
              </a:path>
            </a:pathLst>
          </a:custGeom>
          <a:solidFill>
            <a:srgbClr val="04607A"/>
          </a:solidFill>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22" name="object 22"/>
          <p:cNvSpPr txBox="1"/>
          <p:nvPr/>
        </p:nvSpPr>
        <p:spPr>
          <a:xfrm>
            <a:off x="8494776" y="6556200"/>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10" dirty="0">
                <a:solidFill>
                  <a:srgbClr val="185D75"/>
                </a:solidFill>
                <a:latin typeface="Times New Roman"/>
                <a:cs typeface="Times New Roman"/>
              </a:rPr>
              <a:t>20</a:t>
            </a:fld>
            <a:endParaRPr sz="12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031189"/>
            <a:ext cx="5826125" cy="788670"/>
          </a:xfrm>
          <a:prstGeom prst="rect">
            <a:avLst/>
          </a:prstGeom>
        </p:spPr>
        <p:txBody>
          <a:bodyPr vert="horz" wrap="square" lIns="0" tIns="13335" rIns="0" bIns="0" rtlCol="0">
            <a:spAutoFit/>
          </a:bodyPr>
          <a:lstStyle/>
          <a:p>
            <a:pPr marL="12700">
              <a:lnSpc>
                <a:spcPct val="100000"/>
              </a:lnSpc>
              <a:spcBef>
                <a:spcPts val="105"/>
              </a:spcBef>
            </a:pPr>
            <a:r>
              <a:rPr dirty="0"/>
              <a:t>Graphs: Adjacency</a:t>
            </a:r>
            <a:r>
              <a:rPr spc="-145" dirty="0"/>
              <a:t> </a:t>
            </a:r>
            <a:r>
              <a:rPr spc="-5" dirty="0"/>
              <a:t>List</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1" name="object 11"/>
          <p:cNvSpPr txBox="1"/>
          <p:nvPr/>
        </p:nvSpPr>
        <p:spPr>
          <a:xfrm>
            <a:off x="8494776" y="6556200"/>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10" dirty="0">
                <a:solidFill>
                  <a:srgbClr val="185D75"/>
                </a:solidFill>
                <a:latin typeface="Times New Roman"/>
                <a:cs typeface="Times New Roman"/>
              </a:rPr>
              <a:t>21</a:t>
            </a:fld>
            <a:endParaRPr sz="1200">
              <a:latin typeface="Times New Roman"/>
              <a:cs typeface="Times New Roman"/>
            </a:endParaRPr>
          </a:p>
        </p:txBody>
      </p:sp>
      <p:sp>
        <p:nvSpPr>
          <p:cNvPr id="9" name="object 9"/>
          <p:cNvSpPr txBox="1"/>
          <p:nvPr/>
        </p:nvSpPr>
        <p:spPr>
          <a:xfrm>
            <a:off x="535940" y="1877358"/>
            <a:ext cx="7322184" cy="3279140"/>
          </a:xfrm>
          <a:prstGeom prst="rect">
            <a:avLst/>
          </a:prstGeom>
        </p:spPr>
        <p:txBody>
          <a:bodyPr vert="horz" wrap="square" lIns="0" tIns="83185" rIns="0" bIns="0" rtlCol="0">
            <a:spAutoFit/>
          </a:bodyPr>
          <a:lstStyle/>
          <a:p>
            <a:pPr marL="287020" indent="-274320">
              <a:lnSpc>
                <a:spcPct val="100000"/>
              </a:lnSpc>
              <a:spcBef>
                <a:spcPts val="655"/>
              </a:spcBef>
              <a:buClr>
                <a:srgbClr val="0AD0D9"/>
              </a:buClr>
              <a:buSzPct val="94230"/>
              <a:buFont typeface="Arial"/>
              <a:buChar char="●"/>
              <a:tabLst>
                <a:tab pos="287020" algn="l"/>
              </a:tabLst>
            </a:pPr>
            <a:r>
              <a:rPr sz="2600" spc="105" dirty="0">
                <a:latin typeface="Times New Roman"/>
                <a:cs typeface="Times New Roman"/>
              </a:rPr>
              <a:t>How </a:t>
            </a:r>
            <a:r>
              <a:rPr sz="2600" spc="165" dirty="0">
                <a:latin typeface="Times New Roman"/>
                <a:cs typeface="Times New Roman"/>
              </a:rPr>
              <a:t>much </a:t>
            </a:r>
            <a:r>
              <a:rPr sz="2600" spc="95" dirty="0">
                <a:latin typeface="Times New Roman"/>
                <a:cs typeface="Times New Roman"/>
              </a:rPr>
              <a:t>storage </a:t>
            </a:r>
            <a:r>
              <a:rPr sz="2600" spc="25" dirty="0">
                <a:latin typeface="Times New Roman"/>
                <a:cs typeface="Times New Roman"/>
              </a:rPr>
              <a:t>is</a:t>
            </a:r>
            <a:r>
              <a:rPr sz="2600" spc="-405" dirty="0">
                <a:latin typeface="Times New Roman"/>
                <a:cs typeface="Times New Roman"/>
              </a:rPr>
              <a:t> </a:t>
            </a:r>
            <a:r>
              <a:rPr sz="2600" spc="100" dirty="0">
                <a:latin typeface="Times New Roman"/>
                <a:cs typeface="Times New Roman"/>
              </a:rPr>
              <a:t>required?</a:t>
            </a:r>
            <a:endParaRPr sz="2600">
              <a:latin typeface="Times New Roman"/>
              <a:cs typeface="Times New Roman"/>
            </a:endParaRPr>
          </a:p>
          <a:p>
            <a:pPr marL="652780" lvl="1" indent="-259715">
              <a:lnSpc>
                <a:spcPct val="100000"/>
              </a:lnSpc>
              <a:spcBef>
                <a:spcPts val="515"/>
              </a:spcBef>
              <a:buClr>
                <a:srgbClr val="0E6EC5"/>
              </a:buClr>
              <a:buSzPct val="85416"/>
              <a:buFont typeface="Arial"/>
              <a:buChar char="●"/>
              <a:tabLst>
                <a:tab pos="653415" algn="l"/>
              </a:tabLst>
            </a:pPr>
            <a:r>
              <a:rPr sz="2400" spc="90" dirty="0">
                <a:latin typeface="Times New Roman"/>
                <a:cs typeface="Times New Roman"/>
              </a:rPr>
              <a:t>The </a:t>
            </a:r>
            <a:r>
              <a:rPr sz="2400" i="1" spc="10" dirty="0">
                <a:solidFill>
                  <a:srgbClr val="04607A"/>
                </a:solidFill>
                <a:latin typeface="Times New Roman"/>
                <a:cs typeface="Times New Roman"/>
              </a:rPr>
              <a:t>degree </a:t>
            </a:r>
            <a:r>
              <a:rPr sz="2400" spc="20" dirty="0">
                <a:latin typeface="Times New Roman"/>
                <a:cs typeface="Times New Roman"/>
              </a:rPr>
              <a:t>of </a:t>
            </a:r>
            <a:r>
              <a:rPr sz="2400" spc="85" dirty="0">
                <a:latin typeface="Times New Roman"/>
                <a:cs typeface="Times New Roman"/>
              </a:rPr>
              <a:t>a </a:t>
            </a:r>
            <a:r>
              <a:rPr sz="2400" spc="60" dirty="0">
                <a:latin typeface="Times New Roman"/>
                <a:cs typeface="Times New Roman"/>
              </a:rPr>
              <a:t>vertex </a:t>
            </a:r>
            <a:r>
              <a:rPr sz="2400" i="1" spc="30" dirty="0">
                <a:latin typeface="Times New Roman"/>
                <a:cs typeface="Times New Roman"/>
              </a:rPr>
              <a:t>v </a:t>
            </a:r>
            <a:r>
              <a:rPr sz="2400" spc="-30" dirty="0">
                <a:latin typeface="Times New Roman"/>
                <a:cs typeface="Times New Roman"/>
              </a:rPr>
              <a:t>= </a:t>
            </a:r>
            <a:r>
              <a:rPr sz="2400" spc="120" dirty="0">
                <a:latin typeface="Times New Roman"/>
                <a:cs typeface="Times New Roman"/>
              </a:rPr>
              <a:t># </a:t>
            </a:r>
            <a:r>
              <a:rPr sz="2400" spc="105" dirty="0">
                <a:latin typeface="Times New Roman"/>
                <a:cs typeface="Times New Roman"/>
              </a:rPr>
              <a:t>incident</a:t>
            </a:r>
            <a:r>
              <a:rPr sz="2400" spc="-375" dirty="0">
                <a:latin typeface="Times New Roman"/>
                <a:cs typeface="Times New Roman"/>
              </a:rPr>
              <a:t> </a:t>
            </a:r>
            <a:r>
              <a:rPr sz="2400" spc="75" dirty="0">
                <a:latin typeface="Times New Roman"/>
                <a:cs typeface="Times New Roman"/>
              </a:rPr>
              <a:t>edges</a:t>
            </a:r>
            <a:endParaRPr sz="2400">
              <a:latin typeface="Times New Roman"/>
              <a:cs typeface="Times New Roman"/>
            </a:endParaRPr>
          </a:p>
          <a:p>
            <a:pPr marL="927100" lvl="2" indent="-255270">
              <a:lnSpc>
                <a:spcPct val="100000"/>
              </a:lnSpc>
              <a:spcBef>
                <a:spcPts val="420"/>
              </a:spcBef>
              <a:buClr>
                <a:srgbClr val="009DD9"/>
              </a:buClr>
              <a:buSzPct val="69047"/>
              <a:buFont typeface="Arial"/>
              <a:buChar char="●"/>
              <a:tabLst>
                <a:tab pos="927100" algn="l"/>
                <a:tab pos="927735" algn="l"/>
              </a:tabLst>
            </a:pPr>
            <a:r>
              <a:rPr sz="2100" spc="80" dirty="0">
                <a:latin typeface="Times New Roman"/>
                <a:cs typeface="Times New Roman"/>
              </a:rPr>
              <a:t>Directed </a:t>
            </a:r>
            <a:r>
              <a:rPr sz="2100" spc="85" dirty="0">
                <a:latin typeface="Times New Roman"/>
                <a:cs typeface="Times New Roman"/>
              </a:rPr>
              <a:t>graphs </a:t>
            </a:r>
            <a:r>
              <a:rPr sz="2100" spc="70" dirty="0">
                <a:latin typeface="Times New Roman"/>
                <a:cs typeface="Times New Roman"/>
              </a:rPr>
              <a:t>have in-degree,</a:t>
            </a:r>
            <a:r>
              <a:rPr sz="2100" spc="-325" dirty="0">
                <a:latin typeface="Times New Roman"/>
                <a:cs typeface="Times New Roman"/>
              </a:rPr>
              <a:t> </a:t>
            </a:r>
            <a:r>
              <a:rPr sz="2100" spc="85" dirty="0">
                <a:latin typeface="Times New Roman"/>
                <a:cs typeface="Times New Roman"/>
              </a:rPr>
              <a:t>out-degree</a:t>
            </a:r>
            <a:endParaRPr sz="2100">
              <a:latin typeface="Times New Roman"/>
              <a:cs typeface="Times New Roman"/>
            </a:endParaRPr>
          </a:p>
          <a:p>
            <a:pPr marL="652780" lvl="1" indent="-259715">
              <a:lnSpc>
                <a:spcPct val="100000"/>
              </a:lnSpc>
              <a:spcBef>
                <a:spcPts val="480"/>
              </a:spcBef>
              <a:buClr>
                <a:srgbClr val="0E6EC5"/>
              </a:buClr>
              <a:buSzPct val="85416"/>
              <a:buFont typeface="Arial"/>
              <a:buChar char="●"/>
              <a:tabLst>
                <a:tab pos="653415" algn="l"/>
              </a:tabLst>
            </a:pPr>
            <a:r>
              <a:rPr sz="2400" spc="55" dirty="0">
                <a:latin typeface="Times New Roman"/>
                <a:cs typeface="Times New Roman"/>
              </a:rPr>
              <a:t>For</a:t>
            </a:r>
            <a:r>
              <a:rPr sz="2400" dirty="0">
                <a:latin typeface="Times New Roman"/>
                <a:cs typeface="Times New Roman"/>
              </a:rPr>
              <a:t> </a:t>
            </a:r>
            <a:r>
              <a:rPr sz="2400" spc="100" dirty="0">
                <a:latin typeface="Times New Roman"/>
                <a:cs typeface="Times New Roman"/>
              </a:rPr>
              <a:t>directed</a:t>
            </a:r>
            <a:r>
              <a:rPr sz="2400" spc="-5" dirty="0">
                <a:latin typeface="Times New Roman"/>
                <a:cs typeface="Times New Roman"/>
              </a:rPr>
              <a:t> </a:t>
            </a:r>
            <a:r>
              <a:rPr sz="2400" spc="85" dirty="0">
                <a:latin typeface="Times New Roman"/>
                <a:cs typeface="Times New Roman"/>
              </a:rPr>
              <a:t>graphs,</a:t>
            </a:r>
            <a:r>
              <a:rPr sz="2400" spc="-5" dirty="0">
                <a:latin typeface="Times New Roman"/>
                <a:cs typeface="Times New Roman"/>
              </a:rPr>
              <a:t> </a:t>
            </a:r>
            <a:r>
              <a:rPr sz="2400" spc="125" dirty="0">
                <a:latin typeface="Times New Roman"/>
                <a:cs typeface="Times New Roman"/>
              </a:rPr>
              <a:t>#</a:t>
            </a:r>
            <a:r>
              <a:rPr sz="2400" spc="-15" dirty="0">
                <a:latin typeface="Times New Roman"/>
                <a:cs typeface="Times New Roman"/>
              </a:rPr>
              <a:t> </a:t>
            </a:r>
            <a:r>
              <a:rPr sz="2400" spc="20" dirty="0">
                <a:latin typeface="Times New Roman"/>
                <a:cs typeface="Times New Roman"/>
              </a:rPr>
              <a:t>of</a:t>
            </a:r>
            <a:r>
              <a:rPr sz="2400" spc="-5" dirty="0">
                <a:latin typeface="Times New Roman"/>
                <a:cs typeface="Times New Roman"/>
              </a:rPr>
              <a:t> </a:t>
            </a:r>
            <a:r>
              <a:rPr sz="2400" spc="105" dirty="0">
                <a:latin typeface="Times New Roman"/>
                <a:cs typeface="Times New Roman"/>
              </a:rPr>
              <a:t>items</a:t>
            </a:r>
            <a:r>
              <a:rPr sz="2400" spc="-25" dirty="0">
                <a:latin typeface="Times New Roman"/>
                <a:cs typeface="Times New Roman"/>
              </a:rPr>
              <a:t> </a:t>
            </a:r>
            <a:r>
              <a:rPr sz="2400" spc="100" dirty="0">
                <a:latin typeface="Times New Roman"/>
                <a:cs typeface="Times New Roman"/>
              </a:rPr>
              <a:t>in</a:t>
            </a:r>
            <a:r>
              <a:rPr sz="2400" dirty="0">
                <a:latin typeface="Times New Roman"/>
                <a:cs typeface="Times New Roman"/>
              </a:rPr>
              <a:t> </a:t>
            </a:r>
            <a:r>
              <a:rPr sz="2400" spc="65" dirty="0">
                <a:latin typeface="Times New Roman"/>
                <a:cs typeface="Times New Roman"/>
              </a:rPr>
              <a:t>adjacency</a:t>
            </a:r>
            <a:r>
              <a:rPr sz="2400" spc="5" dirty="0">
                <a:latin typeface="Times New Roman"/>
                <a:cs typeface="Times New Roman"/>
              </a:rPr>
              <a:t> </a:t>
            </a:r>
            <a:r>
              <a:rPr sz="2400" spc="55" dirty="0">
                <a:latin typeface="Times New Roman"/>
                <a:cs typeface="Times New Roman"/>
              </a:rPr>
              <a:t>lists</a:t>
            </a:r>
            <a:r>
              <a:rPr sz="2400" spc="-5" dirty="0">
                <a:latin typeface="Times New Roman"/>
                <a:cs typeface="Times New Roman"/>
              </a:rPr>
              <a:t> </a:t>
            </a:r>
            <a:r>
              <a:rPr sz="2400" spc="20" dirty="0">
                <a:latin typeface="Times New Roman"/>
                <a:cs typeface="Times New Roman"/>
              </a:rPr>
              <a:t>is</a:t>
            </a:r>
            <a:endParaRPr sz="2400">
              <a:latin typeface="Times New Roman"/>
              <a:cs typeface="Times New Roman"/>
            </a:endParaRPr>
          </a:p>
          <a:p>
            <a:pPr marL="1841500">
              <a:lnSpc>
                <a:spcPct val="100000"/>
              </a:lnSpc>
            </a:pPr>
            <a:r>
              <a:rPr sz="2400" spc="60" dirty="0">
                <a:latin typeface="Times New Roman"/>
                <a:cs typeface="Times New Roman"/>
              </a:rPr>
              <a:t>Σ </a:t>
            </a:r>
            <a:r>
              <a:rPr sz="2400" spc="95" dirty="0">
                <a:latin typeface="Times New Roman"/>
                <a:cs typeface="Times New Roman"/>
              </a:rPr>
              <a:t>out-degree(</a:t>
            </a:r>
            <a:r>
              <a:rPr sz="2400" i="1" spc="95" dirty="0">
                <a:latin typeface="Times New Roman"/>
                <a:cs typeface="Times New Roman"/>
              </a:rPr>
              <a:t>v</a:t>
            </a:r>
            <a:r>
              <a:rPr sz="2400" spc="95" dirty="0">
                <a:latin typeface="Times New Roman"/>
                <a:cs typeface="Times New Roman"/>
              </a:rPr>
              <a:t>) </a:t>
            </a:r>
            <a:r>
              <a:rPr sz="2400" spc="-30" dirty="0">
                <a:latin typeface="Times New Roman"/>
                <a:cs typeface="Times New Roman"/>
              </a:rPr>
              <a:t>=</a:t>
            </a:r>
            <a:r>
              <a:rPr sz="2400" spc="-145" dirty="0">
                <a:latin typeface="Times New Roman"/>
                <a:cs typeface="Times New Roman"/>
              </a:rPr>
              <a:t> </a:t>
            </a:r>
            <a:r>
              <a:rPr sz="2400" spc="210" dirty="0">
                <a:latin typeface="Times New Roman"/>
                <a:cs typeface="Times New Roman"/>
              </a:rPr>
              <a:t>|E|</a:t>
            </a:r>
            <a:endParaRPr sz="2400">
              <a:latin typeface="Times New Roman"/>
              <a:cs typeface="Times New Roman"/>
            </a:endParaRPr>
          </a:p>
          <a:p>
            <a:pPr marL="1917700" marR="5080" indent="-1264920">
              <a:lnSpc>
                <a:spcPct val="100000"/>
              </a:lnSpc>
            </a:pPr>
            <a:r>
              <a:rPr sz="2400" spc="55" dirty="0">
                <a:latin typeface="Times New Roman"/>
                <a:cs typeface="Times New Roman"/>
              </a:rPr>
              <a:t>For</a:t>
            </a:r>
            <a:r>
              <a:rPr sz="2400" spc="10" dirty="0">
                <a:latin typeface="Times New Roman"/>
                <a:cs typeface="Times New Roman"/>
              </a:rPr>
              <a:t> </a:t>
            </a:r>
            <a:r>
              <a:rPr sz="2400" spc="114" dirty="0">
                <a:latin typeface="Times New Roman"/>
                <a:cs typeface="Times New Roman"/>
              </a:rPr>
              <a:t>undirected</a:t>
            </a:r>
            <a:r>
              <a:rPr sz="2400" spc="5" dirty="0">
                <a:latin typeface="Times New Roman"/>
                <a:cs typeface="Times New Roman"/>
              </a:rPr>
              <a:t> </a:t>
            </a:r>
            <a:r>
              <a:rPr sz="2400" spc="80" dirty="0">
                <a:latin typeface="Times New Roman"/>
                <a:cs typeface="Times New Roman"/>
              </a:rPr>
              <a:t>graphs,</a:t>
            </a:r>
            <a:r>
              <a:rPr sz="2400" spc="-10" dirty="0">
                <a:latin typeface="Times New Roman"/>
                <a:cs typeface="Times New Roman"/>
              </a:rPr>
              <a:t> </a:t>
            </a:r>
            <a:r>
              <a:rPr sz="2400" spc="120" dirty="0">
                <a:latin typeface="Times New Roman"/>
                <a:cs typeface="Times New Roman"/>
              </a:rPr>
              <a:t>#</a:t>
            </a:r>
            <a:r>
              <a:rPr sz="2400" dirty="0">
                <a:latin typeface="Times New Roman"/>
                <a:cs typeface="Times New Roman"/>
              </a:rPr>
              <a:t> </a:t>
            </a:r>
            <a:r>
              <a:rPr sz="2400" spc="100" dirty="0">
                <a:latin typeface="Times New Roman"/>
                <a:cs typeface="Times New Roman"/>
              </a:rPr>
              <a:t>items</a:t>
            </a:r>
            <a:r>
              <a:rPr sz="2400" spc="-10" dirty="0">
                <a:latin typeface="Times New Roman"/>
                <a:cs typeface="Times New Roman"/>
              </a:rPr>
              <a:t> </a:t>
            </a:r>
            <a:r>
              <a:rPr sz="2400" spc="100" dirty="0">
                <a:latin typeface="Times New Roman"/>
                <a:cs typeface="Times New Roman"/>
              </a:rPr>
              <a:t>in</a:t>
            </a:r>
            <a:r>
              <a:rPr sz="2400" spc="5" dirty="0">
                <a:latin typeface="Times New Roman"/>
                <a:cs typeface="Times New Roman"/>
              </a:rPr>
              <a:t> </a:t>
            </a:r>
            <a:r>
              <a:rPr sz="2400" spc="65" dirty="0">
                <a:latin typeface="Times New Roman"/>
                <a:cs typeface="Times New Roman"/>
              </a:rPr>
              <a:t>adjacency</a:t>
            </a:r>
            <a:r>
              <a:rPr sz="2400" spc="10" dirty="0">
                <a:latin typeface="Times New Roman"/>
                <a:cs typeface="Times New Roman"/>
              </a:rPr>
              <a:t> </a:t>
            </a:r>
            <a:r>
              <a:rPr sz="2400" spc="55" dirty="0">
                <a:latin typeface="Times New Roman"/>
                <a:cs typeface="Times New Roman"/>
              </a:rPr>
              <a:t>lists</a:t>
            </a:r>
            <a:r>
              <a:rPr sz="2400" spc="5" dirty="0">
                <a:latin typeface="Times New Roman"/>
                <a:cs typeface="Times New Roman"/>
              </a:rPr>
              <a:t> </a:t>
            </a:r>
            <a:r>
              <a:rPr sz="2400" spc="20" dirty="0">
                <a:latin typeface="Times New Roman"/>
                <a:cs typeface="Times New Roman"/>
              </a:rPr>
              <a:t>is  </a:t>
            </a:r>
            <a:r>
              <a:rPr sz="2400" spc="60" dirty="0">
                <a:latin typeface="Times New Roman"/>
                <a:cs typeface="Times New Roman"/>
              </a:rPr>
              <a:t>Σ </a:t>
            </a:r>
            <a:r>
              <a:rPr sz="2400" spc="70" dirty="0">
                <a:latin typeface="Times New Roman"/>
                <a:cs typeface="Times New Roman"/>
              </a:rPr>
              <a:t>degree(v) </a:t>
            </a:r>
            <a:r>
              <a:rPr sz="2400" spc="-30" dirty="0">
                <a:latin typeface="Times New Roman"/>
                <a:cs typeface="Times New Roman"/>
              </a:rPr>
              <a:t>= </a:t>
            </a:r>
            <a:r>
              <a:rPr sz="2400" spc="-40" dirty="0">
                <a:latin typeface="Times New Roman"/>
                <a:cs typeface="Times New Roman"/>
              </a:rPr>
              <a:t>2</a:t>
            </a:r>
            <a:r>
              <a:rPr sz="2400" spc="-105" dirty="0">
                <a:latin typeface="Times New Roman"/>
                <a:cs typeface="Times New Roman"/>
              </a:rPr>
              <a:t> </a:t>
            </a:r>
            <a:r>
              <a:rPr sz="2400" spc="210" dirty="0">
                <a:latin typeface="Times New Roman"/>
                <a:cs typeface="Times New Roman"/>
              </a:rPr>
              <a:t>|E|</a:t>
            </a:r>
            <a:endParaRPr sz="2400">
              <a:latin typeface="Times New Roman"/>
              <a:cs typeface="Times New Roman"/>
            </a:endParaRPr>
          </a:p>
          <a:p>
            <a:pPr marL="287020" indent="-274320">
              <a:lnSpc>
                <a:spcPct val="100000"/>
              </a:lnSpc>
              <a:spcBef>
                <a:spcPts val="484"/>
              </a:spcBef>
              <a:buClr>
                <a:srgbClr val="0AD0D9"/>
              </a:buClr>
              <a:buSzPct val="94230"/>
              <a:buFont typeface="Arial"/>
              <a:buChar char="●"/>
              <a:tabLst>
                <a:tab pos="287020" algn="l"/>
              </a:tabLst>
            </a:pPr>
            <a:r>
              <a:rPr sz="2600" spc="-25" dirty="0">
                <a:latin typeface="Times New Roman"/>
                <a:cs typeface="Times New Roman"/>
              </a:rPr>
              <a:t>So: </a:t>
            </a:r>
            <a:r>
              <a:rPr sz="2600" spc="50" dirty="0">
                <a:latin typeface="Times New Roman"/>
                <a:cs typeface="Times New Roman"/>
              </a:rPr>
              <a:t>Adjacency </a:t>
            </a:r>
            <a:r>
              <a:rPr sz="2600" spc="60" dirty="0">
                <a:latin typeface="Times New Roman"/>
                <a:cs typeface="Times New Roman"/>
              </a:rPr>
              <a:t>lists </a:t>
            </a:r>
            <a:r>
              <a:rPr sz="2600" spc="114" dirty="0">
                <a:latin typeface="Times New Roman"/>
                <a:cs typeface="Times New Roman"/>
              </a:rPr>
              <a:t>take </a:t>
            </a:r>
            <a:r>
              <a:rPr sz="2600" spc="25" dirty="0">
                <a:latin typeface="Times New Roman"/>
                <a:cs typeface="Times New Roman"/>
              </a:rPr>
              <a:t>O(V+E)</a:t>
            </a:r>
            <a:r>
              <a:rPr sz="2600" spc="-260" dirty="0">
                <a:latin typeface="Times New Roman"/>
                <a:cs typeface="Times New Roman"/>
              </a:rPr>
              <a:t> </a:t>
            </a:r>
            <a:r>
              <a:rPr sz="2600" spc="100" dirty="0">
                <a:latin typeface="Times New Roman"/>
                <a:cs typeface="Times New Roman"/>
              </a:rPr>
              <a:t>storage</a:t>
            </a:r>
            <a:endParaRPr sz="26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560578"/>
            <a:ext cx="5063490" cy="711200"/>
          </a:xfrm>
          <a:prstGeom prst="rect">
            <a:avLst/>
          </a:prstGeom>
        </p:spPr>
        <p:txBody>
          <a:bodyPr vert="horz" wrap="square" lIns="0" tIns="12700" rIns="0" bIns="0" rtlCol="0">
            <a:spAutoFit/>
          </a:bodyPr>
          <a:lstStyle/>
          <a:p>
            <a:pPr marL="12700">
              <a:lnSpc>
                <a:spcPct val="100000"/>
              </a:lnSpc>
              <a:spcBef>
                <a:spcPts val="100"/>
              </a:spcBef>
              <a:tabLst>
                <a:tab pos="3392170" algn="l"/>
              </a:tabLst>
            </a:pPr>
            <a:r>
              <a:rPr sz="4500" dirty="0"/>
              <a:t>Impleme</a:t>
            </a:r>
            <a:r>
              <a:rPr sz="4500" spc="5" dirty="0"/>
              <a:t>n</a:t>
            </a:r>
            <a:r>
              <a:rPr sz="4500" dirty="0"/>
              <a:t>ting	Graphs</a:t>
            </a:r>
            <a:endParaRPr sz="4500"/>
          </a:p>
        </p:txBody>
      </p:sp>
      <p:sp>
        <p:nvSpPr>
          <p:cNvPr id="9" name="object 9"/>
          <p:cNvSpPr/>
          <p:nvPr/>
        </p:nvSpPr>
        <p:spPr>
          <a:xfrm>
            <a:off x="754380" y="1414272"/>
            <a:ext cx="7322820" cy="437692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031189"/>
            <a:ext cx="5623560" cy="788670"/>
          </a:xfrm>
          <a:prstGeom prst="rect">
            <a:avLst/>
          </a:prstGeom>
        </p:spPr>
        <p:txBody>
          <a:bodyPr vert="horz" wrap="square" lIns="0" tIns="13335" rIns="0" bIns="0" rtlCol="0">
            <a:spAutoFit/>
          </a:bodyPr>
          <a:lstStyle/>
          <a:p>
            <a:pPr marL="12700">
              <a:lnSpc>
                <a:spcPct val="100000"/>
              </a:lnSpc>
              <a:spcBef>
                <a:spcPts val="105"/>
              </a:spcBef>
            </a:pPr>
            <a:r>
              <a:rPr spc="-5" dirty="0"/>
              <a:t>Implementing</a:t>
            </a:r>
            <a:r>
              <a:rPr spc="-35" dirty="0"/>
              <a:t> </a:t>
            </a:r>
            <a:r>
              <a:rPr dirty="0"/>
              <a:t>Graphs</a:t>
            </a:r>
          </a:p>
        </p:txBody>
      </p:sp>
      <p:sp>
        <p:nvSpPr>
          <p:cNvPr id="9" name="object 9"/>
          <p:cNvSpPr txBox="1"/>
          <p:nvPr/>
        </p:nvSpPr>
        <p:spPr>
          <a:xfrm>
            <a:off x="929741" y="5732475"/>
            <a:ext cx="4361815" cy="635635"/>
          </a:xfrm>
          <a:prstGeom prst="rect">
            <a:avLst/>
          </a:prstGeom>
        </p:spPr>
        <p:txBody>
          <a:bodyPr vert="horz" wrap="square" lIns="0" tIns="12700" rIns="0" bIns="0" rtlCol="0">
            <a:spAutoFit/>
          </a:bodyPr>
          <a:lstStyle/>
          <a:p>
            <a:pPr marL="287020" indent="-274320">
              <a:lnSpc>
                <a:spcPct val="100000"/>
              </a:lnSpc>
              <a:spcBef>
                <a:spcPts val="100"/>
              </a:spcBef>
              <a:buClr>
                <a:srgbClr val="0AD0D9"/>
              </a:buClr>
              <a:buSzPct val="95000"/>
              <a:buFont typeface="Arial"/>
              <a:buChar char="●"/>
              <a:tabLst>
                <a:tab pos="286385" algn="l"/>
                <a:tab pos="287020" algn="l"/>
              </a:tabLst>
            </a:pPr>
            <a:r>
              <a:rPr sz="2000" spc="70" dirty="0">
                <a:latin typeface="Times New Roman"/>
                <a:cs typeface="Times New Roman"/>
              </a:rPr>
              <a:t>(a) </a:t>
            </a:r>
            <a:r>
              <a:rPr sz="2000" spc="-95" dirty="0">
                <a:latin typeface="Times New Roman"/>
                <a:cs typeface="Times New Roman"/>
              </a:rPr>
              <a:t>A </a:t>
            </a:r>
            <a:r>
              <a:rPr sz="2000" spc="75" dirty="0">
                <a:latin typeface="Times New Roman"/>
                <a:cs typeface="Times New Roman"/>
              </a:rPr>
              <a:t>weighted </a:t>
            </a:r>
            <a:r>
              <a:rPr sz="2000" spc="95" dirty="0">
                <a:latin typeface="Times New Roman"/>
                <a:cs typeface="Times New Roman"/>
              </a:rPr>
              <a:t>undirected graph</a:t>
            </a:r>
            <a:r>
              <a:rPr sz="2000" spc="-195" dirty="0">
                <a:latin typeface="Times New Roman"/>
                <a:cs typeface="Times New Roman"/>
              </a:rPr>
              <a:t> </a:t>
            </a:r>
            <a:r>
              <a:rPr sz="2000" spc="120" dirty="0">
                <a:latin typeface="Times New Roman"/>
                <a:cs typeface="Times New Roman"/>
              </a:rPr>
              <a:t>and</a:t>
            </a:r>
            <a:endParaRPr sz="2000">
              <a:latin typeface="Times New Roman"/>
              <a:cs typeface="Times New Roman"/>
            </a:endParaRPr>
          </a:p>
          <a:p>
            <a:pPr marL="287020">
              <a:lnSpc>
                <a:spcPct val="100000"/>
              </a:lnSpc>
            </a:pPr>
            <a:r>
              <a:rPr sz="2000" spc="85" dirty="0">
                <a:latin typeface="Times New Roman"/>
                <a:cs typeface="Times New Roman"/>
              </a:rPr>
              <a:t>(b) </a:t>
            </a:r>
            <a:r>
              <a:rPr sz="2000" spc="60" dirty="0">
                <a:latin typeface="Times New Roman"/>
                <a:cs typeface="Times New Roman"/>
              </a:rPr>
              <a:t>its </a:t>
            </a:r>
            <a:r>
              <a:rPr sz="2000" spc="55" dirty="0">
                <a:latin typeface="Times New Roman"/>
                <a:cs typeface="Times New Roman"/>
              </a:rPr>
              <a:t>adjacency</a:t>
            </a:r>
            <a:r>
              <a:rPr sz="2000" spc="-185" dirty="0">
                <a:latin typeface="Times New Roman"/>
                <a:cs typeface="Times New Roman"/>
              </a:rPr>
              <a:t> </a:t>
            </a:r>
            <a:r>
              <a:rPr sz="2000" spc="50" dirty="0">
                <a:latin typeface="Times New Roman"/>
                <a:cs typeface="Times New Roman"/>
              </a:rPr>
              <a:t>list</a:t>
            </a:r>
            <a:endParaRPr sz="2000">
              <a:latin typeface="Times New Roman"/>
              <a:cs typeface="Times New Roman"/>
            </a:endParaRPr>
          </a:p>
        </p:txBody>
      </p:sp>
      <p:sp>
        <p:nvSpPr>
          <p:cNvPr id="10" name="object 10"/>
          <p:cNvSpPr/>
          <p:nvPr/>
        </p:nvSpPr>
        <p:spPr>
          <a:xfrm>
            <a:off x="1185672" y="2093976"/>
            <a:ext cx="7107935" cy="254965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11" name="Title 10">
            <a:extLst>
              <a:ext uri="{FF2B5EF4-FFF2-40B4-BE49-F238E27FC236}">
                <a16:creationId xmlns:a16="http://schemas.microsoft.com/office/drawing/2014/main" id="{2305E909-8EB0-4340-BFAC-657205926124}"/>
              </a:ext>
            </a:extLst>
          </p:cNvPr>
          <p:cNvSpPr>
            <a:spLocks noGrp="1"/>
          </p:cNvSpPr>
          <p:nvPr>
            <p:ph type="ctrTitle"/>
          </p:nvPr>
        </p:nvSpPr>
        <p:spPr>
          <a:xfrm>
            <a:off x="444500" y="1256741"/>
            <a:ext cx="8255000" cy="769441"/>
          </a:xfrm>
        </p:spPr>
        <p:txBody>
          <a:bodyPr/>
          <a:lstStyle/>
          <a:p>
            <a:r>
              <a:rPr lang="en-US" dirty="0">
                <a:solidFill>
                  <a:schemeClr val="tx2"/>
                </a:solidFill>
              </a:rPr>
              <a:t>TRAVERSALS</a:t>
            </a:r>
          </a:p>
        </p:txBody>
      </p:sp>
      <p:sp>
        <p:nvSpPr>
          <p:cNvPr id="12" name="Subtitle 11">
            <a:extLst>
              <a:ext uri="{FF2B5EF4-FFF2-40B4-BE49-F238E27FC236}">
                <a16:creationId xmlns:a16="http://schemas.microsoft.com/office/drawing/2014/main" id="{CC717871-BFCE-4CD4-8F0A-D6E8B6C034D3}"/>
              </a:ext>
            </a:extLst>
          </p:cNvPr>
          <p:cNvSpPr>
            <a:spLocks noGrp="1"/>
          </p:cNvSpPr>
          <p:nvPr>
            <p:ph type="subTitle" idx="4"/>
          </p:nvPr>
        </p:nvSpPr>
        <p:spPr>
          <a:xfrm>
            <a:off x="444500" y="2133600"/>
            <a:ext cx="7327900" cy="2492990"/>
          </a:xfrm>
        </p:spPr>
        <p:txBody>
          <a:bodyPr/>
          <a:lstStyle/>
          <a:p>
            <a:pPr marL="285750" indent="-285750">
              <a:buFont typeface="Arial" panose="020B0604020202020204" pitchFamily="34" charset="0"/>
              <a:buChar char="•"/>
            </a:pPr>
            <a:r>
              <a:rPr lang="en-IN" dirty="0"/>
              <a:t>To visit each node or vertex which is a connected component, tree-based algorithms are used. You can do this easily by iterating through all the vertices of the graph, performing the algorithm on each vertex that is still unvisited when examined.</a:t>
            </a:r>
          </a:p>
          <a:p>
            <a:pPr marL="285750" indent="-285750">
              <a:buFont typeface="Arial" panose="020B0604020202020204" pitchFamily="34" charset="0"/>
              <a:buChar char="•"/>
            </a:pPr>
            <a:r>
              <a:rPr lang="en-IN" dirty="0"/>
              <a:t>Two algorithms are generally used for the traversal of a graph: Depth first search (DFS) and Breadth first search (BFS)</a:t>
            </a:r>
          </a:p>
          <a:p>
            <a:pPr marL="285750" indent="-285750">
              <a:buFont typeface="Arial" panose="020B0604020202020204" pitchFamily="34" charset="0"/>
              <a:buChar char="•"/>
            </a:pPr>
            <a:r>
              <a:rPr lang="en-US" dirty="0"/>
              <a:t>BFS gives level order print of the graph whereas </a:t>
            </a:r>
            <a:r>
              <a:rPr lang="en-US" dirty="0" err="1"/>
              <a:t>inorder</a:t>
            </a:r>
            <a:r>
              <a:rPr lang="en-US" dirty="0"/>
              <a:t> traversal is a type of DFS.</a:t>
            </a:r>
          </a:p>
          <a:p>
            <a:pPr marL="285750" indent="-285750">
              <a:buFont typeface="Arial" panose="020B0604020202020204" pitchFamily="34" charset="0"/>
              <a:buChar char="•"/>
            </a:pPr>
            <a:endParaRPr lang="en-US" dirty="0"/>
          </a:p>
        </p:txBody>
      </p:sp>
      <p:sp>
        <p:nvSpPr>
          <p:cNvPr id="9" name="object 9"/>
          <p:cNvSpPr txBox="1"/>
          <p:nvPr/>
        </p:nvSpPr>
        <p:spPr>
          <a:xfrm>
            <a:off x="8521700" y="6518249"/>
            <a:ext cx="17907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85D75"/>
                </a:solidFill>
                <a:latin typeface="Times New Roman"/>
                <a:cs typeface="Times New Roman"/>
              </a:rPr>
              <a:t>24</a:t>
            </a:r>
            <a:endParaRPr sz="1200">
              <a:latin typeface="Times New Roman"/>
              <a:cs typeface="Times New Roman"/>
            </a:endParaRPr>
          </a:p>
        </p:txBody>
      </p:sp>
      <p:sp>
        <p:nvSpPr>
          <p:cNvPr id="10" name="object 10"/>
          <p:cNvSpPr txBox="1"/>
          <p:nvPr/>
        </p:nvSpPr>
        <p:spPr>
          <a:xfrm>
            <a:off x="2654935" y="6518249"/>
            <a:ext cx="436880" cy="208279"/>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185D75"/>
                </a:solidFill>
                <a:latin typeface="Times New Roman"/>
                <a:cs typeface="Times New Roman"/>
              </a:rPr>
              <a:t>G</a:t>
            </a:r>
            <a:r>
              <a:rPr sz="1200" spc="5" dirty="0">
                <a:solidFill>
                  <a:srgbClr val="185D75"/>
                </a:solidFill>
                <a:latin typeface="Times New Roman"/>
                <a:cs typeface="Times New Roman"/>
              </a:rPr>
              <a:t>r</a:t>
            </a:r>
            <a:r>
              <a:rPr sz="1200" spc="70" dirty="0">
                <a:solidFill>
                  <a:srgbClr val="185D75"/>
                </a:solidFill>
                <a:latin typeface="Times New Roman"/>
                <a:cs typeface="Times New Roman"/>
              </a:rPr>
              <a:t>aph</a:t>
            </a:r>
            <a:endParaRPr sz="1200">
              <a:latin typeface="Times New Roman"/>
              <a:cs typeface="Times New Roman"/>
            </a:endParaRPr>
          </a:p>
        </p:txBody>
      </p:sp>
    </p:spTree>
    <p:extLst>
      <p:ext uri="{BB962C8B-B14F-4D97-AF65-F5344CB8AC3E}">
        <p14:creationId xmlns:p14="http://schemas.microsoft.com/office/powerpoint/2010/main" val="4012871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11" name="Title 10">
            <a:extLst>
              <a:ext uri="{FF2B5EF4-FFF2-40B4-BE49-F238E27FC236}">
                <a16:creationId xmlns:a16="http://schemas.microsoft.com/office/drawing/2014/main" id="{2305E909-8EB0-4340-BFAC-657205926124}"/>
              </a:ext>
            </a:extLst>
          </p:cNvPr>
          <p:cNvSpPr>
            <a:spLocks noGrp="1"/>
          </p:cNvSpPr>
          <p:nvPr>
            <p:ph type="ctrTitle"/>
          </p:nvPr>
        </p:nvSpPr>
        <p:spPr/>
        <p:txBody>
          <a:bodyPr/>
          <a:lstStyle/>
          <a:p>
            <a:r>
              <a:rPr lang="en-US" dirty="0">
                <a:solidFill>
                  <a:schemeClr val="tx2"/>
                </a:solidFill>
              </a:rPr>
              <a:t>1. BREADTH FIRST SEARCH </a:t>
            </a:r>
          </a:p>
        </p:txBody>
      </p:sp>
      <p:sp>
        <p:nvSpPr>
          <p:cNvPr id="12" name="Subtitle 11">
            <a:extLst>
              <a:ext uri="{FF2B5EF4-FFF2-40B4-BE49-F238E27FC236}">
                <a16:creationId xmlns:a16="http://schemas.microsoft.com/office/drawing/2014/main" id="{CC717871-BFCE-4CD4-8F0A-D6E8B6C034D3}"/>
              </a:ext>
            </a:extLst>
          </p:cNvPr>
          <p:cNvSpPr>
            <a:spLocks noGrp="1"/>
          </p:cNvSpPr>
          <p:nvPr>
            <p:ph type="subTitle" idx="4"/>
          </p:nvPr>
        </p:nvSpPr>
        <p:spPr>
          <a:xfrm>
            <a:off x="762000" y="2286000"/>
            <a:ext cx="7010400" cy="3268980"/>
          </a:xfrm>
        </p:spPr>
        <p:txBody>
          <a:bodyPr/>
          <a:lstStyle/>
          <a:p>
            <a:pPr lvl="0" algn="l" rtl="0">
              <a:lnSpc>
                <a:spcPct val="115000"/>
              </a:lnSpc>
              <a:spcBef>
                <a:spcPts val="1100"/>
              </a:spcBef>
            </a:pPr>
            <a:r>
              <a:rPr lang="en-US" dirty="0">
                <a:latin typeface="Nunito" panose="00000500000000000000"/>
                <a:ea typeface="Nunito" panose="00000500000000000000"/>
                <a:cs typeface="Nunito" panose="00000500000000000000"/>
                <a:sym typeface="Nunito" panose="00000500000000000000"/>
              </a:rPr>
              <a:t>BFS is a traversing algorithm where you should start traversing from a selected node (source or starting node) and traverse the graph </a:t>
            </a:r>
            <a:r>
              <a:rPr lang="en-US" dirty="0" err="1">
                <a:latin typeface="Nunito" panose="00000500000000000000"/>
                <a:ea typeface="Nunito" panose="00000500000000000000"/>
                <a:cs typeface="Nunito" panose="00000500000000000000"/>
                <a:sym typeface="Nunito" panose="00000500000000000000"/>
              </a:rPr>
              <a:t>layerwise</a:t>
            </a:r>
            <a:r>
              <a:rPr lang="en-US" dirty="0">
                <a:latin typeface="Nunito" panose="00000500000000000000"/>
                <a:ea typeface="Nunito" panose="00000500000000000000"/>
                <a:cs typeface="Nunito" panose="00000500000000000000"/>
                <a:sym typeface="Nunito" panose="00000500000000000000"/>
              </a:rPr>
              <a:t> thus exploring the </a:t>
            </a:r>
            <a:r>
              <a:rPr lang="en-US" dirty="0" err="1">
                <a:latin typeface="Nunito" panose="00000500000000000000"/>
                <a:ea typeface="Nunito" panose="00000500000000000000"/>
                <a:cs typeface="Nunito" panose="00000500000000000000"/>
                <a:sym typeface="Nunito" panose="00000500000000000000"/>
              </a:rPr>
              <a:t>neighbour</a:t>
            </a:r>
            <a:r>
              <a:rPr lang="en-US" dirty="0">
                <a:latin typeface="Nunito" panose="00000500000000000000"/>
                <a:ea typeface="Nunito" panose="00000500000000000000"/>
                <a:cs typeface="Nunito" panose="00000500000000000000"/>
                <a:sym typeface="Nunito" panose="00000500000000000000"/>
              </a:rPr>
              <a:t> nodes (nodes which are directly connected to source node). You must then move towards the next-level </a:t>
            </a:r>
            <a:r>
              <a:rPr lang="en-US" dirty="0" err="1">
                <a:latin typeface="Nunito" panose="00000500000000000000"/>
                <a:ea typeface="Nunito" panose="00000500000000000000"/>
                <a:cs typeface="Nunito" panose="00000500000000000000"/>
                <a:sym typeface="Nunito" panose="00000500000000000000"/>
              </a:rPr>
              <a:t>neighbour</a:t>
            </a:r>
            <a:r>
              <a:rPr lang="en-US" dirty="0">
                <a:latin typeface="Nunito" panose="00000500000000000000"/>
                <a:ea typeface="Nunito" panose="00000500000000000000"/>
                <a:cs typeface="Nunito" panose="00000500000000000000"/>
                <a:sym typeface="Nunito" panose="00000500000000000000"/>
              </a:rPr>
              <a:t> nodes.</a:t>
            </a:r>
          </a:p>
          <a:p>
            <a:pPr lvl="0" algn="l" rtl="0">
              <a:lnSpc>
                <a:spcPct val="115000"/>
              </a:lnSpc>
              <a:spcBef>
                <a:spcPts val="1100"/>
              </a:spcBef>
            </a:pPr>
            <a:r>
              <a:rPr lang="en-US" dirty="0">
                <a:latin typeface="Nunito" panose="00000500000000000000"/>
                <a:ea typeface="Nunito" panose="00000500000000000000"/>
                <a:cs typeface="Nunito" panose="00000500000000000000"/>
                <a:sym typeface="Nunito" panose="00000500000000000000"/>
              </a:rPr>
              <a:t>As the name BFS suggests, you are required to traverse the graph breadthwise as follows:</a:t>
            </a:r>
          </a:p>
          <a:p>
            <a:pPr marL="457200" lvl="0" indent="-285750" algn="l" rtl="0">
              <a:lnSpc>
                <a:spcPct val="115000"/>
              </a:lnSpc>
              <a:spcBef>
                <a:spcPts val="1100"/>
              </a:spcBef>
              <a:spcAft>
                <a:spcPts val="0"/>
              </a:spcAft>
              <a:buSzPts val="900"/>
              <a:buFont typeface="Arial" panose="020B0604020202020204" pitchFamily="34" charset="0"/>
              <a:buChar char="•"/>
            </a:pPr>
            <a:r>
              <a:rPr lang="en-US" dirty="0">
                <a:latin typeface="Nunito" panose="00000500000000000000"/>
                <a:ea typeface="Nunito" panose="00000500000000000000"/>
                <a:cs typeface="Nunito" panose="00000500000000000000"/>
                <a:sym typeface="Nunito" panose="00000500000000000000"/>
              </a:rPr>
              <a:t>First move horizontally and visit all the nodes of the current layer.</a:t>
            </a:r>
          </a:p>
          <a:p>
            <a:pPr marL="457200" lvl="0" indent="-285750" algn="l" rtl="0">
              <a:lnSpc>
                <a:spcPct val="115000"/>
              </a:lnSpc>
              <a:spcBef>
                <a:spcPts val="0"/>
              </a:spcBef>
              <a:spcAft>
                <a:spcPts val="0"/>
              </a:spcAft>
              <a:buSzPts val="900"/>
              <a:buFont typeface="Arial" panose="020B0604020202020204" pitchFamily="34" charset="0"/>
              <a:buChar char="•"/>
            </a:pPr>
            <a:r>
              <a:rPr lang="en-US" dirty="0">
                <a:latin typeface="Nunito" panose="00000500000000000000"/>
                <a:ea typeface="Nunito" panose="00000500000000000000"/>
                <a:cs typeface="Nunito" panose="00000500000000000000"/>
                <a:sym typeface="Nunito" panose="00000500000000000000"/>
              </a:rPr>
              <a:t>Move to the next layer.</a:t>
            </a:r>
          </a:p>
          <a:p>
            <a:pPr marL="285750" indent="-285750">
              <a:buFont typeface="Arial" panose="020B0604020202020204" pitchFamily="34" charset="0"/>
              <a:buChar char="•"/>
            </a:pPr>
            <a:endParaRPr lang="en-US" dirty="0"/>
          </a:p>
        </p:txBody>
      </p:sp>
      <p:sp>
        <p:nvSpPr>
          <p:cNvPr id="9" name="object 9"/>
          <p:cNvSpPr txBox="1"/>
          <p:nvPr/>
        </p:nvSpPr>
        <p:spPr>
          <a:xfrm>
            <a:off x="8521700" y="6518249"/>
            <a:ext cx="17907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85D75"/>
                </a:solidFill>
                <a:latin typeface="Times New Roman"/>
                <a:cs typeface="Times New Roman"/>
              </a:rPr>
              <a:t>24</a:t>
            </a:r>
            <a:endParaRPr sz="1200">
              <a:latin typeface="Times New Roman"/>
              <a:cs typeface="Times New Roman"/>
            </a:endParaRPr>
          </a:p>
        </p:txBody>
      </p:sp>
      <p:sp>
        <p:nvSpPr>
          <p:cNvPr id="10" name="object 10"/>
          <p:cNvSpPr txBox="1"/>
          <p:nvPr/>
        </p:nvSpPr>
        <p:spPr>
          <a:xfrm>
            <a:off x="2654935" y="6518249"/>
            <a:ext cx="436880" cy="208279"/>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185D75"/>
                </a:solidFill>
                <a:latin typeface="Times New Roman"/>
                <a:cs typeface="Times New Roman"/>
              </a:rPr>
              <a:t>G</a:t>
            </a:r>
            <a:r>
              <a:rPr sz="1200" spc="5" dirty="0">
                <a:solidFill>
                  <a:srgbClr val="185D75"/>
                </a:solidFill>
                <a:latin typeface="Times New Roman"/>
                <a:cs typeface="Times New Roman"/>
              </a:rPr>
              <a:t>r</a:t>
            </a:r>
            <a:r>
              <a:rPr sz="1200" spc="70" dirty="0">
                <a:solidFill>
                  <a:srgbClr val="185D75"/>
                </a:solidFill>
                <a:latin typeface="Times New Roman"/>
                <a:cs typeface="Times New Roman"/>
              </a:rPr>
              <a:t>aph</a:t>
            </a:r>
            <a:endParaRPr sz="1200">
              <a:latin typeface="Times New Roman"/>
              <a:cs typeface="Times New Roman"/>
            </a:endParaRPr>
          </a:p>
        </p:txBody>
      </p:sp>
    </p:spTree>
    <p:extLst>
      <p:ext uri="{BB962C8B-B14F-4D97-AF65-F5344CB8AC3E}">
        <p14:creationId xmlns:p14="http://schemas.microsoft.com/office/powerpoint/2010/main" val="69938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212850B-7A4A-47AD-9ADA-104D47C2F543}"/>
              </a:ext>
            </a:extLst>
          </p:cNvPr>
          <p:cNvSpPr>
            <a:spLocks noGrp="1"/>
          </p:cNvSpPr>
          <p:nvPr>
            <p:ph type="title"/>
          </p:nvPr>
        </p:nvSpPr>
        <p:spPr>
          <a:xfrm>
            <a:off x="444500" y="152401"/>
            <a:ext cx="5499100" cy="769441"/>
          </a:xfrm>
        </p:spPr>
        <p:txBody>
          <a:bodyPr/>
          <a:lstStyle/>
          <a:p>
            <a:r>
              <a:rPr lang="en-US" dirty="0"/>
              <a:t>             </a:t>
            </a:r>
          </a:p>
        </p:txBody>
      </p:sp>
      <p:pic>
        <p:nvPicPr>
          <p:cNvPr id="1026" name="Picture 2" descr="Breadth First Traversal">
            <a:extLst>
              <a:ext uri="{FF2B5EF4-FFF2-40B4-BE49-F238E27FC236}">
                <a16:creationId xmlns:a16="http://schemas.microsoft.com/office/drawing/2014/main" id="{3F31523F-FAF1-4891-BA3B-28FFD5C7E1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43200" y="1371599"/>
            <a:ext cx="4191000" cy="505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565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EFC7C7-5993-4F7C-A607-101D2D32F7FF}"/>
              </a:ext>
            </a:extLst>
          </p:cNvPr>
          <p:cNvSpPr>
            <a:spLocks noGrp="1"/>
          </p:cNvSpPr>
          <p:nvPr>
            <p:ph type="ctrTitle"/>
          </p:nvPr>
        </p:nvSpPr>
        <p:spPr>
          <a:xfrm>
            <a:off x="444500" y="609601"/>
            <a:ext cx="8255000" cy="769441"/>
          </a:xfrm>
        </p:spPr>
        <p:txBody>
          <a:bodyPr/>
          <a:lstStyle/>
          <a:p>
            <a:r>
              <a:rPr lang="en-US" dirty="0">
                <a:solidFill>
                  <a:schemeClr val="tx2"/>
                </a:solidFill>
              </a:rPr>
              <a:t>              PSEUDOCODE</a:t>
            </a:r>
          </a:p>
        </p:txBody>
      </p:sp>
      <p:sp>
        <p:nvSpPr>
          <p:cNvPr id="8" name="Subtitle 7">
            <a:extLst>
              <a:ext uri="{FF2B5EF4-FFF2-40B4-BE49-F238E27FC236}">
                <a16:creationId xmlns:a16="http://schemas.microsoft.com/office/drawing/2014/main" id="{E07CA903-81D7-4C02-9AEC-C50E57060400}"/>
              </a:ext>
            </a:extLst>
          </p:cNvPr>
          <p:cNvSpPr>
            <a:spLocks noGrp="1"/>
          </p:cNvSpPr>
          <p:nvPr>
            <p:ph type="subTitle" idx="4"/>
          </p:nvPr>
        </p:nvSpPr>
        <p:spPr>
          <a:xfrm>
            <a:off x="685800" y="1524000"/>
            <a:ext cx="7848600" cy="3600986"/>
          </a:xfrm>
        </p:spPr>
        <p:txBody>
          <a:bodyPr/>
          <a:lstStyle/>
          <a:p>
            <a:pPr marL="285750" indent="-285750">
              <a:buFont typeface="Arial" panose="020B0604020202020204" pitchFamily="34" charset="0"/>
              <a:buChar char="•"/>
            </a:pPr>
            <a:r>
              <a:rPr lang="en-IN" dirty="0"/>
              <a:t>BFS (G, s)     </a:t>
            </a:r>
            <a:r>
              <a:rPr lang="en-IN" dirty="0">
                <a:solidFill>
                  <a:schemeClr val="bg2">
                    <a:lumMod val="20000"/>
                    <a:lumOff val="80000"/>
                  </a:schemeClr>
                </a:solidFill>
              </a:rPr>
              <a:t>//Where G is the graph and s is the source node let Q be queue</a:t>
            </a:r>
            <a:r>
              <a:rPr lang="en-IN" dirty="0"/>
              <a:t>.</a:t>
            </a:r>
          </a:p>
          <a:p>
            <a:pPr marL="285750" indent="-285750">
              <a:buFont typeface="Arial" panose="020B0604020202020204" pitchFamily="34" charset="0"/>
              <a:buChar char="•"/>
            </a:pPr>
            <a:r>
              <a:rPr lang="en-IN" dirty="0"/>
              <a:t> </a:t>
            </a:r>
            <a:r>
              <a:rPr lang="en-IN" dirty="0" err="1"/>
              <a:t>Q.enqueue</a:t>
            </a:r>
            <a:r>
              <a:rPr lang="en-IN" dirty="0"/>
              <a:t>( s ) </a:t>
            </a:r>
            <a:r>
              <a:rPr lang="en-IN" dirty="0">
                <a:solidFill>
                  <a:schemeClr val="bg2">
                    <a:lumMod val="20000"/>
                    <a:lumOff val="80000"/>
                  </a:schemeClr>
                </a:solidFill>
              </a:rPr>
              <a:t>//Inserting s in queue until all its neighbour vertices are marked. </a:t>
            </a:r>
          </a:p>
          <a:p>
            <a:pPr marL="285750" indent="-285750">
              <a:buFont typeface="Arial" panose="020B0604020202020204" pitchFamily="34" charset="0"/>
              <a:buChar char="•"/>
            </a:pPr>
            <a:r>
              <a:rPr lang="en-IN" dirty="0"/>
              <a:t>mark s as visited.</a:t>
            </a:r>
          </a:p>
          <a:p>
            <a:pPr marL="285750" indent="-285750">
              <a:buFont typeface="Arial" panose="020B0604020202020204" pitchFamily="34" charset="0"/>
              <a:buChar char="•"/>
            </a:pPr>
            <a:r>
              <a:rPr lang="en-IN" dirty="0"/>
              <a:t> while ( Q is not empty)</a:t>
            </a:r>
          </a:p>
          <a:p>
            <a:pPr marL="285750" indent="-285750">
              <a:buFont typeface="Arial" panose="020B0604020202020204" pitchFamily="34" charset="0"/>
              <a:buChar char="•"/>
            </a:pPr>
            <a:r>
              <a:rPr lang="en-IN" dirty="0"/>
              <a:t> </a:t>
            </a:r>
            <a:r>
              <a:rPr lang="en-IN" dirty="0">
                <a:solidFill>
                  <a:schemeClr val="bg2">
                    <a:lumMod val="20000"/>
                    <a:lumOff val="80000"/>
                  </a:schemeClr>
                </a:solidFill>
              </a:rPr>
              <a:t>//Removing that vertex from </a:t>
            </a:r>
            <a:r>
              <a:rPr lang="en-IN" dirty="0" err="1">
                <a:solidFill>
                  <a:schemeClr val="bg2">
                    <a:lumMod val="20000"/>
                    <a:lumOff val="80000"/>
                  </a:schemeClr>
                </a:solidFill>
              </a:rPr>
              <a:t>queue,whose</a:t>
            </a:r>
            <a:r>
              <a:rPr lang="en-IN" dirty="0">
                <a:solidFill>
                  <a:schemeClr val="bg2">
                    <a:lumMod val="20000"/>
                    <a:lumOff val="80000"/>
                  </a:schemeClr>
                </a:solidFill>
              </a:rPr>
              <a:t> neighbour will be visited now </a:t>
            </a:r>
          </a:p>
          <a:p>
            <a:pPr marL="285750" indent="-285750">
              <a:buFont typeface="Arial" panose="020B0604020202020204" pitchFamily="34" charset="0"/>
              <a:buChar char="•"/>
            </a:pPr>
            <a:r>
              <a:rPr lang="en-IN" dirty="0"/>
              <a:t>     v = </a:t>
            </a:r>
            <a:r>
              <a:rPr lang="en-IN" dirty="0" err="1"/>
              <a:t>Q.dequeue</a:t>
            </a:r>
            <a:r>
              <a:rPr lang="en-IN" dirty="0"/>
              <a:t>( ) </a:t>
            </a:r>
          </a:p>
          <a:p>
            <a:pPr marL="285750" indent="-285750">
              <a:buFont typeface="Arial" panose="020B0604020202020204" pitchFamily="34" charset="0"/>
              <a:buChar char="•"/>
            </a:pPr>
            <a:r>
              <a:rPr lang="en-IN" dirty="0">
                <a:solidFill>
                  <a:schemeClr val="bg2">
                    <a:lumMod val="20000"/>
                    <a:lumOff val="80000"/>
                  </a:schemeClr>
                </a:solidFill>
              </a:rPr>
              <a:t>//processing all the neighbours of v</a:t>
            </a:r>
          </a:p>
          <a:p>
            <a:pPr marL="285750" indent="-285750">
              <a:buFont typeface="Arial" panose="020B0604020202020204" pitchFamily="34" charset="0"/>
              <a:buChar char="•"/>
            </a:pPr>
            <a:r>
              <a:rPr lang="en-IN" dirty="0"/>
              <a:t>       for all neighbours w of v in Graph G </a:t>
            </a:r>
          </a:p>
          <a:p>
            <a:pPr marL="285750" indent="-285750">
              <a:buFont typeface="Arial" panose="020B0604020202020204" pitchFamily="34" charset="0"/>
              <a:buChar char="•"/>
            </a:pPr>
            <a:r>
              <a:rPr lang="en-IN" dirty="0"/>
              <a:t>         if w is not visited </a:t>
            </a:r>
          </a:p>
          <a:p>
            <a:pPr marL="285750" indent="-285750">
              <a:buFont typeface="Arial" panose="020B0604020202020204" pitchFamily="34" charset="0"/>
              <a:buChar char="•"/>
            </a:pPr>
            <a:r>
              <a:rPr lang="en-IN" dirty="0"/>
              <a:t>           </a:t>
            </a:r>
            <a:r>
              <a:rPr lang="en-IN" dirty="0" err="1"/>
              <a:t>Q.enqueue</a:t>
            </a:r>
            <a:r>
              <a:rPr lang="en-IN" dirty="0"/>
              <a:t>( w ) </a:t>
            </a:r>
          </a:p>
          <a:p>
            <a:pPr marL="285750" indent="-285750">
              <a:buFont typeface="Arial" panose="020B0604020202020204" pitchFamily="34" charset="0"/>
              <a:buChar char="•"/>
            </a:pPr>
            <a:r>
              <a:rPr lang="en-IN" dirty="0">
                <a:solidFill>
                  <a:schemeClr val="bg2">
                    <a:lumMod val="20000"/>
                    <a:lumOff val="80000"/>
                  </a:schemeClr>
                </a:solidFill>
              </a:rPr>
              <a:t>//Stores w in Q to further visit its neighbour </a:t>
            </a:r>
          </a:p>
          <a:p>
            <a:pPr marL="285750" indent="-285750">
              <a:buFont typeface="Arial" panose="020B0604020202020204" pitchFamily="34" charset="0"/>
              <a:buChar char="•"/>
            </a:pPr>
            <a:r>
              <a:rPr lang="en-IN" dirty="0"/>
              <a:t>        mark w as visited.</a:t>
            </a:r>
            <a:endParaRPr lang="en-US" dirty="0"/>
          </a:p>
          <a:p>
            <a:endParaRPr lang="en-US" dirty="0"/>
          </a:p>
        </p:txBody>
      </p:sp>
    </p:spTree>
    <p:extLst>
      <p:ext uri="{BB962C8B-B14F-4D97-AF65-F5344CB8AC3E}">
        <p14:creationId xmlns:p14="http://schemas.microsoft.com/office/powerpoint/2010/main" val="1672511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EE3847-7D6B-416F-8C5A-D4A06E8AB54F}"/>
              </a:ext>
            </a:extLst>
          </p:cNvPr>
          <p:cNvSpPr>
            <a:spLocks noGrp="1"/>
          </p:cNvSpPr>
          <p:nvPr>
            <p:ph type="ctrTitle"/>
          </p:nvPr>
        </p:nvSpPr>
        <p:spPr>
          <a:xfrm>
            <a:off x="444500" y="1256741"/>
            <a:ext cx="8255000" cy="769441"/>
          </a:xfrm>
        </p:spPr>
        <p:txBody>
          <a:bodyPr/>
          <a:lstStyle/>
          <a:p>
            <a:r>
              <a:rPr lang="en-US" dirty="0">
                <a:solidFill>
                  <a:schemeClr val="tx2"/>
                </a:solidFill>
              </a:rPr>
              <a:t>         2.DEPTH FIRST SEARCH</a:t>
            </a:r>
          </a:p>
        </p:txBody>
      </p:sp>
      <p:sp>
        <p:nvSpPr>
          <p:cNvPr id="5" name="Subtitle 4">
            <a:extLst>
              <a:ext uri="{FF2B5EF4-FFF2-40B4-BE49-F238E27FC236}">
                <a16:creationId xmlns:a16="http://schemas.microsoft.com/office/drawing/2014/main" id="{9A23F606-D4B8-480D-BCE8-A466CE17F6FC}"/>
              </a:ext>
            </a:extLst>
          </p:cNvPr>
          <p:cNvSpPr>
            <a:spLocks noGrp="1"/>
          </p:cNvSpPr>
          <p:nvPr>
            <p:ph type="subTitle" idx="4"/>
          </p:nvPr>
        </p:nvSpPr>
        <p:spPr>
          <a:xfrm>
            <a:off x="533400" y="2209800"/>
            <a:ext cx="8001000" cy="4708981"/>
          </a:xfrm>
        </p:spPr>
        <p:txBody>
          <a:bodyPr/>
          <a:lstStyle/>
          <a:p>
            <a:pPr marL="285750" indent="-285750">
              <a:buFont typeface="Arial" panose="020B0604020202020204" pitchFamily="34" charset="0"/>
              <a:buChar char="•"/>
            </a:pPr>
            <a:r>
              <a:rPr lang="en-US" dirty="0"/>
              <a:t>The DFS algorithm is a recursive algorithm that uses the idea of backtracking. It involves exhaustive searches of all the nodes by going ahead, if possible, else by backtracking.</a:t>
            </a:r>
          </a:p>
          <a:p>
            <a:pPr marL="285750" indent="-285750">
              <a:buFont typeface="Arial" panose="020B0604020202020204" pitchFamily="34" charset="0"/>
              <a:buChar char="•"/>
            </a:pPr>
            <a:r>
              <a:rPr lang="en-US" dirty="0"/>
              <a:t>Here, the word backtrack means that when you are moving forward and there are no more nodes along the current path, you move backwards on the same path to find nodes to traverse. All the nodes will be visited on the current path till all the unvisited nodes have been traversed after which the next path will be selected.</a:t>
            </a:r>
          </a:p>
          <a:p>
            <a:pPr marL="285750" indent="-285750">
              <a:buFont typeface="Arial" panose="020B0604020202020204" pitchFamily="34" charset="0"/>
              <a:buChar char="•"/>
            </a:pPr>
            <a:r>
              <a:rPr lang="en-US" dirty="0"/>
              <a:t>This recursive nature of DFS can be implemented using stacks. The basic idea is as follows:</a:t>
            </a:r>
            <a:br>
              <a:rPr lang="en-US" dirty="0"/>
            </a:br>
            <a:r>
              <a:rPr lang="en-US" dirty="0"/>
              <a:t>Pick a starting node and push all its adjacent nodes into a stack.</a:t>
            </a:r>
            <a:br>
              <a:rPr lang="en-US" dirty="0"/>
            </a:br>
            <a:r>
              <a:rPr lang="en-US" dirty="0"/>
              <a:t>Pop a node from stack to select the next node to visit and push all its adjacent nodes into a stack.</a:t>
            </a:r>
            <a:br>
              <a:rPr lang="en-US" dirty="0"/>
            </a:br>
            <a:r>
              <a:rPr lang="en-US" dirty="0"/>
              <a:t>Repeat this process until the stack is empty. However, ensure that the nodes that are visited are marked. This will prevent you from visiting the same node more than once. If you do not mark the nodes that are visited and you visit the same node more than once, you may end up in an infinite loop.</a:t>
            </a:r>
          </a:p>
          <a:p>
            <a:endParaRPr lang="en-US" dirty="0"/>
          </a:p>
        </p:txBody>
      </p:sp>
    </p:spTree>
    <p:extLst>
      <p:ext uri="{BB962C8B-B14F-4D97-AF65-F5344CB8AC3E}">
        <p14:creationId xmlns:p14="http://schemas.microsoft.com/office/powerpoint/2010/main" val="3547758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064B7B78-3264-4FF0-A05A-4D7B187D8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8229600"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1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031189"/>
            <a:ext cx="5238750" cy="788670"/>
          </a:xfrm>
          <a:prstGeom prst="rect">
            <a:avLst/>
          </a:prstGeom>
        </p:spPr>
        <p:txBody>
          <a:bodyPr vert="horz" wrap="square" lIns="0" tIns="13335" rIns="0" bIns="0" rtlCol="0">
            <a:spAutoFit/>
          </a:bodyPr>
          <a:lstStyle/>
          <a:p>
            <a:pPr marL="12700">
              <a:lnSpc>
                <a:spcPct val="100000"/>
              </a:lnSpc>
              <a:spcBef>
                <a:spcPts val="105"/>
              </a:spcBef>
            </a:pPr>
            <a:r>
              <a:rPr b="1" dirty="0">
                <a:latin typeface="Carlito"/>
                <a:cs typeface="Carlito"/>
              </a:rPr>
              <a:t>Examples of</a:t>
            </a:r>
            <a:r>
              <a:rPr b="1" spc="-85" dirty="0">
                <a:latin typeface="Carlito"/>
                <a:cs typeface="Carlito"/>
              </a:rPr>
              <a:t> </a:t>
            </a:r>
            <a:r>
              <a:rPr b="1" spc="-5" dirty="0">
                <a:latin typeface="Carlito"/>
                <a:cs typeface="Carlito"/>
              </a:rPr>
              <a:t>Graphs</a:t>
            </a:r>
          </a:p>
        </p:txBody>
      </p:sp>
      <p:sp>
        <p:nvSpPr>
          <p:cNvPr id="9" name="object 9"/>
          <p:cNvSpPr txBox="1"/>
          <p:nvPr/>
        </p:nvSpPr>
        <p:spPr>
          <a:xfrm>
            <a:off x="535940" y="1884400"/>
            <a:ext cx="5570220" cy="946150"/>
          </a:xfrm>
          <a:prstGeom prst="rect">
            <a:avLst/>
          </a:prstGeom>
        </p:spPr>
        <p:txBody>
          <a:bodyPr vert="horz" wrap="square" lIns="0" tIns="76200" rIns="0" bIns="0" rtlCol="0">
            <a:spAutoFit/>
          </a:bodyPr>
          <a:lstStyle/>
          <a:p>
            <a:pPr marL="287020" indent="-274320">
              <a:lnSpc>
                <a:spcPct val="100000"/>
              </a:lnSpc>
              <a:spcBef>
                <a:spcPts val="600"/>
              </a:spcBef>
              <a:buClr>
                <a:srgbClr val="0AD0D9"/>
              </a:buClr>
              <a:buSzPct val="94230"/>
              <a:buFont typeface="Arial"/>
              <a:buChar char="●"/>
              <a:tabLst>
                <a:tab pos="287020" algn="l"/>
              </a:tabLst>
            </a:pPr>
            <a:r>
              <a:rPr sz="2600" spc="-95" dirty="0">
                <a:latin typeface="Times New Roman"/>
                <a:cs typeface="Times New Roman"/>
              </a:rPr>
              <a:t>V={0,1,2,3,4}</a:t>
            </a:r>
            <a:endParaRPr sz="2600">
              <a:latin typeface="Times New Roman"/>
              <a:cs typeface="Times New Roman"/>
            </a:endParaRPr>
          </a:p>
          <a:p>
            <a:pPr marL="287020" indent="-274320">
              <a:lnSpc>
                <a:spcPct val="100000"/>
              </a:lnSpc>
              <a:spcBef>
                <a:spcPts val="505"/>
              </a:spcBef>
              <a:buClr>
                <a:srgbClr val="0AD0D9"/>
              </a:buClr>
              <a:buSzPct val="94230"/>
              <a:buFont typeface="Arial"/>
              <a:buChar char="●"/>
              <a:tabLst>
                <a:tab pos="287020" algn="l"/>
              </a:tabLst>
            </a:pPr>
            <a:r>
              <a:rPr sz="2600" spc="-70" dirty="0">
                <a:latin typeface="Times New Roman"/>
                <a:cs typeface="Times New Roman"/>
              </a:rPr>
              <a:t>E={(0,1), </a:t>
            </a:r>
            <a:r>
              <a:rPr sz="2600" spc="-55" dirty="0">
                <a:latin typeface="Times New Roman"/>
                <a:cs typeface="Times New Roman"/>
              </a:rPr>
              <a:t>(1,2), </a:t>
            </a:r>
            <a:r>
              <a:rPr sz="2600" spc="35" dirty="0">
                <a:latin typeface="Times New Roman"/>
                <a:cs typeface="Times New Roman"/>
              </a:rPr>
              <a:t>(0,3), (3,0), </a:t>
            </a:r>
            <a:r>
              <a:rPr sz="2600" spc="20" dirty="0">
                <a:latin typeface="Times New Roman"/>
                <a:cs typeface="Times New Roman"/>
              </a:rPr>
              <a:t>(2,2),</a:t>
            </a:r>
            <a:r>
              <a:rPr sz="2600" spc="45" dirty="0">
                <a:latin typeface="Times New Roman"/>
                <a:cs typeface="Times New Roman"/>
              </a:rPr>
              <a:t> </a:t>
            </a:r>
            <a:r>
              <a:rPr sz="2600" spc="-30" dirty="0">
                <a:latin typeface="Times New Roman"/>
                <a:cs typeface="Times New Roman"/>
              </a:rPr>
              <a:t>(4,3)}</a:t>
            </a:r>
            <a:endParaRPr sz="2600">
              <a:latin typeface="Times New Roman"/>
              <a:cs typeface="Times New Roman"/>
            </a:endParaRPr>
          </a:p>
        </p:txBody>
      </p:sp>
      <p:grpSp>
        <p:nvGrpSpPr>
          <p:cNvPr id="10" name="object 10"/>
          <p:cNvGrpSpPr/>
          <p:nvPr/>
        </p:nvGrpSpPr>
        <p:grpSpPr>
          <a:xfrm>
            <a:off x="986027" y="3576828"/>
            <a:ext cx="2981325" cy="1914525"/>
            <a:chOff x="986027" y="3576828"/>
            <a:chExt cx="2981325" cy="1914525"/>
          </a:xfrm>
        </p:grpSpPr>
        <p:sp>
          <p:nvSpPr>
            <p:cNvPr id="11" name="object 11"/>
            <p:cNvSpPr/>
            <p:nvPr/>
          </p:nvSpPr>
          <p:spPr>
            <a:xfrm>
              <a:off x="986027" y="3653028"/>
              <a:ext cx="237744" cy="16154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662427" y="3576828"/>
              <a:ext cx="237744" cy="161544"/>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729227" y="4491228"/>
              <a:ext cx="237744" cy="161544"/>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290827" y="5024628"/>
              <a:ext cx="237744" cy="161544"/>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662427" y="5329428"/>
              <a:ext cx="237744" cy="161544"/>
            </a:xfrm>
            <a:prstGeom prst="rect">
              <a:avLst/>
            </a:prstGeom>
            <a:blipFill>
              <a:blip r:embed="rId6" cstate="print"/>
              <a:stretch>
                <a:fillRect/>
              </a:stretch>
            </a:blipFill>
          </p:spPr>
          <p:txBody>
            <a:bodyPr wrap="square" lIns="0" tIns="0" rIns="0" bIns="0" rtlCol="0"/>
            <a:lstStyle/>
            <a:p>
              <a:endParaRPr/>
            </a:p>
          </p:txBody>
        </p:sp>
      </p:grpSp>
      <p:sp>
        <p:nvSpPr>
          <p:cNvPr id="16" name="object 16"/>
          <p:cNvSpPr txBox="1"/>
          <p:nvPr/>
        </p:nvSpPr>
        <p:spPr>
          <a:xfrm>
            <a:off x="840739" y="3523869"/>
            <a:ext cx="148590" cy="299720"/>
          </a:xfrm>
          <a:prstGeom prst="rect">
            <a:avLst/>
          </a:prstGeom>
        </p:spPr>
        <p:txBody>
          <a:bodyPr vert="horz" wrap="square" lIns="0" tIns="12700" rIns="0" bIns="0" rtlCol="0">
            <a:spAutoFit/>
          </a:bodyPr>
          <a:lstStyle/>
          <a:p>
            <a:pPr marL="12700">
              <a:lnSpc>
                <a:spcPct val="100000"/>
              </a:lnSpc>
              <a:spcBef>
                <a:spcPts val="100"/>
              </a:spcBef>
            </a:pPr>
            <a:r>
              <a:rPr sz="1800" spc="65" dirty="0">
                <a:latin typeface="Times New Roman"/>
                <a:cs typeface="Times New Roman"/>
              </a:rPr>
              <a:t>0</a:t>
            </a:r>
            <a:endParaRPr sz="1800">
              <a:latin typeface="Times New Roman"/>
              <a:cs typeface="Times New Roman"/>
            </a:endParaRPr>
          </a:p>
        </p:txBody>
      </p:sp>
      <p:sp>
        <p:nvSpPr>
          <p:cNvPr id="17" name="object 17"/>
          <p:cNvSpPr txBox="1"/>
          <p:nvPr/>
        </p:nvSpPr>
        <p:spPr>
          <a:xfrm>
            <a:off x="2441194" y="3294710"/>
            <a:ext cx="97155" cy="300355"/>
          </a:xfrm>
          <a:prstGeom prst="rect">
            <a:avLst/>
          </a:prstGeom>
        </p:spPr>
        <p:txBody>
          <a:bodyPr vert="horz" wrap="square" lIns="0" tIns="12700" rIns="0" bIns="0" rtlCol="0">
            <a:spAutoFit/>
          </a:bodyPr>
          <a:lstStyle/>
          <a:p>
            <a:pPr marL="12700">
              <a:lnSpc>
                <a:spcPct val="100000"/>
              </a:lnSpc>
              <a:spcBef>
                <a:spcPts val="100"/>
              </a:spcBef>
            </a:pPr>
            <a:r>
              <a:rPr sz="1800" spc="-340" dirty="0">
                <a:latin typeface="Times New Roman"/>
                <a:cs typeface="Times New Roman"/>
              </a:rPr>
              <a:t>1</a:t>
            </a:r>
            <a:endParaRPr sz="1800">
              <a:latin typeface="Times New Roman"/>
              <a:cs typeface="Times New Roman"/>
            </a:endParaRPr>
          </a:p>
        </p:txBody>
      </p:sp>
      <p:sp>
        <p:nvSpPr>
          <p:cNvPr id="18" name="object 18"/>
          <p:cNvSpPr txBox="1"/>
          <p:nvPr/>
        </p:nvSpPr>
        <p:spPr>
          <a:xfrm>
            <a:off x="1069644" y="4742764"/>
            <a:ext cx="147320" cy="300355"/>
          </a:xfrm>
          <a:prstGeom prst="rect">
            <a:avLst/>
          </a:prstGeom>
        </p:spPr>
        <p:txBody>
          <a:bodyPr vert="horz" wrap="square" lIns="0" tIns="12700" rIns="0" bIns="0" rtlCol="0">
            <a:spAutoFit/>
          </a:bodyPr>
          <a:lstStyle/>
          <a:p>
            <a:pPr marL="12700">
              <a:lnSpc>
                <a:spcPct val="100000"/>
              </a:lnSpc>
              <a:spcBef>
                <a:spcPts val="100"/>
              </a:spcBef>
            </a:pPr>
            <a:r>
              <a:rPr sz="1800" spc="55" dirty="0">
                <a:latin typeface="Times New Roman"/>
                <a:cs typeface="Times New Roman"/>
              </a:rPr>
              <a:t>4</a:t>
            </a:r>
            <a:endParaRPr sz="1800">
              <a:latin typeface="Times New Roman"/>
              <a:cs typeface="Times New Roman"/>
            </a:endParaRPr>
          </a:p>
        </p:txBody>
      </p:sp>
      <p:sp>
        <p:nvSpPr>
          <p:cNvPr id="19" name="object 19"/>
          <p:cNvSpPr txBox="1"/>
          <p:nvPr/>
        </p:nvSpPr>
        <p:spPr>
          <a:xfrm>
            <a:off x="4194175" y="4285869"/>
            <a:ext cx="136525"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imes New Roman"/>
                <a:cs typeface="Times New Roman"/>
              </a:rPr>
              <a:t>2</a:t>
            </a:r>
            <a:endParaRPr sz="1800">
              <a:latin typeface="Times New Roman"/>
              <a:cs typeface="Times New Roman"/>
            </a:endParaRPr>
          </a:p>
        </p:txBody>
      </p:sp>
      <p:sp>
        <p:nvSpPr>
          <p:cNvPr id="20" name="object 20"/>
          <p:cNvSpPr txBox="1"/>
          <p:nvPr/>
        </p:nvSpPr>
        <p:spPr>
          <a:xfrm>
            <a:off x="3051175" y="5200650"/>
            <a:ext cx="130175"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Times New Roman"/>
                <a:cs typeface="Times New Roman"/>
              </a:rPr>
              <a:t>3</a:t>
            </a:r>
            <a:endParaRPr sz="1800">
              <a:latin typeface="Times New Roman"/>
              <a:cs typeface="Times New Roman"/>
            </a:endParaRPr>
          </a:p>
        </p:txBody>
      </p:sp>
      <p:grpSp>
        <p:nvGrpSpPr>
          <p:cNvPr id="21" name="object 21"/>
          <p:cNvGrpSpPr/>
          <p:nvPr/>
        </p:nvGrpSpPr>
        <p:grpSpPr>
          <a:xfrm>
            <a:off x="1047940" y="3600577"/>
            <a:ext cx="3303904" cy="1911350"/>
            <a:chOff x="1047940" y="3600577"/>
            <a:chExt cx="3303904" cy="1911350"/>
          </a:xfrm>
        </p:grpSpPr>
        <p:sp>
          <p:nvSpPr>
            <p:cNvPr id="22" name="object 22"/>
            <p:cNvSpPr/>
            <p:nvPr/>
          </p:nvSpPr>
          <p:spPr>
            <a:xfrm>
              <a:off x="1138504" y="3600576"/>
              <a:ext cx="2672080" cy="1809750"/>
            </a:xfrm>
            <a:custGeom>
              <a:avLst/>
              <a:gdLst/>
              <a:ahLst/>
              <a:cxnLst/>
              <a:rect l="l" t="t" r="r" b="b"/>
              <a:pathLst>
                <a:path w="2672079" h="1809750">
                  <a:moveTo>
                    <a:pt x="1680895" y="1809623"/>
                  </a:moveTo>
                  <a:lnTo>
                    <a:pt x="1655419" y="1733296"/>
                  </a:lnTo>
                  <a:lnTo>
                    <a:pt x="1635937" y="1674876"/>
                  </a:lnTo>
                  <a:lnTo>
                    <a:pt x="1595539" y="1715274"/>
                  </a:lnTo>
                  <a:lnTo>
                    <a:pt x="19062" y="138861"/>
                  </a:lnTo>
                  <a:lnTo>
                    <a:pt x="1401940" y="69735"/>
                  </a:lnTo>
                  <a:lnTo>
                    <a:pt x="1404797" y="126746"/>
                  </a:lnTo>
                  <a:lnTo>
                    <a:pt x="1528495" y="57023"/>
                  </a:lnTo>
                  <a:lnTo>
                    <a:pt x="1527035" y="56388"/>
                  </a:lnTo>
                  <a:lnTo>
                    <a:pt x="1398447" y="0"/>
                  </a:lnTo>
                  <a:lnTo>
                    <a:pt x="1401292" y="57035"/>
                  </a:lnTo>
                  <a:lnTo>
                    <a:pt x="4178" y="126873"/>
                  </a:lnTo>
                  <a:lnTo>
                    <a:pt x="4495" y="133223"/>
                  </a:lnTo>
                  <a:lnTo>
                    <a:pt x="0" y="137668"/>
                  </a:lnTo>
                  <a:lnTo>
                    <a:pt x="1586534" y="1724279"/>
                  </a:lnTo>
                  <a:lnTo>
                    <a:pt x="1546148" y="1764665"/>
                  </a:lnTo>
                  <a:lnTo>
                    <a:pt x="1680895" y="1809623"/>
                  </a:lnTo>
                  <a:close/>
                </a:path>
                <a:path w="2672079" h="1809750">
                  <a:moveTo>
                    <a:pt x="2671495" y="895223"/>
                  </a:moveTo>
                  <a:lnTo>
                    <a:pt x="2641968" y="826262"/>
                  </a:lnTo>
                  <a:lnTo>
                    <a:pt x="2615615" y="764667"/>
                  </a:lnTo>
                  <a:lnTo>
                    <a:pt x="2578684" y="808342"/>
                  </a:lnTo>
                  <a:lnTo>
                    <a:pt x="1684959" y="52197"/>
                  </a:lnTo>
                  <a:lnTo>
                    <a:pt x="1676831" y="61849"/>
                  </a:lnTo>
                  <a:lnTo>
                    <a:pt x="2570467" y="818057"/>
                  </a:lnTo>
                  <a:lnTo>
                    <a:pt x="2533573" y="861695"/>
                  </a:lnTo>
                  <a:lnTo>
                    <a:pt x="2671495" y="895223"/>
                  </a:lnTo>
                  <a:close/>
                </a:path>
              </a:pathLst>
            </a:custGeom>
            <a:solidFill>
              <a:srgbClr val="000000"/>
            </a:solidFill>
          </p:spPr>
          <p:txBody>
            <a:bodyPr wrap="square" lIns="0" tIns="0" rIns="0" bIns="0" rtlCol="0"/>
            <a:lstStyle/>
            <a:p>
              <a:endParaRPr/>
            </a:p>
          </p:txBody>
        </p:sp>
        <p:sp>
          <p:nvSpPr>
            <p:cNvPr id="23" name="object 23"/>
            <p:cNvSpPr/>
            <p:nvPr/>
          </p:nvSpPr>
          <p:spPr>
            <a:xfrm>
              <a:off x="1052512" y="3810000"/>
              <a:ext cx="3295015" cy="1600200"/>
            </a:xfrm>
            <a:custGeom>
              <a:avLst/>
              <a:gdLst/>
              <a:ahLst/>
              <a:cxnLst/>
              <a:rect l="l" t="t" r="r" b="b"/>
              <a:pathLst>
                <a:path w="3295015" h="1600200">
                  <a:moveTo>
                    <a:pt x="2833941" y="762000"/>
                  </a:moveTo>
                  <a:lnTo>
                    <a:pt x="2895656" y="784202"/>
                  </a:lnTo>
                  <a:lnTo>
                    <a:pt x="2956380" y="806273"/>
                  </a:lnTo>
                  <a:lnTo>
                    <a:pt x="3015120" y="828079"/>
                  </a:lnTo>
                  <a:lnTo>
                    <a:pt x="3070885" y="849488"/>
                  </a:lnTo>
                  <a:lnTo>
                    <a:pt x="3122683" y="870368"/>
                  </a:lnTo>
                  <a:lnTo>
                    <a:pt x="3169523" y="890587"/>
                  </a:lnTo>
                  <a:lnTo>
                    <a:pt x="3210411" y="910012"/>
                  </a:lnTo>
                  <a:lnTo>
                    <a:pt x="3244358" y="928511"/>
                  </a:lnTo>
                  <a:lnTo>
                    <a:pt x="3287457" y="962201"/>
                  </a:lnTo>
                  <a:lnTo>
                    <a:pt x="3294627" y="977128"/>
                  </a:lnTo>
                  <a:lnTo>
                    <a:pt x="3290887" y="990600"/>
                  </a:lnTo>
                  <a:lnTo>
                    <a:pt x="3245588" y="1012815"/>
                  </a:lnTo>
                  <a:lnTo>
                    <a:pt x="3204458" y="1023881"/>
                  </a:lnTo>
                  <a:lnTo>
                    <a:pt x="3153894" y="1034587"/>
                  </a:lnTo>
                  <a:lnTo>
                    <a:pt x="3096061" y="1044681"/>
                  </a:lnTo>
                  <a:lnTo>
                    <a:pt x="3033122" y="1053914"/>
                  </a:lnTo>
                  <a:lnTo>
                    <a:pt x="2967243" y="1062037"/>
                  </a:lnTo>
                  <a:lnTo>
                    <a:pt x="2900589" y="1068799"/>
                  </a:lnTo>
                  <a:lnTo>
                    <a:pt x="2835324" y="1073950"/>
                  </a:lnTo>
                  <a:lnTo>
                    <a:pt x="2773612" y="1077241"/>
                  </a:lnTo>
                  <a:lnTo>
                    <a:pt x="2717619" y="1078421"/>
                  </a:lnTo>
                  <a:lnTo>
                    <a:pt x="2669508" y="1077241"/>
                  </a:lnTo>
                  <a:lnTo>
                    <a:pt x="2631445" y="1073450"/>
                  </a:lnTo>
                  <a:lnTo>
                    <a:pt x="2605595" y="1066800"/>
                  </a:lnTo>
                  <a:lnTo>
                    <a:pt x="2586567" y="1047985"/>
                  </a:lnTo>
                  <a:lnTo>
                    <a:pt x="2586032" y="1018822"/>
                  </a:lnTo>
                  <a:lnTo>
                    <a:pt x="2599918" y="982133"/>
                  </a:lnTo>
                  <a:lnTo>
                    <a:pt x="2624148" y="940740"/>
                  </a:lnTo>
                  <a:lnTo>
                    <a:pt x="2654649" y="897466"/>
                  </a:lnTo>
                  <a:lnTo>
                    <a:pt x="2687345" y="855133"/>
                  </a:lnTo>
                  <a:lnTo>
                    <a:pt x="2718164" y="816562"/>
                  </a:lnTo>
                  <a:lnTo>
                    <a:pt x="2743030" y="784577"/>
                  </a:lnTo>
                  <a:lnTo>
                    <a:pt x="2757868" y="762000"/>
                  </a:lnTo>
                </a:path>
                <a:path w="3295015" h="1600200">
                  <a:moveTo>
                    <a:pt x="1614487" y="1600200"/>
                  </a:moveTo>
                  <a:lnTo>
                    <a:pt x="1560810" y="1574223"/>
                  </a:lnTo>
                  <a:lnTo>
                    <a:pt x="1507186" y="1548249"/>
                  </a:lnTo>
                  <a:lnTo>
                    <a:pt x="1453671" y="1522282"/>
                  </a:lnTo>
                  <a:lnTo>
                    <a:pt x="1400318" y="1496324"/>
                  </a:lnTo>
                  <a:lnTo>
                    <a:pt x="1347182" y="1470379"/>
                  </a:lnTo>
                  <a:lnTo>
                    <a:pt x="1294315" y="1444450"/>
                  </a:lnTo>
                  <a:lnTo>
                    <a:pt x="1241773" y="1418540"/>
                  </a:lnTo>
                  <a:lnTo>
                    <a:pt x="1189610" y="1392653"/>
                  </a:lnTo>
                  <a:lnTo>
                    <a:pt x="1137879" y="1366790"/>
                  </a:lnTo>
                  <a:lnTo>
                    <a:pt x="1086635" y="1340957"/>
                  </a:lnTo>
                  <a:lnTo>
                    <a:pt x="1035931" y="1315155"/>
                  </a:lnTo>
                  <a:lnTo>
                    <a:pt x="985823" y="1289388"/>
                  </a:lnTo>
                  <a:lnTo>
                    <a:pt x="936363" y="1263660"/>
                  </a:lnTo>
                  <a:lnTo>
                    <a:pt x="887606" y="1237972"/>
                  </a:lnTo>
                  <a:lnTo>
                    <a:pt x="839606" y="1212329"/>
                  </a:lnTo>
                  <a:lnTo>
                    <a:pt x="792417" y="1186734"/>
                  </a:lnTo>
                  <a:lnTo>
                    <a:pt x="746093" y="1161190"/>
                  </a:lnTo>
                  <a:lnTo>
                    <a:pt x="700688" y="1135700"/>
                  </a:lnTo>
                  <a:lnTo>
                    <a:pt x="656257" y="1110267"/>
                  </a:lnTo>
                  <a:lnTo>
                    <a:pt x="612853" y="1084895"/>
                  </a:lnTo>
                  <a:lnTo>
                    <a:pt x="570530" y="1059586"/>
                  </a:lnTo>
                  <a:lnTo>
                    <a:pt x="529343" y="1034344"/>
                  </a:lnTo>
                  <a:lnTo>
                    <a:pt x="489345" y="1009172"/>
                  </a:lnTo>
                  <a:lnTo>
                    <a:pt x="450591" y="984073"/>
                  </a:lnTo>
                  <a:lnTo>
                    <a:pt x="413134" y="959050"/>
                  </a:lnTo>
                  <a:lnTo>
                    <a:pt x="377029" y="934107"/>
                  </a:lnTo>
                  <a:lnTo>
                    <a:pt x="342331" y="909247"/>
                  </a:lnTo>
                  <a:lnTo>
                    <a:pt x="309092" y="884472"/>
                  </a:lnTo>
                  <a:lnTo>
                    <a:pt x="277366" y="859787"/>
                  </a:lnTo>
                  <a:lnTo>
                    <a:pt x="247209" y="835194"/>
                  </a:lnTo>
                  <a:lnTo>
                    <a:pt x="191816" y="786297"/>
                  </a:lnTo>
                  <a:lnTo>
                    <a:pt x="125902" y="716668"/>
                  </a:lnTo>
                  <a:lnTo>
                    <a:pt x="92055" y="669807"/>
                  </a:lnTo>
                  <a:lnTo>
                    <a:pt x="64558" y="621770"/>
                  </a:lnTo>
                  <a:lnTo>
                    <a:pt x="42823" y="572911"/>
                  </a:lnTo>
                  <a:lnTo>
                    <a:pt x="26262" y="523581"/>
                  </a:lnTo>
                  <a:lnTo>
                    <a:pt x="14287" y="474133"/>
                  </a:lnTo>
                  <a:lnTo>
                    <a:pt x="6310" y="424920"/>
                  </a:lnTo>
                  <a:lnTo>
                    <a:pt x="1744" y="376296"/>
                  </a:lnTo>
                  <a:lnTo>
                    <a:pt x="0" y="328612"/>
                  </a:lnTo>
                  <a:lnTo>
                    <a:pt x="489" y="282222"/>
                  </a:lnTo>
                  <a:lnTo>
                    <a:pt x="2626" y="237478"/>
                  </a:lnTo>
                  <a:lnTo>
                    <a:pt x="5820" y="194733"/>
                  </a:lnTo>
                  <a:lnTo>
                    <a:pt x="9485" y="154340"/>
                  </a:lnTo>
                  <a:lnTo>
                    <a:pt x="13033" y="116651"/>
                  </a:lnTo>
                  <a:lnTo>
                    <a:pt x="15875" y="82020"/>
                  </a:lnTo>
                  <a:lnTo>
                    <a:pt x="17423" y="50800"/>
                  </a:lnTo>
                  <a:lnTo>
                    <a:pt x="17090" y="23342"/>
                  </a:lnTo>
                  <a:lnTo>
                    <a:pt x="14287" y="0"/>
                  </a:lnTo>
                </a:path>
              </a:pathLst>
            </a:custGeom>
            <a:ln w="9144">
              <a:solidFill>
                <a:srgbClr val="000000"/>
              </a:solidFill>
            </a:ln>
          </p:spPr>
          <p:txBody>
            <a:bodyPr wrap="square" lIns="0" tIns="0" rIns="0" bIns="0" rtlCol="0"/>
            <a:lstStyle/>
            <a:p>
              <a:endParaRPr/>
            </a:p>
          </p:txBody>
        </p:sp>
        <p:sp>
          <p:nvSpPr>
            <p:cNvPr id="24" name="object 24"/>
            <p:cNvSpPr/>
            <p:nvPr/>
          </p:nvSpPr>
          <p:spPr>
            <a:xfrm>
              <a:off x="1446021" y="5099304"/>
              <a:ext cx="1297305" cy="412750"/>
            </a:xfrm>
            <a:custGeom>
              <a:avLst/>
              <a:gdLst/>
              <a:ahLst/>
              <a:cxnLst/>
              <a:rect l="l" t="t" r="r" b="b"/>
              <a:pathLst>
                <a:path w="1297305" h="412750">
                  <a:moveTo>
                    <a:pt x="1173593" y="357381"/>
                  </a:moveTo>
                  <a:lnTo>
                    <a:pt x="1157478" y="412242"/>
                  </a:lnTo>
                  <a:lnTo>
                    <a:pt x="1297178" y="387096"/>
                  </a:lnTo>
                  <a:lnTo>
                    <a:pt x="1269093" y="360934"/>
                  </a:lnTo>
                  <a:lnTo>
                    <a:pt x="1185672" y="360934"/>
                  </a:lnTo>
                  <a:lnTo>
                    <a:pt x="1173593" y="357381"/>
                  </a:lnTo>
                  <a:close/>
                </a:path>
                <a:path w="1297305" h="412750">
                  <a:moveTo>
                    <a:pt x="1177182" y="345162"/>
                  </a:moveTo>
                  <a:lnTo>
                    <a:pt x="1173593" y="357381"/>
                  </a:lnTo>
                  <a:lnTo>
                    <a:pt x="1185672" y="360934"/>
                  </a:lnTo>
                  <a:lnTo>
                    <a:pt x="1189355" y="348742"/>
                  </a:lnTo>
                  <a:lnTo>
                    <a:pt x="1177182" y="345162"/>
                  </a:lnTo>
                  <a:close/>
                </a:path>
                <a:path w="1297305" h="412750">
                  <a:moveTo>
                    <a:pt x="1193292" y="290322"/>
                  </a:moveTo>
                  <a:lnTo>
                    <a:pt x="1177182" y="345162"/>
                  </a:lnTo>
                  <a:lnTo>
                    <a:pt x="1189355" y="348742"/>
                  </a:lnTo>
                  <a:lnTo>
                    <a:pt x="1185672" y="360934"/>
                  </a:lnTo>
                  <a:lnTo>
                    <a:pt x="1269093" y="360934"/>
                  </a:lnTo>
                  <a:lnTo>
                    <a:pt x="1193292" y="290322"/>
                  </a:lnTo>
                  <a:close/>
                </a:path>
                <a:path w="1297305" h="412750">
                  <a:moveTo>
                    <a:pt x="3556" y="0"/>
                  </a:moveTo>
                  <a:lnTo>
                    <a:pt x="0" y="12192"/>
                  </a:lnTo>
                  <a:lnTo>
                    <a:pt x="1173593" y="357381"/>
                  </a:lnTo>
                  <a:lnTo>
                    <a:pt x="1177182" y="345162"/>
                  </a:lnTo>
                  <a:lnTo>
                    <a:pt x="3556" y="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495800" y="3276600"/>
            <a:ext cx="3733800" cy="2590800"/>
          </a:xfrm>
          <a:prstGeom prst="rect">
            <a:avLst/>
          </a:prstGeom>
          <a:ln w="9144">
            <a:solidFill>
              <a:srgbClr val="000000"/>
            </a:solidFill>
          </a:ln>
        </p:spPr>
        <p:txBody>
          <a:bodyPr vert="horz" wrap="square" lIns="0" tIns="31115" rIns="0" bIns="0" rtlCol="0">
            <a:spAutoFit/>
          </a:bodyPr>
          <a:lstStyle/>
          <a:p>
            <a:pPr marL="92075">
              <a:lnSpc>
                <a:spcPct val="100000"/>
              </a:lnSpc>
              <a:spcBef>
                <a:spcPts val="245"/>
              </a:spcBef>
            </a:pPr>
            <a:r>
              <a:rPr sz="1800" spc="120" dirty="0">
                <a:latin typeface="Times New Roman"/>
                <a:cs typeface="Times New Roman"/>
              </a:rPr>
              <a:t>When </a:t>
            </a:r>
            <a:r>
              <a:rPr sz="1800" spc="10" dirty="0">
                <a:latin typeface="Times New Roman"/>
                <a:cs typeface="Times New Roman"/>
              </a:rPr>
              <a:t>(x,y) is </a:t>
            </a:r>
            <a:r>
              <a:rPr sz="1800" spc="105" dirty="0">
                <a:latin typeface="Times New Roman"/>
                <a:cs typeface="Times New Roman"/>
              </a:rPr>
              <a:t>an</a:t>
            </a:r>
            <a:r>
              <a:rPr sz="1800" spc="-170" dirty="0">
                <a:latin typeface="Times New Roman"/>
                <a:cs typeface="Times New Roman"/>
              </a:rPr>
              <a:t> </a:t>
            </a:r>
            <a:r>
              <a:rPr sz="1800" spc="55" dirty="0">
                <a:latin typeface="Times New Roman"/>
                <a:cs typeface="Times New Roman"/>
              </a:rPr>
              <a:t>edge,</a:t>
            </a:r>
            <a:endParaRPr sz="1800">
              <a:latin typeface="Times New Roman"/>
              <a:cs typeface="Times New Roman"/>
            </a:endParaRPr>
          </a:p>
          <a:p>
            <a:pPr marL="92075" marR="83185">
              <a:lnSpc>
                <a:spcPct val="100000"/>
              </a:lnSpc>
            </a:pPr>
            <a:r>
              <a:rPr sz="1800" spc="40" dirty="0">
                <a:latin typeface="Times New Roman"/>
                <a:cs typeface="Times New Roman"/>
              </a:rPr>
              <a:t>we </a:t>
            </a:r>
            <a:r>
              <a:rPr sz="1800" spc="15" dirty="0">
                <a:latin typeface="Times New Roman"/>
                <a:cs typeface="Times New Roman"/>
              </a:rPr>
              <a:t>say </a:t>
            </a:r>
            <a:r>
              <a:rPr sz="1800" spc="114" dirty="0">
                <a:latin typeface="Times New Roman"/>
                <a:cs typeface="Times New Roman"/>
              </a:rPr>
              <a:t>that </a:t>
            </a:r>
            <a:r>
              <a:rPr sz="1800" spc="-40" dirty="0">
                <a:latin typeface="Times New Roman"/>
                <a:cs typeface="Times New Roman"/>
              </a:rPr>
              <a:t>x </a:t>
            </a:r>
            <a:r>
              <a:rPr sz="1800" spc="10" dirty="0">
                <a:latin typeface="Times New Roman"/>
                <a:cs typeface="Times New Roman"/>
              </a:rPr>
              <a:t>is </a:t>
            </a:r>
            <a:r>
              <a:rPr sz="1800" i="1" spc="40" dirty="0">
                <a:latin typeface="Times New Roman"/>
                <a:cs typeface="Times New Roman"/>
              </a:rPr>
              <a:t>adjacent </a:t>
            </a:r>
            <a:r>
              <a:rPr sz="1800" i="1" spc="90" dirty="0">
                <a:latin typeface="Times New Roman"/>
                <a:cs typeface="Times New Roman"/>
              </a:rPr>
              <a:t>to </a:t>
            </a:r>
            <a:r>
              <a:rPr sz="1800" spc="-15" dirty="0">
                <a:latin typeface="Times New Roman"/>
                <a:cs typeface="Times New Roman"/>
              </a:rPr>
              <a:t>y, </a:t>
            </a:r>
            <a:r>
              <a:rPr sz="1800" spc="110" dirty="0">
                <a:latin typeface="Times New Roman"/>
                <a:cs typeface="Times New Roman"/>
              </a:rPr>
              <a:t>and </a:t>
            </a:r>
            <a:r>
              <a:rPr sz="1800" spc="-35" dirty="0">
                <a:latin typeface="Times New Roman"/>
                <a:cs typeface="Times New Roman"/>
              </a:rPr>
              <a:t>y  </a:t>
            </a:r>
            <a:r>
              <a:rPr sz="1800" spc="10" dirty="0">
                <a:latin typeface="Times New Roman"/>
                <a:cs typeface="Times New Roman"/>
              </a:rPr>
              <a:t>is </a:t>
            </a:r>
            <a:r>
              <a:rPr sz="1800" i="1" spc="40" dirty="0">
                <a:latin typeface="Times New Roman"/>
                <a:cs typeface="Times New Roman"/>
              </a:rPr>
              <a:t>adjacent </a:t>
            </a:r>
            <a:r>
              <a:rPr sz="1800" i="1" spc="70" dirty="0">
                <a:latin typeface="Times New Roman"/>
                <a:cs typeface="Times New Roman"/>
              </a:rPr>
              <a:t>from</a:t>
            </a:r>
            <a:r>
              <a:rPr sz="1800" i="1" spc="-90" dirty="0">
                <a:latin typeface="Times New Roman"/>
                <a:cs typeface="Times New Roman"/>
              </a:rPr>
              <a:t> </a:t>
            </a:r>
            <a:r>
              <a:rPr sz="1800" spc="-15" dirty="0">
                <a:latin typeface="Times New Roman"/>
                <a:cs typeface="Times New Roman"/>
              </a:rPr>
              <a:t>x.</a:t>
            </a:r>
            <a:endParaRPr sz="1800">
              <a:latin typeface="Times New Roman"/>
              <a:cs typeface="Times New Roman"/>
            </a:endParaRPr>
          </a:p>
          <a:p>
            <a:pPr>
              <a:lnSpc>
                <a:spcPct val="100000"/>
              </a:lnSpc>
              <a:spcBef>
                <a:spcPts val="30"/>
              </a:spcBef>
            </a:pPr>
            <a:endParaRPr sz="1850">
              <a:latin typeface="Times New Roman"/>
              <a:cs typeface="Times New Roman"/>
            </a:endParaRPr>
          </a:p>
          <a:p>
            <a:pPr marL="273685" indent="-181610">
              <a:lnSpc>
                <a:spcPct val="100000"/>
              </a:lnSpc>
              <a:spcBef>
                <a:spcPts val="5"/>
              </a:spcBef>
              <a:buAutoNum type="arabicPlain"/>
              <a:tabLst>
                <a:tab pos="273685" algn="l"/>
              </a:tabLst>
            </a:pPr>
            <a:r>
              <a:rPr sz="1800" spc="10" dirty="0">
                <a:latin typeface="Times New Roman"/>
                <a:cs typeface="Times New Roman"/>
              </a:rPr>
              <a:t>is </a:t>
            </a:r>
            <a:r>
              <a:rPr sz="1800" spc="75" dirty="0">
                <a:latin typeface="Times New Roman"/>
                <a:cs typeface="Times New Roman"/>
              </a:rPr>
              <a:t>adjacent </a:t>
            </a:r>
            <a:r>
              <a:rPr sz="1800" spc="100" dirty="0">
                <a:latin typeface="Times New Roman"/>
                <a:cs typeface="Times New Roman"/>
              </a:rPr>
              <a:t>to</a:t>
            </a:r>
            <a:r>
              <a:rPr sz="1800" spc="-95" dirty="0">
                <a:latin typeface="Times New Roman"/>
                <a:cs typeface="Times New Roman"/>
              </a:rPr>
              <a:t> </a:t>
            </a:r>
            <a:r>
              <a:rPr sz="1800" spc="-165" dirty="0">
                <a:latin typeface="Times New Roman"/>
                <a:cs typeface="Times New Roman"/>
              </a:rPr>
              <a:t>1.</a:t>
            </a:r>
            <a:endParaRPr sz="1800">
              <a:latin typeface="Times New Roman"/>
              <a:cs typeface="Times New Roman"/>
            </a:endParaRPr>
          </a:p>
          <a:p>
            <a:pPr marL="220345" indent="-128270">
              <a:lnSpc>
                <a:spcPct val="100000"/>
              </a:lnSpc>
              <a:buAutoNum type="arabicPlain"/>
              <a:tabLst>
                <a:tab pos="220345" algn="l"/>
              </a:tabLst>
            </a:pPr>
            <a:r>
              <a:rPr sz="1800" spc="10" dirty="0">
                <a:latin typeface="Times New Roman"/>
                <a:cs typeface="Times New Roman"/>
              </a:rPr>
              <a:t>is </a:t>
            </a:r>
            <a:r>
              <a:rPr sz="1800" spc="110" dirty="0">
                <a:latin typeface="Times New Roman"/>
                <a:cs typeface="Times New Roman"/>
              </a:rPr>
              <a:t>not </a:t>
            </a:r>
            <a:r>
              <a:rPr sz="1800" spc="75" dirty="0">
                <a:latin typeface="Times New Roman"/>
                <a:cs typeface="Times New Roman"/>
              </a:rPr>
              <a:t>adjacent </a:t>
            </a:r>
            <a:r>
              <a:rPr sz="1800" spc="100" dirty="0">
                <a:latin typeface="Times New Roman"/>
                <a:cs typeface="Times New Roman"/>
              </a:rPr>
              <a:t>to</a:t>
            </a:r>
            <a:r>
              <a:rPr sz="1800" spc="-190" dirty="0">
                <a:latin typeface="Times New Roman"/>
                <a:cs typeface="Times New Roman"/>
              </a:rPr>
              <a:t> </a:t>
            </a:r>
            <a:r>
              <a:rPr sz="1800" spc="40" dirty="0">
                <a:latin typeface="Times New Roman"/>
                <a:cs typeface="Times New Roman"/>
              </a:rPr>
              <a:t>0.</a:t>
            </a:r>
            <a:endParaRPr sz="1800">
              <a:latin typeface="Times New Roman"/>
              <a:cs typeface="Times New Roman"/>
            </a:endParaRPr>
          </a:p>
          <a:p>
            <a:pPr marL="259715" indent="-168275">
              <a:lnSpc>
                <a:spcPct val="100000"/>
              </a:lnSpc>
              <a:buAutoNum type="arabicPlain"/>
              <a:tabLst>
                <a:tab pos="260350" algn="l"/>
              </a:tabLst>
            </a:pPr>
            <a:r>
              <a:rPr sz="1800" spc="10" dirty="0">
                <a:latin typeface="Times New Roman"/>
                <a:cs typeface="Times New Roman"/>
              </a:rPr>
              <a:t>is </a:t>
            </a:r>
            <a:r>
              <a:rPr sz="1800" spc="75" dirty="0">
                <a:latin typeface="Times New Roman"/>
                <a:cs typeface="Times New Roman"/>
              </a:rPr>
              <a:t>adjacent </a:t>
            </a:r>
            <a:r>
              <a:rPr sz="1800" spc="65" dirty="0">
                <a:latin typeface="Times New Roman"/>
                <a:cs typeface="Times New Roman"/>
              </a:rPr>
              <a:t>from</a:t>
            </a:r>
            <a:r>
              <a:rPr sz="1800" spc="-85" dirty="0">
                <a:latin typeface="Times New Roman"/>
                <a:cs typeface="Times New Roman"/>
              </a:rPr>
              <a:t> </a:t>
            </a:r>
            <a:r>
              <a:rPr sz="1800" spc="-165" dirty="0">
                <a:latin typeface="Times New Roman"/>
                <a:cs typeface="Times New Roman"/>
              </a:rPr>
              <a:t>1.</a:t>
            </a:r>
            <a:endParaRPr sz="1800">
              <a:latin typeface="Times New Roman"/>
              <a:cs typeface="Times New Roman"/>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3</a:t>
            </a:fld>
            <a:endParaRPr spc="-9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E0020-0E5D-44F1-8AA1-F6BA85FA7489}"/>
              </a:ext>
            </a:extLst>
          </p:cNvPr>
          <p:cNvSpPr>
            <a:spLocks noGrp="1"/>
          </p:cNvSpPr>
          <p:nvPr>
            <p:ph type="ctrTitle"/>
          </p:nvPr>
        </p:nvSpPr>
        <p:spPr>
          <a:xfrm>
            <a:off x="444500" y="457201"/>
            <a:ext cx="8255000" cy="1374216"/>
          </a:xfrm>
        </p:spPr>
        <p:txBody>
          <a:bodyPr/>
          <a:lstStyle/>
          <a:p>
            <a:r>
              <a:rPr lang="en-US" dirty="0">
                <a:solidFill>
                  <a:schemeClr val="tx2"/>
                </a:solidFill>
              </a:rPr>
              <a:t>              PSEUDOCODE</a:t>
            </a:r>
          </a:p>
        </p:txBody>
      </p:sp>
      <p:sp>
        <p:nvSpPr>
          <p:cNvPr id="7" name="Subtitle 6">
            <a:extLst>
              <a:ext uri="{FF2B5EF4-FFF2-40B4-BE49-F238E27FC236}">
                <a16:creationId xmlns:a16="http://schemas.microsoft.com/office/drawing/2014/main" id="{2079D689-F81F-4479-B02D-178561D8B417}"/>
              </a:ext>
            </a:extLst>
          </p:cNvPr>
          <p:cNvSpPr>
            <a:spLocks noGrp="1"/>
          </p:cNvSpPr>
          <p:nvPr>
            <p:ph type="subTitle" idx="4"/>
          </p:nvPr>
        </p:nvSpPr>
        <p:spPr>
          <a:xfrm>
            <a:off x="444500" y="1219200"/>
            <a:ext cx="7708900" cy="6454378"/>
          </a:xfrm>
        </p:spPr>
        <p:txBody>
          <a:bodyPr/>
          <a:lstStyle/>
          <a:p>
            <a:r>
              <a:rPr lang="en-US" dirty="0"/>
              <a:t>DFS-iterative (G, s):                                   //Where G is graph and s is source vertex</a:t>
            </a:r>
          </a:p>
          <a:p>
            <a:r>
              <a:rPr lang="en-US" dirty="0"/>
              <a:t>      let S be stack</a:t>
            </a:r>
          </a:p>
          <a:p>
            <a:r>
              <a:rPr lang="en-US" dirty="0"/>
              <a:t>      </a:t>
            </a:r>
            <a:r>
              <a:rPr lang="en-US" dirty="0" err="1"/>
              <a:t>S.push</a:t>
            </a:r>
            <a:r>
              <a:rPr lang="en-US" dirty="0"/>
              <a:t>( s )            //Inserting s in stack </a:t>
            </a:r>
          </a:p>
          <a:p>
            <a:r>
              <a:rPr lang="en-US" dirty="0"/>
              <a:t>      mark s as visited.</a:t>
            </a:r>
          </a:p>
          <a:p>
            <a:r>
              <a:rPr lang="en-US" dirty="0"/>
              <a:t>      while ( S is not empty):</a:t>
            </a:r>
          </a:p>
          <a:p>
            <a:r>
              <a:rPr lang="en-US" dirty="0"/>
              <a:t>          //Pop a vertex from stack to visit next</a:t>
            </a:r>
          </a:p>
          <a:p>
            <a:r>
              <a:rPr lang="en-US" dirty="0"/>
              <a:t>          v  =  </a:t>
            </a:r>
            <a:r>
              <a:rPr lang="en-US" dirty="0" err="1"/>
              <a:t>S.top</a:t>
            </a:r>
            <a:r>
              <a:rPr lang="en-US" dirty="0"/>
              <a:t>( )</a:t>
            </a:r>
          </a:p>
          <a:p>
            <a:r>
              <a:rPr lang="en-US" dirty="0"/>
              <a:t>         </a:t>
            </a:r>
            <a:r>
              <a:rPr lang="en-US" dirty="0" err="1"/>
              <a:t>S.pop</a:t>
            </a:r>
            <a:r>
              <a:rPr lang="en-US" dirty="0"/>
              <a:t>( )</a:t>
            </a:r>
          </a:p>
          <a:p>
            <a:r>
              <a:rPr lang="en-US" dirty="0"/>
              <a:t>         //Push all the </a:t>
            </a:r>
            <a:r>
              <a:rPr lang="en-US" dirty="0" err="1"/>
              <a:t>neighbours</a:t>
            </a:r>
            <a:r>
              <a:rPr lang="en-US" dirty="0"/>
              <a:t> of v in stack that are not visited   </a:t>
            </a:r>
          </a:p>
          <a:p>
            <a:r>
              <a:rPr lang="en-US" dirty="0"/>
              <a:t>        for all </a:t>
            </a:r>
            <a:r>
              <a:rPr lang="en-US" dirty="0" err="1"/>
              <a:t>neighbours</a:t>
            </a:r>
            <a:r>
              <a:rPr lang="en-US" dirty="0"/>
              <a:t> w of v in Graph G:</a:t>
            </a:r>
          </a:p>
          <a:p>
            <a:r>
              <a:rPr lang="en-US" dirty="0"/>
              <a:t>            if w is not visited :</a:t>
            </a:r>
          </a:p>
          <a:p>
            <a:r>
              <a:rPr lang="en-US" dirty="0"/>
              <a:t>                     </a:t>
            </a:r>
            <a:r>
              <a:rPr lang="en-US" dirty="0" err="1"/>
              <a:t>S.push</a:t>
            </a:r>
            <a:r>
              <a:rPr lang="en-US" dirty="0"/>
              <a:t>( w )         </a:t>
            </a:r>
          </a:p>
          <a:p>
            <a:r>
              <a:rPr lang="en-US" dirty="0"/>
              <a:t>                    mark w as visited</a:t>
            </a:r>
          </a:p>
          <a:p>
            <a:endParaRPr lang="en-US" dirty="0"/>
          </a:p>
          <a:p>
            <a:endParaRPr lang="en-US" dirty="0"/>
          </a:p>
          <a:p>
            <a:r>
              <a:rPr lang="en-US" dirty="0"/>
              <a:t>    DFS-recursive(G, s):</a:t>
            </a:r>
          </a:p>
          <a:p>
            <a:r>
              <a:rPr lang="en-US" dirty="0"/>
              <a:t>        mark s as visited</a:t>
            </a:r>
          </a:p>
          <a:p>
            <a:r>
              <a:rPr lang="en-US" dirty="0"/>
              <a:t>        for all </a:t>
            </a:r>
            <a:r>
              <a:rPr lang="en-US" dirty="0" err="1"/>
              <a:t>neighbours</a:t>
            </a:r>
            <a:r>
              <a:rPr lang="en-US" dirty="0"/>
              <a:t> w of s in Graph G:</a:t>
            </a:r>
          </a:p>
          <a:p>
            <a:r>
              <a:rPr lang="en-US" dirty="0"/>
              <a:t>            if w is not visited:</a:t>
            </a:r>
          </a:p>
          <a:p>
            <a:r>
              <a:rPr lang="en-US" dirty="0"/>
              <a:t>                DFS-recursive(G, w)</a:t>
            </a:r>
          </a:p>
        </p:txBody>
      </p:sp>
    </p:spTree>
    <p:extLst>
      <p:ext uri="{BB962C8B-B14F-4D97-AF65-F5344CB8AC3E}">
        <p14:creationId xmlns:p14="http://schemas.microsoft.com/office/powerpoint/2010/main" val="1279351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E969A-751E-4077-AB36-FC1D791E4125}"/>
              </a:ext>
            </a:extLst>
          </p:cNvPr>
          <p:cNvSpPr>
            <a:spLocks noGrp="1"/>
          </p:cNvSpPr>
          <p:nvPr>
            <p:ph type="ctrTitle"/>
          </p:nvPr>
        </p:nvSpPr>
        <p:spPr>
          <a:xfrm>
            <a:off x="444500" y="609601"/>
            <a:ext cx="8255000" cy="1416582"/>
          </a:xfrm>
        </p:spPr>
        <p:txBody>
          <a:bodyPr/>
          <a:lstStyle/>
          <a:p>
            <a:r>
              <a:rPr lang="en-US" dirty="0"/>
              <a:t>    </a:t>
            </a:r>
            <a:r>
              <a:rPr lang="en-US" dirty="0">
                <a:solidFill>
                  <a:schemeClr val="tx2"/>
                </a:solidFill>
              </a:rPr>
              <a:t>MINIMUM SPANNING TREE</a:t>
            </a:r>
          </a:p>
        </p:txBody>
      </p:sp>
      <p:sp>
        <p:nvSpPr>
          <p:cNvPr id="5" name="Subtitle 4">
            <a:extLst>
              <a:ext uri="{FF2B5EF4-FFF2-40B4-BE49-F238E27FC236}">
                <a16:creationId xmlns:a16="http://schemas.microsoft.com/office/drawing/2014/main" id="{7CAEA012-B311-4902-AE9C-33760F6657E8}"/>
              </a:ext>
            </a:extLst>
          </p:cNvPr>
          <p:cNvSpPr>
            <a:spLocks noGrp="1"/>
          </p:cNvSpPr>
          <p:nvPr>
            <p:ph type="subTitle" idx="4"/>
          </p:nvPr>
        </p:nvSpPr>
        <p:spPr>
          <a:xfrm>
            <a:off x="304800" y="2026182"/>
            <a:ext cx="8255000" cy="3600986"/>
          </a:xfrm>
        </p:spPr>
        <p:txBody>
          <a:bodyPr/>
          <a:lstStyle/>
          <a:p>
            <a:pPr marL="285750" indent="-285750">
              <a:buFont typeface="Arial" panose="020B0604020202020204" pitchFamily="34" charset="0"/>
              <a:buChar char="•"/>
            </a:pPr>
            <a:r>
              <a:rPr lang="en-US" dirty="0"/>
              <a:t>The cost of the spanning tree is the sum of the weights of all the edges in the tree. There can be many spanning trees. Minimum spanning tree is the spanning tree where the cost is minimum among all the spanning trees. There also can be many minimum spanning trees.</a:t>
            </a:r>
          </a:p>
          <a:p>
            <a:pPr marL="285750" indent="-285750">
              <a:buFont typeface="Arial" panose="020B0604020202020204" pitchFamily="34" charset="0"/>
              <a:buChar char="•"/>
            </a:pPr>
            <a:r>
              <a:rPr lang="en-US" dirty="0"/>
              <a:t>Minimum spanning tree has direct application in the design of networks. It is used in algorithms approximating the travelling salesman problem, multi-terminal minimum cut problem and minimum-cost weighted perfect matching. Other practical applications are:</a:t>
            </a:r>
          </a:p>
          <a:p>
            <a:pPr marL="285750" indent="-285750">
              <a:buFont typeface="Arial" panose="020B0604020202020204" pitchFamily="34" charset="0"/>
              <a:buChar char="•"/>
            </a:pPr>
            <a:r>
              <a:rPr lang="en-US" dirty="0"/>
              <a:t>Cluster Analysis</a:t>
            </a:r>
          </a:p>
          <a:p>
            <a:pPr marL="285750" indent="-285750">
              <a:buFont typeface="Arial" panose="020B0604020202020204" pitchFamily="34" charset="0"/>
              <a:buChar char="•"/>
            </a:pPr>
            <a:r>
              <a:rPr lang="en-US" dirty="0"/>
              <a:t>Handwriting recognition</a:t>
            </a:r>
          </a:p>
          <a:p>
            <a:pPr marL="285750" indent="-285750">
              <a:buFont typeface="Arial" panose="020B0604020202020204" pitchFamily="34" charset="0"/>
              <a:buChar char="•"/>
            </a:pPr>
            <a:r>
              <a:rPr lang="en-US" dirty="0"/>
              <a:t>Image segmentation</a:t>
            </a:r>
          </a:p>
          <a:p>
            <a:br>
              <a:rPr lang="en-US" dirty="0"/>
            </a:br>
            <a:endParaRPr lang="en-US" dirty="0"/>
          </a:p>
        </p:txBody>
      </p:sp>
    </p:spTree>
    <p:extLst>
      <p:ext uri="{BB962C8B-B14F-4D97-AF65-F5344CB8AC3E}">
        <p14:creationId xmlns:p14="http://schemas.microsoft.com/office/powerpoint/2010/main" val="97838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nter image description here">
            <a:extLst>
              <a:ext uri="{FF2B5EF4-FFF2-40B4-BE49-F238E27FC236}">
                <a16:creationId xmlns:a16="http://schemas.microsoft.com/office/drawing/2014/main" id="{45ACA336-818A-4FDD-A278-FC20103B5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766888"/>
            <a:ext cx="7429500" cy="379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44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BDA73F-B99B-46D9-8FF0-BB60F38766B0}"/>
              </a:ext>
            </a:extLst>
          </p:cNvPr>
          <p:cNvSpPr>
            <a:spLocks noGrp="1"/>
          </p:cNvSpPr>
          <p:nvPr>
            <p:ph type="ctrTitle"/>
          </p:nvPr>
        </p:nvSpPr>
        <p:spPr>
          <a:xfrm>
            <a:off x="444500" y="685801"/>
            <a:ext cx="8255000" cy="1340382"/>
          </a:xfrm>
        </p:spPr>
        <p:txBody>
          <a:bodyPr/>
          <a:lstStyle/>
          <a:p>
            <a:r>
              <a:rPr lang="en-US" dirty="0"/>
              <a:t>     </a:t>
            </a:r>
            <a:r>
              <a:rPr lang="en-US" dirty="0">
                <a:solidFill>
                  <a:schemeClr val="tx2"/>
                </a:solidFill>
              </a:rPr>
              <a:t>KRUSKAL’S ALGORITHM</a:t>
            </a:r>
          </a:p>
        </p:txBody>
      </p:sp>
      <p:sp>
        <p:nvSpPr>
          <p:cNvPr id="5" name="Subtitle 4">
            <a:extLst>
              <a:ext uri="{FF2B5EF4-FFF2-40B4-BE49-F238E27FC236}">
                <a16:creationId xmlns:a16="http://schemas.microsoft.com/office/drawing/2014/main" id="{B943603D-10C4-4D81-A723-100A6ECF7C36}"/>
              </a:ext>
            </a:extLst>
          </p:cNvPr>
          <p:cNvSpPr>
            <a:spLocks noGrp="1"/>
          </p:cNvSpPr>
          <p:nvPr>
            <p:ph type="subTitle" idx="4"/>
          </p:nvPr>
        </p:nvSpPr>
        <p:spPr>
          <a:xfrm>
            <a:off x="609600" y="1600200"/>
            <a:ext cx="7162800" cy="3600986"/>
          </a:xfrm>
        </p:spPr>
        <p:txBody>
          <a:bodyPr/>
          <a:lstStyle/>
          <a:p>
            <a:pPr marL="285750" indent="-285750">
              <a:buFont typeface="Arial" panose="020B0604020202020204" pitchFamily="34" charset="0"/>
              <a:buChar char="•"/>
            </a:pPr>
            <a:r>
              <a:rPr lang="en-US" dirty="0"/>
              <a:t>Kruskal’s Algorithm builds the spanning tree by adding edges one by one into a growing spanning tree. Kruskal's algorithm follows greedy approach as in each iteration it finds an edge which has least weight and add it to the growing spanning tree.</a:t>
            </a:r>
          </a:p>
          <a:p>
            <a:pPr marL="285750" indent="-285750">
              <a:buFont typeface="Arial" panose="020B0604020202020204" pitchFamily="34" charset="0"/>
              <a:buChar char="•"/>
            </a:pPr>
            <a:r>
              <a:rPr lang="en-US" dirty="0"/>
              <a:t>So now the question is how to check if 2 vertices are connected or not ?</a:t>
            </a:r>
          </a:p>
          <a:p>
            <a:pPr marL="285750" indent="-285750">
              <a:buFont typeface="Arial" panose="020B0604020202020204" pitchFamily="34" charset="0"/>
              <a:buChar char="•"/>
            </a:pPr>
            <a:r>
              <a:rPr lang="en-US" dirty="0"/>
              <a:t>This could be done using DFS which starts from the first vertex, then check if the second vertex is visited or not. But DFS will make time complexity large as it has an order of O(V+E) where V is the number of vertices, E is the number of edges. </a:t>
            </a:r>
          </a:p>
          <a:p>
            <a:pPr marL="285750" indent="-285750">
              <a:buFont typeface="Arial" panose="020B0604020202020204" pitchFamily="34" charset="0"/>
              <a:buChar char="•"/>
            </a:pPr>
            <a:r>
              <a:rPr lang="en-US" dirty="0"/>
              <a:t>So the best solution is </a:t>
            </a:r>
            <a:r>
              <a:rPr lang="en-US" b="1" dirty="0"/>
              <a:t>"Disjoint Sets":</a:t>
            </a:r>
            <a:br>
              <a:rPr lang="en-US" dirty="0"/>
            </a:br>
            <a:r>
              <a:rPr lang="en-US" dirty="0"/>
              <a:t>Disjoint sets are sets whose intersection is the empty set so it means that they don't have any element in common.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182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nter image description here">
            <a:extLst>
              <a:ext uri="{FF2B5EF4-FFF2-40B4-BE49-F238E27FC236}">
                <a16:creationId xmlns:a16="http://schemas.microsoft.com/office/drawing/2014/main" id="{D07396D2-A08B-4A2A-A82B-0AF195D78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62000"/>
            <a:ext cx="466820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258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53DC6A-436E-4A34-9BF2-ADAE7FC7D964}"/>
              </a:ext>
            </a:extLst>
          </p:cNvPr>
          <p:cNvSpPr>
            <a:spLocks noGrp="1"/>
          </p:cNvSpPr>
          <p:nvPr>
            <p:ph type="ctrTitle"/>
          </p:nvPr>
        </p:nvSpPr>
        <p:spPr>
          <a:xfrm>
            <a:off x="452486" y="685801"/>
            <a:ext cx="8247013" cy="1340382"/>
          </a:xfrm>
        </p:spPr>
        <p:txBody>
          <a:bodyPr/>
          <a:lstStyle/>
          <a:p>
            <a:r>
              <a:rPr lang="en-US" dirty="0">
                <a:solidFill>
                  <a:schemeClr val="tx2"/>
                </a:solidFill>
              </a:rPr>
              <a:t>                 ALGORITHM</a:t>
            </a:r>
          </a:p>
        </p:txBody>
      </p:sp>
      <p:sp>
        <p:nvSpPr>
          <p:cNvPr id="5" name="Subtitle 4">
            <a:extLst>
              <a:ext uri="{FF2B5EF4-FFF2-40B4-BE49-F238E27FC236}">
                <a16:creationId xmlns:a16="http://schemas.microsoft.com/office/drawing/2014/main" id="{9F0B1078-C988-4BFE-9854-40874FE429BE}"/>
              </a:ext>
            </a:extLst>
          </p:cNvPr>
          <p:cNvSpPr>
            <a:spLocks noGrp="1"/>
          </p:cNvSpPr>
          <p:nvPr>
            <p:ph type="subTitle" idx="4"/>
          </p:nvPr>
        </p:nvSpPr>
        <p:spPr>
          <a:xfrm>
            <a:off x="1371600" y="2026183"/>
            <a:ext cx="6400800" cy="1661993"/>
          </a:xfrm>
        </p:spPr>
        <p:txBody>
          <a:bodyPr/>
          <a:lstStyle/>
          <a:p>
            <a:pPr marL="285750" indent="-285750">
              <a:buFont typeface="Arial" panose="020B0604020202020204" pitchFamily="34" charset="0"/>
              <a:buChar char="•"/>
            </a:pPr>
            <a:r>
              <a:rPr lang="en-US" dirty="0"/>
              <a:t>Sort the graph edges with respect to their weights.</a:t>
            </a:r>
          </a:p>
          <a:p>
            <a:pPr marL="285750" indent="-285750">
              <a:buFont typeface="Arial" panose="020B0604020202020204" pitchFamily="34" charset="0"/>
              <a:buChar char="•"/>
            </a:pPr>
            <a:r>
              <a:rPr lang="en-US" dirty="0"/>
              <a:t>Start adding edges to the MST from the edge with the smallest weight until the edge of the largest weight.</a:t>
            </a:r>
          </a:p>
          <a:p>
            <a:pPr marL="285750" indent="-285750">
              <a:buFont typeface="Arial" panose="020B0604020202020204" pitchFamily="34" charset="0"/>
              <a:buChar char="•"/>
            </a:pPr>
            <a:r>
              <a:rPr lang="en-US" dirty="0"/>
              <a:t>Only add edges which doesn't form a cycle , edges which connect only disconnected components.</a:t>
            </a:r>
          </a:p>
          <a:p>
            <a:endParaRPr lang="en-US" dirty="0"/>
          </a:p>
        </p:txBody>
      </p:sp>
    </p:spTree>
    <p:extLst>
      <p:ext uri="{BB962C8B-B14F-4D97-AF65-F5344CB8AC3E}">
        <p14:creationId xmlns:p14="http://schemas.microsoft.com/office/powerpoint/2010/main" val="2986409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22A9-855E-43F0-AD98-1139CEF29D54}"/>
              </a:ext>
            </a:extLst>
          </p:cNvPr>
          <p:cNvSpPr>
            <a:spLocks noGrp="1"/>
          </p:cNvSpPr>
          <p:nvPr>
            <p:ph type="ctrTitle"/>
          </p:nvPr>
        </p:nvSpPr>
        <p:spPr>
          <a:xfrm>
            <a:off x="444500" y="685801"/>
            <a:ext cx="8255000" cy="769441"/>
          </a:xfrm>
        </p:spPr>
        <p:txBody>
          <a:bodyPr/>
          <a:lstStyle/>
          <a:p>
            <a:r>
              <a:rPr lang="en-US" dirty="0"/>
              <a:t>          </a:t>
            </a:r>
            <a:r>
              <a:rPr lang="en-US" dirty="0">
                <a:solidFill>
                  <a:schemeClr val="tx2"/>
                </a:solidFill>
              </a:rPr>
              <a:t>PRIM’S</a:t>
            </a:r>
            <a:r>
              <a:rPr lang="en-US" dirty="0"/>
              <a:t> </a:t>
            </a:r>
            <a:r>
              <a:rPr lang="en-US" dirty="0">
                <a:solidFill>
                  <a:schemeClr val="tx2"/>
                </a:solidFill>
              </a:rPr>
              <a:t>ALGORITHM</a:t>
            </a:r>
          </a:p>
        </p:txBody>
      </p:sp>
      <p:sp>
        <p:nvSpPr>
          <p:cNvPr id="4" name="Subtitle 3">
            <a:extLst>
              <a:ext uri="{FF2B5EF4-FFF2-40B4-BE49-F238E27FC236}">
                <a16:creationId xmlns:a16="http://schemas.microsoft.com/office/drawing/2014/main" id="{F85F0016-DFA6-4DA2-9EFE-0FEEB777C98D}"/>
              </a:ext>
            </a:extLst>
          </p:cNvPr>
          <p:cNvSpPr>
            <a:spLocks noGrp="1"/>
          </p:cNvSpPr>
          <p:nvPr>
            <p:ph type="subTitle" idx="4"/>
          </p:nvPr>
        </p:nvSpPr>
        <p:spPr>
          <a:xfrm>
            <a:off x="609600" y="1676400"/>
            <a:ext cx="7391400" cy="830997"/>
          </a:xfrm>
        </p:spPr>
        <p:txBody>
          <a:bodyPr/>
          <a:lstStyle/>
          <a:p>
            <a:r>
              <a:rPr lang="en-US" dirty="0"/>
              <a:t>Prim’s Algorithm also use Greedy approach to find the minimum spanning tree. In Prim’s Algorithm we grow the spanning tree from a starting position. Unlike an </a:t>
            </a:r>
            <a:r>
              <a:rPr lang="en-US" b="1" dirty="0"/>
              <a:t>edge</a:t>
            </a:r>
            <a:r>
              <a:rPr lang="en-US" dirty="0"/>
              <a:t> in Kruskal's, we add </a:t>
            </a:r>
            <a:r>
              <a:rPr lang="en-US" b="1" dirty="0"/>
              <a:t>vertex</a:t>
            </a:r>
            <a:r>
              <a:rPr lang="en-US" dirty="0"/>
              <a:t> to the growing spanning tree in Prim's.</a:t>
            </a:r>
          </a:p>
        </p:txBody>
      </p:sp>
    </p:spTree>
    <p:extLst>
      <p:ext uri="{BB962C8B-B14F-4D97-AF65-F5344CB8AC3E}">
        <p14:creationId xmlns:p14="http://schemas.microsoft.com/office/powerpoint/2010/main" val="892820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nter image description here">
            <a:extLst>
              <a:ext uri="{FF2B5EF4-FFF2-40B4-BE49-F238E27FC236}">
                <a16:creationId xmlns:a16="http://schemas.microsoft.com/office/drawing/2014/main" id="{3AB76093-A0BB-4BAB-9834-70850C1B6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982" y="1295400"/>
            <a:ext cx="6442035"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37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103C52-3C14-41BA-917E-4356E743B7BB}"/>
              </a:ext>
            </a:extLst>
          </p:cNvPr>
          <p:cNvSpPr>
            <a:spLocks noGrp="1"/>
          </p:cNvSpPr>
          <p:nvPr>
            <p:ph type="ctrTitle"/>
          </p:nvPr>
        </p:nvSpPr>
        <p:spPr>
          <a:xfrm>
            <a:off x="444500" y="762001"/>
            <a:ext cx="8255000" cy="1264182"/>
          </a:xfrm>
        </p:spPr>
        <p:txBody>
          <a:bodyPr/>
          <a:lstStyle/>
          <a:p>
            <a:r>
              <a:rPr lang="en-US" dirty="0">
                <a:solidFill>
                  <a:schemeClr val="tx2"/>
                </a:solidFill>
              </a:rPr>
              <a:t>                ALGORITHM</a:t>
            </a:r>
          </a:p>
        </p:txBody>
      </p:sp>
      <p:sp>
        <p:nvSpPr>
          <p:cNvPr id="5" name="Subtitle 4">
            <a:extLst>
              <a:ext uri="{FF2B5EF4-FFF2-40B4-BE49-F238E27FC236}">
                <a16:creationId xmlns:a16="http://schemas.microsoft.com/office/drawing/2014/main" id="{A6927FA9-0CDD-4840-9411-50357224256D}"/>
              </a:ext>
            </a:extLst>
          </p:cNvPr>
          <p:cNvSpPr>
            <a:spLocks noGrp="1"/>
          </p:cNvSpPr>
          <p:nvPr>
            <p:ph type="subTitle" idx="4"/>
          </p:nvPr>
        </p:nvSpPr>
        <p:spPr>
          <a:xfrm>
            <a:off x="1371600" y="1905000"/>
            <a:ext cx="6400800" cy="3600986"/>
          </a:xfrm>
        </p:spPr>
        <p:txBody>
          <a:bodyPr/>
          <a:lstStyle/>
          <a:p>
            <a:r>
              <a:rPr lang="en-US" b="1" dirty="0"/>
              <a:t>1)</a:t>
            </a:r>
            <a:r>
              <a:rPr lang="en-US" dirty="0"/>
              <a:t> Create a set </a:t>
            </a:r>
            <a:r>
              <a:rPr lang="en-US" i="1" dirty="0" err="1"/>
              <a:t>mstSet</a:t>
            </a:r>
            <a:r>
              <a:rPr lang="en-US" dirty="0"/>
              <a:t> that keeps track of vertices already included in MST.</a:t>
            </a:r>
            <a:br>
              <a:rPr lang="en-US" dirty="0"/>
            </a:br>
            <a:r>
              <a:rPr lang="en-US" b="1" dirty="0"/>
              <a:t>2)</a:t>
            </a:r>
            <a:r>
              <a:rPr lang="en-US" dirty="0"/>
              <a:t> Assign a key value to all vertices in the input graph. Initialize all key values as INFINITE. Assign key value as 0 for the first vertex so that it is picked first.</a:t>
            </a:r>
            <a:br>
              <a:rPr lang="en-US" dirty="0"/>
            </a:br>
            <a:r>
              <a:rPr lang="en-US" b="1" dirty="0"/>
              <a:t>3)</a:t>
            </a:r>
            <a:r>
              <a:rPr lang="en-US" dirty="0"/>
              <a:t> While </a:t>
            </a:r>
            <a:r>
              <a:rPr lang="en-US" dirty="0" err="1"/>
              <a:t>mstSet</a:t>
            </a:r>
            <a:r>
              <a:rPr lang="en-US" dirty="0"/>
              <a:t> doesn’t include all vertices</a:t>
            </a:r>
            <a:br>
              <a:rPr lang="en-US" dirty="0"/>
            </a:br>
            <a:r>
              <a:rPr lang="en-US" dirty="0"/>
              <a:t>….</a:t>
            </a:r>
            <a:r>
              <a:rPr lang="en-US" b="1" dirty="0"/>
              <a:t>a)</a:t>
            </a:r>
            <a:r>
              <a:rPr lang="en-US" dirty="0"/>
              <a:t> Pick a vertex </a:t>
            </a:r>
            <a:r>
              <a:rPr lang="en-US" i="1" dirty="0"/>
              <a:t>u</a:t>
            </a:r>
            <a:r>
              <a:rPr lang="en-US" dirty="0"/>
              <a:t> which is not there in </a:t>
            </a:r>
            <a:r>
              <a:rPr lang="en-US" i="1" dirty="0" err="1"/>
              <a:t>mstSet</a:t>
            </a:r>
            <a:r>
              <a:rPr lang="en-US" i="1" dirty="0"/>
              <a:t> </a:t>
            </a:r>
            <a:r>
              <a:rPr lang="en-US" dirty="0"/>
              <a:t>and has minimum key value.</a:t>
            </a:r>
            <a:br>
              <a:rPr lang="en-US" dirty="0"/>
            </a:br>
            <a:r>
              <a:rPr lang="en-US" dirty="0"/>
              <a:t>….</a:t>
            </a:r>
            <a:r>
              <a:rPr lang="en-US" b="1" dirty="0"/>
              <a:t>b)</a:t>
            </a:r>
            <a:r>
              <a:rPr lang="en-US" dirty="0"/>
              <a:t> Include </a:t>
            </a:r>
            <a:r>
              <a:rPr lang="en-US" i="1" dirty="0"/>
              <a:t>u </a:t>
            </a:r>
            <a:r>
              <a:rPr lang="en-US" dirty="0"/>
              <a:t>to </a:t>
            </a:r>
            <a:r>
              <a:rPr lang="en-US" dirty="0" err="1"/>
              <a:t>mstSet</a:t>
            </a:r>
            <a:r>
              <a:rPr lang="en-US" dirty="0"/>
              <a:t>.</a:t>
            </a:r>
            <a:br>
              <a:rPr lang="en-US" dirty="0"/>
            </a:br>
            <a:r>
              <a:rPr lang="en-US" dirty="0"/>
              <a:t>….</a:t>
            </a:r>
            <a:r>
              <a:rPr lang="en-US" b="1" dirty="0"/>
              <a:t>c)</a:t>
            </a:r>
            <a:r>
              <a:rPr lang="en-US" dirty="0"/>
              <a:t> Update key value of all adjacent vertices of </a:t>
            </a:r>
            <a:r>
              <a:rPr lang="en-US" i="1" dirty="0"/>
              <a:t>u</a:t>
            </a:r>
            <a:r>
              <a:rPr lang="en-US" dirty="0"/>
              <a:t>. To update the key values, iterate through all adjacent vertices. For every adjacent vertex </a:t>
            </a:r>
            <a:r>
              <a:rPr lang="en-US" i="1" dirty="0"/>
              <a:t>v</a:t>
            </a:r>
            <a:r>
              <a:rPr lang="en-US" dirty="0"/>
              <a:t>, if weight of edge </a:t>
            </a:r>
            <a:r>
              <a:rPr lang="en-US" i="1" dirty="0"/>
              <a:t>u-v</a:t>
            </a:r>
            <a:r>
              <a:rPr lang="en-US" dirty="0"/>
              <a:t> is less than the previous key value of </a:t>
            </a:r>
            <a:r>
              <a:rPr lang="en-US" i="1" dirty="0"/>
              <a:t>v</a:t>
            </a:r>
            <a:r>
              <a:rPr lang="en-US" dirty="0"/>
              <a:t>, update the key value as weight of </a:t>
            </a:r>
            <a:r>
              <a:rPr lang="en-US" i="1" dirty="0"/>
              <a:t>u-v</a:t>
            </a:r>
            <a:endParaRPr lang="en-US" dirty="0"/>
          </a:p>
        </p:txBody>
      </p:sp>
    </p:spTree>
    <p:extLst>
      <p:ext uri="{BB962C8B-B14F-4D97-AF65-F5344CB8AC3E}">
        <p14:creationId xmlns:p14="http://schemas.microsoft.com/office/powerpoint/2010/main" val="2131939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33028A-E299-4A0B-84EF-94E17544DFB5}"/>
              </a:ext>
            </a:extLst>
          </p:cNvPr>
          <p:cNvSpPr>
            <a:spLocks noGrp="1"/>
          </p:cNvSpPr>
          <p:nvPr>
            <p:ph type="ctrTitle"/>
          </p:nvPr>
        </p:nvSpPr>
        <p:spPr>
          <a:xfrm>
            <a:off x="444500" y="685801"/>
            <a:ext cx="8255000" cy="1340382"/>
          </a:xfrm>
        </p:spPr>
        <p:txBody>
          <a:bodyPr/>
          <a:lstStyle/>
          <a:p>
            <a:r>
              <a:rPr lang="en-US" dirty="0">
                <a:solidFill>
                  <a:schemeClr val="tx2"/>
                </a:solidFill>
              </a:rPr>
              <a:t>      Shortest path Algorithms</a:t>
            </a:r>
          </a:p>
        </p:txBody>
      </p:sp>
      <p:sp>
        <p:nvSpPr>
          <p:cNvPr id="5" name="Subtitle 4">
            <a:extLst>
              <a:ext uri="{FF2B5EF4-FFF2-40B4-BE49-F238E27FC236}">
                <a16:creationId xmlns:a16="http://schemas.microsoft.com/office/drawing/2014/main" id="{32749B11-DC07-4BD1-9F97-8542DAAD4A25}"/>
              </a:ext>
            </a:extLst>
          </p:cNvPr>
          <p:cNvSpPr>
            <a:spLocks noGrp="1"/>
          </p:cNvSpPr>
          <p:nvPr>
            <p:ph type="subTitle" idx="4"/>
          </p:nvPr>
        </p:nvSpPr>
        <p:spPr>
          <a:xfrm>
            <a:off x="609600" y="1676400"/>
            <a:ext cx="7543800" cy="1938992"/>
          </a:xfrm>
        </p:spPr>
        <p:txBody>
          <a:bodyPr/>
          <a:lstStyle/>
          <a:p>
            <a:pPr marL="285750" indent="-285750" fontAlgn="base">
              <a:buFont typeface="Arial" panose="020B0604020202020204" pitchFamily="34" charset="0"/>
              <a:buChar char="•"/>
            </a:pPr>
            <a:r>
              <a:rPr lang="en-IN" dirty="0"/>
              <a:t>Shortest path algorithms are a family of algorithms designed to solve the shortest path problem. The shortest path problem is something most people have some intuitive familiarity with: given two points, A and B, what is the shortest path between them?</a:t>
            </a:r>
          </a:p>
          <a:p>
            <a:pPr marL="285750" indent="-285750" fontAlgn="base">
              <a:buFont typeface="Arial" panose="020B0604020202020204" pitchFamily="34" charset="0"/>
              <a:buChar char="•"/>
            </a:pPr>
            <a:r>
              <a:rPr lang="en-IN" dirty="0"/>
              <a:t> In computer science, however, the shortest path problem can take different forms and so different algorithms are needed to be able to solve them all.</a:t>
            </a:r>
          </a:p>
          <a:p>
            <a:endParaRPr lang="en-US" dirty="0"/>
          </a:p>
        </p:txBody>
      </p:sp>
    </p:spTree>
    <p:extLst>
      <p:ext uri="{BB962C8B-B14F-4D97-AF65-F5344CB8AC3E}">
        <p14:creationId xmlns:p14="http://schemas.microsoft.com/office/powerpoint/2010/main" val="305898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444500" y="1321053"/>
            <a:ext cx="5288915"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rlito"/>
                <a:cs typeface="Carlito"/>
              </a:rPr>
              <a:t>Directed vs. </a:t>
            </a:r>
            <a:r>
              <a:rPr sz="3200" b="1" dirty="0">
                <a:latin typeface="Carlito"/>
                <a:cs typeface="Carlito"/>
              </a:rPr>
              <a:t>Undirected</a:t>
            </a:r>
            <a:r>
              <a:rPr sz="3200" b="1" spc="-85" dirty="0">
                <a:latin typeface="Carlito"/>
                <a:cs typeface="Carlito"/>
              </a:rPr>
              <a:t> </a:t>
            </a:r>
            <a:r>
              <a:rPr sz="3200" b="1" spc="-5" dirty="0">
                <a:latin typeface="Carlito"/>
                <a:cs typeface="Carlito"/>
              </a:rPr>
              <a:t>Graphs</a:t>
            </a:r>
            <a:endParaRPr sz="3200">
              <a:latin typeface="Carlito"/>
              <a:cs typeface="Carlito"/>
            </a:endParaRPr>
          </a:p>
        </p:txBody>
      </p:sp>
      <p:sp>
        <p:nvSpPr>
          <p:cNvPr id="9" name="object 9"/>
          <p:cNvSpPr txBox="1"/>
          <p:nvPr/>
        </p:nvSpPr>
        <p:spPr>
          <a:xfrm>
            <a:off x="535940" y="2075815"/>
            <a:ext cx="6734809" cy="2228215"/>
          </a:xfrm>
          <a:prstGeom prst="rect">
            <a:avLst/>
          </a:prstGeom>
        </p:spPr>
        <p:txBody>
          <a:bodyPr vert="horz" wrap="square" lIns="0" tIns="12700" rIns="0" bIns="0" rtlCol="0">
            <a:spAutoFit/>
          </a:bodyPr>
          <a:lstStyle/>
          <a:p>
            <a:pPr marL="287020" indent="-274320">
              <a:lnSpc>
                <a:spcPct val="100000"/>
              </a:lnSpc>
              <a:spcBef>
                <a:spcPts val="100"/>
              </a:spcBef>
              <a:buClr>
                <a:srgbClr val="0AD0D9"/>
              </a:buClr>
              <a:buSzPct val="93750"/>
              <a:buFont typeface="Arial"/>
              <a:buChar char="●"/>
              <a:tabLst>
                <a:tab pos="287020" algn="l"/>
              </a:tabLst>
            </a:pPr>
            <a:r>
              <a:rPr sz="2400" dirty="0">
                <a:solidFill>
                  <a:srgbClr val="D50092"/>
                </a:solidFill>
                <a:latin typeface="Times New Roman"/>
                <a:cs typeface="Times New Roman"/>
              </a:rPr>
              <a:t>Undirected edge </a:t>
            </a:r>
            <a:r>
              <a:rPr sz="2400" spc="-5" dirty="0">
                <a:latin typeface="Times New Roman"/>
                <a:cs typeface="Times New Roman"/>
              </a:rPr>
              <a:t>has </a:t>
            </a:r>
            <a:r>
              <a:rPr sz="2400" dirty="0">
                <a:latin typeface="Times New Roman"/>
                <a:cs typeface="Times New Roman"/>
              </a:rPr>
              <a:t>no orientation (no arrow</a:t>
            </a:r>
            <a:r>
              <a:rPr sz="2400" spc="-165" dirty="0">
                <a:latin typeface="Times New Roman"/>
                <a:cs typeface="Times New Roman"/>
              </a:rPr>
              <a:t> </a:t>
            </a:r>
            <a:r>
              <a:rPr sz="2400" dirty="0">
                <a:latin typeface="Times New Roman"/>
                <a:cs typeface="Times New Roman"/>
              </a:rPr>
              <a:t>head)</a:t>
            </a:r>
            <a:endParaRPr sz="2400">
              <a:latin typeface="Times New Roman"/>
              <a:cs typeface="Times New Roman"/>
            </a:endParaRPr>
          </a:p>
          <a:p>
            <a:pPr marL="287020" indent="-274320">
              <a:lnSpc>
                <a:spcPct val="100000"/>
              </a:lnSpc>
              <a:spcBef>
                <a:spcPts val="1939"/>
              </a:spcBef>
              <a:buClr>
                <a:srgbClr val="0AD0D9"/>
              </a:buClr>
              <a:buSzPct val="93750"/>
              <a:buFont typeface="Arial"/>
              <a:buChar char="●"/>
              <a:tabLst>
                <a:tab pos="287020" algn="l"/>
              </a:tabLst>
            </a:pPr>
            <a:r>
              <a:rPr sz="2400" dirty="0">
                <a:solidFill>
                  <a:srgbClr val="D50092"/>
                </a:solidFill>
                <a:latin typeface="Times New Roman"/>
                <a:cs typeface="Times New Roman"/>
              </a:rPr>
              <a:t>Directed edge </a:t>
            </a:r>
            <a:r>
              <a:rPr sz="2400" spc="-5" dirty="0">
                <a:latin typeface="Times New Roman"/>
                <a:cs typeface="Times New Roman"/>
              </a:rPr>
              <a:t>has </a:t>
            </a:r>
            <a:r>
              <a:rPr sz="2400" dirty="0">
                <a:latin typeface="Times New Roman"/>
                <a:cs typeface="Times New Roman"/>
              </a:rPr>
              <a:t>an orientation (has an arrow</a:t>
            </a:r>
            <a:r>
              <a:rPr sz="2400" spc="-114" dirty="0">
                <a:latin typeface="Times New Roman"/>
                <a:cs typeface="Times New Roman"/>
              </a:rPr>
              <a:t> </a:t>
            </a:r>
            <a:r>
              <a:rPr sz="2400" dirty="0">
                <a:latin typeface="Times New Roman"/>
                <a:cs typeface="Times New Roman"/>
              </a:rPr>
              <a:t>head)</a:t>
            </a:r>
            <a:endParaRPr sz="2400">
              <a:latin typeface="Times New Roman"/>
              <a:cs typeface="Times New Roman"/>
            </a:endParaRPr>
          </a:p>
          <a:p>
            <a:pPr marL="287020" indent="-274320">
              <a:lnSpc>
                <a:spcPct val="100000"/>
              </a:lnSpc>
              <a:spcBef>
                <a:spcPts val="1935"/>
              </a:spcBef>
              <a:buClr>
                <a:srgbClr val="0AD0D9"/>
              </a:buClr>
              <a:buSzPct val="93750"/>
              <a:buFont typeface="Arial"/>
              <a:buChar char="●"/>
              <a:tabLst>
                <a:tab pos="287020" algn="l"/>
              </a:tabLst>
            </a:pPr>
            <a:r>
              <a:rPr sz="2400" dirty="0">
                <a:solidFill>
                  <a:srgbClr val="D50092"/>
                </a:solidFill>
                <a:latin typeface="Times New Roman"/>
                <a:cs typeface="Times New Roman"/>
              </a:rPr>
              <a:t>Undirected graph </a:t>
            </a:r>
            <a:r>
              <a:rPr sz="2400" dirty="0">
                <a:latin typeface="Times New Roman"/>
                <a:cs typeface="Times New Roman"/>
              </a:rPr>
              <a:t>– all edges are</a:t>
            </a:r>
            <a:r>
              <a:rPr sz="2400" spc="-114" dirty="0">
                <a:latin typeface="Times New Roman"/>
                <a:cs typeface="Times New Roman"/>
              </a:rPr>
              <a:t> </a:t>
            </a:r>
            <a:r>
              <a:rPr sz="2400" dirty="0">
                <a:latin typeface="Times New Roman"/>
                <a:cs typeface="Times New Roman"/>
              </a:rPr>
              <a:t>undirected</a:t>
            </a:r>
            <a:endParaRPr sz="2400">
              <a:latin typeface="Times New Roman"/>
              <a:cs typeface="Times New Roman"/>
            </a:endParaRPr>
          </a:p>
          <a:p>
            <a:pPr marL="287020" indent="-274320">
              <a:lnSpc>
                <a:spcPct val="100000"/>
              </a:lnSpc>
              <a:spcBef>
                <a:spcPts val="1945"/>
              </a:spcBef>
              <a:buClr>
                <a:srgbClr val="0AD0D9"/>
              </a:buClr>
              <a:buSzPct val="93750"/>
              <a:buFont typeface="Arial"/>
              <a:buChar char="●"/>
              <a:tabLst>
                <a:tab pos="287020" algn="l"/>
              </a:tabLst>
            </a:pPr>
            <a:r>
              <a:rPr sz="2400" dirty="0">
                <a:solidFill>
                  <a:srgbClr val="D50092"/>
                </a:solidFill>
                <a:latin typeface="Times New Roman"/>
                <a:cs typeface="Times New Roman"/>
              </a:rPr>
              <a:t>Directed graph </a:t>
            </a:r>
            <a:r>
              <a:rPr sz="2400" dirty="0">
                <a:latin typeface="Times New Roman"/>
                <a:cs typeface="Times New Roman"/>
              </a:rPr>
              <a:t>– all edges are</a:t>
            </a:r>
            <a:r>
              <a:rPr sz="2400" spc="-90" dirty="0">
                <a:latin typeface="Times New Roman"/>
                <a:cs typeface="Times New Roman"/>
              </a:rPr>
              <a:t> </a:t>
            </a:r>
            <a:r>
              <a:rPr sz="2400" dirty="0">
                <a:latin typeface="Times New Roman"/>
                <a:cs typeface="Times New Roman"/>
              </a:rPr>
              <a:t>directed</a:t>
            </a:r>
            <a:endParaRPr sz="2400">
              <a:latin typeface="Times New Roman"/>
              <a:cs typeface="Times New Roman"/>
            </a:endParaRPr>
          </a:p>
        </p:txBody>
      </p:sp>
      <p:sp>
        <p:nvSpPr>
          <p:cNvPr id="10" name="object 10"/>
          <p:cNvSpPr/>
          <p:nvPr/>
        </p:nvSpPr>
        <p:spPr>
          <a:xfrm>
            <a:off x="4971288" y="4610608"/>
            <a:ext cx="1447165" cy="127000"/>
          </a:xfrm>
          <a:custGeom>
            <a:avLst/>
            <a:gdLst/>
            <a:ahLst/>
            <a:cxnLst/>
            <a:rect l="l" t="t" r="r" b="b"/>
            <a:pathLst>
              <a:path w="1447164" h="127000">
                <a:moveTo>
                  <a:pt x="1320164" y="0"/>
                </a:moveTo>
                <a:lnTo>
                  <a:pt x="1320164" y="127000"/>
                </a:lnTo>
                <a:lnTo>
                  <a:pt x="1434464" y="69850"/>
                </a:lnTo>
                <a:lnTo>
                  <a:pt x="1332864" y="69850"/>
                </a:lnTo>
                <a:lnTo>
                  <a:pt x="1332864" y="57150"/>
                </a:lnTo>
                <a:lnTo>
                  <a:pt x="1434464" y="57150"/>
                </a:lnTo>
                <a:lnTo>
                  <a:pt x="1320164" y="0"/>
                </a:lnTo>
                <a:close/>
              </a:path>
              <a:path w="1447164" h="127000">
                <a:moveTo>
                  <a:pt x="1320164" y="57150"/>
                </a:moveTo>
                <a:lnTo>
                  <a:pt x="0" y="57150"/>
                </a:lnTo>
                <a:lnTo>
                  <a:pt x="0" y="69850"/>
                </a:lnTo>
                <a:lnTo>
                  <a:pt x="1320164" y="69850"/>
                </a:lnTo>
                <a:lnTo>
                  <a:pt x="1320164" y="57150"/>
                </a:lnTo>
                <a:close/>
              </a:path>
              <a:path w="1447164" h="127000">
                <a:moveTo>
                  <a:pt x="1434464" y="57150"/>
                </a:moveTo>
                <a:lnTo>
                  <a:pt x="1332864" y="57150"/>
                </a:lnTo>
                <a:lnTo>
                  <a:pt x="1332864" y="69850"/>
                </a:lnTo>
                <a:lnTo>
                  <a:pt x="1434464" y="69850"/>
                </a:lnTo>
                <a:lnTo>
                  <a:pt x="1447164" y="63500"/>
                </a:lnTo>
                <a:lnTo>
                  <a:pt x="1434464" y="57150"/>
                </a:lnTo>
                <a:close/>
              </a:path>
            </a:pathLst>
          </a:custGeom>
          <a:solidFill>
            <a:srgbClr val="000000"/>
          </a:solidFill>
        </p:spPr>
        <p:txBody>
          <a:bodyPr wrap="square" lIns="0" tIns="0" rIns="0" bIns="0" rtlCol="0"/>
          <a:lstStyle/>
          <a:p>
            <a:endParaRPr/>
          </a:p>
        </p:txBody>
      </p:sp>
      <p:sp>
        <p:nvSpPr>
          <p:cNvPr id="11" name="object 11"/>
          <p:cNvSpPr txBox="1"/>
          <p:nvPr/>
        </p:nvSpPr>
        <p:spPr>
          <a:xfrm>
            <a:off x="6545326" y="4364812"/>
            <a:ext cx="252095"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Arial"/>
                <a:cs typeface="Arial"/>
              </a:rPr>
              <a:t>v</a:t>
            </a:r>
            <a:endParaRPr sz="3200">
              <a:latin typeface="Arial"/>
              <a:cs typeface="Arial"/>
            </a:endParaRPr>
          </a:p>
        </p:txBody>
      </p:sp>
      <p:sp>
        <p:nvSpPr>
          <p:cNvPr id="12" name="object 12"/>
          <p:cNvSpPr txBox="1"/>
          <p:nvPr/>
        </p:nvSpPr>
        <p:spPr>
          <a:xfrm>
            <a:off x="4651628" y="4385817"/>
            <a:ext cx="1812289" cy="844550"/>
          </a:xfrm>
          <a:prstGeom prst="rect">
            <a:avLst/>
          </a:prstGeom>
        </p:spPr>
        <p:txBody>
          <a:bodyPr vert="horz" wrap="square" lIns="0" tIns="12700" rIns="0" bIns="0" rtlCol="0">
            <a:spAutoFit/>
          </a:bodyPr>
          <a:lstStyle/>
          <a:p>
            <a:pPr marL="12700">
              <a:lnSpc>
                <a:spcPts val="3700"/>
              </a:lnSpc>
              <a:spcBef>
                <a:spcPts val="100"/>
              </a:spcBef>
            </a:pPr>
            <a:r>
              <a:rPr sz="3200" b="1" dirty="0">
                <a:latin typeface="Arial"/>
                <a:cs typeface="Arial"/>
              </a:rPr>
              <a:t>u</a:t>
            </a:r>
            <a:endParaRPr sz="3200">
              <a:latin typeface="Arial"/>
              <a:cs typeface="Arial"/>
            </a:endParaRPr>
          </a:p>
          <a:p>
            <a:pPr marL="168275">
              <a:lnSpc>
                <a:spcPts val="2740"/>
              </a:lnSpc>
            </a:pPr>
            <a:r>
              <a:rPr sz="2400" dirty="0">
                <a:latin typeface="Times New Roman"/>
                <a:cs typeface="Times New Roman"/>
              </a:rPr>
              <a:t>directed</a:t>
            </a:r>
            <a:r>
              <a:rPr sz="2400" spc="-114" dirty="0">
                <a:latin typeface="Times New Roman"/>
                <a:cs typeface="Times New Roman"/>
              </a:rPr>
              <a:t> </a:t>
            </a:r>
            <a:r>
              <a:rPr sz="2400" dirty="0">
                <a:latin typeface="Times New Roman"/>
                <a:cs typeface="Times New Roman"/>
              </a:rPr>
              <a:t>edge</a:t>
            </a:r>
            <a:endParaRPr sz="2400">
              <a:latin typeface="Times New Roman"/>
              <a:cs typeface="Times New Roman"/>
            </a:endParaRPr>
          </a:p>
        </p:txBody>
      </p:sp>
      <p:sp>
        <p:nvSpPr>
          <p:cNvPr id="13" name="object 13"/>
          <p:cNvSpPr txBox="1"/>
          <p:nvPr/>
        </p:nvSpPr>
        <p:spPr>
          <a:xfrm>
            <a:off x="993444" y="4308094"/>
            <a:ext cx="27432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Arial"/>
                <a:cs typeface="Arial"/>
              </a:rPr>
              <a:t>u</a:t>
            </a:r>
            <a:endParaRPr sz="3200">
              <a:latin typeface="Arial"/>
              <a:cs typeface="Arial"/>
            </a:endParaRPr>
          </a:p>
        </p:txBody>
      </p:sp>
      <p:sp>
        <p:nvSpPr>
          <p:cNvPr id="14" name="object 14"/>
          <p:cNvSpPr/>
          <p:nvPr/>
        </p:nvSpPr>
        <p:spPr>
          <a:xfrm>
            <a:off x="1312163" y="4597908"/>
            <a:ext cx="1447165" cy="0"/>
          </a:xfrm>
          <a:custGeom>
            <a:avLst/>
            <a:gdLst/>
            <a:ahLst/>
            <a:cxnLst/>
            <a:rect l="l" t="t" r="r" b="b"/>
            <a:pathLst>
              <a:path w="1447164">
                <a:moveTo>
                  <a:pt x="0" y="0"/>
                </a:moveTo>
                <a:lnTo>
                  <a:pt x="1447165" y="0"/>
                </a:lnTo>
              </a:path>
            </a:pathLst>
          </a:custGeom>
          <a:ln w="9144">
            <a:solidFill>
              <a:srgbClr val="000000"/>
            </a:solidFill>
          </a:ln>
        </p:spPr>
        <p:txBody>
          <a:bodyPr wrap="square" lIns="0" tIns="0" rIns="0" bIns="0" rtlCol="0"/>
          <a:lstStyle/>
          <a:p>
            <a:endParaRPr/>
          </a:p>
        </p:txBody>
      </p:sp>
      <p:sp>
        <p:nvSpPr>
          <p:cNvPr id="15" name="object 15"/>
          <p:cNvSpPr txBox="1"/>
          <p:nvPr/>
        </p:nvSpPr>
        <p:spPr>
          <a:xfrm>
            <a:off x="2885694" y="4288916"/>
            <a:ext cx="25209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Arial"/>
                <a:cs typeface="Arial"/>
              </a:rPr>
              <a:t>v</a:t>
            </a:r>
            <a:endParaRPr sz="3200">
              <a:latin typeface="Arial"/>
              <a:cs typeface="Arial"/>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4</a:t>
            </a:fld>
            <a:endParaRPr spc="-90" dirty="0"/>
          </a:p>
        </p:txBody>
      </p:sp>
      <p:sp>
        <p:nvSpPr>
          <p:cNvPr id="16" name="object 16"/>
          <p:cNvSpPr txBox="1"/>
          <p:nvPr/>
        </p:nvSpPr>
        <p:spPr>
          <a:xfrm>
            <a:off x="1055319" y="4818075"/>
            <a:ext cx="185483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undirected</a:t>
            </a:r>
            <a:r>
              <a:rPr sz="2400" spc="-200" dirty="0">
                <a:latin typeface="Times New Roman"/>
                <a:cs typeface="Times New Roman"/>
              </a:rPr>
              <a:t> </a:t>
            </a:r>
            <a:r>
              <a:rPr sz="2000" dirty="0">
                <a:latin typeface="Times New Roman"/>
                <a:cs typeface="Times New Roman"/>
              </a:rPr>
              <a:t>edge</a:t>
            </a:r>
            <a:endParaRPr sz="20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CEAD-20C1-41B6-806D-9EE97083C32D}"/>
              </a:ext>
            </a:extLst>
          </p:cNvPr>
          <p:cNvSpPr>
            <a:spLocks noGrp="1"/>
          </p:cNvSpPr>
          <p:nvPr>
            <p:ph type="ctrTitle"/>
          </p:nvPr>
        </p:nvSpPr>
        <p:spPr>
          <a:xfrm>
            <a:off x="444500" y="1256741"/>
            <a:ext cx="8470900" cy="574675"/>
          </a:xfrm>
        </p:spPr>
        <p:txBody>
          <a:bodyPr/>
          <a:lstStyle/>
          <a:p>
            <a:r>
              <a:rPr lang="en-US" dirty="0">
                <a:solidFill>
                  <a:schemeClr val="tx2"/>
                </a:solidFill>
              </a:rPr>
              <a:t>SINGLE SOURCE SHORTEST PATH</a:t>
            </a:r>
          </a:p>
        </p:txBody>
      </p:sp>
      <p:sp>
        <p:nvSpPr>
          <p:cNvPr id="4" name="Subtitle 3">
            <a:extLst>
              <a:ext uri="{FF2B5EF4-FFF2-40B4-BE49-F238E27FC236}">
                <a16:creationId xmlns:a16="http://schemas.microsoft.com/office/drawing/2014/main" id="{78048E0E-33D8-4961-AC9E-DCD8998BE548}"/>
              </a:ext>
            </a:extLst>
          </p:cNvPr>
          <p:cNvSpPr>
            <a:spLocks noGrp="1"/>
          </p:cNvSpPr>
          <p:nvPr>
            <p:ph type="subTitle" idx="4"/>
          </p:nvPr>
        </p:nvSpPr>
        <p:spPr>
          <a:xfrm>
            <a:off x="1371600" y="2286000"/>
            <a:ext cx="6400800" cy="3268980"/>
          </a:xfrm>
        </p:spPr>
        <p:txBody>
          <a:bodyPr/>
          <a:lstStyle/>
          <a:p>
            <a:pPr marL="285750" indent="-285750">
              <a:buFont typeface="Arial" panose="020B0604020202020204" pitchFamily="34" charset="0"/>
              <a:buChar char="•"/>
            </a:pPr>
            <a:r>
              <a:rPr lang="en-IN" dirty="0"/>
              <a:t>Single-source shortest path algorithms operate under the following principle:</a:t>
            </a:r>
          </a:p>
          <a:p>
            <a:pPr marL="285750" indent="-285750">
              <a:buFont typeface="Arial" panose="020B0604020202020204" pitchFamily="34" charset="0"/>
              <a:buChar char="•"/>
            </a:pPr>
            <a:r>
              <a:rPr lang="en-IN" i="1" dirty="0"/>
              <a:t>Given a graph GG, with vertices VV, edges EE with weight function w(</a:t>
            </a:r>
            <a:r>
              <a:rPr lang="en-IN" i="1" dirty="0" err="1"/>
              <a:t>u,v</a:t>
            </a:r>
            <a:r>
              <a:rPr lang="en-IN" i="1" dirty="0"/>
              <a:t>)=</a:t>
            </a:r>
            <a:r>
              <a:rPr lang="en-IN" i="1" dirty="0" err="1"/>
              <a:t>wu,v</a:t>
            </a:r>
            <a:r>
              <a:rPr lang="en-IN" i="1" dirty="0"/>
              <a:t>​  , and a single source vertex, ss, return the shortest paths from ss to all other vertices in VV.</a:t>
            </a:r>
          </a:p>
          <a:p>
            <a:pPr marL="285750" indent="-285750">
              <a:buFont typeface="Arial" panose="020B0604020202020204" pitchFamily="34" charset="0"/>
              <a:buChar char="•"/>
            </a:pPr>
            <a:r>
              <a:rPr lang="en-IN" dirty="0"/>
              <a:t>If the goal of the algorithm is to find the shortest path between only two given vertices, s</a:t>
            </a:r>
            <a:r>
              <a:rPr lang="en-IN" i="1" dirty="0"/>
              <a:t>s</a:t>
            </a:r>
            <a:r>
              <a:rPr lang="en-IN" dirty="0"/>
              <a:t> and </a:t>
            </a:r>
            <a:r>
              <a:rPr lang="en-IN" dirty="0" err="1"/>
              <a:t>t</a:t>
            </a:r>
            <a:r>
              <a:rPr lang="en-IN" i="1" dirty="0" err="1"/>
              <a:t>t</a:t>
            </a:r>
            <a:r>
              <a:rPr lang="en-IN" dirty="0"/>
              <a:t>, then the algorithm can simply be stopped when that shortest path is found. Because there is no way to decide which vertices to "finish" first, all algorithms that solve for the shortest path between two given vertices have the same worst-case asymptotic complexity as single-source shortest path algorithms.</a:t>
            </a:r>
            <a:endParaRPr lang="en-US" dirty="0"/>
          </a:p>
          <a:p>
            <a:endParaRPr lang="en-US" dirty="0"/>
          </a:p>
        </p:txBody>
      </p:sp>
    </p:spTree>
    <p:extLst>
      <p:ext uri="{BB962C8B-B14F-4D97-AF65-F5344CB8AC3E}">
        <p14:creationId xmlns:p14="http://schemas.microsoft.com/office/powerpoint/2010/main" val="3635797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C2998-637A-4025-A686-D3F4B34ADF89}"/>
              </a:ext>
            </a:extLst>
          </p:cNvPr>
          <p:cNvSpPr>
            <a:spLocks noGrp="1"/>
          </p:cNvSpPr>
          <p:nvPr>
            <p:ph type="ctrTitle"/>
          </p:nvPr>
        </p:nvSpPr>
        <p:spPr>
          <a:xfrm>
            <a:off x="444500" y="838201"/>
            <a:ext cx="8255000" cy="1538883"/>
          </a:xfrm>
        </p:spPr>
        <p:txBody>
          <a:bodyPr/>
          <a:lstStyle/>
          <a:p>
            <a:r>
              <a:rPr lang="en-US" b="1" dirty="0">
                <a:solidFill>
                  <a:schemeClr val="tx2"/>
                </a:solidFill>
              </a:rPr>
              <a:t>          Dijkstra's Algorithm</a:t>
            </a:r>
            <a:br>
              <a:rPr lang="en-US" b="1" dirty="0"/>
            </a:br>
            <a:endParaRPr lang="en-US" dirty="0"/>
          </a:p>
        </p:txBody>
      </p:sp>
      <p:sp>
        <p:nvSpPr>
          <p:cNvPr id="5" name="Subtitle 4">
            <a:extLst>
              <a:ext uri="{FF2B5EF4-FFF2-40B4-BE49-F238E27FC236}">
                <a16:creationId xmlns:a16="http://schemas.microsoft.com/office/drawing/2014/main" id="{F6DBA5E3-650F-4349-806B-9E9A86A40BD2}"/>
              </a:ext>
            </a:extLst>
          </p:cNvPr>
          <p:cNvSpPr>
            <a:spLocks noGrp="1"/>
          </p:cNvSpPr>
          <p:nvPr>
            <p:ph type="subTitle" idx="4"/>
          </p:nvPr>
        </p:nvSpPr>
        <p:spPr>
          <a:xfrm>
            <a:off x="685800" y="1904999"/>
            <a:ext cx="7848600" cy="4431983"/>
          </a:xfrm>
        </p:spPr>
        <p:txBody>
          <a:bodyPr/>
          <a:lstStyle/>
          <a:p>
            <a:pPr marL="285750" indent="-285750">
              <a:buFont typeface="Arial" panose="020B0604020202020204" pitchFamily="34" charset="0"/>
              <a:buChar char="•"/>
            </a:pPr>
            <a:r>
              <a:rPr lang="en-US" dirty="0"/>
              <a:t>Dijkstra's algorithm has many variants but the most common one is to find the shortest paths from the source vertex to all other vertices in the graph.</a:t>
            </a:r>
          </a:p>
          <a:p>
            <a:pPr marL="285750" indent="-285750">
              <a:buFont typeface="Arial" panose="020B0604020202020204" pitchFamily="34" charset="0"/>
              <a:buChar char="•"/>
            </a:pPr>
            <a:r>
              <a:rPr lang="en-US" b="1" dirty="0"/>
              <a:t>Algorithm Steps:</a:t>
            </a:r>
            <a:endParaRPr lang="en-US" dirty="0"/>
          </a:p>
          <a:p>
            <a:pPr marL="285750" indent="-285750">
              <a:buFont typeface="Arial" panose="020B0604020202020204" pitchFamily="34" charset="0"/>
              <a:buChar char="•"/>
            </a:pPr>
            <a:r>
              <a:rPr lang="en-US" dirty="0"/>
              <a:t>Set all vertices distances = infinity except for the source vertex, set the source distance = 0.</a:t>
            </a:r>
          </a:p>
          <a:p>
            <a:pPr marL="285750" indent="-285750">
              <a:buFont typeface="Arial" panose="020B0604020202020204" pitchFamily="34" charset="0"/>
              <a:buChar char="•"/>
            </a:pPr>
            <a:r>
              <a:rPr lang="en-US" dirty="0"/>
              <a:t>Push the source vertex in a min-priority queue in the form (distance , vertex), as the comparison in the min-priority queue will be according to vertices distances.</a:t>
            </a:r>
          </a:p>
          <a:p>
            <a:pPr marL="285750" indent="-285750">
              <a:buFont typeface="Arial" panose="020B0604020202020204" pitchFamily="34" charset="0"/>
              <a:buChar char="•"/>
            </a:pPr>
            <a:r>
              <a:rPr lang="en-US" dirty="0"/>
              <a:t>Pop the vertex with the minimum distance from the priority queue (at first the popped vertex = source).</a:t>
            </a:r>
          </a:p>
          <a:p>
            <a:pPr marL="285750" indent="-285750">
              <a:buFont typeface="Arial" panose="020B0604020202020204" pitchFamily="34" charset="0"/>
              <a:buChar char="•"/>
            </a:pPr>
            <a:r>
              <a:rPr lang="en-US" dirty="0"/>
              <a:t>Update the distances of the connected vertices to the popped vertex in case of "current vertex distance + edge weight &lt; next vertex distance", then push the vertex</a:t>
            </a:r>
            <a:br>
              <a:rPr lang="en-US" dirty="0"/>
            </a:br>
            <a:r>
              <a:rPr lang="en-US" dirty="0"/>
              <a:t>with the new distance to the priority queue.</a:t>
            </a:r>
          </a:p>
          <a:p>
            <a:pPr marL="285750" indent="-285750">
              <a:buFont typeface="Arial" panose="020B0604020202020204" pitchFamily="34" charset="0"/>
              <a:buChar char="•"/>
            </a:pPr>
            <a:r>
              <a:rPr lang="en-US" dirty="0"/>
              <a:t>If the popped vertex is visited before, just continue without using it.</a:t>
            </a:r>
          </a:p>
          <a:p>
            <a:pPr marL="285750" indent="-285750">
              <a:buFont typeface="Arial" panose="020B0604020202020204" pitchFamily="34" charset="0"/>
              <a:buChar char="•"/>
            </a:pPr>
            <a:r>
              <a:rPr lang="en-US" dirty="0"/>
              <a:t>Apply the same algorithm again until the priority queue is empty.</a:t>
            </a:r>
          </a:p>
          <a:p>
            <a:endParaRPr lang="en-US" dirty="0"/>
          </a:p>
        </p:txBody>
      </p:sp>
    </p:spTree>
    <p:extLst>
      <p:ext uri="{BB962C8B-B14F-4D97-AF65-F5344CB8AC3E}">
        <p14:creationId xmlns:p14="http://schemas.microsoft.com/office/powerpoint/2010/main" val="1505083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9A65D-E889-41EC-834A-69383A5F932B}"/>
              </a:ext>
            </a:extLst>
          </p:cNvPr>
          <p:cNvSpPr>
            <a:spLocks noGrp="1"/>
          </p:cNvSpPr>
          <p:nvPr>
            <p:ph type="ctrTitle"/>
          </p:nvPr>
        </p:nvSpPr>
        <p:spPr>
          <a:xfrm>
            <a:off x="444500" y="685801"/>
            <a:ext cx="8255000" cy="1145616"/>
          </a:xfrm>
        </p:spPr>
        <p:txBody>
          <a:bodyPr/>
          <a:lstStyle/>
          <a:p>
            <a:r>
              <a:rPr lang="en-US" dirty="0"/>
              <a:t>          </a:t>
            </a:r>
            <a:r>
              <a:rPr lang="en-US" dirty="0">
                <a:solidFill>
                  <a:schemeClr val="tx2"/>
                </a:solidFill>
              </a:rPr>
              <a:t>IMPLEMENTATION</a:t>
            </a:r>
          </a:p>
        </p:txBody>
      </p:sp>
      <p:sp>
        <p:nvSpPr>
          <p:cNvPr id="7" name="Subtitle 6">
            <a:extLst>
              <a:ext uri="{FF2B5EF4-FFF2-40B4-BE49-F238E27FC236}">
                <a16:creationId xmlns:a16="http://schemas.microsoft.com/office/drawing/2014/main" id="{52E5512D-E471-4E43-A6AE-9D5719B5EF33}"/>
              </a:ext>
            </a:extLst>
          </p:cNvPr>
          <p:cNvSpPr>
            <a:spLocks noGrp="1"/>
          </p:cNvSpPr>
          <p:nvPr>
            <p:ph type="subTitle" idx="4"/>
          </p:nvPr>
        </p:nvSpPr>
        <p:spPr>
          <a:xfrm>
            <a:off x="533400" y="1600200"/>
            <a:ext cx="8001000" cy="4708981"/>
          </a:xfrm>
        </p:spPr>
        <p:txBody>
          <a:bodyPr/>
          <a:lstStyle/>
          <a:p>
            <a:r>
              <a:rPr lang="en-US" dirty="0"/>
              <a:t>#define SIZE 100000 + 1</a:t>
            </a:r>
          </a:p>
          <a:p>
            <a:endParaRPr lang="en-US" dirty="0"/>
          </a:p>
          <a:p>
            <a:r>
              <a:rPr lang="en-US" dirty="0"/>
              <a:t>vector &lt; pair &lt; int , int &gt; &gt; v [SIZE];   // each vertex has all the connected vertices with the edges weights</a:t>
            </a:r>
          </a:p>
          <a:p>
            <a:r>
              <a:rPr lang="en-US" dirty="0"/>
              <a:t>int </a:t>
            </a:r>
            <a:r>
              <a:rPr lang="en-US" dirty="0" err="1"/>
              <a:t>dist</a:t>
            </a:r>
            <a:r>
              <a:rPr lang="en-US" dirty="0"/>
              <a:t> [SIZE];</a:t>
            </a:r>
          </a:p>
          <a:p>
            <a:r>
              <a:rPr lang="en-US" dirty="0"/>
              <a:t>bool vis [SIZE];</a:t>
            </a:r>
          </a:p>
          <a:p>
            <a:endParaRPr lang="en-US" dirty="0"/>
          </a:p>
          <a:p>
            <a:r>
              <a:rPr lang="en-US" dirty="0"/>
              <a:t>void </a:t>
            </a:r>
            <a:r>
              <a:rPr lang="en-US" dirty="0" err="1"/>
              <a:t>dijkstra</a:t>
            </a:r>
            <a:r>
              <a:rPr lang="en-US" dirty="0"/>
              <a:t>(){</a:t>
            </a:r>
          </a:p>
          <a:p>
            <a:r>
              <a:rPr lang="en-US" dirty="0"/>
              <a:t>                                                // set the vertices distances as infinity</a:t>
            </a:r>
          </a:p>
          <a:p>
            <a:r>
              <a:rPr lang="en-US" dirty="0"/>
              <a:t>    </a:t>
            </a:r>
            <a:r>
              <a:rPr lang="en-US" dirty="0" err="1"/>
              <a:t>memset</a:t>
            </a:r>
            <a:r>
              <a:rPr lang="en-US" dirty="0"/>
              <a:t>(vis, false , </a:t>
            </a:r>
            <a:r>
              <a:rPr lang="en-US" dirty="0" err="1"/>
              <a:t>sizeof</a:t>
            </a:r>
            <a:r>
              <a:rPr lang="en-US" dirty="0"/>
              <a:t> vis);            // set all vertex as unvisited</a:t>
            </a:r>
          </a:p>
          <a:p>
            <a:r>
              <a:rPr lang="en-US" dirty="0"/>
              <a:t>    </a:t>
            </a:r>
            <a:r>
              <a:rPr lang="en-US" dirty="0" err="1"/>
              <a:t>dist</a:t>
            </a:r>
            <a:r>
              <a:rPr lang="en-US" dirty="0"/>
              <a:t>[1] = 0;</a:t>
            </a:r>
          </a:p>
          <a:p>
            <a:r>
              <a:rPr lang="en-US" dirty="0"/>
              <a:t>    multiset &lt; pair &lt; int , int &gt; &gt; s;          // multiset do the job as a min-priority queue</a:t>
            </a:r>
          </a:p>
          <a:p>
            <a:endParaRPr lang="en-US" dirty="0"/>
          </a:p>
          <a:p>
            <a:r>
              <a:rPr lang="en-US" dirty="0"/>
              <a:t>    </a:t>
            </a:r>
            <a:r>
              <a:rPr lang="en-US" dirty="0" err="1"/>
              <a:t>s.insert</a:t>
            </a:r>
            <a:r>
              <a:rPr lang="en-US" dirty="0"/>
              <a:t>({0 , 1});                          // insert the source node with distance = 0</a:t>
            </a:r>
          </a:p>
          <a:p>
            <a:endParaRPr lang="en-US" dirty="0"/>
          </a:p>
          <a:p>
            <a:r>
              <a:rPr lang="en-US" dirty="0"/>
              <a:t>    while(!</a:t>
            </a:r>
            <a:r>
              <a:rPr lang="en-US" dirty="0" err="1"/>
              <a:t>s.empty</a:t>
            </a:r>
            <a:r>
              <a:rPr lang="en-US" dirty="0"/>
              <a:t>()){</a:t>
            </a:r>
          </a:p>
          <a:p>
            <a:endParaRPr lang="en-US" dirty="0"/>
          </a:p>
        </p:txBody>
      </p:sp>
    </p:spTree>
    <p:extLst>
      <p:ext uri="{BB962C8B-B14F-4D97-AF65-F5344CB8AC3E}">
        <p14:creationId xmlns:p14="http://schemas.microsoft.com/office/powerpoint/2010/main" val="2675350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BC124C-EE89-43B4-A5D7-3A9E98924987}"/>
              </a:ext>
            </a:extLst>
          </p:cNvPr>
          <p:cNvSpPr>
            <a:spLocks noGrp="1"/>
          </p:cNvSpPr>
          <p:nvPr>
            <p:ph type="ctrTitle"/>
          </p:nvPr>
        </p:nvSpPr>
        <p:spPr>
          <a:xfrm>
            <a:off x="444500" y="762001"/>
            <a:ext cx="8255000" cy="769441"/>
          </a:xfrm>
        </p:spPr>
        <p:txBody>
          <a:bodyPr/>
          <a:lstStyle/>
          <a:p>
            <a:r>
              <a:rPr lang="en-US" dirty="0"/>
              <a:t>       </a:t>
            </a:r>
            <a:r>
              <a:rPr lang="en-US" dirty="0">
                <a:solidFill>
                  <a:schemeClr val="tx2"/>
                </a:solidFill>
              </a:rPr>
              <a:t>IMPLEMENTATION(Cont.)</a:t>
            </a:r>
          </a:p>
        </p:txBody>
      </p:sp>
      <p:sp>
        <p:nvSpPr>
          <p:cNvPr id="5" name="Subtitle 4">
            <a:extLst>
              <a:ext uri="{FF2B5EF4-FFF2-40B4-BE49-F238E27FC236}">
                <a16:creationId xmlns:a16="http://schemas.microsoft.com/office/drawing/2014/main" id="{1277EEFF-A02A-418C-9183-49FC28FC5E8D}"/>
              </a:ext>
            </a:extLst>
          </p:cNvPr>
          <p:cNvSpPr>
            <a:spLocks noGrp="1"/>
          </p:cNvSpPr>
          <p:nvPr>
            <p:ph type="subTitle" idx="4"/>
          </p:nvPr>
        </p:nvSpPr>
        <p:spPr>
          <a:xfrm>
            <a:off x="444500" y="1828800"/>
            <a:ext cx="8166100" cy="4985980"/>
          </a:xfrm>
        </p:spPr>
        <p:txBody>
          <a:bodyPr/>
          <a:lstStyle/>
          <a:p>
            <a:r>
              <a:rPr lang="en-US" dirty="0"/>
              <a:t>pair &lt;int , int&gt; p = *</a:t>
            </a:r>
            <a:r>
              <a:rPr lang="en-US" dirty="0" err="1"/>
              <a:t>s.begin</a:t>
            </a:r>
            <a:r>
              <a:rPr lang="en-US" dirty="0"/>
              <a:t>();        // pop the vertex with the minimum distance</a:t>
            </a:r>
          </a:p>
          <a:p>
            <a:r>
              <a:rPr lang="en-US" dirty="0"/>
              <a:t>        </a:t>
            </a:r>
            <a:r>
              <a:rPr lang="en-US" dirty="0" err="1"/>
              <a:t>s.erase</a:t>
            </a:r>
            <a:r>
              <a:rPr lang="en-US" dirty="0"/>
              <a:t>(</a:t>
            </a:r>
            <a:r>
              <a:rPr lang="en-US" dirty="0" err="1"/>
              <a:t>s.begin</a:t>
            </a:r>
            <a:r>
              <a:rPr lang="en-US" dirty="0"/>
              <a:t>());</a:t>
            </a:r>
          </a:p>
          <a:p>
            <a:endParaRPr lang="en-US" dirty="0"/>
          </a:p>
          <a:p>
            <a:r>
              <a:rPr lang="en-US" dirty="0"/>
              <a:t>        int x = </a:t>
            </a:r>
            <a:r>
              <a:rPr lang="en-US" dirty="0" err="1"/>
              <a:t>p.s</a:t>
            </a:r>
            <a:r>
              <a:rPr lang="en-US" dirty="0"/>
              <a:t>; int </a:t>
            </a:r>
            <a:r>
              <a:rPr lang="en-US" dirty="0" err="1"/>
              <a:t>wei</a:t>
            </a:r>
            <a:r>
              <a:rPr lang="en-US" dirty="0"/>
              <a:t> = </a:t>
            </a:r>
            <a:r>
              <a:rPr lang="en-US" dirty="0" err="1"/>
              <a:t>p.f</a:t>
            </a:r>
            <a:r>
              <a:rPr lang="en-US" dirty="0"/>
              <a:t>;</a:t>
            </a:r>
          </a:p>
          <a:p>
            <a:r>
              <a:rPr lang="en-US" dirty="0"/>
              <a:t>        if( vis[x] ) continue;                  // check if the popped vertex is visited before</a:t>
            </a:r>
          </a:p>
          <a:p>
            <a:r>
              <a:rPr lang="en-US" dirty="0"/>
              <a:t>         vis[x] = true;</a:t>
            </a:r>
          </a:p>
          <a:p>
            <a:endParaRPr lang="en-US" dirty="0"/>
          </a:p>
          <a:p>
            <a:r>
              <a:rPr lang="en-US" dirty="0"/>
              <a:t>        for(int </a:t>
            </a:r>
            <a:r>
              <a:rPr lang="en-US" dirty="0" err="1"/>
              <a:t>i</a:t>
            </a:r>
            <a:r>
              <a:rPr lang="en-US" dirty="0"/>
              <a:t> = 0; </a:t>
            </a:r>
            <a:r>
              <a:rPr lang="en-US" dirty="0" err="1"/>
              <a:t>i</a:t>
            </a:r>
            <a:r>
              <a:rPr lang="en-US" dirty="0"/>
              <a:t> &lt; v[x].size(); </a:t>
            </a:r>
            <a:r>
              <a:rPr lang="en-US" dirty="0" err="1"/>
              <a:t>i</a:t>
            </a:r>
            <a:r>
              <a:rPr lang="en-US" dirty="0"/>
              <a:t>++){</a:t>
            </a:r>
          </a:p>
          <a:p>
            <a:r>
              <a:rPr lang="en-US" dirty="0"/>
              <a:t>            int e = v[x][</a:t>
            </a:r>
            <a:r>
              <a:rPr lang="en-US" dirty="0" err="1"/>
              <a:t>i</a:t>
            </a:r>
            <a:r>
              <a:rPr lang="en-US" dirty="0"/>
              <a:t>].f; int w = v[x][</a:t>
            </a:r>
            <a:r>
              <a:rPr lang="en-US" dirty="0" err="1"/>
              <a:t>i</a:t>
            </a:r>
            <a:r>
              <a:rPr lang="en-US" dirty="0"/>
              <a:t>].s;</a:t>
            </a:r>
          </a:p>
          <a:p>
            <a:r>
              <a:rPr lang="en-US" dirty="0"/>
              <a:t>            if(</a:t>
            </a:r>
            <a:r>
              <a:rPr lang="en-US" dirty="0" err="1"/>
              <a:t>dist</a:t>
            </a:r>
            <a:r>
              <a:rPr lang="en-US" dirty="0"/>
              <a:t>[x] + w &lt; </a:t>
            </a:r>
            <a:r>
              <a:rPr lang="en-US" dirty="0" err="1"/>
              <a:t>dist</a:t>
            </a:r>
            <a:r>
              <a:rPr lang="en-US" dirty="0"/>
              <a:t>[e]  ){            // check if the next vertex distance could be minimized</a:t>
            </a:r>
          </a:p>
          <a:p>
            <a:r>
              <a:rPr lang="en-US" dirty="0"/>
              <a:t>                </a:t>
            </a:r>
            <a:r>
              <a:rPr lang="en-US" dirty="0" err="1"/>
              <a:t>dist</a:t>
            </a:r>
            <a:r>
              <a:rPr lang="en-US" dirty="0"/>
              <a:t>[e] = </a:t>
            </a:r>
            <a:r>
              <a:rPr lang="en-US" dirty="0" err="1"/>
              <a:t>dist</a:t>
            </a:r>
            <a:r>
              <a:rPr lang="en-US" dirty="0"/>
              <a:t>[x] + w;</a:t>
            </a:r>
          </a:p>
          <a:p>
            <a:r>
              <a:rPr lang="en-US" dirty="0"/>
              <a:t>                </a:t>
            </a:r>
            <a:r>
              <a:rPr lang="en-US" dirty="0" err="1"/>
              <a:t>s.insert</a:t>
            </a:r>
            <a:r>
              <a:rPr lang="en-US" dirty="0"/>
              <a:t>({</a:t>
            </a:r>
            <a:r>
              <a:rPr lang="en-US" dirty="0" err="1"/>
              <a:t>dist</a:t>
            </a:r>
            <a:r>
              <a:rPr lang="en-US" dirty="0"/>
              <a:t>[e],  e} );           // insert the next vertex with the updated distance</a:t>
            </a:r>
          </a:p>
          <a:p>
            <a:r>
              <a:rPr lang="en-US" dirty="0"/>
              <a:t>            }</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2664701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0A30E-C054-49F4-80AB-60FEF690FE91}"/>
              </a:ext>
            </a:extLst>
          </p:cNvPr>
          <p:cNvSpPr>
            <a:spLocks noGrp="1"/>
          </p:cNvSpPr>
          <p:nvPr>
            <p:ph type="ctrTitle"/>
          </p:nvPr>
        </p:nvSpPr>
        <p:spPr>
          <a:xfrm>
            <a:off x="444500" y="762001"/>
            <a:ext cx="8255000" cy="769441"/>
          </a:xfrm>
        </p:spPr>
        <p:txBody>
          <a:bodyPr/>
          <a:lstStyle/>
          <a:p>
            <a:r>
              <a:rPr lang="en-US" dirty="0"/>
              <a:t>     </a:t>
            </a:r>
            <a:r>
              <a:rPr lang="en-US" dirty="0">
                <a:solidFill>
                  <a:schemeClr val="tx2"/>
                </a:solidFill>
              </a:rPr>
              <a:t>ALL PAIRS SHORTEST PATH</a:t>
            </a:r>
          </a:p>
        </p:txBody>
      </p:sp>
      <p:sp>
        <p:nvSpPr>
          <p:cNvPr id="5" name="Subtitle 4">
            <a:extLst>
              <a:ext uri="{FF2B5EF4-FFF2-40B4-BE49-F238E27FC236}">
                <a16:creationId xmlns:a16="http://schemas.microsoft.com/office/drawing/2014/main" id="{6E71D12B-CA4A-4FE1-806F-6A64365D2FFA}"/>
              </a:ext>
            </a:extLst>
          </p:cNvPr>
          <p:cNvSpPr>
            <a:spLocks noGrp="1"/>
          </p:cNvSpPr>
          <p:nvPr>
            <p:ph type="subTitle" idx="4"/>
          </p:nvPr>
        </p:nvSpPr>
        <p:spPr>
          <a:xfrm>
            <a:off x="609600" y="1676399"/>
            <a:ext cx="7696200" cy="2492990"/>
          </a:xfrm>
        </p:spPr>
        <p:txBody>
          <a:bodyPr/>
          <a:lstStyle/>
          <a:p>
            <a:pPr marL="285750" indent="-285750">
              <a:buFont typeface="Arial" panose="020B0604020202020204" pitchFamily="34" charset="0"/>
              <a:buChar char="•"/>
            </a:pPr>
            <a:r>
              <a:rPr lang="en-IN" dirty="0"/>
              <a:t>All-pairs shortest path algorithms follow this definition: </a:t>
            </a:r>
          </a:p>
          <a:p>
            <a:pPr marL="285750" indent="-285750">
              <a:buFont typeface="Arial" panose="020B0604020202020204" pitchFamily="34" charset="0"/>
              <a:buChar char="•"/>
            </a:pPr>
            <a:r>
              <a:rPr lang="en-IN" dirty="0"/>
              <a:t>Given a graph G</a:t>
            </a:r>
            <a:r>
              <a:rPr lang="en-IN" i="1" dirty="0"/>
              <a:t>G</a:t>
            </a:r>
            <a:r>
              <a:rPr lang="en-IN" dirty="0"/>
              <a:t>, with vertices V</a:t>
            </a:r>
            <a:r>
              <a:rPr lang="en-IN" i="1" dirty="0"/>
              <a:t>V</a:t>
            </a:r>
            <a:r>
              <a:rPr lang="en-IN" dirty="0"/>
              <a:t>, edges E</a:t>
            </a:r>
            <a:r>
              <a:rPr lang="en-IN" i="1" dirty="0"/>
              <a:t>E</a:t>
            </a:r>
            <a:r>
              <a:rPr lang="en-IN" dirty="0"/>
              <a:t> with weight function w(</a:t>
            </a:r>
            <a:r>
              <a:rPr lang="en-IN" dirty="0" err="1"/>
              <a:t>u,v</a:t>
            </a:r>
            <a:r>
              <a:rPr lang="en-IN" dirty="0"/>
              <a:t>)=w </a:t>
            </a:r>
            <a:r>
              <a:rPr lang="en-IN" dirty="0" err="1"/>
              <a:t>u,v</a:t>
            </a:r>
            <a:r>
              <a:rPr lang="en-IN" dirty="0"/>
              <a:t> return the shortest path from </a:t>
            </a:r>
            <a:r>
              <a:rPr lang="en-IN" dirty="0" err="1"/>
              <a:t>u</a:t>
            </a:r>
            <a:r>
              <a:rPr lang="en-IN" i="1" dirty="0" err="1"/>
              <a:t>u</a:t>
            </a:r>
            <a:r>
              <a:rPr lang="en-IN" dirty="0"/>
              <a:t> to </a:t>
            </a:r>
            <a:r>
              <a:rPr lang="en-IN" dirty="0" err="1"/>
              <a:t>v</a:t>
            </a:r>
            <a:r>
              <a:rPr lang="en-IN" i="1" dirty="0" err="1"/>
              <a:t>v</a:t>
            </a:r>
            <a:r>
              <a:rPr lang="en-IN" dirty="0"/>
              <a:t> for all </a:t>
            </a:r>
            <a:r>
              <a:rPr lang="en-IN" i="1" dirty="0" err="1"/>
              <a:t>u</a:t>
            </a:r>
            <a:r>
              <a:rPr lang="en-IN" dirty="0" err="1"/>
              <a:t>,</a:t>
            </a:r>
            <a:r>
              <a:rPr lang="en-IN" i="1" dirty="0" err="1"/>
              <a:t>v</a:t>
            </a:r>
            <a:r>
              <a:rPr lang="en-IN" dirty="0"/>
              <a:t>) in V</a:t>
            </a:r>
            <a:r>
              <a:rPr lang="en-IN" i="1" dirty="0"/>
              <a:t>V</a:t>
            </a:r>
            <a:r>
              <a:rPr lang="en-IN" dirty="0"/>
              <a:t>.</a:t>
            </a:r>
          </a:p>
          <a:p>
            <a:pPr marL="285750" indent="-285750">
              <a:buFont typeface="Arial" panose="020B0604020202020204" pitchFamily="34" charset="0"/>
              <a:buChar char="•"/>
            </a:pPr>
            <a:r>
              <a:rPr lang="en-IN" dirty="0"/>
              <a:t> The most common algorithm for the all-pairs problem is the Floyd-</a:t>
            </a:r>
            <a:r>
              <a:rPr lang="en-IN" dirty="0" err="1"/>
              <a:t>warshall</a:t>
            </a:r>
            <a:r>
              <a:rPr lang="en-IN" dirty="0"/>
              <a:t> algorithm. This algorithm returns a matrix of values M</a:t>
            </a:r>
            <a:r>
              <a:rPr lang="en-IN" i="1" dirty="0"/>
              <a:t>M</a:t>
            </a:r>
            <a:r>
              <a:rPr lang="en-IN" dirty="0"/>
              <a:t>, where each cell </a:t>
            </a:r>
            <a:r>
              <a:rPr lang="en-IN" i="1" dirty="0" err="1"/>
              <a:t>Mi</a:t>
            </a:r>
            <a:r>
              <a:rPr lang="en-IN" dirty="0" err="1"/>
              <a:t>,</a:t>
            </a:r>
            <a:r>
              <a:rPr lang="en-IN" i="1" dirty="0" err="1"/>
              <a:t>j</a:t>
            </a:r>
            <a:r>
              <a:rPr lang="en-IN" dirty="0"/>
              <a:t>​ is the distance of the shortest path from vertex </a:t>
            </a:r>
            <a:r>
              <a:rPr lang="en-IN" i="1" dirty="0" err="1"/>
              <a:t>i</a:t>
            </a:r>
            <a:r>
              <a:rPr lang="en-IN" dirty="0"/>
              <a:t> to vertex </a:t>
            </a:r>
            <a:r>
              <a:rPr lang="en-IN" i="1" dirty="0"/>
              <a:t>j</a:t>
            </a:r>
            <a:r>
              <a:rPr lang="en-IN" dirty="0"/>
              <a:t>. Path reconstruction is possible to find the actual path taken to achieve that shortest path, but it is not part of the fundamental algorithm.</a:t>
            </a:r>
          </a:p>
          <a:p>
            <a:endParaRPr lang="en-US" dirty="0"/>
          </a:p>
        </p:txBody>
      </p:sp>
    </p:spTree>
    <p:extLst>
      <p:ext uri="{BB962C8B-B14F-4D97-AF65-F5344CB8AC3E}">
        <p14:creationId xmlns:p14="http://schemas.microsoft.com/office/powerpoint/2010/main" val="2671535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CE704-762E-4DAA-A453-48E8E3435841}"/>
              </a:ext>
            </a:extLst>
          </p:cNvPr>
          <p:cNvSpPr>
            <a:spLocks noGrp="1"/>
          </p:cNvSpPr>
          <p:nvPr>
            <p:ph type="ctrTitle"/>
          </p:nvPr>
        </p:nvSpPr>
        <p:spPr>
          <a:xfrm>
            <a:off x="228600" y="685801"/>
            <a:ext cx="8763000" cy="769441"/>
          </a:xfrm>
        </p:spPr>
        <p:txBody>
          <a:bodyPr/>
          <a:lstStyle/>
          <a:p>
            <a:r>
              <a:rPr lang="en-US" dirty="0">
                <a:solidFill>
                  <a:schemeClr val="tx2"/>
                </a:solidFill>
              </a:rPr>
              <a:t>FLOYD-WARSHALL’S ALGORITHM</a:t>
            </a:r>
          </a:p>
        </p:txBody>
      </p:sp>
      <p:sp>
        <p:nvSpPr>
          <p:cNvPr id="5" name="Subtitle 4">
            <a:extLst>
              <a:ext uri="{FF2B5EF4-FFF2-40B4-BE49-F238E27FC236}">
                <a16:creationId xmlns:a16="http://schemas.microsoft.com/office/drawing/2014/main" id="{6D8D40EB-BE97-4537-8035-671AAAD62644}"/>
              </a:ext>
            </a:extLst>
          </p:cNvPr>
          <p:cNvSpPr>
            <a:spLocks noGrp="1"/>
          </p:cNvSpPr>
          <p:nvPr>
            <p:ph type="subTitle" idx="4"/>
          </p:nvPr>
        </p:nvSpPr>
        <p:spPr>
          <a:xfrm>
            <a:off x="304800" y="1828800"/>
            <a:ext cx="8077200" cy="1384995"/>
          </a:xfrm>
        </p:spPr>
        <p:txBody>
          <a:bodyPr/>
          <a:lstStyle/>
          <a:p>
            <a:pPr marL="285750" indent="-285750">
              <a:buFont typeface="Arial" panose="020B0604020202020204" pitchFamily="34" charset="0"/>
              <a:buChar char="•"/>
            </a:pPr>
            <a:r>
              <a:rPr lang="en-US" dirty="0"/>
              <a:t>Floyd–</a:t>
            </a:r>
            <a:r>
              <a:rPr lang="en-US" dirty="0" err="1"/>
              <a:t>Warshall's</a:t>
            </a:r>
            <a:r>
              <a:rPr lang="en-US" dirty="0"/>
              <a:t> Algorithm is used to find the shortest paths between </a:t>
            </a:r>
            <a:r>
              <a:rPr lang="en-US" dirty="0" err="1"/>
              <a:t>between</a:t>
            </a:r>
            <a:r>
              <a:rPr lang="en-US" dirty="0"/>
              <a:t> all pairs of vertices in a graph, where each edge in the graph has a weight which is positive or negative. The biggest advantage of using this algorithm is that all the shortest distances between any 2 vertices could be calculated in O(V3), where V is the number of vertices in a graph.</a:t>
            </a:r>
          </a:p>
        </p:txBody>
      </p:sp>
    </p:spTree>
    <p:extLst>
      <p:ext uri="{BB962C8B-B14F-4D97-AF65-F5344CB8AC3E}">
        <p14:creationId xmlns:p14="http://schemas.microsoft.com/office/powerpoint/2010/main" val="595052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9964-6AC7-47CD-9F84-67DCF42DF18D}"/>
              </a:ext>
            </a:extLst>
          </p:cNvPr>
          <p:cNvSpPr>
            <a:spLocks noGrp="1"/>
          </p:cNvSpPr>
          <p:nvPr>
            <p:ph type="ctrTitle"/>
          </p:nvPr>
        </p:nvSpPr>
        <p:spPr>
          <a:xfrm>
            <a:off x="444500" y="609601"/>
            <a:ext cx="8255000" cy="769441"/>
          </a:xfrm>
        </p:spPr>
        <p:txBody>
          <a:bodyPr/>
          <a:lstStyle/>
          <a:p>
            <a:r>
              <a:rPr lang="en-US" dirty="0">
                <a:solidFill>
                  <a:schemeClr val="tx2"/>
                </a:solidFill>
              </a:rPr>
              <a:t>         ALGORITHMIC STEPS   </a:t>
            </a:r>
          </a:p>
        </p:txBody>
      </p:sp>
      <p:sp>
        <p:nvSpPr>
          <p:cNvPr id="4" name="Subtitle 3">
            <a:extLst>
              <a:ext uri="{FF2B5EF4-FFF2-40B4-BE49-F238E27FC236}">
                <a16:creationId xmlns:a16="http://schemas.microsoft.com/office/drawing/2014/main" id="{6033D74D-3541-48B3-85C5-921F21955C83}"/>
              </a:ext>
            </a:extLst>
          </p:cNvPr>
          <p:cNvSpPr>
            <a:spLocks noGrp="1"/>
          </p:cNvSpPr>
          <p:nvPr>
            <p:ph type="subTitle" idx="4"/>
          </p:nvPr>
        </p:nvSpPr>
        <p:spPr>
          <a:xfrm>
            <a:off x="685800" y="1676400"/>
            <a:ext cx="7620000" cy="2769989"/>
          </a:xfrm>
        </p:spPr>
        <p:txBody>
          <a:bodyPr/>
          <a:lstStyle/>
          <a:p>
            <a:pPr marL="285750" indent="-285750">
              <a:buFont typeface="Arial" panose="020B0604020202020204" pitchFamily="34" charset="0"/>
              <a:buChar char="•"/>
            </a:pPr>
            <a:r>
              <a:rPr lang="en-US" dirty="0"/>
              <a:t>For a graph with N vertices:</a:t>
            </a:r>
          </a:p>
          <a:p>
            <a:pPr marL="285750" indent="-285750">
              <a:buFont typeface="Arial" panose="020B0604020202020204" pitchFamily="34" charset="0"/>
              <a:buChar char="•"/>
            </a:pPr>
            <a:r>
              <a:rPr lang="en-US" dirty="0"/>
              <a:t>Initialize the shortest paths between any 2 vertices with Infinity.</a:t>
            </a:r>
          </a:p>
          <a:p>
            <a:pPr marL="285750" indent="-285750">
              <a:buFont typeface="Arial" panose="020B0604020202020204" pitchFamily="34" charset="0"/>
              <a:buChar char="•"/>
            </a:pPr>
            <a:r>
              <a:rPr lang="en-US" dirty="0"/>
              <a:t>Find all pair shortest paths that use 0 intermediate vertices, then find the shortest paths that use 1 intermediate vertex and so on.. until using all N vertices as intermediate nodes.</a:t>
            </a:r>
          </a:p>
          <a:p>
            <a:pPr marL="285750" indent="-285750">
              <a:buFont typeface="Arial" panose="020B0604020202020204" pitchFamily="34" charset="0"/>
              <a:buChar char="•"/>
            </a:pPr>
            <a:r>
              <a:rPr lang="en-US" dirty="0"/>
              <a:t>Minimize the shortest paths between any 2 pairs in the previous operation.</a:t>
            </a:r>
          </a:p>
          <a:p>
            <a:pPr marL="285750" indent="-285750">
              <a:buFont typeface="Arial" panose="020B0604020202020204" pitchFamily="34" charset="0"/>
              <a:buChar char="•"/>
            </a:pPr>
            <a:r>
              <a:rPr lang="en-US" dirty="0"/>
              <a:t>For any 2 vertices (</a:t>
            </a:r>
            <a:r>
              <a:rPr lang="en-US" dirty="0" err="1"/>
              <a:t>i,j</a:t>
            </a:r>
            <a:r>
              <a:rPr lang="en-US" dirty="0"/>
              <a:t>) , one should actually minimize the distances between this pair using the first K nodes, so the shortest path will be: min(</a:t>
            </a:r>
            <a:r>
              <a:rPr lang="en-US" dirty="0" err="1"/>
              <a:t>dist</a:t>
            </a:r>
            <a:r>
              <a:rPr lang="en-US" dirty="0"/>
              <a:t>[</a:t>
            </a:r>
            <a:r>
              <a:rPr lang="en-US" dirty="0" err="1"/>
              <a:t>i</a:t>
            </a:r>
            <a:r>
              <a:rPr lang="en-US" dirty="0"/>
              <a:t>][k]+</a:t>
            </a:r>
            <a:r>
              <a:rPr lang="en-US" dirty="0" err="1"/>
              <a:t>dist</a:t>
            </a:r>
            <a:r>
              <a:rPr lang="en-US" dirty="0"/>
              <a:t>[k][j],</a:t>
            </a:r>
            <a:r>
              <a:rPr lang="en-US" dirty="0" err="1"/>
              <a:t>dist</a:t>
            </a:r>
            <a:r>
              <a:rPr lang="en-US" dirty="0"/>
              <a:t>[</a:t>
            </a:r>
            <a:r>
              <a:rPr lang="en-US" dirty="0" err="1"/>
              <a:t>i</a:t>
            </a:r>
            <a:r>
              <a:rPr lang="en-US" dirty="0"/>
              <a:t>][j]).</a:t>
            </a:r>
          </a:p>
          <a:p>
            <a:endParaRPr lang="en-US" dirty="0"/>
          </a:p>
        </p:txBody>
      </p:sp>
    </p:spTree>
    <p:extLst>
      <p:ext uri="{BB962C8B-B14F-4D97-AF65-F5344CB8AC3E}">
        <p14:creationId xmlns:p14="http://schemas.microsoft.com/office/powerpoint/2010/main" val="2025946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44DBB5-E52C-47FC-A47D-73627CA15E20}"/>
              </a:ext>
            </a:extLst>
          </p:cNvPr>
          <p:cNvSpPr>
            <a:spLocks noGrp="1"/>
          </p:cNvSpPr>
          <p:nvPr>
            <p:ph type="ctrTitle"/>
          </p:nvPr>
        </p:nvSpPr>
        <p:spPr>
          <a:xfrm>
            <a:off x="444500" y="609601"/>
            <a:ext cx="8255000" cy="693419"/>
          </a:xfrm>
        </p:spPr>
        <p:txBody>
          <a:bodyPr/>
          <a:lstStyle/>
          <a:p>
            <a:r>
              <a:rPr lang="en-US" dirty="0">
                <a:solidFill>
                  <a:schemeClr val="tx2"/>
                </a:solidFill>
              </a:rPr>
              <a:t>           IMPLEMENTATION</a:t>
            </a:r>
          </a:p>
        </p:txBody>
      </p:sp>
      <p:sp>
        <p:nvSpPr>
          <p:cNvPr id="7" name="Subtitle 6">
            <a:extLst>
              <a:ext uri="{FF2B5EF4-FFF2-40B4-BE49-F238E27FC236}">
                <a16:creationId xmlns:a16="http://schemas.microsoft.com/office/drawing/2014/main" id="{A9E5F6AA-BE9A-4940-85C7-C1880BC81F37}"/>
              </a:ext>
            </a:extLst>
          </p:cNvPr>
          <p:cNvSpPr>
            <a:spLocks noGrp="1"/>
          </p:cNvSpPr>
          <p:nvPr>
            <p:ph type="subTitle" idx="4"/>
          </p:nvPr>
        </p:nvSpPr>
        <p:spPr>
          <a:xfrm>
            <a:off x="533400" y="1676399"/>
            <a:ext cx="7848600" cy="1938992"/>
          </a:xfrm>
        </p:spPr>
        <p:txBody>
          <a:bodyPr/>
          <a:lstStyle/>
          <a:p>
            <a:r>
              <a:rPr lang="en-US" dirty="0"/>
              <a:t>for(int k = 1; k &lt;= n; k++){</a:t>
            </a:r>
          </a:p>
          <a:p>
            <a:r>
              <a:rPr lang="en-US" dirty="0"/>
              <a:t>    for(int </a:t>
            </a:r>
            <a:r>
              <a:rPr lang="en-US" dirty="0" err="1"/>
              <a:t>i</a:t>
            </a:r>
            <a:r>
              <a:rPr lang="en-US" dirty="0"/>
              <a:t> = 1; </a:t>
            </a:r>
            <a:r>
              <a:rPr lang="en-US" dirty="0" err="1"/>
              <a:t>i</a:t>
            </a:r>
            <a:r>
              <a:rPr lang="en-US" dirty="0"/>
              <a:t> &lt;= n; </a:t>
            </a:r>
            <a:r>
              <a:rPr lang="en-US" dirty="0" err="1"/>
              <a:t>i</a:t>
            </a:r>
            <a:r>
              <a:rPr lang="en-US" dirty="0"/>
              <a:t>++){</a:t>
            </a:r>
          </a:p>
          <a:p>
            <a:r>
              <a:rPr lang="en-US" dirty="0"/>
              <a:t>        for(int j = 1; j &lt;= n; </a:t>
            </a:r>
            <a:r>
              <a:rPr lang="en-US" dirty="0" err="1"/>
              <a:t>j++</a:t>
            </a:r>
            <a:r>
              <a:rPr lang="en-US" dirty="0"/>
              <a:t>){</a:t>
            </a:r>
          </a:p>
          <a:p>
            <a:r>
              <a:rPr lang="en-US" dirty="0"/>
              <a:t>            </a:t>
            </a:r>
            <a:r>
              <a:rPr lang="en-US" dirty="0" err="1"/>
              <a:t>dist</a:t>
            </a:r>
            <a:r>
              <a:rPr lang="en-US" dirty="0"/>
              <a:t>[</a:t>
            </a:r>
            <a:r>
              <a:rPr lang="en-US" dirty="0" err="1"/>
              <a:t>i</a:t>
            </a:r>
            <a:r>
              <a:rPr lang="en-US" dirty="0"/>
              <a:t>][j] = min( </a:t>
            </a:r>
            <a:r>
              <a:rPr lang="en-US" dirty="0" err="1"/>
              <a:t>dist</a:t>
            </a:r>
            <a:r>
              <a:rPr lang="en-US" dirty="0"/>
              <a:t>[</a:t>
            </a:r>
            <a:r>
              <a:rPr lang="en-US" dirty="0" err="1"/>
              <a:t>i</a:t>
            </a:r>
            <a:r>
              <a:rPr lang="en-US" dirty="0"/>
              <a:t>][j], </a:t>
            </a:r>
            <a:r>
              <a:rPr lang="en-US" dirty="0" err="1"/>
              <a:t>dist</a:t>
            </a:r>
            <a:r>
              <a:rPr lang="en-US" dirty="0"/>
              <a:t>[</a:t>
            </a:r>
            <a:r>
              <a:rPr lang="en-US" dirty="0" err="1"/>
              <a:t>i</a:t>
            </a:r>
            <a:r>
              <a:rPr lang="en-US" dirty="0"/>
              <a:t>][k] + </a:t>
            </a:r>
            <a:r>
              <a:rPr lang="en-US" dirty="0" err="1"/>
              <a:t>dist</a:t>
            </a:r>
            <a:r>
              <a:rPr lang="en-US" dirty="0"/>
              <a:t>[k][j] );</a:t>
            </a:r>
          </a:p>
          <a:p>
            <a:r>
              <a:rPr lang="en-US" dirty="0"/>
              <a:t>        }</a:t>
            </a:r>
          </a:p>
          <a:p>
            <a:r>
              <a:rPr lang="en-US" dirty="0"/>
              <a:t>    }</a:t>
            </a:r>
          </a:p>
          <a:p>
            <a:r>
              <a:rPr lang="en-US" dirty="0"/>
              <a:t>}</a:t>
            </a:r>
          </a:p>
        </p:txBody>
      </p:sp>
    </p:spTree>
    <p:extLst>
      <p:ext uri="{BB962C8B-B14F-4D97-AF65-F5344CB8AC3E}">
        <p14:creationId xmlns:p14="http://schemas.microsoft.com/office/powerpoint/2010/main" val="2220773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9A9C1-B53F-4531-82D4-8CD0C3261EBF}"/>
              </a:ext>
            </a:extLst>
          </p:cNvPr>
          <p:cNvSpPr>
            <a:spLocks noGrp="1"/>
          </p:cNvSpPr>
          <p:nvPr>
            <p:ph type="ctrTitle"/>
          </p:nvPr>
        </p:nvSpPr>
        <p:spPr>
          <a:xfrm>
            <a:off x="444500" y="1256741"/>
            <a:ext cx="8255000" cy="769441"/>
          </a:xfrm>
        </p:spPr>
        <p:txBody>
          <a:bodyPr/>
          <a:lstStyle/>
          <a:p>
            <a:r>
              <a:rPr lang="en-US" dirty="0">
                <a:solidFill>
                  <a:schemeClr val="tx2"/>
                </a:solidFill>
              </a:rPr>
              <a:t>             BIBLIOGRAPHY</a:t>
            </a:r>
          </a:p>
        </p:txBody>
      </p:sp>
      <p:sp>
        <p:nvSpPr>
          <p:cNvPr id="5" name="Subtitle 4">
            <a:extLst>
              <a:ext uri="{FF2B5EF4-FFF2-40B4-BE49-F238E27FC236}">
                <a16:creationId xmlns:a16="http://schemas.microsoft.com/office/drawing/2014/main" id="{8B4F59F0-4C52-464E-8DCE-1452E9825DD6}"/>
              </a:ext>
            </a:extLst>
          </p:cNvPr>
          <p:cNvSpPr>
            <a:spLocks noGrp="1"/>
          </p:cNvSpPr>
          <p:nvPr>
            <p:ph type="subTitle" idx="4"/>
          </p:nvPr>
        </p:nvSpPr>
        <p:spPr>
          <a:xfrm>
            <a:off x="1371600" y="3840480"/>
            <a:ext cx="6400800" cy="276999"/>
          </a:xfrm>
        </p:spPr>
        <p:txBody>
          <a:bodyPr/>
          <a:lstStyle/>
          <a:p>
            <a:r>
              <a:rPr lang="en-US" dirty="0">
                <a:hlinkClick r:id="rId2"/>
              </a:rPr>
              <a:t>https://www.hackerearth.com/practice/algorithms/graphs</a:t>
            </a:r>
            <a:endParaRPr lang="en-US" dirty="0"/>
          </a:p>
        </p:txBody>
      </p:sp>
    </p:spTree>
    <p:extLst>
      <p:ext uri="{BB962C8B-B14F-4D97-AF65-F5344CB8AC3E}">
        <p14:creationId xmlns:p14="http://schemas.microsoft.com/office/powerpoint/2010/main" val="14729440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A1F4A-5D25-4AC6-8096-C27BE0B05895}"/>
              </a:ext>
            </a:extLst>
          </p:cNvPr>
          <p:cNvSpPr>
            <a:spLocks noGrp="1"/>
          </p:cNvSpPr>
          <p:nvPr>
            <p:ph type="ctrTitle"/>
          </p:nvPr>
        </p:nvSpPr>
        <p:spPr>
          <a:xfrm>
            <a:off x="444500" y="2362199"/>
            <a:ext cx="8255000" cy="1477328"/>
          </a:xfrm>
        </p:spPr>
        <p:txBody>
          <a:bodyPr/>
          <a:lstStyle/>
          <a:p>
            <a:r>
              <a:rPr lang="en-US" sz="9600" dirty="0"/>
              <a:t>     </a:t>
            </a:r>
            <a:r>
              <a:rPr lang="en-US" sz="9600" dirty="0">
                <a:solidFill>
                  <a:schemeClr val="tx2"/>
                </a:solidFill>
              </a:rPr>
              <a:t>THANK</a:t>
            </a:r>
            <a:r>
              <a:rPr lang="en-US" sz="9600" dirty="0"/>
              <a:t> </a:t>
            </a:r>
            <a:r>
              <a:rPr lang="en-US" sz="9600" dirty="0">
                <a:solidFill>
                  <a:schemeClr val="tx2"/>
                </a:solidFill>
              </a:rPr>
              <a:t>YOU</a:t>
            </a:r>
          </a:p>
        </p:txBody>
      </p:sp>
    </p:spTree>
    <p:extLst>
      <p:ext uri="{BB962C8B-B14F-4D97-AF65-F5344CB8AC3E}">
        <p14:creationId xmlns:p14="http://schemas.microsoft.com/office/powerpoint/2010/main" val="373505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256741"/>
            <a:ext cx="313817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4607A"/>
                </a:solidFill>
                <a:latin typeface="Carlito"/>
                <a:cs typeface="Carlito"/>
              </a:rPr>
              <a:t>Weighted</a:t>
            </a:r>
            <a:r>
              <a:rPr sz="3600" spc="-90" dirty="0">
                <a:solidFill>
                  <a:srgbClr val="04607A"/>
                </a:solidFill>
                <a:latin typeface="Carlito"/>
                <a:cs typeface="Carlito"/>
              </a:rPr>
              <a:t> </a:t>
            </a:r>
            <a:r>
              <a:rPr sz="3600" dirty="0">
                <a:solidFill>
                  <a:srgbClr val="04607A"/>
                </a:solidFill>
                <a:latin typeface="Carlito"/>
                <a:cs typeface="Carlito"/>
              </a:rPr>
              <a:t>graph:</a:t>
            </a:r>
            <a:endParaRPr sz="3600">
              <a:latin typeface="Carlito"/>
              <a:cs typeface="Carlito"/>
            </a:endParaRPr>
          </a:p>
        </p:txBody>
      </p:sp>
      <p:sp>
        <p:nvSpPr>
          <p:cNvPr id="3" name="object 3"/>
          <p:cNvSpPr txBox="1"/>
          <p:nvPr/>
        </p:nvSpPr>
        <p:spPr>
          <a:xfrm>
            <a:off x="535940" y="1949322"/>
            <a:ext cx="5674995" cy="391160"/>
          </a:xfrm>
          <a:prstGeom prst="rect">
            <a:avLst/>
          </a:prstGeom>
        </p:spPr>
        <p:txBody>
          <a:bodyPr vert="horz" wrap="square" lIns="0" tIns="12700" rIns="0" bIns="0" rtlCol="0">
            <a:spAutoFit/>
          </a:bodyPr>
          <a:lstStyle/>
          <a:p>
            <a:pPr marL="12700">
              <a:lnSpc>
                <a:spcPct val="100000"/>
              </a:lnSpc>
              <a:spcBef>
                <a:spcPts val="100"/>
              </a:spcBef>
            </a:pPr>
            <a:r>
              <a:rPr sz="2400" spc="75" dirty="0">
                <a:latin typeface="Times New Roman"/>
                <a:cs typeface="Times New Roman"/>
              </a:rPr>
              <a:t>-a</a:t>
            </a:r>
            <a:r>
              <a:rPr sz="2400" spc="-5" dirty="0">
                <a:latin typeface="Times New Roman"/>
                <a:cs typeface="Times New Roman"/>
              </a:rPr>
              <a:t> </a:t>
            </a:r>
            <a:r>
              <a:rPr sz="2400" spc="110" dirty="0">
                <a:latin typeface="Times New Roman"/>
                <a:cs typeface="Times New Roman"/>
              </a:rPr>
              <a:t>graph</a:t>
            </a:r>
            <a:r>
              <a:rPr sz="2400" spc="-15" dirty="0">
                <a:latin typeface="Times New Roman"/>
                <a:cs typeface="Times New Roman"/>
              </a:rPr>
              <a:t> </a:t>
            </a:r>
            <a:r>
              <a:rPr sz="2400" spc="100" dirty="0">
                <a:latin typeface="Times New Roman"/>
                <a:cs typeface="Times New Roman"/>
              </a:rPr>
              <a:t>in</a:t>
            </a:r>
            <a:r>
              <a:rPr sz="2400" spc="-5" dirty="0">
                <a:latin typeface="Times New Roman"/>
                <a:cs typeface="Times New Roman"/>
              </a:rPr>
              <a:t> </a:t>
            </a:r>
            <a:r>
              <a:rPr sz="2400" spc="85" dirty="0">
                <a:latin typeface="Times New Roman"/>
                <a:cs typeface="Times New Roman"/>
              </a:rPr>
              <a:t>which</a:t>
            </a:r>
            <a:r>
              <a:rPr sz="2400" dirty="0">
                <a:latin typeface="Times New Roman"/>
                <a:cs typeface="Times New Roman"/>
              </a:rPr>
              <a:t> </a:t>
            </a:r>
            <a:r>
              <a:rPr sz="2400" spc="100" dirty="0">
                <a:latin typeface="Times New Roman"/>
                <a:cs typeface="Times New Roman"/>
              </a:rPr>
              <a:t>each</a:t>
            </a:r>
            <a:r>
              <a:rPr sz="2400" dirty="0">
                <a:latin typeface="Times New Roman"/>
                <a:cs typeface="Times New Roman"/>
              </a:rPr>
              <a:t> </a:t>
            </a:r>
            <a:r>
              <a:rPr sz="2400" spc="85" dirty="0">
                <a:latin typeface="Times New Roman"/>
                <a:cs typeface="Times New Roman"/>
              </a:rPr>
              <a:t>edge</a:t>
            </a:r>
            <a:r>
              <a:rPr sz="2400" spc="-5" dirty="0">
                <a:latin typeface="Times New Roman"/>
                <a:cs typeface="Times New Roman"/>
              </a:rPr>
              <a:t> </a:t>
            </a:r>
            <a:r>
              <a:rPr sz="2400" spc="65" dirty="0">
                <a:latin typeface="Times New Roman"/>
                <a:cs typeface="Times New Roman"/>
              </a:rPr>
              <a:t>carries</a:t>
            </a:r>
            <a:r>
              <a:rPr sz="2400" dirty="0">
                <a:latin typeface="Times New Roman"/>
                <a:cs typeface="Times New Roman"/>
              </a:rPr>
              <a:t> </a:t>
            </a:r>
            <a:r>
              <a:rPr sz="2400" spc="85" dirty="0">
                <a:latin typeface="Times New Roman"/>
                <a:cs typeface="Times New Roman"/>
              </a:rPr>
              <a:t>a</a:t>
            </a:r>
            <a:r>
              <a:rPr sz="2400" spc="-5" dirty="0">
                <a:latin typeface="Times New Roman"/>
                <a:cs typeface="Times New Roman"/>
              </a:rPr>
              <a:t> </a:t>
            </a:r>
            <a:r>
              <a:rPr sz="2400" spc="60" dirty="0">
                <a:latin typeface="Times New Roman"/>
                <a:cs typeface="Times New Roman"/>
              </a:rPr>
              <a:t>value</a:t>
            </a:r>
            <a:endParaRPr sz="2400">
              <a:latin typeface="Times New Roman"/>
              <a:cs typeface="Times New Roman"/>
            </a:endParaRPr>
          </a:p>
        </p:txBody>
      </p:sp>
      <p:sp>
        <p:nvSpPr>
          <p:cNvPr id="4" name="object 4"/>
          <p:cNvSpPr/>
          <p:nvPr/>
        </p:nvSpPr>
        <p:spPr>
          <a:xfrm>
            <a:off x="1371600" y="2666999"/>
            <a:ext cx="6400800" cy="365455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5</a:t>
            </a:fld>
            <a:endParaRPr spc="-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grpSp>
        <p:nvGrpSpPr>
          <p:cNvPr id="7" name="object 7"/>
          <p:cNvGrpSpPr/>
          <p:nvPr/>
        </p:nvGrpSpPr>
        <p:grpSpPr>
          <a:xfrm>
            <a:off x="-4754" y="52260"/>
            <a:ext cx="9153525" cy="3104515"/>
            <a:chOff x="-4754" y="52260"/>
            <a:chExt cx="9153525" cy="3104515"/>
          </a:xfrm>
        </p:grpSpPr>
        <p:sp>
          <p:nvSpPr>
            <p:cNvPr id="8" name="object 8"/>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9" name="object 9"/>
            <p:cNvSpPr/>
            <p:nvPr/>
          </p:nvSpPr>
          <p:spPr>
            <a:xfrm>
              <a:off x="4953000" y="228600"/>
              <a:ext cx="3733800" cy="275082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457199" y="609599"/>
              <a:ext cx="4191000" cy="2546604"/>
            </a:xfrm>
            <a:prstGeom prst="rect">
              <a:avLst/>
            </a:prstGeom>
            <a:blipFill>
              <a:blip r:embed="rId6" cstate="print"/>
              <a:stretch>
                <a:fillRect/>
              </a:stretch>
            </a:blipFill>
          </p:spPr>
          <p:txBody>
            <a:bodyPr wrap="square" lIns="0" tIns="0" rIns="0" bIns="0" rtlCol="0"/>
            <a:lstStyle/>
            <a:p>
              <a:endParaRPr/>
            </a:p>
          </p:txBody>
        </p:sp>
      </p:grpSp>
      <p:sp>
        <p:nvSpPr>
          <p:cNvPr id="11" name="object 11"/>
          <p:cNvSpPr txBox="1"/>
          <p:nvPr/>
        </p:nvSpPr>
        <p:spPr>
          <a:xfrm>
            <a:off x="6506718" y="3317570"/>
            <a:ext cx="1351280" cy="254635"/>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Undirected</a:t>
            </a:r>
            <a:r>
              <a:rPr sz="1500" spc="-75" dirty="0">
                <a:latin typeface="Times New Roman"/>
                <a:cs typeface="Times New Roman"/>
              </a:rPr>
              <a:t> </a:t>
            </a:r>
            <a:r>
              <a:rPr sz="1500" dirty="0">
                <a:latin typeface="Times New Roman"/>
                <a:cs typeface="Times New Roman"/>
              </a:rPr>
              <a:t>graph</a:t>
            </a:r>
            <a:endParaRPr sz="1500">
              <a:latin typeface="Times New Roman"/>
              <a:cs typeface="Times New Roman"/>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6</a:t>
            </a:fld>
            <a:endParaRPr spc="-90" dirty="0"/>
          </a:p>
        </p:txBody>
      </p:sp>
      <p:sp>
        <p:nvSpPr>
          <p:cNvPr id="12" name="object 12"/>
          <p:cNvSpPr txBox="1"/>
          <p:nvPr/>
        </p:nvSpPr>
        <p:spPr>
          <a:xfrm>
            <a:off x="535940" y="3200194"/>
            <a:ext cx="7249159" cy="2617470"/>
          </a:xfrm>
          <a:prstGeom prst="rect">
            <a:avLst/>
          </a:prstGeom>
        </p:spPr>
        <p:txBody>
          <a:bodyPr vert="horz" wrap="square" lIns="0" tIns="41275" rIns="0" bIns="0" rtlCol="0">
            <a:spAutoFit/>
          </a:bodyPr>
          <a:lstStyle/>
          <a:p>
            <a:pPr marL="12700">
              <a:lnSpc>
                <a:spcPct val="100000"/>
              </a:lnSpc>
              <a:spcBef>
                <a:spcPts val="325"/>
              </a:spcBef>
            </a:pPr>
            <a:r>
              <a:rPr sz="2200" spc="-5" dirty="0">
                <a:latin typeface="Times New Roman"/>
                <a:cs typeface="Times New Roman"/>
              </a:rPr>
              <a:t>Directed</a:t>
            </a:r>
            <a:r>
              <a:rPr sz="2200" spc="5" dirty="0">
                <a:latin typeface="Times New Roman"/>
                <a:cs typeface="Times New Roman"/>
              </a:rPr>
              <a:t> </a:t>
            </a:r>
            <a:r>
              <a:rPr sz="2200" spc="-5" dirty="0">
                <a:latin typeface="Times New Roman"/>
                <a:cs typeface="Times New Roman"/>
              </a:rPr>
              <a:t>graph</a:t>
            </a:r>
            <a:endParaRPr sz="2200">
              <a:latin typeface="Times New Roman"/>
              <a:cs typeface="Times New Roman"/>
            </a:endParaRPr>
          </a:p>
          <a:p>
            <a:pPr marL="12700">
              <a:lnSpc>
                <a:spcPct val="100000"/>
              </a:lnSpc>
              <a:spcBef>
                <a:spcPts val="275"/>
              </a:spcBef>
            </a:pPr>
            <a:r>
              <a:rPr sz="2600" spc="-5" dirty="0">
                <a:solidFill>
                  <a:srgbClr val="006FC0"/>
                </a:solidFill>
                <a:latin typeface="Times New Roman"/>
                <a:cs typeface="Times New Roman"/>
              </a:rPr>
              <a:t>Directed</a:t>
            </a:r>
            <a:r>
              <a:rPr sz="2600" spc="-15" dirty="0">
                <a:solidFill>
                  <a:srgbClr val="006FC0"/>
                </a:solidFill>
                <a:latin typeface="Times New Roman"/>
                <a:cs typeface="Times New Roman"/>
              </a:rPr>
              <a:t> </a:t>
            </a:r>
            <a:r>
              <a:rPr sz="2600" dirty="0">
                <a:solidFill>
                  <a:srgbClr val="006FC0"/>
                </a:solidFill>
                <a:latin typeface="Times New Roman"/>
                <a:cs typeface="Times New Roman"/>
              </a:rPr>
              <a:t>Graph</a:t>
            </a:r>
            <a:endParaRPr sz="2600">
              <a:latin typeface="Times New Roman"/>
              <a:cs typeface="Times New Roman"/>
            </a:endParaRPr>
          </a:p>
          <a:p>
            <a:pPr marL="286385" marR="107314" indent="-274320">
              <a:lnSpc>
                <a:spcPts val="3240"/>
              </a:lnSpc>
              <a:spcBef>
                <a:spcPts val="630"/>
              </a:spcBef>
              <a:buClr>
                <a:srgbClr val="0AD0D9"/>
              </a:buClr>
              <a:buSzPct val="95000"/>
              <a:buFont typeface="Arial"/>
              <a:buChar char="●"/>
              <a:tabLst>
                <a:tab pos="287020" algn="l"/>
              </a:tabLst>
            </a:pPr>
            <a:r>
              <a:rPr sz="3000" dirty="0">
                <a:latin typeface="Times New Roman"/>
                <a:cs typeface="Times New Roman"/>
              </a:rPr>
              <a:t>Directed edge (i, j) </a:t>
            </a:r>
            <a:r>
              <a:rPr sz="3000" spc="-5" dirty="0">
                <a:latin typeface="Times New Roman"/>
                <a:cs typeface="Times New Roman"/>
              </a:rPr>
              <a:t>is </a:t>
            </a:r>
            <a:r>
              <a:rPr sz="3000" dirty="0">
                <a:solidFill>
                  <a:srgbClr val="0000FF"/>
                </a:solidFill>
                <a:latin typeface="Times New Roman"/>
                <a:cs typeface="Times New Roman"/>
              </a:rPr>
              <a:t>incident to </a:t>
            </a:r>
            <a:r>
              <a:rPr sz="3000" dirty="0">
                <a:latin typeface="Times New Roman"/>
                <a:cs typeface="Times New Roman"/>
              </a:rPr>
              <a:t>vertex j and </a:t>
            </a:r>
            <a:r>
              <a:rPr sz="3000" dirty="0">
                <a:solidFill>
                  <a:srgbClr val="0000FF"/>
                </a:solidFill>
                <a:latin typeface="Times New Roman"/>
                <a:cs typeface="Times New Roman"/>
              </a:rPr>
              <a:t> incident from </a:t>
            </a:r>
            <a:r>
              <a:rPr sz="3000" spc="-5" dirty="0">
                <a:latin typeface="Times New Roman"/>
                <a:cs typeface="Times New Roman"/>
              </a:rPr>
              <a:t>vertex</a:t>
            </a:r>
            <a:r>
              <a:rPr sz="3000" spc="20" dirty="0">
                <a:latin typeface="Times New Roman"/>
                <a:cs typeface="Times New Roman"/>
              </a:rPr>
              <a:t> </a:t>
            </a:r>
            <a:r>
              <a:rPr sz="3000" dirty="0">
                <a:latin typeface="Times New Roman"/>
                <a:cs typeface="Times New Roman"/>
              </a:rPr>
              <a:t>i</a:t>
            </a:r>
            <a:endParaRPr sz="3000">
              <a:latin typeface="Times New Roman"/>
              <a:cs typeface="Times New Roman"/>
            </a:endParaRPr>
          </a:p>
          <a:p>
            <a:pPr marL="286385" marR="5080" indent="-274320">
              <a:lnSpc>
                <a:spcPts val="3240"/>
              </a:lnSpc>
              <a:spcBef>
                <a:spcPts val="605"/>
              </a:spcBef>
              <a:buClr>
                <a:srgbClr val="0AD0D9"/>
              </a:buClr>
              <a:buSzPct val="95000"/>
              <a:buFont typeface="Arial"/>
              <a:buChar char="●"/>
              <a:tabLst>
                <a:tab pos="287020" algn="l"/>
              </a:tabLst>
            </a:pPr>
            <a:r>
              <a:rPr sz="3000" dirty="0">
                <a:latin typeface="Times New Roman"/>
                <a:cs typeface="Times New Roman"/>
              </a:rPr>
              <a:t>Vertex i </a:t>
            </a:r>
            <a:r>
              <a:rPr sz="3000" spc="-5" dirty="0">
                <a:latin typeface="Times New Roman"/>
                <a:cs typeface="Times New Roman"/>
              </a:rPr>
              <a:t>is </a:t>
            </a:r>
            <a:r>
              <a:rPr sz="3000" dirty="0">
                <a:solidFill>
                  <a:srgbClr val="0000FF"/>
                </a:solidFill>
                <a:latin typeface="Times New Roman"/>
                <a:cs typeface="Times New Roman"/>
              </a:rPr>
              <a:t>adjacent to </a:t>
            </a:r>
            <a:r>
              <a:rPr sz="3000" dirty="0">
                <a:latin typeface="Times New Roman"/>
                <a:cs typeface="Times New Roman"/>
              </a:rPr>
              <a:t>vertex j, and vertex j </a:t>
            </a:r>
            <a:r>
              <a:rPr sz="3000" spc="-5" dirty="0">
                <a:latin typeface="Times New Roman"/>
                <a:cs typeface="Times New Roman"/>
              </a:rPr>
              <a:t>is </a:t>
            </a:r>
            <a:r>
              <a:rPr sz="3000" spc="-5" dirty="0">
                <a:solidFill>
                  <a:srgbClr val="0000FF"/>
                </a:solidFill>
                <a:latin typeface="Times New Roman"/>
                <a:cs typeface="Times New Roman"/>
              </a:rPr>
              <a:t> </a:t>
            </a:r>
            <a:r>
              <a:rPr sz="3000" dirty="0">
                <a:solidFill>
                  <a:srgbClr val="0000FF"/>
                </a:solidFill>
                <a:latin typeface="Times New Roman"/>
                <a:cs typeface="Times New Roman"/>
              </a:rPr>
              <a:t>adjacent from </a:t>
            </a:r>
            <a:r>
              <a:rPr sz="3000" dirty="0">
                <a:latin typeface="Times New Roman"/>
                <a:cs typeface="Times New Roman"/>
              </a:rPr>
              <a:t>vertex</a:t>
            </a:r>
            <a:r>
              <a:rPr sz="3000" spc="20" dirty="0">
                <a:latin typeface="Times New Roman"/>
                <a:cs typeface="Times New Roman"/>
              </a:rPr>
              <a:t> </a:t>
            </a:r>
            <a:r>
              <a:rPr sz="3000" dirty="0">
                <a:latin typeface="Times New Roman"/>
                <a:cs typeface="Times New Roman"/>
              </a:rPr>
              <a:t>i</a:t>
            </a:r>
            <a:endParaRPr sz="3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txBox="1">
            <a:spLocks noGrp="1"/>
          </p:cNvSpPr>
          <p:nvPr>
            <p:ph type="title"/>
          </p:nvPr>
        </p:nvSpPr>
        <p:spPr>
          <a:xfrm>
            <a:off x="596900" y="331978"/>
            <a:ext cx="4417695" cy="711200"/>
          </a:xfrm>
          <a:prstGeom prst="rect">
            <a:avLst/>
          </a:prstGeom>
        </p:spPr>
        <p:txBody>
          <a:bodyPr vert="horz" wrap="square" lIns="0" tIns="12700" rIns="0" bIns="0" rtlCol="0">
            <a:spAutoFit/>
          </a:bodyPr>
          <a:lstStyle/>
          <a:p>
            <a:pPr marL="12700">
              <a:lnSpc>
                <a:spcPct val="100000"/>
              </a:lnSpc>
              <a:spcBef>
                <a:spcPts val="100"/>
              </a:spcBef>
            </a:pPr>
            <a:r>
              <a:rPr sz="4500" dirty="0"/>
              <a:t>G</a:t>
            </a:r>
            <a:r>
              <a:rPr sz="4500" strike="sngStrike" dirty="0"/>
              <a:t>r</a:t>
            </a:r>
            <a:r>
              <a:rPr sz="4500" strike="noStrike" dirty="0"/>
              <a:t>aph</a:t>
            </a:r>
            <a:r>
              <a:rPr sz="4500" strike="noStrike" spc="-85" dirty="0"/>
              <a:t> </a:t>
            </a:r>
            <a:r>
              <a:rPr sz="4500" strike="noStrike" dirty="0"/>
              <a:t>terminology</a:t>
            </a:r>
            <a:endParaRPr sz="4500"/>
          </a:p>
        </p:txBody>
      </p:sp>
      <p:sp>
        <p:nvSpPr>
          <p:cNvPr id="8" name="object 8"/>
          <p:cNvSpPr/>
          <p:nvPr/>
        </p:nvSpPr>
        <p:spPr>
          <a:xfrm>
            <a:off x="2133600" y="2438400"/>
            <a:ext cx="2438400" cy="925067"/>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802640" y="1496313"/>
            <a:ext cx="7673975" cy="4370705"/>
          </a:xfrm>
          <a:prstGeom prst="rect">
            <a:avLst/>
          </a:prstGeom>
        </p:spPr>
        <p:txBody>
          <a:bodyPr vert="horz" wrap="square" lIns="0" tIns="57785" rIns="0" bIns="0" rtlCol="0">
            <a:spAutoFit/>
          </a:bodyPr>
          <a:lstStyle/>
          <a:p>
            <a:pPr marL="325120" marR="166370" indent="-274955">
              <a:lnSpc>
                <a:spcPts val="2810"/>
              </a:lnSpc>
              <a:spcBef>
                <a:spcPts val="455"/>
              </a:spcBef>
              <a:buClr>
                <a:srgbClr val="0AD0D9"/>
              </a:buClr>
              <a:buSzPct val="94230"/>
              <a:buFont typeface="Arial"/>
              <a:buChar char="●"/>
              <a:tabLst>
                <a:tab pos="325755" algn="l"/>
              </a:tabLst>
            </a:pPr>
            <a:r>
              <a:rPr sz="2600" spc="75" dirty="0">
                <a:solidFill>
                  <a:srgbClr val="D50092"/>
                </a:solidFill>
                <a:latin typeface="Times New Roman"/>
                <a:cs typeface="Times New Roman"/>
              </a:rPr>
              <a:t>Adjacent</a:t>
            </a:r>
            <a:r>
              <a:rPr sz="2600" spc="-20" dirty="0">
                <a:solidFill>
                  <a:srgbClr val="D50092"/>
                </a:solidFill>
                <a:latin typeface="Times New Roman"/>
                <a:cs typeface="Times New Roman"/>
              </a:rPr>
              <a:t> </a:t>
            </a:r>
            <a:r>
              <a:rPr sz="2600" spc="95" dirty="0">
                <a:solidFill>
                  <a:srgbClr val="D50092"/>
                </a:solidFill>
                <a:latin typeface="Times New Roman"/>
                <a:cs typeface="Times New Roman"/>
              </a:rPr>
              <a:t>nodes</a:t>
            </a:r>
            <a:r>
              <a:rPr sz="2600" spc="95" dirty="0">
                <a:latin typeface="Times New Roman"/>
                <a:cs typeface="Times New Roman"/>
              </a:rPr>
              <a:t>:</a:t>
            </a:r>
            <a:r>
              <a:rPr sz="2600" spc="-20" dirty="0">
                <a:latin typeface="Times New Roman"/>
                <a:cs typeface="Times New Roman"/>
              </a:rPr>
              <a:t> </a:t>
            </a:r>
            <a:r>
              <a:rPr sz="2600" spc="105" dirty="0">
                <a:latin typeface="Times New Roman"/>
                <a:cs typeface="Times New Roman"/>
              </a:rPr>
              <a:t>two</a:t>
            </a:r>
            <a:r>
              <a:rPr sz="2600" spc="-15" dirty="0">
                <a:latin typeface="Times New Roman"/>
                <a:cs typeface="Times New Roman"/>
              </a:rPr>
              <a:t> </a:t>
            </a:r>
            <a:r>
              <a:rPr sz="2600" spc="120" dirty="0">
                <a:latin typeface="Times New Roman"/>
                <a:cs typeface="Times New Roman"/>
              </a:rPr>
              <a:t>nodes</a:t>
            </a:r>
            <a:r>
              <a:rPr sz="2600" spc="-15" dirty="0">
                <a:latin typeface="Times New Roman"/>
                <a:cs typeface="Times New Roman"/>
              </a:rPr>
              <a:t> </a:t>
            </a:r>
            <a:r>
              <a:rPr sz="2600" spc="105" dirty="0">
                <a:latin typeface="Times New Roman"/>
                <a:cs typeface="Times New Roman"/>
              </a:rPr>
              <a:t>are</a:t>
            </a:r>
            <a:r>
              <a:rPr sz="2600" dirty="0">
                <a:latin typeface="Times New Roman"/>
                <a:cs typeface="Times New Roman"/>
              </a:rPr>
              <a:t> </a:t>
            </a:r>
            <a:r>
              <a:rPr sz="2600" spc="110" dirty="0">
                <a:latin typeface="Times New Roman"/>
                <a:cs typeface="Times New Roman"/>
              </a:rPr>
              <a:t>adjacent</a:t>
            </a:r>
            <a:r>
              <a:rPr sz="2600" spc="-10" dirty="0">
                <a:latin typeface="Times New Roman"/>
                <a:cs typeface="Times New Roman"/>
              </a:rPr>
              <a:t> </a:t>
            </a:r>
            <a:r>
              <a:rPr sz="2600" spc="-25" dirty="0">
                <a:latin typeface="Times New Roman"/>
                <a:cs typeface="Times New Roman"/>
              </a:rPr>
              <a:t>if</a:t>
            </a:r>
            <a:r>
              <a:rPr sz="2600" spc="-5" dirty="0">
                <a:latin typeface="Times New Roman"/>
                <a:cs typeface="Times New Roman"/>
              </a:rPr>
              <a:t> </a:t>
            </a:r>
            <a:r>
              <a:rPr sz="2600" spc="105" dirty="0">
                <a:latin typeface="Times New Roman"/>
                <a:cs typeface="Times New Roman"/>
              </a:rPr>
              <a:t>they</a:t>
            </a:r>
            <a:r>
              <a:rPr sz="2600" spc="-5" dirty="0">
                <a:latin typeface="Times New Roman"/>
                <a:cs typeface="Times New Roman"/>
              </a:rPr>
              <a:t> </a:t>
            </a:r>
            <a:r>
              <a:rPr sz="2600" spc="105" dirty="0">
                <a:latin typeface="Times New Roman"/>
                <a:cs typeface="Times New Roman"/>
              </a:rPr>
              <a:t>are  </a:t>
            </a:r>
            <a:r>
              <a:rPr sz="2600" spc="125" dirty="0">
                <a:latin typeface="Times New Roman"/>
                <a:cs typeface="Times New Roman"/>
              </a:rPr>
              <a:t>connected </a:t>
            </a:r>
            <a:r>
              <a:rPr sz="2600" spc="50" dirty="0">
                <a:latin typeface="Times New Roman"/>
                <a:cs typeface="Times New Roman"/>
              </a:rPr>
              <a:t>by </a:t>
            </a:r>
            <a:r>
              <a:rPr sz="2600" spc="155" dirty="0">
                <a:latin typeface="Times New Roman"/>
                <a:cs typeface="Times New Roman"/>
              </a:rPr>
              <a:t>an</a:t>
            </a:r>
            <a:r>
              <a:rPr sz="2600" spc="-215" dirty="0">
                <a:latin typeface="Times New Roman"/>
                <a:cs typeface="Times New Roman"/>
              </a:rPr>
              <a:t> </a:t>
            </a:r>
            <a:r>
              <a:rPr sz="2600" spc="95" dirty="0">
                <a:latin typeface="Times New Roman"/>
                <a:cs typeface="Times New Roman"/>
              </a:rPr>
              <a:t>edge</a:t>
            </a:r>
            <a:endParaRPr sz="2600">
              <a:latin typeface="Times New Roman"/>
              <a:cs typeface="Times New Roman"/>
            </a:endParaRPr>
          </a:p>
          <a:p>
            <a:pPr>
              <a:lnSpc>
                <a:spcPct val="100000"/>
              </a:lnSpc>
            </a:pPr>
            <a:endParaRPr sz="2600">
              <a:latin typeface="Times New Roman"/>
              <a:cs typeface="Times New Roman"/>
            </a:endParaRPr>
          </a:p>
          <a:p>
            <a:pPr marL="4547235">
              <a:lnSpc>
                <a:spcPct val="100000"/>
              </a:lnSpc>
              <a:spcBef>
                <a:spcPts val="2195"/>
              </a:spcBef>
            </a:pPr>
            <a:r>
              <a:rPr sz="1800" spc="-45" dirty="0">
                <a:latin typeface="Times New Roman"/>
                <a:cs typeface="Times New Roman"/>
              </a:rPr>
              <a:t>5 </a:t>
            </a:r>
            <a:r>
              <a:rPr sz="1800" spc="15" dirty="0">
                <a:latin typeface="Times New Roman"/>
                <a:cs typeface="Times New Roman"/>
              </a:rPr>
              <a:t>is </a:t>
            </a:r>
            <a:r>
              <a:rPr sz="1800" spc="75" dirty="0">
                <a:latin typeface="Times New Roman"/>
                <a:cs typeface="Times New Roman"/>
              </a:rPr>
              <a:t>adjacent </a:t>
            </a:r>
            <a:r>
              <a:rPr sz="1800" spc="100" dirty="0">
                <a:latin typeface="Times New Roman"/>
                <a:cs typeface="Times New Roman"/>
              </a:rPr>
              <a:t>to</a:t>
            </a:r>
            <a:r>
              <a:rPr sz="1800" spc="-80" dirty="0">
                <a:latin typeface="Times New Roman"/>
                <a:cs typeface="Times New Roman"/>
              </a:rPr>
              <a:t> </a:t>
            </a:r>
            <a:r>
              <a:rPr sz="1800" spc="-30" dirty="0">
                <a:latin typeface="Times New Roman"/>
                <a:cs typeface="Times New Roman"/>
              </a:rPr>
              <a:t>7</a:t>
            </a:r>
            <a:endParaRPr sz="1800">
              <a:latin typeface="Times New Roman"/>
              <a:cs typeface="Times New Roman"/>
            </a:endParaRPr>
          </a:p>
          <a:p>
            <a:pPr marL="4547235">
              <a:lnSpc>
                <a:spcPct val="100000"/>
              </a:lnSpc>
            </a:pPr>
            <a:r>
              <a:rPr sz="1800" spc="-30" dirty="0">
                <a:latin typeface="Times New Roman"/>
                <a:cs typeface="Times New Roman"/>
              </a:rPr>
              <a:t>7 </a:t>
            </a:r>
            <a:r>
              <a:rPr sz="1800" spc="10" dirty="0">
                <a:latin typeface="Times New Roman"/>
                <a:cs typeface="Times New Roman"/>
              </a:rPr>
              <a:t>is </a:t>
            </a:r>
            <a:r>
              <a:rPr sz="1800" spc="75" dirty="0">
                <a:latin typeface="Times New Roman"/>
                <a:cs typeface="Times New Roman"/>
              </a:rPr>
              <a:t>adjacent</a:t>
            </a:r>
            <a:r>
              <a:rPr sz="1800" spc="10" dirty="0">
                <a:latin typeface="Times New Roman"/>
                <a:cs typeface="Times New Roman"/>
              </a:rPr>
              <a:t> </a:t>
            </a:r>
            <a:r>
              <a:rPr sz="1800" spc="70" dirty="0">
                <a:latin typeface="Times New Roman"/>
                <a:cs typeface="Times New Roman"/>
              </a:rPr>
              <a:t>from</a:t>
            </a:r>
            <a:endParaRPr sz="1800">
              <a:latin typeface="Times New Roman"/>
              <a:cs typeface="Times New Roman"/>
            </a:endParaRPr>
          </a:p>
          <a:p>
            <a:pPr marL="325120" marR="895985" indent="-274955">
              <a:lnSpc>
                <a:spcPts val="2810"/>
              </a:lnSpc>
              <a:spcBef>
                <a:spcPts val="925"/>
              </a:spcBef>
              <a:buClr>
                <a:srgbClr val="0AD0D9"/>
              </a:buClr>
              <a:buSzPct val="94230"/>
              <a:buFont typeface="Arial"/>
              <a:buChar char="●"/>
              <a:tabLst>
                <a:tab pos="325755" algn="l"/>
              </a:tabLst>
            </a:pPr>
            <a:r>
              <a:rPr sz="2600" spc="100" dirty="0">
                <a:solidFill>
                  <a:srgbClr val="D50092"/>
                </a:solidFill>
                <a:latin typeface="Times New Roman"/>
                <a:cs typeface="Times New Roman"/>
              </a:rPr>
              <a:t>Path</a:t>
            </a:r>
            <a:r>
              <a:rPr sz="2600" spc="100" dirty="0">
                <a:latin typeface="Times New Roman"/>
                <a:cs typeface="Times New Roman"/>
              </a:rPr>
              <a:t>: </a:t>
            </a:r>
            <a:r>
              <a:rPr sz="2600" spc="95" dirty="0">
                <a:latin typeface="Times New Roman"/>
                <a:cs typeface="Times New Roman"/>
              </a:rPr>
              <a:t>a </a:t>
            </a:r>
            <a:r>
              <a:rPr sz="2600" spc="110" dirty="0">
                <a:latin typeface="Times New Roman"/>
                <a:cs typeface="Times New Roman"/>
              </a:rPr>
              <a:t>sequence </a:t>
            </a:r>
            <a:r>
              <a:rPr sz="2600" spc="20" dirty="0">
                <a:latin typeface="Times New Roman"/>
                <a:cs typeface="Times New Roman"/>
              </a:rPr>
              <a:t>of </a:t>
            </a:r>
            <a:r>
              <a:rPr sz="2600" spc="70" dirty="0">
                <a:latin typeface="Times New Roman"/>
                <a:cs typeface="Times New Roman"/>
              </a:rPr>
              <a:t>vertices </a:t>
            </a:r>
            <a:r>
              <a:rPr sz="2600" spc="-45" dirty="0">
                <a:latin typeface="Times New Roman"/>
                <a:cs typeface="Times New Roman"/>
              </a:rPr>
              <a:t>th</a:t>
            </a:r>
            <a:r>
              <a:rPr sz="2700" spc="-67" baseline="41666" dirty="0">
                <a:solidFill>
                  <a:srgbClr val="FFFFFF"/>
                </a:solidFill>
                <a:latin typeface="Times New Roman"/>
                <a:cs typeface="Times New Roman"/>
              </a:rPr>
              <a:t>5</a:t>
            </a:r>
            <a:r>
              <a:rPr sz="2600" spc="-45" dirty="0">
                <a:latin typeface="Times New Roman"/>
                <a:cs typeface="Times New Roman"/>
              </a:rPr>
              <a:t>at </a:t>
            </a:r>
            <a:r>
              <a:rPr sz="2600" spc="125" dirty="0">
                <a:latin typeface="Times New Roman"/>
                <a:cs typeface="Times New Roman"/>
              </a:rPr>
              <a:t>connect</a:t>
            </a:r>
            <a:r>
              <a:rPr sz="2600" spc="-450" dirty="0">
                <a:latin typeface="Times New Roman"/>
                <a:cs typeface="Times New Roman"/>
              </a:rPr>
              <a:t> </a:t>
            </a:r>
            <a:r>
              <a:rPr sz="2600" spc="105" dirty="0">
                <a:latin typeface="Times New Roman"/>
                <a:cs typeface="Times New Roman"/>
              </a:rPr>
              <a:t>two  </a:t>
            </a:r>
            <a:r>
              <a:rPr sz="2600" spc="120" dirty="0">
                <a:latin typeface="Times New Roman"/>
                <a:cs typeface="Times New Roman"/>
              </a:rPr>
              <a:t>nodes </a:t>
            </a:r>
            <a:r>
              <a:rPr sz="2600" spc="110" dirty="0">
                <a:latin typeface="Times New Roman"/>
                <a:cs typeface="Times New Roman"/>
              </a:rPr>
              <a:t>in </a:t>
            </a:r>
            <a:r>
              <a:rPr sz="2600" spc="95" dirty="0">
                <a:latin typeface="Times New Roman"/>
                <a:cs typeface="Times New Roman"/>
              </a:rPr>
              <a:t>a</a:t>
            </a:r>
            <a:r>
              <a:rPr sz="2600" spc="-254" dirty="0">
                <a:latin typeface="Times New Roman"/>
                <a:cs typeface="Times New Roman"/>
              </a:rPr>
              <a:t> </a:t>
            </a:r>
            <a:r>
              <a:rPr sz="2600" spc="120" dirty="0">
                <a:latin typeface="Times New Roman"/>
                <a:cs typeface="Times New Roman"/>
              </a:rPr>
              <a:t>graph</a:t>
            </a:r>
            <a:endParaRPr sz="2600">
              <a:latin typeface="Times New Roman"/>
              <a:cs typeface="Times New Roman"/>
            </a:endParaRPr>
          </a:p>
          <a:p>
            <a:pPr marL="325120" marR="43180" indent="-274955">
              <a:lnSpc>
                <a:spcPts val="2810"/>
              </a:lnSpc>
              <a:spcBef>
                <a:spcPts val="484"/>
              </a:spcBef>
              <a:buClr>
                <a:srgbClr val="0AD0D9"/>
              </a:buClr>
              <a:buSzPct val="94230"/>
              <a:buFont typeface="Arial"/>
              <a:buChar char="●"/>
              <a:tabLst>
                <a:tab pos="325755" algn="l"/>
              </a:tabLst>
            </a:pPr>
            <a:r>
              <a:rPr sz="2600" spc="-125" dirty="0">
                <a:latin typeface="Times New Roman"/>
                <a:cs typeface="Times New Roman"/>
              </a:rPr>
              <a:t>A</a:t>
            </a:r>
            <a:r>
              <a:rPr sz="2600" spc="-15" dirty="0">
                <a:latin typeface="Times New Roman"/>
                <a:cs typeface="Times New Roman"/>
              </a:rPr>
              <a:t> </a:t>
            </a:r>
            <a:r>
              <a:rPr sz="2600" spc="90" dirty="0">
                <a:solidFill>
                  <a:srgbClr val="D50092"/>
                </a:solidFill>
                <a:latin typeface="Times New Roman"/>
                <a:cs typeface="Times New Roman"/>
              </a:rPr>
              <a:t>simple</a:t>
            </a:r>
            <a:r>
              <a:rPr sz="2600" spc="-15" dirty="0">
                <a:solidFill>
                  <a:srgbClr val="D50092"/>
                </a:solidFill>
                <a:latin typeface="Times New Roman"/>
                <a:cs typeface="Times New Roman"/>
              </a:rPr>
              <a:t> </a:t>
            </a:r>
            <a:r>
              <a:rPr sz="2600" spc="160" dirty="0">
                <a:solidFill>
                  <a:srgbClr val="D50092"/>
                </a:solidFill>
                <a:latin typeface="Times New Roman"/>
                <a:cs typeface="Times New Roman"/>
              </a:rPr>
              <a:t>path</a:t>
            </a:r>
            <a:r>
              <a:rPr sz="2600" spc="-15" dirty="0">
                <a:solidFill>
                  <a:srgbClr val="D50092"/>
                </a:solidFill>
                <a:latin typeface="Times New Roman"/>
                <a:cs typeface="Times New Roman"/>
              </a:rPr>
              <a:t> </a:t>
            </a:r>
            <a:r>
              <a:rPr sz="2600" spc="25" dirty="0">
                <a:latin typeface="Times New Roman"/>
                <a:cs typeface="Times New Roman"/>
              </a:rPr>
              <a:t>is</a:t>
            </a:r>
            <a:r>
              <a:rPr sz="2600" spc="-10" dirty="0">
                <a:latin typeface="Times New Roman"/>
                <a:cs typeface="Times New Roman"/>
              </a:rPr>
              <a:t> </a:t>
            </a:r>
            <a:r>
              <a:rPr sz="2600" spc="95" dirty="0">
                <a:latin typeface="Times New Roman"/>
                <a:cs typeface="Times New Roman"/>
              </a:rPr>
              <a:t>a</a:t>
            </a:r>
            <a:r>
              <a:rPr sz="2600" dirty="0">
                <a:latin typeface="Times New Roman"/>
                <a:cs typeface="Times New Roman"/>
              </a:rPr>
              <a:t> </a:t>
            </a:r>
            <a:r>
              <a:rPr sz="2600" spc="160" dirty="0">
                <a:latin typeface="Times New Roman"/>
                <a:cs typeface="Times New Roman"/>
              </a:rPr>
              <a:t>path</a:t>
            </a:r>
            <a:r>
              <a:rPr sz="2600" spc="-10" dirty="0">
                <a:latin typeface="Times New Roman"/>
                <a:cs typeface="Times New Roman"/>
              </a:rPr>
              <a:t> </a:t>
            </a:r>
            <a:r>
              <a:rPr sz="2600" spc="110" dirty="0">
                <a:latin typeface="Times New Roman"/>
                <a:cs typeface="Times New Roman"/>
              </a:rPr>
              <a:t>in</a:t>
            </a:r>
            <a:r>
              <a:rPr sz="2600" spc="-5" dirty="0">
                <a:latin typeface="Times New Roman"/>
                <a:cs typeface="Times New Roman"/>
              </a:rPr>
              <a:t> </a:t>
            </a:r>
            <a:r>
              <a:rPr sz="2600" spc="100" dirty="0">
                <a:latin typeface="Times New Roman"/>
                <a:cs typeface="Times New Roman"/>
              </a:rPr>
              <a:t>which</a:t>
            </a:r>
            <a:r>
              <a:rPr sz="2600" spc="5" dirty="0">
                <a:latin typeface="Times New Roman"/>
                <a:cs typeface="Times New Roman"/>
              </a:rPr>
              <a:t> </a:t>
            </a:r>
            <a:r>
              <a:rPr sz="2600" spc="30" dirty="0">
                <a:latin typeface="Times New Roman"/>
                <a:cs typeface="Times New Roman"/>
              </a:rPr>
              <a:t>all</a:t>
            </a:r>
            <a:r>
              <a:rPr sz="2600" spc="-15" dirty="0">
                <a:latin typeface="Times New Roman"/>
                <a:cs typeface="Times New Roman"/>
              </a:rPr>
              <a:t> </a:t>
            </a:r>
            <a:r>
              <a:rPr sz="2600" spc="65" dirty="0">
                <a:latin typeface="Times New Roman"/>
                <a:cs typeface="Times New Roman"/>
              </a:rPr>
              <a:t>vertices,</a:t>
            </a:r>
            <a:r>
              <a:rPr sz="2600" spc="-20" dirty="0">
                <a:latin typeface="Times New Roman"/>
                <a:cs typeface="Times New Roman"/>
              </a:rPr>
              <a:t> </a:t>
            </a:r>
            <a:r>
              <a:rPr sz="2600" spc="85" dirty="0">
                <a:latin typeface="Times New Roman"/>
                <a:cs typeface="Times New Roman"/>
              </a:rPr>
              <a:t>except  </a:t>
            </a:r>
            <a:r>
              <a:rPr sz="2600" spc="55" dirty="0">
                <a:latin typeface="Times New Roman"/>
                <a:cs typeface="Times New Roman"/>
              </a:rPr>
              <a:t>possibly</a:t>
            </a:r>
            <a:r>
              <a:rPr sz="2600" spc="-25" dirty="0">
                <a:latin typeface="Times New Roman"/>
                <a:cs typeface="Times New Roman"/>
              </a:rPr>
              <a:t> </a:t>
            </a:r>
            <a:r>
              <a:rPr sz="2600" spc="110" dirty="0">
                <a:latin typeface="Times New Roman"/>
                <a:cs typeface="Times New Roman"/>
              </a:rPr>
              <a:t>in</a:t>
            </a:r>
            <a:r>
              <a:rPr sz="2600" spc="-10" dirty="0">
                <a:latin typeface="Times New Roman"/>
                <a:cs typeface="Times New Roman"/>
              </a:rPr>
              <a:t> </a:t>
            </a:r>
            <a:r>
              <a:rPr sz="2600" spc="160" dirty="0">
                <a:latin typeface="Times New Roman"/>
                <a:cs typeface="Times New Roman"/>
              </a:rPr>
              <a:t>the</a:t>
            </a:r>
            <a:r>
              <a:rPr sz="2600" spc="-5" dirty="0">
                <a:latin typeface="Times New Roman"/>
                <a:cs typeface="Times New Roman"/>
              </a:rPr>
              <a:t> </a:t>
            </a:r>
            <a:r>
              <a:rPr sz="2600" spc="60" dirty="0">
                <a:latin typeface="Times New Roman"/>
                <a:cs typeface="Times New Roman"/>
              </a:rPr>
              <a:t>first</a:t>
            </a:r>
            <a:r>
              <a:rPr sz="2600" spc="-15"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70" dirty="0">
                <a:latin typeface="Times New Roman"/>
                <a:cs typeface="Times New Roman"/>
              </a:rPr>
              <a:t>last,</a:t>
            </a:r>
            <a:r>
              <a:rPr sz="2600" spc="-15" dirty="0">
                <a:latin typeface="Times New Roman"/>
                <a:cs typeface="Times New Roman"/>
              </a:rPr>
              <a:t> </a:t>
            </a:r>
            <a:r>
              <a:rPr sz="2600" spc="105" dirty="0">
                <a:latin typeface="Times New Roman"/>
                <a:cs typeface="Times New Roman"/>
              </a:rPr>
              <a:t>are</a:t>
            </a:r>
            <a:r>
              <a:rPr sz="2600" spc="-10" dirty="0">
                <a:latin typeface="Times New Roman"/>
                <a:cs typeface="Times New Roman"/>
              </a:rPr>
              <a:t> </a:t>
            </a:r>
            <a:r>
              <a:rPr sz="2600" spc="75" dirty="0">
                <a:latin typeface="Times New Roman"/>
                <a:cs typeface="Times New Roman"/>
              </a:rPr>
              <a:t>different.</a:t>
            </a:r>
            <a:endParaRPr sz="2600">
              <a:latin typeface="Times New Roman"/>
              <a:cs typeface="Times New Roman"/>
            </a:endParaRPr>
          </a:p>
          <a:p>
            <a:pPr marL="325120" marR="363220" indent="-274955">
              <a:lnSpc>
                <a:spcPts val="2810"/>
              </a:lnSpc>
              <a:spcBef>
                <a:spcPts val="505"/>
              </a:spcBef>
              <a:buClr>
                <a:srgbClr val="0AD0D9"/>
              </a:buClr>
              <a:buSzPct val="94230"/>
              <a:buFont typeface="Arial"/>
              <a:buChar char="●"/>
              <a:tabLst>
                <a:tab pos="325755" algn="l"/>
              </a:tabLst>
            </a:pPr>
            <a:r>
              <a:rPr sz="2600" spc="100" dirty="0">
                <a:solidFill>
                  <a:srgbClr val="D50092"/>
                </a:solidFill>
                <a:latin typeface="Times New Roman"/>
                <a:cs typeface="Times New Roman"/>
              </a:rPr>
              <a:t>Complete</a:t>
            </a:r>
            <a:r>
              <a:rPr sz="2600" spc="-35" dirty="0">
                <a:solidFill>
                  <a:srgbClr val="D50092"/>
                </a:solidFill>
                <a:latin typeface="Times New Roman"/>
                <a:cs typeface="Times New Roman"/>
              </a:rPr>
              <a:t> </a:t>
            </a:r>
            <a:r>
              <a:rPr sz="2600" spc="90" dirty="0">
                <a:solidFill>
                  <a:srgbClr val="D50092"/>
                </a:solidFill>
                <a:latin typeface="Times New Roman"/>
                <a:cs typeface="Times New Roman"/>
              </a:rPr>
              <a:t>graph</a:t>
            </a:r>
            <a:r>
              <a:rPr sz="2600" spc="90" dirty="0">
                <a:latin typeface="Times New Roman"/>
                <a:cs typeface="Times New Roman"/>
              </a:rPr>
              <a:t>:</a:t>
            </a:r>
            <a:r>
              <a:rPr sz="2600" spc="-5" dirty="0">
                <a:latin typeface="Times New Roman"/>
                <a:cs typeface="Times New Roman"/>
              </a:rPr>
              <a:t> </a:t>
            </a:r>
            <a:r>
              <a:rPr sz="2600" spc="95" dirty="0">
                <a:latin typeface="Times New Roman"/>
                <a:cs typeface="Times New Roman"/>
              </a:rPr>
              <a:t>a</a:t>
            </a:r>
            <a:r>
              <a:rPr sz="2600" dirty="0">
                <a:latin typeface="Times New Roman"/>
                <a:cs typeface="Times New Roman"/>
              </a:rPr>
              <a:t> </a:t>
            </a:r>
            <a:r>
              <a:rPr sz="2600" spc="114" dirty="0">
                <a:latin typeface="Times New Roman"/>
                <a:cs typeface="Times New Roman"/>
              </a:rPr>
              <a:t>graph</a:t>
            </a:r>
            <a:r>
              <a:rPr sz="2600" spc="5" dirty="0">
                <a:latin typeface="Times New Roman"/>
                <a:cs typeface="Times New Roman"/>
              </a:rPr>
              <a:t> </a:t>
            </a:r>
            <a:r>
              <a:rPr sz="2600" spc="110" dirty="0">
                <a:latin typeface="Times New Roman"/>
                <a:cs typeface="Times New Roman"/>
              </a:rPr>
              <a:t>in</a:t>
            </a:r>
            <a:r>
              <a:rPr sz="2600" spc="-10" dirty="0">
                <a:latin typeface="Times New Roman"/>
                <a:cs typeface="Times New Roman"/>
              </a:rPr>
              <a:t> </a:t>
            </a:r>
            <a:r>
              <a:rPr sz="2600" spc="100" dirty="0">
                <a:latin typeface="Times New Roman"/>
                <a:cs typeface="Times New Roman"/>
              </a:rPr>
              <a:t>which</a:t>
            </a:r>
            <a:r>
              <a:rPr sz="2600" spc="5" dirty="0">
                <a:latin typeface="Times New Roman"/>
                <a:cs typeface="Times New Roman"/>
              </a:rPr>
              <a:t> </a:t>
            </a:r>
            <a:r>
              <a:rPr sz="2600" spc="45" dirty="0">
                <a:latin typeface="Times New Roman"/>
                <a:cs typeface="Times New Roman"/>
              </a:rPr>
              <a:t>every</a:t>
            </a:r>
            <a:r>
              <a:rPr sz="2600" spc="-15" dirty="0">
                <a:latin typeface="Times New Roman"/>
                <a:cs typeface="Times New Roman"/>
              </a:rPr>
              <a:t> </a:t>
            </a:r>
            <a:r>
              <a:rPr sz="2600" spc="70" dirty="0">
                <a:latin typeface="Times New Roman"/>
                <a:cs typeface="Times New Roman"/>
              </a:rPr>
              <a:t>vertex</a:t>
            </a:r>
            <a:r>
              <a:rPr sz="2600" spc="-20" dirty="0">
                <a:latin typeface="Times New Roman"/>
                <a:cs typeface="Times New Roman"/>
              </a:rPr>
              <a:t> </a:t>
            </a:r>
            <a:r>
              <a:rPr sz="2600" spc="20" dirty="0">
                <a:latin typeface="Times New Roman"/>
                <a:cs typeface="Times New Roman"/>
              </a:rPr>
              <a:t>is  </a:t>
            </a:r>
            <a:r>
              <a:rPr sz="2600" spc="70" dirty="0">
                <a:latin typeface="Times New Roman"/>
                <a:cs typeface="Times New Roman"/>
              </a:rPr>
              <a:t>directly </a:t>
            </a:r>
            <a:r>
              <a:rPr sz="2600" spc="125" dirty="0">
                <a:latin typeface="Times New Roman"/>
                <a:cs typeface="Times New Roman"/>
              </a:rPr>
              <a:t>connected </a:t>
            </a:r>
            <a:r>
              <a:rPr sz="2600" spc="145" dirty="0">
                <a:latin typeface="Times New Roman"/>
                <a:cs typeface="Times New Roman"/>
              </a:rPr>
              <a:t>to </a:t>
            </a:r>
            <a:r>
              <a:rPr sz="2600" spc="45" dirty="0">
                <a:latin typeface="Times New Roman"/>
                <a:cs typeface="Times New Roman"/>
              </a:rPr>
              <a:t>every </a:t>
            </a:r>
            <a:r>
              <a:rPr sz="2600" spc="145" dirty="0">
                <a:latin typeface="Times New Roman"/>
                <a:cs typeface="Times New Roman"/>
              </a:rPr>
              <a:t>other</a:t>
            </a:r>
            <a:r>
              <a:rPr sz="2600" spc="-445" dirty="0">
                <a:latin typeface="Times New Roman"/>
                <a:cs typeface="Times New Roman"/>
              </a:rPr>
              <a:t> </a:t>
            </a:r>
            <a:r>
              <a:rPr sz="2600" spc="70" dirty="0">
                <a:latin typeface="Times New Roman"/>
                <a:cs typeface="Times New Roman"/>
              </a:rPr>
              <a:t>vertex</a:t>
            </a:r>
            <a:endParaRPr sz="2600">
              <a:latin typeface="Times New Roman"/>
              <a:cs typeface="Times New Roman"/>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7</a:t>
            </a:fld>
            <a:endParaRPr spc="-9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p:nvPr/>
        </p:nvSpPr>
        <p:spPr>
          <a:xfrm>
            <a:off x="444500" y="885189"/>
            <a:ext cx="8154670" cy="239776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4607A"/>
                </a:solidFill>
                <a:latin typeface="Carlito"/>
                <a:cs typeface="Carlito"/>
              </a:rPr>
              <a:t>Continued…</a:t>
            </a:r>
            <a:endParaRPr sz="2000">
              <a:latin typeface="Carlito"/>
              <a:cs typeface="Carlito"/>
            </a:endParaRPr>
          </a:p>
          <a:p>
            <a:pPr>
              <a:lnSpc>
                <a:spcPct val="100000"/>
              </a:lnSpc>
              <a:spcBef>
                <a:spcPts val="15"/>
              </a:spcBef>
            </a:pPr>
            <a:endParaRPr sz="2200">
              <a:latin typeface="Carlito"/>
              <a:cs typeface="Carlito"/>
            </a:endParaRPr>
          </a:p>
          <a:p>
            <a:pPr marL="377825" marR="461645" indent="-274320">
              <a:lnSpc>
                <a:spcPct val="100000"/>
              </a:lnSpc>
              <a:buClr>
                <a:srgbClr val="0AD0D9"/>
              </a:buClr>
              <a:buSzPct val="94642"/>
              <a:buFont typeface="Arial"/>
              <a:buChar char="●"/>
              <a:tabLst>
                <a:tab pos="378460" algn="l"/>
              </a:tabLst>
            </a:pPr>
            <a:r>
              <a:rPr sz="2800" spc="-140" dirty="0">
                <a:latin typeface="Times New Roman"/>
                <a:cs typeface="Times New Roman"/>
              </a:rPr>
              <a:t>A</a:t>
            </a:r>
            <a:r>
              <a:rPr sz="2800" dirty="0">
                <a:latin typeface="Times New Roman"/>
                <a:cs typeface="Times New Roman"/>
              </a:rPr>
              <a:t> </a:t>
            </a:r>
            <a:r>
              <a:rPr sz="2800" spc="25" dirty="0">
                <a:solidFill>
                  <a:srgbClr val="D50092"/>
                </a:solidFill>
                <a:latin typeface="Times New Roman"/>
                <a:cs typeface="Times New Roman"/>
              </a:rPr>
              <a:t>cycle</a:t>
            </a:r>
            <a:r>
              <a:rPr sz="2800" spc="-20" dirty="0">
                <a:solidFill>
                  <a:srgbClr val="D50092"/>
                </a:solidFill>
                <a:latin typeface="Times New Roman"/>
                <a:cs typeface="Times New Roman"/>
              </a:rPr>
              <a:t> </a:t>
            </a:r>
            <a:r>
              <a:rPr sz="2800" spc="25" dirty="0">
                <a:latin typeface="Times New Roman"/>
                <a:cs typeface="Times New Roman"/>
              </a:rPr>
              <a:t>is</a:t>
            </a:r>
            <a:r>
              <a:rPr sz="2800" dirty="0">
                <a:latin typeface="Times New Roman"/>
                <a:cs typeface="Times New Roman"/>
              </a:rPr>
              <a:t> </a:t>
            </a:r>
            <a:r>
              <a:rPr sz="2800" spc="100" dirty="0">
                <a:latin typeface="Times New Roman"/>
                <a:cs typeface="Times New Roman"/>
              </a:rPr>
              <a:t>a</a:t>
            </a:r>
            <a:r>
              <a:rPr sz="2800" dirty="0">
                <a:latin typeface="Times New Roman"/>
                <a:cs typeface="Times New Roman"/>
              </a:rPr>
              <a:t> </a:t>
            </a:r>
            <a:r>
              <a:rPr sz="2800" spc="90" dirty="0">
                <a:latin typeface="Times New Roman"/>
                <a:cs typeface="Times New Roman"/>
              </a:rPr>
              <a:t>simple</a:t>
            </a:r>
            <a:r>
              <a:rPr sz="2800" spc="5" dirty="0">
                <a:latin typeface="Times New Roman"/>
                <a:cs typeface="Times New Roman"/>
              </a:rPr>
              <a:t> </a:t>
            </a:r>
            <a:r>
              <a:rPr sz="2800" spc="170" dirty="0">
                <a:latin typeface="Times New Roman"/>
                <a:cs typeface="Times New Roman"/>
              </a:rPr>
              <a:t>path</a:t>
            </a:r>
            <a:r>
              <a:rPr sz="2800" spc="15" dirty="0">
                <a:latin typeface="Times New Roman"/>
                <a:cs typeface="Times New Roman"/>
              </a:rPr>
              <a:t> </a:t>
            </a:r>
            <a:r>
              <a:rPr sz="2800" spc="114" dirty="0">
                <a:latin typeface="Times New Roman"/>
                <a:cs typeface="Times New Roman"/>
              </a:rPr>
              <a:t>with</a:t>
            </a:r>
            <a:r>
              <a:rPr sz="2800" spc="-10" dirty="0">
                <a:latin typeface="Times New Roman"/>
                <a:cs typeface="Times New Roman"/>
              </a:rPr>
              <a:t> </a:t>
            </a:r>
            <a:r>
              <a:rPr sz="2800" spc="170" dirty="0">
                <a:latin typeface="Times New Roman"/>
                <a:cs typeface="Times New Roman"/>
              </a:rPr>
              <a:t>the</a:t>
            </a:r>
            <a:r>
              <a:rPr sz="2800" dirty="0">
                <a:latin typeface="Times New Roman"/>
                <a:cs typeface="Times New Roman"/>
              </a:rPr>
              <a:t> </a:t>
            </a:r>
            <a:r>
              <a:rPr sz="2800" spc="120" dirty="0">
                <a:latin typeface="Times New Roman"/>
                <a:cs typeface="Times New Roman"/>
              </a:rPr>
              <a:t>same</a:t>
            </a:r>
            <a:r>
              <a:rPr sz="2800" dirty="0">
                <a:latin typeface="Times New Roman"/>
                <a:cs typeface="Times New Roman"/>
              </a:rPr>
              <a:t> </a:t>
            </a:r>
            <a:r>
              <a:rPr sz="2800" spc="140" dirty="0">
                <a:latin typeface="Times New Roman"/>
                <a:cs typeface="Times New Roman"/>
              </a:rPr>
              <a:t>start</a:t>
            </a:r>
            <a:r>
              <a:rPr sz="2800" spc="20" dirty="0">
                <a:latin typeface="Times New Roman"/>
                <a:cs typeface="Times New Roman"/>
              </a:rPr>
              <a:t> </a:t>
            </a:r>
            <a:r>
              <a:rPr sz="2800" spc="170" dirty="0">
                <a:latin typeface="Times New Roman"/>
                <a:cs typeface="Times New Roman"/>
              </a:rPr>
              <a:t>and  end</a:t>
            </a:r>
            <a:r>
              <a:rPr sz="2800" spc="-20" dirty="0">
                <a:latin typeface="Times New Roman"/>
                <a:cs typeface="Times New Roman"/>
              </a:rPr>
              <a:t> </a:t>
            </a:r>
            <a:r>
              <a:rPr sz="2800" spc="60" dirty="0">
                <a:latin typeface="Times New Roman"/>
                <a:cs typeface="Times New Roman"/>
              </a:rPr>
              <a:t>vertex.</a:t>
            </a:r>
            <a:endParaRPr sz="2800">
              <a:latin typeface="Times New Roman"/>
              <a:cs typeface="Times New Roman"/>
            </a:endParaRPr>
          </a:p>
          <a:p>
            <a:pPr marL="377825" marR="5080" indent="-274320">
              <a:lnSpc>
                <a:spcPct val="100000"/>
              </a:lnSpc>
              <a:spcBef>
                <a:spcPts val="610"/>
              </a:spcBef>
              <a:buClr>
                <a:srgbClr val="0AD0D9"/>
              </a:buClr>
              <a:buSzPct val="94230"/>
              <a:buChar char="●"/>
              <a:tabLst>
                <a:tab pos="378460" algn="l"/>
              </a:tabLst>
            </a:pPr>
            <a:r>
              <a:rPr sz="2600" spc="5" dirty="0">
                <a:latin typeface="Arial"/>
                <a:cs typeface="Arial"/>
              </a:rPr>
              <a:t>The </a:t>
            </a:r>
            <a:r>
              <a:rPr sz="2600" b="1" dirty="0">
                <a:solidFill>
                  <a:srgbClr val="D50092"/>
                </a:solidFill>
                <a:latin typeface="Arial"/>
                <a:cs typeface="Arial"/>
              </a:rPr>
              <a:t>degree </a:t>
            </a:r>
            <a:r>
              <a:rPr sz="2600" dirty="0">
                <a:latin typeface="Arial"/>
                <a:cs typeface="Arial"/>
              </a:rPr>
              <a:t>of vertex </a:t>
            </a:r>
            <a:r>
              <a:rPr sz="2600" i="1" dirty="0">
                <a:latin typeface="Arial"/>
                <a:cs typeface="Arial"/>
              </a:rPr>
              <a:t>i </a:t>
            </a:r>
            <a:r>
              <a:rPr sz="2600" dirty="0">
                <a:latin typeface="Arial"/>
                <a:cs typeface="Arial"/>
              </a:rPr>
              <a:t>is the </a:t>
            </a:r>
            <a:r>
              <a:rPr sz="2600" dirty="0">
                <a:solidFill>
                  <a:srgbClr val="0000FF"/>
                </a:solidFill>
                <a:latin typeface="Arial"/>
                <a:cs typeface="Arial"/>
              </a:rPr>
              <a:t>no. of edges incident </a:t>
            </a:r>
            <a:r>
              <a:rPr sz="2600" dirty="0">
                <a:latin typeface="Arial"/>
                <a:cs typeface="Arial"/>
              </a:rPr>
              <a:t>on  vertex</a:t>
            </a:r>
            <a:r>
              <a:rPr sz="2600" spc="-20" dirty="0">
                <a:latin typeface="Arial"/>
                <a:cs typeface="Arial"/>
              </a:rPr>
              <a:t> </a:t>
            </a:r>
            <a:r>
              <a:rPr sz="2600" i="1" spc="-5" dirty="0">
                <a:latin typeface="Arial"/>
                <a:cs typeface="Arial"/>
              </a:rPr>
              <a:t>i</a:t>
            </a:r>
            <a:r>
              <a:rPr sz="2600" spc="-5" dirty="0">
                <a:latin typeface="Arial"/>
                <a:cs typeface="Arial"/>
              </a:rPr>
              <a:t>.</a:t>
            </a:r>
            <a:endParaRPr sz="2600">
              <a:latin typeface="Arial"/>
              <a:cs typeface="Arial"/>
            </a:endParaRPr>
          </a:p>
        </p:txBody>
      </p:sp>
      <p:sp>
        <p:nvSpPr>
          <p:cNvPr id="9" name="object 9"/>
          <p:cNvSpPr txBox="1"/>
          <p:nvPr/>
        </p:nvSpPr>
        <p:spPr>
          <a:xfrm>
            <a:off x="627380" y="5161026"/>
            <a:ext cx="7110095" cy="422275"/>
          </a:xfrm>
          <a:prstGeom prst="rect">
            <a:avLst/>
          </a:prstGeom>
        </p:spPr>
        <p:txBody>
          <a:bodyPr vert="horz" wrap="square" lIns="0" tIns="12700" rIns="0" bIns="0" rtlCol="0">
            <a:spAutoFit/>
          </a:bodyPr>
          <a:lstStyle/>
          <a:p>
            <a:pPr marL="12700">
              <a:lnSpc>
                <a:spcPct val="100000"/>
              </a:lnSpc>
              <a:spcBef>
                <a:spcPts val="100"/>
              </a:spcBef>
            </a:pPr>
            <a:r>
              <a:rPr sz="2600" dirty="0">
                <a:latin typeface="Arial"/>
                <a:cs typeface="Arial"/>
              </a:rPr>
              <a:t>e.g., degree(2) = 2, degree(5) = 3, degree(3) =</a:t>
            </a:r>
            <a:r>
              <a:rPr sz="2600" spc="-75" dirty="0">
                <a:latin typeface="Arial"/>
                <a:cs typeface="Arial"/>
              </a:rPr>
              <a:t> </a:t>
            </a:r>
            <a:r>
              <a:rPr sz="2600" dirty="0">
                <a:latin typeface="Arial"/>
                <a:cs typeface="Arial"/>
              </a:rPr>
              <a:t>1</a:t>
            </a:r>
            <a:endParaRPr sz="2600">
              <a:latin typeface="Arial"/>
              <a:cs typeface="Arial"/>
            </a:endParaRPr>
          </a:p>
        </p:txBody>
      </p:sp>
      <p:sp>
        <p:nvSpPr>
          <p:cNvPr id="10" name="object 10"/>
          <p:cNvSpPr/>
          <p:nvPr/>
        </p:nvSpPr>
        <p:spPr>
          <a:xfrm>
            <a:off x="762000" y="3429000"/>
            <a:ext cx="6019800" cy="1752600"/>
          </a:xfrm>
          <a:prstGeom prst="rect">
            <a:avLst/>
          </a:prstGeom>
          <a:blipFill>
            <a:blip r:embed="rId5"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8</a:t>
            </a:fld>
            <a:endParaRPr spc="-9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87" y="0"/>
            <a:ext cx="9149715" cy="6863715"/>
            <a:chOff x="-5387" y="0"/>
            <a:chExt cx="9149715" cy="6863715"/>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9069705" cy="1015365"/>
            </a:xfrm>
            <a:custGeom>
              <a:avLst/>
              <a:gdLst/>
              <a:ahLst/>
              <a:cxnLst/>
              <a:rect l="l" t="t" r="r" b="b"/>
              <a:pathLst>
                <a:path w="9069705" h="1015365">
                  <a:moveTo>
                    <a:pt x="0" y="1015166"/>
                  </a:moveTo>
                  <a:lnTo>
                    <a:pt x="53492" y="995722"/>
                  </a:lnTo>
                  <a:lnTo>
                    <a:pt x="112892" y="974533"/>
                  </a:lnTo>
                  <a:lnTo>
                    <a:pt x="177135" y="952091"/>
                  </a:lnTo>
                  <a:lnTo>
                    <a:pt x="246046" y="928561"/>
                  </a:lnTo>
                  <a:lnTo>
                    <a:pt x="282198" y="916440"/>
                  </a:lnTo>
                  <a:lnTo>
                    <a:pt x="319453" y="904109"/>
                  </a:lnTo>
                  <a:lnTo>
                    <a:pt x="357788" y="891588"/>
                  </a:lnTo>
                  <a:lnTo>
                    <a:pt x="397182" y="878900"/>
                  </a:lnTo>
                  <a:lnTo>
                    <a:pt x="437614" y="866063"/>
                  </a:lnTo>
                  <a:lnTo>
                    <a:pt x="479061" y="853099"/>
                  </a:lnTo>
                  <a:lnTo>
                    <a:pt x="521502" y="840028"/>
                  </a:lnTo>
                  <a:lnTo>
                    <a:pt x="564916" y="826872"/>
                  </a:lnTo>
                  <a:lnTo>
                    <a:pt x="609281" y="813651"/>
                  </a:lnTo>
                  <a:lnTo>
                    <a:pt x="654574" y="800385"/>
                  </a:lnTo>
                  <a:lnTo>
                    <a:pt x="700776" y="787096"/>
                  </a:lnTo>
                  <a:lnTo>
                    <a:pt x="747863"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1" y="718710"/>
                  </a:lnTo>
                  <a:lnTo>
                    <a:pt x="6699392" y="712077"/>
                  </a:lnTo>
                  <a:lnTo>
                    <a:pt x="6759413" y="704654"/>
                  </a:lnTo>
                  <a:lnTo>
                    <a:pt x="6819113" y="696471"/>
                  </a:lnTo>
                  <a:lnTo>
                    <a:pt x="6878481" y="687557"/>
                  </a:lnTo>
                  <a:lnTo>
                    <a:pt x="6937506" y="677943"/>
                  </a:lnTo>
                  <a:lnTo>
                    <a:pt x="6996177" y="667658"/>
                  </a:lnTo>
                  <a:lnTo>
                    <a:pt x="7054483" y="656732"/>
                  </a:lnTo>
                  <a:lnTo>
                    <a:pt x="7112414" y="645195"/>
                  </a:lnTo>
                  <a:lnTo>
                    <a:pt x="7169958" y="633076"/>
                  </a:lnTo>
                  <a:lnTo>
                    <a:pt x="7227104" y="620405"/>
                  </a:lnTo>
                  <a:lnTo>
                    <a:pt x="7283842" y="607213"/>
                  </a:lnTo>
                  <a:lnTo>
                    <a:pt x="7340160" y="593527"/>
                  </a:lnTo>
                  <a:lnTo>
                    <a:pt x="7396048" y="579380"/>
                  </a:lnTo>
                  <a:lnTo>
                    <a:pt x="7451495" y="564799"/>
                  </a:lnTo>
                  <a:lnTo>
                    <a:pt x="7506489" y="549815"/>
                  </a:lnTo>
                  <a:lnTo>
                    <a:pt x="7561020" y="534458"/>
                  </a:lnTo>
                  <a:lnTo>
                    <a:pt x="7615076" y="518757"/>
                  </a:lnTo>
                  <a:lnTo>
                    <a:pt x="7668648" y="502742"/>
                  </a:lnTo>
                  <a:lnTo>
                    <a:pt x="7721724" y="486443"/>
                  </a:lnTo>
                  <a:lnTo>
                    <a:pt x="7774292" y="469890"/>
                  </a:lnTo>
                  <a:lnTo>
                    <a:pt x="7826342" y="453112"/>
                  </a:lnTo>
                  <a:lnTo>
                    <a:pt x="7877864" y="436139"/>
                  </a:lnTo>
                  <a:lnTo>
                    <a:pt x="7928846" y="419001"/>
                  </a:lnTo>
                  <a:lnTo>
                    <a:pt x="7979277" y="401728"/>
                  </a:lnTo>
                  <a:lnTo>
                    <a:pt x="8029146" y="384349"/>
                  </a:lnTo>
                  <a:lnTo>
                    <a:pt x="8078442" y="366894"/>
                  </a:lnTo>
                  <a:lnTo>
                    <a:pt x="8127155" y="349393"/>
                  </a:lnTo>
                  <a:lnTo>
                    <a:pt x="8175274" y="331876"/>
                  </a:lnTo>
                  <a:lnTo>
                    <a:pt x="8222786" y="314371"/>
                  </a:lnTo>
                  <a:lnTo>
                    <a:pt x="8269683" y="296910"/>
                  </a:lnTo>
                  <a:lnTo>
                    <a:pt x="8315952" y="279522"/>
                  </a:lnTo>
                  <a:lnTo>
                    <a:pt x="8361583" y="262236"/>
                  </a:lnTo>
                  <a:lnTo>
                    <a:pt x="8406564" y="245083"/>
                  </a:lnTo>
                  <a:lnTo>
                    <a:pt x="8450885" y="228092"/>
                  </a:lnTo>
                  <a:lnTo>
                    <a:pt x="8494535" y="211292"/>
                  </a:lnTo>
                  <a:lnTo>
                    <a:pt x="8537503" y="194714"/>
                  </a:lnTo>
                  <a:lnTo>
                    <a:pt x="8579778" y="178387"/>
                  </a:lnTo>
                  <a:lnTo>
                    <a:pt x="8621349" y="162342"/>
                  </a:lnTo>
                  <a:lnTo>
                    <a:pt x="8662205" y="146607"/>
                  </a:lnTo>
                  <a:lnTo>
                    <a:pt x="8702335" y="131212"/>
                  </a:lnTo>
                  <a:lnTo>
                    <a:pt x="8741729" y="116188"/>
                  </a:lnTo>
                  <a:lnTo>
                    <a:pt x="8780375" y="101564"/>
                  </a:lnTo>
                  <a:lnTo>
                    <a:pt x="8818262" y="87370"/>
                  </a:lnTo>
                  <a:lnTo>
                    <a:pt x="8855379" y="73636"/>
                  </a:lnTo>
                  <a:lnTo>
                    <a:pt x="8891716" y="60390"/>
                  </a:lnTo>
                  <a:lnTo>
                    <a:pt x="8962004" y="35486"/>
                  </a:lnTo>
                  <a:lnTo>
                    <a:pt x="9029038" y="12896"/>
                  </a:lnTo>
                  <a:lnTo>
                    <a:pt x="9061308" y="2543"/>
                  </a:lnTo>
                  <a:lnTo>
                    <a:pt x="9069562" y="0"/>
                  </a:lnTo>
                </a:path>
              </a:pathLst>
            </a:custGeom>
            <a:ln w="10775">
              <a:solidFill>
                <a:srgbClr val="33B7BE"/>
              </a:solidFill>
            </a:ln>
          </p:spPr>
          <p:txBody>
            <a:bodyPr wrap="square" lIns="0" tIns="0" rIns="0" bIns="0" rtlCol="0"/>
            <a:lstStyle/>
            <a:p>
              <a:endParaRPr/>
            </a:p>
          </p:txBody>
        </p:sp>
      </p:grpSp>
      <p:sp>
        <p:nvSpPr>
          <p:cNvPr id="7" name="object 7"/>
          <p:cNvSpPr/>
          <p:nvPr/>
        </p:nvSpPr>
        <p:spPr>
          <a:xfrm>
            <a:off x="7" y="57022"/>
            <a:ext cx="9144000" cy="892810"/>
          </a:xfrm>
          <a:custGeom>
            <a:avLst/>
            <a:gdLst/>
            <a:ahLst/>
            <a:cxnLst/>
            <a:rect l="l" t="t" r="r" b="b"/>
            <a:pathLst>
              <a:path w="9144000" h="89281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8" y="623477"/>
                </a:lnTo>
                <a:lnTo>
                  <a:pt x="5563310" y="626269"/>
                </a:lnTo>
                <a:lnTo>
                  <a:pt x="5614843" y="628885"/>
                </a:lnTo>
                <a:lnTo>
                  <a:pt x="5666048" y="631317"/>
                </a:lnTo>
                <a:lnTo>
                  <a:pt x="5716911" y="633557"/>
                </a:lnTo>
                <a:lnTo>
                  <a:pt x="5767413"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5"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9"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ln w="9525">
            <a:solidFill>
              <a:srgbClr val="0FCF9B"/>
            </a:solidFill>
          </a:ln>
        </p:spPr>
        <p:txBody>
          <a:bodyPr wrap="square" lIns="0" tIns="0" rIns="0" bIns="0" rtlCol="0"/>
          <a:lstStyle/>
          <a:p>
            <a:endParaRPr/>
          </a:p>
        </p:txBody>
      </p:sp>
      <p:sp>
        <p:nvSpPr>
          <p:cNvPr id="8" name="object 8"/>
          <p:cNvSpPr txBox="1">
            <a:spLocks noGrp="1"/>
          </p:cNvSpPr>
          <p:nvPr>
            <p:ph type="title"/>
          </p:nvPr>
        </p:nvSpPr>
        <p:spPr>
          <a:xfrm>
            <a:off x="673100" y="79959"/>
            <a:ext cx="227584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FC0"/>
                </a:solidFill>
              </a:rPr>
              <a:t>Continued…</a:t>
            </a:r>
            <a:endParaRPr sz="3600"/>
          </a:p>
        </p:txBody>
      </p:sp>
      <p:sp>
        <p:nvSpPr>
          <p:cNvPr id="9" name="object 9"/>
          <p:cNvSpPr txBox="1"/>
          <p:nvPr/>
        </p:nvSpPr>
        <p:spPr>
          <a:xfrm>
            <a:off x="764540" y="1004061"/>
            <a:ext cx="7376159" cy="5162550"/>
          </a:xfrm>
          <a:prstGeom prst="rect">
            <a:avLst/>
          </a:prstGeom>
        </p:spPr>
        <p:txBody>
          <a:bodyPr vert="horz" wrap="square" lIns="0" tIns="12700" rIns="0" bIns="0" rtlCol="0">
            <a:spAutoFit/>
          </a:bodyPr>
          <a:lstStyle/>
          <a:p>
            <a:pPr marL="287020" marR="800735" indent="-274955">
              <a:lnSpc>
                <a:spcPct val="100000"/>
              </a:lnSpc>
              <a:spcBef>
                <a:spcPts val="100"/>
              </a:spcBef>
            </a:pPr>
            <a:r>
              <a:rPr sz="2400" spc="110" dirty="0">
                <a:latin typeface="Times New Roman"/>
                <a:cs typeface="Times New Roman"/>
              </a:rPr>
              <a:t>Undirected</a:t>
            </a:r>
            <a:r>
              <a:rPr sz="2400" dirty="0">
                <a:latin typeface="Times New Roman"/>
                <a:cs typeface="Times New Roman"/>
              </a:rPr>
              <a:t> </a:t>
            </a:r>
            <a:r>
              <a:rPr sz="2400" spc="100" dirty="0">
                <a:latin typeface="Times New Roman"/>
                <a:cs typeface="Times New Roman"/>
              </a:rPr>
              <a:t>graphs</a:t>
            </a:r>
            <a:r>
              <a:rPr sz="2400" spc="-5" dirty="0">
                <a:latin typeface="Times New Roman"/>
                <a:cs typeface="Times New Roman"/>
              </a:rPr>
              <a:t> </a:t>
            </a:r>
            <a:r>
              <a:rPr sz="2400" spc="95" dirty="0">
                <a:latin typeface="Times New Roman"/>
                <a:cs typeface="Times New Roman"/>
              </a:rPr>
              <a:t>are</a:t>
            </a:r>
            <a:r>
              <a:rPr sz="2400" spc="-20" dirty="0">
                <a:latin typeface="Times New Roman"/>
                <a:cs typeface="Times New Roman"/>
              </a:rPr>
              <a:t> </a:t>
            </a:r>
            <a:r>
              <a:rPr sz="2400" i="1" spc="65" dirty="0">
                <a:solidFill>
                  <a:srgbClr val="008000"/>
                </a:solidFill>
                <a:latin typeface="Times New Roman"/>
                <a:cs typeface="Times New Roman"/>
              </a:rPr>
              <a:t>connected</a:t>
            </a:r>
            <a:r>
              <a:rPr sz="2400" i="1" spc="25" dirty="0">
                <a:solidFill>
                  <a:srgbClr val="008000"/>
                </a:solidFill>
                <a:latin typeface="Times New Roman"/>
                <a:cs typeface="Times New Roman"/>
              </a:rPr>
              <a:t> </a:t>
            </a:r>
            <a:r>
              <a:rPr sz="2400" spc="-25" dirty="0">
                <a:latin typeface="Times New Roman"/>
                <a:cs typeface="Times New Roman"/>
              </a:rPr>
              <a:t>if</a:t>
            </a:r>
            <a:r>
              <a:rPr sz="2400" spc="-15" dirty="0">
                <a:latin typeface="Times New Roman"/>
                <a:cs typeface="Times New Roman"/>
              </a:rPr>
              <a:t> </a:t>
            </a:r>
            <a:r>
              <a:rPr sz="2400" spc="125" dirty="0">
                <a:latin typeface="Times New Roman"/>
                <a:cs typeface="Times New Roman"/>
              </a:rPr>
              <a:t>there</a:t>
            </a:r>
            <a:r>
              <a:rPr sz="2400" spc="-15" dirty="0">
                <a:latin typeface="Times New Roman"/>
                <a:cs typeface="Times New Roman"/>
              </a:rPr>
              <a:t> </a:t>
            </a:r>
            <a:r>
              <a:rPr sz="2400" spc="20" dirty="0">
                <a:latin typeface="Times New Roman"/>
                <a:cs typeface="Times New Roman"/>
              </a:rPr>
              <a:t>is</a:t>
            </a:r>
            <a:r>
              <a:rPr sz="2400" spc="-10" dirty="0">
                <a:latin typeface="Times New Roman"/>
                <a:cs typeface="Times New Roman"/>
              </a:rPr>
              <a:t> </a:t>
            </a:r>
            <a:r>
              <a:rPr sz="2400" spc="85" dirty="0">
                <a:latin typeface="Times New Roman"/>
                <a:cs typeface="Times New Roman"/>
              </a:rPr>
              <a:t>a</a:t>
            </a:r>
            <a:r>
              <a:rPr sz="2400" spc="-5" dirty="0">
                <a:latin typeface="Times New Roman"/>
                <a:cs typeface="Times New Roman"/>
              </a:rPr>
              <a:t> </a:t>
            </a:r>
            <a:r>
              <a:rPr sz="2400" spc="150" dirty="0">
                <a:latin typeface="Times New Roman"/>
                <a:cs typeface="Times New Roman"/>
              </a:rPr>
              <a:t>path  </a:t>
            </a:r>
            <a:r>
              <a:rPr sz="2400" spc="105" dirty="0">
                <a:latin typeface="Times New Roman"/>
                <a:cs typeface="Times New Roman"/>
              </a:rPr>
              <a:t>between </a:t>
            </a:r>
            <a:r>
              <a:rPr sz="2400" spc="75" dirty="0">
                <a:latin typeface="Times New Roman"/>
                <a:cs typeface="Times New Roman"/>
              </a:rPr>
              <a:t>any </a:t>
            </a:r>
            <a:r>
              <a:rPr sz="2400" spc="95" dirty="0">
                <a:latin typeface="Times New Roman"/>
                <a:cs typeface="Times New Roman"/>
              </a:rPr>
              <a:t>two</a:t>
            </a:r>
            <a:r>
              <a:rPr sz="2400" spc="-180" dirty="0">
                <a:latin typeface="Times New Roman"/>
                <a:cs typeface="Times New Roman"/>
              </a:rPr>
              <a:t> </a:t>
            </a:r>
            <a:r>
              <a:rPr sz="2400" spc="60" dirty="0">
                <a:latin typeface="Times New Roman"/>
                <a:cs typeface="Times New Roman"/>
              </a:rPr>
              <a:t>vertices</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40"/>
              </a:spcBef>
            </a:pPr>
            <a:endParaRPr sz="2700">
              <a:latin typeface="Times New Roman"/>
              <a:cs typeface="Times New Roman"/>
            </a:endParaRPr>
          </a:p>
          <a:p>
            <a:pPr marL="287020" marR="5080" indent="-274955">
              <a:lnSpc>
                <a:spcPct val="100000"/>
              </a:lnSpc>
            </a:pPr>
            <a:r>
              <a:rPr sz="2400" spc="95" dirty="0">
                <a:latin typeface="Times New Roman"/>
                <a:cs typeface="Times New Roman"/>
              </a:rPr>
              <a:t>Directed</a:t>
            </a:r>
            <a:r>
              <a:rPr sz="2400" dirty="0">
                <a:latin typeface="Times New Roman"/>
                <a:cs typeface="Times New Roman"/>
              </a:rPr>
              <a:t> </a:t>
            </a:r>
            <a:r>
              <a:rPr sz="2400" spc="100" dirty="0">
                <a:latin typeface="Times New Roman"/>
                <a:cs typeface="Times New Roman"/>
              </a:rPr>
              <a:t>graphs</a:t>
            </a:r>
            <a:r>
              <a:rPr sz="2400" spc="-10" dirty="0">
                <a:latin typeface="Times New Roman"/>
                <a:cs typeface="Times New Roman"/>
              </a:rPr>
              <a:t> </a:t>
            </a:r>
            <a:r>
              <a:rPr sz="2400" spc="95" dirty="0">
                <a:latin typeface="Times New Roman"/>
                <a:cs typeface="Times New Roman"/>
              </a:rPr>
              <a:t>are</a:t>
            </a:r>
            <a:r>
              <a:rPr sz="2400" spc="5" dirty="0">
                <a:latin typeface="Times New Roman"/>
                <a:cs typeface="Times New Roman"/>
              </a:rPr>
              <a:t> </a:t>
            </a:r>
            <a:r>
              <a:rPr sz="2400" i="1" spc="60" dirty="0">
                <a:solidFill>
                  <a:srgbClr val="008000"/>
                </a:solidFill>
                <a:latin typeface="Times New Roman"/>
                <a:cs typeface="Times New Roman"/>
              </a:rPr>
              <a:t>strongly</a:t>
            </a:r>
            <a:r>
              <a:rPr sz="2400" i="1" spc="-35" dirty="0">
                <a:solidFill>
                  <a:srgbClr val="008000"/>
                </a:solidFill>
                <a:latin typeface="Times New Roman"/>
                <a:cs typeface="Times New Roman"/>
              </a:rPr>
              <a:t> </a:t>
            </a:r>
            <a:r>
              <a:rPr sz="2400" i="1" spc="65" dirty="0">
                <a:solidFill>
                  <a:srgbClr val="008000"/>
                </a:solidFill>
                <a:latin typeface="Times New Roman"/>
                <a:cs typeface="Times New Roman"/>
              </a:rPr>
              <a:t>connected</a:t>
            </a:r>
            <a:r>
              <a:rPr sz="2400" i="1" spc="40" dirty="0">
                <a:solidFill>
                  <a:srgbClr val="008000"/>
                </a:solidFill>
                <a:latin typeface="Times New Roman"/>
                <a:cs typeface="Times New Roman"/>
              </a:rPr>
              <a:t> </a:t>
            </a:r>
            <a:r>
              <a:rPr sz="2400" spc="-25" dirty="0">
                <a:latin typeface="Times New Roman"/>
                <a:cs typeface="Times New Roman"/>
              </a:rPr>
              <a:t>if</a:t>
            </a:r>
            <a:r>
              <a:rPr sz="2400" spc="-5" dirty="0">
                <a:latin typeface="Times New Roman"/>
                <a:cs typeface="Times New Roman"/>
              </a:rPr>
              <a:t> </a:t>
            </a:r>
            <a:r>
              <a:rPr sz="2400" spc="130" dirty="0">
                <a:latin typeface="Times New Roman"/>
                <a:cs typeface="Times New Roman"/>
              </a:rPr>
              <a:t>there</a:t>
            </a:r>
            <a:r>
              <a:rPr sz="2400" dirty="0">
                <a:latin typeface="Times New Roman"/>
                <a:cs typeface="Times New Roman"/>
              </a:rPr>
              <a:t> </a:t>
            </a:r>
            <a:r>
              <a:rPr sz="2400" spc="20" dirty="0">
                <a:latin typeface="Times New Roman"/>
                <a:cs typeface="Times New Roman"/>
              </a:rPr>
              <a:t>is</a:t>
            </a:r>
            <a:r>
              <a:rPr sz="2400" spc="-5" dirty="0">
                <a:latin typeface="Times New Roman"/>
                <a:cs typeface="Times New Roman"/>
              </a:rPr>
              <a:t> </a:t>
            </a:r>
            <a:r>
              <a:rPr sz="2400" spc="85" dirty="0">
                <a:latin typeface="Times New Roman"/>
                <a:cs typeface="Times New Roman"/>
              </a:rPr>
              <a:t>a</a:t>
            </a:r>
            <a:r>
              <a:rPr sz="2400" dirty="0">
                <a:latin typeface="Times New Roman"/>
                <a:cs typeface="Times New Roman"/>
              </a:rPr>
              <a:t> </a:t>
            </a:r>
            <a:r>
              <a:rPr sz="2400" spc="145" dirty="0">
                <a:latin typeface="Times New Roman"/>
                <a:cs typeface="Times New Roman"/>
              </a:rPr>
              <a:t>path  </a:t>
            </a:r>
            <a:r>
              <a:rPr sz="2400" spc="90" dirty="0">
                <a:latin typeface="Times New Roman"/>
                <a:cs typeface="Times New Roman"/>
              </a:rPr>
              <a:t>from</a:t>
            </a:r>
            <a:r>
              <a:rPr sz="2400" spc="-5" dirty="0">
                <a:latin typeface="Times New Roman"/>
                <a:cs typeface="Times New Roman"/>
              </a:rPr>
              <a:t> </a:t>
            </a:r>
            <a:r>
              <a:rPr sz="2400" spc="75" dirty="0">
                <a:latin typeface="Times New Roman"/>
                <a:cs typeface="Times New Roman"/>
              </a:rPr>
              <a:t>any</a:t>
            </a:r>
            <a:r>
              <a:rPr sz="2400" dirty="0">
                <a:latin typeface="Times New Roman"/>
                <a:cs typeface="Times New Roman"/>
              </a:rPr>
              <a:t> </a:t>
            </a:r>
            <a:r>
              <a:rPr sz="2400" spc="120" dirty="0">
                <a:latin typeface="Times New Roman"/>
                <a:cs typeface="Times New Roman"/>
              </a:rPr>
              <a:t>one</a:t>
            </a:r>
            <a:r>
              <a:rPr sz="2400" dirty="0">
                <a:latin typeface="Times New Roman"/>
                <a:cs typeface="Times New Roman"/>
              </a:rPr>
              <a:t> </a:t>
            </a:r>
            <a:r>
              <a:rPr sz="2400" spc="60" dirty="0">
                <a:latin typeface="Times New Roman"/>
                <a:cs typeface="Times New Roman"/>
              </a:rPr>
              <a:t>vertex</a:t>
            </a:r>
            <a:r>
              <a:rPr sz="2400" spc="-5" dirty="0">
                <a:latin typeface="Times New Roman"/>
                <a:cs typeface="Times New Roman"/>
              </a:rPr>
              <a:t> </a:t>
            </a:r>
            <a:r>
              <a:rPr sz="2400" spc="135" dirty="0">
                <a:latin typeface="Times New Roman"/>
                <a:cs typeface="Times New Roman"/>
              </a:rPr>
              <a:t>to</a:t>
            </a:r>
            <a:r>
              <a:rPr sz="2400" dirty="0">
                <a:latin typeface="Times New Roman"/>
                <a:cs typeface="Times New Roman"/>
              </a:rPr>
              <a:t> </a:t>
            </a:r>
            <a:r>
              <a:rPr sz="2400" spc="75" dirty="0">
                <a:latin typeface="Times New Roman"/>
                <a:cs typeface="Times New Roman"/>
              </a:rPr>
              <a:t>any</a:t>
            </a:r>
            <a:r>
              <a:rPr sz="2400" dirty="0">
                <a:latin typeface="Times New Roman"/>
                <a:cs typeface="Times New Roman"/>
              </a:rPr>
              <a:t> </a:t>
            </a:r>
            <a:r>
              <a:rPr sz="2400" spc="130" dirty="0">
                <a:latin typeface="Times New Roman"/>
                <a:cs typeface="Times New Roman"/>
              </a:rPr>
              <a:t>other</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2700">
              <a:latin typeface="Times New Roman"/>
              <a:cs typeface="Times New Roman"/>
            </a:endParaRPr>
          </a:p>
          <a:p>
            <a:pPr marL="287020" marR="188595" indent="-274955">
              <a:lnSpc>
                <a:spcPct val="100000"/>
              </a:lnSpc>
            </a:pPr>
            <a:r>
              <a:rPr sz="2400" spc="95" dirty="0">
                <a:latin typeface="Times New Roman"/>
                <a:cs typeface="Times New Roman"/>
              </a:rPr>
              <a:t>Directed</a:t>
            </a:r>
            <a:r>
              <a:rPr sz="2400" spc="-5" dirty="0">
                <a:latin typeface="Times New Roman"/>
                <a:cs typeface="Times New Roman"/>
              </a:rPr>
              <a:t> </a:t>
            </a:r>
            <a:r>
              <a:rPr sz="2400" spc="100" dirty="0">
                <a:latin typeface="Times New Roman"/>
                <a:cs typeface="Times New Roman"/>
              </a:rPr>
              <a:t>graphs</a:t>
            </a:r>
            <a:r>
              <a:rPr sz="2400" spc="-10" dirty="0">
                <a:latin typeface="Times New Roman"/>
                <a:cs typeface="Times New Roman"/>
              </a:rPr>
              <a:t> </a:t>
            </a:r>
            <a:r>
              <a:rPr sz="2400" spc="95" dirty="0">
                <a:latin typeface="Times New Roman"/>
                <a:cs typeface="Times New Roman"/>
              </a:rPr>
              <a:t>are</a:t>
            </a:r>
            <a:r>
              <a:rPr sz="2400" dirty="0">
                <a:latin typeface="Times New Roman"/>
                <a:cs typeface="Times New Roman"/>
              </a:rPr>
              <a:t> </a:t>
            </a:r>
            <a:r>
              <a:rPr sz="2400" i="1" spc="50" dirty="0">
                <a:solidFill>
                  <a:srgbClr val="008000"/>
                </a:solidFill>
                <a:latin typeface="Times New Roman"/>
                <a:cs typeface="Times New Roman"/>
              </a:rPr>
              <a:t>weakly</a:t>
            </a:r>
            <a:r>
              <a:rPr sz="2400" i="1" spc="-30" dirty="0">
                <a:solidFill>
                  <a:srgbClr val="008000"/>
                </a:solidFill>
                <a:latin typeface="Times New Roman"/>
                <a:cs typeface="Times New Roman"/>
              </a:rPr>
              <a:t> </a:t>
            </a:r>
            <a:r>
              <a:rPr sz="2400" i="1" spc="65" dirty="0">
                <a:solidFill>
                  <a:srgbClr val="008000"/>
                </a:solidFill>
                <a:latin typeface="Times New Roman"/>
                <a:cs typeface="Times New Roman"/>
              </a:rPr>
              <a:t>connected</a:t>
            </a:r>
            <a:r>
              <a:rPr sz="2400" i="1" spc="30" dirty="0">
                <a:solidFill>
                  <a:srgbClr val="008000"/>
                </a:solidFill>
                <a:latin typeface="Times New Roman"/>
                <a:cs typeface="Times New Roman"/>
              </a:rPr>
              <a:t> </a:t>
            </a:r>
            <a:r>
              <a:rPr sz="2400" spc="-25" dirty="0">
                <a:latin typeface="Times New Roman"/>
                <a:cs typeface="Times New Roman"/>
              </a:rPr>
              <a:t>if</a:t>
            </a:r>
            <a:r>
              <a:rPr sz="2400" spc="-10" dirty="0">
                <a:latin typeface="Times New Roman"/>
                <a:cs typeface="Times New Roman"/>
              </a:rPr>
              <a:t> </a:t>
            </a:r>
            <a:r>
              <a:rPr sz="2400" spc="125" dirty="0">
                <a:latin typeface="Times New Roman"/>
                <a:cs typeface="Times New Roman"/>
              </a:rPr>
              <a:t>there</a:t>
            </a:r>
            <a:r>
              <a:rPr sz="2400" spc="-15" dirty="0">
                <a:latin typeface="Times New Roman"/>
                <a:cs typeface="Times New Roman"/>
              </a:rPr>
              <a:t> </a:t>
            </a:r>
            <a:r>
              <a:rPr sz="2400" spc="20" dirty="0">
                <a:latin typeface="Times New Roman"/>
                <a:cs typeface="Times New Roman"/>
              </a:rPr>
              <a:t>is</a:t>
            </a:r>
            <a:r>
              <a:rPr sz="2400" dirty="0">
                <a:latin typeface="Times New Roman"/>
                <a:cs typeface="Times New Roman"/>
              </a:rPr>
              <a:t> </a:t>
            </a:r>
            <a:r>
              <a:rPr sz="2400" spc="85" dirty="0">
                <a:latin typeface="Times New Roman"/>
                <a:cs typeface="Times New Roman"/>
              </a:rPr>
              <a:t>a</a:t>
            </a:r>
            <a:r>
              <a:rPr sz="2400" spc="-10" dirty="0">
                <a:latin typeface="Times New Roman"/>
                <a:cs typeface="Times New Roman"/>
              </a:rPr>
              <a:t> </a:t>
            </a:r>
            <a:r>
              <a:rPr sz="2400" spc="150" dirty="0">
                <a:latin typeface="Times New Roman"/>
                <a:cs typeface="Times New Roman"/>
              </a:rPr>
              <a:t>path  </a:t>
            </a:r>
            <a:r>
              <a:rPr sz="2400" spc="105" dirty="0">
                <a:latin typeface="Times New Roman"/>
                <a:cs typeface="Times New Roman"/>
              </a:rPr>
              <a:t>between </a:t>
            </a:r>
            <a:r>
              <a:rPr sz="2400" spc="75" dirty="0">
                <a:latin typeface="Times New Roman"/>
                <a:cs typeface="Times New Roman"/>
              </a:rPr>
              <a:t>any </a:t>
            </a:r>
            <a:r>
              <a:rPr sz="2400" spc="95" dirty="0">
                <a:latin typeface="Times New Roman"/>
                <a:cs typeface="Times New Roman"/>
              </a:rPr>
              <a:t>two </a:t>
            </a:r>
            <a:r>
              <a:rPr sz="2400" spc="55" dirty="0">
                <a:latin typeface="Times New Roman"/>
                <a:cs typeface="Times New Roman"/>
              </a:rPr>
              <a:t>vertices, </a:t>
            </a:r>
            <a:r>
              <a:rPr sz="2400" i="1" spc="40" dirty="0">
                <a:latin typeface="Times New Roman"/>
                <a:cs typeface="Times New Roman"/>
              </a:rPr>
              <a:t>ignoring</a:t>
            </a:r>
            <a:r>
              <a:rPr sz="2400" i="1" spc="-340" dirty="0">
                <a:latin typeface="Times New Roman"/>
                <a:cs typeface="Times New Roman"/>
              </a:rPr>
              <a:t> </a:t>
            </a:r>
            <a:r>
              <a:rPr sz="2400" i="1" spc="40" dirty="0">
                <a:latin typeface="Times New Roman"/>
                <a:cs typeface="Times New Roman"/>
              </a:rPr>
              <a:t>direction</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2450">
              <a:latin typeface="Times New Roman"/>
              <a:cs typeface="Times New Roman"/>
            </a:endParaRPr>
          </a:p>
          <a:p>
            <a:pPr marL="287020" marR="532765" indent="-274955">
              <a:lnSpc>
                <a:spcPct val="100000"/>
              </a:lnSpc>
            </a:pPr>
            <a:r>
              <a:rPr sz="2400" spc="-114" dirty="0">
                <a:latin typeface="Times New Roman"/>
                <a:cs typeface="Times New Roman"/>
              </a:rPr>
              <a:t>A</a:t>
            </a:r>
            <a:r>
              <a:rPr sz="2400" spc="-15" dirty="0">
                <a:latin typeface="Times New Roman"/>
                <a:cs typeface="Times New Roman"/>
              </a:rPr>
              <a:t> </a:t>
            </a:r>
            <a:r>
              <a:rPr sz="2400" i="1" spc="70" dirty="0">
                <a:solidFill>
                  <a:srgbClr val="008000"/>
                </a:solidFill>
                <a:latin typeface="Times New Roman"/>
                <a:cs typeface="Times New Roman"/>
              </a:rPr>
              <a:t>complete</a:t>
            </a:r>
            <a:r>
              <a:rPr sz="2400" i="1" spc="10" dirty="0">
                <a:solidFill>
                  <a:srgbClr val="008000"/>
                </a:solidFill>
                <a:latin typeface="Times New Roman"/>
                <a:cs typeface="Times New Roman"/>
              </a:rPr>
              <a:t> </a:t>
            </a:r>
            <a:r>
              <a:rPr sz="2400" spc="110" dirty="0">
                <a:latin typeface="Times New Roman"/>
                <a:cs typeface="Times New Roman"/>
              </a:rPr>
              <a:t>graph</a:t>
            </a:r>
            <a:r>
              <a:rPr sz="2400" spc="-20" dirty="0">
                <a:latin typeface="Times New Roman"/>
                <a:cs typeface="Times New Roman"/>
              </a:rPr>
              <a:t> </a:t>
            </a:r>
            <a:r>
              <a:rPr sz="2400" spc="105" dirty="0">
                <a:latin typeface="Times New Roman"/>
                <a:cs typeface="Times New Roman"/>
              </a:rPr>
              <a:t>has</a:t>
            </a:r>
            <a:r>
              <a:rPr sz="2400" dirty="0">
                <a:latin typeface="Times New Roman"/>
                <a:cs typeface="Times New Roman"/>
              </a:rPr>
              <a:t> </a:t>
            </a:r>
            <a:r>
              <a:rPr sz="2400" spc="140" dirty="0">
                <a:latin typeface="Times New Roman"/>
                <a:cs typeface="Times New Roman"/>
              </a:rPr>
              <a:t>an</a:t>
            </a:r>
            <a:r>
              <a:rPr sz="2400" spc="-5" dirty="0">
                <a:latin typeface="Times New Roman"/>
                <a:cs typeface="Times New Roman"/>
              </a:rPr>
              <a:t> </a:t>
            </a:r>
            <a:r>
              <a:rPr sz="2400" spc="85" dirty="0">
                <a:latin typeface="Times New Roman"/>
                <a:cs typeface="Times New Roman"/>
              </a:rPr>
              <a:t>edge</a:t>
            </a:r>
            <a:r>
              <a:rPr sz="2400" spc="-5" dirty="0">
                <a:latin typeface="Times New Roman"/>
                <a:cs typeface="Times New Roman"/>
              </a:rPr>
              <a:t> </a:t>
            </a:r>
            <a:r>
              <a:rPr sz="2400" spc="105" dirty="0">
                <a:latin typeface="Times New Roman"/>
                <a:cs typeface="Times New Roman"/>
              </a:rPr>
              <a:t>between</a:t>
            </a:r>
            <a:r>
              <a:rPr sz="2400" spc="5" dirty="0">
                <a:latin typeface="Times New Roman"/>
                <a:cs typeface="Times New Roman"/>
              </a:rPr>
              <a:t> </a:t>
            </a:r>
            <a:r>
              <a:rPr sz="2400" spc="40" dirty="0">
                <a:latin typeface="Times New Roman"/>
                <a:cs typeface="Times New Roman"/>
              </a:rPr>
              <a:t>every</a:t>
            </a:r>
            <a:r>
              <a:rPr sz="2400" spc="-5" dirty="0">
                <a:latin typeface="Times New Roman"/>
                <a:cs typeface="Times New Roman"/>
              </a:rPr>
              <a:t> </a:t>
            </a:r>
            <a:r>
              <a:rPr sz="2400" spc="90" dirty="0">
                <a:latin typeface="Times New Roman"/>
                <a:cs typeface="Times New Roman"/>
              </a:rPr>
              <a:t>pair</a:t>
            </a:r>
            <a:r>
              <a:rPr sz="2400" spc="-25" dirty="0">
                <a:latin typeface="Times New Roman"/>
                <a:cs typeface="Times New Roman"/>
              </a:rPr>
              <a:t> </a:t>
            </a:r>
            <a:r>
              <a:rPr sz="2400" spc="20" dirty="0">
                <a:latin typeface="Times New Roman"/>
                <a:cs typeface="Times New Roman"/>
              </a:rPr>
              <a:t>of  </a:t>
            </a:r>
            <a:r>
              <a:rPr sz="2400" spc="60" dirty="0">
                <a:latin typeface="Times New Roman"/>
                <a:cs typeface="Times New Roman"/>
              </a:rPr>
              <a:t>vertices</a:t>
            </a:r>
            <a:endParaRPr sz="2400">
              <a:latin typeface="Times New Roman"/>
              <a:cs typeface="Times New Roman"/>
            </a:endParaRPr>
          </a:p>
        </p:txBody>
      </p:sp>
      <p:grpSp>
        <p:nvGrpSpPr>
          <p:cNvPr id="10" name="object 10"/>
          <p:cNvGrpSpPr/>
          <p:nvPr/>
        </p:nvGrpSpPr>
        <p:grpSpPr>
          <a:xfrm>
            <a:off x="5926835" y="1383791"/>
            <a:ext cx="1845945" cy="914400"/>
            <a:chOff x="5926835" y="1383791"/>
            <a:chExt cx="1845945" cy="914400"/>
          </a:xfrm>
        </p:grpSpPr>
        <p:sp>
          <p:nvSpPr>
            <p:cNvPr id="11" name="object 11"/>
            <p:cNvSpPr/>
            <p:nvPr/>
          </p:nvSpPr>
          <p:spPr>
            <a:xfrm>
              <a:off x="6400800" y="1383791"/>
              <a:ext cx="1371600" cy="914400"/>
            </a:xfrm>
            <a:custGeom>
              <a:avLst/>
              <a:gdLst/>
              <a:ahLst/>
              <a:cxnLst/>
              <a:rect l="l" t="t" r="r" b="b"/>
              <a:pathLst>
                <a:path w="1371600" h="914400">
                  <a:moveTo>
                    <a:pt x="303276" y="532638"/>
                  </a:moveTo>
                  <a:lnTo>
                    <a:pt x="295529" y="484733"/>
                  </a:lnTo>
                  <a:lnTo>
                    <a:pt x="274002" y="443115"/>
                  </a:lnTo>
                  <a:lnTo>
                    <a:pt x="241160" y="410273"/>
                  </a:lnTo>
                  <a:lnTo>
                    <a:pt x="199542" y="388747"/>
                  </a:lnTo>
                  <a:lnTo>
                    <a:pt x="151638" y="381000"/>
                  </a:lnTo>
                  <a:lnTo>
                    <a:pt x="103720" y="388747"/>
                  </a:lnTo>
                  <a:lnTo>
                    <a:pt x="62103" y="410273"/>
                  </a:lnTo>
                  <a:lnTo>
                    <a:pt x="29260" y="443115"/>
                  </a:lnTo>
                  <a:lnTo>
                    <a:pt x="7734" y="484733"/>
                  </a:lnTo>
                  <a:lnTo>
                    <a:pt x="0" y="532638"/>
                  </a:lnTo>
                  <a:lnTo>
                    <a:pt x="7734" y="580555"/>
                  </a:lnTo>
                  <a:lnTo>
                    <a:pt x="29260" y="622173"/>
                  </a:lnTo>
                  <a:lnTo>
                    <a:pt x="62103" y="655015"/>
                  </a:lnTo>
                  <a:lnTo>
                    <a:pt x="103720" y="676541"/>
                  </a:lnTo>
                  <a:lnTo>
                    <a:pt x="151638" y="684276"/>
                  </a:lnTo>
                  <a:lnTo>
                    <a:pt x="199542" y="676541"/>
                  </a:lnTo>
                  <a:lnTo>
                    <a:pt x="241160" y="655015"/>
                  </a:lnTo>
                  <a:lnTo>
                    <a:pt x="274002" y="622173"/>
                  </a:lnTo>
                  <a:lnTo>
                    <a:pt x="295529" y="580555"/>
                  </a:lnTo>
                  <a:lnTo>
                    <a:pt x="303276" y="532638"/>
                  </a:lnTo>
                  <a:close/>
                </a:path>
                <a:path w="1371600" h="914400">
                  <a:moveTo>
                    <a:pt x="762000" y="152400"/>
                  </a:moveTo>
                  <a:lnTo>
                    <a:pt x="754253" y="104228"/>
                  </a:lnTo>
                  <a:lnTo>
                    <a:pt x="732726" y="62382"/>
                  </a:lnTo>
                  <a:lnTo>
                    <a:pt x="699884" y="29400"/>
                  </a:lnTo>
                  <a:lnTo>
                    <a:pt x="658266" y="7772"/>
                  </a:lnTo>
                  <a:lnTo>
                    <a:pt x="610362" y="0"/>
                  </a:lnTo>
                  <a:lnTo>
                    <a:pt x="562444" y="7772"/>
                  </a:lnTo>
                  <a:lnTo>
                    <a:pt x="520827" y="29400"/>
                  </a:lnTo>
                  <a:lnTo>
                    <a:pt x="487984" y="62382"/>
                  </a:lnTo>
                  <a:lnTo>
                    <a:pt x="466458" y="104228"/>
                  </a:lnTo>
                  <a:lnTo>
                    <a:pt x="458724" y="152400"/>
                  </a:lnTo>
                  <a:lnTo>
                    <a:pt x="466458" y="200583"/>
                  </a:lnTo>
                  <a:lnTo>
                    <a:pt x="487984" y="242430"/>
                  </a:lnTo>
                  <a:lnTo>
                    <a:pt x="520827" y="275412"/>
                  </a:lnTo>
                  <a:lnTo>
                    <a:pt x="562444" y="297040"/>
                  </a:lnTo>
                  <a:lnTo>
                    <a:pt x="610362" y="304800"/>
                  </a:lnTo>
                  <a:lnTo>
                    <a:pt x="658266" y="297040"/>
                  </a:lnTo>
                  <a:lnTo>
                    <a:pt x="699884" y="275412"/>
                  </a:lnTo>
                  <a:lnTo>
                    <a:pt x="732726" y="242430"/>
                  </a:lnTo>
                  <a:lnTo>
                    <a:pt x="754253" y="200583"/>
                  </a:lnTo>
                  <a:lnTo>
                    <a:pt x="762000" y="152400"/>
                  </a:lnTo>
                  <a:close/>
                </a:path>
                <a:path w="1371600" h="914400">
                  <a:moveTo>
                    <a:pt x="1371600" y="762762"/>
                  </a:moveTo>
                  <a:lnTo>
                    <a:pt x="1363853" y="714857"/>
                  </a:lnTo>
                  <a:lnTo>
                    <a:pt x="1342326" y="673239"/>
                  </a:lnTo>
                  <a:lnTo>
                    <a:pt x="1309484" y="640397"/>
                  </a:lnTo>
                  <a:lnTo>
                    <a:pt x="1267866" y="618871"/>
                  </a:lnTo>
                  <a:lnTo>
                    <a:pt x="1219962" y="611124"/>
                  </a:lnTo>
                  <a:lnTo>
                    <a:pt x="1172044" y="618871"/>
                  </a:lnTo>
                  <a:lnTo>
                    <a:pt x="1130427" y="640397"/>
                  </a:lnTo>
                  <a:lnTo>
                    <a:pt x="1097584" y="673239"/>
                  </a:lnTo>
                  <a:lnTo>
                    <a:pt x="1076058" y="714857"/>
                  </a:lnTo>
                  <a:lnTo>
                    <a:pt x="1068324" y="762762"/>
                  </a:lnTo>
                  <a:lnTo>
                    <a:pt x="1076058" y="810679"/>
                  </a:lnTo>
                  <a:lnTo>
                    <a:pt x="1097584" y="852297"/>
                  </a:lnTo>
                  <a:lnTo>
                    <a:pt x="1130427" y="885139"/>
                  </a:lnTo>
                  <a:lnTo>
                    <a:pt x="1172044" y="906665"/>
                  </a:lnTo>
                  <a:lnTo>
                    <a:pt x="1219962" y="914400"/>
                  </a:lnTo>
                  <a:lnTo>
                    <a:pt x="1267866" y="906665"/>
                  </a:lnTo>
                  <a:lnTo>
                    <a:pt x="1309484" y="885139"/>
                  </a:lnTo>
                  <a:lnTo>
                    <a:pt x="1342326" y="852297"/>
                  </a:lnTo>
                  <a:lnTo>
                    <a:pt x="1363853" y="810679"/>
                  </a:lnTo>
                  <a:lnTo>
                    <a:pt x="1371600" y="762762"/>
                  </a:lnTo>
                  <a:close/>
                </a:path>
                <a:path w="1371600" h="914400">
                  <a:moveTo>
                    <a:pt x="1371600" y="152400"/>
                  </a:moveTo>
                  <a:lnTo>
                    <a:pt x="1363853" y="104228"/>
                  </a:lnTo>
                  <a:lnTo>
                    <a:pt x="1342326" y="62382"/>
                  </a:lnTo>
                  <a:lnTo>
                    <a:pt x="1309484" y="29400"/>
                  </a:lnTo>
                  <a:lnTo>
                    <a:pt x="1267866" y="7772"/>
                  </a:lnTo>
                  <a:lnTo>
                    <a:pt x="1219962" y="0"/>
                  </a:lnTo>
                  <a:lnTo>
                    <a:pt x="1172044" y="7772"/>
                  </a:lnTo>
                  <a:lnTo>
                    <a:pt x="1130427" y="29400"/>
                  </a:lnTo>
                  <a:lnTo>
                    <a:pt x="1097584" y="62382"/>
                  </a:lnTo>
                  <a:lnTo>
                    <a:pt x="1076058" y="104228"/>
                  </a:lnTo>
                  <a:lnTo>
                    <a:pt x="1068324" y="152400"/>
                  </a:lnTo>
                  <a:lnTo>
                    <a:pt x="1076058" y="200583"/>
                  </a:lnTo>
                  <a:lnTo>
                    <a:pt x="1097584" y="242430"/>
                  </a:lnTo>
                  <a:lnTo>
                    <a:pt x="1130427" y="275412"/>
                  </a:lnTo>
                  <a:lnTo>
                    <a:pt x="1172044" y="297040"/>
                  </a:lnTo>
                  <a:lnTo>
                    <a:pt x="1219962" y="304800"/>
                  </a:lnTo>
                  <a:lnTo>
                    <a:pt x="1267866" y="297040"/>
                  </a:lnTo>
                  <a:lnTo>
                    <a:pt x="1309484" y="275412"/>
                  </a:lnTo>
                  <a:lnTo>
                    <a:pt x="1342326" y="242430"/>
                  </a:lnTo>
                  <a:lnTo>
                    <a:pt x="1363853" y="200583"/>
                  </a:lnTo>
                  <a:lnTo>
                    <a:pt x="1371600" y="152400"/>
                  </a:lnTo>
                  <a:close/>
                </a:path>
              </a:pathLst>
            </a:custGeom>
            <a:solidFill>
              <a:srgbClr val="000000"/>
            </a:solidFill>
          </p:spPr>
          <p:txBody>
            <a:bodyPr wrap="square" lIns="0" tIns="0" rIns="0" bIns="0" rtlCol="0"/>
            <a:lstStyle/>
            <a:p>
              <a:endParaRPr/>
            </a:p>
          </p:txBody>
        </p:sp>
        <p:sp>
          <p:nvSpPr>
            <p:cNvPr id="12" name="object 12"/>
            <p:cNvSpPr/>
            <p:nvPr/>
          </p:nvSpPr>
          <p:spPr>
            <a:xfrm>
              <a:off x="5926835" y="1536191"/>
              <a:ext cx="1694814" cy="631190"/>
            </a:xfrm>
            <a:custGeom>
              <a:avLst/>
              <a:gdLst/>
              <a:ahLst/>
              <a:cxnLst/>
              <a:rect l="l" t="t" r="r" b="b"/>
              <a:pathLst>
                <a:path w="1694815" h="631189">
                  <a:moveTo>
                    <a:pt x="1694688" y="153924"/>
                  </a:moveTo>
                  <a:lnTo>
                    <a:pt x="1694688" y="630936"/>
                  </a:lnTo>
                </a:path>
                <a:path w="1694815" h="631189">
                  <a:moveTo>
                    <a:pt x="1543049" y="0"/>
                  </a:moveTo>
                  <a:lnTo>
                    <a:pt x="1066799" y="0"/>
                  </a:lnTo>
                </a:path>
                <a:path w="1694815" h="631189">
                  <a:moveTo>
                    <a:pt x="1191767" y="106680"/>
                  </a:moveTo>
                  <a:lnTo>
                    <a:pt x="1668017" y="583692"/>
                  </a:lnTo>
                </a:path>
                <a:path w="1694815" h="631189">
                  <a:moveTo>
                    <a:pt x="977645" y="106680"/>
                  </a:moveTo>
                  <a:lnTo>
                    <a:pt x="501396" y="106680"/>
                  </a:lnTo>
                </a:path>
                <a:path w="1694815" h="631189">
                  <a:moveTo>
                    <a:pt x="476250" y="382524"/>
                  </a:moveTo>
                  <a:lnTo>
                    <a:pt x="0" y="382524"/>
                  </a:lnTo>
                </a:path>
              </a:pathLst>
            </a:custGeom>
            <a:ln w="9144">
              <a:solidFill>
                <a:srgbClr val="000000"/>
              </a:solidFill>
            </a:ln>
          </p:spPr>
          <p:txBody>
            <a:bodyPr wrap="square" lIns="0" tIns="0" rIns="0" bIns="0" rtlCol="0"/>
            <a:lstStyle/>
            <a:p>
              <a:endParaRPr/>
            </a:p>
          </p:txBody>
        </p:sp>
      </p:grpSp>
      <p:grpSp>
        <p:nvGrpSpPr>
          <p:cNvPr id="13" name="object 13"/>
          <p:cNvGrpSpPr/>
          <p:nvPr/>
        </p:nvGrpSpPr>
        <p:grpSpPr>
          <a:xfrm>
            <a:off x="5105400" y="1458467"/>
            <a:ext cx="762000" cy="914400"/>
            <a:chOff x="5105400" y="1458467"/>
            <a:chExt cx="762000" cy="914400"/>
          </a:xfrm>
        </p:grpSpPr>
        <p:sp>
          <p:nvSpPr>
            <p:cNvPr id="14" name="object 14"/>
            <p:cNvSpPr/>
            <p:nvPr/>
          </p:nvSpPr>
          <p:spPr>
            <a:xfrm>
              <a:off x="5105400" y="1458467"/>
              <a:ext cx="762000" cy="609600"/>
            </a:xfrm>
            <a:custGeom>
              <a:avLst/>
              <a:gdLst/>
              <a:ahLst/>
              <a:cxnLst/>
              <a:rect l="l" t="t" r="r" b="b"/>
              <a:pathLst>
                <a:path w="762000" h="609600">
                  <a:moveTo>
                    <a:pt x="303276" y="152400"/>
                  </a:moveTo>
                  <a:lnTo>
                    <a:pt x="295529" y="104228"/>
                  </a:lnTo>
                  <a:lnTo>
                    <a:pt x="274002" y="62382"/>
                  </a:lnTo>
                  <a:lnTo>
                    <a:pt x="241160" y="29400"/>
                  </a:lnTo>
                  <a:lnTo>
                    <a:pt x="199542" y="7772"/>
                  </a:lnTo>
                  <a:lnTo>
                    <a:pt x="151638" y="0"/>
                  </a:lnTo>
                  <a:lnTo>
                    <a:pt x="103720" y="7772"/>
                  </a:lnTo>
                  <a:lnTo>
                    <a:pt x="62103" y="29400"/>
                  </a:lnTo>
                  <a:lnTo>
                    <a:pt x="29260" y="62382"/>
                  </a:lnTo>
                  <a:lnTo>
                    <a:pt x="7734" y="104228"/>
                  </a:lnTo>
                  <a:lnTo>
                    <a:pt x="0" y="152400"/>
                  </a:lnTo>
                  <a:lnTo>
                    <a:pt x="7734" y="200583"/>
                  </a:lnTo>
                  <a:lnTo>
                    <a:pt x="29260" y="242430"/>
                  </a:lnTo>
                  <a:lnTo>
                    <a:pt x="62103" y="275412"/>
                  </a:lnTo>
                  <a:lnTo>
                    <a:pt x="103720" y="297040"/>
                  </a:lnTo>
                  <a:lnTo>
                    <a:pt x="151638" y="304800"/>
                  </a:lnTo>
                  <a:lnTo>
                    <a:pt x="199542" y="297040"/>
                  </a:lnTo>
                  <a:lnTo>
                    <a:pt x="241160" y="275412"/>
                  </a:lnTo>
                  <a:lnTo>
                    <a:pt x="274002" y="242430"/>
                  </a:lnTo>
                  <a:lnTo>
                    <a:pt x="295529" y="200583"/>
                  </a:lnTo>
                  <a:lnTo>
                    <a:pt x="303276" y="152400"/>
                  </a:lnTo>
                  <a:close/>
                </a:path>
                <a:path w="762000" h="609600">
                  <a:moveTo>
                    <a:pt x="762000" y="457962"/>
                  </a:moveTo>
                  <a:lnTo>
                    <a:pt x="754253" y="410057"/>
                  </a:lnTo>
                  <a:lnTo>
                    <a:pt x="732726" y="368439"/>
                  </a:lnTo>
                  <a:lnTo>
                    <a:pt x="699884" y="335597"/>
                  </a:lnTo>
                  <a:lnTo>
                    <a:pt x="658266" y="314071"/>
                  </a:lnTo>
                  <a:lnTo>
                    <a:pt x="610362" y="306324"/>
                  </a:lnTo>
                  <a:lnTo>
                    <a:pt x="562444" y="314071"/>
                  </a:lnTo>
                  <a:lnTo>
                    <a:pt x="520827" y="335597"/>
                  </a:lnTo>
                  <a:lnTo>
                    <a:pt x="487984" y="368439"/>
                  </a:lnTo>
                  <a:lnTo>
                    <a:pt x="466458" y="410057"/>
                  </a:lnTo>
                  <a:lnTo>
                    <a:pt x="458724" y="457962"/>
                  </a:lnTo>
                  <a:lnTo>
                    <a:pt x="466458" y="505879"/>
                  </a:lnTo>
                  <a:lnTo>
                    <a:pt x="487984" y="547497"/>
                  </a:lnTo>
                  <a:lnTo>
                    <a:pt x="520827" y="580339"/>
                  </a:lnTo>
                  <a:lnTo>
                    <a:pt x="562444" y="601865"/>
                  </a:lnTo>
                  <a:lnTo>
                    <a:pt x="610362" y="609600"/>
                  </a:lnTo>
                  <a:lnTo>
                    <a:pt x="658266" y="601865"/>
                  </a:lnTo>
                  <a:lnTo>
                    <a:pt x="699884" y="580339"/>
                  </a:lnTo>
                  <a:lnTo>
                    <a:pt x="732726" y="547497"/>
                  </a:lnTo>
                  <a:lnTo>
                    <a:pt x="754253" y="505879"/>
                  </a:lnTo>
                  <a:lnTo>
                    <a:pt x="762000" y="457962"/>
                  </a:lnTo>
                  <a:close/>
                </a:path>
              </a:pathLst>
            </a:custGeom>
            <a:solidFill>
              <a:srgbClr val="000000"/>
            </a:solidFill>
          </p:spPr>
          <p:txBody>
            <a:bodyPr wrap="square" lIns="0" tIns="0" rIns="0" bIns="0" rtlCol="0"/>
            <a:lstStyle/>
            <a:p>
              <a:endParaRPr/>
            </a:p>
          </p:txBody>
        </p:sp>
        <p:sp>
          <p:nvSpPr>
            <p:cNvPr id="15" name="object 15"/>
            <p:cNvSpPr/>
            <p:nvPr/>
          </p:nvSpPr>
          <p:spPr>
            <a:xfrm>
              <a:off x="5132832" y="1810511"/>
              <a:ext cx="476250" cy="0"/>
            </a:xfrm>
            <a:custGeom>
              <a:avLst/>
              <a:gdLst/>
              <a:ahLst/>
              <a:cxnLst/>
              <a:rect l="l" t="t" r="r" b="b"/>
              <a:pathLst>
                <a:path w="476250">
                  <a:moveTo>
                    <a:pt x="476250" y="0"/>
                  </a:moveTo>
                  <a:lnTo>
                    <a:pt x="0" y="0"/>
                  </a:lnTo>
                </a:path>
              </a:pathLst>
            </a:custGeom>
            <a:ln w="9144">
              <a:solidFill>
                <a:srgbClr val="000000"/>
              </a:solidFill>
            </a:ln>
          </p:spPr>
          <p:txBody>
            <a:bodyPr wrap="square" lIns="0" tIns="0" rIns="0" bIns="0" rtlCol="0"/>
            <a:lstStyle/>
            <a:p>
              <a:endParaRPr/>
            </a:p>
          </p:txBody>
        </p:sp>
        <p:sp>
          <p:nvSpPr>
            <p:cNvPr id="16" name="object 16"/>
            <p:cNvSpPr/>
            <p:nvPr/>
          </p:nvSpPr>
          <p:spPr>
            <a:xfrm>
              <a:off x="5105400" y="2069591"/>
              <a:ext cx="303530" cy="303530"/>
            </a:xfrm>
            <a:custGeom>
              <a:avLst/>
              <a:gdLst/>
              <a:ahLst/>
              <a:cxnLst/>
              <a:rect l="l" t="t" r="r" b="b"/>
              <a:pathLst>
                <a:path w="303529" h="303530">
                  <a:moveTo>
                    <a:pt x="151637" y="0"/>
                  </a:moveTo>
                  <a:lnTo>
                    <a:pt x="103729" y="7735"/>
                  </a:lnTo>
                  <a:lnTo>
                    <a:pt x="62106" y="29272"/>
                  </a:lnTo>
                  <a:lnTo>
                    <a:pt x="29272" y="62106"/>
                  </a:lnTo>
                  <a:lnTo>
                    <a:pt x="7735" y="103729"/>
                  </a:lnTo>
                  <a:lnTo>
                    <a:pt x="0" y="151637"/>
                  </a:lnTo>
                  <a:lnTo>
                    <a:pt x="7735" y="199546"/>
                  </a:lnTo>
                  <a:lnTo>
                    <a:pt x="29272" y="241169"/>
                  </a:lnTo>
                  <a:lnTo>
                    <a:pt x="62106" y="274003"/>
                  </a:lnTo>
                  <a:lnTo>
                    <a:pt x="103729" y="295540"/>
                  </a:lnTo>
                  <a:lnTo>
                    <a:pt x="151637" y="303275"/>
                  </a:lnTo>
                  <a:lnTo>
                    <a:pt x="199546" y="295540"/>
                  </a:lnTo>
                  <a:lnTo>
                    <a:pt x="241169" y="274003"/>
                  </a:lnTo>
                  <a:lnTo>
                    <a:pt x="274003" y="241169"/>
                  </a:lnTo>
                  <a:lnTo>
                    <a:pt x="295540" y="199546"/>
                  </a:lnTo>
                  <a:lnTo>
                    <a:pt x="303275" y="151637"/>
                  </a:lnTo>
                  <a:lnTo>
                    <a:pt x="295540" y="103729"/>
                  </a:lnTo>
                  <a:lnTo>
                    <a:pt x="274003" y="62106"/>
                  </a:lnTo>
                  <a:lnTo>
                    <a:pt x="241169" y="29272"/>
                  </a:lnTo>
                  <a:lnTo>
                    <a:pt x="199546" y="7735"/>
                  </a:lnTo>
                  <a:lnTo>
                    <a:pt x="151637" y="0"/>
                  </a:lnTo>
                  <a:close/>
                </a:path>
              </a:pathLst>
            </a:custGeom>
            <a:solidFill>
              <a:srgbClr val="000000"/>
            </a:solidFill>
          </p:spPr>
          <p:txBody>
            <a:bodyPr wrap="square" lIns="0" tIns="0" rIns="0" bIns="0" rtlCol="0"/>
            <a:lstStyle/>
            <a:p>
              <a:endParaRPr/>
            </a:p>
          </p:txBody>
        </p:sp>
        <p:sp>
          <p:nvSpPr>
            <p:cNvPr id="17" name="object 17"/>
            <p:cNvSpPr/>
            <p:nvPr/>
          </p:nvSpPr>
          <p:spPr>
            <a:xfrm>
              <a:off x="5132832" y="2025395"/>
              <a:ext cx="476250" cy="0"/>
            </a:xfrm>
            <a:custGeom>
              <a:avLst/>
              <a:gdLst/>
              <a:ahLst/>
              <a:cxnLst/>
              <a:rect l="l" t="t" r="r" b="b"/>
              <a:pathLst>
                <a:path w="476250">
                  <a:moveTo>
                    <a:pt x="476250" y="0"/>
                  </a:moveTo>
                  <a:lnTo>
                    <a:pt x="0" y="0"/>
                  </a:lnTo>
                </a:path>
              </a:pathLst>
            </a:custGeom>
            <a:ln w="9144">
              <a:solidFill>
                <a:srgbClr val="000000"/>
              </a:solidFill>
            </a:ln>
          </p:spPr>
          <p:txBody>
            <a:bodyPr wrap="square" lIns="0" tIns="0" rIns="0" bIns="0" rtlCol="0"/>
            <a:lstStyle/>
            <a:p>
              <a:endParaRPr/>
            </a:p>
          </p:txBody>
        </p:sp>
      </p:grpSp>
      <p:sp>
        <p:nvSpPr>
          <p:cNvPr id="18" name="object 18"/>
          <p:cNvSpPr/>
          <p:nvPr/>
        </p:nvSpPr>
        <p:spPr>
          <a:xfrm>
            <a:off x="5715000" y="2907791"/>
            <a:ext cx="1217930" cy="1066800"/>
          </a:xfrm>
          <a:custGeom>
            <a:avLst/>
            <a:gdLst/>
            <a:ahLst/>
            <a:cxnLst/>
            <a:rect l="l" t="t" r="r" b="b"/>
            <a:pathLst>
              <a:path w="1217929" h="1066800">
                <a:moveTo>
                  <a:pt x="1217676" y="532638"/>
                </a:moveTo>
                <a:lnTo>
                  <a:pt x="1209929" y="484733"/>
                </a:lnTo>
                <a:lnTo>
                  <a:pt x="1188402" y="443115"/>
                </a:lnTo>
                <a:lnTo>
                  <a:pt x="1155560" y="410273"/>
                </a:lnTo>
                <a:lnTo>
                  <a:pt x="1113942" y="388747"/>
                </a:lnTo>
                <a:lnTo>
                  <a:pt x="1066038" y="381000"/>
                </a:lnTo>
                <a:lnTo>
                  <a:pt x="1018120" y="388747"/>
                </a:lnTo>
                <a:lnTo>
                  <a:pt x="976503" y="410273"/>
                </a:lnTo>
                <a:lnTo>
                  <a:pt x="943660" y="443115"/>
                </a:lnTo>
                <a:lnTo>
                  <a:pt x="922134" y="484733"/>
                </a:lnTo>
                <a:lnTo>
                  <a:pt x="914400" y="532638"/>
                </a:lnTo>
                <a:lnTo>
                  <a:pt x="922134" y="580555"/>
                </a:lnTo>
                <a:lnTo>
                  <a:pt x="943660" y="622173"/>
                </a:lnTo>
                <a:lnTo>
                  <a:pt x="956754" y="635266"/>
                </a:lnTo>
                <a:lnTo>
                  <a:pt x="723265" y="635266"/>
                </a:lnTo>
                <a:lnTo>
                  <a:pt x="617474" y="582371"/>
                </a:lnTo>
                <a:lnTo>
                  <a:pt x="617474" y="415036"/>
                </a:lnTo>
                <a:lnTo>
                  <a:pt x="674624" y="415036"/>
                </a:lnTo>
                <a:lnTo>
                  <a:pt x="668274" y="402336"/>
                </a:lnTo>
                <a:lnTo>
                  <a:pt x="617943" y="301701"/>
                </a:lnTo>
                <a:lnTo>
                  <a:pt x="656247" y="295541"/>
                </a:lnTo>
                <a:lnTo>
                  <a:pt x="698093" y="274015"/>
                </a:lnTo>
                <a:lnTo>
                  <a:pt x="716280" y="255917"/>
                </a:lnTo>
                <a:lnTo>
                  <a:pt x="716280" y="266954"/>
                </a:lnTo>
                <a:lnTo>
                  <a:pt x="1066165" y="266954"/>
                </a:lnTo>
                <a:lnTo>
                  <a:pt x="1066165" y="324104"/>
                </a:lnTo>
                <a:lnTo>
                  <a:pt x="1180465" y="266954"/>
                </a:lnTo>
                <a:lnTo>
                  <a:pt x="1193165" y="260604"/>
                </a:lnTo>
                <a:lnTo>
                  <a:pt x="1180465" y="254254"/>
                </a:lnTo>
                <a:lnTo>
                  <a:pt x="1066165" y="197104"/>
                </a:lnTo>
                <a:lnTo>
                  <a:pt x="1066165" y="254254"/>
                </a:lnTo>
                <a:lnTo>
                  <a:pt x="717931" y="254254"/>
                </a:lnTo>
                <a:lnTo>
                  <a:pt x="731075" y="241173"/>
                </a:lnTo>
                <a:lnTo>
                  <a:pt x="752703" y="199555"/>
                </a:lnTo>
                <a:lnTo>
                  <a:pt x="760476" y="151638"/>
                </a:lnTo>
                <a:lnTo>
                  <a:pt x="752703" y="103733"/>
                </a:lnTo>
                <a:lnTo>
                  <a:pt x="731075" y="62115"/>
                </a:lnTo>
                <a:lnTo>
                  <a:pt x="698093" y="29273"/>
                </a:lnTo>
                <a:lnTo>
                  <a:pt x="656247" y="7747"/>
                </a:lnTo>
                <a:lnTo>
                  <a:pt x="608076" y="0"/>
                </a:lnTo>
                <a:lnTo>
                  <a:pt x="559892" y="7747"/>
                </a:lnTo>
                <a:lnTo>
                  <a:pt x="518045" y="29273"/>
                </a:lnTo>
                <a:lnTo>
                  <a:pt x="485063" y="62115"/>
                </a:lnTo>
                <a:lnTo>
                  <a:pt x="463435" y="103733"/>
                </a:lnTo>
                <a:lnTo>
                  <a:pt x="455676" y="151638"/>
                </a:lnTo>
                <a:lnTo>
                  <a:pt x="463435" y="199555"/>
                </a:lnTo>
                <a:lnTo>
                  <a:pt x="485063" y="241173"/>
                </a:lnTo>
                <a:lnTo>
                  <a:pt x="498195" y="254254"/>
                </a:lnTo>
                <a:lnTo>
                  <a:pt x="152908" y="254254"/>
                </a:lnTo>
                <a:lnTo>
                  <a:pt x="152908" y="197104"/>
                </a:lnTo>
                <a:lnTo>
                  <a:pt x="25908" y="260604"/>
                </a:lnTo>
                <a:lnTo>
                  <a:pt x="152908" y="324104"/>
                </a:lnTo>
                <a:lnTo>
                  <a:pt x="152908" y="266954"/>
                </a:lnTo>
                <a:lnTo>
                  <a:pt x="502793" y="266954"/>
                </a:lnTo>
                <a:lnTo>
                  <a:pt x="502793" y="258838"/>
                </a:lnTo>
                <a:lnTo>
                  <a:pt x="518045" y="274015"/>
                </a:lnTo>
                <a:lnTo>
                  <a:pt x="559892" y="295541"/>
                </a:lnTo>
                <a:lnTo>
                  <a:pt x="603834" y="302602"/>
                </a:lnTo>
                <a:lnTo>
                  <a:pt x="547624" y="415036"/>
                </a:lnTo>
                <a:lnTo>
                  <a:pt x="604774" y="415036"/>
                </a:lnTo>
                <a:lnTo>
                  <a:pt x="604774" y="580783"/>
                </a:lnTo>
                <a:lnTo>
                  <a:pt x="495795" y="635266"/>
                </a:lnTo>
                <a:lnTo>
                  <a:pt x="260908" y="635266"/>
                </a:lnTo>
                <a:lnTo>
                  <a:pt x="274002" y="622173"/>
                </a:lnTo>
                <a:lnTo>
                  <a:pt x="295529" y="580555"/>
                </a:lnTo>
                <a:lnTo>
                  <a:pt x="303276" y="532638"/>
                </a:lnTo>
                <a:lnTo>
                  <a:pt x="295529" y="484733"/>
                </a:lnTo>
                <a:lnTo>
                  <a:pt x="274002" y="443115"/>
                </a:lnTo>
                <a:lnTo>
                  <a:pt x="241160" y="410273"/>
                </a:lnTo>
                <a:lnTo>
                  <a:pt x="199542" y="388747"/>
                </a:lnTo>
                <a:lnTo>
                  <a:pt x="151638" y="381000"/>
                </a:lnTo>
                <a:lnTo>
                  <a:pt x="103720" y="388747"/>
                </a:lnTo>
                <a:lnTo>
                  <a:pt x="62103" y="410273"/>
                </a:lnTo>
                <a:lnTo>
                  <a:pt x="29260" y="443115"/>
                </a:lnTo>
                <a:lnTo>
                  <a:pt x="7734" y="484733"/>
                </a:lnTo>
                <a:lnTo>
                  <a:pt x="0" y="532638"/>
                </a:lnTo>
                <a:lnTo>
                  <a:pt x="7734" y="580555"/>
                </a:lnTo>
                <a:lnTo>
                  <a:pt x="29260" y="622173"/>
                </a:lnTo>
                <a:lnTo>
                  <a:pt x="62103" y="655015"/>
                </a:lnTo>
                <a:lnTo>
                  <a:pt x="103720" y="676541"/>
                </a:lnTo>
                <a:lnTo>
                  <a:pt x="151638" y="684276"/>
                </a:lnTo>
                <a:lnTo>
                  <a:pt x="199542" y="676541"/>
                </a:lnTo>
                <a:lnTo>
                  <a:pt x="241160" y="655015"/>
                </a:lnTo>
                <a:lnTo>
                  <a:pt x="259080" y="637095"/>
                </a:lnTo>
                <a:lnTo>
                  <a:pt x="259080" y="647966"/>
                </a:lnTo>
                <a:lnTo>
                  <a:pt x="495808" y="647966"/>
                </a:lnTo>
                <a:lnTo>
                  <a:pt x="604774" y="702449"/>
                </a:lnTo>
                <a:lnTo>
                  <a:pt x="604774" y="764057"/>
                </a:lnTo>
                <a:lnTo>
                  <a:pt x="559892" y="771271"/>
                </a:lnTo>
                <a:lnTo>
                  <a:pt x="518045" y="792797"/>
                </a:lnTo>
                <a:lnTo>
                  <a:pt x="485063" y="825639"/>
                </a:lnTo>
                <a:lnTo>
                  <a:pt x="463435" y="867257"/>
                </a:lnTo>
                <a:lnTo>
                  <a:pt x="455676" y="915162"/>
                </a:lnTo>
                <a:lnTo>
                  <a:pt x="463435" y="963079"/>
                </a:lnTo>
                <a:lnTo>
                  <a:pt x="485063" y="1004697"/>
                </a:lnTo>
                <a:lnTo>
                  <a:pt x="518045" y="1037539"/>
                </a:lnTo>
                <a:lnTo>
                  <a:pt x="559892" y="1059065"/>
                </a:lnTo>
                <a:lnTo>
                  <a:pt x="608076" y="1066800"/>
                </a:lnTo>
                <a:lnTo>
                  <a:pt x="656247" y="1059065"/>
                </a:lnTo>
                <a:lnTo>
                  <a:pt x="698093" y="1037539"/>
                </a:lnTo>
                <a:lnTo>
                  <a:pt x="731075" y="1004697"/>
                </a:lnTo>
                <a:lnTo>
                  <a:pt x="752703" y="963079"/>
                </a:lnTo>
                <a:lnTo>
                  <a:pt x="760476" y="915162"/>
                </a:lnTo>
                <a:lnTo>
                  <a:pt x="752703" y="867257"/>
                </a:lnTo>
                <a:lnTo>
                  <a:pt x="731075" y="825639"/>
                </a:lnTo>
                <a:lnTo>
                  <a:pt x="698093" y="792797"/>
                </a:lnTo>
                <a:lnTo>
                  <a:pt x="656247" y="771271"/>
                </a:lnTo>
                <a:lnTo>
                  <a:pt x="612813" y="764286"/>
                </a:lnTo>
                <a:lnTo>
                  <a:pt x="617474" y="764286"/>
                </a:lnTo>
                <a:lnTo>
                  <a:pt x="617474" y="700862"/>
                </a:lnTo>
                <a:lnTo>
                  <a:pt x="723265" y="647966"/>
                </a:lnTo>
                <a:lnTo>
                  <a:pt x="959993" y="647966"/>
                </a:lnTo>
                <a:lnTo>
                  <a:pt x="959993" y="638505"/>
                </a:lnTo>
                <a:lnTo>
                  <a:pt x="976503" y="655015"/>
                </a:lnTo>
                <a:lnTo>
                  <a:pt x="1018120" y="676541"/>
                </a:lnTo>
                <a:lnTo>
                  <a:pt x="1066038" y="684276"/>
                </a:lnTo>
                <a:lnTo>
                  <a:pt x="1113942" y="676541"/>
                </a:lnTo>
                <a:lnTo>
                  <a:pt x="1155560" y="655015"/>
                </a:lnTo>
                <a:lnTo>
                  <a:pt x="1188402" y="622173"/>
                </a:lnTo>
                <a:lnTo>
                  <a:pt x="1209929" y="580555"/>
                </a:lnTo>
                <a:lnTo>
                  <a:pt x="1217676" y="532638"/>
                </a:lnTo>
                <a:close/>
              </a:path>
            </a:pathLst>
          </a:custGeom>
          <a:solidFill>
            <a:srgbClr val="000000"/>
          </a:solidFill>
        </p:spPr>
        <p:txBody>
          <a:bodyPr wrap="square" lIns="0" tIns="0" rIns="0" bIns="0" rtlCol="0"/>
          <a:lstStyle/>
          <a:p>
            <a:endParaRPr/>
          </a:p>
        </p:txBody>
      </p:sp>
      <p:sp>
        <p:nvSpPr>
          <p:cNvPr id="19" name="object 19"/>
          <p:cNvSpPr/>
          <p:nvPr/>
        </p:nvSpPr>
        <p:spPr>
          <a:xfrm>
            <a:off x="7389876" y="5183123"/>
            <a:ext cx="304800" cy="303530"/>
          </a:xfrm>
          <a:custGeom>
            <a:avLst/>
            <a:gdLst/>
            <a:ahLst/>
            <a:cxnLst/>
            <a:rect l="l" t="t" r="r" b="b"/>
            <a:pathLst>
              <a:path w="304800" h="303529">
                <a:moveTo>
                  <a:pt x="152400" y="0"/>
                </a:moveTo>
                <a:lnTo>
                  <a:pt x="104217" y="7735"/>
                </a:lnTo>
                <a:lnTo>
                  <a:pt x="62380" y="29272"/>
                </a:lnTo>
                <a:lnTo>
                  <a:pt x="29394" y="62106"/>
                </a:lnTo>
                <a:lnTo>
                  <a:pt x="7766" y="103729"/>
                </a:lnTo>
                <a:lnTo>
                  <a:pt x="0" y="151637"/>
                </a:lnTo>
                <a:lnTo>
                  <a:pt x="7766" y="199546"/>
                </a:lnTo>
                <a:lnTo>
                  <a:pt x="29394" y="241169"/>
                </a:lnTo>
                <a:lnTo>
                  <a:pt x="62380" y="274003"/>
                </a:lnTo>
                <a:lnTo>
                  <a:pt x="104217" y="295540"/>
                </a:lnTo>
                <a:lnTo>
                  <a:pt x="152400" y="303275"/>
                </a:lnTo>
                <a:lnTo>
                  <a:pt x="200582" y="295540"/>
                </a:lnTo>
                <a:lnTo>
                  <a:pt x="242419" y="274003"/>
                </a:lnTo>
                <a:lnTo>
                  <a:pt x="275405" y="241169"/>
                </a:lnTo>
                <a:lnTo>
                  <a:pt x="297033" y="199546"/>
                </a:lnTo>
                <a:lnTo>
                  <a:pt x="304800" y="151637"/>
                </a:lnTo>
                <a:lnTo>
                  <a:pt x="297033" y="103729"/>
                </a:lnTo>
                <a:lnTo>
                  <a:pt x="275405" y="62106"/>
                </a:lnTo>
                <a:lnTo>
                  <a:pt x="242419" y="29272"/>
                </a:lnTo>
                <a:lnTo>
                  <a:pt x="200582" y="7735"/>
                </a:lnTo>
                <a:lnTo>
                  <a:pt x="152400" y="0"/>
                </a:lnTo>
                <a:close/>
              </a:path>
            </a:pathLst>
          </a:custGeom>
          <a:solidFill>
            <a:srgbClr val="000000"/>
          </a:solidFill>
        </p:spPr>
        <p:txBody>
          <a:bodyPr wrap="square" lIns="0" tIns="0" rIns="0" bIns="0" rtlCol="0"/>
          <a:lstStyle/>
          <a:p>
            <a:endParaRPr/>
          </a:p>
        </p:txBody>
      </p:sp>
      <p:sp>
        <p:nvSpPr>
          <p:cNvPr id="20" name="object 20"/>
          <p:cNvSpPr/>
          <p:nvPr/>
        </p:nvSpPr>
        <p:spPr>
          <a:xfrm>
            <a:off x="7389876" y="4419600"/>
            <a:ext cx="737870" cy="324485"/>
          </a:xfrm>
          <a:custGeom>
            <a:avLst/>
            <a:gdLst/>
            <a:ahLst/>
            <a:cxnLst/>
            <a:rect l="l" t="t" r="r" b="b"/>
            <a:pathLst>
              <a:path w="737870" h="324485">
                <a:moveTo>
                  <a:pt x="737489" y="260604"/>
                </a:moveTo>
                <a:lnTo>
                  <a:pt x="724789" y="254254"/>
                </a:lnTo>
                <a:lnTo>
                  <a:pt x="610489" y="197104"/>
                </a:lnTo>
                <a:lnTo>
                  <a:pt x="610489" y="254254"/>
                </a:lnTo>
                <a:lnTo>
                  <a:pt x="262255" y="254254"/>
                </a:lnTo>
                <a:lnTo>
                  <a:pt x="275399" y="241173"/>
                </a:lnTo>
                <a:lnTo>
                  <a:pt x="297027" y="199555"/>
                </a:lnTo>
                <a:lnTo>
                  <a:pt x="304800" y="151638"/>
                </a:lnTo>
                <a:lnTo>
                  <a:pt x="297027" y="103733"/>
                </a:lnTo>
                <a:lnTo>
                  <a:pt x="275399" y="62115"/>
                </a:lnTo>
                <a:lnTo>
                  <a:pt x="242417" y="29273"/>
                </a:lnTo>
                <a:lnTo>
                  <a:pt x="200571" y="7747"/>
                </a:lnTo>
                <a:lnTo>
                  <a:pt x="152400" y="0"/>
                </a:lnTo>
                <a:lnTo>
                  <a:pt x="104216" y="7747"/>
                </a:lnTo>
                <a:lnTo>
                  <a:pt x="62369" y="29273"/>
                </a:lnTo>
                <a:lnTo>
                  <a:pt x="29387" y="62115"/>
                </a:lnTo>
                <a:lnTo>
                  <a:pt x="7759" y="103733"/>
                </a:lnTo>
                <a:lnTo>
                  <a:pt x="0" y="151638"/>
                </a:lnTo>
                <a:lnTo>
                  <a:pt x="7759" y="199555"/>
                </a:lnTo>
                <a:lnTo>
                  <a:pt x="29387" y="241173"/>
                </a:lnTo>
                <a:lnTo>
                  <a:pt x="62369" y="274015"/>
                </a:lnTo>
                <a:lnTo>
                  <a:pt x="104216" y="295541"/>
                </a:lnTo>
                <a:lnTo>
                  <a:pt x="152400" y="303276"/>
                </a:lnTo>
                <a:lnTo>
                  <a:pt x="200571" y="295541"/>
                </a:lnTo>
                <a:lnTo>
                  <a:pt x="242417" y="274015"/>
                </a:lnTo>
                <a:lnTo>
                  <a:pt x="260604" y="255917"/>
                </a:lnTo>
                <a:lnTo>
                  <a:pt x="260604" y="266954"/>
                </a:lnTo>
                <a:lnTo>
                  <a:pt x="610489" y="266954"/>
                </a:lnTo>
                <a:lnTo>
                  <a:pt x="610489" y="324104"/>
                </a:lnTo>
                <a:lnTo>
                  <a:pt x="724789" y="266954"/>
                </a:lnTo>
                <a:lnTo>
                  <a:pt x="737489" y="260604"/>
                </a:lnTo>
                <a:close/>
              </a:path>
            </a:pathLst>
          </a:custGeom>
          <a:solidFill>
            <a:srgbClr val="000000"/>
          </a:solidFill>
        </p:spPr>
        <p:txBody>
          <a:bodyPr wrap="square" lIns="0" tIns="0" rIns="0" bIns="0" rtlCol="0"/>
          <a:lstStyle/>
          <a:p>
            <a:endParaRPr/>
          </a:p>
        </p:txBody>
      </p:sp>
      <p:sp>
        <p:nvSpPr>
          <p:cNvPr id="21" name="object 21"/>
          <p:cNvSpPr/>
          <p:nvPr/>
        </p:nvSpPr>
        <p:spPr>
          <a:xfrm>
            <a:off x="6934200" y="4800600"/>
            <a:ext cx="1217930" cy="324485"/>
          </a:xfrm>
          <a:custGeom>
            <a:avLst/>
            <a:gdLst/>
            <a:ahLst/>
            <a:cxnLst/>
            <a:rect l="l" t="t" r="r" b="b"/>
            <a:pathLst>
              <a:path w="1217929" h="324485">
                <a:moveTo>
                  <a:pt x="1217676" y="151638"/>
                </a:moveTo>
                <a:lnTo>
                  <a:pt x="1209929" y="103733"/>
                </a:lnTo>
                <a:lnTo>
                  <a:pt x="1188402" y="62115"/>
                </a:lnTo>
                <a:lnTo>
                  <a:pt x="1155560" y="29273"/>
                </a:lnTo>
                <a:lnTo>
                  <a:pt x="1113942" y="7747"/>
                </a:lnTo>
                <a:lnTo>
                  <a:pt x="1066038" y="0"/>
                </a:lnTo>
                <a:lnTo>
                  <a:pt x="1018120" y="7747"/>
                </a:lnTo>
                <a:lnTo>
                  <a:pt x="976503" y="29273"/>
                </a:lnTo>
                <a:lnTo>
                  <a:pt x="943660" y="62115"/>
                </a:lnTo>
                <a:lnTo>
                  <a:pt x="922134" y="103733"/>
                </a:lnTo>
                <a:lnTo>
                  <a:pt x="914400" y="151638"/>
                </a:lnTo>
                <a:lnTo>
                  <a:pt x="922134" y="199555"/>
                </a:lnTo>
                <a:lnTo>
                  <a:pt x="943660" y="241173"/>
                </a:lnTo>
                <a:lnTo>
                  <a:pt x="956741" y="254254"/>
                </a:lnTo>
                <a:lnTo>
                  <a:pt x="723265" y="254254"/>
                </a:lnTo>
                <a:lnTo>
                  <a:pt x="610108" y="197675"/>
                </a:lnTo>
                <a:lnTo>
                  <a:pt x="610108" y="197104"/>
                </a:lnTo>
                <a:lnTo>
                  <a:pt x="609536" y="197396"/>
                </a:lnTo>
                <a:lnTo>
                  <a:pt x="608965" y="197104"/>
                </a:lnTo>
                <a:lnTo>
                  <a:pt x="608965" y="197675"/>
                </a:lnTo>
                <a:lnTo>
                  <a:pt x="495808" y="254254"/>
                </a:lnTo>
                <a:lnTo>
                  <a:pt x="260921" y="254254"/>
                </a:lnTo>
                <a:lnTo>
                  <a:pt x="274002" y="241173"/>
                </a:lnTo>
                <a:lnTo>
                  <a:pt x="295529" y="199555"/>
                </a:lnTo>
                <a:lnTo>
                  <a:pt x="303276" y="151638"/>
                </a:lnTo>
                <a:lnTo>
                  <a:pt x="295529" y="103733"/>
                </a:lnTo>
                <a:lnTo>
                  <a:pt x="274002" y="62115"/>
                </a:lnTo>
                <a:lnTo>
                  <a:pt x="241160" y="29273"/>
                </a:lnTo>
                <a:lnTo>
                  <a:pt x="199542" y="7747"/>
                </a:lnTo>
                <a:lnTo>
                  <a:pt x="151638" y="0"/>
                </a:lnTo>
                <a:lnTo>
                  <a:pt x="103720" y="7747"/>
                </a:lnTo>
                <a:lnTo>
                  <a:pt x="62103" y="29273"/>
                </a:lnTo>
                <a:lnTo>
                  <a:pt x="29260" y="62115"/>
                </a:lnTo>
                <a:lnTo>
                  <a:pt x="7734" y="103733"/>
                </a:lnTo>
                <a:lnTo>
                  <a:pt x="0" y="151638"/>
                </a:lnTo>
                <a:lnTo>
                  <a:pt x="7734" y="199555"/>
                </a:lnTo>
                <a:lnTo>
                  <a:pt x="29260" y="241173"/>
                </a:lnTo>
                <a:lnTo>
                  <a:pt x="62103" y="274015"/>
                </a:lnTo>
                <a:lnTo>
                  <a:pt x="103720" y="295541"/>
                </a:lnTo>
                <a:lnTo>
                  <a:pt x="151638" y="303276"/>
                </a:lnTo>
                <a:lnTo>
                  <a:pt x="199542" y="295541"/>
                </a:lnTo>
                <a:lnTo>
                  <a:pt x="241160" y="274015"/>
                </a:lnTo>
                <a:lnTo>
                  <a:pt x="259080" y="256095"/>
                </a:lnTo>
                <a:lnTo>
                  <a:pt x="259080" y="266954"/>
                </a:lnTo>
                <a:lnTo>
                  <a:pt x="495808" y="266954"/>
                </a:lnTo>
                <a:lnTo>
                  <a:pt x="608965" y="323532"/>
                </a:lnTo>
                <a:lnTo>
                  <a:pt x="608965" y="324104"/>
                </a:lnTo>
                <a:lnTo>
                  <a:pt x="609536" y="323824"/>
                </a:lnTo>
                <a:lnTo>
                  <a:pt x="610108" y="324104"/>
                </a:lnTo>
                <a:lnTo>
                  <a:pt x="610108" y="323532"/>
                </a:lnTo>
                <a:lnTo>
                  <a:pt x="723265" y="266954"/>
                </a:lnTo>
                <a:lnTo>
                  <a:pt x="959993" y="266954"/>
                </a:lnTo>
                <a:lnTo>
                  <a:pt x="959993" y="257505"/>
                </a:lnTo>
                <a:lnTo>
                  <a:pt x="976503" y="274015"/>
                </a:lnTo>
                <a:lnTo>
                  <a:pt x="1018120" y="295541"/>
                </a:lnTo>
                <a:lnTo>
                  <a:pt x="1066038" y="303276"/>
                </a:lnTo>
                <a:lnTo>
                  <a:pt x="1113942" y="295541"/>
                </a:lnTo>
                <a:lnTo>
                  <a:pt x="1155560" y="274015"/>
                </a:lnTo>
                <a:lnTo>
                  <a:pt x="1188402" y="241173"/>
                </a:lnTo>
                <a:lnTo>
                  <a:pt x="1209929" y="199555"/>
                </a:lnTo>
                <a:lnTo>
                  <a:pt x="1217676" y="151638"/>
                </a:lnTo>
                <a:close/>
              </a:path>
            </a:pathLst>
          </a:custGeom>
          <a:solidFill>
            <a:srgbClr val="000000"/>
          </a:solidFill>
        </p:spPr>
        <p:txBody>
          <a:bodyPr wrap="square" lIns="0" tIns="0" rIns="0" bIns="0" rtlCol="0"/>
          <a:lstStyle/>
          <a:p>
            <a:endParaRPr/>
          </a:p>
        </p:txBody>
      </p:sp>
      <p:sp>
        <p:nvSpPr>
          <p:cNvPr id="22" name="object 22"/>
          <p:cNvSpPr/>
          <p:nvPr/>
        </p:nvSpPr>
        <p:spPr>
          <a:xfrm>
            <a:off x="5696712" y="5867400"/>
            <a:ext cx="1259205" cy="913130"/>
          </a:xfrm>
          <a:custGeom>
            <a:avLst/>
            <a:gdLst/>
            <a:ahLst/>
            <a:cxnLst/>
            <a:rect l="l" t="t" r="r" b="b"/>
            <a:pathLst>
              <a:path w="1259204" h="913129">
                <a:moveTo>
                  <a:pt x="321564" y="457962"/>
                </a:moveTo>
                <a:lnTo>
                  <a:pt x="313817" y="410044"/>
                </a:lnTo>
                <a:lnTo>
                  <a:pt x="292290" y="368414"/>
                </a:lnTo>
                <a:lnTo>
                  <a:pt x="259448" y="335584"/>
                </a:lnTo>
                <a:lnTo>
                  <a:pt x="217830" y="314058"/>
                </a:lnTo>
                <a:lnTo>
                  <a:pt x="169926" y="306324"/>
                </a:lnTo>
                <a:lnTo>
                  <a:pt x="122008" y="314058"/>
                </a:lnTo>
                <a:lnTo>
                  <a:pt x="80391" y="335584"/>
                </a:lnTo>
                <a:lnTo>
                  <a:pt x="47548" y="368414"/>
                </a:lnTo>
                <a:lnTo>
                  <a:pt x="26022" y="410044"/>
                </a:lnTo>
                <a:lnTo>
                  <a:pt x="18288" y="457962"/>
                </a:lnTo>
                <a:lnTo>
                  <a:pt x="26022" y="505891"/>
                </a:lnTo>
                <a:lnTo>
                  <a:pt x="47548" y="547522"/>
                </a:lnTo>
                <a:lnTo>
                  <a:pt x="80391" y="580351"/>
                </a:lnTo>
                <a:lnTo>
                  <a:pt x="122008" y="601878"/>
                </a:lnTo>
                <a:lnTo>
                  <a:pt x="169926" y="609600"/>
                </a:lnTo>
                <a:lnTo>
                  <a:pt x="217830" y="601878"/>
                </a:lnTo>
                <a:lnTo>
                  <a:pt x="259448" y="580351"/>
                </a:lnTo>
                <a:lnTo>
                  <a:pt x="292290" y="547522"/>
                </a:lnTo>
                <a:lnTo>
                  <a:pt x="313817" y="505891"/>
                </a:lnTo>
                <a:lnTo>
                  <a:pt x="321564" y="457962"/>
                </a:lnTo>
                <a:close/>
              </a:path>
              <a:path w="1259204" h="913129">
                <a:moveTo>
                  <a:pt x="799973" y="458724"/>
                </a:moveTo>
                <a:lnTo>
                  <a:pt x="787273" y="452374"/>
                </a:lnTo>
                <a:lnTo>
                  <a:pt x="672973" y="395224"/>
                </a:lnTo>
                <a:lnTo>
                  <a:pt x="672973" y="452374"/>
                </a:lnTo>
                <a:lnTo>
                  <a:pt x="635762" y="452374"/>
                </a:lnTo>
                <a:lnTo>
                  <a:pt x="635762" y="306324"/>
                </a:lnTo>
                <a:lnTo>
                  <a:pt x="635762" y="302018"/>
                </a:lnTo>
                <a:lnTo>
                  <a:pt x="676059" y="295554"/>
                </a:lnTo>
                <a:lnTo>
                  <a:pt x="717905" y="274027"/>
                </a:lnTo>
                <a:lnTo>
                  <a:pt x="750887" y="241198"/>
                </a:lnTo>
                <a:lnTo>
                  <a:pt x="772515" y="199567"/>
                </a:lnTo>
                <a:lnTo>
                  <a:pt x="780288" y="151638"/>
                </a:lnTo>
                <a:lnTo>
                  <a:pt x="772515" y="103720"/>
                </a:lnTo>
                <a:lnTo>
                  <a:pt x="750887" y="62090"/>
                </a:lnTo>
                <a:lnTo>
                  <a:pt x="717905" y="29260"/>
                </a:lnTo>
                <a:lnTo>
                  <a:pt x="676059" y="7734"/>
                </a:lnTo>
                <a:lnTo>
                  <a:pt x="627888" y="0"/>
                </a:lnTo>
                <a:lnTo>
                  <a:pt x="579704" y="7734"/>
                </a:lnTo>
                <a:lnTo>
                  <a:pt x="537857" y="29260"/>
                </a:lnTo>
                <a:lnTo>
                  <a:pt x="504875" y="62090"/>
                </a:lnTo>
                <a:lnTo>
                  <a:pt x="483247" y="103720"/>
                </a:lnTo>
                <a:lnTo>
                  <a:pt x="475488" y="151638"/>
                </a:lnTo>
                <a:lnTo>
                  <a:pt x="475767" y="153377"/>
                </a:lnTo>
                <a:lnTo>
                  <a:pt x="464185" y="147574"/>
                </a:lnTo>
                <a:lnTo>
                  <a:pt x="349885" y="90424"/>
                </a:lnTo>
                <a:lnTo>
                  <a:pt x="349885" y="147574"/>
                </a:lnTo>
                <a:lnTo>
                  <a:pt x="127000" y="147574"/>
                </a:lnTo>
                <a:lnTo>
                  <a:pt x="127000" y="90424"/>
                </a:lnTo>
                <a:lnTo>
                  <a:pt x="0" y="153924"/>
                </a:lnTo>
                <a:lnTo>
                  <a:pt x="127000" y="217424"/>
                </a:lnTo>
                <a:lnTo>
                  <a:pt x="127000" y="160286"/>
                </a:lnTo>
                <a:lnTo>
                  <a:pt x="349885" y="160286"/>
                </a:lnTo>
                <a:lnTo>
                  <a:pt x="349885" y="217424"/>
                </a:lnTo>
                <a:lnTo>
                  <a:pt x="464185" y="160286"/>
                </a:lnTo>
                <a:lnTo>
                  <a:pt x="475932" y="154406"/>
                </a:lnTo>
                <a:lnTo>
                  <a:pt x="483247" y="199567"/>
                </a:lnTo>
                <a:lnTo>
                  <a:pt x="504875" y="241198"/>
                </a:lnTo>
                <a:lnTo>
                  <a:pt x="537857" y="274027"/>
                </a:lnTo>
                <a:lnTo>
                  <a:pt x="579704" y="295554"/>
                </a:lnTo>
                <a:lnTo>
                  <a:pt x="623062" y="302514"/>
                </a:lnTo>
                <a:lnTo>
                  <a:pt x="623062" y="306324"/>
                </a:lnTo>
                <a:lnTo>
                  <a:pt x="623062" y="452374"/>
                </a:lnTo>
                <a:lnTo>
                  <a:pt x="450088" y="452374"/>
                </a:lnTo>
                <a:lnTo>
                  <a:pt x="450088" y="395224"/>
                </a:lnTo>
                <a:lnTo>
                  <a:pt x="323088" y="458724"/>
                </a:lnTo>
                <a:lnTo>
                  <a:pt x="450088" y="522224"/>
                </a:lnTo>
                <a:lnTo>
                  <a:pt x="450088" y="465074"/>
                </a:lnTo>
                <a:lnTo>
                  <a:pt x="623062" y="465074"/>
                </a:lnTo>
                <a:lnTo>
                  <a:pt x="623062" y="610374"/>
                </a:lnTo>
                <a:lnTo>
                  <a:pt x="579704" y="617334"/>
                </a:lnTo>
                <a:lnTo>
                  <a:pt x="537857" y="638860"/>
                </a:lnTo>
                <a:lnTo>
                  <a:pt x="504875" y="671690"/>
                </a:lnTo>
                <a:lnTo>
                  <a:pt x="483247" y="713320"/>
                </a:lnTo>
                <a:lnTo>
                  <a:pt x="475488" y="761238"/>
                </a:lnTo>
                <a:lnTo>
                  <a:pt x="475767" y="762977"/>
                </a:lnTo>
                <a:lnTo>
                  <a:pt x="464185" y="757174"/>
                </a:lnTo>
                <a:lnTo>
                  <a:pt x="349885" y="700024"/>
                </a:lnTo>
                <a:lnTo>
                  <a:pt x="349885" y="757174"/>
                </a:lnTo>
                <a:lnTo>
                  <a:pt x="127000" y="757174"/>
                </a:lnTo>
                <a:lnTo>
                  <a:pt x="127000" y="700024"/>
                </a:lnTo>
                <a:lnTo>
                  <a:pt x="0" y="763524"/>
                </a:lnTo>
                <a:lnTo>
                  <a:pt x="127000" y="827024"/>
                </a:lnTo>
                <a:lnTo>
                  <a:pt x="127000" y="769874"/>
                </a:lnTo>
                <a:lnTo>
                  <a:pt x="349885" y="769874"/>
                </a:lnTo>
                <a:lnTo>
                  <a:pt x="349885" y="827024"/>
                </a:lnTo>
                <a:lnTo>
                  <a:pt x="464185" y="769874"/>
                </a:lnTo>
                <a:lnTo>
                  <a:pt x="475932" y="764006"/>
                </a:lnTo>
                <a:lnTo>
                  <a:pt x="483247" y="809167"/>
                </a:lnTo>
                <a:lnTo>
                  <a:pt x="504875" y="850798"/>
                </a:lnTo>
                <a:lnTo>
                  <a:pt x="537857" y="883627"/>
                </a:lnTo>
                <a:lnTo>
                  <a:pt x="579704" y="905154"/>
                </a:lnTo>
                <a:lnTo>
                  <a:pt x="627888" y="912876"/>
                </a:lnTo>
                <a:lnTo>
                  <a:pt x="676059" y="905154"/>
                </a:lnTo>
                <a:lnTo>
                  <a:pt x="717905" y="883627"/>
                </a:lnTo>
                <a:lnTo>
                  <a:pt x="750887" y="850798"/>
                </a:lnTo>
                <a:lnTo>
                  <a:pt x="772515" y="809167"/>
                </a:lnTo>
                <a:lnTo>
                  <a:pt x="780288" y="761238"/>
                </a:lnTo>
                <a:lnTo>
                  <a:pt x="772515" y="713320"/>
                </a:lnTo>
                <a:lnTo>
                  <a:pt x="750887" y="671690"/>
                </a:lnTo>
                <a:lnTo>
                  <a:pt x="717905" y="638860"/>
                </a:lnTo>
                <a:lnTo>
                  <a:pt x="676059" y="617334"/>
                </a:lnTo>
                <a:lnTo>
                  <a:pt x="635762" y="610870"/>
                </a:lnTo>
                <a:lnTo>
                  <a:pt x="635762" y="465074"/>
                </a:lnTo>
                <a:lnTo>
                  <a:pt x="672973" y="465074"/>
                </a:lnTo>
                <a:lnTo>
                  <a:pt x="672973" y="522224"/>
                </a:lnTo>
                <a:lnTo>
                  <a:pt x="787273" y="465074"/>
                </a:lnTo>
                <a:lnTo>
                  <a:pt x="799973" y="458724"/>
                </a:lnTo>
                <a:close/>
              </a:path>
              <a:path w="1259204" h="913129">
                <a:moveTo>
                  <a:pt x="910844" y="500380"/>
                </a:moveTo>
                <a:lnTo>
                  <a:pt x="904494" y="487680"/>
                </a:lnTo>
                <a:lnTo>
                  <a:pt x="847344" y="373380"/>
                </a:lnTo>
                <a:lnTo>
                  <a:pt x="783844" y="500380"/>
                </a:lnTo>
                <a:lnTo>
                  <a:pt x="840994" y="500380"/>
                </a:lnTo>
                <a:lnTo>
                  <a:pt x="840994" y="722630"/>
                </a:lnTo>
                <a:lnTo>
                  <a:pt x="783844" y="722630"/>
                </a:lnTo>
                <a:lnTo>
                  <a:pt x="847344" y="849630"/>
                </a:lnTo>
                <a:lnTo>
                  <a:pt x="904494" y="735330"/>
                </a:lnTo>
                <a:lnTo>
                  <a:pt x="910844" y="722630"/>
                </a:lnTo>
                <a:lnTo>
                  <a:pt x="853694" y="722630"/>
                </a:lnTo>
                <a:lnTo>
                  <a:pt x="853694" y="500380"/>
                </a:lnTo>
                <a:lnTo>
                  <a:pt x="910844" y="500380"/>
                </a:lnTo>
                <a:close/>
              </a:path>
              <a:path w="1259204" h="913129">
                <a:moveTo>
                  <a:pt x="1235964" y="457962"/>
                </a:moveTo>
                <a:lnTo>
                  <a:pt x="1228217" y="410044"/>
                </a:lnTo>
                <a:lnTo>
                  <a:pt x="1206690" y="368414"/>
                </a:lnTo>
                <a:lnTo>
                  <a:pt x="1173848" y="335584"/>
                </a:lnTo>
                <a:lnTo>
                  <a:pt x="1132230" y="314058"/>
                </a:lnTo>
                <a:lnTo>
                  <a:pt x="1084326" y="306324"/>
                </a:lnTo>
                <a:lnTo>
                  <a:pt x="1036408" y="314058"/>
                </a:lnTo>
                <a:lnTo>
                  <a:pt x="994791" y="335584"/>
                </a:lnTo>
                <a:lnTo>
                  <a:pt x="961948" y="368414"/>
                </a:lnTo>
                <a:lnTo>
                  <a:pt x="940422" y="410044"/>
                </a:lnTo>
                <a:lnTo>
                  <a:pt x="932688" y="457962"/>
                </a:lnTo>
                <a:lnTo>
                  <a:pt x="940422" y="505891"/>
                </a:lnTo>
                <a:lnTo>
                  <a:pt x="961948" y="547522"/>
                </a:lnTo>
                <a:lnTo>
                  <a:pt x="994791" y="580351"/>
                </a:lnTo>
                <a:lnTo>
                  <a:pt x="1036408" y="601878"/>
                </a:lnTo>
                <a:lnTo>
                  <a:pt x="1084326" y="609600"/>
                </a:lnTo>
                <a:lnTo>
                  <a:pt x="1132230" y="601878"/>
                </a:lnTo>
                <a:lnTo>
                  <a:pt x="1173848" y="580351"/>
                </a:lnTo>
                <a:lnTo>
                  <a:pt x="1206690" y="547522"/>
                </a:lnTo>
                <a:lnTo>
                  <a:pt x="1228217" y="505891"/>
                </a:lnTo>
                <a:lnTo>
                  <a:pt x="1235964" y="457962"/>
                </a:lnTo>
                <a:close/>
              </a:path>
              <a:path w="1259204" h="913129">
                <a:moveTo>
                  <a:pt x="1258697" y="153924"/>
                </a:moveTo>
                <a:lnTo>
                  <a:pt x="1245997" y="147574"/>
                </a:lnTo>
                <a:lnTo>
                  <a:pt x="1131697" y="90424"/>
                </a:lnTo>
                <a:lnTo>
                  <a:pt x="1131697" y="147574"/>
                </a:lnTo>
                <a:lnTo>
                  <a:pt x="908812" y="147574"/>
                </a:lnTo>
                <a:lnTo>
                  <a:pt x="908812" y="90424"/>
                </a:lnTo>
                <a:lnTo>
                  <a:pt x="781812" y="153924"/>
                </a:lnTo>
                <a:lnTo>
                  <a:pt x="908812" y="217424"/>
                </a:lnTo>
                <a:lnTo>
                  <a:pt x="908812" y="160286"/>
                </a:lnTo>
                <a:lnTo>
                  <a:pt x="1131697" y="160286"/>
                </a:lnTo>
                <a:lnTo>
                  <a:pt x="1131697" y="217424"/>
                </a:lnTo>
                <a:lnTo>
                  <a:pt x="1245997" y="160286"/>
                </a:lnTo>
                <a:lnTo>
                  <a:pt x="1258697" y="153924"/>
                </a:lnTo>
                <a:close/>
              </a:path>
            </a:pathLst>
          </a:custGeom>
          <a:solidFill>
            <a:srgbClr val="000000"/>
          </a:solid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G</a:t>
            </a:r>
            <a:r>
              <a:rPr spc="5" dirty="0"/>
              <a:t>r</a:t>
            </a:r>
            <a:r>
              <a:rPr spc="70" dirty="0"/>
              <a:t>aph</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90" dirty="0"/>
              <a:t>9</a:t>
            </a:fld>
            <a:endParaRPr spc="-9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3431</Words>
  <Application>Microsoft Office PowerPoint</Application>
  <PresentationFormat>On-screen Show (4:3)</PresentationFormat>
  <Paragraphs>362</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Carlito</vt:lpstr>
      <vt:lpstr>DejaVu Sans</vt:lpstr>
      <vt:lpstr>Nunito</vt:lpstr>
      <vt:lpstr>Times New Roman</vt:lpstr>
      <vt:lpstr>Verdana</vt:lpstr>
      <vt:lpstr>Office Theme</vt:lpstr>
      <vt:lpstr>Data Structure Graph</vt:lpstr>
      <vt:lpstr>Graphs</vt:lpstr>
      <vt:lpstr>Examples of Graphs</vt:lpstr>
      <vt:lpstr>Directed vs. Undirected Graphs</vt:lpstr>
      <vt:lpstr>PowerPoint Presentation</vt:lpstr>
      <vt:lpstr>PowerPoint Presentation</vt:lpstr>
      <vt:lpstr>Graph terminology</vt:lpstr>
      <vt:lpstr>PowerPoint Presentation</vt:lpstr>
      <vt:lpstr>Continued…</vt:lpstr>
      <vt:lpstr>Continued…</vt:lpstr>
      <vt:lpstr>Graph Properties</vt:lpstr>
      <vt:lpstr>Number of Edges - Directed Graph</vt:lpstr>
      <vt:lpstr>PowerPoint Presentation</vt:lpstr>
      <vt:lpstr>Graph Representation</vt:lpstr>
      <vt:lpstr>PowerPoint Presentation</vt:lpstr>
      <vt:lpstr>Adjacency Matrix</vt:lpstr>
      <vt:lpstr>Adjacency Matrix</vt:lpstr>
      <vt:lpstr>Adjacency Matrix</vt:lpstr>
      <vt:lpstr>Adjacency Lists Representation</vt:lpstr>
      <vt:lpstr>Graphs: Adjacency List</vt:lpstr>
      <vt:lpstr>Graphs: Adjacency List</vt:lpstr>
      <vt:lpstr>Implementing Graphs</vt:lpstr>
      <vt:lpstr>Implementing Graphs</vt:lpstr>
      <vt:lpstr>TRAVERSALS</vt:lpstr>
      <vt:lpstr>1. BREADTH FIRST SEARCH </vt:lpstr>
      <vt:lpstr>             </vt:lpstr>
      <vt:lpstr>              PSEUDOCODE</vt:lpstr>
      <vt:lpstr>         2.DEPTH FIRST SEARCH</vt:lpstr>
      <vt:lpstr>PowerPoint Presentation</vt:lpstr>
      <vt:lpstr>              PSEUDOCODE</vt:lpstr>
      <vt:lpstr>    MINIMUM SPANNING TREE</vt:lpstr>
      <vt:lpstr>PowerPoint Presentation</vt:lpstr>
      <vt:lpstr>     KRUSKAL’S ALGORITHM</vt:lpstr>
      <vt:lpstr>PowerPoint Presentation</vt:lpstr>
      <vt:lpstr>                 ALGORITHM</vt:lpstr>
      <vt:lpstr>          PRIM’S ALGORITHM</vt:lpstr>
      <vt:lpstr>PowerPoint Presentation</vt:lpstr>
      <vt:lpstr>                ALGORITHM</vt:lpstr>
      <vt:lpstr>      Shortest path Algorithms</vt:lpstr>
      <vt:lpstr>SINGLE SOURCE SHORTEST PATH</vt:lpstr>
      <vt:lpstr>          Dijkstra's Algorithm </vt:lpstr>
      <vt:lpstr>          IMPLEMENTATION</vt:lpstr>
      <vt:lpstr>       IMPLEMENTATION(Cont.)</vt:lpstr>
      <vt:lpstr>     ALL PAIRS SHORTEST PATH</vt:lpstr>
      <vt:lpstr>FLOYD-WARSHALL’S ALGORITHM</vt:lpstr>
      <vt:lpstr>         ALGORITHMIC STEPS   </vt:lpstr>
      <vt:lpstr>           IMPLEMENTATION</vt:lpstr>
      <vt:lpstr>             BIBLIOGRAPHY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Graph</dc:title>
  <dc:creator>SHUBHAM</dc:creator>
  <cp:lastModifiedBy>shubham Aggarwal</cp:lastModifiedBy>
  <cp:revision>7</cp:revision>
  <dcterms:created xsi:type="dcterms:W3CDTF">2020-04-27T16:06:55Z</dcterms:created>
  <dcterms:modified xsi:type="dcterms:W3CDTF">2020-04-27T17:27:36Z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2015-05-29T00:00:00Z</vt:filetime>
  </property>
  <property fmtid="{D5CDD505-2E9C-101B-9397-08002B2CF9AE}" pid="3" name="Creator">
    <vt:lpwstr>Microsoft® PowerPoint® 2013</vt:lpwstr>
  </property>
  <property fmtid="{D5CDD505-2E9C-101B-9397-08002B2CF9AE}" pid="4" name="LastSaved">
    <vt:filetime>2020-04-27T00:00:00Z</vt:filetime>
  </property>
</Properties>
</file>