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06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6" r:id="rId10"/>
    <p:sldId id="268" r:id="rId11"/>
    <p:sldId id="274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5" r:id="rId41"/>
    <p:sldId id="303" r:id="rId42"/>
    <p:sldId id="304" r:id="rId4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5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88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12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0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2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4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34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808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578417"/>
            <a:ext cx="761491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CS380 Algorithm Design and</a:t>
            </a:r>
            <a:r>
              <a:rPr spc="-260" dirty="0"/>
              <a:t> </a:t>
            </a:r>
            <a:r>
              <a:rPr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4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0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2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70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92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1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9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21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US"/>
              <a:t>CS380 Algorithm Design and</a:t>
            </a:r>
            <a:r>
              <a:rPr lang="en-US" spc="-260"/>
              <a:t> </a:t>
            </a:r>
            <a:r>
              <a:rPr lang="en-US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45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41BD-1B55-4114-A9E4-49ED2537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70071"/>
            <a:ext cx="8382000" cy="1576982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 AND  ANALYSIS </a:t>
            </a:r>
            <a:b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ALGORITHMS</a:t>
            </a:r>
            <a:endParaRPr lang="en-IN" sz="4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E87AC-C823-44A2-9739-EF818322C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196200"/>
            <a:ext cx="8077200" cy="2209800"/>
          </a:xfrm>
        </p:spPr>
        <p:txBody>
          <a:bodyPr/>
          <a:lstStyle/>
          <a:p>
            <a:r>
              <a:rPr lang="en-IN" dirty="0"/>
              <a:t>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SUBMITTED BY: VARTIKA CHATURVEDI</a:t>
            </a:r>
          </a:p>
          <a:p>
            <a:r>
              <a:rPr lang="en-IN" sz="2400" dirty="0">
                <a:solidFill>
                  <a:schemeClr val="tx1"/>
                </a:solidFill>
              </a:rPr>
              <a:t>ROLL NO.:181210056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SUBMITTED TO: DR. CHANDRESH KUMAR MAURYA</a:t>
            </a:r>
          </a:p>
        </p:txBody>
      </p:sp>
    </p:spTree>
    <p:extLst>
      <p:ext uri="{BB962C8B-B14F-4D97-AF65-F5344CB8AC3E}">
        <p14:creationId xmlns:p14="http://schemas.microsoft.com/office/powerpoint/2010/main" val="428540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51790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Depth-First</a:t>
            </a:r>
            <a:r>
              <a:rPr spc="-60" dirty="0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23620"/>
            <a:ext cx="8218170" cy="3944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Input: </a:t>
            </a:r>
            <a:r>
              <a:rPr sz="3200" dirty="0">
                <a:latin typeface="Arial"/>
                <a:cs typeface="Arial"/>
              </a:rPr>
              <a:t>G = (V, E), </a:t>
            </a:r>
            <a:r>
              <a:rPr sz="3200" spc="-5" dirty="0">
                <a:latin typeface="Arial"/>
                <a:cs typeface="Arial"/>
              </a:rPr>
              <a:t>directed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undirected. </a:t>
            </a:r>
            <a:r>
              <a:rPr sz="3200" dirty="0">
                <a:latin typeface="Arial"/>
                <a:cs typeface="Arial"/>
              </a:rPr>
              <a:t>No  source </a:t>
            </a:r>
            <a:r>
              <a:rPr sz="3200" spc="-5" dirty="0">
                <a:latin typeface="Arial"/>
                <a:cs typeface="Arial"/>
              </a:rPr>
              <a:t>vertex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given.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Output: </a:t>
            </a:r>
            <a:r>
              <a:rPr sz="3200" dirty="0">
                <a:latin typeface="Arial"/>
                <a:cs typeface="Arial"/>
              </a:rPr>
              <a:t>2 </a:t>
            </a:r>
            <a:r>
              <a:rPr sz="3200" spc="-5" dirty="0">
                <a:latin typeface="Arial"/>
                <a:cs typeface="Arial"/>
              </a:rPr>
              <a:t>timestamps </a:t>
            </a:r>
            <a:r>
              <a:rPr sz="3200" dirty="0">
                <a:latin typeface="Arial"/>
                <a:cs typeface="Arial"/>
              </a:rPr>
              <a:t>on each</a:t>
            </a:r>
            <a:r>
              <a:rPr sz="3200" spc="-5" dirty="0">
                <a:latin typeface="Arial"/>
                <a:cs typeface="Arial"/>
              </a:rPr>
              <a:t> vertex: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d[v] </a:t>
            </a:r>
            <a:r>
              <a:rPr sz="2800" dirty="0">
                <a:latin typeface="Arial"/>
                <a:cs typeface="Arial"/>
              </a:rPr>
              <a:t>= discovery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3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f[v]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finishing time</a:t>
            </a:r>
            <a:endParaRPr sz="2800">
              <a:latin typeface="Arial"/>
              <a:cs typeface="Arial"/>
            </a:endParaRPr>
          </a:p>
          <a:p>
            <a:pPr marL="749300" marR="122555" lvl="1" indent="-27940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π[v] </a:t>
            </a:r>
            <a:r>
              <a:rPr sz="2800" dirty="0">
                <a:latin typeface="Arial"/>
                <a:cs typeface="Arial"/>
              </a:rPr>
              <a:t>= u such </a:t>
            </a:r>
            <a:r>
              <a:rPr sz="2800" spc="-5" dirty="0">
                <a:latin typeface="Arial"/>
                <a:cs typeface="Arial"/>
              </a:rPr>
              <a:t>that (u,v) </a:t>
            </a:r>
            <a:r>
              <a:rPr sz="2800" dirty="0">
                <a:latin typeface="Arial"/>
                <a:cs typeface="Arial"/>
              </a:rPr>
              <a:t>is last edge on </a:t>
            </a:r>
            <a:r>
              <a:rPr sz="2800" spc="-5" dirty="0">
                <a:latin typeface="Arial"/>
                <a:cs typeface="Arial"/>
              </a:rPr>
              <a:t>shortest  path </a:t>
            </a:r>
            <a:r>
              <a:rPr sz="2800" dirty="0">
                <a:latin typeface="Arial"/>
                <a:cs typeface="Arial"/>
              </a:rPr>
              <a:t>s-&gt;v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3959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DFS </a:t>
            </a:r>
            <a:r>
              <a:rPr spc="-5" dirty="0"/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87F84-46FB-446A-A9C4-5CD5FB759817}"/>
              </a:ext>
            </a:extLst>
          </p:cNvPr>
          <p:cNvSpPr txBox="1"/>
          <p:nvPr/>
        </p:nvSpPr>
        <p:spPr>
          <a:xfrm>
            <a:off x="2286000" y="5181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DFS algorithm traverses from S to A to D to G to E to B to F to C.</a:t>
            </a:r>
          </a:p>
        </p:txBody>
      </p:sp>
      <p:pic>
        <p:nvPicPr>
          <p:cNvPr id="2050" name="Picture 2" descr="Depth First Travesal">
            <a:extLst>
              <a:ext uri="{FF2B5EF4-FFF2-40B4-BE49-F238E27FC236}">
                <a16:creationId xmlns:a16="http://schemas.microsoft.com/office/drawing/2014/main" id="{4B09A621-056C-4FA3-88B1-EC729E781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371600"/>
            <a:ext cx="2867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DBC2-F4F9-4B94-A3F5-E915CB47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38200"/>
            <a:ext cx="2895600" cy="1915647"/>
          </a:xfrm>
        </p:spPr>
        <p:txBody>
          <a:bodyPr/>
          <a:lstStyle/>
          <a:p>
            <a:r>
              <a:rPr lang="en-IN" dirty="0"/>
              <a:t>DAY- 2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60C9-642C-41E0-A758-F84C9BEE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424084"/>
            <a:ext cx="8153400" cy="191564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Minimum Spanning Tree, Kruskal’s Algorithms, Prim’s Algorithms </a:t>
            </a:r>
          </a:p>
        </p:txBody>
      </p:sp>
    </p:spTree>
    <p:extLst>
      <p:ext uri="{BB962C8B-B14F-4D97-AF65-F5344CB8AC3E}">
        <p14:creationId xmlns:p14="http://schemas.microsoft.com/office/powerpoint/2010/main" val="323836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13FC-D254-4188-8FEE-AE1245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53DB-A559-41B4-8BAB-92CEE6D3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2056795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minimum spanning tree</a:t>
            </a:r>
            <a:r>
              <a:rPr lang="en-US" dirty="0"/>
              <a:t> (MST) or </a:t>
            </a:r>
            <a:r>
              <a:rPr lang="en-US" b="1" dirty="0"/>
              <a:t>minimum</a:t>
            </a:r>
            <a:r>
              <a:rPr lang="en-US" dirty="0"/>
              <a:t> weight </a:t>
            </a:r>
            <a:r>
              <a:rPr lang="en-US" b="1" dirty="0"/>
              <a:t>spanning tree</a:t>
            </a:r>
            <a:r>
              <a:rPr lang="en-US" dirty="0"/>
              <a:t> is a subset of the edges of a connected, edge-weighted undirected graph that connects all the vertices together, without any cycles and with the </a:t>
            </a:r>
            <a:r>
              <a:rPr lang="en-US" b="1" dirty="0"/>
              <a:t>minimum</a:t>
            </a:r>
            <a:r>
              <a:rPr lang="en-US" dirty="0"/>
              <a:t> possible total edge weight.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0A29172-828A-42CE-8C8D-3AFB48D29819}"/>
              </a:ext>
            </a:extLst>
          </p:cNvPr>
          <p:cNvSpPr/>
          <p:nvPr/>
        </p:nvSpPr>
        <p:spPr>
          <a:xfrm>
            <a:off x="836930" y="4358236"/>
            <a:ext cx="306070" cy="303530"/>
          </a:xfrm>
          <a:custGeom>
            <a:avLst/>
            <a:gdLst/>
            <a:ahLst/>
            <a:cxnLst/>
            <a:rect l="l" t="t" r="r" b="b"/>
            <a:pathLst>
              <a:path w="306069" h="303529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29"/>
                </a:lnTo>
                <a:lnTo>
                  <a:pt x="298500" y="199522"/>
                </a:lnTo>
                <a:lnTo>
                  <a:pt x="277215" y="241086"/>
                </a:lnTo>
                <a:lnTo>
                  <a:pt x="244348" y="273568"/>
                </a:lnTo>
                <a:lnTo>
                  <a:pt x="202031" y="294711"/>
                </a:lnTo>
                <a:lnTo>
                  <a:pt x="152400" y="302259"/>
                </a:lnTo>
                <a:lnTo>
                  <a:pt x="103388" y="294711"/>
                </a:lnTo>
                <a:lnTo>
                  <a:pt x="61447" y="273568"/>
                </a:lnTo>
                <a:lnTo>
                  <a:pt x="28773" y="241086"/>
                </a:lnTo>
                <a:lnTo>
                  <a:pt x="7559" y="199522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306069" h="303529">
                <a:moveTo>
                  <a:pt x="0" y="0"/>
                </a:moveTo>
                <a:lnTo>
                  <a:pt x="0" y="0"/>
                </a:lnTo>
              </a:path>
              <a:path w="306069" h="303529">
                <a:moveTo>
                  <a:pt x="306069" y="303529"/>
                </a:moveTo>
                <a:lnTo>
                  <a:pt x="306069" y="303529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032E988-9939-4828-8735-14379FB28764}"/>
              </a:ext>
            </a:extLst>
          </p:cNvPr>
          <p:cNvSpPr/>
          <p:nvPr/>
        </p:nvSpPr>
        <p:spPr>
          <a:xfrm>
            <a:off x="836930" y="5042767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BEC9253-DFD9-4EAF-914B-B5223E2FF2E6}"/>
              </a:ext>
            </a:extLst>
          </p:cNvPr>
          <p:cNvSpPr/>
          <p:nvPr/>
        </p:nvSpPr>
        <p:spPr>
          <a:xfrm>
            <a:off x="1675130" y="5042767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0A105AE-D574-4352-A05B-4EF6E252BC52}"/>
              </a:ext>
            </a:extLst>
          </p:cNvPr>
          <p:cNvSpPr/>
          <p:nvPr/>
        </p:nvSpPr>
        <p:spPr>
          <a:xfrm>
            <a:off x="1675130" y="4356967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60F875F-457E-42E4-9450-963BDB6BBEAF}"/>
              </a:ext>
            </a:extLst>
          </p:cNvPr>
          <p:cNvSpPr/>
          <p:nvPr/>
        </p:nvSpPr>
        <p:spPr>
          <a:xfrm>
            <a:off x="989330" y="466303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5166353-02AE-45D9-8D6F-E0F82BE162E4}"/>
              </a:ext>
            </a:extLst>
          </p:cNvPr>
          <p:cNvSpPr/>
          <p:nvPr/>
        </p:nvSpPr>
        <p:spPr>
          <a:xfrm>
            <a:off x="1827530" y="466303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D9B0CB2-9117-4ABE-877D-ABAED1601C71}"/>
              </a:ext>
            </a:extLst>
          </p:cNvPr>
          <p:cNvSpPr/>
          <p:nvPr/>
        </p:nvSpPr>
        <p:spPr>
          <a:xfrm>
            <a:off x="1141730" y="451063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169F9EC-AA92-4289-B514-D0F056BE6BEA}"/>
              </a:ext>
            </a:extLst>
          </p:cNvPr>
          <p:cNvSpPr/>
          <p:nvPr/>
        </p:nvSpPr>
        <p:spPr>
          <a:xfrm>
            <a:off x="1141730" y="519643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1BCA7F9-BF17-4B6B-A359-3C02A8064327}"/>
              </a:ext>
            </a:extLst>
          </p:cNvPr>
          <p:cNvSpPr/>
          <p:nvPr/>
        </p:nvSpPr>
        <p:spPr>
          <a:xfrm>
            <a:off x="1065530" y="4586836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09600" y="0"/>
                </a:lnTo>
              </a:path>
              <a:path w="685800" h="457200">
                <a:moveTo>
                  <a:pt x="76200" y="0"/>
                </a:moveTo>
                <a:lnTo>
                  <a:pt x="685800" y="457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6B6A270-A528-45F6-8A96-B44C561BA400}"/>
              </a:ext>
            </a:extLst>
          </p:cNvPr>
          <p:cNvSpPr txBox="1"/>
          <p:nvPr/>
        </p:nvSpPr>
        <p:spPr>
          <a:xfrm>
            <a:off x="652780" y="5459327"/>
            <a:ext cx="1510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connected,  undirected  graph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2551B5EE-A4D1-43B3-B444-48D920168898}"/>
              </a:ext>
            </a:extLst>
          </p:cNvPr>
          <p:cNvSpPr/>
          <p:nvPr/>
        </p:nvSpPr>
        <p:spPr>
          <a:xfrm>
            <a:off x="2286000" y="4356967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7340" y="303530"/>
                </a:moveTo>
                <a:lnTo>
                  <a:pt x="307340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15D536E-1EEB-44B0-8A00-132BC28690AE}"/>
              </a:ext>
            </a:extLst>
          </p:cNvPr>
          <p:cNvSpPr/>
          <p:nvPr/>
        </p:nvSpPr>
        <p:spPr>
          <a:xfrm>
            <a:off x="3810000" y="4356967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30"/>
                </a:lnTo>
                <a:lnTo>
                  <a:pt x="298500" y="200009"/>
                </a:lnTo>
                <a:lnTo>
                  <a:pt x="277215" y="241635"/>
                </a:lnTo>
                <a:lnTo>
                  <a:pt x="244348" y="273933"/>
                </a:lnTo>
                <a:lnTo>
                  <a:pt x="202031" y="294833"/>
                </a:lnTo>
                <a:lnTo>
                  <a:pt x="152400" y="302260"/>
                </a:lnTo>
                <a:lnTo>
                  <a:pt x="103388" y="294833"/>
                </a:lnTo>
                <a:lnTo>
                  <a:pt x="61447" y="273933"/>
                </a:lnTo>
                <a:lnTo>
                  <a:pt x="28773" y="241635"/>
                </a:lnTo>
                <a:lnTo>
                  <a:pt x="7559" y="200009"/>
                </a:lnTo>
                <a:lnTo>
                  <a:pt x="0" y="151130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89329" y="685800"/>
                </a:moveTo>
                <a:lnTo>
                  <a:pt x="1038341" y="693359"/>
                </a:lnTo>
                <a:lnTo>
                  <a:pt x="1080282" y="714573"/>
                </a:lnTo>
                <a:lnTo>
                  <a:pt x="1112956" y="747247"/>
                </a:lnTo>
                <a:lnTo>
                  <a:pt x="1134170" y="789188"/>
                </a:lnTo>
                <a:lnTo>
                  <a:pt x="1141729" y="838200"/>
                </a:lnTo>
                <a:lnTo>
                  <a:pt x="1134170" y="887211"/>
                </a:lnTo>
                <a:lnTo>
                  <a:pt x="1112956" y="929152"/>
                </a:lnTo>
                <a:lnTo>
                  <a:pt x="1080282" y="961826"/>
                </a:lnTo>
                <a:lnTo>
                  <a:pt x="1038341" y="983040"/>
                </a:lnTo>
                <a:lnTo>
                  <a:pt x="989329" y="990600"/>
                </a:lnTo>
                <a:lnTo>
                  <a:pt x="940937" y="983040"/>
                </a:lnTo>
                <a:lnTo>
                  <a:pt x="899373" y="961826"/>
                </a:lnTo>
                <a:lnTo>
                  <a:pt x="866891" y="929152"/>
                </a:lnTo>
                <a:lnTo>
                  <a:pt x="845748" y="887211"/>
                </a:lnTo>
                <a:lnTo>
                  <a:pt x="838200" y="838200"/>
                </a:lnTo>
                <a:lnTo>
                  <a:pt x="845748" y="789188"/>
                </a:lnTo>
                <a:lnTo>
                  <a:pt x="866891" y="747247"/>
                </a:lnTo>
                <a:lnTo>
                  <a:pt x="899373" y="714573"/>
                </a:lnTo>
                <a:lnTo>
                  <a:pt x="940937" y="693359"/>
                </a:lnTo>
                <a:lnTo>
                  <a:pt x="989329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  <a:path w="1143000" h="990600">
                <a:moveTo>
                  <a:pt x="989329" y="1270"/>
                </a:moveTo>
                <a:lnTo>
                  <a:pt x="1038341" y="8829"/>
                </a:lnTo>
                <a:lnTo>
                  <a:pt x="1080282" y="30043"/>
                </a:lnTo>
                <a:lnTo>
                  <a:pt x="1112956" y="62717"/>
                </a:lnTo>
                <a:lnTo>
                  <a:pt x="1134170" y="104658"/>
                </a:lnTo>
                <a:lnTo>
                  <a:pt x="1141729" y="153670"/>
                </a:lnTo>
                <a:lnTo>
                  <a:pt x="1134170" y="202549"/>
                </a:lnTo>
                <a:lnTo>
                  <a:pt x="1112956" y="244175"/>
                </a:lnTo>
                <a:lnTo>
                  <a:pt x="1080282" y="276473"/>
                </a:lnTo>
                <a:lnTo>
                  <a:pt x="1038341" y="297373"/>
                </a:lnTo>
                <a:lnTo>
                  <a:pt x="989329" y="304800"/>
                </a:lnTo>
                <a:lnTo>
                  <a:pt x="940937" y="297373"/>
                </a:lnTo>
                <a:lnTo>
                  <a:pt x="899373" y="276473"/>
                </a:lnTo>
                <a:lnTo>
                  <a:pt x="866891" y="244175"/>
                </a:lnTo>
                <a:lnTo>
                  <a:pt x="845748" y="202549"/>
                </a:lnTo>
                <a:lnTo>
                  <a:pt x="838200" y="153670"/>
                </a:lnTo>
                <a:lnTo>
                  <a:pt x="845748" y="104658"/>
                </a:lnTo>
                <a:lnTo>
                  <a:pt x="866891" y="62717"/>
                </a:lnTo>
                <a:lnTo>
                  <a:pt x="899373" y="30043"/>
                </a:lnTo>
                <a:lnTo>
                  <a:pt x="940937" y="8829"/>
                </a:lnTo>
                <a:lnTo>
                  <a:pt x="989329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228600" y="685800"/>
                </a:moveTo>
                <a:lnTo>
                  <a:pt x="838200" y="2286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24AA317D-A953-4550-AEC1-606431D03F7F}"/>
              </a:ext>
            </a:extLst>
          </p:cNvPr>
          <p:cNvSpPr/>
          <p:nvPr/>
        </p:nvSpPr>
        <p:spPr>
          <a:xfrm>
            <a:off x="5257800" y="4356967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1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228600"/>
                </a:moveTo>
                <a:lnTo>
                  <a:pt x="914400" y="6858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5750430-308A-48FA-90DE-08C275D11C6B}"/>
              </a:ext>
            </a:extLst>
          </p:cNvPr>
          <p:cNvSpPr/>
          <p:nvPr/>
        </p:nvSpPr>
        <p:spPr>
          <a:xfrm>
            <a:off x="6705599" y="4356967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70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70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70" y="302260"/>
                </a:lnTo>
                <a:lnTo>
                  <a:pt x="104038" y="294833"/>
                </a:lnTo>
                <a:lnTo>
                  <a:pt x="61722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7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70" y="303530"/>
                </a:moveTo>
                <a:lnTo>
                  <a:pt x="306070" y="30353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  <a:path w="1143000" h="990600">
                <a:moveTo>
                  <a:pt x="151129" y="685800"/>
                </a:moveTo>
                <a:lnTo>
                  <a:pt x="200141" y="693359"/>
                </a:lnTo>
                <a:lnTo>
                  <a:pt x="242082" y="714573"/>
                </a:lnTo>
                <a:lnTo>
                  <a:pt x="274756" y="747247"/>
                </a:lnTo>
                <a:lnTo>
                  <a:pt x="295970" y="789188"/>
                </a:lnTo>
                <a:lnTo>
                  <a:pt x="303529" y="838200"/>
                </a:lnTo>
                <a:lnTo>
                  <a:pt x="295970" y="887211"/>
                </a:lnTo>
                <a:lnTo>
                  <a:pt x="274756" y="929152"/>
                </a:lnTo>
                <a:lnTo>
                  <a:pt x="242082" y="961826"/>
                </a:lnTo>
                <a:lnTo>
                  <a:pt x="200141" y="983040"/>
                </a:lnTo>
                <a:lnTo>
                  <a:pt x="151129" y="990600"/>
                </a:lnTo>
                <a:lnTo>
                  <a:pt x="102737" y="983040"/>
                </a:lnTo>
                <a:lnTo>
                  <a:pt x="61173" y="961826"/>
                </a:lnTo>
                <a:lnTo>
                  <a:pt x="28691" y="929152"/>
                </a:lnTo>
                <a:lnTo>
                  <a:pt x="7548" y="887211"/>
                </a:lnTo>
                <a:lnTo>
                  <a:pt x="0" y="838200"/>
                </a:lnTo>
                <a:lnTo>
                  <a:pt x="7548" y="789188"/>
                </a:lnTo>
                <a:lnTo>
                  <a:pt x="28691" y="747247"/>
                </a:lnTo>
                <a:lnTo>
                  <a:pt x="61173" y="714573"/>
                </a:lnTo>
                <a:lnTo>
                  <a:pt x="102737" y="693359"/>
                </a:lnTo>
                <a:lnTo>
                  <a:pt x="151129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D6A5DD29-4E14-46E7-89DD-10F1D484331A}"/>
              </a:ext>
            </a:extLst>
          </p:cNvPr>
          <p:cNvSpPr txBox="1"/>
          <p:nvPr/>
        </p:nvSpPr>
        <p:spPr>
          <a:xfrm>
            <a:off x="2626359" y="5458056"/>
            <a:ext cx="4420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Four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spanning trees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8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AC9C-4CF3-42D2-8B18-E24EC0A0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2C4B-11AF-4471-8BF7-31D8B9ED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2" y="1752600"/>
            <a:ext cx="7573027" cy="4572000"/>
          </a:xfrm>
        </p:spPr>
        <p:txBody>
          <a:bodyPr>
            <a:normAutofit/>
          </a:bodyPr>
          <a:lstStyle/>
          <a:p>
            <a:r>
              <a:rPr lang="en-US" dirty="0"/>
              <a:t>A minimum spanning tree has (V – 1) edges where V is the number of vertices in the given graph.</a:t>
            </a:r>
          </a:p>
          <a:p>
            <a:endParaRPr lang="en-US" dirty="0"/>
          </a:p>
          <a:p>
            <a:r>
              <a:rPr lang="en-US" dirty="0"/>
              <a:t>There are mainly two methods used to find minimum spanning out of a connected weighted graph :-</a:t>
            </a:r>
          </a:p>
          <a:p>
            <a:endParaRPr lang="en-US" sz="3600" dirty="0"/>
          </a:p>
          <a:p>
            <a:pPr lvl="1">
              <a:buFont typeface="Wingdings" pitchFamily="2" charset="2"/>
              <a:buChar char="Ø"/>
            </a:pPr>
            <a:r>
              <a:rPr lang="en-US" sz="3600" dirty="0"/>
              <a:t>  </a:t>
            </a:r>
            <a:r>
              <a:rPr lang="en-US" sz="3600" b="1" dirty="0"/>
              <a:t>Prim’s     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b="1" dirty="0"/>
              <a:t>  Kruskal’s 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03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F240-4EA2-45B5-8C4A-13CA02D8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75DA-0587-48AD-9942-0C82C6F9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752600"/>
            <a:ext cx="7830854" cy="4724400"/>
          </a:xfrm>
        </p:spPr>
        <p:txBody>
          <a:bodyPr/>
          <a:lstStyle/>
          <a:p>
            <a:r>
              <a:rPr lang="en-US" dirty="0"/>
              <a:t>Prim’s algorithm is also a Greedy algorithm. </a:t>
            </a:r>
          </a:p>
          <a:p>
            <a:r>
              <a:rPr lang="en-US" dirty="0"/>
              <a:t>It starts with an empty spanning tree. The idea is to maintain two sets of vertices. </a:t>
            </a:r>
          </a:p>
          <a:p>
            <a:r>
              <a:rPr lang="en-US" dirty="0"/>
              <a:t>The first set contains the vertices already included in the MST, the other set contains the vertices not yet included.</a:t>
            </a:r>
          </a:p>
          <a:p>
            <a:r>
              <a:rPr lang="en-US" dirty="0"/>
              <a:t> At every step, it considers all the edges that connect the two sets, and picks the minimum weight edge from these edges. </a:t>
            </a:r>
          </a:p>
          <a:p>
            <a:r>
              <a:rPr lang="en-US" dirty="0"/>
              <a:t>After picking the edge, it moves the other endpoint of the edge to the set containing MST.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4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6482-8DE3-4711-A6AE-0378BEEC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PRIM’S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DA1C-7014-4D3A-9B9E-8E1C8E4F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91" y="2238221"/>
            <a:ext cx="6711654" cy="842675"/>
          </a:xfrm>
        </p:spPr>
        <p:txBody>
          <a:bodyPr/>
          <a:lstStyle/>
          <a:p>
            <a:r>
              <a:rPr lang="en-US" dirty="0"/>
              <a:t>Find the MST for the following graph using prims algorithm.</a:t>
            </a:r>
          </a:p>
        </p:txBody>
      </p:sp>
      <p:pic>
        <p:nvPicPr>
          <p:cNvPr id="3074" name="Picture 2" descr="MST Graph">
            <a:extLst>
              <a:ext uri="{FF2B5EF4-FFF2-40B4-BE49-F238E27FC236}">
                <a16:creationId xmlns:a16="http://schemas.microsoft.com/office/drawing/2014/main" id="{0F1EE1F4-548C-4955-A354-50F511C7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429000"/>
            <a:ext cx="4800599" cy="29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7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AFB1-146D-44D8-B2C1-420AE524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PRIM’S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BF38-29F7-418C-9B39-FA437058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61675"/>
          </a:xfrm>
        </p:spPr>
        <p:txBody>
          <a:bodyPr/>
          <a:lstStyle/>
          <a:p>
            <a:r>
              <a:rPr lang="en-US" dirty="0"/>
              <a:t>Step 1 - Remove all loops and parallel edges</a:t>
            </a:r>
          </a:p>
          <a:p>
            <a:endParaRPr lang="en-IN" dirty="0"/>
          </a:p>
        </p:txBody>
      </p:sp>
      <p:pic>
        <p:nvPicPr>
          <p:cNvPr id="4098" name="Picture 2" descr="MST Graph with loops">
            <a:extLst>
              <a:ext uri="{FF2B5EF4-FFF2-40B4-BE49-F238E27FC236}">
                <a16:creationId xmlns:a16="http://schemas.microsoft.com/office/drawing/2014/main" id="{2A75A6A1-DE14-4247-ACDB-EA66EC43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5156"/>
            <a:ext cx="4087290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ST Graph without loops">
            <a:extLst>
              <a:ext uri="{FF2B5EF4-FFF2-40B4-BE49-F238E27FC236}">
                <a16:creationId xmlns:a16="http://schemas.microsoft.com/office/drawing/2014/main" id="{6C66833E-9A22-478B-97E3-2D18A49A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55157"/>
            <a:ext cx="3581400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23FF121-4C47-41B6-BE20-EDB596F02899}"/>
              </a:ext>
            </a:extLst>
          </p:cNvPr>
          <p:cNvSpPr/>
          <p:nvPr/>
        </p:nvSpPr>
        <p:spPr>
          <a:xfrm>
            <a:off x="4472213" y="4114800"/>
            <a:ext cx="6858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6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C8EC-4A11-4EB2-831F-C179EAC9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CEEF-2B80-4C97-B355-35EEEBA1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7562"/>
            <a:ext cx="6711654" cy="2797191"/>
          </a:xfrm>
        </p:spPr>
        <p:txBody>
          <a:bodyPr>
            <a:normAutofit/>
          </a:bodyPr>
          <a:lstStyle/>
          <a:p>
            <a:r>
              <a:rPr lang="en-US" dirty="0"/>
              <a:t>Step 2 – </a:t>
            </a:r>
          </a:p>
          <a:p>
            <a:r>
              <a:rPr lang="en-US" dirty="0"/>
              <a:t>Choose any arbitrary node as root node</a:t>
            </a:r>
          </a:p>
          <a:p>
            <a:r>
              <a:rPr lang="en-US" dirty="0"/>
              <a:t>In this case, we choose </a:t>
            </a:r>
            <a:r>
              <a:rPr lang="en-US" b="1" dirty="0"/>
              <a:t>S</a:t>
            </a:r>
            <a:r>
              <a:rPr lang="en-US" dirty="0"/>
              <a:t> node as the root node of Prim's spanning tree. </a:t>
            </a:r>
          </a:p>
          <a:p>
            <a:r>
              <a:rPr lang="en-US" dirty="0"/>
              <a:t>This node is arbitrarily chosen, so any node can be the root node. </a:t>
            </a:r>
          </a:p>
        </p:txBody>
      </p:sp>
    </p:spTree>
    <p:extLst>
      <p:ext uri="{BB962C8B-B14F-4D97-AF65-F5344CB8AC3E}">
        <p14:creationId xmlns:p14="http://schemas.microsoft.com/office/powerpoint/2010/main" val="291536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ACA6-A1E8-4C72-A301-341ECBAC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785D-49B8-4D5A-853A-6E01A9F9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355710"/>
            <a:ext cx="6711654" cy="995075"/>
          </a:xfrm>
        </p:spPr>
        <p:txBody>
          <a:bodyPr>
            <a:normAutofit/>
          </a:bodyPr>
          <a:lstStyle/>
          <a:p>
            <a:r>
              <a:rPr lang="en-US" dirty="0"/>
              <a:t>Step 3 - Check outgoing edges and select the one with less cost</a:t>
            </a:r>
          </a:p>
          <a:p>
            <a:endParaRPr lang="en-IN" dirty="0"/>
          </a:p>
        </p:txBody>
      </p:sp>
      <p:pic>
        <p:nvPicPr>
          <p:cNvPr id="5126" name="Picture 6" descr="MST Graph Step 1">
            <a:extLst>
              <a:ext uri="{FF2B5EF4-FFF2-40B4-BE49-F238E27FC236}">
                <a16:creationId xmlns:a16="http://schemas.microsoft.com/office/drawing/2014/main" id="{FA3B844A-9A90-4C18-843A-AE87207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50785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ST Graph Step 2">
            <a:extLst>
              <a:ext uri="{FF2B5EF4-FFF2-40B4-BE49-F238E27FC236}">
                <a16:creationId xmlns:a16="http://schemas.microsoft.com/office/drawing/2014/main" id="{1C682405-3103-45CC-9F30-67363645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50785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ST Graph Step 3">
            <a:extLst>
              <a:ext uri="{FF2B5EF4-FFF2-40B4-BE49-F238E27FC236}">
                <a16:creationId xmlns:a16="http://schemas.microsoft.com/office/drawing/2014/main" id="{2A4D95BF-0BB7-46AC-B78F-366FD289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6002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ST Prim's Algorithm">
            <a:extLst>
              <a:ext uri="{FF2B5EF4-FFF2-40B4-BE49-F238E27FC236}">
                <a16:creationId xmlns:a16="http://schemas.microsoft.com/office/drawing/2014/main" id="{515A374C-2D12-4756-8ABA-51B3AC09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1" y="4726002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D8B4A13-DB46-4A0A-84B0-F35B3BA762CC}"/>
              </a:ext>
            </a:extLst>
          </p:cNvPr>
          <p:cNvSpPr/>
          <p:nvPr/>
        </p:nvSpPr>
        <p:spPr>
          <a:xfrm>
            <a:off x="3886200" y="28194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AEF18BF-71B4-41E8-84FC-3E4522F68D64}"/>
              </a:ext>
            </a:extLst>
          </p:cNvPr>
          <p:cNvSpPr/>
          <p:nvPr/>
        </p:nvSpPr>
        <p:spPr>
          <a:xfrm>
            <a:off x="6705600" y="4086080"/>
            <a:ext cx="609600" cy="562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C1974E-F3B8-4F5C-9C94-5332E41CD4B9}"/>
              </a:ext>
            </a:extLst>
          </p:cNvPr>
          <p:cNvSpPr/>
          <p:nvPr/>
        </p:nvSpPr>
        <p:spPr>
          <a:xfrm rot="10800000">
            <a:off x="3886200" y="5410200"/>
            <a:ext cx="1143000" cy="381000"/>
          </a:xfrm>
          <a:prstGeom prst="rightArrow">
            <a:avLst>
              <a:gd name="adj1" fmla="val 50000"/>
              <a:gd name="adj2" fmla="val 65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5052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Verdana"/>
                <a:cs typeface="Verdana"/>
              </a:rPr>
              <a:t>Elementary Graph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Algorithms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CF3B7-8F58-4503-A3AD-E613BDC73DF2}"/>
              </a:ext>
            </a:extLst>
          </p:cNvPr>
          <p:cNvSpPr txBox="1"/>
          <p:nvPr/>
        </p:nvSpPr>
        <p:spPr>
          <a:xfrm>
            <a:off x="3276600" y="1981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Verdana" panose="020B0604030504040204" pitchFamily="34" charset="0"/>
                <a:ea typeface="Verdana" panose="020B0604030504040204" pitchFamily="34" charset="0"/>
              </a:rPr>
              <a:t>DAY -1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34B6-EE3B-4CC3-9EC4-AC16031E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KRUSKAL’S ALGPRITHM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C58D-97BD-497C-ADA4-B47D7BD4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357275"/>
          </a:xfrm>
        </p:spPr>
        <p:txBody>
          <a:bodyPr/>
          <a:lstStyle/>
          <a:p>
            <a:r>
              <a:rPr lang="en-US" dirty="0"/>
              <a:t>Kruskal’s algorithm is also a Greedy algorithm.</a:t>
            </a:r>
          </a:p>
          <a:p>
            <a:r>
              <a:rPr lang="en-US" dirty="0"/>
              <a:t>The Greedy Choice is to pick the smallest weighted edge that does not cause a cycle in the MST constructed.</a:t>
            </a:r>
          </a:p>
          <a:p>
            <a:endParaRPr lang="en-US" dirty="0"/>
          </a:p>
          <a:p>
            <a:r>
              <a:rPr lang="en-US" dirty="0"/>
              <a:t>Let us go through steps for finding MST using Kruskal’s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34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4F39-2812-4264-B344-7BFBDA7C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KRUSKAL’S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51CA-1CD3-49FF-8249-9EC62AA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all the edges in non-decreasing order of their weight.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Pick the smallest edge. Check if it forms a cycle with the spanning tree formed so far. If cycle is not formed, include this edge. Else, discard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step#2 until there are (V-1) edges in the spanning tree ( MST 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395F-2361-4A32-ABCC-69E0A67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FEE1-76EA-4462-A11F-F4C43902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918875"/>
          </a:xfrm>
        </p:spPr>
        <p:txBody>
          <a:bodyPr/>
          <a:lstStyle/>
          <a:p>
            <a:r>
              <a:rPr lang="en-US" dirty="0"/>
              <a:t>Find the MST for the following graph using Kruskal’s algorithm</a:t>
            </a:r>
            <a:endParaRPr lang="en-IN" dirty="0"/>
          </a:p>
        </p:txBody>
      </p:sp>
      <p:pic>
        <p:nvPicPr>
          <p:cNvPr id="6146" name="Picture 2" descr="MST Graph">
            <a:extLst>
              <a:ext uri="{FF2B5EF4-FFF2-40B4-BE49-F238E27FC236}">
                <a16:creationId xmlns:a16="http://schemas.microsoft.com/office/drawing/2014/main" id="{CBE7B7B0-6FA4-42DB-9830-591AE545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74021"/>
            <a:ext cx="4191000" cy="272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9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2863-F8D8-4462-8BAF-1D4BD417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6135-DFBE-4FF6-86F3-96719D06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91" y="1853248"/>
            <a:ext cx="7630500" cy="842675"/>
          </a:xfrm>
        </p:spPr>
        <p:txBody>
          <a:bodyPr/>
          <a:lstStyle/>
          <a:p>
            <a:r>
              <a:rPr lang="en-US" dirty="0"/>
              <a:t>Step 1 - Remove all loops and Parallel Edges</a:t>
            </a:r>
          </a:p>
          <a:p>
            <a:endParaRPr lang="en-IN" dirty="0"/>
          </a:p>
        </p:txBody>
      </p:sp>
      <p:pic>
        <p:nvPicPr>
          <p:cNvPr id="7170" name="Picture 2" descr="MST Graph with loops">
            <a:extLst>
              <a:ext uri="{FF2B5EF4-FFF2-40B4-BE49-F238E27FC236}">
                <a16:creationId xmlns:a16="http://schemas.microsoft.com/office/drawing/2014/main" id="{BAC48F6F-4BC7-4C20-BD67-2C877BDE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2895600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ST Graph without loops">
            <a:extLst>
              <a:ext uri="{FF2B5EF4-FFF2-40B4-BE49-F238E27FC236}">
                <a16:creationId xmlns:a16="http://schemas.microsoft.com/office/drawing/2014/main" id="{591F36CF-C0AB-4327-BB31-94C06475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D9ADAD3-A41D-45CE-BB6E-339EA8CA4DB9}"/>
              </a:ext>
            </a:extLst>
          </p:cNvPr>
          <p:cNvSpPr/>
          <p:nvPr/>
        </p:nvSpPr>
        <p:spPr>
          <a:xfrm>
            <a:off x="4191000" y="3733800"/>
            <a:ext cx="990600" cy="36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6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1F2-A016-493C-A134-4F632E85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KRUSKAL’S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691C-2BC0-485D-8DB1-33265DE2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918875"/>
          </a:xfrm>
        </p:spPr>
        <p:txBody>
          <a:bodyPr/>
          <a:lstStyle/>
          <a:p>
            <a:r>
              <a:rPr lang="en-US" dirty="0"/>
              <a:t>Step 2 - Arrange all edges in their increasing order of weight</a:t>
            </a:r>
          </a:p>
          <a:p>
            <a:endParaRPr lang="en-IN" dirty="0"/>
          </a:p>
        </p:txBody>
      </p:sp>
      <p:pic>
        <p:nvPicPr>
          <p:cNvPr id="8194" name="Picture 2" descr="MST ascending weightage">
            <a:extLst>
              <a:ext uri="{FF2B5EF4-FFF2-40B4-BE49-F238E27FC236}">
                <a16:creationId xmlns:a16="http://schemas.microsoft.com/office/drawing/2014/main" id="{6D940214-ACAB-4BAF-8BD3-68AC3190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64" y="3657600"/>
            <a:ext cx="6248400" cy="104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0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E907-94C8-4A32-BCF3-2C973BFA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07DF-2ACC-434A-B1A5-CA949E68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71600"/>
            <a:ext cx="6711654" cy="1071275"/>
          </a:xfrm>
        </p:spPr>
        <p:txBody>
          <a:bodyPr/>
          <a:lstStyle/>
          <a:p>
            <a:r>
              <a:rPr lang="en-US" dirty="0"/>
              <a:t>Step 3 - Add the edge which has the least weightage</a:t>
            </a:r>
          </a:p>
          <a:p>
            <a:endParaRPr lang="en-IN" dirty="0"/>
          </a:p>
        </p:txBody>
      </p:sp>
      <p:pic>
        <p:nvPicPr>
          <p:cNvPr id="9218" name="Picture 2" descr="MST Graph step one">
            <a:extLst>
              <a:ext uri="{FF2B5EF4-FFF2-40B4-BE49-F238E27FC236}">
                <a16:creationId xmlns:a16="http://schemas.microsoft.com/office/drawing/2014/main" id="{E4A1EE2E-E642-4DED-BC8E-17F1B141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1" y="2197728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ST Graph step two">
            <a:extLst>
              <a:ext uri="{FF2B5EF4-FFF2-40B4-BE49-F238E27FC236}">
                <a16:creationId xmlns:a16="http://schemas.microsoft.com/office/drawing/2014/main" id="{9BA0C3D9-9B91-4310-99C5-C664F386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68" y="2197729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ST Graph step three">
            <a:extLst>
              <a:ext uri="{FF2B5EF4-FFF2-40B4-BE49-F238E27FC236}">
                <a16:creationId xmlns:a16="http://schemas.microsoft.com/office/drawing/2014/main" id="{ADE4701A-4818-4A0D-8959-B0D18937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ST Kruskals Algorithm">
            <a:extLst>
              <a:ext uri="{FF2B5EF4-FFF2-40B4-BE49-F238E27FC236}">
                <a16:creationId xmlns:a16="http://schemas.microsoft.com/office/drawing/2014/main" id="{3D044EDB-5DFA-4B1F-BDFB-880FAF7B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1999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C7B932B-D5B3-4DDD-BEF1-43D9EBD3CA1E}"/>
              </a:ext>
            </a:extLst>
          </p:cNvPr>
          <p:cNvSpPr/>
          <p:nvPr/>
        </p:nvSpPr>
        <p:spPr>
          <a:xfrm rot="10800000">
            <a:off x="3614512" y="5075442"/>
            <a:ext cx="1143000" cy="381000"/>
          </a:xfrm>
          <a:prstGeom prst="rightArrow">
            <a:avLst>
              <a:gd name="adj1" fmla="val 50000"/>
              <a:gd name="adj2" fmla="val 65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BC1B42-9714-40D6-8E3B-AA6316AFF4FE}"/>
              </a:ext>
            </a:extLst>
          </p:cNvPr>
          <p:cNvSpPr/>
          <p:nvPr/>
        </p:nvSpPr>
        <p:spPr>
          <a:xfrm>
            <a:off x="3717171" y="2752157"/>
            <a:ext cx="990600" cy="42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986FD6A-D33C-4CD7-8ECF-27B1F0305EBA}"/>
              </a:ext>
            </a:extLst>
          </p:cNvPr>
          <p:cNvSpPr/>
          <p:nvPr/>
        </p:nvSpPr>
        <p:spPr>
          <a:xfrm>
            <a:off x="6238875" y="3880092"/>
            <a:ext cx="609600" cy="562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FB6F-D7D4-4460-AE21-93DA551B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47" y="2362200"/>
            <a:ext cx="2638757" cy="586381"/>
          </a:xfrm>
        </p:spPr>
        <p:txBody>
          <a:bodyPr/>
          <a:lstStyle/>
          <a:p>
            <a:r>
              <a:rPr lang="en-IN" sz="3600" dirty="0">
                <a:latin typeface="Verdana" panose="020B0604030504040204" pitchFamily="34" charset="0"/>
                <a:ea typeface="Verdana" panose="020B0604030504040204" pitchFamily="34" charset="0"/>
              </a:rPr>
              <a:t>DAY-3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C978-8F7E-4DB0-AA38-CACFAACB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414252"/>
            <a:ext cx="8534400" cy="153874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Single-Source Shortest Path, All pair Shortest Path</a:t>
            </a:r>
            <a:endParaRPr lang="en-IN" sz="3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8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A230-A5B6-407F-A719-F62F9BF6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7287690" cy="1400530"/>
          </a:xfrm>
        </p:spPr>
        <p:txBody>
          <a:bodyPr/>
          <a:lstStyle/>
          <a:p>
            <a:r>
              <a:rPr lang="en-IN" dirty="0"/>
              <a:t>SINGLE-SOURCE SHORTEST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1B0F-F935-4794-A194-3F0D7D27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19548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</a:t>
            </a:r>
            <a:r>
              <a:rPr lang="en-US" b="1" dirty="0"/>
              <a:t>source 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 </a:t>
            </a:r>
            <a:r>
              <a:rPr lang="en-US" b="1" dirty="0"/>
              <a:t>source</a:t>
            </a:r>
            <a:r>
              <a:rPr lang="en-US" dirty="0"/>
              <a:t> vertex v to all other vertices in the graph. </a:t>
            </a:r>
          </a:p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-destination </a:t>
            </a:r>
            <a:r>
              <a:rPr lang="en-US" b="1" dirty="0"/>
              <a:t>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all vertices in the directed graph to a </a:t>
            </a:r>
            <a:r>
              <a:rPr lang="en-US" b="1" dirty="0"/>
              <a:t>single</a:t>
            </a:r>
            <a:r>
              <a:rPr lang="en-US" dirty="0"/>
              <a:t> destination vertex v.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203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65C8-B9AA-4C18-A27C-3648E80F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2" y="381000"/>
            <a:ext cx="7973490" cy="140053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SINGLE  SOURCE  SHORTEST  PATH-DIJKS</a:t>
            </a:r>
            <a:r>
              <a:rPr lang="en-US" sz="3600" b="1" spc="5" dirty="0">
                <a:solidFill>
                  <a:schemeClr val="tx1"/>
                </a:solidFill>
              </a:rPr>
              <a:t>T</a:t>
            </a:r>
            <a:r>
              <a:rPr lang="en-US" sz="3600" b="1" dirty="0">
                <a:solidFill>
                  <a:schemeClr val="tx1"/>
                </a:solidFill>
              </a:rPr>
              <a:t>RA</a:t>
            </a:r>
            <a:r>
              <a:rPr lang="en-US" sz="3600" b="1" spc="-135" dirty="0">
                <a:solidFill>
                  <a:schemeClr val="tx1"/>
                </a:solidFill>
              </a:rPr>
              <a:t>’</a:t>
            </a:r>
            <a:r>
              <a:rPr lang="en-US" sz="3600" b="1" dirty="0">
                <a:solidFill>
                  <a:schemeClr val="tx1"/>
                </a:solidFill>
              </a:rPr>
              <a:t>S</a:t>
            </a:r>
            <a:r>
              <a:rPr lang="en-US" sz="3600" b="1" spc="-204" dirty="0">
                <a:solidFill>
                  <a:schemeClr val="tx1"/>
                </a:solidFill>
              </a:rPr>
              <a:t>   </a:t>
            </a:r>
            <a:r>
              <a:rPr lang="en-US" sz="3600" b="1" dirty="0">
                <a:solidFill>
                  <a:schemeClr val="tx1"/>
                </a:solidFill>
              </a:rPr>
              <a:t>ALGORITHM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0DA8-A01A-4D66-9531-9B3B3260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973490" cy="4195481"/>
          </a:xfrm>
        </p:spPr>
        <p:txBody>
          <a:bodyPr/>
          <a:lstStyle/>
          <a:p>
            <a:r>
              <a:rPr lang="en-US" dirty="0"/>
              <a:t>We generate a</a:t>
            </a:r>
            <a:r>
              <a:rPr lang="en-US" i="1" dirty="0"/>
              <a:t> SPT (shortest path tree)</a:t>
            </a:r>
            <a:r>
              <a:rPr lang="en-US" dirty="0"/>
              <a:t> with given source as root. </a:t>
            </a:r>
          </a:p>
          <a:p>
            <a:r>
              <a:rPr lang="en-US" dirty="0"/>
              <a:t>We maintain two sets, one set contains vertices included in shortest path tree, other set includes vertices not yet included in shortest path tree.</a:t>
            </a:r>
          </a:p>
          <a:p>
            <a:r>
              <a:rPr lang="en-US" dirty="0"/>
              <a:t> At every step of the algorithm, we find a vertex which is in the other set (set of not yet included) and has a minimum distance from the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533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F2B-38E4-468A-B281-41F1090F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78" y="163243"/>
            <a:ext cx="7055380" cy="101567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DIJKS</a:t>
            </a:r>
            <a:r>
              <a:rPr lang="en-US" b="1" spc="5" dirty="0">
                <a:solidFill>
                  <a:schemeClr val="tx1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RA</a:t>
            </a:r>
            <a:r>
              <a:rPr lang="en-US" b="1" spc="-135" dirty="0">
                <a:solidFill>
                  <a:schemeClr val="tx1"/>
                </a:solidFill>
              </a:rPr>
              <a:t>’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spc="-204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0FA2-4BF7-402E-93FC-52BA3D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17" y="1752600"/>
            <a:ext cx="8288122" cy="1198284"/>
          </a:xfrm>
        </p:spPr>
        <p:txBody>
          <a:bodyPr>
            <a:normAutofit/>
          </a:bodyPr>
          <a:lstStyle/>
          <a:p>
            <a:r>
              <a:rPr lang="en-US" dirty="0"/>
              <a:t>Let us consider vertex </a:t>
            </a:r>
            <a:r>
              <a:rPr lang="en-US" b="1" i="1" dirty="0"/>
              <a:t>1</a:t>
            </a:r>
            <a:r>
              <a:rPr lang="en-US" dirty="0"/>
              <a:t> and </a:t>
            </a:r>
            <a:r>
              <a:rPr lang="en-US" b="1" i="1" dirty="0"/>
              <a:t>9</a:t>
            </a:r>
            <a:r>
              <a:rPr lang="en-US" dirty="0"/>
              <a:t> as the start and destination vertex respectively. Initially, all the vertices except the start vertex are marked by ∞ and the start vertex is marked by </a:t>
            </a:r>
            <a:r>
              <a:rPr lang="en-US" b="1" i="1" dirty="0"/>
              <a:t>0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2" descr="Path">
            <a:extLst>
              <a:ext uri="{FF2B5EF4-FFF2-40B4-BE49-F238E27FC236}">
                <a16:creationId xmlns:a16="http://schemas.microsoft.com/office/drawing/2014/main" id="{87BC69CB-0D0A-4064-A2B9-8C97FDFB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70078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Graph</a:t>
            </a:r>
            <a:r>
              <a:rPr sz="4800" spc="-50" dirty="0"/>
              <a:t> </a:t>
            </a:r>
            <a:r>
              <a:rPr sz="4800"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1600"/>
            <a:ext cx="7868284" cy="3896995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dirty="0">
                <a:latin typeface="Arial"/>
                <a:cs typeface="Arial"/>
              </a:rPr>
              <a:t>a graph G = (V,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E)</a:t>
            </a: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graph may be </a:t>
            </a:r>
            <a:r>
              <a:rPr sz="3200" spc="-5" dirty="0">
                <a:latin typeface="Arial"/>
                <a:cs typeface="Arial"/>
              </a:rPr>
              <a:t>directed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undirected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ts val="3779"/>
              </a:lnSpc>
              <a:spcBef>
                <a:spcPts val="2135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common ways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represent  graphs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algorithms: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2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Adjacency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lists.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Adjacency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CE9-2871-4F17-9B1E-03DC1797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6519"/>
            <a:ext cx="7055380" cy="76648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DIJKS</a:t>
            </a:r>
            <a:r>
              <a:rPr lang="en-US" b="1" spc="5" dirty="0">
                <a:solidFill>
                  <a:schemeClr val="tx1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RA</a:t>
            </a:r>
            <a:r>
              <a:rPr lang="en-US" b="1" spc="-135" dirty="0">
                <a:solidFill>
                  <a:schemeClr val="tx1"/>
                </a:solidFill>
              </a:rPr>
              <a:t>’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spc="-204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1AE6-B6F4-408F-98EA-D4A669D3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72" y="972833"/>
            <a:ext cx="8153400" cy="1400531"/>
          </a:xfrm>
        </p:spPr>
        <p:txBody>
          <a:bodyPr>
            <a:normAutofit/>
          </a:bodyPr>
          <a:lstStyle/>
          <a:p>
            <a:r>
              <a:rPr lang="en-US" dirty="0"/>
              <a:t>Hence, the minimum distance of vertex </a:t>
            </a:r>
            <a:r>
              <a:rPr lang="en-US" b="1" i="1" dirty="0"/>
              <a:t>9</a:t>
            </a:r>
            <a:r>
              <a:rPr lang="en-US" dirty="0"/>
              <a:t> from vertex </a:t>
            </a:r>
            <a:r>
              <a:rPr lang="en-US" b="1" i="1" dirty="0"/>
              <a:t>1</a:t>
            </a:r>
            <a:r>
              <a:rPr lang="en-US" dirty="0"/>
              <a:t> is </a:t>
            </a:r>
            <a:r>
              <a:rPr lang="en-US" b="1" i="1" dirty="0"/>
              <a:t>20</a:t>
            </a:r>
            <a:r>
              <a:rPr lang="en-US" dirty="0"/>
              <a:t>. And the path is  :  1→ 3→ 7→ 8→ 6→ 9</a:t>
            </a:r>
          </a:p>
          <a:p>
            <a:r>
              <a:rPr lang="en-US" dirty="0"/>
              <a:t>This path is determined based on predecessor information.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455213-838F-4837-A220-80C4B38E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54010"/>
              </p:ext>
            </p:extLst>
          </p:nvPr>
        </p:nvGraphicFramePr>
        <p:xfrm>
          <a:off x="495300" y="2369065"/>
          <a:ext cx="8153400" cy="4231144"/>
        </p:xfrm>
        <a:graphic>
          <a:graphicData uri="http://schemas.openxmlformats.org/drawingml/2006/table">
            <a:tbl>
              <a:tblPr/>
              <a:tblGrid>
                <a:gridCol w="815340">
                  <a:extLst>
                    <a:ext uri="{9D8B030D-6E8A-4147-A177-3AD203B41FA5}">
                      <a16:colId xmlns:a16="http://schemas.microsoft.com/office/drawing/2014/main" val="252180425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84839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13015043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2855819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81149563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55655006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13532734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77612479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41699979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970282549"/>
                    </a:ext>
                  </a:extLst>
                </a:gridCol>
              </a:tblGrid>
              <a:tr h="878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Vertex</a:t>
                      </a:r>
                    </a:p>
                  </a:txBody>
                  <a:tcPr marL="56699" marR="56699" marT="56699" marB="566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Initial</a:t>
                      </a:r>
                    </a:p>
                  </a:txBody>
                  <a:tcPr marL="56699" marR="56699" marT="56699" marB="566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Step1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Step2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Step3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Step4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Step5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Step6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Step7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Step8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40886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4317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133269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025270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551297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754924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22513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8014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8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328762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20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7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96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0178-ADA6-432F-8157-FE4D34E7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40053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SINGLE  SOURCE  SHORTEST  PATH-BELLMAN  FORD</a:t>
            </a:r>
            <a:r>
              <a:rPr lang="en-US" sz="3200" b="1" spc="-204" dirty="0">
                <a:solidFill>
                  <a:schemeClr val="tx1"/>
                </a:solidFill>
              </a:rPr>
              <a:t>  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  <a:br>
              <a:rPr lang="en-US" sz="4400" b="1" dirty="0">
                <a:solidFill>
                  <a:srgbClr val="FFFF00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015FA-C99A-4E72-A6F0-90EC221D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i="1" dirty="0"/>
              <a:t>Dijkstra doesn’t work for Graphs with negative weight edges.</a:t>
            </a:r>
          </a:p>
          <a:p>
            <a:r>
              <a:rPr lang="en-US" i="1" dirty="0"/>
              <a:t> Bellman-Ford works for such graphs. Bellman-Ford is also simpler than Dijkstra and suites well for distributed systems.</a:t>
            </a:r>
          </a:p>
          <a:p>
            <a:r>
              <a:rPr lang="en-US" i="1" dirty="0"/>
              <a:t> But time complexity of Bellman-Ford is O(VE), which is more than Dijkstra.</a:t>
            </a:r>
          </a:p>
          <a:p>
            <a:r>
              <a:rPr lang="en-US" sz="1900" dirty="0"/>
              <a:t>Negative weight edges might seem useless at first </a:t>
            </a:r>
          </a:p>
          <a:p>
            <a:pPr marL="0" indent="0">
              <a:buNone/>
            </a:pPr>
            <a:r>
              <a:rPr lang="en-US" sz="1900" dirty="0"/>
              <a:t>but they can explain a lot of phenomena like  : -</a:t>
            </a:r>
          </a:p>
          <a:p>
            <a:pPr marL="0" indent="0">
              <a:buNone/>
            </a:pPr>
            <a:endParaRPr lang="en-US" sz="1900" dirty="0"/>
          </a:p>
          <a:p>
            <a:pPr lvl="1">
              <a:buFont typeface="Wingdings" pitchFamily="2" charset="2"/>
              <a:buChar char="Ø"/>
            </a:pPr>
            <a:r>
              <a:rPr lang="en-US" sz="1900" dirty="0"/>
              <a:t>Cash flow</a:t>
            </a:r>
          </a:p>
          <a:p>
            <a:pPr lvl="1">
              <a:buFont typeface="Wingdings" pitchFamily="2" charset="2"/>
              <a:buChar char="Ø"/>
            </a:pPr>
            <a:r>
              <a:rPr lang="en-US" sz="1900" dirty="0"/>
              <a:t>Heat released</a:t>
            </a:r>
          </a:p>
          <a:p>
            <a:pPr lvl="1">
              <a:buFont typeface="Wingdings" pitchFamily="2" charset="2"/>
              <a:buChar char="Ø"/>
            </a:pPr>
            <a:r>
              <a:rPr lang="en-US" sz="1900" dirty="0"/>
              <a:t>Heat absorbed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65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00C-5620-4472-AC72-B9BAE132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en-IN" sz="2800" dirty="0"/>
              <a:t>WORKING OF 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8E0E-6DAA-4309-9198-E980D249A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7859100" cy="4648206"/>
          </a:xfrm>
        </p:spPr>
        <p:txBody>
          <a:bodyPr>
            <a:noAutofit/>
          </a:bodyPr>
          <a:lstStyle/>
          <a:p>
            <a:r>
              <a:rPr lang="en-US" sz="1800" dirty="0"/>
              <a:t>Like other Dynamic Programming Problems, the algorithm calculates shortest paths in a bottom-up manner. </a:t>
            </a:r>
          </a:p>
          <a:p>
            <a:r>
              <a:rPr lang="en-US" sz="1800" dirty="0"/>
              <a:t>It first calculates the shortest distances which have at-most one edge in the path.</a:t>
            </a:r>
          </a:p>
          <a:p>
            <a:r>
              <a:rPr lang="en-US" sz="1800" dirty="0"/>
              <a:t> Then, it calculates the shortest paths with at-most 2 edges, and so on.</a:t>
            </a:r>
          </a:p>
          <a:p>
            <a:r>
              <a:rPr lang="en-US" sz="1800" dirty="0"/>
              <a:t> After the </a:t>
            </a:r>
            <a:r>
              <a:rPr lang="en-US" sz="1800" dirty="0" err="1"/>
              <a:t>i-th</a:t>
            </a:r>
            <a:r>
              <a:rPr lang="en-US" sz="1800" dirty="0"/>
              <a:t> iteration of the outer loop, the shortest paths with at most </a:t>
            </a:r>
            <a:r>
              <a:rPr lang="en-US" sz="1800" dirty="0" err="1"/>
              <a:t>i</a:t>
            </a:r>
            <a:r>
              <a:rPr lang="en-US" sz="1800" dirty="0"/>
              <a:t> edges are calculated. </a:t>
            </a:r>
          </a:p>
          <a:p>
            <a:r>
              <a:rPr lang="en-US" sz="1800" dirty="0"/>
              <a:t>There can be maximum |V| – 1 edges in any simple path, that is why the outer loop runs |v| – 1 times.</a:t>
            </a:r>
          </a:p>
          <a:p>
            <a:r>
              <a:rPr lang="en-US" sz="1800" dirty="0"/>
              <a:t> The idea is, assuming that there is no negative weight cycle, if we have calculated shortest paths with at most </a:t>
            </a:r>
            <a:r>
              <a:rPr lang="en-US" sz="1800" dirty="0" err="1"/>
              <a:t>i</a:t>
            </a:r>
            <a:r>
              <a:rPr lang="en-US" sz="1800" dirty="0"/>
              <a:t> edges, then an iteration over all edges guarantees to give shortest path with at-most (i+1) edges 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579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4433-33A3-4C3D-91D3-D6508D11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IN" sz="3600" dirty="0"/>
              <a:t>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5D01-892F-49AE-83D1-A0B67791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981200"/>
            <a:ext cx="8125890" cy="766475"/>
          </a:xfrm>
        </p:spPr>
        <p:txBody>
          <a:bodyPr/>
          <a:lstStyle/>
          <a:p>
            <a:r>
              <a:rPr lang="en-US" dirty="0"/>
              <a:t>Find the shortest path from vertex  </a:t>
            </a:r>
            <a:r>
              <a:rPr lang="en-US" b="1" dirty="0"/>
              <a:t>S  </a:t>
            </a:r>
            <a:r>
              <a:rPr lang="en-US" dirty="0"/>
              <a:t>all other vertices.</a:t>
            </a:r>
            <a:endParaRPr lang="en-IN" dirty="0"/>
          </a:p>
        </p:txBody>
      </p:sp>
      <p:pic>
        <p:nvPicPr>
          <p:cNvPr id="12290" name="Picture 2" descr="Path">
            <a:extLst>
              <a:ext uri="{FF2B5EF4-FFF2-40B4-BE49-F238E27FC236}">
                <a16:creationId xmlns:a16="http://schemas.microsoft.com/office/drawing/2014/main" id="{7309E1FB-55CC-424C-B723-4861693B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85991"/>
            <a:ext cx="5410200" cy="25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94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6C2D-BD7C-41EB-9F11-04527D7B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055380" cy="918882"/>
          </a:xfrm>
        </p:spPr>
        <p:txBody>
          <a:bodyPr/>
          <a:lstStyle/>
          <a:p>
            <a:r>
              <a:rPr lang="en-IN" sz="3600" dirty="0"/>
              <a:t>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80DD-5F09-4654-8CC6-CD19EBA3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711654" cy="1604675"/>
          </a:xfrm>
        </p:spPr>
        <p:txBody>
          <a:bodyPr/>
          <a:lstStyle/>
          <a:p>
            <a:r>
              <a:rPr lang="en-IN" dirty="0"/>
              <a:t>STEP -1 </a:t>
            </a:r>
          </a:p>
          <a:p>
            <a:r>
              <a:rPr lang="en-US" dirty="0"/>
              <a:t>At the time of initialization, all the vertices except the source are marked by ∞ and the source is marked by </a:t>
            </a:r>
            <a:r>
              <a:rPr lang="en-US" b="1" dirty="0"/>
              <a:t>0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85892878-CB76-4A75-9F67-2D6BFB4F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546164" cy="27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7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ADB5-DAD3-4D12-B791-8E192A70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IN" sz="3600" dirty="0"/>
              <a:t>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DAF1-F020-4FC1-8A04-1202089D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74" y="1600200"/>
            <a:ext cx="6711654" cy="1909475"/>
          </a:xfrm>
        </p:spPr>
        <p:txBody>
          <a:bodyPr/>
          <a:lstStyle/>
          <a:p>
            <a:r>
              <a:rPr lang="en-IN" dirty="0"/>
              <a:t>STEP-2</a:t>
            </a:r>
          </a:p>
          <a:p>
            <a:r>
              <a:rPr lang="en-US" dirty="0"/>
              <a:t>In the first step, all the vertices which are reachable from the source are updated by minimum cost. Hence, vertices </a:t>
            </a:r>
            <a:r>
              <a:rPr lang="en-US" b="1" i="1" dirty="0"/>
              <a:t>a</a:t>
            </a:r>
            <a:r>
              <a:rPr lang="en-US" dirty="0"/>
              <a:t> and </a:t>
            </a:r>
            <a:r>
              <a:rPr lang="en-US" b="1" i="1" dirty="0"/>
              <a:t>h</a:t>
            </a:r>
            <a:r>
              <a:rPr lang="en-US" dirty="0"/>
              <a:t> are updated.</a:t>
            </a:r>
            <a:endParaRPr lang="en-IN" dirty="0"/>
          </a:p>
        </p:txBody>
      </p:sp>
      <p:pic>
        <p:nvPicPr>
          <p:cNvPr id="2050" name="Picture 2" descr="Updated">
            <a:extLst>
              <a:ext uri="{FF2B5EF4-FFF2-40B4-BE49-F238E27FC236}">
                <a16:creationId xmlns:a16="http://schemas.microsoft.com/office/drawing/2014/main" id="{FCDE05ED-86DD-4BA8-BE51-6D79E23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62075"/>
            <a:ext cx="529062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0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7119-85AC-4746-A0AD-239114F8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IN" sz="3600" dirty="0"/>
              <a:t>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1367-F5B6-4A33-9BA9-0232A07D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711654" cy="1295400"/>
          </a:xfrm>
        </p:spPr>
        <p:txBody>
          <a:bodyPr/>
          <a:lstStyle/>
          <a:p>
            <a:r>
              <a:rPr lang="en-IN" dirty="0"/>
              <a:t>STEP-3</a:t>
            </a:r>
          </a:p>
          <a:p>
            <a:r>
              <a:rPr lang="en-US" dirty="0"/>
              <a:t>In the next step, vertices </a:t>
            </a:r>
            <a:r>
              <a:rPr lang="en-US" b="1" i="1" dirty="0"/>
              <a:t>a, b, f</a:t>
            </a:r>
            <a:r>
              <a:rPr lang="en-US" dirty="0"/>
              <a:t> and </a:t>
            </a:r>
            <a:r>
              <a:rPr lang="en-US" b="1" i="1" dirty="0"/>
              <a:t>e</a:t>
            </a:r>
            <a:r>
              <a:rPr lang="en-US" dirty="0"/>
              <a:t> are updated.</a:t>
            </a:r>
            <a:endParaRPr lang="en-IN" dirty="0"/>
          </a:p>
        </p:txBody>
      </p:sp>
      <p:pic>
        <p:nvPicPr>
          <p:cNvPr id="3074" name="Picture 2" descr="Next Path">
            <a:extLst>
              <a:ext uri="{FF2B5EF4-FFF2-40B4-BE49-F238E27FC236}">
                <a16:creationId xmlns:a16="http://schemas.microsoft.com/office/drawing/2014/main" id="{57F8B7AD-F169-4750-9605-53EB51BE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587345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0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F9CE-68F9-4565-801A-DE20039B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</p:spPr>
        <p:txBody>
          <a:bodyPr/>
          <a:lstStyle/>
          <a:p>
            <a:r>
              <a:rPr lang="en-IN" sz="3600" dirty="0"/>
              <a:t>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1EB4-C349-4D9F-BE01-49F60462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1"/>
            <a:ext cx="6711654" cy="1143000"/>
          </a:xfrm>
        </p:spPr>
        <p:txBody>
          <a:bodyPr/>
          <a:lstStyle/>
          <a:p>
            <a:r>
              <a:rPr lang="en-IN" dirty="0"/>
              <a:t>STEP-4</a:t>
            </a:r>
          </a:p>
          <a:p>
            <a:r>
              <a:rPr lang="en-US" dirty="0"/>
              <a:t>Following the same logic, in this step vertices </a:t>
            </a:r>
            <a:r>
              <a:rPr lang="en-US" b="1" i="1" dirty="0"/>
              <a:t>b, f, c</a:t>
            </a:r>
            <a:r>
              <a:rPr lang="en-US" dirty="0"/>
              <a:t> and </a:t>
            </a:r>
            <a:r>
              <a:rPr lang="en-US" b="1" i="1" dirty="0"/>
              <a:t>g</a:t>
            </a:r>
            <a:r>
              <a:rPr lang="en-US" dirty="0"/>
              <a:t> are updated.</a:t>
            </a:r>
            <a:endParaRPr lang="en-IN" dirty="0"/>
          </a:p>
          <a:p>
            <a:endParaRPr lang="en-IN" dirty="0"/>
          </a:p>
        </p:txBody>
      </p:sp>
      <p:pic>
        <p:nvPicPr>
          <p:cNvPr id="4098" name="Picture 2" descr="Vertices">
            <a:extLst>
              <a:ext uri="{FF2B5EF4-FFF2-40B4-BE49-F238E27FC236}">
                <a16:creationId xmlns:a16="http://schemas.microsoft.com/office/drawing/2014/main" id="{2701DDBF-1C3F-40F2-875C-12E68E22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46" y="3316941"/>
            <a:ext cx="6274600" cy="26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12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F9CE-68F9-4565-801A-DE20039B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</p:spPr>
        <p:txBody>
          <a:bodyPr/>
          <a:lstStyle/>
          <a:p>
            <a:r>
              <a:rPr lang="en-IN" sz="3600" dirty="0"/>
              <a:t>BELLMAN 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1EB4-C349-4D9F-BE01-49F60462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1"/>
            <a:ext cx="6711654" cy="1143000"/>
          </a:xfrm>
        </p:spPr>
        <p:txBody>
          <a:bodyPr/>
          <a:lstStyle/>
          <a:p>
            <a:r>
              <a:rPr lang="en-IN" dirty="0"/>
              <a:t>STEP-5</a:t>
            </a:r>
          </a:p>
          <a:p>
            <a:r>
              <a:rPr lang="en-US" dirty="0"/>
              <a:t>Here, vertices </a:t>
            </a:r>
            <a:r>
              <a:rPr lang="en-US" b="1" i="1" dirty="0"/>
              <a:t>c</a:t>
            </a:r>
            <a:r>
              <a:rPr lang="en-US" dirty="0"/>
              <a:t> and </a:t>
            </a:r>
            <a:r>
              <a:rPr lang="en-US" b="1" i="1" dirty="0"/>
              <a:t>d</a:t>
            </a:r>
            <a:r>
              <a:rPr lang="en-US" dirty="0"/>
              <a:t> are updated.</a:t>
            </a:r>
            <a:endParaRPr lang="en-IN" dirty="0"/>
          </a:p>
        </p:txBody>
      </p:sp>
      <p:pic>
        <p:nvPicPr>
          <p:cNvPr id="6146" name="Picture 2" descr="Vertices Updated">
            <a:extLst>
              <a:ext uri="{FF2B5EF4-FFF2-40B4-BE49-F238E27FC236}">
                <a16:creationId xmlns:a16="http://schemas.microsoft.com/office/drawing/2014/main" id="{6F369DD4-FAA2-4B6C-868F-B6007A21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5410200" cy="2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B82F1-3F5E-4764-BC95-192F0BB16D20}"/>
              </a:ext>
            </a:extLst>
          </p:cNvPr>
          <p:cNvSpPr txBox="1"/>
          <p:nvPr/>
        </p:nvSpPr>
        <p:spPr>
          <a:xfrm>
            <a:off x="266700" y="5867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Hence, the minimum distance between vertex </a:t>
            </a:r>
            <a:r>
              <a:rPr lang="en-US" b="1" dirty="0"/>
              <a:t>s</a:t>
            </a:r>
            <a:r>
              <a:rPr lang="en-US" dirty="0"/>
              <a:t> and vertex </a:t>
            </a:r>
            <a:r>
              <a:rPr lang="en-US" b="1" dirty="0"/>
              <a:t>d</a:t>
            </a:r>
            <a:r>
              <a:rPr lang="en-US" dirty="0"/>
              <a:t> is </a:t>
            </a:r>
            <a:r>
              <a:rPr lang="en-US" b="1" dirty="0"/>
              <a:t>20</a:t>
            </a:r>
            <a:r>
              <a:rPr lang="en-US" dirty="0"/>
              <a:t>.</a:t>
            </a:r>
          </a:p>
          <a:p>
            <a:r>
              <a:rPr lang="en-US" dirty="0"/>
              <a:t>Based on the predecessor information, the path is s→ h→ e→ g→ c→ d</a:t>
            </a:r>
          </a:p>
        </p:txBody>
      </p:sp>
    </p:spTree>
    <p:extLst>
      <p:ext uri="{BB962C8B-B14F-4D97-AF65-F5344CB8AC3E}">
        <p14:creationId xmlns:p14="http://schemas.microsoft.com/office/powerpoint/2010/main" val="626222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8153400" cy="2209799"/>
          </a:xfrm>
        </p:spPr>
        <p:txBody>
          <a:bodyPr>
            <a:noAutofit/>
          </a:bodyPr>
          <a:lstStyle/>
          <a:p>
            <a:r>
              <a:rPr lang="en-US" dirty="0"/>
              <a:t>The all pair shortest path algorithm is also known as Floyd-</a:t>
            </a:r>
            <a:r>
              <a:rPr lang="en-US" dirty="0" err="1"/>
              <a:t>Warshall</a:t>
            </a:r>
            <a:r>
              <a:rPr lang="en-US" dirty="0"/>
              <a:t> algorithm is used to find all pair shortest path problem from a given weighted graph.</a:t>
            </a:r>
          </a:p>
          <a:p>
            <a:r>
              <a:rPr lang="en-US" dirty="0"/>
              <a:t> As a result of this algorithm, it will generate a matrix, which will represent the minimum distance from any node to all other nodes in the graph.</a:t>
            </a:r>
            <a:br>
              <a:rPr lang="en-US" dirty="0"/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B61691-F8F7-40A1-9558-066D150F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25" y="4191000"/>
            <a:ext cx="6264749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55600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Running</a:t>
            </a:r>
            <a:r>
              <a:rPr spc="-55" dirty="0"/>
              <a:t> </a:t>
            </a:r>
            <a:r>
              <a:rPr spc="-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8117205" cy="33026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will be </a:t>
            </a:r>
            <a:r>
              <a:rPr sz="3200" spc="-5" dirty="0">
                <a:latin typeface="Arial"/>
                <a:cs typeface="Arial"/>
              </a:rPr>
              <a:t>talking </a:t>
            </a:r>
            <a:r>
              <a:rPr sz="3200" dirty="0">
                <a:latin typeface="Arial"/>
                <a:cs typeface="Arial"/>
              </a:rPr>
              <a:t>about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running </a:t>
            </a:r>
            <a:r>
              <a:rPr sz="3200" spc="-5" dirty="0">
                <a:latin typeface="Arial"/>
                <a:cs typeface="Arial"/>
              </a:rPr>
              <a:t>time </a:t>
            </a:r>
            <a:r>
              <a:rPr sz="3200" dirty="0">
                <a:latin typeface="Arial"/>
                <a:cs typeface="Arial"/>
              </a:rPr>
              <a:t>of  graph </a:t>
            </a:r>
            <a:r>
              <a:rPr sz="3200" spc="-5" dirty="0">
                <a:latin typeface="Arial"/>
                <a:cs typeface="Arial"/>
              </a:rPr>
              <a:t>algorithms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terms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both Vertices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ts val="3679"/>
              </a:lnSpc>
            </a:pPr>
            <a:r>
              <a:rPr sz="3200" dirty="0">
                <a:latin typeface="Arial"/>
                <a:cs typeface="Arial"/>
              </a:rPr>
              <a:t>|V| and Edges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|E|</a:t>
            </a:r>
          </a:p>
          <a:p>
            <a:pPr marL="355600" marR="773430" indent="-342900">
              <a:lnSpc>
                <a:spcPts val="3779"/>
              </a:lnSpc>
              <a:spcBef>
                <a:spcPts val="2155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can remove </a:t>
            </a:r>
            <a:r>
              <a:rPr sz="3200" spc="-5" dirty="0">
                <a:latin typeface="Arial"/>
                <a:cs typeface="Arial"/>
              </a:rPr>
              <a:t>the cardinality </a:t>
            </a:r>
            <a:r>
              <a:rPr sz="3200" dirty="0">
                <a:latin typeface="Arial"/>
                <a:cs typeface="Arial"/>
              </a:rPr>
              <a:t>when in  </a:t>
            </a:r>
            <a:r>
              <a:rPr sz="3200" spc="-5" dirty="0">
                <a:latin typeface="Arial"/>
                <a:cs typeface="Arial"/>
              </a:rPr>
              <a:t>asymptotic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notation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85"/>
              </a:spcBef>
              <a:tabLst>
                <a:tab pos="755015" algn="l"/>
              </a:tabLst>
            </a:pPr>
            <a:r>
              <a:rPr sz="2100" dirty="0">
                <a:solidFill>
                  <a:srgbClr val="608194"/>
                </a:solidFill>
                <a:latin typeface="Arial"/>
                <a:cs typeface="Arial"/>
              </a:rPr>
              <a:t>o	</a:t>
            </a:r>
            <a:r>
              <a:rPr sz="2800" dirty="0">
                <a:latin typeface="Arial"/>
                <a:cs typeface="Arial"/>
              </a:rPr>
              <a:t>Example: </a:t>
            </a:r>
            <a:r>
              <a:rPr sz="2800" spc="-5" dirty="0">
                <a:latin typeface="Arial"/>
                <a:cs typeface="Arial"/>
              </a:rPr>
              <a:t>O(V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ALGORITHM):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1" y="1676400"/>
            <a:ext cx="8832918" cy="4800599"/>
          </a:xfrm>
        </p:spPr>
        <p:txBody>
          <a:bodyPr>
            <a:noAutofit/>
          </a:bodyPr>
          <a:lstStyle/>
          <a:p>
            <a:r>
              <a:rPr lang="en-US" sz="2400" dirty="0"/>
              <a:t>In all pair shortest path, when a weighted graph is represented by its weight matrix W then objective is to find the distance between every pair of nodes.</a:t>
            </a:r>
          </a:p>
          <a:p>
            <a:r>
              <a:rPr lang="en-US" sz="2400" dirty="0"/>
              <a:t>We will apply dynamic programming to solve the all pairs shortest path.</a:t>
            </a:r>
          </a:p>
          <a:p>
            <a:r>
              <a:rPr lang="en-US" sz="2400" dirty="0"/>
              <a:t>In all pair shortest path algorithm, we first decomposed the given problem into sub problems.</a:t>
            </a:r>
          </a:p>
          <a:p>
            <a:r>
              <a:rPr lang="en-US" sz="2400" dirty="0"/>
              <a:t>In this principle of optimally is used for solving the problem.</a:t>
            </a:r>
          </a:p>
          <a:p>
            <a:r>
              <a:rPr lang="en-US" sz="2400" dirty="0"/>
              <a:t>It means any sub path of shortest path is a shortest path between the end nodes.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84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8153400" cy="838199"/>
          </a:xfrm>
        </p:spPr>
        <p:txBody>
          <a:bodyPr>
            <a:noAutofit/>
          </a:bodyPr>
          <a:lstStyle/>
          <a:p>
            <a:r>
              <a:rPr lang="en-US" dirty="0"/>
              <a:t>Compute all pair shortest path for following figure .</a:t>
            </a:r>
            <a:endParaRPr lang="en-IN" dirty="0"/>
          </a:p>
        </p:txBody>
      </p:sp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DCD3FA27-28BF-49B2-A660-B46E01F3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657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98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8153400" cy="8381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 descr="enter image description here">
            <a:extLst>
              <a:ext uri="{FF2B5EF4-FFF2-40B4-BE49-F238E27FC236}">
                <a16:creationId xmlns:a16="http://schemas.microsoft.com/office/drawing/2014/main" id="{4BF0FBFF-9367-4130-9E26-3BA6F8C9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7924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7B36F-61C4-4E06-A79E-EAC6AA42484E}"/>
              </a:ext>
            </a:extLst>
          </p:cNvPr>
          <p:cNvSpPr txBox="1"/>
          <p:nvPr/>
        </p:nvSpPr>
        <p:spPr>
          <a:xfrm>
            <a:off x="320914" y="1752601"/>
            <a:ext cx="774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4143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49504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55" dirty="0"/>
              <a:t> </a:t>
            </a:r>
            <a:r>
              <a:rPr spc="-5" dirty="0"/>
              <a:t>Lists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4037" y="3957637"/>
            <a:ext cx="1914525" cy="1609725"/>
            <a:chOff x="1824037" y="3957637"/>
            <a:chExt cx="1914525" cy="1609725"/>
          </a:xfrm>
        </p:grpSpPr>
        <p:sp>
          <p:nvSpPr>
            <p:cNvPr id="4" name="object 4"/>
            <p:cNvSpPr/>
            <p:nvPr/>
          </p:nvSpPr>
          <p:spPr>
            <a:xfrm>
              <a:off x="18288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8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9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6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599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8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9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8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510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510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9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6888" y="52053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1837" y="5100637"/>
            <a:ext cx="466725" cy="466725"/>
            <a:chOff x="3271837" y="5100637"/>
            <a:chExt cx="466725" cy="466725"/>
          </a:xfrm>
        </p:grpSpPr>
        <p:sp>
          <p:nvSpPr>
            <p:cNvPr id="12" name="object 12"/>
            <p:cNvSpPr/>
            <p:nvPr/>
          </p:nvSpPr>
          <p:spPr>
            <a:xfrm>
              <a:off x="3276600" y="5105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6600" y="510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8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9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8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4688" y="52053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62437" y="4491037"/>
            <a:ext cx="466725" cy="466725"/>
            <a:chOff x="4262437" y="4491037"/>
            <a:chExt cx="466725" cy="466725"/>
          </a:xfrm>
        </p:grpSpPr>
        <p:sp>
          <p:nvSpPr>
            <p:cNvPr id="16" name="object 16"/>
            <p:cNvSpPr/>
            <p:nvPr/>
          </p:nvSpPr>
          <p:spPr>
            <a:xfrm>
              <a:off x="4267200" y="4495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200" y="4495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8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8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8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4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8" y="452555"/>
                  </a:lnTo>
                  <a:lnTo>
                    <a:pt x="139618" y="439234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740" y="784860"/>
            <a:ext cx="7777480" cy="414147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Array Adj of |V| </a:t>
            </a:r>
            <a:r>
              <a:rPr sz="3200" spc="-5" dirty="0">
                <a:latin typeface="Arial"/>
                <a:cs typeface="Arial"/>
              </a:rPr>
              <a:t>lists, </a:t>
            </a:r>
            <a:r>
              <a:rPr sz="3200" dirty="0">
                <a:latin typeface="Arial"/>
                <a:cs typeface="Arial"/>
              </a:rPr>
              <a:t>one per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vertex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Vertex </a:t>
            </a:r>
            <a:r>
              <a:rPr sz="3200" spc="-550" dirty="0">
                <a:latin typeface="Arial"/>
                <a:cs typeface="Arial"/>
              </a:rPr>
              <a:t>u</a:t>
            </a:r>
            <a:r>
              <a:rPr sz="3200" spc="-550" dirty="0">
                <a:latin typeface="AoyagiKouzanFontT"/>
                <a:cs typeface="AoyagiKouzanFontT"/>
              </a:rPr>
              <a:t>’</a:t>
            </a:r>
            <a:r>
              <a:rPr sz="3200" spc="-550" dirty="0">
                <a:latin typeface="Arial"/>
                <a:cs typeface="Arial"/>
              </a:rPr>
              <a:t>s </a:t>
            </a:r>
            <a:r>
              <a:rPr sz="3200" dirty="0">
                <a:latin typeface="Arial"/>
                <a:cs typeface="Arial"/>
              </a:rPr>
              <a:t>list has all </a:t>
            </a:r>
            <a:r>
              <a:rPr sz="3200" spc="-5" dirty="0">
                <a:latin typeface="Arial"/>
                <a:cs typeface="Arial"/>
              </a:rPr>
              <a:t>vertices </a:t>
            </a:r>
            <a:r>
              <a:rPr sz="3200" dirty="0">
                <a:latin typeface="Arial"/>
                <a:cs typeface="Arial"/>
              </a:rPr>
              <a:t>v such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endParaRPr sz="32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625"/>
              </a:spcBef>
            </a:pPr>
            <a:r>
              <a:rPr sz="3250" spc="10" dirty="0">
                <a:latin typeface="Times New Roman"/>
                <a:cs typeface="Times New Roman"/>
              </a:rPr>
              <a:t>(</a:t>
            </a:r>
            <a:r>
              <a:rPr sz="3250" i="1" spc="10" dirty="0">
                <a:latin typeface="Times New Roman"/>
                <a:cs typeface="Times New Roman"/>
              </a:rPr>
              <a:t>u</a:t>
            </a:r>
            <a:r>
              <a:rPr sz="3250" spc="10" dirty="0">
                <a:latin typeface="Times New Roman"/>
                <a:cs typeface="Times New Roman"/>
              </a:rPr>
              <a:t>,</a:t>
            </a:r>
            <a:r>
              <a:rPr sz="3250" spc="-470" dirty="0">
                <a:latin typeface="Times New Roman"/>
                <a:cs typeface="Times New Roman"/>
              </a:rPr>
              <a:t> </a:t>
            </a:r>
            <a:r>
              <a:rPr sz="3250" i="1" spc="25" dirty="0">
                <a:latin typeface="Times New Roman"/>
                <a:cs typeface="Times New Roman"/>
              </a:rPr>
              <a:t>v</a:t>
            </a:r>
            <a:r>
              <a:rPr sz="3250" spc="25" dirty="0">
                <a:latin typeface="Times New Roman"/>
                <a:cs typeface="Times New Roman"/>
              </a:rPr>
              <a:t>)</a:t>
            </a:r>
            <a:r>
              <a:rPr sz="3250" spc="-425" dirty="0">
                <a:latin typeface="Times New Roman"/>
                <a:cs typeface="Times New Roman"/>
              </a:rPr>
              <a:t> </a:t>
            </a:r>
            <a:r>
              <a:rPr sz="3250" spc="-25" dirty="0">
                <a:latin typeface="Symbol"/>
                <a:cs typeface="Symbol"/>
              </a:rPr>
              <a:t></a:t>
            </a:r>
            <a:r>
              <a:rPr sz="3250" spc="-300" dirty="0">
                <a:latin typeface="Times New Roman"/>
                <a:cs typeface="Times New Roman"/>
              </a:rPr>
              <a:t> </a:t>
            </a:r>
            <a:r>
              <a:rPr sz="3250" i="1" spc="-25" dirty="0">
                <a:latin typeface="Times New Roman"/>
                <a:cs typeface="Times New Roman"/>
              </a:rPr>
              <a:t>E</a:t>
            </a:r>
            <a:endParaRPr sz="3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35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Example:</a:t>
            </a:r>
          </a:p>
          <a:p>
            <a:pPr marL="1529715">
              <a:lnSpc>
                <a:spcPct val="100000"/>
              </a:lnSpc>
              <a:spcBef>
                <a:spcPts val="2865"/>
              </a:spcBef>
              <a:tabLst>
                <a:tab pos="2977515" algn="l"/>
              </a:tabLst>
            </a:pPr>
            <a:r>
              <a:rPr sz="2000" dirty="0">
                <a:latin typeface="Arial"/>
                <a:cs typeface="Arial"/>
              </a:rPr>
              <a:t>1	2</a:t>
            </a:r>
          </a:p>
          <a:p>
            <a:pPr marL="300355" algn="ctr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Arial"/>
                <a:cs typeface="Arial"/>
              </a:rPr>
              <a:t>3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051050" y="4186237"/>
            <a:ext cx="2287905" cy="1154430"/>
            <a:chOff x="2051050" y="4186237"/>
            <a:chExt cx="2287905" cy="1154430"/>
          </a:xfrm>
        </p:grpSpPr>
        <p:sp>
          <p:nvSpPr>
            <p:cNvPr id="20" name="object 20"/>
            <p:cNvSpPr/>
            <p:nvPr/>
          </p:nvSpPr>
          <p:spPr>
            <a:xfrm>
              <a:off x="2285999" y="4190999"/>
              <a:ext cx="990600" cy="1905"/>
            </a:xfrm>
            <a:custGeom>
              <a:avLst/>
              <a:gdLst/>
              <a:ahLst/>
              <a:cxnLst/>
              <a:rect l="l" t="t" r="r" b="b"/>
              <a:pathLst>
                <a:path w="990600" h="1904">
                  <a:moveTo>
                    <a:pt x="0" y="0"/>
                  </a:moveTo>
                  <a:lnTo>
                    <a:pt x="990599" y="158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190999"/>
              <a:ext cx="600075" cy="371475"/>
            </a:xfrm>
            <a:custGeom>
              <a:avLst/>
              <a:gdLst/>
              <a:ahLst/>
              <a:cxnLst/>
              <a:rect l="l" t="t" r="r" b="b"/>
              <a:pathLst>
                <a:path w="600075" h="371475">
                  <a:moveTo>
                    <a:pt x="0" y="0"/>
                  </a:moveTo>
                  <a:lnTo>
                    <a:pt x="600074" y="37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5812" y="4421187"/>
              <a:ext cx="3175" cy="685800"/>
            </a:xfrm>
            <a:custGeom>
              <a:avLst/>
              <a:gdLst/>
              <a:ahLst/>
              <a:cxnLst/>
              <a:rect l="l" t="t" r="r" b="b"/>
              <a:pathLst>
                <a:path w="3175" h="685800">
                  <a:moveTo>
                    <a:pt x="3175" y="0"/>
                  </a:moveTo>
                  <a:lnTo>
                    <a:pt x="0" y="685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85999" y="5334000"/>
              <a:ext cx="990600" cy="1905"/>
            </a:xfrm>
            <a:custGeom>
              <a:avLst/>
              <a:gdLst/>
              <a:ahLst/>
              <a:cxnLst/>
              <a:rect l="l" t="t" r="r" b="b"/>
              <a:pathLst>
                <a:path w="990600" h="1904">
                  <a:moveTo>
                    <a:pt x="0" y="0"/>
                  </a:moveTo>
                  <a:lnTo>
                    <a:pt x="990599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3612" y="4421187"/>
              <a:ext cx="3175" cy="685800"/>
            </a:xfrm>
            <a:custGeom>
              <a:avLst/>
              <a:gdLst/>
              <a:ahLst/>
              <a:cxnLst/>
              <a:rect l="l" t="t" r="r" b="b"/>
              <a:pathLst>
                <a:path w="3175" h="685800">
                  <a:moveTo>
                    <a:pt x="3174" y="0"/>
                  </a:moveTo>
                  <a:lnTo>
                    <a:pt x="0" y="685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800" y="4886325"/>
              <a:ext cx="600075" cy="447675"/>
            </a:xfrm>
            <a:custGeom>
              <a:avLst/>
              <a:gdLst/>
              <a:ahLst/>
              <a:cxnLst/>
              <a:rect l="l" t="t" r="r" b="b"/>
              <a:pathLst>
                <a:path w="600075" h="447675">
                  <a:moveTo>
                    <a:pt x="0" y="447674"/>
                  </a:moveTo>
                  <a:lnTo>
                    <a:pt x="6000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9324" y="4352925"/>
              <a:ext cx="1123950" cy="819150"/>
            </a:xfrm>
            <a:custGeom>
              <a:avLst/>
              <a:gdLst/>
              <a:ahLst/>
              <a:cxnLst/>
              <a:rect l="l" t="t" r="r" b="b"/>
              <a:pathLst>
                <a:path w="1123950" h="819150">
                  <a:moveTo>
                    <a:pt x="0" y="819149"/>
                  </a:moveTo>
                  <a:lnTo>
                    <a:pt x="1123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540765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55" dirty="0"/>
              <a:t> </a:t>
            </a:r>
            <a:r>
              <a:rPr spc="-5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023620"/>
            <a:ext cx="4496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80365" algn="l"/>
                <a:tab pos="381000" algn="l"/>
              </a:tabLst>
            </a:pPr>
            <a:r>
              <a:rPr sz="3200" dirty="0">
                <a:latin typeface="Arial"/>
                <a:cs typeface="Arial"/>
              </a:rPr>
              <a:t>|V| x |V| </a:t>
            </a:r>
            <a:r>
              <a:rPr sz="3200" spc="-5" dirty="0">
                <a:latin typeface="Arial"/>
                <a:cs typeface="Arial"/>
              </a:rPr>
              <a:t>matrix </a:t>
            </a:r>
            <a:r>
              <a:rPr sz="3200" dirty="0">
                <a:latin typeface="Arial"/>
                <a:cs typeface="Arial"/>
              </a:rPr>
              <a:t>A =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150" baseline="-21164" dirty="0">
                <a:latin typeface="Arial"/>
                <a:cs typeface="Arial"/>
              </a:rPr>
              <a:t>ij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283" y="2189525"/>
            <a:ext cx="432434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100" i="1" baseline="13888" dirty="0">
                <a:latin typeface="Times New Roman"/>
                <a:cs typeface="Times New Roman"/>
              </a:rPr>
              <a:t>a</a:t>
            </a:r>
            <a:r>
              <a:rPr sz="1950" i="1" dirty="0">
                <a:latin typeface="Times New Roman"/>
                <a:cs typeface="Times New Roman"/>
              </a:rPr>
              <a:t>ij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566" y="1703341"/>
            <a:ext cx="4216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7" baseline="-4901" dirty="0">
                <a:latin typeface="Times New Roman"/>
                <a:cs typeface="Times New Roman"/>
              </a:rPr>
              <a:t>1</a:t>
            </a:r>
            <a:r>
              <a:rPr lang="en-IN" sz="5100" spc="-7" baseline="-4901" dirty="0">
                <a:latin typeface="Times New Roman"/>
                <a:cs typeface="Times New Roman"/>
              </a:rPr>
              <a:t>   </a:t>
            </a:r>
            <a:endParaRPr sz="5100" baseline="-490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3597" y="2216088"/>
            <a:ext cx="962698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100"/>
              </a:spcBef>
            </a:pPr>
            <a:r>
              <a:rPr sz="5100" spc="-7" baseline="-1633" dirty="0">
                <a:latin typeface="Symbol"/>
                <a:cs typeface="Symbol"/>
              </a:rPr>
              <a:t></a:t>
            </a:r>
            <a:r>
              <a:rPr sz="5100" spc="-494" baseline="-1633" dirty="0">
                <a:latin typeface="Times New Roman"/>
                <a:cs typeface="Times New Roman"/>
              </a:rPr>
              <a:t> </a:t>
            </a:r>
            <a:endParaRPr lang="en-IN" sz="5100" spc="-494" baseline="-1633" dirty="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  <a:spcBef>
                <a:spcPts val="100"/>
              </a:spcBef>
            </a:pPr>
            <a:r>
              <a:rPr lang="en-IN" sz="5100" spc="-494" baseline="-1633" dirty="0">
                <a:latin typeface="Times New Roman"/>
                <a:cs typeface="Times New Roman"/>
              </a:rPr>
              <a:t>      </a:t>
            </a:r>
            <a:r>
              <a:rPr sz="3400" spc="-5" dirty="0">
                <a:latin typeface="Times New Roman"/>
                <a:cs typeface="Times New Roman"/>
              </a:rPr>
              <a:t>0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5488" y="1739355"/>
            <a:ext cx="2725287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400" i="1" spc="-5" dirty="0">
                <a:latin typeface="Times New Roman"/>
                <a:cs typeface="Times New Roman"/>
              </a:rPr>
              <a:t>     </a:t>
            </a:r>
            <a:r>
              <a:rPr sz="3400" i="1" spc="-5" dirty="0">
                <a:latin typeface="Times New Roman"/>
                <a:cs typeface="Times New Roman"/>
              </a:rPr>
              <a:t>if</a:t>
            </a:r>
            <a:r>
              <a:rPr sz="3400" i="1" spc="-140" dirty="0">
                <a:latin typeface="Times New Roman"/>
                <a:cs typeface="Times New Roman"/>
              </a:rPr>
              <a:t> </a:t>
            </a:r>
            <a:r>
              <a:rPr sz="3400" spc="-45" dirty="0">
                <a:latin typeface="Times New Roman"/>
                <a:cs typeface="Times New Roman"/>
              </a:rPr>
              <a:t>(</a:t>
            </a:r>
            <a:r>
              <a:rPr sz="3400" i="1" spc="-45" dirty="0">
                <a:latin typeface="Times New Roman"/>
                <a:cs typeface="Times New Roman"/>
              </a:rPr>
              <a:t>i</a:t>
            </a:r>
            <a:r>
              <a:rPr sz="3400" spc="-45" dirty="0">
                <a:latin typeface="Times New Roman"/>
                <a:cs typeface="Times New Roman"/>
              </a:rPr>
              <a:t>,</a:t>
            </a:r>
            <a:r>
              <a:rPr sz="3400" spc="-160" dirty="0">
                <a:latin typeface="Times New Roman"/>
                <a:cs typeface="Times New Roman"/>
              </a:rPr>
              <a:t> </a:t>
            </a:r>
            <a:r>
              <a:rPr sz="3400" i="1" spc="70" dirty="0">
                <a:latin typeface="Times New Roman"/>
                <a:cs typeface="Times New Roman"/>
              </a:rPr>
              <a:t>j</a:t>
            </a:r>
            <a:r>
              <a:rPr sz="3400" spc="70" dirty="0">
                <a:latin typeface="Times New Roman"/>
                <a:cs typeface="Times New Roman"/>
              </a:rPr>
              <a:t>)</a:t>
            </a:r>
            <a:r>
              <a:rPr sz="3400" spc="-29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Symbol"/>
                <a:cs typeface="Symbol"/>
              </a:rPr>
              <a:t>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E</a:t>
            </a:r>
            <a:r>
              <a:rPr sz="3400" i="1" spc="-395" dirty="0">
                <a:latin typeface="Times New Roman"/>
                <a:cs typeface="Times New Roman"/>
              </a:rPr>
              <a:t> </a:t>
            </a:r>
            <a:endParaRPr sz="5100" baseline="4901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6386" y="2108169"/>
            <a:ext cx="2347361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300"/>
              </a:lnSpc>
              <a:spcBef>
                <a:spcPts val="100"/>
              </a:spcBef>
            </a:pPr>
            <a:endParaRPr lang="en-IN" sz="3400" i="1" spc="-1725" dirty="0">
              <a:latin typeface="Symbol"/>
              <a:cs typeface="Times New Roman"/>
            </a:endParaRPr>
          </a:p>
          <a:p>
            <a:pPr marR="5080" algn="r">
              <a:lnSpc>
                <a:spcPts val="3300"/>
              </a:lnSpc>
              <a:spcBef>
                <a:spcPts val="100"/>
              </a:spcBef>
            </a:pPr>
            <a:r>
              <a:rPr sz="3400" i="1" spc="-5" dirty="0">
                <a:latin typeface="Times New Roman"/>
                <a:cs typeface="Times New Roman"/>
              </a:rPr>
              <a:t>otherwise</a:t>
            </a:r>
            <a:endParaRPr sz="34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4837" y="3348037"/>
            <a:ext cx="466725" cy="466725"/>
            <a:chOff x="604837" y="3348037"/>
            <a:chExt cx="466725" cy="466725"/>
          </a:xfrm>
        </p:grpSpPr>
        <p:sp>
          <p:nvSpPr>
            <p:cNvPr id="12" name="object 12"/>
            <p:cNvSpPr/>
            <p:nvPr/>
          </p:nvSpPr>
          <p:spPr>
            <a:xfrm>
              <a:off x="609600" y="3352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8" y="17964"/>
                  </a:lnTo>
                  <a:lnTo>
                    <a:pt x="100787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7" y="418158"/>
                  </a:lnTo>
                  <a:lnTo>
                    <a:pt x="139618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1" y="439235"/>
                  </a:lnTo>
                  <a:lnTo>
                    <a:pt x="356412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2" y="39041"/>
                  </a:lnTo>
                  <a:lnTo>
                    <a:pt x="317581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00" y="3352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8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8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7688" y="34527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52637" y="3348037"/>
            <a:ext cx="466725" cy="466725"/>
            <a:chOff x="2052637" y="3348037"/>
            <a:chExt cx="466725" cy="466725"/>
          </a:xfrm>
        </p:grpSpPr>
        <p:sp>
          <p:nvSpPr>
            <p:cNvPr id="16" name="object 16"/>
            <p:cNvSpPr/>
            <p:nvPr/>
          </p:nvSpPr>
          <p:spPr>
            <a:xfrm>
              <a:off x="2057400" y="3352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7400" y="3352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8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8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05488" y="34527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4837" y="4491037"/>
            <a:ext cx="466725" cy="466725"/>
            <a:chOff x="604837" y="4491037"/>
            <a:chExt cx="466725" cy="466725"/>
          </a:xfrm>
        </p:grpSpPr>
        <p:sp>
          <p:nvSpPr>
            <p:cNvPr id="20" name="object 20"/>
            <p:cNvSpPr/>
            <p:nvPr/>
          </p:nvSpPr>
          <p:spPr>
            <a:xfrm>
              <a:off x="609600" y="4495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8" y="17964"/>
                  </a:lnTo>
                  <a:lnTo>
                    <a:pt x="100787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7" y="418158"/>
                  </a:lnTo>
                  <a:lnTo>
                    <a:pt x="139618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1" y="439235"/>
                  </a:lnTo>
                  <a:lnTo>
                    <a:pt x="356412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2" y="39041"/>
                  </a:lnTo>
                  <a:lnTo>
                    <a:pt x="317581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600" y="4495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8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8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4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4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7688" y="45957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52637" y="4491037"/>
            <a:ext cx="466725" cy="466725"/>
            <a:chOff x="2052637" y="4491037"/>
            <a:chExt cx="466725" cy="466725"/>
          </a:xfrm>
        </p:grpSpPr>
        <p:sp>
          <p:nvSpPr>
            <p:cNvPr id="24" name="object 24"/>
            <p:cNvSpPr/>
            <p:nvPr/>
          </p:nvSpPr>
          <p:spPr>
            <a:xfrm>
              <a:off x="2057400" y="4495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7400" y="4495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8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8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4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4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05488" y="45957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43237" y="3881437"/>
            <a:ext cx="466725" cy="466725"/>
            <a:chOff x="3043237" y="3881437"/>
            <a:chExt cx="466725" cy="466725"/>
          </a:xfrm>
        </p:grpSpPr>
        <p:sp>
          <p:nvSpPr>
            <p:cNvPr id="28" name="object 28"/>
            <p:cNvSpPr/>
            <p:nvPr/>
          </p:nvSpPr>
          <p:spPr>
            <a:xfrm>
              <a:off x="3047999" y="3886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7999" y="3886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8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9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8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96088" y="39861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32643" y="3576637"/>
            <a:ext cx="2287270" cy="1154430"/>
            <a:chOff x="832643" y="3576637"/>
            <a:chExt cx="2287270" cy="1154430"/>
          </a:xfrm>
        </p:grpSpPr>
        <p:sp>
          <p:nvSpPr>
            <p:cNvPr id="32" name="object 32"/>
            <p:cNvSpPr/>
            <p:nvPr/>
          </p:nvSpPr>
          <p:spPr>
            <a:xfrm>
              <a:off x="1066800" y="3581399"/>
              <a:ext cx="990600" cy="1905"/>
            </a:xfrm>
            <a:custGeom>
              <a:avLst/>
              <a:gdLst/>
              <a:ahLst/>
              <a:cxnLst/>
              <a:rect l="l" t="t" r="r" b="b"/>
              <a:pathLst>
                <a:path w="990600" h="1904">
                  <a:moveTo>
                    <a:pt x="0" y="0"/>
                  </a:moveTo>
                  <a:lnTo>
                    <a:pt x="990599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3581399"/>
              <a:ext cx="600710" cy="372110"/>
            </a:xfrm>
            <a:custGeom>
              <a:avLst/>
              <a:gdLst/>
              <a:ahLst/>
              <a:cxnLst/>
              <a:rect l="l" t="t" r="r" b="b"/>
              <a:pathLst>
                <a:path w="600710" h="372110">
                  <a:moveTo>
                    <a:pt x="0" y="0"/>
                  </a:moveTo>
                  <a:lnTo>
                    <a:pt x="600354" y="37175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7405" y="3810800"/>
              <a:ext cx="1905" cy="685800"/>
            </a:xfrm>
            <a:custGeom>
              <a:avLst/>
              <a:gdLst/>
              <a:ahLst/>
              <a:cxnLst/>
              <a:rect l="l" t="t" r="r" b="b"/>
              <a:pathLst>
                <a:path w="1905" h="685800">
                  <a:moveTo>
                    <a:pt x="1587" y="0"/>
                  </a:moveTo>
                  <a:lnTo>
                    <a:pt x="0" y="685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6800" y="4724399"/>
              <a:ext cx="990600" cy="1905"/>
            </a:xfrm>
            <a:custGeom>
              <a:avLst/>
              <a:gdLst/>
              <a:ahLst/>
              <a:cxnLst/>
              <a:rect l="l" t="t" r="r" b="b"/>
              <a:pathLst>
                <a:path w="990600" h="1904">
                  <a:moveTo>
                    <a:pt x="0" y="0"/>
                  </a:moveTo>
                  <a:lnTo>
                    <a:pt x="990599" y="158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85199" y="3810800"/>
              <a:ext cx="1905" cy="685800"/>
            </a:xfrm>
            <a:custGeom>
              <a:avLst/>
              <a:gdLst/>
              <a:ahLst/>
              <a:cxnLst/>
              <a:rect l="l" t="t" r="r" b="b"/>
              <a:pathLst>
                <a:path w="1905" h="685800">
                  <a:moveTo>
                    <a:pt x="1588" y="0"/>
                  </a:moveTo>
                  <a:lnTo>
                    <a:pt x="0" y="685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00" y="4276445"/>
              <a:ext cx="600710" cy="448309"/>
            </a:xfrm>
            <a:custGeom>
              <a:avLst/>
              <a:gdLst/>
              <a:ahLst/>
              <a:cxnLst/>
              <a:rect l="l" t="t" r="r" b="b"/>
              <a:pathLst>
                <a:path w="600710" h="448310">
                  <a:moveTo>
                    <a:pt x="0" y="447954"/>
                  </a:moveTo>
                  <a:lnTo>
                    <a:pt x="60035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9844" y="3743044"/>
              <a:ext cx="1124585" cy="819785"/>
            </a:xfrm>
            <a:custGeom>
              <a:avLst/>
              <a:gdLst/>
              <a:ahLst/>
              <a:cxnLst/>
              <a:rect l="l" t="t" r="r" b="b"/>
              <a:pathLst>
                <a:path w="1124585" h="819785">
                  <a:moveTo>
                    <a:pt x="0" y="819709"/>
                  </a:moveTo>
                  <a:lnTo>
                    <a:pt x="11245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405437" y="3271837"/>
            <a:ext cx="466725" cy="466725"/>
            <a:chOff x="5405437" y="3271837"/>
            <a:chExt cx="466725" cy="466725"/>
          </a:xfrm>
        </p:grpSpPr>
        <p:sp>
          <p:nvSpPr>
            <p:cNvPr id="40" name="object 40"/>
            <p:cNvSpPr/>
            <p:nvPr/>
          </p:nvSpPr>
          <p:spPr>
            <a:xfrm>
              <a:off x="5410199" y="3276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10200" y="3276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8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8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558288" y="33765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53237" y="3271837"/>
            <a:ext cx="466725" cy="466725"/>
            <a:chOff x="6853237" y="3271837"/>
            <a:chExt cx="466725" cy="466725"/>
          </a:xfrm>
        </p:grpSpPr>
        <p:sp>
          <p:nvSpPr>
            <p:cNvPr id="44" name="object 44"/>
            <p:cNvSpPr/>
            <p:nvPr/>
          </p:nvSpPr>
          <p:spPr>
            <a:xfrm>
              <a:off x="6858000" y="3276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58000" y="3276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8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8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600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006087" y="33765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405437" y="4414837"/>
            <a:ext cx="466725" cy="466725"/>
            <a:chOff x="5405437" y="4414837"/>
            <a:chExt cx="466725" cy="466725"/>
          </a:xfrm>
        </p:grpSpPr>
        <p:sp>
          <p:nvSpPr>
            <p:cNvPr id="48" name="object 48"/>
            <p:cNvSpPr/>
            <p:nvPr/>
          </p:nvSpPr>
          <p:spPr>
            <a:xfrm>
              <a:off x="5410199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102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9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558288" y="45195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53237" y="4414837"/>
            <a:ext cx="466725" cy="466725"/>
            <a:chOff x="6853237" y="4414837"/>
            <a:chExt cx="466725" cy="466725"/>
          </a:xfrm>
        </p:grpSpPr>
        <p:sp>
          <p:nvSpPr>
            <p:cNvPr id="52" name="object 52"/>
            <p:cNvSpPr/>
            <p:nvPr/>
          </p:nvSpPr>
          <p:spPr>
            <a:xfrm>
              <a:off x="68580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58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1" y="17964"/>
                  </a:lnTo>
                  <a:lnTo>
                    <a:pt x="356412" y="39041"/>
                  </a:lnTo>
                  <a:lnTo>
                    <a:pt x="390244" y="66955"/>
                  </a:lnTo>
                  <a:lnTo>
                    <a:pt x="418158" y="100787"/>
                  </a:lnTo>
                  <a:lnTo>
                    <a:pt x="439235" y="139618"/>
                  </a:lnTo>
                  <a:lnTo>
                    <a:pt x="452555" y="182529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600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006087" y="45195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579732" y="3447669"/>
            <a:ext cx="1345565" cy="1259840"/>
            <a:chOff x="5579732" y="3447669"/>
            <a:chExt cx="1345565" cy="1259840"/>
          </a:xfrm>
        </p:grpSpPr>
        <p:sp>
          <p:nvSpPr>
            <p:cNvPr id="56" name="object 56"/>
            <p:cNvSpPr/>
            <p:nvPr/>
          </p:nvSpPr>
          <p:spPr>
            <a:xfrm>
              <a:off x="5637999" y="3758998"/>
              <a:ext cx="1270" cy="661670"/>
            </a:xfrm>
            <a:custGeom>
              <a:avLst/>
              <a:gdLst/>
              <a:ahLst/>
              <a:cxnLst/>
              <a:rect l="l" t="t" r="r" b="b"/>
              <a:pathLst>
                <a:path w="1270" h="661670">
                  <a:moveTo>
                    <a:pt x="0" y="661388"/>
                  </a:moveTo>
                  <a:lnTo>
                    <a:pt x="76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79732" y="3733800"/>
              <a:ext cx="117906" cy="115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67400" y="3505200"/>
              <a:ext cx="965835" cy="1905"/>
            </a:xfrm>
            <a:custGeom>
              <a:avLst/>
              <a:gdLst/>
              <a:ahLst/>
              <a:cxnLst/>
              <a:rect l="l" t="t" r="r" b="b"/>
              <a:pathLst>
                <a:path w="965834" h="1904">
                  <a:moveTo>
                    <a:pt x="0" y="0"/>
                  </a:moveTo>
                  <a:lnTo>
                    <a:pt x="965395" y="15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42023" y="3447669"/>
              <a:ext cx="115976" cy="1179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92605" y="4648240"/>
              <a:ext cx="965835" cy="1905"/>
            </a:xfrm>
            <a:custGeom>
              <a:avLst/>
              <a:gdLst/>
              <a:ahLst/>
              <a:cxnLst/>
              <a:rect l="l" t="t" r="r" b="b"/>
              <a:pathLst>
                <a:path w="965834" h="1904">
                  <a:moveTo>
                    <a:pt x="965394" y="154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67399" y="4589411"/>
              <a:ext cx="115976" cy="1179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00445" y="3681691"/>
              <a:ext cx="1104265" cy="805180"/>
            </a:xfrm>
            <a:custGeom>
              <a:avLst/>
              <a:gdLst/>
              <a:ahLst/>
              <a:cxnLst/>
              <a:rect l="l" t="t" r="r" b="b"/>
              <a:pathLst>
                <a:path w="1104265" h="805179">
                  <a:moveTo>
                    <a:pt x="0" y="804862"/>
                  </a:moveTo>
                  <a:lnTo>
                    <a:pt x="11041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3478" y="3666845"/>
              <a:ext cx="121475" cy="110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7027088" y="3729837"/>
            <a:ext cx="521475" cy="13803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16840"/>
            <a:ext cx="37293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Breadth-First</a:t>
            </a:r>
            <a:r>
              <a:rPr sz="2800" spc="-50" dirty="0"/>
              <a:t> </a:t>
            </a:r>
            <a:r>
              <a:rPr sz="2800" dirty="0"/>
              <a:t>Search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023620"/>
            <a:ext cx="8328659" cy="529888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99109" indent="-34290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Input: Graph </a:t>
            </a:r>
            <a:r>
              <a:rPr sz="3200" dirty="0">
                <a:latin typeface="Arial"/>
                <a:cs typeface="Arial"/>
              </a:rPr>
              <a:t>G = (V, E), </a:t>
            </a:r>
            <a:r>
              <a:rPr sz="3200" spc="-5" dirty="0">
                <a:latin typeface="Arial"/>
                <a:cs typeface="Arial"/>
              </a:rPr>
              <a:t>either directed </a:t>
            </a:r>
            <a:r>
              <a:rPr sz="3200" dirty="0">
                <a:latin typeface="Arial"/>
                <a:cs typeface="Arial"/>
              </a:rPr>
              <a:t>or  </a:t>
            </a:r>
            <a:r>
              <a:rPr sz="3200" spc="-5" dirty="0">
                <a:latin typeface="Arial"/>
                <a:cs typeface="Arial"/>
              </a:rPr>
              <a:t>undirected, </a:t>
            </a:r>
            <a:r>
              <a:rPr sz="3200" dirty="0">
                <a:latin typeface="Arial"/>
                <a:cs typeface="Arial"/>
              </a:rPr>
              <a:t>and source </a:t>
            </a:r>
            <a:r>
              <a:rPr sz="3200" spc="-5" dirty="0">
                <a:latin typeface="Arial"/>
                <a:cs typeface="Arial"/>
              </a:rPr>
              <a:t>vertex </a:t>
            </a:r>
            <a:r>
              <a:rPr sz="3200" dirty="0">
                <a:latin typeface="Arial"/>
                <a:cs typeface="Arial"/>
              </a:rPr>
              <a:t>s is in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V.</a:t>
            </a: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Output:</a:t>
            </a:r>
          </a:p>
          <a:p>
            <a:pPr marL="749300" marR="5080" lvl="1" indent="-27940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d[v]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distance </a:t>
            </a:r>
            <a:r>
              <a:rPr sz="2800" dirty="0">
                <a:latin typeface="Arial"/>
                <a:cs typeface="Arial"/>
              </a:rPr>
              <a:t>(smallest # of edges)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v,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v 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V.</a:t>
            </a:r>
          </a:p>
          <a:p>
            <a:pPr marL="749300" marR="233045" lvl="1" indent="-279400">
              <a:lnSpc>
                <a:spcPct val="100000"/>
              </a:lnSpc>
              <a:spcBef>
                <a:spcPts val="137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π[v] </a:t>
            </a:r>
            <a:r>
              <a:rPr sz="2800" dirty="0">
                <a:latin typeface="Arial"/>
                <a:cs typeface="Arial"/>
              </a:rPr>
              <a:t>= u such </a:t>
            </a:r>
            <a:r>
              <a:rPr sz="2800" spc="-5" dirty="0">
                <a:latin typeface="Arial"/>
                <a:cs typeface="Arial"/>
              </a:rPr>
              <a:t>that (u,v) </a:t>
            </a:r>
            <a:r>
              <a:rPr sz="2800" dirty="0">
                <a:latin typeface="Arial"/>
                <a:cs typeface="Arial"/>
              </a:rPr>
              <a:t>is last edge on </a:t>
            </a:r>
            <a:r>
              <a:rPr sz="2800" spc="-5" dirty="0">
                <a:latin typeface="Arial"/>
                <a:cs typeface="Arial"/>
              </a:rPr>
              <a:t>shortest  path </a:t>
            </a:r>
            <a:r>
              <a:rPr sz="2800" dirty="0">
                <a:latin typeface="Arial"/>
                <a:cs typeface="Arial"/>
              </a:rPr>
              <a:t>s-&gt;v</a:t>
            </a: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 is </a:t>
            </a:r>
            <a:r>
              <a:rPr sz="3200" spc="-555" dirty="0">
                <a:latin typeface="Arial"/>
                <a:cs typeface="Arial"/>
              </a:rPr>
              <a:t>v</a:t>
            </a:r>
            <a:r>
              <a:rPr sz="3200" spc="-555" dirty="0">
                <a:latin typeface="AoyagiKouzanFontT"/>
                <a:cs typeface="AoyagiKouzanFontT"/>
              </a:rPr>
              <a:t>’</a:t>
            </a:r>
            <a:r>
              <a:rPr lang="en-IN" sz="3200" spc="-555" dirty="0">
                <a:latin typeface="AoyagiKouzanFontT"/>
                <a:cs typeface="AoyagiKouzanFontT"/>
              </a:rPr>
              <a:t>    ‘</a:t>
            </a:r>
            <a:r>
              <a:rPr sz="3200" spc="-555" dirty="0">
                <a:latin typeface="Arial"/>
                <a:cs typeface="Arial"/>
              </a:rPr>
              <a:t>s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lang="en-IN" sz="3200" spc="-355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predecessor</a:t>
            </a: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Set of edges </a:t>
            </a:r>
            <a:r>
              <a:rPr sz="3200" spc="-5" dirty="0">
                <a:latin typeface="Arial"/>
                <a:cs typeface="Arial"/>
              </a:rPr>
              <a:t>{(π[v],v): </a:t>
            </a:r>
            <a:r>
              <a:rPr sz="3200" dirty="0">
                <a:latin typeface="Arial"/>
                <a:cs typeface="Arial"/>
              </a:rPr>
              <a:t>v ≠ s} </a:t>
            </a:r>
            <a:r>
              <a:rPr sz="3200" spc="-5" dirty="0">
                <a:latin typeface="Arial"/>
                <a:cs typeface="Arial"/>
              </a:rPr>
              <a:t>forms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tree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63220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Breadth-First</a:t>
            </a:r>
            <a:r>
              <a:rPr spc="-55" dirty="0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34353"/>
            <a:ext cx="8260080" cy="424878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9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Idea: </a:t>
            </a:r>
            <a:r>
              <a:rPr sz="3200" dirty="0">
                <a:latin typeface="Arial"/>
                <a:cs typeface="Arial"/>
              </a:rPr>
              <a:t>Send a wave out </a:t>
            </a:r>
            <a:r>
              <a:rPr sz="3200" spc="-5" dirty="0">
                <a:latin typeface="Arial"/>
                <a:cs typeface="Arial"/>
              </a:rPr>
              <a:t>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s.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0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First hits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vertices </a:t>
            </a:r>
            <a:r>
              <a:rPr sz="2800" dirty="0">
                <a:latin typeface="Arial"/>
                <a:cs typeface="Arial"/>
              </a:rPr>
              <a:t>1 edge </a:t>
            </a:r>
            <a:r>
              <a:rPr sz="2800" spc="-5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From there, hits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vertices </a:t>
            </a:r>
            <a:r>
              <a:rPr sz="2800" dirty="0">
                <a:latin typeface="Arial"/>
                <a:cs typeface="Arial"/>
              </a:rPr>
              <a:t>2 edges </a:t>
            </a:r>
            <a:r>
              <a:rPr sz="2800" spc="-5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FIFO </a:t>
            </a:r>
            <a:r>
              <a:rPr sz="3200" dirty="0">
                <a:latin typeface="Arial"/>
                <a:cs typeface="Arial"/>
              </a:rPr>
              <a:t>queue Q </a:t>
            </a:r>
            <a:r>
              <a:rPr sz="3200" spc="-5" dirty="0">
                <a:latin typeface="Arial"/>
                <a:cs typeface="Arial"/>
              </a:rPr>
              <a:t>to maintain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wavefront.</a:t>
            </a:r>
            <a:endParaRPr sz="3200">
              <a:latin typeface="Arial"/>
              <a:cs typeface="Arial"/>
            </a:endParaRPr>
          </a:p>
          <a:p>
            <a:pPr marL="749300" marR="5080" lvl="1" indent="-27940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v is in Q if and only if wave has hit v but has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  come out of v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3959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BFS </a:t>
            </a:r>
            <a:r>
              <a:rPr spc="-5" dirty="0"/>
              <a:t>Example</a:t>
            </a:r>
          </a:p>
        </p:txBody>
      </p:sp>
      <p:pic>
        <p:nvPicPr>
          <p:cNvPr id="1028" name="Picture 4" descr="Breadth First Traversal">
            <a:extLst>
              <a:ext uri="{FF2B5EF4-FFF2-40B4-BE49-F238E27FC236}">
                <a16:creationId xmlns:a16="http://schemas.microsoft.com/office/drawing/2014/main" id="{578ED415-5C7E-4CAE-AE2B-8FECFF61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2762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987F84-46FB-446A-A9C4-5CD5FB759817}"/>
              </a:ext>
            </a:extLst>
          </p:cNvPr>
          <p:cNvSpPr txBox="1"/>
          <p:nvPr/>
        </p:nvSpPr>
        <p:spPr>
          <a:xfrm>
            <a:off x="2286000" y="5181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BFS algorithm traverses from S to A to B to C to D to E to F to 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1839</Words>
  <Application>Microsoft Office PowerPoint</Application>
  <PresentationFormat>On-screen Show (4:3)</PresentationFormat>
  <Paragraphs>279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AoyagiKouzanFontT</vt:lpstr>
      <vt:lpstr>Arial</vt:lpstr>
      <vt:lpstr>Century Gothic</vt:lpstr>
      <vt:lpstr>Symbol</vt:lpstr>
      <vt:lpstr>Times New Roman</vt:lpstr>
      <vt:lpstr>Verdana</vt:lpstr>
      <vt:lpstr>Wingdings</vt:lpstr>
      <vt:lpstr>Wingdings 3</vt:lpstr>
      <vt:lpstr>Ion</vt:lpstr>
      <vt:lpstr>DESIGN  AND  ANALYSIS  OF ALGORITHMS</vt:lpstr>
      <vt:lpstr>PowerPoint Presentation</vt:lpstr>
      <vt:lpstr>Graph Representation</vt:lpstr>
      <vt:lpstr>Running Time</vt:lpstr>
      <vt:lpstr>Adjacency Lists</vt:lpstr>
      <vt:lpstr>Adjacency Matrix</vt:lpstr>
      <vt:lpstr>Breadth-First Search</vt:lpstr>
      <vt:lpstr>Breadth-First Search</vt:lpstr>
      <vt:lpstr>BFS Example</vt:lpstr>
      <vt:lpstr>Depth-First Search</vt:lpstr>
      <vt:lpstr>DFS Example</vt:lpstr>
      <vt:lpstr>DAY- 2</vt:lpstr>
      <vt:lpstr>MINIMUM SPANNING TREE</vt:lpstr>
      <vt:lpstr>MINIMUM SPANNING TREE</vt:lpstr>
      <vt:lpstr>PRIM’S ALGORITHM</vt:lpstr>
      <vt:lpstr>PRIM’S ALGORITHM </vt:lpstr>
      <vt:lpstr>PRIM’S ALGORITHM </vt:lpstr>
      <vt:lpstr>PRIM’S ALGORITHM</vt:lpstr>
      <vt:lpstr>PRIM’S ALGORITHM</vt:lpstr>
      <vt:lpstr>KRUSKAL’S ALGPRITHM</vt:lpstr>
      <vt:lpstr>KRUSKAL’S ALGORITHM </vt:lpstr>
      <vt:lpstr>KRUSKAL’S ALGORITHM</vt:lpstr>
      <vt:lpstr>KRUSKAL’S ALGORITHM</vt:lpstr>
      <vt:lpstr>KRUSKAL’S ALGORITHM </vt:lpstr>
      <vt:lpstr>KRUSKAL’S ALGORITHM</vt:lpstr>
      <vt:lpstr>DAY-3</vt:lpstr>
      <vt:lpstr>SINGLE-SOURCE SHORTEST PATH </vt:lpstr>
      <vt:lpstr>SINGLE  SOURCE  SHORTEST  PATH-DIJKSTRA’S   ALGORITHM</vt:lpstr>
      <vt:lpstr>DIJKSTRA’S   ALGORITHM</vt:lpstr>
      <vt:lpstr>DIJKSTRA’S   ALGORITHM</vt:lpstr>
      <vt:lpstr>SINGLE  SOURCE  SHORTEST  PATH-BELLMAN  FORD   ALGORITHM </vt:lpstr>
      <vt:lpstr>WORKING OF 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ALL PAIR SHORTEST PATH(FLOYD-WARSHALL’S ALGORITHM)</vt:lpstr>
      <vt:lpstr>ALL PAIR SHORTEST PATH(FLOYD-WARSHALL’S ALGORITHM): WORKING</vt:lpstr>
      <vt:lpstr>ALL PAIR SHORTEST PATH(FLOYD-WARSHALL’S ALGORITHM)</vt:lpstr>
      <vt:lpstr>ALL PAIR SHORTEST PATH(FLOYD-WARSHALL’S ALGORITHM)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Vartika !</cp:lastModifiedBy>
  <cp:revision>13</cp:revision>
  <dcterms:created xsi:type="dcterms:W3CDTF">2020-04-26T19:38:17Z</dcterms:created>
  <dcterms:modified xsi:type="dcterms:W3CDTF">2020-04-26T21:28:50Z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2020-04-26T00:00:00Z</vt:filetime>
  </property>
</Properties>
</file>