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8" r:id="rId22"/>
    <p:sldId id="275" r:id="rId23"/>
    <p:sldId id="277"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7" autoAdjust="0"/>
    <p:restoredTop sz="94673" autoAdjust="0"/>
  </p:normalViewPr>
  <p:slideViewPr>
    <p:cSldViewPr>
      <p:cViewPr varScale="1">
        <p:scale>
          <a:sx n="83" d="100"/>
          <a:sy n="83" d="100"/>
        </p:scale>
        <p:origin x="-14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26FDBAC-00B2-4B4F-A9AE-1D3C12BF404E}" type="datetimeFigureOut">
              <a:rPr lang="en-US" smtClean="0"/>
              <a:t>4/26/2020</a:t>
            </a:fld>
            <a:endParaRPr lang="en-US"/>
          </a:p>
        </p:txBody>
      </p:sp>
      <p:sp>
        <p:nvSpPr>
          <p:cNvPr id="16" name="Slide Number Placeholder 15"/>
          <p:cNvSpPr>
            <a:spLocks noGrp="1"/>
          </p:cNvSpPr>
          <p:nvPr>
            <p:ph type="sldNum" sz="quarter" idx="11"/>
          </p:nvPr>
        </p:nvSpPr>
        <p:spPr/>
        <p:txBody>
          <a:bodyPr/>
          <a:lstStyle/>
          <a:p>
            <a:fld id="{2FE18C26-F2A2-442E-9461-EF603316327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6FDBAC-00B2-4B4F-A9AE-1D3C12BF404E}"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8C26-F2A2-442E-9461-EF603316327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6FDBAC-00B2-4B4F-A9AE-1D3C12BF404E}"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8C26-F2A2-442E-9461-EF60331632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26FDBAC-00B2-4B4F-A9AE-1D3C12BF404E}" type="datetimeFigureOut">
              <a:rPr lang="en-US" smtClean="0"/>
              <a:t>4/26/2020</a:t>
            </a:fld>
            <a:endParaRPr lang="en-US"/>
          </a:p>
        </p:txBody>
      </p:sp>
      <p:sp>
        <p:nvSpPr>
          <p:cNvPr id="15" name="Slide Number Placeholder 14"/>
          <p:cNvSpPr>
            <a:spLocks noGrp="1"/>
          </p:cNvSpPr>
          <p:nvPr>
            <p:ph type="sldNum" sz="quarter" idx="15"/>
          </p:nvPr>
        </p:nvSpPr>
        <p:spPr/>
        <p:txBody>
          <a:bodyPr/>
          <a:lstStyle>
            <a:lvl1pPr algn="ctr">
              <a:defRPr/>
            </a:lvl1pPr>
          </a:lstStyle>
          <a:p>
            <a:fld id="{2FE18C26-F2A2-442E-9461-EF6033163277}"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6FDBAC-00B2-4B4F-A9AE-1D3C12BF404E}"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18C26-F2A2-442E-9461-EF6033163277}"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6FDBAC-00B2-4B4F-A9AE-1D3C12BF404E}"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18C26-F2A2-442E-9461-EF603316327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FE18C26-F2A2-442E-9461-EF6033163277}"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E26FDBAC-00B2-4B4F-A9AE-1D3C12BF404E}" type="datetimeFigureOut">
              <a:rPr lang="en-US" smtClean="0"/>
              <a:t>4/26/2020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6FDBAC-00B2-4B4F-A9AE-1D3C12BF404E}"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18C26-F2A2-442E-9461-EF6033163277}"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FDBAC-00B2-4B4F-A9AE-1D3C12BF404E}"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18C26-F2A2-442E-9461-EF60331632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26FDBAC-00B2-4B4F-A9AE-1D3C12BF404E}" type="datetimeFigureOut">
              <a:rPr lang="en-US" smtClean="0"/>
              <a:t>4/26/2020</a:t>
            </a:fld>
            <a:endParaRPr lang="en-US"/>
          </a:p>
        </p:txBody>
      </p:sp>
      <p:sp>
        <p:nvSpPr>
          <p:cNvPr id="9" name="Slide Number Placeholder 8"/>
          <p:cNvSpPr>
            <a:spLocks noGrp="1"/>
          </p:cNvSpPr>
          <p:nvPr>
            <p:ph type="sldNum" sz="quarter" idx="15"/>
          </p:nvPr>
        </p:nvSpPr>
        <p:spPr/>
        <p:txBody>
          <a:bodyPr/>
          <a:lstStyle/>
          <a:p>
            <a:fld id="{2FE18C26-F2A2-442E-9461-EF6033163277}"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26FDBAC-00B2-4B4F-A9AE-1D3C12BF404E}" type="datetimeFigureOut">
              <a:rPr lang="en-US" smtClean="0"/>
              <a:t>4/26/2020</a:t>
            </a:fld>
            <a:endParaRPr lang="en-US"/>
          </a:p>
        </p:txBody>
      </p:sp>
      <p:sp>
        <p:nvSpPr>
          <p:cNvPr id="9" name="Slide Number Placeholder 8"/>
          <p:cNvSpPr>
            <a:spLocks noGrp="1"/>
          </p:cNvSpPr>
          <p:nvPr>
            <p:ph type="sldNum" sz="quarter" idx="11"/>
          </p:nvPr>
        </p:nvSpPr>
        <p:spPr/>
        <p:txBody>
          <a:bodyPr/>
          <a:lstStyle/>
          <a:p>
            <a:fld id="{2FE18C26-F2A2-442E-9461-EF603316327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26FDBAC-00B2-4B4F-A9AE-1D3C12BF404E}" type="datetimeFigureOut">
              <a:rPr lang="en-US" smtClean="0"/>
              <a:t>4/26/2020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FE18C26-F2A2-442E-9461-EF6033163277}"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GRAPH ALGORITHMS</a:t>
            </a:r>
          </a:p>
          <a:p>
            <a:endParaRPr lang="en-US" dirty="0" smtClean="0"/>
          </a:p>
          <a:p>
            <a:endParaRPr lang="en-US" dirty="0" smtClean="0"/>
          </a:p>
          <a:p>
            <a:endParaRPr lang="en-US" dirty="0" smtClean="0"/>
          </a:p>
          <a:p>
            <a:pPr algn="r"/>
            <a:r>
              <a:rPr lang="en-US" sz="2800" dirty="0" smtClean="0"/>
              <a:t>Submitted by-</a:t>
            </a:r>
            <a:endParaRPr lang="en-US" sz="2800" dirty="0" smtClean="0"/>
          </a:p>
          <a:p>
            <a:pPr algn="r"/>
            <a:r>
              <a:rPr lang="en-US" sz="2800" dirty="0" smtClean="0"/>
              <a:t>Vikas Paliwal</a:t>
            </a:r>
          </a:p>
          <a:p>
            <a:pPr algn="r"/>
            <a:r>
              <a:rPr lang="en-US" sz="2800" dirty="0" smtClean="0"/>
              <a:t>181210058</a:t>
            </a:r>
            <a:endParaRPr lang="en-US" sz="2800" dirty="0" smtClean="0"/>
          </a:p>
        </p:txBody>
      </p:sp>
      <p:sp>
        <p:nvSpPr>
          <p:cNvPr id="2" name="Title 1"/>
          <p:cNvSpPr>
            <a:spLocks noGrp="1"/>
          </p:cNvSpPr>
          <p:nvPr>
            <p:ph type="ctrTitle"/>
          </p:nvPr>
        </p:nvSpPr>
        <p:spPr/>
        <p:txBody>
          <a:bodyPr/>
          <a:lstStyle/>
          <a:p>
            <a:r>
              <a:rPr smtClean="0"/>
              <a:t>DESIGN AND ANALYSIS OF ALGORITHMS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Depth first traversal or Depth first Search is a recursive algorithm for searching all the vertices of a graph or tree data </a:t>
            </a:r>
            <a:r>
              <a:rPr lang="en-US" dirty="0" smtClean="0"/>
              <a:t>structure.</a:t>
            </a:r>
          </a:p>
          <a:p>
            <a:r>
              <a:rPr lang="en-US" dirty="0" smtClean="0"/>
              <a:t>A standard DFS implementation puts each vertex of the graph into one of two categories</a:t>
            </a:r>
            <a:r>
              <a:rPr lang="en-US" dirty="0" smtClean="0"/>
              <a:t>:</a:t>
            </a:r>
            <a:endParaRPr lang="en-US" dirty="0" smtClean="0"/>
          </a:p>
          <a:p>
            <a:pPr>
              <a:buNone/>
            </a:pPr>
            <a:r>
              <a:rPr lang="en-US" dirty="0" smtClean="0"/>
              <a:t>1). Visited</a:t>
            </a:r>
            <a:endParaRPr lang="en-US" dirty="0" smtClean="0"/>
          </a:p>
          <a:p>
            <a:pPr>
              <a:buNone/>
            </a:pPr>
            <a:r>
              <a:rPr lang="en-US" dirty="0" smtClean="0"/>
              <a:t>2). Not Visited</a:t>
            </a:r>
          </a:p>
          <a:p>
            <a:pPr>
              <a:buFont typeface="Arial" pitchFamily="34" charset="0"/>
              <a:buChar char="•"/>
            </a:pPr>
            <a:r>
              <a:rPr lang="en-US" dirty="0" smtClean="0"/>
              <a:t>  The </a:t>
            </a:r>
            <a:r>
              <a:rPr lang="en-US" dirty="0" smtClean="0"/>
              <a:t>DFS algorithm works as follows</a:t>
            </a:r>
            <a:r>
              <a:rPr lang="en-US" dirty="0" smtClean="0"/>
              <a:t>:</a:t>
            </a:r>
          </a:p>
          <a:p>
            <a:r>
              <a:rPr lang="en-US" dirty="0" smtClean="0"/>
              <a:t>Start by putting any one of the graph's vertices on top of a stack.</a:t>
            </a:r>
          </a:p>
          <a:p>
            <a:r>
              <a:rPr lang="en-US" dirty="0" smtClean="0"/>
              <a:t>Take the top item of the stack and add it to the visited list.</a:t>
            </a:r>
          </a:p>
          <a:p>
            <a:r>
              <a:rPr lang="en-US" dirty="0" smtClean="0"/>
              <a:t>Create a list of that vertex's adjacent nodes. Add the ones which aren't in the visited list to the top of stack.</a:t>
            </a:r>
          </a:p>
          <a:p>
            <a:r>
              <a:rPr lang="en-US" dirty="0" smtClean="0"/>
              <a:t>Keep repeating steps 2 and 3 until the stack is empty.</a:t>
            </a:r>
          </a:p>
          <a:p>
            <a:pPr>
              <a:buFont typeface="Arial" pitchFamily="34" charset="0"/>
              <a:buChar char="•"/>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sp>
        <p:nvSpPr>
          <p:cNvPr id="3" name="Title 2"/>
          <p:cNvSpPr>
            <a:spLocks noGrp="1"/>
          </p:cNvSpPr>
          <p:nvPr>
            <p:ph type="title"/>
          </p:nvPr>
        </p:nvSpPr>
        <p:spPr/>
        <p:txBody>
          <a:bodyPr/>
          <a:lstStyle/>
          <a:p>
            <a:r>
              <a:rPr smtClean="0"/>
              <a:t>Depth-First Search(DFS)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t>Pseudocode:</a:t>
            </a:r>
          </a:p>
          <a:p>
            <a:pPr>
              <a:buNone/>
            </a:pPr>
            <a:r>
              <a:rPr lang="en-US" dirty="0" smtClean="0"/>
              <a:t>DFS-iterative (G, s): </a:t>
            </a:r>
            <a:endParaRPr lang="en-US" dirty="0" smtClean="0"/>
          </a:p>
          <a:p>
            <a:pPr>
              <a:buNone/>
            </a:pPr>
            <a:r>
              <a:rPr lang="en-US" dirty="0" smtClean="0"/>
              <a:t>let S be </a:t>
            </a:r>
            <a:r>
              <a:rPr lang="en-US" dirty="0" smtClean="0"/>
              <a:t>stack</a:t>
            </a:r>
          </a:p>
          <a:p>
            <a:pPr>
              <a:buNone/>
            </a:pPr>
            <a:r>
              <a:rPr lang="en-US" dirty="0" smtClean="0"/>
              <a:t>S.push( s ) </a:t>
            </a:r>
            <a:endParaRPr lang="en-US" dirty="0" smtClean="0"/>
          </a:p>
          <a:p>
            <a:pPr>
              <a:buNone/>
            </a:pPr>
            <a:r>
              <a:rPr lang="en-US" dirty="0" smtClean="0"/>
              <a:t>mark s as visited</a:t>
            </a:r>
            <a:r>
              <a:rPr lang="en-US" dirty="0" smtClean="0"/>
              <a:t>.</a:t>
            </a:r>
          </a:p>
          <a:p>
            <a:pPr>
              <a:buNone/>
            </a:pPr>
            <a:r>
              <a:rPr lang="en-US" dirty="0" smtClean="0"/>
              <a:t>while ( S is not empty</a:t>
            </a:r>
            <a:r>
              <a:rPr lang="en-US" dirty="0" smtClean="0"/>
              <a:t>):</a:t>
            </a:r>
          </a:p>
          <a:p>
            <a:pPr>
              <a:buNone/>
            </a:pPr>
            <a:r>
              <a:rPr lang="en-US" dirty="0" smtClean="0"/>
              <a:t>v = S.top( </a:t>
            </a:r>
            <a:r>
              <a:rPr lang="en-US" dirty="0" smtClean="0"/>
              <a:t>)</a:t>
            </a:r>
          </a:p>
          <a:p>
            <a:pPr>
              <a:buNone/>
            </a:pPr>
            <a:r>
              <a:rPr lang="en-US" dirty="0" smtClean="0"/>
              <a:t>S.pop( </a:t>
            </a:r>
            <a:r>
              <a:rPr lang="en-US" dirty="0" smtClean="0"/>
              <a:t>)</a:t>
            </a:r>
          </a:p>
          <a:p>
            <a:pPr>
              <a:buNone/>
            </a:pPr>
            <a:r>
              <a:rPr lang="en-US" dirty="0" smtClean="0"/>
              <a:t>for all neighbours w of v in Graph G</a:t>
            </a:r>
            <a:r>
              <a:rPr lang="en-US" dirty="0" smtClean="0"/>
              <a:t>:</a:t>
            </a:r>
          </a:p>
          <a:p>
            <a:pPr>
              <a:buNone/>
            </a:pPr>
            <a:r>
              <a:rPr lang="en-US" dirty="0" smtClean="0"/>
              <a:t>if w is not visited </a:t>
            </a:r>
            <a:r>
              <a:rPr lang="en-US" dirty="0" smtClean="0"/>
              <a:t>:</a:t>
            </a:r>
          </a:p>
          <a:p>
            <a:pPr>
              <a:buNone/>
            </a:pPr>
            <a:r>
              <a:rPr lang="en-US" dirty="0" smtClean="0"/>
              <a:t>S.push( w ) </a:t>
            </a:r>
            <a:endParaRPr lang="en-US" dirty="0" smtClean="0"/>
          </a:p>
          <a:p>
            <a:pPr>
              <a:buNone/>
            </a:pPr>
            <a:r>
              <a:rPr lang="en-US" dirty="0" smtClean="0"/>
              <a:t>mark w as </a:t>
            </a:r>
            <a:r>
              <a:rPr lang="en-US" dirty="0" smtClean="0"/>
              <a:t>visited</a:t>
            </a:r>
          </a:p>
          <a:p>
            <a:pPr>
              <a:buNone/>
            </a:pPr>
            <a:r>
              <a:rPr lang="en-US" dirty="0" smtClean="0"/>
              <a:t>DFS-recursive(G, s): </a:t>
            </a:r>
            <a:endParaRPr lang="en-US" dirty="0" smtClean="0"/>
          </a:p>
          <a:p>
            <a:pPr>
              <a:buNone/>
            </a:pPr>
            <a:r>
              <a:rPr lang="en-US" dirty="0" smtClean="0"/>
              <a:t>mark </a:t>
            </a:r>
            <a:r>
              <a:rPr lang="en-US" dirty="0" smtClean="0"/>
              <a:t>s as </a:t>
            </a:r>
            <a:r>
              <a:rPr lang="en-US" dirty="0" smtClean="0"/>
              <a:t>visited</a:t>
            </a:r>
          </a:p>
          <a:p>
            <a:pPr>
              <a:buNone/>
            </a:pPr>
            <a:r>
              <a:rPr lang="en-US" dirty="0" smtClean="0"/>
              <a:t> </a:t>
            </a:r>
            <a:r>
              <a:rPr lang="en-US" dirty="0" smtClean="0"/>
              <a:t>for all neighbours w of s in Graph G: </a:t>
            </a:r>
            <a:endParaRPr lang="en-US" dirty="0" smtClean="0"/>
          </a:p>
          <a:p>
            <a:pPr>
              <a:buNone/>
            </a:pPr>
            <a:r>
              <a:rPr lang="en-US" dirty="0" smtClean="0"/>
              <a:t>if </a:t>
            </a:r>
            <a:r>
              <a:rPr lang="en-US" dirty="0" smtClean="0"/>
              <a:t>w is not visited</a:t>
            </a:r>
            <a:r>
              <a:rPr lang="en-US" dirty="0" smtClean="0"/>
              <a:t>:</a:t>
            </a:r>
          </a:p>
          <a:p>
            <a:pPr>
              <a:buNone/>
            </a:pPr>
            <a:r>
              <a:rPr lang="en-US" dirty="0" smtClean="0"/>
              <a:t> </a:t>
            </a:r>
            <a:r>
              <a:rPr lang="en-US" dirty="0" smtClean="0"/>
              <a:t>DFS-recursive(G, w)</a:t>
            </a:r>
            <a:endParaRPr lang="en-US" dirty="0" smtClean="0"/>
          </a:p>
          <a:p>
            <a:pPr>
              <a:buNone/>
            </a:pPr>
            <a:endParaRPr lang="en-US" dirty="0"/>
          </a:p>
        </p:txBody>
      </p:sp>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Illustration</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838200" y="2057400"/>
            <a:ext cx="3657600" cy="38862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4800600" y="2057400"/>
            <a:ext cx="3810000" cy="3886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23555" name="Picture 3"/>
          <p:cNvPicPr>
            <a:picLocks noChangeAspect="1" noChangeArrowheads="1"/>
          </p:cNvPicPr>
          <p:nvPr/>
        </p:nvPicPr>
        <p:blipFill>
          <a:blip r:embed="rId2"/>
          <a:srcRect/>
          <a:stretch>
            <a:fillRect/>
          </a:stretch>
        </p:blipFill>
        <p:spPr bwMode="auto">
          <a:xfrm>
            <a:off x="4800600" y="2057400"/>
            <a:ext cx="3810000" cy="3886200"/>
          </a:xfrm>
          <a:prstGeom prst="rect">
            <a:avLst/>
          </a:prstGeom>
          <a:noFill/>
          <a:ln w="9525">
            <a:noFill/>
            <a:miter lim="800000"/>
            <a:headEnd/>
            <a:tailEnd/>
          </a:ln>
          <a:effectLst/>
        </p:spPr>
      </p:pic>
      <p:pic>
        <p:nvPicPr>
          <p:cNvPr id="24578" name="Picture 2"/>
          <p:cNvPicPr>
            <a:picLocks noGrp="1" noChangeAspect="1" noChangeArrowheads="1"/>
          </p:cNvPicPr>
          <p:nvPr>
            <p:ph idx="1"/>
          </p:nvPr>
        </p:nvPicPr>
        <p:blipFill>
          <a:blip r:embed="rId3"/>
          <a:srcRect/>
          <a:stretch>
            <a:fillRect/>
          </a:stretch>
        </p:blipFill>
        <p:spPr bwMode="auto">
          <a:xfrm>
            <a:off x="838200" y="2057400"/>
            <a:ext cx="3645851" cy="3886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4800601" y="2057400"/>
            <a:ext cx="3810000"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23555" name="Picture 3"/>
          <p:cNvPicPr>
            <a:picLocks noChangeAspect="1" noChangeArrowheads="1"/>
          </p:cNvPicPr>
          <p:nvPr/>
        </p:nvPicPr>
        <p:blipFill>
          <a:blip r:embed="rId2"/>
          <a:srcRect/>
          <a:stretch>
            <a:fillRect/>
          </a:stretch>
        </p:blipFill>
        <p:spPr bwMode="auto">
          <a:xfrm>
            <a:off x="4800600" y="2057400"/>
            <a:ext cx="3810000" cy="3886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4800601" y="2057400"/>
            <a:ext cx="3810000" cy="3886200"/>
          </a:xfrm>
          <a:prstGeom prst="rect">
            <a:avLst/>
          </a:prstGeom>
          <a:noFill/>
          <a:ln w="9525">
            <a:noFill/>
            <a:miter lim="800000"/>
            <a:headEnd/>
            <a:tailEnd/>
          </a:ln>
          <a:effectLst/>
        </p:spPr>
      </p:pic>
      <p:pic>
        <p:nvPicPr>
          <p:cNvPr id="25602" name="Picture 2"/>
          <p:cNvPicPr>
            <a:picLocks noGrp="1" noChangeAspect="1" noChangeArrowheads="1"/>
          </p:cNvPicPr>
          <p:nvPr>
            <p:ph idx="1"/>
          </p:nvPr>
        </p:nvPicPr>
        <p:blipFill>
          <a:blip r:embed="rId4"/>
          <a:srcRect/>
          <a:stretch>
            <a:fillRect/>
          </a:stretch>
        </p:blipFill>
        <p:spPr bwMode="auto">
          <a:xfrm>
            <a:off x="838200" y="2057400"/>
            <a:ext cx="3646488" cy="38862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5"/>
          <a:srcRect/>
          <a:stretch>
            <a:fillRect/>
          </a:stretch>
        </p:blipFill>
        <p:spPr bwMode="auto">
          <a:xfrm>
            <a:off x="4800600" y="2057400"/>
            <a:ext cx="3810000" cy="3886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23555" name="Picture 3"/>
          <p:cNvPicPr>
            <a:picLocks noChangeAspect="1" noChangeArrowheads="1"/>
          </p:cNvPicPr>
          <p:nvPr/>
        </p:nvPicPr>
        <p:blipFill>
          <a:blip r:embed="rId2"/>
          <a:srcRect/>
          <a:stretch>
            <a:fillRect/>
          </a:stretch>
        </p:blipFill>
        <p:spPr bwMode="auto">
          <a:xfrm>
            <a:off x="4800600" y="2057400"/>
            <a:ext cx="3810000" cy="3886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4800601" y="2057400"/>
            <a:ext cx="3810000" cy="38862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4800600" y="2057400"/>
            <a:ext cx="3810000" cy="3886200"/>
          </a:xfrm>
          <a:prstGeom prst="rect">
            <a:avLst/>
          </a:prstGeom>
          <a:noFill/>
          <a:ln w="9525">
            <a:noFill/>
            <a:miter lim="800000"/>
            <a:headEnd/>
            <a:tailEnd/>
          </a:ln>
          <a:effectLst/>
        </p:spPr>
      </p:pic>
      <p:pic>
        <p:nvPicPr>
          <p:cNvPr id="26626" name="Picture 2"/>
          <p:cNvPicPr>
            <a:picLocks noGrp="1" noChangeAspect="1" noChangeArrowheads="1"/>
          </p:cNvPicPr>
          <p:nvPr>
            <p:ph idx="1"/>
          </p:nvPr>
        </p:nvPicPr>
        <p:blipFill>
          <a:blip r:embed="rId5"/>
          <a:srcRect/>
          <a:stretch>
            <a:fillRect/>
          </a:stretch>
        </p:blipFill>
        <p:spPr bwMode="auto">
          <a:xfrm>
            <a:off x="838200" y="2057400"/>
            <a:ext cx="3646488" cy="3886199"/>
          </a:xfrm>
          <a:prstGeom prst="rect">
            <a:avLst/>
          </a:prstGeom>
          <a:noFill/>
          <a:ln w="9525">
            <a:noFill/>
            <a:miter lim="800000"/>
            <a:headEnd/>
            <a:tailEnd/>
          </a:ln>
          <a:effectLst/>
        </p:spPr>
      </p:pic>
      <p:pic>
        <p:nvPicPr>
          <p:cNvPr id="26627" name="Picture 3"/>
          <p:cNvPicPr>
            <a:picLocks noChangeAspect="1" noChangeArrowheads="1"/>
          </p:cNvPicPr>
          <p:nvPr/>
        </p:nvPicPr>
        <p:blipFill>
          <a:blip r:embed="rId6"/>
          <a:srcRect/>
          <a:stretch>
            <a:fillRect/>
          </a:stretch>
        </p:blipFill>
        <p:spPr bwMode="auto">
          <a:xfrm>
            <a:off x="4800601" y="2057400"/>
            <a:ext cx="3810000" cy="3886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23555" name="Picture 3"/>
          <p:cNvPicPr>
            <a:picLocks noChangeAspect="1" noChangeArrowheads="1"/>
          </p:cNvPicPr>
          <p:nvPr/>
        </p:nvPicPr>
        <p:blipFill>
          <a:blip r:embed="rId2"/>
          <a:srcRect/>
          <a:stretch>
            <a:fillRect/>
          </a:stretch>
        </p:blipFill>
        <p:spPr bwMode="auto">
          <a:xfrm>
            <a:off x="4800600" y="2057400"/>
            <a:ext cx="3810000" cy="38862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4800601" y="2057400"/>
            <a:ext cx="3810000" cy="38862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4"/>
          <a:srcRect/>
          <a:stretch>
            <a:fillRect/>
          </a:stretch>
        </p:blipFill>
        <p:spPr bwMode="auto">
          <a:xfrm>
            <a:off x="4800600" y="2057400"/>
            <a:ext cx="3810000" cy="38862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5"/>
          <a:srcRect/>
          <a:stretch>
            <a:fillRect/>
          </a:stretch>
        </p:blipFill>
        <p:spPr bwMode="auto">
          <a:xfrm>
            <a:off x="4800600" y="2057400"/>
            <a:ext cx="3810000" cy="3886200"/>
          </a:xfrm>
          <a:prstGeom prst="rect">
            <a:avLst/>
          </a:prstGeom>
          <a:noFill/>
          <a:ln w="9525">
            <a:noFill/>
            <a:miter lim="800000"/>
            <a:headEnd/>
            <a:tailEnd/>
          </a:ln>
          <a:effectLst/>
        </p:spPr>
      </p:pic>
      <p:pic>
        <p:nvPicPr>
          <p:cNvPr id="26628" name="Picture 4"/>
          <p:cNvPicPr>
            <a:picLocks noGrp="1" noChangeAspect="1" noChangeArrowheads="1"/>
          </p:cNvPicPr>
          <p:nvPr>
            <p:ph idx="1"/>
          </p:nvPr>
        </p:nvPicPr>
        <p:blipFill>
          <a:blip r:embed="rId6"/>
          <a:srcRect/>
          <a:stretch>
            <a:fillRect/>
          </a:stretch>
        </p:blipFill>
        <p:spPr bwMode="auto">
          <a:xfrm>
            <a:off x="838199" y="2057400"/>
            <a:ext cx="7772401" cy="3886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800" b="1" dirty="0" smtClean="0"/>
              <a:t>What is a Spanning Tree?</a:t>
            </a:r>
          </a:p>
          <a:p>
            <a:r>
              <a:rPr lang="en-US" dirty="0" smtClean="0"/>
              <a:t>Given an undirected and connected graph G=(V,E), a spanning tree  of the graph is a tree that spans G(</a:t>
            </a:r>
            <a:r>
              <a:rPr lang="en-US" dirty="0" smtClean="0"/>
              <a:t>that is, it includes every vertex </a:t>
            </a:r>
            <a:r>
              <a:rPr lang="en-US" dirty="0" smtClean="0"/>
              <a:t>of G) and is a subset of G(every edge in the tree belongs to G).</a:t>
            </a:r>
          </a:p>
          <a:p>
            <a:r>
              <a:rPr lang="en-US" dirty="0" smtClean="0"/>
              <a:t>Minimum Spanning Tree:</a:t>
            </a:r>
          </a:p>
          <a:p>
            <a:r>
              <a:rPr lang="en-US" dirty="0" smtClean="0"/>
              <a:t>The cost of the spanning tree is the sum of the weights of all the edges in the tree. There can be many spanning trees. Minimum spanning tree is the spanning tree where the cost is minimum among all the spanning trees. There also can be many minimum spanning trees.</a:t>
            </a:r>
          </a:p>
          <a:p>
            <a:r>
              <a:rPr lang="en-US" dirty="0" smtClean="0"/>
              <a:t>Minimum spanning tree has direct application in the design of networks. It is used in algorithms approximating the travelling salesman problem, multi-terminal minimum cut problem and minimum-cost weighted perfect matching.</a:t>
            </a:r>
          </a:p>
          <a:p>
            <a:endParaRPr lang="en-US" dirty="0"/>
          </a:p>
        </p:txBody>
      </p:sp>
      <p:sp>
        <p:nvSpPr>
          <p:cNvPr id="3" name="Title 2"/>
          <p:cNvSpPr>
            <a:spLocks noGrp="1"/>
          </p:cNvSpPr>
          <p:nvPr>
            <p:ph type="title"/>
          </p:nvPr>
        </p:nvSpPr>
        <p:spPr/>
        <p:txBody>
          <a:bodyPr/>
          <a:lstStyle/>
          <a:p>
            <a:r>
              <a:rPr smtClean="0"/>
              <a:t>Minimum Spanning Tree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anning.jpg"/>
          <p:cNvPicPr>
            <a:picLocks noGrp="1" noChangeAspect="1"/>
          </p:cNvPicPr>
          <p:nvPr>
            <p:ph idx="1"/>
          </p:nvPr>
        </p:nvPicPr>
        <p:blipFill>
          <a:blip r:embed="rId2"/>
          <a:stretch>
            <a:fillRect/>
          </a:stretch>
        </p:blipFill>
        <p:spPr>
          <a:xfrm>
            <a:off x="1219200" y="1295400"/>
            <a:ext cx="6553200" cy="4572000"/>
          </a:xfrm>
        </p:spPr>
      </p:pic>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two famous algorithms for finding the Minimum Spanning Tree</a:t>
            </a:r>
            <a:r>
              <a:rPr lang="en-US" dirty="0" smtClean="0"/>
              <a:t>:</a:t>
            </a:r>
          </a:p>
          <a:p>
            <a:pPr>
              <a:buNone/>
            </a:pPr>
            <a:endParaRPr lang="en-US" dirty="0" smtClean="0"/>
          </a:p>
          <a:p>
            <a:r>
              <a:rPr lang="en-US" sz="3200" b="1" dirty="0" smtClean="0"/>
              <a:t>Kruskal’s Algorithm</a:t>
            </a:r>
          </a:p>
          <a:p>
            <a:r>
              <a:rPr lang="en-US" sz="3200" b="1" dirty="0" smtClean="0"/>
              <a:t>Prim’s Algorithm</a:t>
            </a:r>
          </a:p>
          <a:p>
            <a:endParaRPr lang="en-US" dirty="0"/>
          </a:p>
        </p:txBody>
      </p:sp>
      <p:sp>
        <p:nvSpPr>
          <p:cNvPr id="3" name="Title 2"/>
          <p:cNvSpPr>
            <a:spLocks noGrp="1"/>
          </p:cNvSpPr>
          <p:nvPr>
            <p:ph type="title"/>
          </p:nvPr>
        </p:nvSpPr>
        <p:spPr/>
        <p:txBody>
          <a:bodyPr>
            <a:normAutofit fontScale="90000"/>
          </a:bodyPr>
          <a:lstStyle/>
          <a:p>
            <a:r>
              <a:rPr smtClean="0"/>
              <a:t> Algorithms for finding Minimum Spanning Tree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Breadth-First Search Algorithm</a:t>
            </a:r>
          </a:p>
          <a:p>
            <a:r>
              <a:rPr lang="en-US" dirty="0" smtClean="0"/>
              <a:t>Depth-First Search Algorithm</a:t>
            </a:r>
          </a:p>
          <a:p>
            <a:r>
              <a:rPr lang="en-US" dirty="0" smtClean="0"/>
              <a:t>Minimum spanning tree</a:t>
            </a:r>
          </a:p>
          <a:p>
            <a:r>
              <a:rPr lang="en-US" dirty="0" smtClean="0"/>
              <a:t>Kruskal’s Algorithm</a:t>
            </a:r>
          </a:p>
          <a:p>
            <a:r>
              <a:rPr lang="en-US" dirty="0" smtClean="0"/>
              <a:t>Prim’s Algorithm</a:t>
            </a:r>
          </a:p>
          <a:p>
            <a:r>
              <a:rPr lang="en-US" dirty="0" smtClean="0"/>
              <a:t>Single-Source shortest path(Dijkstra’s Algorithm)</a:t>
            </a:r>
          </a:p>
          <a:p>
            <a:r>
              <a:rPr lang="en-US" dirty="0" smtClean="0"/>
              <a:t>All pair shortest path(Floyd Warshal Algorithm)</a:t>
            </a:r>
          </a:p>
        </p:txBody>
      </p:sp>
      <p:sp>
        <p:nvSpPr>
          <p:cNvPr id="3" name="Title 2"/>
          <p:cNvSpPr>
            <a:spLocks noGrp="1"/>
          </p:cNvSpPr>
          <p:nvPr>
            <p:ph type="title"/>
          </p:nvPr>
        </p:nvSpPr>
        <p:spPr/>
        <p:txBody>
          <a:bodyPr/>
          <a:lstStyle/>
          <a:p>
            <a:r>
              <a:rPr smtClean="0"/>
              <a:t>Table of 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r>
              <a:rPr lang="en-US" dirty="0" smtClean="0"/>
              <a:t>Kruskal’s </a:t>
            </a:r>
            <a:r>
              <a:rPr lang="en-US" dirty="0" smtClean="0"/>
              <a:t>Algorithm builds the spanning tree by adding edges one by one into a growing spanning tree. Kruskal's algorithm follows greedy approach as in each iteration it finds an edge which has least weight and add it to the growing spanning tree</a:t>
            </a:r>
            <a:r>
              <a:rPr lang="en-US" dirty="0" smtClean="0"/>
              <a:t>.</a:t>
            </a:r>
          </a:p>
          <a:p>
            <a:endParaRPr lang="en-US" dirty="0" smtClean="0"/>
          </a:p>
          <a:p>
            <a:endParaRPr lang="en-US" dirty="0" smtClean="0"/>
          </a:p>
        </p:txBody>
      </p:sp>
      <p:sp>
        <p:nvSpPr>
          <p:cNvPr id="3" name="Title 2"/>
          <p:cNvSpPr>
            <a:spLocks noGrp="1"/>
          </p:cNvSpPr>
          <p:nvPr>
            <p:ph type="title"/>
          </p:nvPr>
        </p:nvSpPr>
        <p:spPr/>
        <p:txBody>
          <a:bodyPr/>
          <a:lstStyle/>
          <a:p>
            <a:r>
              <a:rPr smtClean="0"/>
              <a:t>Kruskal's Algorithm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Algorithm Steps</a:t>
            </a:r>
            <a:r>
              <a:rPr lang="en-US" b="1" dirty="0" smtClean="0"/>
              <a:t>:</a:t>
            </a:r>
          </a:p>
          <a:p>
            <a:r>
              <a:rPr lang="en-US" dirty="0" smtClean="0"/>
              <a:t>Sort the graph edges with respect to their weights.</a:t>
            </a:r>
          </a:p>
          <a:p>
            <a:r>
              <a:rPr lang="en-US" dirty="0" smtClean="0"/>
              <a:t>Start adding edges to the MST from the edge with the smallest weight until the edge of the largest weight.</a:t>
            </a:r>
          </a:p>
          <a:p>
            <a:r>
              <a:rPr lang="en-US" dirty="0" smtClean="0"/>
              <a:t>Only add edges which doesn't form a cycle , edges which connect only disconnected components.</a:t>
            </a:r>
          </a:p>
          <a:p>
            <a:endParaRPr lang="en-US" dirty="0"/>
          </a:p>
        </p:txBody>
      </p:sp>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ruskal.jpg"/>
          <p:cNvPicPr>
            <a:picLocks noGrp="1" noChangeAspect="1"/>
          </p:cNvPicPr>
          <p:nvPr>
            <p:ph idx="1"/>
          </p:nvPr>
        </p:nvPicPr>
        <p:blipFill>
          <a:blip r:embed="rId2"/>
          <a:stretch>
            <a:fillRect/>
          </a:stretch>
        </p:blipFill>
        <p:spPr>
          <a:xfrm>
            <a:off x="838200" y="1524000"/>
            <a:ext cx="7543800" cy="4876800"/>
          </a:xfrm>
        </p:spPr>
      </p:pic>
      <p:sp>
        <p:nvSpPr>
          <p:cNvPr id="3" name="Title 2"/>
          <p:cNvSpPr>
            <a:spLocks noGrp="1"/>
          </p:cNvSpPr>
          <p:nvPr>
            <p:ph type="title"/>
          </p:nvPr>
        </p:nvSpPr>
        <p:spPr/>
        <p:txBody>
          <a:bodyPr/>
          <a:lstStyle/>
          <a:p>
            <a:r>
              <a:rPr smtClean="0"/>
              <a:t>Example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r>
              <a:rPr lang="en-US" dirty="0" smtClean="0"/>
              <a:t>Prim’s </a:t>
            </a:r>
            <a:r>
              <a:rPr lang="en-US" dirty="0" smtClean="0"/>
              <a:t>Algorithm also use Greedy approach to find the minimum spanning tree. In Prim’s Algorithm we grow the spanning tree from a starting position. Unlike an </a:t>
            </a:r>
            <a:r>
              <a:rPr lang="en-US" b="1" dirty="0" smtClean="0"/>
              <a:t>edge</a:t>
            </a:r>
            <a:r>
              <a:rPr lang="en-US" dirty="0" smtClean="0"/>
              <a:t> in Kruskal's, we add </a:t>
            </a:r>
            <a:r>
              <a:rPr lang="en-US" b="1" dirty="0" smtClean="0"/>
              <a:t>vertex</a:t>
            </a:r>
            <a:r>
              <a:rPr lang="en-US" dirty="0" smtClean="0"/>
              <a:t> to the growing spanning tree in Prim's</a:t>
            </a:r>
            <a:r>
              <a:rPr lang="en-US" dirty="0" smtClean="0"/>
              <a:t>.</a:t>
            </a:r>
          </a:p>
          <a:p>
            <a:endParaRPr lang="en-US" dirty="0"/>
          </a:p>
        </p:txBody>
      </p:sp>
      <p:sp>
        <p:nvSpPr>
          <p:cNvPr id="3" name="Title 2"/>
          <p:cNvSpPr>
            <a:spLocks noGrp="1"/>
          </p:cNvSpPr>
          <p:nvPr>
            <p:ph type="title"/>
          </p:nvPr>
        </p:nvSpPr>
        <p:spPr/>
        <p:txBody>
          <a:bodyPr/>
          <a:lstStyle/>
          <a:p>
            <a:r>
              <a:rPr smtClean="0"/>
              <a:t>Prim's Algorithm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t>Algorithm Steps</a:t>
            </a:r>
            <a:r>
              <a:rPr lang="en-US" b="1" dirty="0" smtClean="0"/>
              <a:t>:</a:t>
            </a:r>
          </a:p>
          <a:p>
            <a:r>
              <a:rPr lang="en-US" dirty="0" smtClean="0"/>
              <a:t>Maintain two disjoint sets of vertices. One containing vertices that are in the growing spanning tree and other that are not in the growing spanning tree.</a:t>
            </a:r>
          </a:p>
          <a:p>
            <a:r>
              <a:rPr lang="en-US" dirty="0" smtClean="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smtClean="0"/>
              <a:t>Check for cycles. To do that, mark the nodes which have been already selected and insert only those nodes in the Priority Queue that are not marked.</a:t>
            </a:r>
          </a:p>
          <a:p>
            <a:endParaRPr lang="en-US" dirty="0"/>
          </a:p>
        </p:txBody>
      </p:sp>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im's.jpg"/>
          <p:cNvPicPr>
            <a:picLocks noGrp="1" noChangeAspect="1"/>
          </p:cNvPicPr>
          <p:nvPr>
            <p:ph idx="1"/>
          </p:nvPr>
        </p:nvPicPr>
        <p:blipFill>
          <a:blip r:embed="rId2"/>
          <a:stretch>
            <a:fillRect/>
          </a:stretch>
        </p:blipFill>
        <p:spPr>
          <a:xfrm>
            <a:off x="1750671" y="1524000"/>
            <a:ext cx="5642658" cy="4572000"/>
          </a:xfrm>
        </p:spPr>
      </p:pic>
      <p:sp>
        <p:nvSpPr>
          <p:cNvPr id="3" name="Title 2"/>
          <p:cNvSpPr>
            <a:spLocks noGrp="1"/>
          </p:cNvSpPr>
          <p:nvPr>
            <p:ph type="title"/>
          </p:nvPr>
        </p:nvSpPr>
        <p:spPr/>
        <p:txBody>
          <a:bodyPr/>
          <a:lstStyle/>
          <a:p>
            <a:r>
              <a:rPr smtClean="0"/>
              <a:t>Example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graph </a:t>
            </a:r>
            <a:r>
              <a:rPr lang="en-US" dirty="0" smtClean="0"/>
              <a:t>theory, </a:t>
            </a:r>
            <a:r>
              <a:rPr lang="en-US" dirty="0" smtClean="0"/>
              <a:t>the </a:t>
            </a:r>
            <a:r>
              <a:rPr lang="en-US" b="1" dirty="0" smtClean="0"/>
              <a:t>shortest path problem</a:t>
            </a:r>
            <a:r>
              <a:rPr lang="en-US" dirty="0" smtClean="0"/>
              <a:t> is the problem of finding a path between two </a:t>
            </a:r>
            <a:r>
              <a:rPr lang="en-US" dirty="0" smtClean="0"/>
              <a:t>vertices (or </a:t>
            </a:r>
            <a:r>
              <a:rPr lang="en-US" dirty="0" smtClean="0"/>
              <a:t>nodes) in a graph such that the sum of the weights of its constituent edges is minimized.</a:t>
            </a:r>
            <a:endParaRPr lang="en-US" dirty="0" smtClean="0"/>
          </a:p>
          <a:p>
            <a:r>
              <a:rPr lang="en-US" dirty="0" smtClean="0"/>
              <a:t>There are two categories of shortest path problems</a:t>
            </a:r>
            <a:endParaRPr lang="en-US" dirty="0" smtClean="0"/>
          </a:p>
          <a:p>
            <a:r>
              <a:rPr lang="en-US" dirty="0" smtClean="0"/>
              <a:t>Single-Source shortest path</a:t>
            </a:r>
          </a:p>
          <a:p>
            <a:r>
              <a:rPr lang="en-US" dirty="0" smtClean="0"/>
              <a:t>All- pair shortest path</a:t>
            </a:r>
            <a:endParaRPr lang="en-US" dirty="0"/>
          </a:p>
        </p:txBody>
      </p:sp>
      <p:sp>
        <p:nvSpPr>
          <p:cNvPr id="3" name="Title 2"/>
          <p:cNvSpPr>
            <a:spLocks noGrp="1"/>
          </p:cNvSpPr>
          <p:nvPr>
            <p:ph type="title"/>
          </p:nvPr>
        </p:nvSpPr>
        <p:spPr/>
        <p:txBody>
          <a:bodyPr/>
          <a:lstStyle/>
          <a:p>
            <a:r>
              <a:rPr smtClean="0"/>
              <a:t>Shortest Path Problems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a:buNone/>
            </a:pPr>
            <a:endParaRPr lang="en-US" dirty="0" smtClean="0"/>
          </a:p>
          <a:p>
            <a:r>
              <a:rPr lang="en-US" dirty="0" smtClean="0"/>
              <a:t>In</a:t>
            </a:r>
            <a:r>
              <a:rPr lang="en-US" dirty="0" smtClean="0"/>
              <a:t> </a:t>
            </a:r>
            <a:r>
              <a:rPr lang="en-US" b="1" dirty="0" smtClean="0"/>
              <a:t>single-source shortest path problem</a:t>
            </a:r>
            <a:r>
              <a:rPr lang="en-US" dirty="0" smtClean="0"/>
              <a:t>, </a:t>
            </a:r>
            <a:r>
              <a:rPr lang="en-US" dirty="0" smtClean="0"/>
              <a:t>we have to find shortest paths from a source vertex </a:t>
            </a:r>
            <a:r>
              <a:rPr lang="en-US" i="1" dirty="0" smtClean="0"/>
              <a:t>v</a:t>
            </a:r>
            <a:r>
              <a:rPr lang="en-US" dirty="0" smtClean="0"/>
              <a:t> to all other vertices in the graph.</a:t>
            </a:r>
          </a:p>
          <a:p>
            <a:r>
              <a:rPr lang="en-US" dirty="0" smtClean="0"/>
              <a:t>The algorithm used to solve this problem is known as ‘</a:t>
            </a:r>
            <a:r>
              <a:rPr lang="en-US" dirty="0" err="1" smtClean="0"/>
              <a:t>Dijkstra’s</a:t>
            </a:r>
            <a:r>
              <a:rPr lang="en-US" dirty="0" smtClean="0"/>
              <a:t> Algorithm’.</a:t>
            </a:r>
          </a:p>
          <a:p>
            <a:endParaRPr lang="en-US" dirty="0"/>
          </a:p>
        </p:txBody>
      </p:sp>
      <p:sp>
        <p:nvSpPr>
          <p:cNvPr id="3" name="Title 2"/>
          <p:cNvSpPr>
            <a:spLocks noGrp="1"/>
          </p:cNvSpPr>
          <p:nvPr>
            <p:ph type="title"/>
          </p:nvPr>
        </p:nvSpPr>
        <p:spPr/>
        <p:txBody>
          <a:bodyPr/>
          <a:lstStyle/>
          <a:p>
            <a:r>
              <a:rPr smtClean="0"/>
              <a:t>Single-Source  shortest path problem</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Dijkstra's algorithm has many variants but the most common one is to find the shortest paths from the source vertex to all other vertices in the graph</a:t>
            </a:r>
            <a:r>
              <a:rPr lang="en-US" dirty="0" smtClean="0"/>
              <a:t>.</a:t>
            </a:r>
          </a:p>
          <a:p>
            <a:r>
              <a:rPr lang="en-US" b="1" dirty="0" smtClean="0"/>
              <a:t>Algorithm Steps</a:t>
            </a:r>
            <a:r>
              <a:rPr lang="en-US" b="1" dirty="0" smtClean="0"/>
              <a:t>:</a:t>
            </a:r>
          </a:p>
          <a:p>
            <a:r>
              <a:rPr lang="en-US" dirty="0" smtClean="0"/>
              <a:t>Set all vertices distances = infinity except for the source vertex, set the source distance = 0.</a:t>
            </a:r>
          </a:p>
          <a:p>
            <a:r>
              <a:rPr lang="en-US" dirty="0" smtClean="0"/>
              <a:t>Push the source vertex in a min-priority queue in the form (distance , vertex), as the comparison in the min-priority queue will be according to vertices distances.</a:t>
            </a:r>
          </a:p>
          <a:p>
            <a:endParaRPr lang="en-US" dirty="0"/>
          </a:p>
        </p:txBody>
      </p:sp>
      <p:sp>
        <p:nvSpPr>
          <p:cNvPr id="3" name="Title 2"/>
          <p:cNvSpPr>
            <a:spLocks noGrp="1"/>
          </p:cNvSpPr>
          <p:nvPr>
            <p:ph type="title"/>
          </p:nvPr>
        </p:nvSpPr>
        <p:spPr/>
        <p:txBody>
          <a:bodyPr>
            <a:normAutofit fontScale="90000"/>
          </a:bodyPr>
          <a:lstStyle/>
          <a:p>
            <a:r>
              <a:rPr b="1" smtClean="0"/>
              <a:t>Dijkstra's</a:t>
            </a:r>
            <a:r>
              <a:rPr b="1" smtClean="0"/>
              <a:t> Algorithm</a:t>
            </a:r>
            <a:br>
              <a:rPr b="1"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Pop the vertex with the minimum distance from the priority queue (at first the popped vertex = source).</a:t>
            </a:r>
          </a:p>
          <a:p>
            <a:r>
              <a:rPr lang="en-US" dirty="0" smtClean="0"/>
              <a:t>Update the distances of the connected vertices to the popped vertex in case of "current vertex distance + edge weight &lt; next vertex distance", then push the </a:t>
            </a:r>
            <a:r>
              <a:rPr lang="en-US" dirty="0" smtClean="0"/>
              <a:t>vertex with </a:t>
            </a:r>
            <a:r>
              <a:rPr lang="en-US" dirty="0" smtClean="0"/>
              <a:t>the new distance to the priority queue.</a:t>
            </a:r>
          </a:p>
          <a:p>
            <a:r>
              <a:rPr lang="en-US" dirty="0" smtClean="0"/>
              <a:t>If the popped vertex is visited before, just continue without using it.</a:t>
            </a:r>
          </a:p>
          <a:p>
            <a:r>
              <a:rPr lang="en-US" dirty="0" smtClean="0"/>
              <a:t>Apply the same algorithm again until the priority queue is empty.</a:t>
            </a:r>
          </a:p>
          <a:p>
            <a:endParaRPr lang="en-US" dirty="0"/>
          </a:p>
        </p:txBody>
      </p:sp>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BFS is a traversing algorithm where </a:t>
            </a:r>
            <a:r>
              <a:rPr lang="en-US" dirty="0" smtClean="0"/>
              <a:t>we start </a:t>
            </a:r>
            <a:r>
              <a:rPr lang="en-US" dirty="0" smtClean="0"/>
              <a:t>traversing from a selected node (source or starting node) and traverse the graph layerwise thus exploring the </a:t>
            </a:r>
            <a:r>
              <a:rPr lang="en-US" dirty="0" smtClean="0"/>
              <a:t>neighbor </a:t>
            </a:r>
            <a:r>
              <a:rPr lang="en-US" dirty="0" smtClean="0"/>
              <a:t>nodes (nodes which are directly connected to source node). </a:t>
            </a:r>
            <a:r>
              <a:rPr lang="en-US" dirty="0" smtClean="0"/>
              <a:t>After traversing the visited nodes we go for the next nodes .</a:t>
            </a:r>
          </a:p>
          <a:p>
            <a:r>
              <a:rPr lang="en-US" dirty="0" smtClean="0"/>
              <a:t>A graph can contain cycles, which may bring </a:t>
            </a:r>
            <a:r>
              <a:rPr lang="en-US" dirty="0" smtClean="0"/>
              <a:t>us </a:t>
            </a:r>
            <a:r>
              <a:rPr lang="en-US" dirty="0" smtClean="0"/>
              <a:t>to the same node again while traversing the graph. To avoid processing of same node </a:t>
            </a:r>
            <a:r>
              <a:rPr lang="en-US" dirty="0" smtClean="0"/>
              <a:t>again, we can </a:t>
            </a:r>
            <a:r>
              <a:rPr lang="en-US" dirty="0" smtClean="0"/>
              <a:t>use a </a:t>
            </a:r>
            <a:r>
              <a:rPr lang="en-US" dirty="0" smtClean="0"/>
              <a:t>Boolean </a:t>
            </a:r>
            <a:r>
              <a:rPr lang="en-US" dirty="0" smtClean="0"/>
              <a:t>array which marks the node after it is processed. While visiting the nodes in the layer of a </a:t>
            </a:r>
            <a:r>
              <a:rPr lang="en-US" dirty="0" smtClean="0"/>
              <a:t>graph, visited nodes are </a:t>
            </a:r>
            <a:r>
              <a:rPr lang="en-US" dirty="0" smtClean="0"/>
              <a:t>store them in a manner such that </a:t>
            </a:r>
            <a:r>
              <a:rPr lang="en-US" dirty="0" smtClean="0"/>
              <a:t>it </a:t>
            </a:r>
            <a:r>
              <a:rPr lang="en-US" dirty="0" smtClean="0"/>
              <a:t>can traverse the corresponding child nodes in a similar order</a:t>
            </a:r>
            <a:r>
              <a:rPr lang="en-US" dirty="0" smtClean="0"/>
              <a:t>.</a:t>
            </a:r>
          </a:p>
          <a:p>
            <a:r>
              <a:rPr lang="en-US" dirty="0" smtClean="0"/>
              <a:t>We use a queue  to store the node and mark it as ‘Visited’ until all its neighbors are marked.</a:t>
            </a:r>
            <a:endParaRPr lang="en-US" dirty="0"/>
          </a:p>
        </p:txBody>
      </p:sp>
      <p:sp>
        <p:nvSpPr>
          <p:cNvPr id="3" name="Title 2"/>
          <p:cNvSpPr>
            <a:spLocks noGrp="1"/>
          </p:cNvSpPr>
          <p:nvPr>
            <p:ph type="title"/>
          </p:nvPr>
        </p:nvSpPr>
        <p:spPr/>
        <p:txBody>
          <a:bodyPr/>
          <a:lstStyle/>
          <a:p>
            <a:r>
              <a:rPr smtClean="0"/>
              <a:t>Breadth-First Search(BFS)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all pair shortest path algorithm is also known as Floyd-</a:t>
            </a:r>
            <a:r>
              <a:rPr lang="en-US" dirty="0" err="1" smtClean="0"/>
              <a:t>Warshall</a:t>
            </a:r>
            <a:r>
              <a:rPr lang="en-US" dirty="0" smtClean="0"/>
              <a:t> algorithm is used to find all pair shortest path problem from a given weighted graph. As a result of this algorithm, it will generate a matrix, which will represent the minimum distance from any node to all other nodes in the graph</a:t>
            </a:r>
            <a:r>
              <a:rPr lang="en-US" dirty="0" smtClean="0"/>
              <a:t>.</a:t>
            </a:r>
          </a:p>
          <a:p>
            <a:r>
              <a:rPr lang="en-US" dirty="0" smtClean="0"/>
              <a:t>The time complexity of this algorithm is O(V3), here V is the number of vertices in the graph</a:t>
            </a:r>
            <a:endParaRPr lang="en-US" dirty="0"/>
          </a:p>
        </p:txBody>
      </p:sp>
      <p:sp>
        <p:nvSpPr>
          <p:cNvPr id="3" name="Title 2"/>
          <p:cNvSpPr>
            <a:spLocks noGrp="1"/>
          </p:cNvSpPr>
          <p:nvPr>
            <p:ph type="title"/>
          </p:nvPr>
        </p:nvSpPr>
        <p:spPr/>
        <p:txBody>
          <a:bodyPr/>
          <a:lstStyle/>
          <a:p>
            <a:r>
              <a:rPr smtClean="0"/>
              <a:t>All pair shortest path</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Algorithm :</a:t>
            </a:r>
          </a:p>
          <a:p>
            <a:r>
              <a:rPr lang="en-US" dirty="0" smtClean="0"/>
              <a:t>Begin</a:t>
            </a:r>
          </a:p>
          <a:p>
            <a:r>
              <a:rPr lang="en-US" dirty="0" smtClean="0"/>
              <a:t>   for k := 0 to n, </a:t>
            </a:r>
            <a:r>
              <a:rPr lang="en-US" dirty="0" smtClean="0"/>
              <a:t>do</a:t>
            </a:r>
          </a:p>
          <a:p>
            <a:r>
              <a:rPr lang="pt-BR" dirty="0" smtClean="0"/>
              <a:t>    </a:t>
            </a:r>
            <a:r>
              <a:rPr lang="pt-BR" dirty="0" smtClean="0"/>
              <a:t>  for </a:t>
            </a:r>
            <a:r>
              <a:rPr lang="pt-BR" dirty="0" smtClean="0"/>
              <a:t>i := 0 to n, </a:t>
            </a:r>
            <a:r>
              <a:rPr lang="pt-BR" dirty="0" smtClean="0"/>
              <a:t>do</a:t>
            </a:r>
          </a:p>
          <a:p>
            <a:r>
              <a:rPr lang="pt-BR" dirty="0" smtClean="0"/>
              <a:t>         for j := 0 to n, </a:t>
            </a:r>
            <a:r>
              <a:rPr lang="pt-BR" dirty="0" smtClean="0"/>
              <a:t>do</a:t>
            </a:r>
          </a:p>
          <a:p>
            <a:r>
              <a:rPr lang="en-US" dirty="0" smtClean="0"/>
              <a:t>            if cost[</a:t>
            </a:r>
            <a:r>
              <a:rPr lang="en-US" dirty="0" err="1" smtClean="0"/>
              <a:t>i,k</a:t>
            </a:r>
            <a:r>
              <a:rPr lang="en-US" dirty="0" smtClean="0"/>
              <a:t>] + cost[</a:t>
            </a:r>
            <a:r>
              <a:rPr lang="en-US" dirty="0" err="1" smtClean="0"/>
              <a:t>k,j</a:t>
            </a:r>
            <a:r>
              <a:rPr lang="en-US" dirty="0" smtClean="0"/>
              <a:t>] &lt; cost[</a:t>
            </a:r>
            <a:r>
              <a:rPr lang="en-US" dirty="0" err="1" smtClean="0"/>
              <a:t>i,j</a:t>
            </a:r>
            <a:r>
              <a:rPr lang="en-US" dirty="0" smtClean="0"/>
              <a:t>], </a:t>
            </a:r>
            <a:r>
              <a:rPr lang="en-US" dirty="0" smtClean="0"/>
              <a:t>then</a:t>
            </a:r>
          </a:p>
          <a:p>
            <a:r>
              <a:rPr lang="en-US" dirty="0" smtClean="0"/>
              <a:t>               cost[</a:t>
            </a:r>
            <a:r>
              <a:rPr lang="en-US" dirty="0" err="1" smtClean="0"/>
              <a:t>i,j</a:t>
            </a:r>
            <a:r>
              <a:rPr lang="en-US" dirty="0" smtClean="0"/>
              <a:t>] := cost[</a:t>
            </a:r>
            <a:r>
              <a:rPr lang="en-US" dirty="0" err="1" smtClean="0"/>
              <a:t>i,k</a:t>
            </a:r>
            <a:r>
              <a:rPr lang="en-US" dirty="0" smtClean="0"/>
              <a:t>] + cost[</a:t>
            </a:r>
            <a:r>
              <a:rPr lang="en-US" dirty="0" err="1" smtClean="0"/>
              <a:t>k,j</a:t>
            </a:r>
            <a:r>
              <a:rPr lang="en-US" dirty="0" smtClean="0"/>
              <a:t>]</a:t>
            </a:r>
          </a:p>
          <a:p>
            <a:r>
              <a:rPr lang="en-US" dirty="0" smtClean="0"/>
              <a:t>            </a:t>
            </a:r>
            <a:r>
              <a:rPr lang="en-US" dirty="0" smtClean="0"/>
              <a:t>done</a:t>
            </a:r>
          </a:p>
          <a:p>
            <a:r>
              <a:rPr lang="en-US" dirty="0" smtClean="0"/>
              <a:t>         </a:t>
            </a:r>
            <a:r>
              <a:rPr lang="en-US" dirty="0" smtClean="0"/>
              <a:t>done</a:t>
            </a:r>
          </a:p>
          <a:p>
            <a:r>
              <a:rPr lang="en-US" dirty="0" smtClean="0"/>
              <a:t>      </a:t>
            </a:r>
            <a:r>
              <a:rPr lang="en-US" dirty="0" smtClean="0"/>
              <a:t>done</a:t>
            </a:r>
          </a:p>
          <a:p>
            <a:r>
              <a:rPr lang="en-US" dirty="0" smtClean="0"/>
              <a:t>      display the current cost </a:t>
            </a:r>
            <a:r>
              <a:rPr lang="en-US" dirty="0" smtClean="0"/>
              <a:t>matrix</a:t>
            </a:r>
          </a:p>
          <a:p>
            <a:r>
              <a:rPr lang="en-US" dirty="0" smtClean="0"/>
              <a:t>End</a:t>
            </a:r>
            <a:endParaRPr lang="en-US" dirty="0"/>
          </a:p>
        </p:txBody>
      </p:sp>
      <p:sp>
        <p:nvSpPr>
          <p:cNvPr id="3" name="Title 2"/>
          <p:cNvSpPr>
            <a:spLocks noGrp="1"/>
          </p:cNvSpPr>
          <p:nvPr>
            <p:ph type="title"/>
          </p:nvPr>
        </p:nvSpPr>
        <p:spPr/>
        <p:txBody>
          <a:bodyPr/>
          <a:lstStyle/>
          <a:p>
            <a:r>
              <a:rPr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US" b="1" dirty="0" smtClean="0"/>
              <a:t>Pseudocode</a:t>
            </a:r>
          </a:p>
          <a:p>
            <a:pPr>
              <a:buNone/>
            </a:pPr>
            <a:r>
              <a:rPr lang="en-US" dirty="0" smtClean="0"/>
              <a:t>BFS (G, s) </a:t>
            </a:r>
            <a:endParaRPr lang="en-US" dirty="0" smtClean="0"/>
          </a:p>
          <a:p>
            <a:pPr>
              <a:buNone/>
            </a:pPr>
            <a:r>
              <a:rPr lang="en-US" dirty="0" smtClean="0"/>
              <a:t>let </a:t>
            </a:r>
            <a:r>
              <a:rPr lang="en-US" dirty="0" smtClean="0"/>
              <a:t>Q be queue</a:t>
            </a:r>
            <a:r>
              <a:rPr lang="en-US" dirty="0" smtClean="0"/>
              <a:t>.</a:t>
            </a:r>
          </a:p>
          <a:p>
            <a:pPr>
              <a:buNone/>
            </a:pPr>
            <a:r>
              <a:rPr lang="en-US" dirty="0" smtClean="0"/>
              <a:t> </a:t>
            </a:r>
            <a:r>
              <a:rPr lang="en-US" dirty="0" smtClean="0"/>
              <a:t>Q.enqueue( s </a:t>
            </a:r>
            <a:r>
              <a:rPr lang="en-US" dirty="0" smtClean="0"/>
              <a:t>)</a:t>
            </a:r>
          </a:p>
          <a:p>
            <a:pPr>
              <a:buNone/>
            </a:pPr>
            <a:r>
              <a:rPr lang="en-US" dirty="0" smtClean="0"/>
              <a:t> </a:t>
            </a:r>
            <a:r>
              <a:rPr lang="en-US" dirty="0" smtClean="0"/>
              <a:t>mark s as visited. </a:t>
            </a:r>
            <a:endParaRPr lang="en-US" dirty="0" smtClean="0"/>
          </a:p>
          <a:p>
            <a:pPr>
              <a:buNone/>
            </a:pPr>
            <a:r>
              <a:rPr lang="en-US" dirty="0" smtClean="0"/>
              <a:t>while </a:t>
            </a:r>
            <a:r>
              <a:rPr lang="en-US" dirty="0" smtClean="0"/>
              <a:t>( Q is not </a:t>
            </a:r>
            <a:r>
              <a:rPr lang="en-US" dirty="0" smtClean="0"/>
              <a:t>empty) </a:t>
            </a:r>
          </a:p>
          <a:p>
            <a:pPr>
              <a:buNone/>
            </a:pPr>
            <a:r>
              <a:rPr lang="en-US" dirty="0" smtClean="0"/>
              <a:t>v </a:t>
            </a:r>
            <a:r>
              <a:rPr lang="en-US" dirty="0" smtClean="0"/>
              <a:t>= Q.dequeue( ) </a:t>
            </a:r>
            <a:endParaRPr lang="en-US" dirty="0" smtClean="0"/>
          </a:p>
          <a:p>
            <a:pPr>
              <a:buNone/>
            </a:pPr>
            <a:r>
              <a:rPr lang="en-US" dirty="0" smtClean="0"/>
              <a:t>for </a:t>
            </a:r>
            <a:r>
              <a:rPr lang="en-US" dirty="0" smtClean="0"/>
              <a:t>all </a:t>
            </a:r>
            <a:r>
              <a:rPr lang="en-US" dirty="0" smtClean="0"/>
              <a:t>neighbors </a:t>
            </a:r>
            <a:r>
              <a:rPr lang="en-US" dirty="0" smtClean="0"/>
              <a:t>w of v in Graph </a:t>
            </a:r>
            <a:r>
              <a:rPr lang="en-US" dirty="0" smtClean="0"/>
              <a:t>G</a:t>
            </a:r>
          </a:p>
          <a:p>
            <a:pPr>
              <a:buNone/>
            </a:pPr>
            <a:r>
              <a:rPr lang="en-US" dirty="0" smtClean="0"/>
              <a:t> </a:t>
            </a:r>
            <a:r>
              <a:rPr lang="en-US" dirty="0" smtClean="0"/>
              <a:t>if w is not </a:t>
            </a:r>
            <a:r>
              <a:rPr lang="en-US" dirty="0" smtClean="0"/>
              <a:t>visited</a:t>
            </a:r>
          </a:p>
          <a:p>
            <a:pPr>
              <a:buNone/>
            </a:pPr>
            <a:r>
              <a:rPr lang="en-US" dirty="0" smtClean="0"/>
              <a:t> </a:t>
            </a:r>
            <a:r>
              <a:rPr lang="en-US" dirty="0" smtClean="0"/>
              <a:t>Q.enqueue( w ) </a:t>
            </a:r>
            <a:endParaRPr lang="en-US" dirty="0" smtClean="0"/>
          </a:p>
          <a:p>
            <a:pPr>
              <a:buNone/>
            </a:pPr>
            <a:r>
              <a:rPr lang="en-US" dirty="0" smtClean="0"/>
              <a:t>mark </a:t>
            </a:r>
            <a:r>
              <a:rPr lang="en-US" dirty="0" smtClean="0"/>
              <a:t>w as visited.</a:t>
            </a:r>
            <a:endParaRPr lang="en-US" b="1" dirty="0" smtClean="0"/>
          </a:p>
          <a:p>
            <a:pPr>
              <a:buNone/>
            </a:pPr>
            <a:endParaRPr lang="en-US" b="1" dirty="0" smtClean="0"/>
          </a:p>
          <a:p>
            <a:pPr>
              <a:buNone/>
            </a:pPr>
            <a:endParaRPr lang="en-US" dirty="0"/>
          </a:p>
        </p:txBody>
      </p:sp>
      <p:sp>
        <p:nvSpPr>
          <p:cNvPr id="4" name="Title 3"/>
          <p:cNvSpPr>
            <a:spLocks noGrp="1"/>
          </p:cNvSpPr>
          <p:nvPr>
            <p:ph type="title"/>
          </p:nvPr>
        </p:nvSpPr>
        <p:spPr/>
        <p:txBody>
          <a:bodyPr/>
          <a:lstStyle/>
          <a:p>
            <a:r>
              <a:rPr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Illustartion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828800"/>
            <a:ext cx="3749365"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76800" y="1828800"/>
            <a:ext cx="3720791" cy="409929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4953000" y="1905000"/>
            <a:ext cx="3804027" cy="4191000"/>
          </a:xfrm>
          <a:prstGeom prst="rect">
            <a:avLst/>
          </a:prstGeom>
          <a:noFill/>
          <a:ln w="9525">
            <a:noFill/>
            <a:miter lim="800000"/>
            <a:headEnd/>
            <a:tailEnd/>
          </a:ln>
          <a:effectLst/>
        </p:spPr>
      </p:pic>
      <p:pic>
        <p:nvPicPr>
          <p:cNvPr id="2050" name="Picture 2"/>
          <p:cNvPicPr>
            <a:picLocks noGrp="1" noChangeAspect="1" noChangeArrowheads="1"/>
          </p:cNvPicPr>
          <p:nvPr>
            <p:ph idx="1"/>
          </p:nvPr>
        </p:nvPicPr>
        <p:blipFill>
          <a:blip r:embed="rId3"/>
          <a:srcRect/>
          <a:stretch>
            <a:fillRect/>
          </a:stretch>
        </p:blipFill>
        <p:spPr bwMode="auto">
          <a:xfrm>
            <a:off x="1001780" y="1828800"/>
            <a:ext cx="3581265" cy="4289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953000" y="1828800"/>
            <a:ext cx="3810000" cy="421678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4953000" y="1905000"/>
            <a:ext cx="3804027" cy="4191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0" y="1828800"/>
            <a:ext cx="3810000" cy="4216781"/>
          </a:xfrm>
          <a:prstGeom prst="rect">
            <a:avLst/>
          </a:prstGeom>
          <a:noFill/>
          <a:ln w="9525">
            <a:noFill/>
            <a:miter lim="800000"/>
            <a:headEnd/>
            <a:tailEnd/>
          </a:ln>
          <a:effectLst/>
        </p:spPr>
      </p:pic>
      <p:pic>
        <p:nvPicPr>
          <p:cNvPr id="3074" name="Picture 2"/>
          <p:cNvPicPr>
            <a:picLocks noGrp="1" noChangeAspect="1" noChangeArrowheads="1"/>
          </p:cNvPicPr>
          <p:nvPr>
            <p:ph idx="1"/>
          </p:nvPr>
        </p:nvPicPr>
        <p:blipFill>
          <a:blip r:embed="rId4"/>
          <a:srcRect/>
          <a:stretch>
            <a:fillRect/>
          </a:stretch>
        </p:blipFill>
        <p:spPr bwMode="auto">
          <a:xfrm>
            <a:off x="1097865" y="1828800"/>
            <a:ext cx="3389096" cy="4289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4876800" y="1828800"/>
            <a:ext cx="3886200" cy="424682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4953000" y="1905000"/>
            <a:ext cx="3804027" cy="4191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0" y="1828800"/>
            <a:ext cx="3810000" cy="4216781"/>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876800" y="1828800"/>
            <a:ext cx="3886200" cy="4246829"/>
          </a:xfrm>
          <a:prstGeom prst="rect">
            <a:avLst/>
          </a:prstGeom>
          <a:noFill/>
          <a:ln w="9525">
            <a:noFill/>
            <a:miter lim="800000"/>
            <a:headEnd/>
            <a:tailEnd/>
          </a:ln>
          <a:effectLst/>
        </p:spPr>
      </p:pic>
      <p:pic>
        <p:nvPicPr>
          <p:cNvPr id="4098" name="Picture 2"/>
          <p:cNvPicPr>
            <a:picLocks noGrp="1" noChangeAspect="1" noChangeArrowheads="1"/>
          </p:cNvPicPr>
          <p:nvPr>
            <p:ph idx="1"/>
          </p:nvPr>
        </p:nvPicPr>
        <p:blipFill>
          <a:blip r:embed="rId5"/>
          <a:srcRect/>
          <a:stretch>
            <a:fillRect/>
          </a:stretch>
        </p:blipFill>
        <p:spPr bwMode="auto">
          <a:xfrm>
            <a:off x="1098550" y="1852927"/>
            <a:ext cx="3387725" cy="4241171"/>
          </a:xfrm>
          <a:prstGeom prst="rect">
            <a:avLst/>
          </a:prstGeom>
          <a:noFill/>
          <a:ln w="9525">
            <a:noFill/>
            <a:miter lim="800000"/>
            <a:headEnd/>
            <a:tailEnd/>
          </a:ln>
          <a:effectLst/>
        </p:spPr>
      </p:pic>
      <p:pic>
        <p:nvPicPr>
          <p:cNvPr id="4099" name="Picture 3"/>
          <p:cNvPicPr>
            <a:picLocks noChangeAspect="1" noChangeArrowheads="1"/>
          </p:cNvPicPr>
          <p:nvPr/>
        </p:nvPicPr>
        <p:blipFill>
          <a:blip r:embed="rId6"/>
          <a:srcRect/>
          <a:stretch>
            <a:fillRect/>
          </a:stretch>
        </p:blipFill>
        <p:spPr bwMode="auto">
          <a:xfrm>
            <a:off x="4876800" y="1828800"/>
            <a:ext cx="3886200" cy="4267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4953000" y="1905000"/>
            <a:ext cx="3804027" cy="4191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53000" y="1828800"/>
            <a:ext cx="3810000" cy="4216781"/>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876800" y="1828800"/>
            <a:ext cx="3886200" cy="4246829"/>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4876800" y="1828800"/>
            <a:ext cx="3886200" cy="4267200"/>
          </a:xfrm>
          <a:prstGeom prst="rect">
            <a:avLst/>
          </a:prstGeom>
          <a:noFill/>
          <a:ln w="9525">
            <a:noFill/>
            <a:miter lim="800000"/>
            <a:headEnd/>
            <a:tailEnd/>
          </a:ln>
          <a:effectLst/>
        </p:spPr>
      </p:pic>
      <p:pic>
        <p:nvPicPr>
          <p:cNvPr id="5122" name="Picture 2"/>
          <p:cNvPicPr>
            <a:picLocks noGrp="1" noChangeAspect="1" noChangeArrowheads="1"/>
          </p:cNvPicPr>
          <p:nvPr>
            <p:ph idx="1"/>
          </p:nvPr>
        </p:nvPicPr>
        <p:blipFill>
          <a:blip r:embed="rId6"/>
          <a:srcRect/>
          <a:stretch>
            <a:fillRect/>
          </a:stretch>
        </p:blipFill>
        <p:spPr bwMode="auto">
          <a:xfrm>
            <a:off x="1112818" y="1852613"/>
            <a:ext cx="3359189" cy="4241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7"/>
          <a:srcRect/>
          <a:stretch>
            <a:fillRect/>
          </a:stretch>
        </p:blipFill>
        <p:spPr bwMode="auto">
          <a:xfrm>
            <a:off x="4876800" y="1828801"/>
            <a:ext cx="3886200" cy="4267199"/>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156</TotalTime>
  <Words>1121</Words>
  <Application>Microsoft Office PowerPoint</Application>
  <PresentationFormat>On-screen Show (4:3)</PresentationFormat>
  <Paragraphs>141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Paper</vt:lpstr>
      <vt:lpstr>DESIGN AND ANALYSIS OF ALGORITHMS</vt:lpstr>
      <vt:lpstr>Table of contents</vt:lpstr>
      <vt:lpstr>Breadth-First Search(BFS)</vt:lpstr>
      <vt:lpstr> </vt:lpstr>
      <vt:lpstr>Illustartion</vt:lpstr>
      <vt:lpstr> </vt:lpstr>
      <vt:lpstr> </vt:lpstr>
      <vt:lpstr> </vt:lpstr>
      <vt:lpstr> </vt:lpstr>
      <vt:lpstr>Depth-First Search(DFS)</vt:lpstr>
      <vt:lpstr> </vt:lpstr>
      <vt:lpstr>Illustration</vt:lpstr>
      <vt:lpstr> </vt:lpstr>
      <vt:lpstr> </vt:lpstr>
      <vt:lpstr> </vt:lpstr>
      <vt:lpstr> </vt:lpstr>
      <vt:lpstr>Minimum Spanning Tree</vt:lpstr>
      <vt:lpstr> </vt:lpstr>
      <vt:lpstr> Algorithms for finding Minimum Spanning Tree</vt:lpstr>
      <vt:lpstr>Kruskal's Algorithm</vt:lpstr>
      <vt:lpstr> </vt:lpstr>
      <vt:lpstr>Example</vt:lpstr>
      <vt:lpstr>Prim's Algorithm</vt:lpstr>
      <vt:lpstr> </vt:lpstr>
      <vt:lpstr>Example</vt:lpstr>
      <vt:lpstr>Shortest Path Problems</vt:lpstr>
      <vt:lpstr>Single-Source  shortest path problem</vt:lpstr>
      <vt:lpstr>Dijkstra's Algorithm </vt:lpstr>
      <vt:lpstr> </vt:lpstr>
      <vt:lpstr>All pair shortest path</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Windows User</dc:creator>
  <cp:lastModifiedBy>Windows User</cp:lastModifiedBy>
  <cp:revision>16</cp:revision>
  <dcterms:created xsi:type="dcterms:W3CDTF">2020-04-26T06:44:14Z</dcterms:created>
  <dcterms:modified xsi:type="dcterms:W3CDTF">2020-04-26T09:20:42Z</dcterms:modified>
</cp:coreProperties>
</file>