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Nuni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unito-italic.fntdata"/><Relationship Id="rId12" Type="http://schemas.openxmlformats.org/officeDocument/2006/relationships/slide" Target="slides/slide7.xml"/><Relationship Id="rId34" Type="http://schemas.openxmlformats.org/officeDocument/2006/relationships/font" Target="fonts/Nuni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Nuni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7526503561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526503561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526503561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526503561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526503561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526503561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526503561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526503561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7526503561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526503561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7526503561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526503561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7526503561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7526503561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7526503561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7526503561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7526503561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526503561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7526503561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7526503561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526503561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52650356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7526503561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7526503561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7526503561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7526503561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7526503561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526503561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7526503561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7526503561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7526503561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7526503561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7526503561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7526503561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7526503561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7526503561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7526503561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526503561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526503561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526503561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526503561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52650356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52650356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52650356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526503561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526503561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526503561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526503561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526503561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52650356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526503561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526503561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178725" y="760825"/>
            <a:ext cx="6900900" cy="227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0000FF"/>
                </a:solidFill>
                <a:latin typeface="Arial"/>
                <a:ea typeface="Arial"/>
                <a:cs typeface="Arial"/>
                <a:sym typeface="Arial"/>
              </a:rPr>
              <a:t>DESIGN AND A</a:t>
            </a:r>
            <a:r>
              <a:rPr lang="en" sz="4800">
                <a:solidFill>
                  <a:srgbClr val="0000FF"/>
                </a:solidFill>
                <a:latin typeface="Arial"/>
                <a:ea typeface="Arial"/>
                <a:cs typeface="Arial"/>
                <a:sym typeface="Arial"/>
              </a:rPr>
              <a:t>NAL</a:t>
            </a:r>
            <a:r>
              <a:rPr lang="en" sz="4800">
                <a:solidFill>
                  <a:srgbClr val="0000FF"/>
                </a:solidFill>
                <a:latin typeface="Arial"/>
                <a:ea typeface="Arial"/>
                <a:cs typeface="Arial"/>
                <a:sym typeface="Arial"/>
              </a:rPr>
              <a:t>YSIS OF ALGORITHMS</a:t>
            </a:r>
            <a:endParaRPr>
              <a:solidFill>
                <a:srgbClr val="0000FF"/>
              </a:solidFill>
            </a:endParaRPr>
          </a:p>
        </p:txBody>
      </p:sp>
      <p:sp>
        <p:nvSpPr>
          <p:cNvPr id="129" name="Google Shape;129;p13"/>
          <p:cNvSpPr txBox="1"/>
          <p:nvPr>
            <p:ph idx="1" type="subTitle"/>
          </p:nvPr>
        </p:nvSpPr>
        <p:spPr>
          <a:xfrm>
            <a:off x="1948525" y="3035133"/>
            <a:ext cx="5361300" cy="522600"/>
          </a:xfrm>
          <a:prstGeom prst="rect">
            <a:avLst/>
          </a:prstGeom>
        </p:spPr>
        <p:txBody>
          <a:bodyPr anchorCtr="0" anchor="t" bIns="91425" lIns="91425" spcFirstLastPara="1" rIns="91425" wrap="square" tIns="91425">
            <a:noAutofit/>
          </a:bodyPr>
          <a:lstStyle/>
          <a:p>
            <a:pPr indent="0" lvl="0" marL="0" rtl="0" algn="ctr">
              <a:lnSpc>
                <a:spcPct val="115000"/>
              </a:lnSpc>
              <a:spcBef>
                <a:spcPts val="600"/>
              </a:spcBef>
              <a:spcAft>
                <a:spcPts val="0"/>
              </a:spcAft>
              <a:buNone/>
            </a:pPr>
            <a:r>
              <a:rPr lang="en" sz="2200">
                <a:solidFill>
                  <a:srgbClr val="FF00FF"/>
                </a:solidFill>
                <a:latin typeface="Arial"/>
                <a:ea typeface="Arial"/>
                <a:cs typeface="Arial"/>
                <a:sym typeface="Arial"/>
              </a:rPr>
              <a:t>GRAPH ALGORITHMS</a:t>
            </a:r>
            <a:endParaRPr sz="2200">
              <a:solidFill>
                <a:srgbClr val="FF00FF"/>
              </a:solidFill>
              <a:latin typeface="Arial"/>
              <a:ea typeface="Arial"/>
              <a:cs typeface="Arial"/>
              <a:sym typeface="Arial"/>
            </a:endParaRPr>
          </a:p>
          <a:p>
            <a:pPr indent="0" lvl="0" marL="0" rtl="0" algn="ctr">
              <a:spcBef>
                <a:spcPts val="0"/>
              </a:spcBef>
              <a:spcAft>
                <a:spcPts val="0"/>
              </a:spcAft>
              <a:buNone/>
            </a:pPr>
            <a:r>
              <a:t/>
            </a:r>
            <a:endParaRPr/>
          </a:p>
        </p:txBody>
      </p:sp>
      <p:sp>
        <p:nvSpPr>
          <p:cNvPr id="130" name="Google Shape;130;p13"/>
          <p:cNvSpPr txBox="1"/>
          <p:nvPr/>
        </p:nvSpPr>
        <p:spPr>
          <a:xfrm>
            <a:off x="6440100" y="3782625"/>
            <a:ext cx="2153700" cy="8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Submitted by-</a:t>
            </a:r>
            <a:endParaRPr>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Vishal Nagargoje</a:t>
            </a:r>
            <a:endParaRPr b="1">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181210059</a:t>
            </a:r>
            <a:endParaRPr b="1">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7" name="Google Shape;187;p22"/>
          <p:cNvPicPr preferRelativeResize="0"/>
          <p:nvPr/>
        </p:nvPicPr>
        <p:blipFill>
          <a:blip r:embed="rId3">
            <a:alphaModFix/>
          </a:blip>
          <a:stretch>
            <a:fillRect/>
          </a:stretch>
        </p:blipFill>
        <p:spPr>
          <a:xfrm>
            <a:off x="857250" y="676275"/>
            <a:ext cx="7429500" cy="3790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819150" y="459850"/>
            <a:ext cx="7505700" cy="119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rgbClr val="0000FF"/>
                </a:solidFill>
                <a:latin typeface="Arial"/>
                <a:ea typeface="Arial"/>
                <a:cs typeface="Arial"/>
                <a:sym typeface="Arial"/>
              </a:rPr>
              <a:t>Algorithms for finding Minimum Spanning Tree</a:t>
            </a:r>
            <a:endParaRPr b="1" sz="2800">
              <a:solidFill>
                <a:srgbClr val="0000FF"/>
              </a:solidFill>
            </a:endParaRPr>
          </a:p>
        </p:txBody>
      </p:sp>
      <p:sp>
        <p:nvSpPr>
          <p:cNvPr id="193" name="Google Shape;193;p23"/>
          <p:cNvSpPr txBox="1"/>
          <p:nvPr>
            <p:ph idx="1" type="body"/>
          </p:nvPr>
        </p:nvSpPr>
        <p:spPr>
          <a:xfrm>
            <a:off x="819150" y="1746650"/>
            <a:ext cx="7505700" cy="269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700">
                <a:solidFill>
                  <a:srgbClr val="000000"/>
                </a:solidFill>
                <a:latin typeface="Arial"/>
                <a:ea typeface="Arial"/>
                <a:cs typeface="Arial"/>
                <a:sym typeface="Arial"/>
              </a:rPr>
              <a:t>There are two famous algorithms for finding the Minimum Spanning Tree:</a:t>
            </a:r>
            <a:endParaRPr sz="1700">
              <a:solidFill>
                <a:srgbClr val="000000"/>
              </a:solidFill>
              <a:latin typeface="Arial"/>
              <a:ea typeface="Arial"/>
              <a:cs typeface="Arial"/>
              <a:sym typeface="Arial"/>
            </a:endParaRPr>
          </a:p>
          <a:p>
            <a:pPr indent="-431800" lvl="0" marL="457200" rtl="0" algn="l">
              <a:spcBef>
                <a:spcPts val="600"/>
              </a:spcBef>
              <a:spcAft>
                <a:spcPts val="0"/>
              </a:spcAft>
              <a:buClr>
                <a:srgbClr val="FF0000"/>
              </a:buClr>
              <a:buSzPts val="3200"/>
              <a:buFont typeface="Arial"/>
              <a:buChar char="●"/>
            </a:pPr>
            <a:r>
              <a:rPr b="1" lang="en" sz="3200">
                <a:solidFill>
                  <a:srgbClr val="FF0000"/>
                </a:solidFill>
                <a:latin typeface="Arial"/>
                <a:ea typeface="Arial"/>
                <a:cs typeface="Arial"/>
                <a:sym typeface="Arial"/>
              </a:rPr>
              <a:t>Kruskal’s Algorithm</a:t>
            </a:r>
            <a:endParaRPr b="1" sz="3200">
              <a:solidFill>
                <a:srgbClr val="FF0000"/>
              </a:solidFill>
              <a:latin typeface="Arial"/>
              <a:ea typeface="Arial"/>
              <a:cs typeface="Arial"/>
              <a:sym typeface="Arial"/>
            </a:endParaRPr>
          </a:p>
          <a:p>
            <a:pPr indent="-431800" lvl="0" marL="457200" rtl="0" algn="l">
              <a:spcBef>
                <a:spcPts val="0"/>
              </a:spcBef>
              <a:spcAft>
                <a:spcPts val="0"/>
              </a:spcAft>
              <a:buClr>
                <a:srgbClr val="FF0000"/>
              </a:buClr>
              <a:buSzPts val="3200"/>
              <a:buFont typeface="Arial"/>
              <a:buChar char="●"/>
            </a:pPr>
            <a:r>
              <a:rPr b="1" lang="en" sz="3200">
                <a:solidFill>
                  <a:srgbClr val="FF0000"/>
                </a:solidFill>
                <a:latin typeface="Arial"/>
                <a:ea typeface="Arial"/>
                <a:cs typeface="Arial"/>
                <a:sym typeface="Arial"/>
              </a:rPr>
              <a:t>Prim’s Algorithm</a:t>
            </a:r>
            <a:endParaRPr b="1" sz="3200">
              <a:solidFill>
                <a:srgbClr val="FF0000"/>
              </a:solidFill>
              <a:latin typeface="Arial"/>
              <a:ea typeface="Arial"/>
              <a:cs typeface="Arial"/>
              <a:sym typeface="Arial"/>
            </a:endParaRPr>
          </a:p>
          <a:p>
            <a:pPr indent="0" lvl="0" marL="0" rtl="0" algn="l">
              <a:spcBef>
                <a:spcPts val="600"/>
              </a:spcBef>
              <a:spcAft>
                <a:spcPts val="0"/>
              </a:spcAft>
              <a:buNone/>
            </a:pPr>
            <a:r>
              <a:t/>
            </a:r>
            <a:endParaRPr sz="1700">
              <a:solidFill>
                <a:srgbClr val="000000"/>
              </a:solidFill>
              <a:latin typeface="Arial"/>
              <a:ea typeface="Arial"/>
              <a:cs typeface="Arial"/>
              <a:sym typeface="Arial"/>
            </a:endParaRPr>
          </a:p>
          <a:p>
            <a:pPr indent="0" lvl="0" marL="0" rtl="0" algn="l">
              <a:spcBef>
                <a:spcPts val="0"/>
              </a:spcBef>
              <a:spcAft>
                <a:spcPts val="1600"/>
              </a:spcAft>
              <a:buNone/>
            </a:pPr>
            <a:r>
              <a:t/>
            </a:r>
            <a:endParaRPr sz="8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765575" y="3634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200">
                <a:solidFill>
                  <a:srgbClr val="0C343D"/>
                </a:solidFill>
                <a:latin typeface="Arial"/>
                <a:ea typeface="Arial"/>
                <a:cs typeface="Arial"/>
                <a:sym typeface="Arial"/>
              </a:rPr>
              <a:t>Kruskal's Algorithm</a:t>
            </a:r>
            <a:endParaRPr>
              <a:solidFill>
                <a:srgbClr val="0C343D"/>
              </a:solidFill>
            </a:endParaRPr>
          </a:p>
        </p:txBody>
      </p:sp>
      <p:sp>
        <p:nvSpPr>
          <p:cNvPr id="199" name="Google Shape;199;p24"/>
          <p:cNvSpPr txBox="1"/>
          <p:nvPr>
            <p:ph idx="1" type="body"/>
          </p:nvPr>
        </p:nvSpPr>
        <p:spPr>
          <a:xfrm>
            <a:off x="819150" y="1318000"/>
            <a:ext cx="7505700" cy="312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600">
                <a:solidFill>
                  <a:srgbClr val="9900FF"/>
                </a:solidFill>
                <a:latin typeface="Arial"/>
                <a:ea typeface="Arial"/>
                <a:cs typeface="Arial"/>
                <a:sym typeface="Arial"/>
              </a:rPr>
              <a:t>Kruskal’s Algorithm builds the spanning tree by adding edges one by one into a growing spanning tree. Kruskal's algorithm follows greedy approach as in each iteration it finds an edge which has least weight and add it to the growing spanning tree.</a:t>
            </a:r>
            <a:endParaRPr sz="2600">
              <a:solidFill>
                <a:srgbClr val="9900FF"/>
              </a:solidFill>
              <a:latin typeface="Arial"/>
              <a:ea typeface="Arial"/>
              <a:cs typeface="Arial"/>
              <a:sym typeface="Arial"/>
            </a:endParaRPr>
          </a:p>
          <a:p>
            <a:pPr indent="0" lvl="0" marL="0" rtl="0" algn="l">
              <a:spcBef>
                <a:spcPts val="0"/>
              </a:spcBef>
              <a:spcAft>
                <a:spcPts val="1600"/>
              </a:spcAft>
              <a:buNone/>
            </a:pPr>
            <a:r>
              <a:t/>
            </a:r>
            <a:endParaRPr>
              <a:solidFill>
                <a:srgbClr val="9900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862025" y="620550"/>
            <a:ext cx="7505700" cy="954600"/>
          </a:xfrm>
          <a:prstGeom prst="rect">
            <a:avLst/>
          </a:prstGeom>
        </p:spPr>
        <p:txBody>
          <a:bodyPr anchorCtr="0" anchor="t" bIns="91425" lIns="91425" spcFirstLastPara="1" rIns="91425" wrap="square" tIns="91425">
            <a:noAutofit/>
          </a:bodyPr>
          <a:lstStyle/>
          <a:p>
            <a:pPr indent="0" lvl="0" marL="0" rtl="0" algn="ctr">
              <a:lnSpc>
                <a:spcPct val="115000"/>
              </a:lnSpc>
              <a:spcBef>
                <a:spcPts val="600"/>
              </a:spcBef>
              <a:spcAft>
                <a:spcPts val="0"/>
              </a:spcAft>
              <a:buNone/>
            </a:pPr>
            <a:r>
              <a:rPr b="1" lang="en" sz="2400">
                <a:solidFill>
                  <a:srgbClr val="CC0000"/>
                </a:solidFill>
                <a:latin typeface="Arial"/>
                <a:ea typeface="Arial"/>
                <a:cs typeface="Arial"/>
                <a:sym typeface="Arial"/>
              </a:rPr>
              <a:t>Algorithm Steps:</a:t>
            </a:r>
            <a:endParaRPr sz="3300">
              <a:solidFill>
                <a:srgbClr val="CC0000"/>
              </a:solidFill>
            </a:endParaRPr>
          </a:p>
        </p:txBody>
      </p:sp>
      <p:sp>
        <p:nvSpPr>
          <p:cNvPr id="205" name="Google Shape;205;p25"/>
          <p:cNvSpPr txBox="1"/>
          <p:nvPr>
            <p:ph idx="1" type="body"/>
          </p:nvPr>
        </p:nvSpPr>
        <p:spPr>
          <a:xfrm>
            <a:off x="819150" y="1489475"/>
            <a:ext cx="7505700" cy="2949300"/>
          </a:xfrm>
          <a:prstGeom prst="rect">
            <a:avLst/>
          </a:prstGeom>
        </p:spPr>
        <p:txBody>
          <a:bodyPr anchorCtr="0" anchor="t" bIns="91425" lIns="91425" spcFirstLastPara="1" rIns="91425" wrap="square" tIns="91425">
            <a:noAutofit/>
          </a:bodyPr>
          <a:lstStyle/>
          <a:p>
            <a:pPr indent="-361950" lvl="0" marL="457200" rtl="0" algn="l">
              <a:spcBef>
                <a:spcPts val="600"/>
              </a:spcBef>
              <a:spcAft>
                <a:spcPts val="0"/>
              </a:spcAft>
              <a:buClr>
                <a:srgbClr val="351C75"/>
              </a:buClr>
              <a:buSzPts val="2100"/>
              <a:buFont typeface="Arial"/>
              <a:buChar char="●"/>
            </a:pPr>
            <a:r>
              <a:rPr lang="en" sz="2100">
                <a:solidFill>
                  <a:srgbClr val="351C75"/>
                </a:solidFill>
                <a:latin typeface="Arial"/>
                <a:ea typeface="Arial"/>
                <a:cs typeface="Arial"/>
                <a:sym typeface="Arial"/>
              </a:rPr>
              <a:t>Sort the graph edges with respect to their weights.</a:t>
            </a:r>
            <a:endParaRPr sz="2100">
              <a:solidFill>
                <a:srgbClr val="351C75"/>
              </a:solidFill>
              <a:latin typeface="Arial"/>
              <a:ea typeface="Arial"/>
              <a:cs typeface="Arial"/>
              <a:sym typeface="Arial"/>
            </a:endParaRPr>
          </a:p>
          <a:p>
            <a:pPr indent="-361950" lvl="0" marL="457200" rtl="0" algn="l">
              <a:spcBef>
                <a:spcPts val="0"/>
              </a:spcBef>
              <a:spcAft>
                <a:spcPts val="0"/>
              </a:spcAft>
              <a:buClr>
                <a:srgbClr val="351C75"/>
              </a:buClr>
              <a:buSzPts val="2100"/>
              <a:buFont typeface="Arial"/>
              <a:buChar char="●"/>
            </a:pPr>
            <a:r>
              <a:rPr lang="en" sz="2100">
                <a:solidFill>
                  <a:srgbClr val="351C75"/>
                </a:solidFill>
                <a:latin typeface="Arial"/>
                <a:ea typeface="Arial"/>
                <a:cs typeface="Arial"/>
                <a:sym typeface="Arial"/>
              </a:rPr>
              <a:t>Start adding edges to the MST from the edge with the smallest weight until the edge of the largest weight.</a:t>
            </a:r>
            <a:endParaRPr sz="2100">
              <a:solidFill>
                <a:srgbClr val="351C75"/>
              </a:solidFill>
              <a:latin typeface="Arial"/>
              <a:ea typeface="Arial"/>
              <a:cs typeface="Arial"/>
              <a:sym typeface="Arial"/>
            </a:endParaRPr>
          </a:p>
          <a:p>
            <a:pPr indent="-361950" lvl="0" marL="457200" rtl="0" algn="l">
              <a:spcBef>
                <a:spcPts val="0"/>
              </a:spcBef>
              <a:spcAft>
                <a:spcPts val="0"/>
              </a:spcAft>
              <a:buClr>
                <a:srgbClr val="351C75"/>
              </a:buClr>
              <a:buSzPts val="2100"/>
              <a:buFont typeface="Arial"/>
              <a:buChar char="●"/>
            </a:pPr>
            <a:r>
              <a:rPr lang="en" sz="2100">
                <a:solidFill>
                  <a:srgbClr val="351C75"/>
                </a:solidFill>
                <a:latin typeface="Arial"/>
                <a:ea typeface="Arial"/>
                <a:cs typeface="Arial"/>
                <a:sym typeface="Arial"/>
              </a:rPr>
              <a:t>Only add edges which doesn't form a cycle , edges which connect only disconnected components.</a:t>
            </a:r>
            <a:endParaRPr sz="2100">
              <a:solidFill>
                <a:srgbClr val="351C75"/>
              </a:solidFill>
              <a:latin typeface="Arial"/>
              <a:ea typeface="Arial"/>
              <a:cs typeface="Arial"/>
              <a:sym typeface="Arial"/>
            </a:endParaRPr>
          </a:p>
          <a:p>
            <a:pPr indent="0" lvl="0" marL="0" rtl="0" algn="l">
              <a:spcBef>
                <a:spcPts val="0"/>
              </a:spcBef>
              <a:spcAft>
                <a:spcPts val="1600"/>
              </a:spcAft>
              <a:buNone/>
            </a:pPr>
            <a:r>
              <a:t/>
            </a:r>
            <a:endParaRPr sz="800">
              <a:solidFill>
                <a:srgbClr val="351C75"/>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1" name="Google Shape;211;p2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212" name="Google Shape;212;p26"/>
          <p:cNvPicPr preferRelativeResize="0"/>
          <p:nvPr/>
        </p:nvPicPr>
        <p:blipFill>
          <a:blip r:embed="rId3">
            <a:alphaModFix/>
          </a:blip>
          <a:stretch>
            <a:fillRect/>
          </a:stretch>
        </p:blipFill>
        <p:spPr>
          <a:xfrm>
            <a:off x="2314575" y="332175"/>
            <a:ext cx="4232675" cy="4479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819150" y="3312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200">
                <a:solidFill>
                  <a:srgbClr val="A64D79"/>
                </a:solidFill>
                <a:latin typeface="Arial"/>
                <a:ea typeface="Arial"/>
                <a:cs typeface="Arial"/>
                <a:sym typeface="Arial"/>
              </a:rPr>
              <a:t>Prim's Algorithm</a:t>
            </a:r>
            <a:endParaRPr>
              <a:solidFill>
                <a:srgbClr val="A64D79"/>
              </a:solidFill>
            </a:endParaRPr>
          </a:p>
        </p:txBody>
      </p:sp>
      <p:sp>
        <p:nvSpPr>
          <p:cNvPr id="218" name="Google Shape;218;p27"/>
          <p:cNvSpPr txBox="1"/>
          <p:nvPr>
            <p:ph idx="1" type="body"/>
          </p:nvPr>
        </p:nvSpPr>
        <p:spPr>
          <a:xfrm>
            <a:off x="819150" y="1382325"/>
            <a:ext cx="7505700" cy="305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600">
                <a:solidFill>
                  <a:srgbClr val="000000"/>
                </a:solidFill>
                <a:latin typeface="Arial"/>
                <a:ea typeface="Arial"/>
                <a:cs typeface="Arial"/>
                <a:sym typeface="Arial"/>
              </a:rPr>
              <a:t>Prim’s Algorithm also use Greedy approach to find the minimum spanning tree. In Prim’s Algorithm we grow the spanning tree from a starting position. Unlike an </a:t>
            </a:r>
            <a:r>
              <a:rPr b="1" lang="en" sz="2600">
                <a:solidFill>
                  <a:srgbClr val="000000"/>
                </a:solidFill>
                <a:latin typeface="Arial"/>
                <a:ea typeface="Arial"/>
                <a:cs typeface="Arial"/>
                <a:sym typeface="Arial"/>
              </a:rPr>
              <a:t>edge</a:t>
            </a:r>
            <a:r>
              <a:rPr lang="en" sz="2600">
                <a:solidFill>
                  <a:srgbClr val="000000"/>
                </a:solidFill>
                <a:latin typeface="Arial"/>
                <a:ea typeface="Arial"/>
                <a:cs typeface="Arial"/>
                <a:sym typeface="Arial"/>
              </a:rPr>
              <a:t> in Kruskal's, we add </a:t>
            </a:r>
            <a:r>
              <a:rPr b="1" lang="en" sz="2600">
                <a:solidFill>
                  <a:srgbClr val="000000"/>
                </a:solidFill>
                <a:latin typeface="Arial"/>
                <a:ea typeface="Arial"/>
                <a:cs typeface="Arial"/>
                <a:sym typeface="Arial"/>
              </a:rPr>
              <a:t>vertex</a:t>
            </a:r>
            <a:r>
              <a:rPr lang="en" sz="2600">
                <a:solidFill>
                  <a:srgbClr val="000000"/>
                </a:solidFill>
                <a:latin typeface="Arial"/>
                <a:ea typeface="Arial"/>
                <a:cs typeface="Arial"/>
                <a:sym typeface="Arial"/>
              </a:rPr>
              <a:t> to the growing spanning tree in Prim's.</a:t>
            </a:r>
            <a:endParaRPr sz="2600">
              <a:solidFill>
                <a:srgbClr val="000000"/>
              </a:solidFill>
              <a:latin typeface="Arial"/>
              <a:ea typeface="Arial"/>
              <a:cs typeface="Arial"/>
              <a:sym typeface="Arial"/>
            </a:endParaRPr>
          </a:p>
          <a:p>
            <a:pPr indent="0" lvl="0" marL="0" rtl="0" algn="l">
              <a:spcBef>
                <a:spcPts val="600"/>
              </a:spcBef>
              <a:spcAft>
                <a:spcPts val="0"/>
              </a:spcAft>
              <a:buNone/>
            </a:pPr>
            <a:r>
              <a:t/>
            </a:r>
            <a:endParaRPr sz="2200">
              <a:solidFill>
                <a:srgbClr val="000000"/>
              </a:solidFill>
              <a:latin typeface="Arial"/>
              <a:ea typeface="Arial"/>
              <a:cs typeface="Arial"/>
              <a:sym typeface="Arial"/>
            </a:endParaRPr>
          </a:p>
          <a:p>
            <a:pPr indent="0" lvl="0" marL="0" rtl="0" algn="l">
              <a:spcBef>
                <a:spcPts val="0"/>
              </a:spcBef>
              <a:spcAft>
                <a:spcPts val="1600"/>
              </a:spcAft>
              <a:buNone/>
            </a:pPr>
            <a:r>
              <a:t/>
            </a:r>
            <a:endParaRPr sz="420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24" name="Google Shape;224;p2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225" name="Google Shape;225;p28"/>
          <p:cNvPicPr preferRelativeResize="0"/>
          <p:nvPr/>
        </p:nvPicPr>
        <p:blipFill>
          <a:blip r:embed="rId3">
            <a:alphaModFix/>
          </a:blip>
          <a:stretch>
            <a:fillRect/>
          </a:stretch>
        </p:blipFill>
        <p:spPr>
          <a:xfrm>
            <a:off x="1778475" y="307175"/>
            <a:ext cx="5587050" cy="4529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819150" y="41697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solidFill>
                  <a:srgbClr val="1F497D"/>
                </a:solidFill>
                <a:latin typeface="Arial"/>
                <a:ea typeface="Arial"/>
                <a:cs typeface="Arial"/>
                <a:sym typeface="Arial"/>
              </a:rPr>
              <a:t>ALGORITHM</a:t>
            </a:r>
            <a:endParaRPr/>
          </a:p>
        </p:txBody>
      </p:sp>
      <p:sp>
        <p:nvSpPr>
          <p:cNvPr id="231" name="Google Shape;231;p29"/>
          <p:cNvSpPr txBox="1"/>
          <p:nvPr>
            <p:ph idx="1" type="body"/>
          </p:nvPr>
        </p:nvSpPr>
        <p:spPr>
          <a:xfrm>
            <a:off x="819150" y="1232300"/>
            <a:ext cx="7505700" cy="320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00"/>
                </a:solidFill>
              </a:rPr>
              <a:t>1)</a:t>
            </a:r>
            <a:r>
              <a:rPr lang="en" sz="1800">
                <a:solidFill>
                  <a:srgbClr val="000000"/>
                </a:solidFill>
              </a:rPr>
              <a:t> Create a set </a:t>
            </a:r>
            <a:r>
              <a:rPr i="1" lang="en" sz="1800">
                <a:solidFill>
                  <a:srgbClr val="000000"/>
                </a:solidFill>
              </a:rPr>
              <a:t>mstSet</a:t>
            </a:r>
            <a:r>
              <a:rPr lang="en" sz="1800">
                <a:solidFill>
                  <a:srgbClr val="000000"/>
                </a:solidFill>
              </a:rPr>
              <a:t> that keeps track of vertices already included in MST.</a:t>
            </a:r>
            <a:endParaRPr sz="1800">
              <a:solidFill>
                <a:srgbClr val="000000"/>
              </a:solidFill>
            </a:endParaRPr>
          </a:p>
          <a:p>
            <a:pPr indent="0" lvl="0" marL="0" rtl="0" algn="l">
              <a:spcBef>
                <a:spcPts val="0"/>
              </a:spcBef>
              <a:spcAft>
                <a:spcPts val="0"/>
              </a:spcAft>
              <a:buNone/>
            </a:pPr>
            <a:r>
              <a:rPr b="1" lang="en" sz="1800">
                <a:solidFill>
                  <a:srgbClr val="000000"/>
                </a:solidFill>
              </a:rPr>
              <a:t>2)</a:t>
            </a:r>
            <a:r>
              <a:rPr lang="en" sz="1800">
                <a:solidFill>
                  <a:srgbClr val="000000"/>
                </a:solidFill>
              </a:rPr>
              <a:t> Assign a key value to all vertices in the input graph. Initialize all key values as INFINITE. Assign key value as 0 for the first vertex so that it is picked first.</a:t>
            </a:r>
            <a:endParaRPr sz="1800">
              <a:solidFill>
                <a:srgbClr val="000000"/>
              </a:solidFill>
            </a:endParaRPr>
          </a:p>
          <a:p>
            <a:pPr indent="0" lvl="0" marL="0" rtl="0" algn="l">
              <a:spcBef>
                <a:spcPts val="0"/>
              </a:spcBef>
              <a:spcAft>
                <a:spcPts val="0"/>
              </a:spcAft>
              <a:buNone/>
            </a:pPr>
            <a:r>
              <a:rPr b="1" lang="en" sz="1800">
                <a:solidFill>
                  <a:srgbClr val="000000"/>
                </a:solidFill>
              </a:rPr>
              <a:t>3)</a:t>
            </a:r>
            <a:r>
              <a:rPr lang="en" sz="1800">
                <a:solidFill>
                  <a:srgbClr val="000000"/>
                </a:solidFill>
              </a:rPr>
              <a:t> While mstSet doesn’t include all vertices</a:t>
            </a:r>
            <a:endParaRPr sz="1800">
              <a:solidFill>
                <a:srgbClr val="000000"/>
              </a:solidFill>
            </a:endParaRPr>
          </a:p>
          <a:p>
            <a:pPr indent="0" lvl="0" marL="0" rtl="0" algn="l">
              <a:spcBef>
                <a:spcPts val="0"/>
              </a:spcBef>
              <a:spcAft>
                <a:spcPts val="0"/>
              </a:spcAft>
              <a:buNone/>
            </a:pPr>
            <a:r>
              <a:rPr lang="en" sz="1800">
                <a:solidFill>
                  <a:srgbClr val="000000"/>
                </a:solidFill>
              </a:rPr>
              <a:t>….</a:t>
            </a:r>
            <a:r>
              <a:rPr b="1" lang="en" sz="1800">
                <a:solidFill>
                  <a:srgbClr val="000000"/>
                </a:solidFill>
              </a:rPr>
              <a:t>a)</a:t>
            </a:r>
            <a:r>
              <a:rPr lang="en" sz="1800">
                <a:solidFill>
                  <a:srgbClr val="000000"/>
                </a:solidFill>
              </a:rPr>
              <a:t> Pick a vertex </a:t>
            </a:r>
            <a:r>
              <a:rPr i="1" lang="en" sz="1800">
                <a:solidFill>
                  <a:srgbClr val="000000"/>
                </a:solidFill>
              </a:rPr>
              <a:t>u</a:t>
            </a:r>
            <a:r>
              <a:rPr lang="en" sz="1800">
                <a:solidFill>
                  <a:srgbClr val="000000"/>
                </a:solidFill>
              </a:rPr>
              <a:t> which is not there in </a:t>
            </a:r>
            <a:r>
              <a:rPr i="1" lang="en" sz="1800">
                <a:solidFill>
                  <a:srgbClr val="000000"/>
                </a:solidFill>
              </a:rPr>
              <a:t>mstSet </a:t>
            </a:r>
            <a:r>
              <a:rPr lang="en" sz="1800">
                <a:solidFill>
                  <a:srgbClr val="000000"/>
                </a:solidFill>
              </a:rPr>
              <a:t>and has minimum key value.</a:t>
            </a:r>
            <a:endParaRPr sz="1800">
              <a:solidFill>
                <a:srgbClr val="000000"/>
              </a:solidFill>
            </a:endParaRPr>
          </a:p>
          <a:p>
            <a:pPr indent="0" lvl="0" marL="0" rtl="0" algn="l">
              <a:spcBef>
                <a:spcPts val="0"/>
              </a:spcBef>
              <a:spcAft>
                <a:spcPts val="0"/>
              </a:spcAft>
              <a:buNone/>
            </a:pPr>
            <a:r>
              <a:rPr lang="en" sz="1800">
                <a:solidFill>
                  <a:srgbClr val="000000"/>
                </a:solidFill>
              </a:rPr>
              <a:t>….</a:t>
            </a:r>
            <a:r>
              <a:rPr b="1" lang="en" sz="1800">
                <a:solidFill>
                  <a:srgbClr val="000000"/>
                </a:solidFill>
              </a:rPr>
              <a:t>b)</a:t>
            </a:r>
            <a:r>
              <a:rPr lang="en" sz="1800">
                <a:solidFill>
                  <a:srgbClr val="000000"/>
                </a:solidFill>
              </a:rPr>
              <a:t> Include </a:t>
            </a:r>
            <a:r>
              <a:rPr i="1" lang="en" sz="1800">
                <a:solidFill>
                  <a:srgbClr val="000000"/>
                </a:solidFill>
              </a:rPr>
              <a:t>u </a:t>
            </a:r>
            <a:r>
              <a:rPr lang="en" sz="1800">
                <a:solidFill>
                  <a:srgbClr val="000000"/>
                </a:solidFill>
              </a:rPr>
              <a:t>to mstSet.</a:t>
            </a:r>
            <a:endParaRPr sz="1800">
              <a:solidFill>
                <a:srgbClr val="000000"/>
              </a:solidFill>
            </a:endParaRPr>
          </a:p>
          <a:p>
            <a:pPr indent="0" lvl="0" marL="0" rtl="0" algn="l">
              <a:spcBef>
                <a:spcPts val="0"/>
              </a:spcBef>
              <a:spcAft>
                <a:spcPts val="0"/>
              </a:spcAft>
              <a:buNone/>
            </a:pPr>
            <a:r>
              <a:rPr lang="en" sz="1800">
                <a:solidFill>
                  <a:srgbClr val="000000"/>
                </a:solidFill>
              </a:rPr>
              <a:t>….</a:t>
            </a:r>
            <a:r>
              <a:rPr b="1" lang="en" sz="1800">
                <a:solidFill>
                  <a:srgbClr val="000000"/>
                </a:solidFill>
              </a:rPr>
              <a:t>c)</a:t>
            </a:r>
            <a:r>
              <a:rPr lang="en" sz="1800">
                <a:solidFill>
                  <a:srgbClr val="000000"/>
                </a:solidFill>
              </a:rPr>
              <a:t> Update key value of all adjacent vertices of </a:t>
            </a:r>
            <a:r>
              <a:rPr i="1" lang="en" sz="1800">
                <a:solidFill>
                  <a:srgbClr val="000000"/>
                </a:solidFill>
              </a:rPr>
              <a:t>u</a:t>
            </a:r>
            <a:r>
              <a:rPr lang="en" sz="1800">
                <a:solidFill>
                  <a:srgbClr val="000000"/>
                </a:solidFill>
              </a:rPr>
              <a:t>. To update the key values, iterate through all adjacent vertices. For every adjacent vertex </a:t>
            </a:r>
            <a:r>
              <a:rPr i="1" lang="en" sz="1800">
                <a:solidFill>
                  <a:srgbClr val="000000"/>
                </a:solidFill>
              </a:rPr>
              <a:t>v</a:t>
            </a:r>
            <a:r>
              <a:rPr lang="en" sz="1800">
                <a:solidFill>
                  <a:srgbClr val="000000"/>
                </a:solidFill>
              </a:rPr>
              <a:t>, if weight of edge </a:t>
            </a:r>
            <a:r>
              <a:rPr i="1" lang="en" sz="1800">
                <a:solidFill>
                  <a:srgbClr val="000000"/>
                </a:solidFill>
              </a:rPr>
              <a:t>u-v</a:t>
            </a:r>
            <a:r>
              <a:rPr lang="en" sz="1800">
                <a:solidFill>
                  <a:srgbClr val="000000"/>
                </a:solidFill>
              </a:rPr>
              <a:t> is less than the previous key value of </a:t>
            </a:r>
            <a:r>
              <a:rPr i="1" lang="en" sz="1800">
                <a:solidFill>
                  <a:srgbClr val="000000"/>
                </a:solidFill>
              </a:rPr>
              <a:t>v</a:t>
            </a:r>
            <a:r>
              <a:rPr lang="en" sz="1800">
                <a:solidFill>
                  <a:srgbClr val="000000"/>
                </a:solidFill>
              </a:rPr>
              <a:t>, update the key value as weight of </a:t>
            </a:r>
            <a:r>
              <a:rPr i="1" lang="en" sz="1800">
                <a:solidFill>
                  <a:srgbClr val="000000"/>
                </a:solidFill>
              </a:rPr>
              <a:t>u-v</a:t>
            </a:r>
            <a:endParaRPr i="1" sz="1800">
              <a:solidFill>
                <a:srgbClr val="000000"/>
              </a:solidFill>
            </a:endParaRPr>
          </a:p>
          <a:p>
            <a:pPr indent="0" lvl="0" marL="0" rtl="0" algn="l">
              <a:spcBef>
                <a:spcPts val="0"/>
              </a:spcBef>
              <a:spcAft>
                <a:spcPts val="1600"/>
              </a:spcAft>
              <a:buNone/>
            </a:pPr>
            <a:r>
              <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819150" y="41697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200">
                <a:solidFill>
                  <a:srgbClr val="134F5C"/>
                </a:solidFill>
                <a:latin typeface="Arial"/>
                <a:ea typeface="Arial"/>
                <a:cs typeface="Arial"/>
                <a:sym typeface="Arial"/>
              </a:rPr>
              <a:t>Shortest Path Problems</a:t>
            </a:r>
            <a:endParaRPr>
              <a:solidFill>
                <a:srgbClr val="134F5C"/>
              </a:solidFill>
            </a:endParaRPr>
          </a:p>
        </p:txBody>
      </p:sp>
      <p:sp>
        <p:nvSpPr>
          <p:cNvPr id="237" name="Google Shape;237;p30"/>
          <p:cNvSpPr txBox="1"/>
          <p:nvPr>
            <p:ph idx="1" type="body"/>
          </p:nvPr>
        </p:nvSpPr>
        <p:spPr>
          <a:xfrm>
            <a:off x="819150" y="1189425"/>
            <a:ext cx="7505700" cy="3249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solidFill>
                  <a:srgbClr val="000000"/>
                </a:solidFill>
                <a:latin typeface="Arial"/>
                <a:ea typeface="Arial"/>
                <a:cs typeface="Arial"/>
                <a:sym typeface="Arial"/>
              </a:rPr>
              <a:t> </a:t>
            </a:r>
            <a:r>
              <a:rPr lang="en" sz="2200">
                <a:solidFill>
                  <a:srgbClr val="000000"/>
                </a:solidFill>
                <a:latin typeface="Arial"/>
                <a:ea typeface="Arial"/>
                <a:cs typeface="Arial"/>
                <a:sym typeface="Arial"/>
              </a:rPr>
              <a:t>In graph theory, the </a:t>
            </a:r>
            <a:r>
              <a:rPr b="1" lang="en" sz="2200">
                <a:solidFill>
                  <a:srgbClr val="000000"/>
                </a:solidFill>
                <a:latin typeface="Arial"/>
                <a:ea typeface="Arial"/>
                <a:cs typeface="Arial"/>
                <a:sym typeface="Arial"/>
              </a:rPr>
              <a:t>shortest path problem</a:t>
            </a:r>
            <a:r>
              <a:rPr lang="en" sz="2200">
                <a:solidFill>
                  <a:srgbClr val="000000"/>
                </a:solidFill>
                <a:latin typeface="Arial"/>
                <a:ea typeface="Arial"/>
                <a:cs typeface="Arial"/>
                <a:sym typeface="Arial"/>
              </a:rPr>
              <a:t> is the problem of finding a path between two vertices (or nodes) in a graph such that the sum of the weights of its constituent edges is minimized.</a:t>
            </a:r>
            <a:endParaRPr sz="2200">
              <a:solidFill>
                <a:srgbClr val="000000"/>
              </a:solidFill>
              <a:latin typeface="Arial"/>
              <a:ea typeface="Arial"/>
              <a:cs typeface="Arial"/>
              <a:sym typeface="Arial"/>
            </a:endParaRPr>
          </a:p>
          <a:p>
            <a:pPr indent="0" lvl="0" marL="0" rtl="0" algn="l">
              <a:spcBef>
                <a:spcPts val="600"/>
              </a:spcBef>
              <a:spcAft>
                <a:spcPts val="0"/>
              </a:spcAft>
              <a:buNone/>
            </a:pPr>
            <a:r>
              <a:rPr lang="en" sz="1800">
                <a:solidFill>
                  <a:srgbClr val="000000"/>
                </a:solidFill>
                <a:latin typeface="Arial"/>
                <a:ea typeface="Arial"/>
                <a:cs typeface="Arial"/>
                <a:sym typeface="Arial"/>
              </a:rPr>
              <a:t> </a:t>
            </a:r>
            <a:r>
              <a:rPr lang="en" sz="2200">
                <a:solidFill>
                  <a:srgbClr val="000000"/>
                </a:solidFill>
                <a:latin typeface="Arial"/>
                <a:ea typeface="Arial"/>
                <a:cs typeface="Arial"/>
                <a:sym typeface="Arial"/>
              </a:rPr>
              <a:t>There are two categories of shortest path problems</a:t>
            </a:r>
            <a:endParaRPr sz="2200">
              <a:solidFill>
                <a:srgbClr val="000000"/>
              </a:solidFill>
              <a:latin typeface="Arial"/>
              <a:ea typeface="Arial"/>
              <a:cs typeface="Arial"/>
              <a:sym typeface="Arial"/>
            </a:endParaRPr>
          </a:p>
          <a:p>
            <a:pPr indent="0" lvl="0" marL="0" rtl="0" algn="l">
              <a:spcBef>
                <a:spcPts val="600"/>
              </a:spcBef>
              <a:spcAft>
                <a:spcPts val="0"/>
              </a:spcAft>
              <a:buNone/>
            </a:pPr>
            <a:r>
              <a:rPr lang="en" sz="1800">
                <a:solidFill>
                  <a:srgbClr val="000000"/>
                </a:solidFill>
                <a:latin typeface="Arial"/>
                <a:ea typeface="Arial"/>
                <a:cs typeface="Arial"/>
                <a:sym typeface="Arial"/>
              </a:rPr>
              <a:t> </a:t>
            </a:r>
            <a:r>
              <a:rPr lang="en" sz="2200">
                <a:solidFill>
                  <a:srgbClr val="000000"/>
                </a:solidFill>
                <a:latin typeface="Arial"/>
                <a:ea typeface="Arial"/>
                <a:cs typeface="Arial"/>
                <a:sym typeface="Arial"/>
              </a:rPr>
              <a:t>Single-Source shortest path</a:t>
            </a:r>
            <a:endParaRPr sz="2200">
              <a:solidFill>
                <a:srgbClr val="000000"/>
              </a:solidFill>
              <a:latin typeface="Arial"/>
              <a:ea typeface="Arial"/>
              <a:cs typeface="Arial"/>
              <a:sym typeface="Arial"/>
            </a:endParaRPr>
          </a:p>
          <a:p>
            <a:pPr indent="0" lvl="0" marL="0" rtl="0" algn="l">
              <a:spcBef>
                <a:spcPts val="600"/>
              </a:spcBef>
              <a:spcAft>
                <a:spcPts val="0"/>
              </a:spcAft>
              <a:buNone/>
            </a:pPr>
            <a:r>
              <a:rPr lang="en" sz="1800">
                <a:solidFill>
                  <a:srgbClr val="000000"/>
                </a:solidFill>
                <a:latin typeface="Arial"/>
                <a:ea typeface="Arial"/>
                <a:cs typeface="Arial"/>
                <a:sym typeface="Arial"/>
              </a:rPr>
              <a:t> </a:t>
            </a:r>
            <a:r>
              <a:rPr lang="en" sz="2200">
                <a:solidFill>
                  <a:srgbClr val="000000"/>
                </a:solidFill>
                <a:latin typeface="Arial"/>
                <a:ea typeface="Arial"/>
                <a:cs typeface="Arial"/>
                <a:sym typeface="Arial"/>
              </a:rPr>
              <a:t>All- pair shortest path</a:t>
            </a:r>
            <a:endParaRPr sz="2200">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567925" y="513425"/>
            <a:ext cx="81759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300">
                <a:solidFill>
                  <a:srgbClr val="741B47"/>
                </a:solidFill>
                <a:latin typeface="Arial"/>
                <a:ea typeface="Arial"/>
                <a:cs typeface="Arial"/>
                <a:sym typeface="Arial"/>
              </a:rPr>
              <a:t>Single-Source  shortest path problem</a:t>
            </a:r>
            <a:endParaRPr b="1" sz="2100">
              <a:solidFill>
                <a:srgbClr val="741B47"/>
              </a:solidFill>
            </a:endParaRPr>
          </a:p>
        </p:txBody>
      </p:sp>
      <p:sp>
        <p:nvSpPr>
          <p:cNvPr id="243" name="Google Shape;243;p31"/>
          <p:cNvSpPr txBox="1"/>
          <p:nvPr>
            <p:ph idx="1" type="body"/>
          </p:nvPr>
        </p:nvSpPr>
        <p:spPr>
          <a:xfrm>
            <a:off x="819150" y="1360875"/>
            <a:ext cx="7505700" cy="307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200">
                <a:solidFill>
                  <a:srgbClr val="38761D"/>
                </a:solidFill>
                <a:latin typeface="Arial"/>
                <a:ea typeface="Arial"/>
                <a:cs typeface="Arial"/>
                <a:sym typeface="Arial"/>
              </a:rPr>
              <a:t></a:t>
            </a:r>
            <a:r>
              <a:rPr lang="en" sz="2600">
                <a:solidFill>
                  <a:srgbClr val="38761D"/>
                </a:solidFill>
                <a:latin typeface="Arial"/>
                <a:ea typeface="Arial"/>
                <a:cs typeface="Arial"/>
                <a:sym typeface="Arial"/>
              </a:rPr>
              <a:t>In </a:t>
            </a:r>
            <a:r>
              <a:rPr b="1" lang="en" sz="2600">
                <a:solidFill>
                  <a:srgbClr val="38761D"/>
                </a:solidFill>
                <a:latin typeface="Arial"/>
                <a:ea typeface="Arial"/>
                <a:cs typeface="Arial"/>
                <a:sym typeface="Arial"/>
              </a:rPr>
              <a:t>single-source shortest path problem</a:t>
            </a:r>
            <a:r>
              <a:rPr lang="en" sz="2600">
                <a:solidFill>
                  <a:srgbClr val="38761D"/>
                </a:solidFill>
                <a:latin typeface="Arial"/>
                <a:ea typeface="Arial"/>
                <a:cs typeface="Arial"/>
                <a:sym typeface="Arial"/>
              </a:rPr>
              <a:t>, we have to find shortest paths from a source vertex </a:t>
            </a:r>
            <a:r>
              <a:rPr i="1" lang="en" sz="2600">
                <a:solidFill>
                  <a:srgbClr val="38761D"/>
                </a:solidFill>
                <a:latin typeface="Arial"/>
                <a:ea typeface="Arial"/>
                <a:cs typeface="Arial"/>
                <a:sym typeface="Arial"/>
              </a:rPr>
              <a:t>v</a:t>
            </a:r>
            <a:r>
              <a:rPr lang="en" sz="2600">
                <a:solidFill>
                  <a:srgbClr val="38761D"/>
                </a:solidFill>
                <a:latin typeface="Arial"/>
                <a:ea typeface="Arial"/>
                <a:cs typeface="Arial"/>
                <a:sym typeface="Arial"/>
              </a:rPr>
              <a:t> to all other vertices in the graph.</a:t>
            </a:r>
            <a:endParaRPr sz="2600">
              <a:solidFill>
                <a:srgbClr val="38761D"/>
              </a:solidFill>
              <a:latin typeface="Arial"/>
              <a:ea typeface="Arial"/>
              <a:cs typeface="Arial"/>
              <a:sym typeface="Arial"/>
            </a:endParaRPr>
          </a:p>
          <a:p>
            <a:pPr indent="0" lvl="0" marL="0" rtl="0" algn="l">
              <a:spcBef>
                <a:spcPts val="600"/>
              </a:spcBef>
              <a:spcAft>
                <a:spcPts val="0"/>
              </a:spcAft>
              <a:buNone/>
            </a:pPr>
            <a:r>
              <a:rPr lang="en" sz="2200">
                <a:solidFill>
                  <a:srgbClr val="38761D"/>
                </a:solidFill>
                <a:latin typeface="Arial"/>
                <a:ea typeface="Arial"/>
                <a:cs typeface="Arial"/>
                <a:sym typeface="Arial"/>
              </a:rPr>
              <a:t></a:t>
            </a:r>
            <a:r>
              <a:rPr lang="en" sz="2600">
                <a:solidFill>
                  <a:srgbClr val="38761D"/>
                </a:solidFill>
                <a:latin typeface="Arial"/>
                <a:ea typeface="Arial"/>
                <a:cs typeface="Arial"/>
                <a:sym typeface="Arial"/>
              </a:rPr>
              <a:t>The algorithm used to solve this problem is known as ‘Dijkstra’s Algorithm’.</a:t>
            </a:r>
            <a:endParaRPr sz="2600">
              <a:solidFill>
                <a:srgbClr val="38761D"/>
              </a:solidFill>
              <a:latin typeface="Arial"/>
              <a:ea typeface="Arial"/>
              <a:cs typeface="Arial"/>
              <a:sym typeface="Arial"/>
            </a:endParaRPr>
          </a:p>
          <a:p>
            <a:pPr indent="0" lvl="0" marL="0" rtl="0" algn="l">
              <a:spcBef>
                <a:spcPts val="0"/>
              </a:spcBef>
              <a:spcAft>
                <a:spcPts val="1600"/>
              </a:spcAft>
              <a:buNone/>
            </a:pPr>
            <a:r>
              <a:t/>
            </a:r>
            <a:endParaRPr>
              <a:solidFill>
                <a:srgbClr val="38761D"/>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5455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t>Table of Contents</a:t>
            </a:r>
            <a:endParaRPr b="1" sz="3200"/>
          </a:p>
        </p:txBody>
      </p:sp>
      <p:sp>
        <p:nvSpPr>
          <p:cNvPr id="136" name="Google Shape;136;p14"/>
          <p:cNvSpPr txBox="1"/>
          <p:nvPr>
            <p:ph idx="1" type="body"/>
          </p:nvPr>
        </p:nvSpPr>
        <p:spPr>
          <a:xfrm>
            <a:off x="819150" y="1232300"/>
            <a:ext cx="7505700" cy="32064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Clr>
                <a:srgbClr val="9900FF"/>
              </a:buClr>
              <a:buSzPts val="1500"/>
              <a:buFont typeface="Arial"/>
              <a:buChar char="❏"/>
            </a:pPr>
            <a:r>
              <a:rPr b="1" lang="en" sz="2300">
                <a:solidFill>
                  <a:srgbClr val="9900FF"/>
                </a:solidFill>
                <a:latin typeface="Arial"/>
                <a:ea typeface="Arial"/>
                <a:cs typeface="Arial"/>
                <a:sym typeface="Arial"/>
              </a:rPr>
              <a:t>Breadth-First Search Algorithm</a:t>
            </a:r>
            <a:endParaRPr b="1" sz="2300">
              <a:solidFill>
                <a:srgbClr val="9900FF"/>
              </a:solidFill>
              <a:latin typeface="Arial"/>
              <a:ea typeface="Arial"/>
              <a:cs typeface="Arial"/>
              <a:sym typeface="Arial"/>
            </a:endParaRPr>
          </a:p>
          <a:p>
            <a:pPr indent="-323850" lvl="0" marL="457200" rtl="0" algn="l">
              <a:spcBef>
                <a:spcPts val="0"/>
              </a:spcBef>
              <a:spcAft>
                <a:spcPts val="0"/>
              </a:spcAft>
              <a:buClr>
                <a:srgbClr val="9900FF"/>
              </a:buClr>
              <a:buSzPts val="1500"/>
              <a:buFont typeface="Arial"/>
              <a:buChar char="❏"/>
            </a:pPr>
            <a:r>
              <a:rPr b="1" lang="en" sz="2300">
                <a:solidFill>
                  <a:srgbClr val="9900FF"/>
                </a:solidFill>
                <a:latin typeface="Arial"/>
                <a:ea typeface="Arial"/>
                <a:cs typeface="Arial"/>
                <a:sym typeface="Arial"/>
              </a:rPr>
              <a:t>Depth-First Search Algorithm</a:t>
            </a:r>
            <a:endParaRPr b="1" sz="2300">
              <a:solidFill>
                <a:srgbClr val="9900FF"/>
              </a:solidFill>
              <a:latin typeface="Arial"/>
              <a:ea typeface="Arial"/>
              <a:cs typeface="Arial"/>
              <a:sym typeface="Arial"/>
            </a:endParaRPr>
          </a:p>
          <a:p>
            <a:pPr indent="-323850" lvl="0" marL="457200" rtl="0" algn="l">
              <a:spcBef>
                <a:spcPts val="0"/>
              </a:spcBef>
              <a:spcAft>
                <a:spcPts val="0"/>
              </a:spcAft>
              <a:buClr>
                <a:srgbClr val="9900FF"/>
              </a:buClr>
              <a:buSzPts val="1500"/>
              <a:buFont typeface="Arial"/>
              <a:buChar char="❏"/>
            </a:pPr>
            <a:r>
              <a:rPr b="1" lang="en" sz="2300">
                <a:solidFill>
                  <a:srgbClr val="9900FF"/>
                </a:solidFill>
                <a:latin typeface="Arial"/>
                <a:ea typeface="Arial"/>
                <a:cs typeface="Arial"/>
                <a:sym typeface="Arial"/>
              </a:rPr>
              <a:t>Minimum spanning tree</a:t>
            </a:r>
            <a:endParaRPr b="1" sz="2300">
              <a:solidFill>
                <a:srgbClr val="9900FF"/>
              </a:solidFill>
              <a:latin typeface="Arial"/>
              <a:ea typeface="Arial"/>
              <a:cs typeface="Arial"/>
              <a:sym typeface="Arial"/>
            </a:endParaRPr>
          </a:p>
          <a:p>
            <a:pPr indent="-323850" lvl="0" marL="457200" rtl="0" algn="l">
              <a:spcBef>
                <a:spcPts val="0"/>
              </a:spcBef>
              <a:spcAft>
                <a:spcPts val="0"/>
              </a:spcAft>
              <a:buClr>
                <a:srgbClr val="9900FF"/>
              </a:buClr>
              <a:buSzPts val="1500"/>
              <a:buFont typeface="Arial"/>
              <a:buChar char="❏"/>
            </a:pPr>
            <a:r>
              <a:rPr b="1" lang="en" sz="2300">
                <a:solidFill>
                  <a:srgbClr val="9900FF"/>
                </a:solidFill>
                <a:latin typeface="Arial"/>
                <a:ea typeface="Arial"/>
                <a:cs typeface="Arial"/>
                <a:sym typeface="Arial"/>
              </a:rPr>
              <a:t>Kruskal’s Algorithm</a:t>
            </a:r>
            <a:endParaRPr b="1" sz="2300">
              <a:solidFill>
                <a:srgbClr val="9900FF"/>
              </a:solidFill>
              <a:latin typeface="Arial"/>
              <a:ea typeface="Arial"/>
              <a:cs typeface="Arial"/>
              <a:sym typeface="Arial"/>
            </a:endParaRPr>
          </a:p>
          <a:p>
            <a:pPr indent="-323850" lvl="0" marL="457200" rtl="0" algn="l">
              <a:spcBef>
                <a:spcPts val="0"/>
              </a:spcBef>
              <a:spcAft>
                <a:spcPts val="0"/>
              </a:spcAft>
              <a:buClr>
                <a:srgbClr val="9900FF"/>
              </a:buClr>
              <a:buSzPts val="1500"/>
              <a:buFont typeface="Arial"/>
              <a:buChar char="❏"/>
            </a:pPr>
            <a:r>
              <a:rPr b="1" lang="en" sz="2300">
                <a:solidFill>
                  <a:srgbClr val="9900FF"/>
                </a:solidFill>
                <a:latin typeface="Arial"/>
                <a:ea typeface="Arial"/>
                <a:cs typeface="Arial"/>
                <a:sym typeface="Arial"/>
              </a:rPr>
              <a:t>Prim’s Algorithm</a:t>
            </a:r>
            <a:endParaRPr b="1" sz="2300">
              <a:solidFill>
                <a:srgbClr val="9900FF"/>
              </a:solidFill>
              <a:latin typeface="Arial"/>
              <a:ea typeface="Arial"/>
              <a:cs typeface="Arial"/>
              <a:sym typeface="Arial"/>
            </a:endParaRPr>
          </a:p>
          <a:p>
            <a:pPr indent="-323850" lvl="0" marL="457200" rtl="0" algn="l">
              <a:spcBef>
                <a:spcPts val="0"/>
              </a:spcBef>
              <a:spcAft>
                <a:spcPts val="0"/>
              </a:spcAft>
              <a:buClr>
                <a:srgbClr val="9900FF"/>
              </a:buClr>
              <a:buSzPts val="1500"/>
              <a:buFont typeface="Arial"/>
              <a:buChar char="❏"/>
            </a:pPr>
            <a:r>
              <a:rPr b="1" lang="en" sz="2300">
                <a:solidFill>
                  <a:srgbClr val="9900FF"/>
                </a:solidFill>
                <a:latin typeface="Arial"/>
                <a:ea typeface="Arial"/>
                <a:cs typeface="Arial"/>
                <a:sym typeface="Arial"/>
              </a:rPr>
              <a:t>Single-Source shortest path(Dijkstra’s Algorithm)</a:t>
            </a:r>
            <a:endParaRPr b="1" sz="2300">
              <a:solidFill>
                <a:srgbClr val="9900FF"/>
              </a:solidFill>
              <a:latin typeface="Arial"/>
              <a:ea typeface="Arial"/>
              <a:cs typeface="Arial"/>
              <a:sym typeface="Arial"/>
            </a:endParaRPr>
          </a:p>
          <a:p>
            <a:pPr indent="-323850" lvl="0" marL="457200" rtl="0" algn="l">
              <a:spcBef>
                <a:spcPts val="0"/>
              </a:spcBef>
              <a:spcAft>
                <a:spcPts val="0"/>
              </a:spcAft>
              <a:buClr>
                <a:srgbClr val="9900FF"/>
              </a:buClr>
              <a:buSzPts val="1500"/>
              <a:buFont typeface="Arial"/>
              <a:buChar char="❏"/>
            </a:pPr>
            <a:r>
              <a:rPr b="1" lang="en" sz="2300">
                <a:solidFill>
                  <a:srgbClr val="9900FF"/>
                </a:solidFill>
                <a:latin typeface="Arial"/>
                <a:ea typeface="Arial"/>
                <a:cs typeface="Arial"/>
                <a:sym typeface="Arial"/>
              </a:rPr>
              <a:t>All pair shortest path(Floyd </a:t>
            </a:r>
            <a:r>
              <a:rPr b="1" lang="en" sz="2300">
                <a:solidFill>
                  <a:srgbClr val="9900FF"/>
                </a:solidFill>
                <a:latin typeface="Arial"/>
                <a:ea typeface="Arial"/>
                <a:cs typeface="Arial"/>
                <a:sym typeface="Arial"/>
              </a:rPr>
              <a:t>Warshall</a:t>
            </a:r>
            <a:r>
              <a:rPr b="1" lang="en" sz="2300">
                <a:solidFill>
                  <a:srgbClr val="9900FF"/>
                </a:solidFill>
                <a:latin typeface="Arial"/>
                <a:ea typeface="Arial"/>
                <a:cs typeface="Arial"/>
                <a:sym typeface="Arial"/>
              </a:rPr>
              <a:t> Algorithm)</a:t>
            </a:r>
            <a:endParaRPr b="1" sz="1000">
              <a:solidFill>
                <a:srgbClr val="9900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819150" y="42767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800">
                <a:solidFill>
                  <a:srgbClr val="00FF00"/>
                </a:solidFill>
                <a:latin typeface="Arial"/>
                <a:ea typeface="Arial"/>
                <a:cs typeface="Arial"/>
                <a:sym typeface="Arial"/>
              </a:rPr>
              <a:t>Dijkstra's Algorithm</a:t>
            </a:r>
            <a:endParaRPr>
              <a:solidFill>
                <a:srgbClr val="00FF00"/>
              </a:solidFill>
            </a:endParaRPr>
          </a:p>
        </p:txBody>
      </p:sp>
      <p:sp>
        <p:nvSpPr>
          <p:cNvPr id="249" name="Google Shape;249;p32"/>
          <p:cNvSpPr txBox="1"/>
          <p:nvPr>
            <p:ph idx="1" type="body"/>
          </p:nvPr>
        </p:nvSpPr>
        <p:spPr>
          <a:xfrm>
            <a:off x="819150" y="1285875"/>
            <a:ext cx="7505700" cy="315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latin typeface="Arial"/>
                <a:ea typeface="Arial"/>
                <a:cs typeface="Arial"/>
                <a:sym typeface="Arial"/>
              </a:rPr>
              <a:t>•</a:t>
            </a:r>
            <a:r>
              <a:rPr b="1" lang="en" sz="1400">
                <a:solidFill>
                  <a:srgbClr val="000000"/>
                </a:solidFill>
              </a:rPr>
              <a:t>Dijkstra's algorithm has many variants but the most common one is to find the shortest paths from the source vertex to all other vertices in the graph.</a:t>
            </a:r>
            <a:endParaRPr b="1" sz="1400">
              <a:solidFill>
                <a:srgbClr val="000000"/>
              </a:solidFill>
            </a:endParaRPr>
          </a:p>
          <a:p>
            <a:pPr indent="0" lvl="0" marL="0" rtl="0" algn="l">
              <a:spcBef>
                <a:spcPts val="0"/>
              </a:spcBef>
              <a:spcAft>
                <a:spcPts val="0"/>
              </a:spcAft>
              <a:buNone/>
            </a:pPr>
            <a:r>
              <a:rPr b="1" lang="en" sz="1400">
                <a:solidFill>
                  <a:srgbClr val="000000"/>
                </a:solidFill>
                <a:latin typeface="Arial"/>
                <a:ea typeface="Arial"/>
                <a:cs typeface="Arial"/>
                <a:sym typeface="Arial"/>
              </a:rPr>
              <a:t>•</a:t>
            </a:r>
            <a:r>
              <a:rPr b="1" lang="en" sz="1400">
                <a:solidFill>
                  <a:srgbClr val="000000"/>
                </a:solidFill>
              </a:rPr>
              <a:t>Algorithm Steps:</a:t>
            </a:r>
            <a:endParaRPr b="1" sz="1400">
              <a:solidFill>
                <a:srgbClr val="000000"/>
              </a:solidFill>
            </a:endParaRPr>
          </a:p>
          <a:p>
            <a:pPr indent="0" lvl="0" marL="0" rtl="0" algn="l">
              <a:spcBef>
                <a:spcPts val="0"/>
              </a:spcBef>
              <a:spcAft>
                <a:spcPts val="0"/>
              </a:spcAft>
              <a:buNone/>
            </a:pPr>
            <a:r>
              <a:rPr b="1" lang="en" sz="1400">
                <a:solidFill>
                  <a:srgbClr val="000000"/>
                </a:solidFill>
                <a:latin typeface="Arial"/>
                <a:ea typeface="Arial"/>
                <a:cs typeface="Arial"/>
                <a:sym typeface="Arial"/>
              </a:rPr>
              <a:t>•</a:t>
            </a:r>
            <a:r>
              <a:rPr b="1" lang="en" sz="1400">
                <a:solidFill>
                  <a:srgbClr val="000000"/>
                </a:solidFill>
              </a:rPr>
              <a:t>Set all vertices distances = infinity except for the source vertex, set the source distance = 0.</a:t>
            </a:r>
            <a:endParaRPr b="1" sz="1400">
              <a:solidFill>
                <a:srgbClr val="000000"/>
              </a:solidFill>
            </a:endParaRPr>
          </a:p>
          <a:p>
            <a:pPr indent="0" lvl="0" marL="0" rtl="0" algn="l">
              <a:spcBef>
                <a:spcPts val="0"/>
              </a:spcBef>
              <a:spcAft>
                <a:spcPts val="0"/>
              </a:spcAft>
              <a:buNone/>
            </a:pPr>
            <a:r>
              <a:rPr b="1" lang="en" sz="1400">
                <a:solidFill>
                  <a:srgbClr val="000000"/>
                </a:solidFill>
                <a:latin typeface="Arial"/>
                <a:ea typeface="Arial"/>
                <a:cs typeface="Arial"/>
                <a:sym typeface="Arial"/>
              </a:rPr>
              <a:t>•</a:t>
            </a:r>
            <a:r>
              <a:rPr b="1" lang="en" sz="1400">
                <a:solidFill>
                  <a:srgbClr val="000000"/>
                </a:solidFill>
              </a:rPr>
              <a:t>Push the source vertex in a min-priority queue in the form (distance , vertex), as the comparison in the min-priority queue will be according to vertices distances.</a:t>
            </a:r>
            <a:endParaRPr b="1" sz="1400">
              <a:solidFill>
                <a:srgbClr val="000000"/>
              </a:solidFill>
            </a:endParaRPr>
          </a:p>
          <a:p>
            <a:pPr indent="0" lvl="0" marL="0" rtl="0" algn="l">
              <a:spcBef>
                <a:spcPts val="0"/>
              </a:spcBef>
              <a:spcAft>
                <a:spcPts val="0"/>
              </a:spcAft>
              <a:buNone/>
            </a:pPr>
            <a:r>
              <a:rPr b="1" lang="en" sz="1400">
                <a:solidFill>
                  <a:srgbClr val="000000"/>
                </a:solidFill>
                <a:latin typeface="Arial"/>
                <a:ea typeface="Arial"/>
                <a:cs typeface="Arial"/>
                <a:sym typeface="Arial"/>
              </a:rPr>
              <a:t>•</a:t>
            </a:r>
            <a:r>
              <a:rPr b="1" lang="en" sz="1400">
                <a:solidFill>
                  <a:srgbClr val="000000"/>
                </a:solidFill>
              </a:rPr>
              <a:t>Pop the vertex with the minimum distance from the priority queue (at first the popped vertex = source).</a:t>
            </a:r>
            <a:endParaRPr b="1" sz="1400">
              <a:solidFill>
                <a:srgbClr val="000000"/>
              </a:solidFill>
            </a:endParaRPr>
          </a:p>
          <a:p>
            <a:pPr indent="0" lvl="0" marL="0" rtl="0" algn="l">
              <a:spcBef>
                <a:spcPts val="0"/>
              </a:spcBef>
              <a:spcAft>
                <a:spcPts val="0"/>
              </a:spcAft>
              <a:buNone/>
            </a:pPr>
            <a:r>
              <a:rPr b="1" lang="en" sz="1400">
                <a:solidFill>
                  <a:srgbClr val="000000"/>
                </a:solidFill>
                <a:latin typeface="Arial"/>
                <a:ea typeface="Arial"/>
                <a:cs typeface="Arial"/>
                <a:sym typeface="Arial"/>
              </a:rPr>
              <a:t>•</a:t>
            </a:r>
            <a:r>
              <a:rPr b="1" lang="en" sz="1400">
                <a:solidFill>
                  <a:srgbClr val="000000"/>
                </a:solidFill>
              </a:rPr>
              <a:t>Update the distances of the connected vertices to the popped vertex in case of "current vertex distance + edge weight &lt; next vertex distance", then push the vertex</a:t>
            </a:r>
            <a:endParaRPr b="1" sz="1400">
              <a:solidFill>
                <a:srgbClr val="000000"/>
              </a:solidFill>
            </a:endParaRPr>
          </a:p>
          <a:p>
            <a:pPr indent="0" lvl="0" marL="0" rtl="0" algn="l">
              <a:spcBef>
                <a:spcPts val="0"/>
              </a:spcBef>
              <a:spcAft>
                <a:spcPts val="0"/>
              </a:spcAft>
              <a:buNone/>
            </a:pPr>
            <a:r>
              <a:rPr b="1" lang="en" sz="1400">
                <a:solidFill>
                  <a:srgbClr val="000000"/>
                </a:solidFill>
              </a:rPr>
              <a:t>with the new distance to the priority queue.</a:t>
            </a:r>
            <a:endParaRPr b="1" sz="1400">
              <a:solidFill>
                <a:srgbClr val="000000"/>
              </a:solidFill>
            </a:endParaRPr>
          </a:p>
          <a:p>
            <a:pPr indent="0" lvl="0" marL="0" rtl="0" algn="l">
              <a:spcBef>
                <a:spcPts val="0"/>
              </a:spcBef>
              <a:spcAft>
                <a:spcPts val="0"/>
              </a:spcAft>
              <a:buNone/>
            </a:pPr>
            <a:r>
              <a:rPr b="1" lang="en" sz="1400">
                <a:solidFill>
                  <a:srgbClr val="000000"/>
                </a:solidFill>
                <a:latin typeface="Arial"/>
                <a:ea typeface="Arial"/>
                <a:cs typeface="Arial"/>
                <a:sym typeface="Arial"/>
              </a:rPr>
              <a:t>•</a:t>
            </a:r>
            <a:r>
              <a:rPr b="1" lang="en" sz="1400">
                <a:solidFill>
                  <a:srgbClr val="000000"/>
                </a:solidFill>
              </a:rPr>
              <a:t>If the popped vertex is visited before, just continue without using it.</a:t>
            </a:r>
            <a:endParaRPr b="1" sz="1400">
              <a:solidFill>
                <a:srgbClr val="000000"/>
              </a:solidFill>
            </a:endParaRPr>
          </a:p>
          <a:p>
            <a:pPr indent="0" lvl="0" marL="0" rtl="0" algn="l">
              <a:spcBef>
                <a:spcPts val="0"/>
              </a:spcBef>
              <a:spcAft>
                <a:spcPts val="0"/>
              </a:spcAft>
              <a:buNone/>
            </a:pPr>
            <a:r>
              <a:rPr b="1" lang="en" sz="1400">
                <a:solidFill>
                  <a:srgbClr val="000000"/>
                </a:solidFill>
                <a:latin typeface="Arial"/>
                <a:ea typeface="Arial"/>
                <a:cs typeface="Arial"/>
                <a:sym typeface="Arial"/>
              </a:rPr>
              <a:t>•</a:t>
            </a:r>
            <a:r>
              <a:rPr b="1" lang="en" sz="1400">
                <a:solidFill>
                  <a:srgbClr val="000000"/>
                </a:solidFill>
              </a:rPr>
              <a:t>Apply the same algorithm again until the priority queue is empty.</a:t>
            </a:r>
            <a:endParaRPr b="1" sz="1400">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3"/>
          <p:cNvSpPr txBox="1"/>
          <p:nvPr>
            <p:ph type="title"/>
          </p:nvPr>
        </p:nvSpPr>
        <p:spPr>
          <a:xfrm>
            <a:off x="819150" y="3205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rgbClr val="000000"/>
                </a:solidFill>
                <a:latin typeface="Arial"/>
                <a:ea typeface="Arial"/>
                <a:cs typeface="Arial"/>
                <a:sym typeface="Arial"/>
              </a:rPr>
              <a:t>     </a:t>
            </a:r>
            <a:r>
              <a:rPr lang="en" sz="5000">
                <a:solidFill>
                  <a:srgbClr val="1F497D"/>
                </a:solidFill>
                <a:latin typeface="Arial"/>
                <a:ea typeface="Arial"/>
                <a:cs typeface="Arial"/>
                <a:sym typeface="Arial"/>
              </a:rPr>
              <a:t>IMPLEMENTATION</a:t>
            </a:r>
            <a:endParaRPr/>
          </a:p>
        </p:txBody>
      </p:sp>
      <p:sp>
        <p:nvSpPr>
          <p:cNvPr id="255" name="Google Shape;255;p33"/>
          <p:cNvSpPr txBox="1"/>
          <p:nvPr>
            <p:ph idx="1" type="body"/>
          </p:nvPr>
        </p:nvSpPr>
        <p:spPr>
          <a:xfrm>
            <a:off x="819150" y="1275125"/>
            <a:ext cx="7505700" cy="32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000000"/>
                </a:solidFill>
              </a:rPr>
              <a:t>#define SIZE 100000 + 1</a:t>
            </a:r>
            <a:endParaRPr b="1" sz="1500">
              <a:solidFill>
                <a:srgbClr val="000000"/>
              </a:solidFill>
            </a:endParaRPr>
          </a:p>
          <a:p>
            <a:pPr indent="0" lvl="0" marL="0" rtl="0" algn="l">
              <a:spcBef>
                <a:spcPts val="0"/>
              </a:spcBef>
              <a:spcAft>
                <a:spcPts val="0"/>
              </a:spcAft>
              <a:buNone/>
            </a:pPr>
            <a:r>
              <a:rPr b="1" lang="en" sz="1500">
                <a:solidFill>
                  <a:srgbClr val="000000"/>
                </a:solidFill>
              </a:rPr>
              <a:t>vector &lt; pair &lt; int , int &gt; &gt; v [SIZE];   // each vertex has all the connected vertices with the edges weights</a:t>
            </a:r>
            <a:endParaRPr b="1" sz="1500">
              <a:solidFill>
                <a:srgbClr val="000000"/>
              </a:solidFill>
            </a:endParaRPr>
          </a:p>
          <a:p>
            <a:pPr indent="0" lvl="0" marL="0" rtl="0" algn="l">
              <a:spcBef>
                <a:spcPts val="0"/>
              </a:spcBef>
              <a:spcAft>
                <a:spcPts val="0"/>
              </a:spcAft>
              <a:buNone/>
            </a:pPr>
            <a:r>
              <a:rPr b="1" lang="en" sz="1500">
                <a:solidFill>
                  <a:srgbClr val="000000"/>
                </a:solidFill>
              </a:rPr>
              <a:t>int dist [SIZE];</a:t>
            </a:r>
            <a:endParaRPr b="1" sz="1500">
              <a:solidFill>
                <a:srgbClr val="000000"/>
              </a:solidFill>
            </a:endParaRPr>
          </a:p>
          <a:p>
            <a:pPr indent="0" lvl="0" marL="0" rtl="0" algn="l">
              <a:spcBef>
                <a:spcPts val="0"/>
              </a:spcBef>
              <a:spcAft>
                <a:spcPts val="0"/>
              </a:spcAft>
              <a:buNone/>
            </a:pPr>
            <a:r>
              <a:rPr b="1" lang="en" sz="1500">
                <a:solidFill>
                  <a:srgbClr val="000000"/>
                </a:solidFill>
              </a:rPr>
              <a:t>bool vis [SIZE];</a:t>
            </a:r>
            <a:endParaRPr b="1" sz="1500">
              <a:solidFill>
                <a:srgbClr val="000000"/>
              </a:solidFill>
            </a:endParaRPr>
          </a:p>
          <a:p>
            <a:pPr indent="0" lvl="0" marL="0" rtl="0" algn="l">
              <a:spcBef>
                <a:spcPts val="0"/>
              </a:spcBef>
              <a:spcAft>
                <a:spcPts val="0"/>
              </a:spcAft>
              <a:buNone/>
            </a:pPr>
            <a:r>
              <a:rPr b="1" lang="en" sz="1500">
                <a:solidFill>
                  <a:srgbClr val="000000"/>
                </a:solidFill>
              </a:rPr>
              <a:t>void dijkstra(){</a:t>
            </a:r>
            <a:endParaRPr b="1" sz="1500">
              <a:solidFill>
                <a:srgbClr val="000000"/>
              </a:solidFill>
            </a:endParaRPr>
          </a:p>
          <a:p>
            <a:pPr indent="0" lvl="0" marL="0" rtl="0" algn="l">
              <a:spcBef>
                <a:spcPts val="0"/>
              </a:spcBef>
              <a:spcAft>
                <a:spcPts val="0"/>
              </a:spcAft>
              <a:buNone/>
            </a:pPr>
            <a:r>
              <a:rPr b="1" lang="en" sz="1500">
                <a:solidFill>
                  <a:srgbClr val="000000"/>
                </a:solidFill>
              </a:rPr>
              <a:t>                                                // set the vertices distances as infinity</a:t>
            </a:r>
            <a:endParaRPr b="1" sz="1500">
              <a:solidFill>
                <a:srgbClr val="000000"/>
              </a:solidFill>
            </a:endParaRPr>
          </a:p>
          <a:p>
            <a:pPr indent="0" lvl="0" marL="0" rtl="0" algn="l">
              <a:spcBef>
                <a:spcPts val="0"/>
              </a:spcBef>
              <a:spcAft>
                <a:spcPts val="0"/>
              </a:spcAft>
              <a:buNone/>
            </a:pPr>
            <a:r>
              <a:rPr b="1" lang="en" sz="1500">
                <a:solidFill>
                  <a:srgbClr val="000000"/>
                </a:solidFill>
              </a:rPr>
              <a:t>    memset(vis, false , sizeof vis);        	// set all vertex as unvisited</a:t>
            </a:r>
            <a:endParaRPr b="1" sz="1500">
              <a:solidFill>
                <a:srgbClr val="000000"/>
              </a:solidFill>
            </a:endParaRPr>
          </a:p>
          <a:p>
            <a:pPr indent="0" lvl="0" marL="0" rtl="0" algn="l">
              <a:spcBef>
                <a:spcPts val="0"/>
              </a:spcBef>
              <a:spcAft>
                <a:spcPts val="0"/>
              </a:spcAft>
              <a:buNone/>
            </a:pPr>
            <a:r>
              <a:rPr b="1" lang="en" sz="1500">
                <a:solidFill>
                  <a:srgbClr val="000000"/>
                </a:solidFill>
              </a:rPr>
              <a:t>    dist[1] = 0;</a:t>
            </a:r>
            <a:endParaRPr b="1" sz="1500">
              <a:solidFill>
                <a:srgbClr val="000000"/>
              </a:solidFill>
            </a:endParaRPr>
          </a:p>
          <a:p>
            <a:pPr indent="0" lvl="0" marL="0" rtl="0" algn="l">
              <a:spcBef>
                <a:spcPts val="0"/>
              </a:spcBef>
              <a:spcAft>
                <a:spcPts val="0"/>
              </a:spcAft>
              <a:buNone/>
            </a:pPr>
            <a:r>
              <a:rPr b="1" lang="en" sz="1500">
                <a:solidFill>
                  <a:srgbClr val="000000"/>
                </a:solidFill>
              </a:rPr>
              <a:t>    multiset &lt; pair &lt; int , int &gt; &gt; s;      	// multiset do the job as a min-priority queue</a:t>
            </a:r>
            <a:endParaRPr b="1" sz="1500">
              <a:solidFill>
                <a:srgbClr val="000000"/>
              </a:solidFill>
            </a:endParaRPr>
          </a:p>
          <a:p>
            <a:pPr indent="0" lvl="0" marL="0" rtl="0" algn="l">
              <a:spcBef>
                <a:spcPts val="0"/>
              </a:spcBef>
              <a:spcAft>
                <a:spcPts val="0"/>
              </a:spcAft>
              <a:buNone/>
            </a:pPr>
            <a:r>
              <a:rPr b="1" lang="en" sz="1500">
                <a:solidFill>
                  <a:srgbClr val="000000"/>
                </a:solidFill>
              </a:rPr>
              <a:t>    s.insert({0 , 1});                      	// insert the source node with distance = 0</a:t>
            </a:r>
            <a:endParaRPr b="1" sz="1500">
              <a:solidFill>
                <a:srgbClr val="000000"/>
              </a:solidFill>
            </a:endParaRPr>
          </a:p>
          <a:p>
            <a:pPr indent="0" lvl="0" marL="0" rtl="0" algn="l">
              <a:spcBef>
                <a:spcPts val="0"/>
              </a:spcBef>
              <a:spcAft>
                <a:spcPts val="0"/>
              </a:spcAft>
              <a:buNone/>
            </a:pPr>
            <a:r>
              <a:rPr b="1" lang="en" sz="1500">
                <a:solidFill>
                  <a:srgbClr val="000000"/>
                </a:solidFill>
              </a:rPr>
              <a:t>    while(!s.empty()){</a:t>
            </a:r>
            <a:endParaRPr b="1" sz="1500">
              <a:solidFill>
                <a:srgbClr val="000000"/>
              </a:solidFill>
            </a:endParaRPr>
          </a:p>
          <a:p>
            <a:pPr indent="0" lvl="0" marL="0" rtl="0" algn="l">
              <a:spcBef>
                <a:spcPts val="0"/>
              </a:spcBef>
              <a:spcAft>
                <a:spcPts val="1600"/>
              </a:spcAft>
              <a:buNone/>
            </a:pPr>
            <a:r>
              <a:t/>
            </a:r>
            <a:endParaRPr b="1" sz="170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4"/>
          <p:cNvSpPr txBox="1"/>
          <p:nvPr>
            <p:ph type="title"/>
          </p:nvPr>
        </p:nvSpPr>
        <p:spPr>
          <a:xfrm>
            <a:off x="693600" y="309825"/>
            <a:ext cx="77568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rgbClr val="1F497D"/>
                </a:solidFill>
                <a:latin typeface="Arial"/>
                <a:ea typeface="Arial"/>
                <a:cs typeface="Arial"/>
                <a:sym typeface="Arial"/>
              </a:rPr>
              <a:t>IMPLEMENTATION(Cont.)</a:t>
            </a:r>
            <a:endParaRPr/>
          </a:p>
        </p:txBody>
      </p:sp>
      <p:sp>
        <p:nvSpPr>
          <p:cNvPr id="261" name="Google Shape;261;p34"/>
          <p:cNvSpPr txBox="1"/>
          <p:nvPr>
            <p:ph idx="1" type="body"/>
          </p:nvPr>
        </p:nvSpPr>
        <p:spPr>
          <a:xfrm>
            <a:off x="819150" y="1146575"/>
            <a:ext cx="7505700" cy="32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000000"/>
                </a:solidFill>
              </a:rPr>
              <a:t>pair &lt;int , int&gt; p = *s.begin();    	// pop the vertex with the minimum distance</a:t>
            </a:r>
            <a:endParaRPr b="1" sz="1500">
              <a:solidFill>
                <a:srgbClr val="000000"/>
              </a:solidFill>
            </a:endParaRPr>
          </a:p>
          <a:p>
            <a:pPr indent="0" lvl="0" marL="0" rtl="0" algn="l">
              <a:spcBef>
                <a:spcPts val="0"/>
              </a:spcBef>
              <a:spcAft>
                <a:spcPts val="0"/>
              </a:spcAft>
              <a:buNone/>
            </a:pPr>
            <a:r>
              <a:rPr b="1" lang="en" sz="1500">
                <a:solidFill>
                  <a:srgbClr val="000000"/>
                </a:solidFill>
              </a:rPr>
              <a:t>    	s.erase(s.begin());</a:t>
            </a:r>
            <a:endParaRPr b="1" sz="1500">
              <a:solidFill>
                <a:srgbClr val="000000"/>
              </a:solidFill>
            </a:endParaRPr>
          </a:p>
          <a:p>
            <a:pPr indent="0" lvl="0" marL="0" rtl="0" algn="l">
              <a:spcBef>
                <a:spcPts val="0"/>
              </a:spcBef>
              <a:spcAft>
                <a:spcPts val="0"/>
              </a:spcAft>
              <a:buNone/>
            </a:pPr>
            <a:r>
              <a:rPr b="1" lang="en" sz="1500">
                <a:solidFill>
                  <a:srgbClr val="000000"/>
                </a:solidFill>
              </a:rPr>
              <a:t>    	int x = p.s; int wei = p.f;</a:t>
            </a:r>
            <a:endParaRPr b="1" sz="1500">
              <a:solidFill>
                <a:srgbClr val="000000"/>
              </a:solidFill>
            </a:endParaRPr>
          </a:p>
          <a:p>
            <a:pPr indent="0" lvl="0" marL="0" rtl="0" algn="l">
              <a:spcBef>
                <a:spcPts val="0"/>
              </a:spcBef>
              <a:spcAft>
                <a:spcPts val="0"/>
              </a:spcAft>
              <a:buNone/>
            </a:pPr>
            <a:r>
              <a:rPr b="1" lang="en" sz="1500">
                <a:solidFill>
                  <a:srgbClr val="000000"/>
                </a:solidFill>
              </a:rPr>
              <a:t>    	if( vis[x] ) continue;              	// check if the popped vertex is visited before</a:t>
            </a:r>
            <a:endParaRPr b="1" sz="1500">
              <a:solidFill>
                <a:srgbClr val="000000"/>
              </a:solidFill>
            </a:endParaRPr>
          </a:p>
          <a:p>
            <a:pPr indent="0" lvl="0" marL="0" rtl="0" algn="l">
              <a:spcBef>
                <a:spcPts val="0"/>
              </a:spcBef>
              <a:spcAft>
                <a:spcPts val="0"/>
              </a:spcAft>
              <a:buNone/>
            </a:pPr>
            <a:r>
              <a:rPr b="1" lang="en" sz="1500">
                <a:solidFill>
                  <a:srgbClr val="000000"/>
                </a:solidFill>
              </a:rPr>
              <a:t>     	vis[x] = true;</a:t>
            </a:r>
            <a:endParaRPr b="1" sz="1500">
              <a:solidFill>
                <a:srgbClr val="000000"/>
              </a:solidFill>
            </a:endParaRPr>
          </a:p>
          <a:p>
            <a:pPr indent="0" lvl="0" marL="0" rtl="0" algn="l">
              <a:spcBef>
                <a:spcPts val="0"/>
              </a:spcBef>
              <a:spcAft>
                <a:spcPts val="0"/>
              </a:spcAft>
              <a:buNone/>
            </a:pPr>
            <a:r>
              <a:rPr b="1" lang="en" sz="1500">
                <a:solidFill>
                  <a:srgbClr val="000000"/>
                </a:solidFill>
              </a:rPr>
              <a:t>    	for(int i = 0; i &lt; v[x].size(); i++){</a:t>
            </a:r>
            <a:endParaRPr b="1" sz="1500">
              <a:solidFill>
                <a:srgbClr val="000000"/>
              </a:solidFill>
            </a:endParaRPr>
          </a:p>
          <a:p>
            <a:pPr indent="0" lvl="0" marL="0" rtl="0" algn="l">
              <a:spcBef>
                <a:spcPts val="0"/>
              </a:spcBef>
              <a:spcAft>
                <a:spcPts val="0"/>
              </a:spcAft>
              <a:buNone/>
            </a:pPr>
            <a:r>
              <a:rPr b="1" lang="en" sz="1500">
                <a:solidFill>
                  <a:srgbClr val="000000"/>
                </a:solidFill>
              </a:rPr>
              <a:t>        	int e = v[x][i].f; int w = v[x][i].s;</a:t>
            </a:r>
            <a:endParaRPr b="1" sz="1500">
              <a:solidFill>
                <a:srgbClr val="000000"/>
              </a:solidFill>
            </a:endParaRPr>
          </a:p>
          <a:p>
            <a:pPr indent="0" lvl="0" marL="0" rtl="0" algn="l">
              <a:spcBef>
                <a:spcPts val="0"/>
              </a:spcBef>
              <a:spcAft>
                <a:spcPts val="0"/>
              </a:spcAft>
              <a:buNone/>
            </a:pPr>
            <a:r>
              <a:rPr b="1" lang="en" sz="1500">
                <a:solidFill>
                  <a:srgbClr val="000000"/>
                </a:solidFill>
              </a:rPr>
              <a:t>        	if(dist[x] + w &lt; dist[e]  ){        	// check if the next vertex distance could be minimized</a:t>
            </a:r>
            <a:endParaRPr b="1" sz="1500">
              <a:solidFill>
                <a:srgbClr val="000000"/>
              </a:solidFill>
            </a:endParaRPr>
          </a:p>
          <a:p>
            <a:pPr indent="0" lvl="0" marL="0" rtl="0" algn="l">
              <a:spcBef>
                <a:spcPts val="0"/>
              </a:spcBef>
              <a:spcAft>
                <a:spcPts val="0"/>
              </a:spcAft>
              <a:buNone/>
            </a:pPr>
            <a:r>
              <a:rPr b="1" lang="en" sz="1500">
                <a:solidFill>
                  <a:srgbClr val="000000"/>
                </a:solidFill>
              </a:rPr>
              <a:t>            	dist[e] = dist[x] + w;</a:t>
            </a:r>
            <a:endParaRPr b="1" sz="1500">
              <a:solidFill>
                <a:srgbClr val="000000"/>
              </a:solidFill>
            </a:endParaRPr>
          </a:p>
          <a:p>
            <a:pPr indent="0" lvl="0" marL="0" rtl="0" algn="l">
              <a:spcBef>
                <a:spcPts val="0"/>
              </a:spcBef>
              <a:spcAft>
                <a:spcPts val="0"/>
              </a:spcAft>
              <a:buNone/>
            </a:pPr>
            <a:r>
              <a:rPr b="1" lang="en" sz="1500">
                <a:solidFill>
                  <a:srgbClr val="000000"/>
                </a:solidFill>
              </a:rPr>
              <a:t>            	s.insert({dist[e],  e} );       	// insert the next vertex with the updated distance</a:t>
            </a:r>
            <a:endParaRPr b="1" sz="1500">
              <a:solidFill>
                <a:srgbClr val="000000"/>
              </a:solidFill>
            </a:endParaRPr>
          </a:p>
          <a:p>
            <a:pPr indent="0" lvl="0" marL="0" rtl="0" algn="l">
              <a:spcBef>
                <a:spcPts val="0"/>
              </a:spcBef>
              <a:spcAft>
                <a:spcPts val="0"/>
              </a:spcAft>
              <a:buNone/>
            </a:pPr>
            <a:r>
              <a:rPr b="1" lang="en" sz="1500">
                <a:solidFill>
                  <a:srgbClr val="000000"/>
                </a:solidFill>
              </a:rPr>
              <a:t>        	}</a:t>
            </a:r>
            <a:endParaRPr b="1" sz="1500">
              <a:solidFill>
                <a:srgbClr val="000000"/>
              </a:solidFill>
            </a:endParaRPr>
          </a:p>
          <a:p>
            <a:pPr indent="0" lvl="0" marL="0" rtl="0" algn="l">
              <a:spcBef>
                <a:spcPts val="0"/>
              </a:spcBef>
              <a:spcAft>
                <a:spcPts val="0"/>
              </a:spcAft>
              <a:buNone/>
            </a:pPr>
            <a:r>
              <a:rPr b="1" lang="en" sz="1500">
                <a:solidFill>
                  <a:srgbClr val="000000"/>
                </a:solidFill>
              </a:rPr>
              <a:t>    	}</a:t>
            </a:r>
            <a:endParaRPr b="1" sz="1500">
              <a:solidFill>
                <a:srgbClr val="000000"/>
              </a:solidFill>
            </a:endParaRPr>
          </a:p>
          <a:p>
            <a:pPr indent="0" lvl="0" marL="0" rtl="0" algn="l">
              <a:spcBef>
                <a:spcPts val="0"/>
              </a:spcBef>
              <a:spcAft>
                <a:spcPts val="0"/>
              </a:spcAft>
              <a:buNone/>
            </a:pPr>
            <a:r>
              <a:rPr b="1" lang="en" sz="1500">
                <a:solidFill>
                  <a:srgbClr val="000000"/>
                </a:solidFill>
              </a:rPr>
              <a:t>    }</a:t>
            </a:r>
            <a:endParaRPr b="1" sz="1500">
              <a:solidFill>
                <a:srgbClr val="000000"/>
              </a:solidFill>
            </a:endParaRPr>
          </a:p>
          <a:p>
            <a:pPr indent="0" lvl="0" marL="0" rtl="0" algn="l">
              <a:spcBef>
                <a:spcPts val="0"/>
              </a:spcBef>
              <a:spcAft>
                <a:spcPts val="0"/>
              </a:spcAft>
              <a:buNone/>
            </a:pPr>
            <a:r>
              <a:rPr b="1" lang="en" sz="1500">
                <a:solidFill>
                  <a:srgbClr val="000000"/>
                </a:solidFill>
              </a:rPr>
              <a:t>}</a:t>
            </a:r>
            <a:endParaRPr b="1" sz="1500">
              <a:solidFill>
                <a:srgbClr val="000000"/>
              </a:solidFill>
            </a:endParaRPr>
          </a:p>
          <a:p>
            <a:pPr indent="0" lvl="0" marL="0" rtl="0" algn="l">
              <a:spcBef>
                <a:spcPts val="0"/>
              </a:spcBef>
              <a:spcAft>
                <a:spcPts val="1600"/>
              </a:spcAft>
              <a:buNone/>
            </a:pPr>
            <a:r>
              <a:t/>
            </a:r>
            <a:endParaRPr b="1" sz="17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819150" y="4384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200">
                <a:solidFill>
                  <a:srgbClr val="274E13"/>
                </a:solidFill>
                <a:latin typeface="Arial"/>
                <a:ea typeface="Arial"/>
                <a:cs typeface="Arial"/>
                <a:sym typeface="Arial"/>
              </a:rPr>
              <a:t>All pair shortest path</a:t>
            </a:r>
            <a:endParaRPr>
              <a:solidFill>
                <a:srgbClr val="274E13"/>
              </a:solidFill>
            </a:endParaRPr>
          </a:p>
        </p:txBody>
      </p:sp>
      <p:sp>
        <p:nvSpPr>
          <p:cNvPr id="267" name="Google Shape;267;p35"/>
          <p:cNvSpPr txBox="1"/>
          <p:nvPr>
            <p:ph idx="1" type="body"/>
          </p:nvPr>
        </p:nvSpPr>
        <p:spPr>
          <a:xfrm>
            <a:off x="819150" y="1253725"/>
            <a:ext cx="7505700" cy="318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000000"/>
                </a:solidFill>
                <a:latin typeface="Arial"/>
                <a:ea typeface="Arial"/>
                <a:cs typeface="Arial"/>
                <a:sym typeface="Arial"/>
              </a:rPr>
              <a:t>•</a:t>
            </a:r>
            <a:r>
              <a:rPr b="1" lang="en" sz="1900">
                <a:solidFill>
                  <a:srgbClr val="000000"/>
                </a:solidFill>
              </a:rPr>
              <a:t>All-pairs shortest path algorithms follow this definition: </a:t>
            </a:r>
            <a:endParaRPr b="1" sz="1900">
              <a:solidFill>
                <a:srgbClr val="000000"/>
              </a:solidFill>
            </a:endParaRPr>
          </a:p>
          <a:p>
            <a:pPr indent="0" lvl="0" marL="0" rtl="0" algn="l">
              <a:spcBef>
                <a:spcPts val="0"/>
              </a:spcBef>
              <a:spcAft>
                <a:spcPts val="0"/>
              </a:spcAft>
              <a:buNone/>
            </a:pPr>
            <a:r>
              <a:rPr b="1" lang="en" sz="1900">
                <a:solidFill>
                  <a:srgbClr val="000000"/>
                </a:solidFill>
                <a:latin typeface="Arial"/>
                <a:ea typeface="Arial"/>
                <a:cs typeface="Arial"/>
                <a:sym typeface="Arial"/>
              </a:rPr>
              <a:t>•</a:t>
            </a:r>
            <a:r>
              <a:rPr b="1" lang="en" sz="1900">
                <a:solidFill>
                  <a:srgbClr val="000000"/>
                </a:solidFill>
              </a:rPr>
              <a:t>Given a graph G</a:t>
            </a:r>
            <a:r>
              <a:rPr b="1" i="1" lang="en" sz="1900">
                <a:solidFill>
                  <a:srgbClr val="000000"/>
                </a:solidFill>
              </a:rPr>
              <a:t>G</a:t>
            </a:r>
            <a:r>
              <a:rPr b="1" lang="en" sz="1900">
                <a:solidFill>
                  <a:srgbClr val="000000"/>
                </a:solidFill>
              </a:rPr>
              <a:t>, with vertices V</a:t>
            </a:r>
            <a:r>
              <a:rPr b="1" i="1" lang="en" sz="1900">
                <a:solidFill>
                  <a:srgbClr val="000000"/>
                </a:solidFill>
              </a:rPr>
              <a:t>V</a:t>
            </a:r>
            <a:r>
              <a:rPr b="1" lang="en" sz="1900">
                <a:solidFill>
                  <a:srgbClr val="000000"/>
                </a:solidFill>
              </a:rPr>
              <a:t>, edges E</a:t>
            </a:r>
            <a:r>
              <a:rPr b="1" i="1" lang="en" sz="1900">
                <a:solidFill>
                  <a:srgbClr val="000000"/>
                </a:solidFill>
              </a:rPr>
              <a:t>E</a:t>
            </a:r>
            <a:r>
              <a:rPr b="1" lang="en" sz="1900">
                <a:solidFill>
                  <a:srgbClr val="000000"/>
                </a:solidFill>
              </a:rPr>
              <a:t> with weight function w(u,v)=w u,v return the shortest path from u</a:t>
            </a:r>
            <a:r>
              <a:rPr b="1" i="1" lang="en" sz="1900">
                <a:solidFill>
                  <a:srgbClr val="000000"/>
                </a:solidFill>
              </a:rPr>
              <a:t>u</a:t>
            </a:r>
            <a:r>
              <a:rPr b="1" lang="en" sz="1900">
                <a:solidFill>
                  <a:srgbClr val="000000"/>
                </a:solidFill>
              </a:rPr>
              <a:t> to v</a:t>
            </a:r>
            <a:r>
              <a:rPr b="1" i="1" lang="en" sz="1900">
                <a:solidFill>
                  <a:srgbClr val="000000"/>
                </a:solidFill>
              </a:rPr>
              <a:t>v</a:t>
            </a:r>
            <a:r>
              <a:rPr b="1" lang="en" sz="1900">
                <a:solidFill>
                  <a:srgbClr val="000000"/>
                </a:solidFill>
              </a:rPr>
              <a:t> for all </a:t>
            </a:r>
            <a:r>
              <a:rPr b="1" i="1" lang="en" sz="1900">
                <a:solidFill>
                  <a:srgbClr val="000000"/>
                </a:solidFill>
              </a:rPr>
              <a:t>u</a:t>
            </a:r>
            <a:r>
              <a:rPr b="1" lang="en" sz="1900">
                <a:solidFill>
                  <a:srgbClr val="000000"/>
                </a:solidFill>
              </a:rPr>
              <a:t>,</a:t>
            </a:r>
            <a:r>
              <a:rPr b="1" i="1" lang="en" sz="1900">
                <a:solidFill>
                  <a:srgbClr val="000000"/>
                </a:solidFill>
              </a:rPr>
              <a:t>v</a:t>
            </a:r>
            <a:r>
              <a:rPr b="1" lang="en" sz="1900">
                <a:solidFill>
                  <a:srgbClr val="000000"/>
                </a:solidFill>
              </a:rPr>
              <a:t>) in V</a:t>
            </a:r>
            <a:r>
              <a:rPr b="1" i="1" lang="en" sz="1900">
                <a:solidFill>
                  <a:srgbClr val="000000"/>
                </a:solidFill>
              </a:rPr>
              <a:t>V</a:t>
            </a:r>
            <a:r>
              <a:rPr b="1" lang="en" sz="1900">
                <a:solidFill>
                  <a:srgbClr val="000000"/>
                </a:solidFill>
              </a:rPr>
              <a:t>.</a:t>
            </a:r>
            <a:endParaRPr b="1" sz="1900">
              <a:solidFill>
                <a:srgbClr val="000000"/>
              </a:solidFill>
            </a:endParaRPr>
          </a:p>
          <a:p>
            <a:pPr indent="0" lvl="0" marL="0" rtl="0" algn="l">
              <a:spcBef>
                <a:spcPts val="0"/>
              </a:spcBef>
              <a:spcAft>
                <a:spcPts val="0"/>
              </a:spcAft>
              <a:buNone/>
            </a:pPr>
            <a:r>
              <a:rPr b="1" lang="en" sz="1900">
                <a:solidFill>
                  <a:srgbClr val="000000"/>
                </a:solidFill>
                <a:latin typeface="Arial"/>
                <a:ea typeface="Arial"/>
                <a:cs typeface="Arial"/>
                <a:sym typeface="Arial"/>
              </a:rPr>
              <a:t>•</a:t>
            </a:r>
            <a:r>
              <a:rPr b="1" lang="en" sz="1900">
                <a:solidFill>
                  <a:srgbClr val="000000"/>
                </a:solidFill>
              </a:rPr>
              <a:t> The most common algorithm for the all-pairs problem is the Floyd-warshall algorithm. This algorithm returns a matrix of values M</a:t>
            </a:r>
            <a:r>
              <a:rPr b="1" i="1" lang="en" sz="1900">
                <a:solidFill>
                  <a:srgbClr val="000000"/>
                </a:solidFill>
              </a:rPr>
              <a:t>M</a:t>
            </a:r>
            <a:r>
              <a:rPr b="1" lang="en" sz="1900">
                <a:solidFill>
                  <a:srgbClr val="000000"/>
                </a:solidFill>
              </a:rPr>
              <a:t>, where each cell </a:t>
            </a:r>
            <a:r>
              <a:rPr b="1" i="1" lang="en" sz="1900">
                <a:solidFill>
                  <a:srgbClr val="000000"/>
                </a:solidFill>
              </a:rPr>
              <a:t>Mi</a:t>
            </a:r>
            <a:r>
              <a:rPr b="1" lang="en" sz="1900">
                <a:solidFill>
                  <a:srgbClr val="000000"/>
                </a:solidFill>
              </a:rPr>
              <a:t>,</a:t>
            </a:r>
            <a:r>
              <a:rPr b="1" i="1" lang="en" sz="1900">
                <a:solidFill>
                  <a:srgbClr val="000000"/>
                </a:solidFill>
              </a:rPr>
              <a:t>j</a:t>
            </a:r>
            <a:r>
              <a:rPr b="1" lang="en" sz="1900">
                <a:solidFill>
                  <a:srgbClr val="000000"/>
                </a:solidFill>
              </a:rPr>
              <a:t>​ is the distance of the shortest path from vertex </a:t>
            </a:r>
            <a:r>
              <a:rPr b="1" i="1" lang="en" sz="1900">
                <a:solidFill>
                  <a:srgbClr val="000000"/>
                </a:solidFill>
              </a:rPr>
              <a:t>i</a:t>
            </a:r>
            <a:r>
              <a:rPr b="1" lang="en" sz="1900">
                <a:solidFill>
                  <a:srgbClr val="000000"/>
                </a:solidFill>
              </a:rPr>
              <a:t> to vertex </a:t>
            </a:r>
            <a:r>
              <a:rPr b="1" i="1" lang="en" sz="1900">
                <a:solidFill>
                  <a:srgbClr val="000000"/>
                </a:solidFill>
              </a:rPr>
              <a:t>j</a:t>
            </a:r>
            <a:r>
              <a:rPr b="1" lang="en" sz="1900">
                <a:solidFill>
                  <a:srgbClr val="000000"/>
                </a:solidFill>
              </a:rPr>
              <a:t>. Path reconstruction is possible to find the actual path taken to achieve that shortest path, but it is not part of the fundamental algorithm.</a:t>
            </a:r>
            <a:endParaRPr b="1" sz="1900">
              <a:solidFill>
                <a:srgbClr val="000000"/>
              </a:solidFill>
            </a:endParaRPr>
          </a:p>
          <a:p>
            <a:pPr indent="0" lvl="0" marL="0" rtl="0" algn="l">
              <a:spcBef>
                <a:spcPts val="0"/>
              </a:spcBef>
              <a:spcAft>
                <a:spcPts val="1600"/>
              </a:spcAft>
              <a:buNone/>
            </a:pPr>
            <a:r>
              <a:t/>
            </a:r>
            <a:endParaRPr b="1" sz="210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819150" y="3526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1F497D"/>
                </a:solidFill>
                <a:latin typeface="Arial"/>
                <a:ea typeface="Arial"/>
                <a:cs typeface="Arial"/>
                <a:sym typeface="Arial"/>
              </a:rPr>
              <a:t>FLOYD-WARSHALL’S ALGORITHM</a:t>
            </a:r>
            <a:endParaRPr sz="2000"/>
          </a:p>
        </p:txBody>
      </p:sp>
      <p:sp>
        <p:nvSpPr>
          <p:cNvPr id="273" name="Google Shape;273;p36"/>
          <p:cNvSpPr txBox="1"/>
          <p:nvPr>
            <p:ph idx="1" type="body"/>
          </p:nvPr>
        </p:nvSpPr>
        <p:spPr>
          <a:xfrm>
            <a:off x="819150" y="1746650"/>
            <a:ext cx="7505700" cy="26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000000"/>
                </a:solidFill>
                <a:latin typeface="Arial"/>
                <a:ea typeface="Arial"/>
                <a:cs typeface="Arial"/>
                <a:sym typeface="Arial"/>
              </a:rPr>
              <a:t>•</a:t>
            </a:r>
            <a:r>
              <a:rPr b="1" lang="en" sz="2000">
                <a:solidFill>
                  <a:srgbClr val="000000"/>
                </a:solidFill>
              </a:rPr>
              <a:t>Floyd–Warshall's Algorithm is used to find the shortest paths between between all pairs of vertices in a graph, where each edge in the graph has a weight which is positive or negative. The biggest advantage of using this algorithm is that all the shortest distances between any 2 vertices could be calculated in O(V3), where V is the number of vertices in a graph.</a:t>
            </a:r>
            <a:endParaRPr b="1" sz="2000">
              <a:solidFill>
                <a:srgbClr val="000000"/>
              </a:solidFill>
            </a:endParaRPr>
          </a:p>
          <a:p>
            <a:pPr indent="0" lvl="0" marL="0" rtl="0" algn="l">
              <a:spcBef>
                <a:spcPts val="0"/>
              </a:spcBef>
              <a:spcAft>
                <a:spcPts val="1600"/>
              </a:spcAft>
              <a:buNone/>
            </a:pPr>
            <a:r>
              <a:t/>
            </a:r>
            <a:endParaRPr b="1" sz="2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7"/>
          <p:cNvSpPr txBox="1"/>
          <p:nvPr>
            <p:ph type="title"/>
          </p:nvPr>
        </p:nvSpPr>
        <p:spPr>
          <a:xfrm>
            <a:off x="819150" y="3419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solidFill>
                  <a:srgbClr val="38761D"/>
                </a:solidFill>
                <a:latin typeface="Arial"/>
                <a:ea typeface="Arial"/>
                <a:cs typeface="Arial"/>
                <a:sym typeface="Arial"/>
              </a:rPr>
              <a:t>ALGORITHMIC STEPS</a:t>
            </a:r>
            <a:endParaRPr>
              <a:solidFill>
                <a:srgbClr val="38761D"/>
              </a:solidFill>
            </a:endParaRPr>
          </a:p>
        </p:txBody>
      </p:sp>
      <p:sp>
        <p:nvSpPr>
          <p:cNvPr id="279" name="Google Shape;279;p37"/>
          <p:cNvSpPr txBox="1"/>
          <p:nvPr>
            <p:ph idx="1" type="body"/>
          </p:nvPr>
        </p:nvSpPr>
        <p:spPr>
          <a:xfrm>
            <a:off x="819150" y="1296550"/>
            <a:ext cx="7505700" cy="314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000000"/>
                </a:solidFill>
                <a:latin typeface="Arial"/>
                <a:ea typeface="Arial"/>
                <a:cs typeface="Arial"/>
                <a:sym typeface="Arial"/>
              </a:rPr>
              <a:t>•</a:t>
            </a:r>
            <a:r>
              <a:rPr b="1" lang="en" sz="1900">
                <a:solidFill>
                  <a:srgbClr val="000000"/>
                </a:solidFill>
              </a:rPr>
              <a:t>For a graph with N vertices:</a:t>
            </a:r>
            <a:endParaRPr b="1" sz="1900">
              <a:solidFill>
                <a:srgbClr val="000000"/>
              </a:solidFill>
            </a:endParaRPr>
          </a:p>
          <a:p>
            <a:pPr indent="0" lvl="0" marL="0" rtl="0" algn="l">
              <a:spcBef>
                <a:spcPts val="0"/>
              </a:spcBef>
              <a:spcAft>
                <a:spcPts val="0"/>
              </a:spcAft>
              <a:buNone/>
            </a:pPr>
            <a:r>
              <a:rPr b="1" lang="en" sz="1900">
                <a:solidFill>
                  <a:srgbClr val="000000"/>
                </a:solidFill>
                <a:latin typeface="Arial"/>
                <a:ea typeface="Arial"/>
                <a:cs typeface="Arial"/>
                <a:sym typeface="Arial"/>
              </a:rPr>
              <a:t>•</a:t>
            </a:r>
            <a:r>
              <a:rPr b="1" lang="en" sz="1900">
                <a:solidFill>
                  <a:srgbClr val="000000"/>
                </a:solidFill>
              </a:rPr>
              <a:t>Initialize the shortest paths between any 2 vertices with Infinity.</a:t>
            </a:r>
            <a:endParaRPr b="1" sz="1900">
              <a:solidFill>
                <a:srgbClr val="000000"/>
              </a:solidFill>
            </a:endParaRPr>
          </a:p>
          <a:p>
            <a:pPr indent="0" lvl="0" marL="0" rtl="0" algn="l">
              <a:spcBef>
                <a:spcPts val="0"/>
              </a:spcBef>
              <a:spcAft>
                <a:spcPts val="0"/>
              </a:spcAft>
              <a:buNone/>
            </a:pPr>
            <a:r>
              <a:rPr b="1" lang="en" sz="1900">
                <a:solidFill>
                  <a:srgbClr val="000000"/>
                </a:solidFill>
                <a:latin typeface="Arial"/>
                <a:ea typeface="Arial"/>
                <a:cs typeface="Arial"/>
                <a:sym typeface="Arial"/>
              </a:rPr>
              <a:t>•</a:t>
            </a:r>
            <a:r>
              <a:rPr b="1" lang="en" sz="1900">
                <a:solidFill>
                  <a:srgbClr val="000000"/>
                </a:solidFill>
              </a:rPr>
              <a:t>Find all pair shortest paths that use 0 intermediate vertices, then find the shortest paths that use 1 intermediate vertex and so on.. until using all N vertices as intermediate nodes.</a:t>
            </a:r>
            <a:endParaRPr b="1" sz="1900">
              <a:solidFill>
                <a:srgbClr val="000000"/>
              </a:solidFill>
            </a:endParaRPr>
          </a:p>
          <a:p>
            <a:pPr indent="0" lvl="0" marL="0" rtl="0" algn="l">
              <a:spcBef>
                <a:spcPts val="0"/>
              </a:spcBef>
              <a:spcAft>
                <a:spcPts val="0"/>
              </a:spcAft>
              <a:buNone/>
            </a:pPr>
            <a:r>
              <a:rPr b="1" lang="en" sz="1900">
                <a:solidFill>
                  <a:srgbClr val="000000"/>
                </a:solidFill>
                <a:latin typeface="Arial"/>
                <a:ea typeface="Arial"/>
                <a:cs typeface="Arial"/>
                <a:sym typeface="Arial"/>
              </a:rPr>
              <a:t>•</a:t>
            </a:r>
            <a:r>
              <a:rPr b="1" lang="en" sz="1900">
                <a:solidFill>
                  <a:srgbClr val="000000"/>
                </a:solidFill>
              </a:rPr>
              <a:t>Minimize the shortest paths between any 2 pairs in the previous operation.</a:t>
            </a:r>
            <a:endParaRPr b="1" sz="1900">
              <a:solidFill>
                <a:srgbClr val="000000"/>
              </a:solidFill>
            </a:endParaRPr>
          </a:p>
          <a:p>
            <a:pPr indent="0" lvl="0" marL="0" rtl="0" algn="l">
              <a:spcBef>
                <a:spcPts val="0"/>
              </a:spcBef>
              <a:spcAft>
                <a:spcPts val="0"/>
              </a:spcAft>
              <a:buNone/>
            </a:pPr>
            <a:r>
              <a:rPr b="1" lang="en" sz="1900">
                <a:solidFill>
                  <a:srgbClr val="000000"/>
                </a:solidFill>
                <a:latin typeface="Arial"/>
                <a:ea typeface="Arial"/>
                <a:cs typeface="Arial"/>
                <a:sym typeface="Arial"/>
              </a:rPr>
              <a:t>•</a:t>
            </a:r>
            <a:r>
              <a:rPr b="1" lang="en" sz="1900">
                <a:solidFill>
                  <a:srgbClr val="000000"/>
                </a:solidFill>
              </a:rPr>
              <a:t>For any 2 vertices (i,j) , one should actually minimize the distances between this pair using the first K nodes, so the shortest path will be: min(dist[i][k]+dist[k][j],dist[i][j]).</a:t>
            </a:r>
            <a:endParaRPr b="1" sz="1900">
              <a:solidFill>
                <a:srgbClr val="000000"/>
              </a:solidFill>
            </a:endParaRPr>
          </a:p>
          <a:p>
            <a:pPr indent="0" lvl="0" marL="0" rtl="0" algn="l">
              <a:spcBef>
                <a:spcPts val="0"/>
              </a:spcBef>
              <a:spcAft>
                <a:spcPts val="1600"/>
              </a:spcAft>
              <a:buNone/>
            </a:pPr>
            <a:r>
              <a:t/>
            </a:r>
            <a:endParaRPr b="1" sz="2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8"/>
          <p:cNvSpPr txBox="1"/>
          <p:nvPr>
            <p:ph type="title"/>
          </p:nvPr>
        </p:nvSpPr>
        <p:spPr>
          <a:xfrm>
            <a:off x="819150" y="3098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rgbClr val="1F497D"/>
                </a:solidFill>
                <a:latin typeface="Arial"/>
                <a:ea typeface="Arial"/>
                <a:cs typeface="Arial"/>
                <a:sym typeface="Arial"/>
              </a:rPr>
              <a:t>     IMPLEMENTATION</a:t>
            </a:r>
            <a:endParaRPr/>
          </a:p>
        </p:txBody>
      </p:sp>
      <p:sp>
        <p:nvSpPr>
          <p:cNvPr id="285" name="Google Shape;285;p38"/>
          <p:cNvSpPr txBox="1"/>
          <p:nvPr>
            <p:ph idx="1" type="body"/>
          </p:nvPr>
        </p:nvSpPr>
        <p:spPr>
          <a:xfrm>
            <a:off x="819150" y="1264425"/>
            <a:ext cx="7505700" cy="317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rgbClr val="000000"/>
                </a:solidFill>
              </a:rPr>
              <a:t>for(int k = 1; k &lt;= n; k++){</a:t>
            </a:r>
            <a:endParaRPr b="1" sz="2300">
              <a:solidFill>
                <a:srgbClr val="000000"/>
              </a:solidFill>
            </a:endParaRPr>
          </a:p>
          <a:p>
            <a:pPr indent="0" lvl="0" marL="0" rtl="0" algn="l">
              <a:spcBef>
                <a:spcPts val="0"/>
              </a:spcBef>
              <a:spcAft>
                <a:spcPts val="0"/>
              </a:spcAft>
              <a:buNone/>
            </a:pPr>
            <a:r>
              <a:rPr b="1" lang="en" sz="2300">
                <a:solidFill>
                  <a:srgbClr val="000000"/>
                </a:solidFill>
              </a:rPr>
              <a:t>    for(int i = 1; i &lt;= n; i++){</a:t>
            </a:r>
            <a:endParaRPr b="1" sz="2300">
              <a:solidFill>
                <a:srgbClr val="000000"/>
              </a:solidFill>
            </a:endParaRPr>
          </a:p>
          <a:p>
            <a:pPr indent="0" lvl="0" marL="0" rtl="0" algn="l">
              <a:spcBef>
                <a:spcPts val="0"/>
              </a:spcBef>
              <a:spcAft>
                <a:spcPts val="0"/>
              </a:spcAft>
              <a:buNone/>
            </a:pPr>
            <a:r>
              <a:rPr b="1" lang="en" sz="2300">
                <a:solidFill>
                  <a:srgbClr val="000000"/>
                </a:solidFill>
              </a:rPr>
              <a:t>    	for(int j = 1; j &lt;= n; j++){</a:t>
            </a:r>
            <a:endParaRPr b="1" sz="2300">
              <a:solidFill>
                <a:srgbClr val="000000"/>
              </a:solidFill>
            </a:endParaRPr>
          </a:p>
          <a:p>
            <a:pPr indent="0" lvl="0" marL="0" rtl="0" algn="l">
              <a:spcBef>
                <a:spcPts val="0"/>
              </a:spcBef>
              <a:spcAft>
                <a:spcPts val="0"/>
              </a:spcAft>
              <a:buNone/>
            </a:pPr>
            <a:r>
              <a:rPr b="1" lang="en" sz="2300">
                <a:solidFill>
                  <a:srgbClr val="000000"/>
                </a:solidFill>
              </a:rPr>
              <a:t>        	dist[i][j] = min( dist[i][j], dist[i][k] + dist[k][j] );</a:t>
            </a:r>
            <a:endParaRPr b="1" sz="2300">
              <a:solidFill>
                <a:srgbClr val="000000"/>
              </a:solidFill>
            </a:endParaRPr>
          </a:p>
          <a:p>
            <a:pPr indent="0" lvl="0" marL="0" rtl="0" algn="l">
              <a:spcBef>
                <a:spcPts val="0"/>
              </a:spcBef>
              <a:spcAft>
                <a:spcPts val="0"/>
              </a:spcAft>
              <a:buNone/>
            </a:pPr>
            <a:r>
              <a:rPr b="1" lang="en" sz="2300">
                <a:solidFill>
                  <a:srgbClr val="000000"/>
                </a:solidFill>
              </a:rPr>
              <a:t>    	}</a:t>
            </a:r>
            <a:endParaRPr b="1" sz="2300">
              <a:solidFill>
                <a:srgbClr val="000000"/>
              </a:solidFill>
            </a:endParaRPr>
          </a:p>
          <a:p>
            <a:pPr indent="0" lvl="0" marL="0" rtl="0" algn="l">
              <a:spcBef>
                <a:spcPts val="0"/>
              </a:spcBef>
              <a:spcAft>
                <a:spcPts val="0"/>
              </a:spcAft>
              <a:buNone/>
            </a:pPr>
            <a:r>
              <a:rPr b="1" lang="en" sz="2300">
                <a:solidFill>
                  <a:srgbClr val="000000"/>
                </a:solidFill>
              </a:rPr>
              <a:t>    }</a:t>
            </a:r>
            <a:endParaRPr b="1" sz="2300">
              <a:solidFill>
                <a:srgbClr val="000000"/>
              </a:solidFill>
            </a:endParaRPr>
          </a:p>
          <a:p>
            <a:pPr indent="0" lvl="0" marL="0" rtl="0" algn="l">
              <a:spcBef>
                <a:spcPts val="0"/>
              </a:spcBef>
              <a:spcAft>
                <a:spcPts val="0"/>
              </a:spcAft>
              <a:buNone/>
            </a:pPr>
            <a:r>
              <a:rPr b="1" lang="en" sz="2300">
                <a:solidFill>
                  <a:srgbClr val="000000"/>
                </a:solidFill>
              </a:rPr>
              <a:t>}</a:t>
            </a:r>
            <a:endParaRPr b="1" sz="2300">
              <a:solidFill>
                <a:srgbClr val="000000"/>
              </a:solidFill>
            </a:endParaRPr>
          </a:p>
          <a:p>
            <a:pPr indent="0" lvl="0" marL="0" rtl="0" algn="l">
              <a:spcBef>
                <a:spcPts val="0"/>
              </a:spcBef>
              <a:spcAft>
                <a:spcPts val="1600"/>
              </a:spcAft>
              <a:buNone/>
            </a:pPr>
            <a:r>
              <a:t/>
            </a:r>
            <a:endParaRPr b="1" sz="25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9"/>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9600">
                <a:solidFill>
                  <a:srgbClr val="FF0000"/>
                </a:solidFill>
                <a:latin typeface="Arial"/>
                <a:ea typeface="Arial"/>
                <a:cs typeface="Arial"/>
                <a:sym typeface="Arial"/>
              </a:rPr>
              <a:t>THANK YOU</a:t>
            </a:r>
            <a:endParaRPr>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26697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200">
                <a:solidFill>
                  <a:srgbClr val="0000FF"/>
                </a:solidFill>
                <a:latin typeface="Arial"/>
                <a:ea typeface="Arial"/>
                <a:cs typeface="Arial"/>
                <a:sym typeface="Arial"/>
              </a:rPr>
              <a:t>Breadth-First Search(BFS)</a:t>
            </a:r>
            <a:endParaRPr>
              <a:solidFill>
                <a:srgbClr val="0000FF"/>
              </a:solidFill>
            </a:endParaRPr>
          </a:p>
        </p:txBody>
      </p:sp>
      <p:sp>
        <p:nvSpPr>
          <p:cNvPr id="142" name="Google Shape;142;p15"/>
          <p:cNvSpPr txBox="1"/>
          <p:nvPr>
            <p:ph idx="1" type="body"/>
          </p:nvPr>
        </p:nvSpPr>
        <p:spPr>
          <a:xfrm>
            <a:off x="819150" y="1071575"/>
            <a:ext cx="7505700" cy="35706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Clr>
                <a:srgbClr val="000000"/>
              </a:buClr>
              <a:buSzPts val="1600"/>
              <a:buFont typeface="Arial"/>
              <a:buChar char="●"/>
            </a:pPr>
            <a:r>
              <a:rPr lang="en" sz="1600">
                <a:solidFill>
                  <a:srgbClr val="000000"/>
                </a:solidFill>
                <a:latin typeface="Arial"/>
                <a:ea typeface="Arial"/>
                <a:cs typeface="Arial"/>
                <a:sym typeface="Arial"/>
              </a:rPr>
              <a:t>BFS is a traversing algorithm where we start traversing from a selected node (source or starting node) and traverse the graph layerwise thus exploring the neighbor nodes (nodes which are directly connected to source node). After traversing the visited nodes we go for the next nodes .</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A graph can contain cycles, which may bring us to the same node again while traversing the graph. To avoid processing of same node again, we can use a Boolean array which marks the node after it is processed. While visiting the nodes in the layer of a graph, visited nodes are store them in a manner such that it can traverse the corresponding child nodes in a similar order.</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We use a queue  to store the node and mark it as ‘Visited’ until all its neighbors are marked.</a:t>
            </a:r>
            <a:endParaRPr sz="1600">
              <a:solidFill>
                <a:srgbClr val="000000"/>
              </a:solidFill>
              <a:latin typeface="Arial"/>
              <a:ea typeface="Arial"/>
              <a:cs typeface="Arial"/>
              <a:sym typeface="Arial"/>
            </a:endParaRPr>
          </a:p>
          <a:p>
            <a:pPr indent="-260350" lvl="0" marL="457200" rtl="0" algn="l">
              <a:spcBef>
                <a:spcPts val="0"/>
              </a:spcBef>
              <a:spcAft>
                <a:spcPts val="0"/>
              </a:spcAft>
              <a:buClr>
                <a:srgbClr val="000000"/>
              </a:buClr>
              <a:buSzPts val="500"/>
              <a:buChar char="●"/>
            </a:pPr>
            <a:r>
              <a:t/>
            </a:r>
            <a:endParaRPr sz="5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8" name="Google Shape;148;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149" name="Google Shape;149;p16"/>
          <p:cNvPicPr preferRelativeResize="0"/>
          <p:nvPr/>
        </p:nvPicPr>
        <p:blipFill>
          <a:blip r:embed="rId3">
            <a:alphaModFix/>
          </a:blip>
          <a:stretch>
            <a:fillRect/>
          </a:stretch>
        </p:blipFill>
        <p:spPr>
          <a:xfrm>
            <a:off x="2615825" y="367573"/>
            <a:ext cx="3652850" cy="4408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256250"/>
            <a:ext cx="7505700" cy="954600"/>
          </a:xfrm>
          <a:prstGeom prst="rect">
            <a:avLst/>
          </a:prstGeom>
        </p:spPr>
        <p:txBody>
          <a:bodyPr anchorCtr="0" anchor="t" bIns="91425" lIns="91425" spcFirstLastPara="1" rIns="91425" wrap="square" tIns="91425">
            <a:noAutofit/>
          </a:bodyPr>
          <a:lstStyle/>
          <a:p>
            <a:pPr indent="0" lvl="0" marL="0" rtl="0" algn="ctr">
              <a:lnSpc>
                <a:spcPct val="115000"/>
              </a:lnSpc>
              <a:spcBef>
                <a:spcPts val="600"/>
              </a:spcBef>
              <a:spcAft>
                <a:spcPts val="0"/>
              </a:spcAft>
              <a:buNone/>
            </a:pPr>
            <a:r>
              <a:rPr b="1" lang="en" sz="3400">
                <a:solidFill>
                  <a:srgbClr val="7F6000"/>
                </a:solidFill>
                <a:latin typeface="Arial"/>
                <a:ea typeface="Arial"/>
                <a:cs typeface="Arial"/>
                <a:sym typeface="Arial"/>
              </a:rPr>
              <a:t>Pseudocode</a:t>
            </a:r>
            <a:endParaRPr b="1" sz="3400">
              <a:solidFill>
                <a:srgbClr val="7F6000"/>
              </a:solidFill>
              <a:latin typeface="Arial"/>
              <a:ea typeface="Arial"/>
              <a:cs typeface="Arial"/>
              <a:sym typeface="Arial"/>
            </a:endParaRPr>
          </a:p>
          <a:p>
            <a:pPr indent="0" lvl="0" marL="0" rtl="0" algn="l">
              <a:spcBef>
                <a:spcPts val="0"/>
              </a:spcBef>
              <a:spcAft>
                <a:spcPts val="0"/>
              </a:spcAft>
              <a:buNone/>
            </a:pPr>
            <a:r>
              <a:t/>
            </a:r>
            <a:endParaRPr>
              <a:solidFill>
                <a:srgbClr val="7F6000"/>
              </a:solidFill>
            </a:endParaRPr>
          </a:p>
        </p:txBody>
      </p:sp>
      <p:sp>
        <p:nvSpPr>
          <p:cNvPr id="155" name="Google Shape;155;p17"/>
          <p:cNvSpPr txBox="1"/>
          <p:nvPr>
            <p:ph idx="1" type="body"/>
          </p:nvPr>
        </p:nvSpPr>
        <p:spPr>
          <a:xfrm>
            <a:off x="819150" y="1039425"/>
            <a:ext cx="7505700" cy="33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
                <a:solidFill>
                  <a:srgbClr val="000000"/>
                </a:solidFill>
              </a:rPr>
              <a:t> </a:t>
            </a:r>
            <a:r>
              <a:rPr lang="en" sz="1400">
                <a:solidFill>
                  <a:srgbClr val="000000"/>
                </a:solidFill>
                <a:latin typeface="Arial"/>
                <a:ea typeface="Arial"/>
                <a:cs typeface="Arial"/>
                <a:sym typeface="Arial"/>
              </a:rPr>
              <a:t>BFS (G, s)</a:t>
            </a:r>
            <a:endParaRPr sz="1400">
              <a:solidFill>
                <a:srgbClr val="000000"/>
              </a:solidFill>
              <a:latin typeface="Arial"/>
              <a:ea typeface="Arial"/>
              <a:cs typeface="Arial"/>
              <a:sym typeface="Arial"/>
            </a:endParaRPr>
          </a:p>
          <a:p>
            <a:pPr indent="0" lvl="0" marL="279400" rtl="0" algn="l">
              <a:spcBef>
                <a:spcPts val="1600"/>
              </a:spcBef>
              <a:spcAft>
                <a:spcPts val="0"/>
              </a:spcAft>
              <a:buNone/>
            </a:pPr>
            <a:r>
              <a:rPr lang="en" sz="1400">
                <a:solidFill>
                  <a:srgbClr val="000000"/>
                </a:solidFill>
                <a:latin typeface="Arial"/>
                <a:ea typeface="Arial"/>
                <a:cs typeface="Arial"/>
                <a:sym typeface="Arial"/>
              </a:rPr>
              <a:t>let Q be queue.</a:t>
            </a:r>
            <a:endParaRPr sz="1400">
              <a:solidFill>
                <a:srgbClr val="000000"/>
              </a:solidFill>
              <a:latin typeface="Arial"/>
              <a:ea typeface="Arial"/>
              <a:cs typeface="Arial"/>
              <a:sym typeface="Arial"/>
            </a:endParaRPr>
          </a:p>
          <a:p>
            <a:pPr indent="0" lvl="0" marL="279400" rtl="0" algn="l">
              <a:spcBef>
                <a:spcPts val="600"/>
              </a:spcBef>
              <a:spcAft>
                <a:spcPts val="0"/>
              </a:spcAft>
              <a:buNone/>
            </a:pPr>
            <a:r>
              <a:rPr lang="en" sz="1400">
                <a:solidFill>
                  <a:srgbClr val="000000"/>
                </a:solidFill>
                <a:latin typeface="Arial"/>
                <a:ea typeface="Arial"/>
                <a:cs typeface="Arial"/>
                <a:sym typeface="Arial"/>
              </a:rPr>
              <a:t> Q.enqueue( s )</a:t>
            </a:r>
            <a:endParaRPr sz="1400">
              <a:solidFill>
                <a:srgbClr val="000000"/>
              </a:solidFill>
              <a:latin typeface="Arial"/>
              <a:ea typeface="Arial"/>
              <a:cs typeface="Arial"/>
              <a:sym typeface="Arial"/>
            </a:endParaRPr>
          </a:p>
          <a:p>
            <a:pPr indent="0" lvl="0" marL="279400" rtl="0" algn="l">
              <a:spcBef>
                <a:spcPts val="600"/>
              </a:spcBef>
              <a:spcAft>
                <a:spcPts val="0"/>
              </a:spcAft>
              <a:buNone/>
            </a:pPr>
            <a:r>
              <a:rPr lang="en" sz="1400">
                <a:solidFill>
                  <a:srgbClr val="000000"/>
                </a:solidFill>
                <a:latin typeface="Arial"/>
                <a:ea typeface="Arial"/>
                <a:cs typeface="Arial"/>
                <a:sym typeface="Arial"/>
              </a:rPr>
              <a:t> mark s as visited.</a:t>
            </a:r>
            <a:endParaRPr sz="1400">
              <a:solidFill>
                <a:srgbClr val="000000"/>
              </a:solidFill>
              <a:latin typeface="Arial"/>
              <a:ea typeface="Arial"/>
              <a:cs typeface="Arial"/>
              <a:sym typeface="Arial"/>
            </a:endParaRPr>
          </a:p>
          <a:p>
            <a:pPr indent="0" lvl="0" marL="279400" rtl="0" algn="l">
              <a:spcBef>
                <a:spcPts val="600"/>
              </a:spcBef>
              <a:spcAft>
                <a:spcPts val="0"/>
              </a:spcAft>
              <a:buNone/>
            </a:pPr>
            <a:r>
              <a:rPr lang="en" sz="1400">
                <a:solidFill>
                  <a:srgbClr val="000000"/>
                </a:solidFill>
                <a:latin typeface="Arial"/>
                <a:ea typeface="Arial"/>
                <a:cs typeface="Arial"/>
                <a:sym typeface="Arial"/>
              </a:rPr>
              <a:t>while ( Q is not empty)</a:t>
            </a:r>
            <a:endParaRPr sz="1400">
              <a:solidFill>
                <a:srgbClr val="000000"/>
              </a:solidFill>
              <a:latin typeface="Arial"/>
              <a:ea typeface="Arial"/>
              <a:cs typeface="Arial"/>
              <a:sym typeface="Arial"/>
            </a:endParaRPr>
          </a:p>
          <a:p>
            <a:pPr indent="0" lvl="0" marL="279400" rtl="0" algn="l">
              <a:spcBef>
                <a:spcPts val="600"/>
              </a:spcBef>
              <a:spcAft>
                <a:spcPts val="0"/>
              </a:spcAft>
              <a:buNone/>
            </a:pPr>
            <a:r>
              <a:rPr lang="en" sz="1400">
                <a:solidFill>
                  <a:srgbClr val="000000"/>
                </a:solidFill>
                <a:latin typeface="Arial"/>
                <a:ea typeface="Arial"/>
                <a:cs typeface="Arial"/>
                <a:sym typeface="Arial"/>
              </a:rPr>
              <a:t>v = Q.dequeue( )</a:t>
            </a:r>
            <a:endParaRPr sz="1400">
              <a:solidFill>
                <a:srgbClr val="000000"/>
              </a:solidFill>
              <a:latin typeface="Arial"/>
              <a:ea typeface="Arial"/>
              <a:cs typeface="Arial"/>
              <a:sym typeface="Arial"/>
            </a:endParaRPr>
          </a:p>
          <a:p>
            <a:pPr indent="0" lvl="0" marL="279400" rtl="0" algn="l">
              <a:spcBef>
                <a:spcPts val="600"/>
              </a:spcBef>
              <a:spcAft>
                <a:spcPts val="0"/>
              </a:spcAft>
              <a:buNone/>
            </a:pPr>
            <a:r>
              <a:rPr lang="en" sz="1400">
                <a:solidFill>
                  <a:srgbClr val="000000"/>
                </a:solidFill>
                <a:latin typeface="Arial"/>
                <a:ea typeface="Arial"/>
                <a:cs typeface="Arial"/>
                <a:sym typeface="Arial"/>
              </a:rPr>
              <a:t>for all neighbors w of v in Graph G</a:t>
            </a:r>
            <a:endParaRPr sz="1400">
              <a:solidFill>
                <a:srgbClr val="000000"/>
              </a:solidFill>
              <a:latin typeface="Arial"/>
              <a:ea typeface="Arial"/>
              <a:cs typeface="Arial"/>
              <a:sym typeface="Arial"/>
            </a:endParaRPr>
          </a:p>
          <a:p>
            <a:pPr indent="0" lvl="0" marL="279400" rtl="0" algn="l">
              <a:spcBef>
                <a:spcPts val="600"/>
              </a:spcBef>
              <a:spcAft>
                <a:spcPts val="0"/>
              </a:spcAft>
              <a:buNone/>
            </a:pPr>
            <a:r>
              <a:rPr lang="en" sz="1400">
                <a:solidFill>
                  <a:srgbClr val="000000"/>
                </a:solidFill>
                <a:latin typeface="Arial"/>
                <a:ea typeface="Arial"/>
                <a:cs typeface="Arial"/>
                <a:sym typeface="Arial"/>
              </a:rPr>
              <a:t> if w is not visited</a:t>
            </a:r>
            <a:endParaRPr sz="1400">
              <a:solidFill>
                <a:srgbClr val="000000"/>
              </a:solidFill>
              <a:latin typeface="Arial"/>
              <a:ea typeface="Arial"/>
              <a:cs typeface="Arial"/>
              <a:sym typeface="Arial"/>
            </a:endParaRPr>
          </a:p>
          <a:p>
            <a:pPr indent="0" lvl="0" marL="279400" rtl="0" algn="l">
              <a:spcBef>
                <a:spcPts val="600"/>
              </a:spcBef>
              <a:spcAft>
                <a:spcPts val="0"/>
              </a:spcAft>
              <a:buNone/>
            </a:pPr>
            <a:r>
              <a:rPr lang="en" sz="1400">
                <a:solidFill>
                  <a:srgbClr val="000000"/>
                </a:solidFill>
                <a:latin typeface="Arial"/>
                <a:ea typeface="Arial"/>
                <a:cs typeface="Arial"/>
                <a:sym typeface="Arial"/>
              </a:rPr>
              <a:t> Q.enqueue( w )</a:t>
            </a:r>
            <a:endParaRPr sz="1400">
              <a:solidFill>
                <a:srgbClr val="000000"/>
              </a:solidFill>
              <a:latin typeface="Arial"/>
              <a:ea typeface="Arial"/>
              <a:cs typeface="Arial"/>
              <a:sym typeface="Arial"/>
            </a:endParaRPr>
          </a:p>
          <a:p>
            <a:pPr indent="0" lvl="0" marL="279400" rtl="0" algn="l">
              <a:spcBef>
                <a:spcPts val="600"/>
              </a:spcBef>
              <a:spcAft>
                <a:spcPts val="0"/>
              </a:spcAft>
              <a:buNone/>
            </a:pPr>
            <a:r>
              <a:rPr lang="en" sz="1400">
                <a:solidFill>
                  <a:srgbClr val="000000"/>
                </a:solidFill>
                <a:latin typeface="Arial"/>
                <a:ea typeface="Arial"/>
                <a:cs typeface="Arial"/>
                <a:sym typeface="Arial"/>
              </a:rPr>
              <a:t>mark w as visited.</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sz="3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72725" y="24552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200">
                <a:solidFill>
                  <a:srgbClr val="980000"/>
                </a:solidFill>
                <a:latin typeface="Arial"/>
                <a:ea typeface="Arial"/>
                <a:cs typeface="Arial"/>
                <a:sym typeface="Arial"/>
              </a:rPr>
              <a:t>Depth-First Search(DFS)</a:t>
            </a:r>
            <a:endParaRPr>
              <a:solidFill>
                <a:srgbClr val="980000"/>
              </a:solidFill>
            </a:endParaRPr>
          </a:p>
        </p:txBody>
      </p:sp>
      <p:sp>
        <p:nvSpPr>
          <p:cNvPr id="161" name="Google Shape;161;p18"/>
          <p:cNvSpPr txBox="1"/>
          <p:nvPr>
            <p:ph idx="1" type="body"/>
          </p:nvPr>
        </p:nvSpPr>
        <p:spPr>
          <a:xfrm>
            <a:off x="819150" y="1082275"/>
            <a:ext cx="7505700" cy="358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050">
                <a:solidFill>
                  <a:srgbClr val="000000"/>
                </a:solidFill>
                <a:latin typeface="Arial"/>
                <a:ea typeface="Arial"/>
                <a:cs typeface="Arial"/>
                <a:sym typeface="Arial"/>
              </a:rPr>
              <a:t> </a:t>
            </a:r>
            <a:r>
              <a:rPr lang="en" sz="1400">
                <a:solidFill>
                  <a:srgbClr val="000000"/>
                </a:solidFill>
                <a:latin typeface="Arial"/>
                <a:ea typeface="Arial"/>
                <a:cs typeface="Arial"/>
                <a:sym typeface="Arial"/>
              </a:rPr>
              <a:t>Depth first traversal or Depth first Search is a recursive algorithm for searching all the vertices of a graph or tree data structure.</a:t>
            </a:r>
            <a:endParaRPr sz="1400">
              <a:solidFill>
                <a:srgbClr val="000000"/>
              </a:solidFill>
              <a:latin typeface="Arial"/>
              <a:ea typeface="Arial"/>
              <a:cs typeface="Arial"/>
              <a:sym typeface="Arial"/>
            </a:endParaRPr>
          </a:p>
          <a:p>
            <a:pPr indent="0" lvl="0" marL="0" rtl="0" algn="l">
              <a:spcBef>
                <a:spcPts val="600"/>
              </a:spcBef>
              <a:spcAft>
                <a:spcPts val="0"/>
              </a:spcAft>
              <a:buNone/>
            </a:pPr>
            <a:r>
              <a:rPr lang="en" sz="1050">
                <a:solidFill>
                  <a:srgbClr val="000000"/>
                </a:solidFill>
                <a:latin typeface="Arial"/>
                <a:ea typeface="Arial"/>
                <a:cs typeface="Arial"/>
                <a:sym typeface="Arial"/>
              </a:rPr>
              <a:t> </a:t>
            </a:r>
            <a:r>
              <a:rPr lang="en" sz="1400">
                <a:solidFill>
                  <a:srgbClr val="000000"/>
                </a:solidFill>
                <a:latin typeface="Arial"/>
                <a:ea typeface="Arial"/>
                <a:cs typeface="Arial"/>
                <a:sym typeface="Arial"/>
              </a:rPr>
              <a:t>A standard DFS implementation puts each vertex of the graph into one of two categories:</a:t>
            </a:r>
            <a:endParaRPr sz="1400">
              <a:solidFill>
                <a:srgbClr val="000000"/>
              </a:solidFill>
              <a:latin typeface="Arial"/>
              <a:ea typeface="Arial"/>
              <a:cs typeface="Arial"/>
              <a:sym typeface="Arial"/>
            </a:endParaRPr>
          </a:p>
          <a:p>
            <a:pPr indent="0" lvl="0" marL="279400" rtl="0" algn="l">
              <a:spcBef>
                <a:spcPts val="600"/>
              </a:spcBef>
              <a:spcAft>
                <a:spcPts val="0"/>
              </a:spcAft>
              <a:buNone/>
            </a:pPr>
            <a:r>
              <a:rPr lang="en" sz="1400">
                <a:solidFill>
                  <a:srgbClr val="000000"/>
                </a:solidFill>
                <a:latin typeface="Arial"/>
                <a:ea typeface="Arial"/>
                <a:cs typeface="Arial"/>
                <a:sym typeface="Arial"/>
              </a:rPr>
              <a:t>1). Visited</a:t>
            </a:r>
            <a:endParaRPr sz="1400">
              <a:solidFill>
                <a:srgbClr val="000000"/>
              </a:solidFill>
              <a:latin typeface="Arial"/>
              <a:ea typeface="Arial"/>
              <a:cs typeface="Arial"/>
              <a:sym typeface="Arial"/>
            </a:endParaRPr>
          </a:p>
          <a:p>
            <a:pPr indent="0" lvl="0" marL="279400" rtl="0" algn="l">
              <a:spcBef>
                <a:spcPts val="600"/>
              </a:spcBef>
              <a:spcAft>
                <a:spcPts val="0"/>
              </a:spcAft>
              <a:buNone/>
            </a:pPr>
            <a:r>
              <a:rPr lang="en" sz="1400">
                <a:solidFill>
                  <a:srgbClr val="000000"/>
                </a:solidFill>
                <a:latin typeface="Arial"/>
                <a:ea typeface="Arial"/>
                <a:cs typeface="Arial"/>
                <a:sym typeface="Arial"/>
              </a:rPr>
              <a:t>2). Not Visited</a:t>
            </a:r>
            <a:endParaRPr sz="1400">
              <a:solidFill>
                <a:srgbClr val="000000"/>
              </a:solidFill>
              <a:latin typeface="Arial"/>
              <a:ea typeface="Arial"/>
              <a:cs typeface="Arial"/>
              <a:sym typeface="Arial"/>
            </a:endParaRPr>
          </a:p>
          <a:p>
            <a:pPr indent="0" lvl="0" marL="0" rtl="0" algn="l">
              <a:spcBef>
                <a:spcPts val="600"/>
              </a:spcBef>
              <a:spcAft>
                <a:spcPts val="0"/>
              </a:spcAft>
              <a:buNone/>
            </a:pPr>
            <a:r>
              <a:rPr lang="en" sz="1050">
                <a:solidFill>
                  <a:srgbClr val="000000"/>
                </a:solidFill>
                <a:latin typeface="Arial"/>
                <a:ea typeface="Arial"/>
                <a:cs typeface="Arial"/>
                <a:sym typeface="Arial"/>
              </a:rPr>
              <a:t>•</a:t>
            </a:r>
            <a:r>
              <a:rPr lang="en" sz="1400">
                <a:solidFill>
                  <a:srgbClr val="000000"/>
                </a:solidFill>
                <a:latin typeface="Arial"/>
                <a:ea typeface="Arial"/>
                <a:cs typeface="Arial"/>
                <a:sym typeface="Arial"/>
              </a:rPr>
              <a:t>  The DFS algorithm works as follows:</a:t>
            </a:r>
            <a:endParaRPr sz="1400">
              <a:solidFill>
                <a:srgbClr val="000000"/>
              </a:solidFill>
              <a:latin typeface="Arial"/>
              <a:ea typeface="Arial"/>
              <a:cs typeface="Arial"/>
              <a:sym typeface="Arial"/>
            </a:endParaRPr>
          </a:p>
          <a:p>
            <a:pPr indent="0" lvl="0" marL="0" rtl="0" algn="l">
              <a:spcBef>
                <a:spcPts val="600"/>
              </a:spcBef>
              <a:spcAft>
                <a:spcPts val="0"/>
              </a:spcAft>
              <a:buNone/>
            </a:pPr>
            <a:r>
              <a:rPr lang="en" sz="1050">
                <a:solidFill>
                  <a:srgbClr val="000000"/>
                </a:solidFill>
                <a:latin typeface="Arial"/>
                <a:ea typeface="Arial"/>
                <a:cs typeface="Arial"/>
                <a:sym typeface="Arial"/>
              </a:rPr>
              <a:t> </a:t>
            </a:r>
            <a:r>
              <a:rPr lang="en" sz="1400">
                <a:solidFill>
                  <a:srgbClr val="000000"/>
                </a:solidFill>
                <a:latin typeface="Arial"/>
                <a:ea typeface="Arial"/>
                <a:cs typeface="Arial"/>
                <a:sym typeface="Arial"/>
              </a:rPr>
              <a:t>Start by putting any one of the graph's vertices on top of a stack.</a:t>
            </a:r>
            <a:endParaRPr sz="1400">
              <a:solidFill>
                <a:srgbClr val="000000"/>
              </a:solidFill>
              <a:latin typeface="Arial"/>
              <a:ea typeface="Arial"/>
              <a:cs typeface="Arial"/>
              <a:sym typeface="Arial"/>
            </a:endParaRPr>
          </a:p>
          <a:p>
            <a:pPr indent="0" lvl="0" marL="0" rtl="0" algn="l">
              <a:spcBef>
                <a:spcPts val="600"/>
              </a:spcBef>
              <a:spcAft>
                <a:spcPts val="0"/>
              </a:spcAft>
              <a:buNone/>
            </a:pPr>
            <a:r>
              <a:rPr lang="en" sz="1050">
                <a:solidFill>
                  <a:srgbClr val="000000"/>
                </a:solidFill>
                <a:latin typeface="Arial"/>
                <a:ea typeface="Arial"/>
                <a:cs typeface="Arial"/>
                <a:sym typeface="Arial"/>
              </a:rPr>
              <a:t> </a:t>
            </a:r>
            <a:r>
              <a:rPr lang="en" sz="1400">
                <a:solidFill>
                  <a:srgbClr val="000000"/>
                </a:solidFill>
                <a:latin typeface="Arial"/>
                <a:ea typeface="Arial"/>
                <a:cs typeface="Arial"/>
                <a:sym typeface="Arial"/>
              </a:rPr>
              <a:t>Take the top item of the stack and add it to the visited list.</a:t>
            </a:r>
            <a:endParaRPr sz="1400">
              <a:solidFill>
                <a:srgbClr val="000000"/>
              </a:solidFill>
              <a:latin typeface="Arial"/>
              <a:ea typeface="Arial"/>
              <a:cs typeface="Arial"/>
              <a:sym typeface="Arial"/>
            </a:endParaRPr>
          </a:p>
          <a:p>
            <a:pPr indent="0" lvl="0" marL="0" rtl="0" algn="l">
              <a:spcBef>
                <a:spcPts val="600"/>
              </a:spcBef>
              <a:spcAft>
                <a:spcPts val="0"/>
              </a:spcAft>
              <a:buNone/>
            </a:pPr>
            <a:r>
              <a:rPr lang="en" sz="1050">
                <a:solidFill>
                  <a:srgbClr val="000000"/>
                </a:solidFill>
                <a:latin typeface="Arial"/>
                <a:ea typeface="Arial"/>
                <a:cs typeface="Arial"/>
                <a:sym typeface="Arial"/>
              </a:rPr>
              <a:t> </a:t>
            </a:r>
            <a:r>
              <a:rPr lang="en" sz="1400">
                <a:solidFill>
                  <a:srgbClr val="000000"/>
                </a:solidFill>
                <a:latin typeface="Arial"/>
                <a:ea typeface="Arial"/>
                <a:cs typeface="Arial"/>
                <a:sym typeface="Arial"/>
              </a:rPr>
              <a:t>Create a list of that vertex's adjacent nodes. Add the ones which aren't in the visited list to the top of stack</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lgn="l">
              <a:spcBef>
                <a:spcPts val="600"/>
              </a:spcBef>
              <a:spcAft>
                <a:spcPts val="0"/>
              </a:spcAft>
              <a:buNone/>
            </a:pPr>
            <a:r>
              <a:rPr lang="en" sz="1050">
                <a:solidFill>
                  <a:srgbClr val="000000"/>
                </a:solidFill>
                <a:latin typeface="Arial"/>
                <a:ea typeface="Arial"/>
                <a:cs typeface="Arial"/>
                <a:sym typeface="Arial"/>
              </a:rPr>
              <a:t> </a:t>
            </a:r>
            <a:r>
              <a:rPr lang="en" sz="1400">
                <a:solidFill>
                  <a:srgbClr val="000000"/>
                </a:solidFill>
                <a:latin typeface="Arial"/>
                <a:ea typeface="Arial"/>
                <a:cs typeface="Arial"/>
                <a:sym typeface="Arial"/>
              </a:rPr>
              <a:t>Keep repeating steps 2 and 3 until the stack is empty.</a:t>
            </a:r>
            <a:endParaRPr sz="1400">
              <a:solidFill>
                <a:srgbClr val="000000"/>
              </a:solidFill>
              <a:latin typeface="Arial"/>
              <a:ea typeface="Arial"/>
              <a:cs typeface="Arial"/>
              <a:sym typeface="Arial"/>
            </a:endParaRPr>
          </a:p>
          <a:p>
            <a:pPr indent="0" lvl="0" marL="0" rtl="0" algn="l">
              <a:spcBef>
                <a:spcPts val="600"/>
              </a:spcBef>
              <a:spcAft>
                <a:spcPts val="0"/>
              </a:spcAft>
              <a:buNone/>
            </a:pPr>
            <a:r>
              <a:t/>
            </a:r>
            <a:endParaRPr sz="1050">
              <a:solidFill>
                <a:srgbClr val="000000"/>
              </a:solidFill>
              <a:latin typeface="Arial"/>
              <a:ea typeface="Arial"/>
              <a:cs typeface="Arial"/>
              <a:sym typeface="Arial"/>
            </a:endParaRPr>
          </a:p>
          <a:p>
            <a:pPr indent="0" lvl="0" marL="0" rtl="0" algn="l">
              <a:spcBef>
                <a:spcPts val="0"/>
              </a:spcBef>
              <a:spcAft>
                <a:spcPts val="1600"/>
              </a:spcAft>
              <a:buNone/>
            </a:pPr>
            <a:r>
              <a:t/>
            </a:r>
            <a:endParaRPr sz="5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7" name="Google Shape;167;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168" name="Google Shape;168;p19"/>
          <p:cNvPicPr preferRelativeResize="0"/>
          <p:nvPr/>
        </p:nvPicPr>
        <p:blipFill>
          <a:blip r:embed="rId3">
            <a:alphaModFix/>
          </a:blip>
          <a:stretch>
            <a:fillRect/>
          </a:stretch>
        </p:blipFill>
        <p:spPr>
          <a:xfrm>
            <a:off x="1514450" y="422800"/>
            <a:ext cx="6220072" cy="4297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862025" y="299125"/>
            <a:ext cx="7505700" cy="590400"/>
          </a:xfrm>
          <a:prstGeom prst="rect">
            <a:avLst/>
          </a:prstGeom>
        </p:spPr>
        <p:txBody>
          <a:bodyPr anchorCtr="0" anchor="t" bIns="91425" lIns="91425" spcFirstLastPara="1" rIns="91425" wrap="square" tIns="91425">
            <a:noAutofit/>
          </a:bodyPr>
          <a:lstStyle/>
          <a:p>
            <a:pPr indent="0" lvl="0" marL="0" rtl="0" algn="ctr">
              <a:lnSpc>
                <a:spcPct val="115000"/>
              </a:lnSpc>
              <a:spcBef>
                <a:spcPts val="600"/>
              </a:spcBef>
              <a:spcAft>
                <a:spcPts val="0"/>
              </a:spcAft>
              <a:buNone/>
            </a:pPr>
            <a:r>
              <a:rPr b="1" lang="en" sz="2100">
                <a:solidFill>
                  <a:srgbClr val="980000"/>
                </a:solidFill>
                <a:latin typeface="Arial"/>
                <a:ea typeface="Arial"/>
                <a:cs typeface="Arial"/>
                <a:sym typeface="Arial"/>
              </a:rPr>
              <a:t>Pseudocode:</a:t>
            </a:r>
            <a:endParaRPr sz="3700">
              <a:solidFill>
                <a:srgbClr val="980000"/>
              </a:solidFill>
            </a:endParaRPr>
          </a:p>
        </p:txBody>
      </p:sp>
      <p:sp>
        <p:nvSpPr>
          <p:cNvPr id="174" name="Google Shape;174;p20"/>
          <p:cNvSpPr txBox="1"/>
          <p:nvPr>
            <p:ph idx="1" type="body"/>
          </p:nvPr>
        </p:nvSpPr>
        <p:spPr>
          <a:xfrm>
            <a:off x="1376375" y="750100"/>
            <a:ext cx="5095800" cy="3857700"/>
          </a:xfrm>
          <a:prstGeom prst="rect">
            <a:avLst/>
          </a:prstGeom>
        </p:spPr>
        <p:txBody>
          <a:bodyPr anchorCtr="0" anchor="t" bIns="91425" lIns="91425" spcFirstLastPara="1" rIns="91425" wrap="square" tIns="91425">
            <a:noAutofit/>
          </a:bodyPr>
          <a:lstStyle/>
          <a:p>
            <a:pPr indent="0" lvl="0" marL="279400" rtl="0" algn="l">
              <a:lnSpc>
                <a:spcPct val="100000"/>
              </a:lnSpc>
              <a:spcBef>
                <a:spcPts val="600"/>
              </a:spcBef>
              <a:spcAft>
                <a:spcPts val="0"/>
              </a:spcAft>
              <a:buNone/>
            </a:pPr>
            <a:r>
              <a:rPr b="1" lang="en" sz="1100">
                <a:solidFill>
                  <a:srgbClr val="0000FF"/>
                </a:solidFill>
                <a:latin typeface="Arial"/>
                <a:ea typeface="Arial"/>
                <a:cs typeface="Arial"/>
                <a:sym typeface="Arial"/>
              </a:rPr>
              <a:t>DFS-iterative (G, s):</a:t>
            </a:r>
            <a:endParaRPr b="1" sz="1100">
              <a:solidFill>
                <a:srgbClr val="0000FF"/>
              </a:solidFill>
              <a:latin typeface="Arial"/>
              <a:ea typeface="Arial"/>
              <a:cs typeface="Arial"/>
              <a:sym typeface="Arial"/>
            </a:endParaRPr>
          </a:p>
          <a:p>
            <a:pPr indent="0" lvl="0" marL="279400" rtl="0" algn="l">
              <a:lnSpc>
                <a:spcPct val="100000"/>
              </a:lnSpc>
              <a:spcBef>
                <a:spcPts val="600"/>
              </a:spcBef>
              <a:spcAft>
                <a:spcPts val="0"/>
              </a:spcAft>
              <a:buNone/>
            </a:pPr>
            <a:r>
              <a:rPr b="1" lang="en" sz="1100">
                <a:solidFill>
                  <a:srgbClr val="0000FF"/>
                </a:solidFill>
                <a:latin typeface="Arial"/>
                <a:ea typeface="Arial"/>
                <a:cs typeface="Arial"/>
                <a:sym typeface="Arial"/>
              </a:rPr>
              <a:t>let S be stack</a:t>
            </a:r>
            <a:endParaRPr b="1" sz="1100">
              <a:solidFill>
                <a:srgbClr val="0000FF"/>
              </a:solidFill>
              <a:latin typeface="Arial"/>
              <a:ea typeface="Arial"/>
              <a:cs typeface="Arial"/>
              <a:sym typeface="Arial"/>
            </a:endParaRPr>
          </a:p>
          <a:p>
            <a:pPr indent="0" lvl="0" marL="279400" rtl="0" algn="l">
              <a:lnSpc>
                <a:spcPct val="100000"/>
              </a:lnSpc>
              <a:spcBef>
                <a:spcPts val="600"/>
              </a:spcBef>
              <a:spcAft>
                <a:spcPts val="0"/>
              </a:spcAft>
              <a:buNone/>
            </a:pPr>
            <a:r>
              <a:rPr b="1" lang="en" sz="1100">
                <a:solidFill>
                  <a:srgbClr val="0000FF"/>
                </a:solidFill>
                <a:latin typeface="Arial"/>
                <a:ea typeface="Arial"/>
                <a:cs typeface="Arial"/>
                <a:sym typeface="Arial"/>
              </a:rPr>
              <a:t>S.push( s )</a:t>
            </a:r>
            <a:endParaRPr b="1" sz="1100">
              <a:solidFill>
                <a:srgbClr val="0000FF"/>
              </a:solidFill>
              <a:latin typeface="Arial"/>
              <a:ea typeface="Arial"/>
              <a:cs typeface="Arial"/>
              <a:sym typeface="Arial"/>
            </a:endParaRPr>
          </a:p>
          <a:p>
            <a:pPr indent="0" lvl="0" marL="279400" rtl="0" algn="l">
              <a:lnSpc>
                <a:spcPct val="100000"/>
              </a:lnSpc>
              <a:spcBef>
                <a:spcPts val="600"/>
              </a:spcBef>
              <a:spcAft>
                <a:spcPts val="0"/>
              </a:spcAft>
              <a:buNone/>
            </a:pPr>
            <a:r>
              <a:rPr b="1" lang="en" sz="1100">
                <a:solidFill>
                  <a:srgbClr val="0000FF"/>
                </a:solidFill>
                <a:latin typeface="Arial"/>
                <a:ea typeface="Arial"/>
                <a:cs typeface="Arial"/>
                <a:sym typeface="Arial"/>
              </a:rPr>
              <a:t>mark s as visited.</a:t>
            </a:r>
            <a:endParaRPr b="1" sz="1100">
              <a:solidFill>
                <a:srgbClr val="0000FF"/>
              </a:solidFill>
              <a:latin typeface="Arial"/>
              <a:ea typeface="Arial"/>
              <a:cs typeface="Arial"/>
              <a:sym typeface="Arial"/>
            </a:endParaRPr>
          </a:p>
          <a:p>
            <a:pPr indent="0" lvl="0" marL="279400" rtl="0" algn="l">
              <a:lnSpc>
                <a:spcPct val="100000"/>
              </a:lnSpc>
              <a:spcBef>
                <a:spcPts val="600"/>
              </a:spcBef>
              <a:spcAft>
                <a:spcPts val="0"/>
              </a:spcAft>
              <a:buNone/>
            </a:pPr>
            <a:r>
              <a:rPr b="1" lang="en" sz="1100">
                <a:solidFill>
                  <a:srgbClr val="0000FF"/>
                </a:solidFill>
                <a:latin typeface="Arial"/>
                <a:ea typeface="Arial"/>
                <a:cs typeface="Arial"/>
                <a:sym typeface="Arial"/>
              </a:rPr>
              <a:t>while ( S is not empty):</a:t>
            </a:r>
            <a:endParaRPr b="1" sz="1100">
              <a:solidFill>
                <a:srgbClr val="0000FF"/>
              </a:solidFill>
              <a:latin typeface="Arial"/>
              <a:ea typeface="Arial"/>
              <a:cs typeface="Arial"/>
              <a:sym typeface="Arial"/>
            </a:endParaRPr>
          </a:p>
          <a:p>
            <a:pPr indent="0" lvl="0" marL="279400" rtl="0" algn="l">
              <a:lnSpc>
                <a:spcPct val="100000"/>
              </a:lnSpc>
              <a:spcBef>
                <a:spcPts val="600"/>
              </a:spcBef>
              <a:spcAft>
                <a:spcPts val="0"/>
              </a:spcAft>
              <a:buNone/>
            </a:pPr>
            <a:r>
              <a:rPr b="1" lang="en" sz="1100">
                <a:solidFill>
                  <a:srgbClr val="0000FF"/>
                </a:solidFill>
                <a:latin typeface="Arial"/>
                <a:ea typeface="Arial"/>
                <a:cs typeface="Arial"/>
                <a:sym typeface="Arial"/>
              </a:rPr>
              <a:t>v = S.top( )</a:t>
            </a:r>
            <a:endParaRPr b="1" sz="1100">
              <a:solidFill>
                <a:srgbClr val="0000FF"/>
              </a:solidFill>
              <a:latin typeface="Arial"/>
              <a:ea typeface="Arial"/>
              <a:cs typeface="Arial"/>
              <a:sym typeface="Arial"/>
            </a:endParaRPr>
          </a:p>
          <a:p>
            <a:pPr indent="0" lvl="0" marL="279400" rtl="0" algn="l">
              <a:lnSpc>
                <a:spcPct val="100000"/>
              </a:lnSpc>
              <a:spcBef>
                <a:spcPts val="600"/>
              </a:spcBef>
              <a:spcAft>
                <a:spcPts val="0"/>
              </a:spcAft>
              <a:buNone/>
            </a:pPr>
            <a:r>
              <a:rPr b="1" lang="en" sz="1100">
                <a:solidFill>
                  <a:srgbClr val="0000FF"/>
                </a:solidFill>
                <a:latin typeface="Arial"/>
                <a:ea typeface="Arial"/>
                <a:cs typeface="Arial"/>
                <a:sym typeface="Arial"/>
              </a:rPr>
              <a:t>S.pop( )</a:t>
            </a:r>
            <a:endParaRPr b="1" sz="1100">
              <a:solidFill>
                <a:srgbClr val="0000FF"/>
              </a:solidFill>
              <a:latin typeface="Arial"/>
              <a:ea typeface="Arial"/>
              <a:cs typeface="Arial"/>
              <a:sym typeface="Arial"/>
            </a:endParaRPr>
          </a:p>
          <a:p>
            <a:pPr indent="0" lvl="0" marL="279400" rtl="0" algn="l">
              <a:lnSpc>
                <a:spcPct val="100000"/>
              </a:lnSpc>
              <a:spcBef>
                <a:spcPts val="600"/>
              </a:spcBef>
              <a:spcAft>
                <a:spcPts val="0"/>
              </a:spcAft>
              <a:buNone/>
            </a:pPr>
            <a:r>
              <a:rPr b="1" lang="en" sz="1100">
                <a:solidFill>
                  <a:srgbClr val="0000FF"/>
                </a:solidFill>
                <a:latin typeface="Arial"/>
                <a:ea typeface="Arial"/>
                <a:cs typeface="Arial"/>
                <a:sym typeface="Arial"/>
              </a:rPr>
              <a:t>for all neighbours w of v in Graph G:</a:t>
            </a:r>
            <a:endParaRPr b="1" sz="1100">
              <a:solidFill>
                <a:srgbClr val="0000FF"/>
              </a:solidFill>
              <a:latin typeface="Arial"/>
              <a:ea typeface="Arial"/>
              <a:cs typeface="Arial"/>
              <a:sym typeface="Arial"/>
            </a:endParaRPr>
          </a:p>
          <a:p>
            <a:pPr indent="0" lvl="0" marL="279400" rtl="0" algn="l">
              <a:lnSpc>
                <a:spcPct val="100000"/>
              </a:lnSpc>
              <a:spcBef>
                <a:spcPts val="600"/>
              </a:spcBef>
              <a:spcAft>
                <a:spcPts val="0"/>
              </a:spcAft>
              <a:buNone/>
            </a:pPr>
            <a:r>
              <a:rPr b="1" lang="en" sz="1100">
                <a:solidFill>
                  <a:srgbClr val="0000FF"/>
                </a:solidFill>
                <a:latin typeface="Arial"/>
                <a:ea typeface="Arial"/>
                <a:cs typeface="Arial"/>
                <a:sym typeface="Arial"/>
              </a:rPr>
              <a:t>if w is not visited :</a:t>
            </a:r>
            <a:endParaRPr b="1" sz="1100">
              <a:solidFill>
                <a:srgbClr val="0000FF"/>
              </a:solidFill>
              <a:latin typeface="Arial"/>
              <a:ea typeface="Arial"/>
              <a:cs typeface="Arial"/>
              <a:sym typeface="Arial"/>
            </a:endParaRPr>
          </a:p>
          <a:p>
            <a:pPr indent="0" lvl="0" marL="279400" rtl="0" algn="l">
              <a:lnSpc>
                <a:spcPct val="100000"/>
              </a:lnSpc>
              <a:spcBef>
                <a:spcPts val="600"/>
              </a:spcBef>
              <a:spcAft>
                <a:spcPts val="0"/>
              </a:spcAft>
              <a:buNone/>
            </a:pPr>
            <a:r>
              <a:rPr b="1" lang="en" sz="1100">
                <a:solidFill>
                  <a:srgbClr val="0000FF"/>
                </a:solidFill>
                <a:latin typeface="Arial"/>
                <a:ea typeface="Arial"/>
                <a:cs typeface="Arial"/>
                <a:sym typeface="Arial"/>
              </a:rPr>
              <a:t>S.push( w )</a:t>
            </a:r>
            <a:endParaRPr b="1" sz="1100">
              <a:solidFill>
                <a:srgbClr val="0000FF"/>
              </a:solidFill>
              <a:latin typeface="Arial"/>
              <a:ea typeface="Arial"/>
              <a:cs typeface="Arial"/>
              <a:sym typeface="Arial"/>
            </a:endParaRPr>
          </a:p>
          <a:p>
            <a:pPr indent="0" lvl="0" marL="279400" rtl="0" algn="l">
              <a:lnSpc>
                <a:spcPct val="100000"/>
              </a:lnSpc>
              <a:spcBef>
                <a:spcPts val="600"/>
              </a:spcBef>
              <a:spcAft>
                <a:spcPts val="0"/>
              </a:spcAft>
              <a:buNone/>
            </a:pPr>
            <a:r>
              <a:rPr b="1" lang="en" sz="1100">
                <a:solidFill>
                  <a:srgbClr val="0000FF"/>
                </a:solidFill>
                <a:latin typeface="Arial"/>
                <a:ea typeface="Arial"/>
                <a:cs typeface="Arial"/>
                <a:sym typeface="Arial"/>
              </a:rPr>
              <a:t>mark w as visited</a:t>
            </a:r>
            <a:endParaRPr b="1" sz="1100">
              <a:solidFill>
                <a:srgbClr val="0000FF"/>
              </a:solidFill>
              <a:latin typeface="Arial"/>
              <a:ea typeface="Arial"/>
              <a:cs typeface="Arial"/>
              <a:sym typeface="Arial"/>
            </a:endParaRPr>
          </a:p>
          <a:p>
            <a:pPr indent="0" lvl="0" marL="279400" rtl="0" algn="l">
              <a:lnSpc>
                <a:spcPct val="100000"/>
              </a:lnSpc>
              <a:spcBef>
                <a:spcPts val="600"/>
              </a:spcBef>
              <a:spcAft>
                <a:spcPts val="0"/>
              </a:spcAft>
              <a:buNone/>
            </a:pPr>
            <a:r>
              <a:rPr b="1" lang="en" sz="1100">
                <a:solidFill>
                  <a:srgbClr val="0000FF"/>
                </a:solidFill>
                <a:latin typeface="Arial"/>
                <a:ea typeface="Arial"/>
                <a:cs typeface="Arial"/>
                <a:sym typeface="Arial"/>
              </a:rPr>
              <a:t>DFS-recursive(G, s):</a:t>
            </a:r>
            <a:endParaRPr b="1" sz="1100">
              <a:solidFill>
                <a:srgbClr val="0000FF"/>
              </a:solidFill>
              <a:latin typeface="Arial"/>
              <a:ea typeface="Arial"/>
              <a:cs typeface="Arial"/>
              <a:sym typeface="Arial"/>
            </a:endParaRPr>
          </a:p>
          <a:p>
            <a:pPr indent="0" lvl="0" marL="279400" rtl="0" algn="l">
              <a:lnSpc>
                <a:spcPct val="100000"/>
              </a:lnSpc>
              <a:spcBef>
                <a:spcPts val="600"/>
              </a:spcBef>
              <a:spcAft>
                <a:spcPts val="0"/>
              </a:spcAft>
              <a:buNone/>
            </a:pPr>
            <a:r>
              <a:rPr b="1" lang="en" sz="1100">
                <a:solidFill>
                  <a:srgbClr val="0000FF"/>
                </a:solidFill>
                <a:latin typeface="Arial"/>
                <a:ea typeface="Arial"/>
                <a:cs typeface="Arial"/>
                <a:sym typeface="Arial"/>
              </a:rPr>
              <a:t>mark s as visited</a:t>
            </a:r>
            <a:endParaRPr b="1" sz="1100">
              <a:solidFill>
                <a:srgbClr val="0000FF"/>
              </a:solidFill>
              <a:latin typeface="Arial"/>
              <a:ea typeface="Arial"/>
              <a:cs typeface="Arial"/>
              <a:sym typeface="Arial"/>
            </a:endParaRPr>
          </a:p>
          <a:p>
            <a:pPr indent="0" lvl="0" marL="279400" rtl="0" algn="l">
              <a:lnSpc>
                <a:spcPct val="100000"/>
              </a:lnSpc>
              <a:spcBef>
                <a:spcPts val="600"/>
              </a:spcBef>
              <a:spcAft>
                <a:spcPts val="0"/>
              </a:spcAft>
              <a:buNone/>
            </a:pPr>
            <a:r>
              <a:rPr b="1" lang="en" sz="1100">
                <a:solidFill>
                  <a:srgbClr val="0000FF"/>
                </a:solidFill>
                <a:latin typeface="Arial"/>
                <a:ea typeface="Arial"/>
                <a:cs typeface="Arial"/>
                <a:sym typeface="Arial"/>
              </a:rPr>
              <a:t> for all neighbours w of s in Graph G:</a:t>
            </a:r>
            <a:endParaRPr b="1" sz="1100">
              <a:solidFill>
                <a:srgbClr val="0000FF"/>
              </a:solidFill>
              <a:latin typeface="Arial"/>
              <a:ea typeface="Arial"/>
              <a:cs typeface="Arial"/>
              <a:sym typeface="Arial"/>
            </a:endParaRPr>
          </a:p>
          <a:p>
            <a:pPr indent="0" lvl="0" marL="279400" rtl="0" algn="l">
              <a:lnSpc>
                <a:spcPct val="100000"/>
              </a:lnSpc>
              <a:spcBef>
                <a:spcPts val="600"/>
              </a:spcBef>
              <a:spcAft>
                <a:spcPts val="0"/>
              </a:spcAft>
              <a:buNone/>
            </a:pPr>
            <a:r>
              <a:rPr b="1" lang="en" sz="1100">
                <a:solidFill>
                  <a:srgbClr val="0000FF"/>
                </a:solidFill>
                <a:latin typeface="Arial"/>
                <a:ea typeface="Arial"/>
                <a:cs typeface="Arial"/>
                <a:sym typeface="Arial"/>
              </a:rPr>
              <a:t>if w is not visited:</a:t>
            </a:r>
            <a:endParaRPr b="1" sz="1100">
              <a:solidFill>
                <a:srgbClr val="0000FF"/>
              </a:solidFill>
              <a:latin typeface="Arial"/>
              <a:ea typeface="Arial"/>
              <a:cs typeface="Arial"/>
              <a:sym typeface="Arial"/>
            </a:endParaRPr>
          </a:p>
          <a:p>
            <a:pPr indent="0" lvl="0" marL="279400" rtl="0" algn="l">
              <a:lnSpc>
                <a:spcPct val="100000"/>
              </a:lnSpc>
              <a:spcBef>
                <a:spcPts val="600"/>
              </a:spcBef>
              <a:spcAft>
                <a:spcPts val="0"/>
              </a:spcAft>
              <a:buNone/>
            </a:pPr>
            <a:r>
              <a:rPr b="1" lang="en" sz="1100">
                <a:solidFill>
                  <a:srgbClr val="0000FF"/>
                </a:solidFill>
                <a:latin typeface="Arial"/>
                <a:ea typeface="Arial"/>
                <a:cs typeface="Arial"/>
                <a:sym typeface="Arial"/>
              </a:rPr>
              <a:t> DFS-recursive(G, w)</a:t>
            </a:r>
            <a:endParaRPr b="1" sz="1100">
              <a:solidFill>
                <a:srgbClr val="0000FF"/>
              </a:solidFill>
              <a:latin typeface="Arial"/>
              <a:ea typeface="Arial"/>
              <a:cs typeface="Arial"/>
              <a:sym typeface="Arial"/>
            </a:endParaRPr>
          </a:p>
          <a:p>
            <a:pPr indent="0" lvl="0" marL="0" rtl="0" algn="l">
              <a:lnSpc>
                <a:spcPct val="100000"/>
              </a:lnSpc>
              <a:spcBef>
                <a:spcPts val="0"/>
              </a:spcBef>
              <a:spcAft>
                <a:spcPts val="1600"/>
              </a:spcAft>
              <a:buNone/>
            </a:pPr>
            <a:r>
              <a:t/>
            </a:r>
            <a:endParaRPr b="1" sz="9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819150" y="341975"/>
            <a:ext cx="7505700" cy="85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200">
                <a:solidFill>
                  <a:srgbClr val="A61C00"/>
                </a:solidFill>
                <a:latin typeface="Arial"/>
                <a:ea typeface="Arial"/>
                <a:cs typeface="Arial"/>
                <a:sym typeface="Arial"/>
              </a:rPr>
              <a:t>Minimum Spanning Tree</a:t>
            </a:r>
            <a:endParaRPr>
              <a:solidFill>
                <a:srgbClr val="A61C00"/>
              </a:solidFill>
            </a:endParaRPr>
          </a:p>
        </p:txBody>
      </p:sp>
      <p:sp>
        <p:nvSpPr>
          <p:cNvPr id="180" name="Google Shape;180;p21"/>
          <p:cNvSpPr txBox="1"/>
          <p:nvPr>
            <p:ph idx="1" type="body"/>
          </p:nvPr>
        </p:nvSpPr>
        <p:spPr>
          <a:xfrm>
            <a:off x="819150" y="1135850"/>
            <a:ext cx="7505700" cy="3621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350">
                <a:solidFill>
                  <a:srgbClr val="000000"/>
                </a:solidFill>
                <a:latin typeface="Arial"/>
                <a:ea typeface="Arial"/>
                <a:cs typeface="Arial"/>
                <a:sym typeface="Arial"/>
              </a:rPr>
              <a:t></a:t>
            </a:r>
            <a:r>
              <a:rPr b="1" lang="en" sz="1700">
                <a:solidFill>
                  <a:srgbClr val="000000"/>
                </a:solidFill>
                <a:latin typeface="Arial"/>
                <a:ea typeface="Arial"/>
                <a:cs typeface="Arial"/>
                <a:sym typeface="Arial"/>
              </a:rPr>
              <a:t>What is a Spanning Tree?</a:t>
            </a:r>
            <a:endParaRPr b="1" sz="1700">
              <a:solidFill>
                <a:srgbClr val="000000"/>
              </a:solidFill>
              <a:latin typeface="Arial"/>
              <a:ea typeface="Arial"/>
              <a:cs typeface="Arial"/>
              <a:sym typeface="Arial"/>
            </a:endParaRPr>
          </a:p>
          <a:p>
            <a:pPr indent="0" lvl="0" marL="0" rtl="0" algn="l">
              <a:spcBef>
                <a:spcPts val="600"/>
              </a:spcBef>
              <a:spcAft>
                <a:spcPts val="0"/>
              </a:spcAft>
              <a:buNone/>
            </a:pPr>
            <a:r>
              <a:rPr lang="en" sz="1150">
                <a:solidFill>
                  <a:srgbClr val="000000"/>
                </a:solidFill>
                <a:latin typeface="Arial"/>
                <a:ea typeface="Arial"/>
                <a:cs typeface="Arial"/>
                <a:sym typeface="Arial"/>
              </a:rPr>
              <a:t></a:t>
            </a:r>
            <a:r>
              <a:rPr lang="en" sz="1500">
                <a:solidFill>
                  <a:srgbClr val="000000"/>
                </a:solidFill>
                <a:latin typeface="Arial"/>
                <a:ea typeface="Arial"/>
                <a:cs typeface="Arial"/>
                <a:sym typeface="Arial"/>
              </a:rPr>
              <a:t>Given an undirected and connected graph G=(V,E), a spanning tree  of the graph is a tree that spans G(that is, it includes every vertex of G) and is a subset of G(every edge in the tree belongs to G).</a:t>
            </a:r>
            <a:endParaRPr sz="1500">
              <a:solidFill>
                <a:srgbClr val="000000"/>
              </a:solidFill>
              <a:latin typeface="Arial"/>
              <a:ea typeface="Arial"/>
              <a:cs typeface="Arial"/>
              <a:sym typeface="Arial"/>
            </a:endParaRPr>
          </a:p>
          <a:p>
            <a:pPr indent="0" lvl="0" marL="0" rtl="0" algn="l">
              <a:spcBef>
                <a:spcPts val="600"/>
              </a:spcBef>
              <a:spcAft>
                <a:spcPts val="0"/>
              </a:spcAft>
              <a:buNone/>
            </a:pPr>
            <a:r>
              <a:rPr b="1" lang="en" sz="1500">
                <a:solidFill>
                  <a:srgbClr val="000000"/>
                </a:solidFill>
                <a:latin typeface="Arial"/>
                <a:ea typeface="Arial"/>
                <a:cs typeface="Arial"/>
                <a:sym typeface="Arial"/>
              </a:rPr>
              <a:t>Minimum Spanning Tree:</a:t>
            </a:r>
            <a:endParaRPr b="1" sz="1500">
              <a:solidFill>
                <a:srgbClr val="000000"/>
              </a:solidFill>
              <a:latin typeface="Arial"/>
              <a:ea typeface="Arial"/>
              <a:cs typeface="Arial"/>
              <a:sym typeface="Arial"/>
            </a:endParaRPr>
          </a:p>
          <a:p>
            <a:pPr indent="0" lvl="0" marL="0" rtl="0" algn="l">
              <a:spcBef>
                <a:spcPts val="600"/>
              </a:spcBef>
              <a:spcAft>
                <a:spcPts val="0"/>
              </a:spcAft>
              <a:buNone/>
            </a:pPr>
            <a:r>
              <a:rPr lang="en" sz="1150">
                <a:solidFill>
                  <a:srgbClr val="000000"/>
                </a:solidFill>
                <a:latin typeface="Arial"/>
                <a:ea typeface="Arial"/>
                <a:cs typeface="Arial"/>
                <a:sym typeface="Arial"/>
              </a:rPr>
              <a:t></a:t>
            </a:r>
            <a:r>
              <a:rPr lang="en" sz="1500">
                <a:solidFill>
                  <a:srgbClr val="000000"/>
                </a:solidFill>
                <a:latin typeface="Arial"/>
                <a:ea typeface="Arial"/>
                <a:cs typeface="Arial"/>
                <a:sym typeface="Arial"/>
              </a:rPr>
              <a:t>The cost of the spanning tree is the sum of the weights of all the edges in the tree. There can be many spanning trees. Minimum spanning tree is the spanning tree where the cost is minimum among all the spanning trees. There also can be many minimum spanning trees.</a:t>
            </a:r>
            <a:endParaRPr sz="1500">
              <a:solidFill>
                <a:srgbClr val="000000"/>
              </a:solidFill>
              <a:latin typeface="Arial"/>
              <a:ea typeface="Arial"/>
              <a:cs typeface="Arial"/>
              <a:sym typeface="Arial"/>
            </a:endParaRPr>
          </a:p>
          <a:p>
            <a:pPr indent="0" lvl="0" marL="0" rtl="0" algn="l">
              <a:spcBef>
                <a:spcPts val="600"/>
              </a:spcBef>
              <a:spcAft>
                <a:spcPts val="0"/>
              </a:spcAft>
              <a:buNone/>
            </a:pPr>
            <a:r>
              <a:rPr lang="en" sz="1150">
                <a:solidFill>
                  <a:srgbClr val="000000"/>
                </a:solidFill>
                <a:latin typeface="Arial"/>
                <a:ea typeface="Arial"/>
                <a:cs typeface="Arial"/>
                <a:sym typeface="Arial"/>
              </a:rPr>
              <a:t></a:t>
            </a:r>
            <a:r>
              <a:rPr lang="en" sz="1500">
                <a:solidFill>
                  <a:srgbClr val="000000"/>
                </a:solidFill>
                <a:latin typeface="Arial"/>
                <a:ea typeface="Arial"/>
                <a:cs typeface="Arial"/>
                <a:sym typeface="Arial"/>
              </a:rPr>
              <a:t>Minimum spanning tree has direct application in the design of networks. It is used in algorithms approximating the travelling salesman problem, multi-terminal minimum cut problem and minimum-cost weighted perfect matching.</a:t>
            </a:r>
            <a:endParaRPr sz="1500">
              <a:solidFill>
                <a:srgbClr val="000000"/>
              </a:solidFill>
              <a:latin typeface="Arial"/>
              <a:ea typeface="Arial"/>
              <a:cs typeface="Arial"/>
              <a:sym typeface="Arial"/>
            </a:endParaRPr>
          </a:p>
          <a:p>
            <a:pPr indent="0" lvl="0" marL="0" rtl="0" algn="l">
              <a:spcBef>
                <a:spcPts val="0"/>
              </a:spcBef>
              <a:spcAft>
                <a:spcPts val="1600"/>
              </a:spcAft>
              <a:buNone/>
            </a:pPr>
            <a:r>
              <a:t/>
            </a:r>
            <a:endParaRPr sz="6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