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71" r:id="rId12"/>
    <p:sldId id="265" r:id="rId13"/>
    <p:sldId id="266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4C0-755F-457D-B852-870783804B31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3AF8-B782-460D-850F-0052AC6AD76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4C0-755F-457D-B852-870783804B31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3AF8-B782-460D-850F-0052AC6AD76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4C0-755F-457D-B852-870783804B31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3AF8-B782-460D-850F-0052AC6AD76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4C0-755F-457D-B852-870783804B31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3AF8-B782-460D-850F-0052AC6AD76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4C0-755F-457D-B852-870783804B31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3AF8-B782-460D-850F-0052AC6AD76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4C0-755F-457D-B852-870783804B31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3AF8-B782-460D-850F-0052AC6AD76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4C0-755F-457D-B852-870783804B31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3AF8-B782-460D-850F-0052AC6AD76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4C0-755F-457D-B852-870783804B31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3AF8-B782-460D-850F-0052AC6AD76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4C0-755F-457D-B852-870783804B31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3AF8-B782-460D-850F-0052AC6AD76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4C0-755F-457D-B852-870783804B31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3AF8-B782-460D-850F-0052AC6AD76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64C0-755F-457D-B852-870783804B31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F43AF8-B782-460D-850F-0052AC6AD7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F664C0-755F-457D-B852-870783804B31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F43AF8-B782-460D-850F-0052AC6AD76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stack-data-structure/" TargetMode="External"/><Relationship Id="rId2" Type="http://schemas.openxmlformats.org/officeDocument/2006/relationships/hyperlink" Target="https://www.geeksforgeeks.org/depth-first-search-or-dfs-for-a-graph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ertex_(graph_theory)" TargetMode="External"/><Relationship Id="rId3" Type="http://schemas.openxmlformats.org/officeDocument/2006/relationships/hyperlink" Target="https://en.wikipedia.org/wiki/Minimum_spanning_tree" TargetMode="External"/><Relationship Id="rId7" Type="http://schemas.openxmlformats.org/officeDocument/2006/relationships/hyperlink" Target="https://en.wikipedia.org/wiki/Tree_(graph_theory)" TargetMode="External"/><Relationship Id="rId2" Type="http://schemas.openxmlformats.org/officeDocument/2006/relationships/hyperlink" Target="https://en.wikipedia.org/wiki/Greedy_algorith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Edge_(graph_theory)" TargetMode="External"/><Relationship Id="rId5" Type="http://schemas.openxmlformats.org/officeDocument/2006/relationships/hyperlink" Target="https://en.wikipedia.org/wiki/Undirected_graph" TargetMode="External"/><Relationship Id="rId4" Type="http://schemas.openxmlformats.org/officeDocument/2006/relationships/hyperlink" Target="https://en.wikipedia.org/wiki/Weighted_graph" TargetMode="External"/><Relationship Id="rId9" Type="http://schemas.openxmlformats.org/officeDocument/2006/relationships/hyperlink" Target="https://en.wikipedia.org/wiki/Graph_theor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dge_(graph_theory)" TargetMode="External"/><Relationship Id="rId3" Type="http://schemas.openxmlformats.org/officeDocument/2006/relationships/hyperlink" Target="https://en.wikipedia.org/wiki/Greedy_algorithm" TargetMode="External"/><Relationship Id="rId7" Type="http://schemas.openxmlformats.org/officeDocument/2006/relationships/hyperlink" Target="https://en.wikipedia.org/wiki/Glossary_of_graph_theory#Weighted_graphs_and_networks" TargetMode="External"/><Relationship Id="rId2" Type="http://schemas.openxmlformats.org/officeDocument/2006/relationships/hyperlink" Target="https://en.wikipedia.org/wiki/Minimum_spanning_tree#Algorithm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Connectivity_(graph_theory)" TargetMode="External"/><Relationship Id="rId5" Type="http://schemas.openxmlformats.org/officeDocument/2006/relationships/hyperlink" Target="https://en.wikipedia.org/wiki/Minimum_spanning_tree" TargetMode="External"/><Relationship Id="rId10" Type="http://schemas.openxmlformats.org/officeDocument/2006/relationships/hyperlink" Target="https://en.wikipedia.org/wiki/Connected_component_(graph_theory)" TargetMode="External"/><Relationship Id="rId4" Type="http://schemas.openxmlformats.org/officeDocument/2006/relationships/hyperlink" Target="https://en.wikipedia.org/wiki/Graph_theory" TargetMode="External"/><Relationship Id="rId9" Type="http://schemas.openxmlformats.org/officeDocument/2006/relationships/hyperlink" Target="https://en.wikipedia.org/wiki/Vertex_(graph_theory)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ortest_path_problem" TargetMode="External"/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hortest-path_tree" TargetMode="External"/><Relationship Id="rId5" Type="http://schemas.openxmlformats.org/officeDocument/2006/relationships/hyperlink" Target="https://en.wikipedia.org/wiki/Graph_(abstract_data_type)" TargetMode="External"/><Relationship Id="rId4" Type="http://schemas.openxmlformats.org/officeDocument/2006/relationships/hyperlink" Target="https://en.wikipedia.org/wiki/Vertex_(graph_theory)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queue-data-structure/" TargetMode="External"/><Relationship Id="rId2" Type="http://schemas.openxmlformats.org/officeDocument/2006/relationships/hyperlink" Target="https://www.geeksforgeeks.org/breadth-first-search-or-bfs-for-a-graph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19200"/>
            <a:ext cx="87630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DESIGN &amp; ANALYSIS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7854696" cy="4114800"/>
          </a:xfrm>
        </p:spPr>
        <p:txBody>
          <a:bodyPr/>
          <a:lstStyle/>
          <a:p>
            <a:pPr algn="l"/>
            <a:r>
              <a:rPr lang="en-US" dirty="0" smtClean="0"/>
              <a:t>PRESENTATION ON TOPICS OF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ELEMENTARY GRAPHS AND ALGORITHMS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MINIMUM SPANNING TREE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SHORTEST  PATH ALGORITHMS</a:t>
            </a:r>
          </a:p>
          <a:p>
            <a:pPr marL="514350" indent="-514350" algn="l"/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marL="514350" indent="-514350" algn="l"/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SUBMITTED BY: M.VISHISTA</a:t>
            </a:r>
            <a:endParaRPr lang="en-US" dirty="0" smtClean="0"/>
          </a:p>
          <a:p>
            <a:pPr marL="514350" indent="-514350" algn="l"/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ROLL NO: 181210031</a:t>
            </a:r>
          </a:p>
          <a:p>
            <a:pPr marL="514350" indent="-514350" algn="l"/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BRANCH: CSE, 2</a:t>
            </a:r>
            <a:r>
              <a:rPr lang="en-US" baseline="30000" dirty="0" smtClean="0">
                <a:solidFill>
                  <a:srgbClr val="002060"/>
                </a:solidFill>
              </a:rPr>
              <a:t>ND</a:t>
            </a:r>
            <a:r>
              <a:rPr lang="en-US" dirty="0" smtClean="0">
                <a:solidFill>
                  <a:srgbClr val="002060"/>
                </a:solidFill>
              </a:rPr>
              <a:t> YEAR</a:t>
            </a:r>
          </a:p>
          <a:p>
            <a:pPr marL="514350" indent="-514350" algn="l"/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effectLst/>
              </a:rPr>
              <a:t>DEPTH </a:t>
            </a:r>
            <a:r>
              <a:rPr lang="en-US" b="0" dirty="0" smtClean="0">
                <a:effectLst/>
              </a:rPr>
              <a:t>FIRST SEARCH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854696" cy="449580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US" b="1" dirty="0" smtClean="0">
                <a:hlinkClick r:id="rId2"/>
              </a:rPr>
              <a:t>DFS</a:t>
            </a:r>
            <a:r>
              <a:rPr lang="en-US" dirty="0" smtClean="0">
                <a:hlinkClick r:id="rId2"/>
              </a:rPr>
              <a:t> stands for </a:t>
            </a:r>
            <a:r>
              <a:rPr lang="en-US" b="1" dirty="0" smtClean="0">
                <a:hlinkClick r:id="rId2"/>
              </a:rPr>
              <a:t>Depth First Search</a:t>
            </a:r>
            <a:r>
              <a:rPr lang="en-US" dirty="0" smtClean="0"/>
              <a:t> is a edge based technique. </a:t>
            </a:r>
            <a:endParaRPr lang="en-US" dirty="0" smtClean="0"/>
          </a:p>
          <a:p>
            <a:pPr algn="l">
              <a:buFont typeface="Wingdings" pitchFamily="2" charset="2"/>
              <a:buChar char="§"/>
            </a:pPr>
            <a:r>
              <a:rPr lang="en-US" dirty="0" smtClean="0"/>
              <a:t>It </a:t>
            </a:r>
            <a:r>
              <a:rPr lang="en-US" dirty="0" smtClean="0"/>
              <a:t>uses the </a:t>
            </a:r>
            <a:r>
              <a:rPr lang="en-US" dirty="0" smtClean="0">
                <a:hlinkClick r:id="rId3"/>
              </a:rPr>
              <a:t>Stack data structure</a:t>
            </a:r>
            <a:r>
              <a:rPr lang="en-US" dirty="0" smtClean="0"/>
              <a:t>, performs two stages, first visited vertices are pushed into stack and second if there is no vertices then visited vertices are popped</a:t>
            </a:r>
            <a:r>
              <a:rPr lang="en-US" dirty="0" smtClean="0"/>
              <a:t>.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 smtClean="0"/>
              <a:t>DFS traversal requires less memory storage.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851648" cy="99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905000"/>
            <a:ext cx="7854696" cy="4419600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IN" sz="2800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Time Complexity: </a:t>
            </a:r>
            <a:r>
              <a:rPr lang="en-IN" sz="2800" b="1" dirty="0" smtClean="0">
                <a:solidFill>
                  <a:srgbClr val="FFFF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O(|V| + |E|)</a:t>
            </a:r>
          </a:p>
          <a:p>
            <a:pPr algn="l">
              <a:lnSpc>
                <a:spcPct val="150000"/>
              </a:lnSpc>
            </a:pPr>
            <a:r>
              <a:rPr lang="en-IN" sz="2800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Completeness: </a:t>
            </a:r>
            <a:r>
              <a:rPr lang="en-IN" sz="28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This algorithm is a complete algorithm as it gives solution for any kind of graph</a:t>
            </a:r>
            <a:r>
              <a:rPr lang="en-IN" sz="2800" dirty="0" smtClean="0">
                <a:solidFill>
                  <a:srgbClr val="7030A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IN" sz="2800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Optimality: </a:t>
            </a:r>
            <a:r>
              <a:rPr lang="en-IN" sz="28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BFS is optimal for graph that has edges of equal length, since it always returns the result with fewest edges between the start node and goal node</a:t>
            </a:r>
            <a:r>
              <a:rPr lang="en-IN" sz="28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IN" sz="2800" dirty="0" smtClean="0">
                <a:solidFill>
                  <a:srgbClr val="7030A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APPLICATIONS: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Finding all connected components in graph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Finding all nodes within individual connected component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Finding shortest path between two nodes ‘u’ and ‘v’ of an </a:t>
            </a:r>
            <a:r>
              <a:rPr lang="en-IN" sz="2800" dirty="0" err="1" smtClean="0">
                <a:latin typeface="Corbel Light" panose="020B0303020204020204" pitchFamily="34" charset="0"/>
                <a:cs typeface="Calibri" panose="020F0502020204030204" pitchFamily="34" charset="0"/>
              </a:rPr>
              <a:t>unweighted</a:t>
            </a:r>
            <a:r>
              <a:rPr lang="en-IN" sz="28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 or weighted graph.</a:t>
            </a:r>
          </a:p>
          <a:p>
            <a:pPr algn="l">
              <a:lnSpc>
                <a:spcPct val="150000"/>
              </a:lnSpc>
            </a:pPr>
            <a:endParaRPr lang="en-IN" sz="2800" dirty="0" smtClean="0">
              <a:solidFill>
                <a:srgbClr val="7030A0"/>
              </a:solidFill>
              <a:latin typeface="Corbel Light" panose="020B0303020204020204" pitchFamily="34" charset="0"/>
              <a:cs typeface="Calibri" panose="020F0502020204030204" pitchFamily="34" charset="0"/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7851648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WORKING OF D</a:t>
            </a:r>
            <a:r>
              <a:rPr lang="en-US" sz="5400" dirty="0" smtClean="0"/>
              <a:t>FS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1524000"/>
            <a:ext cx="8458200" cy="4648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Step 1:</a:t>
            </a:r>
            <a:r>
              <a:rPr lang="en-US" dirty="0" smtClean="0">
                <a:solidFill>
                  <a:srgbClr val="7030A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SET STATUS = 1 (ready state) for each node in G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Step 2: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Push the starting node A on stack and set its </a:t>
            </a:r>
            <a:r>
              <a:rPr lang="en-US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STATUS = 2 </a:t>
            </a:r>
            <a:r>
              <a:rPr lang="en-IN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(waiting state)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Step 3: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Repeat Steps 4 and 5 until </a:t>
            </a:r>
            <a:r>
              <a:rPr lang="en-IN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STACK is empty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Step 4: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Pop the top node N. Process it and set its 	</a:t>
            </a:r>
            <a:r>
              <a:rPr lang="en-US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STATUS=3      </a:t>
            </a:r>
            <a:r>
              <a:rPr lang="en-IN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 </a:t>
            </a:r>
            <a:r>
              <a:rPr lang="en-IN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                    (processed </a:t>
            </a:r>
            <a:r>
              <a:rPr lang="en-IN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state).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Step 5: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Push all the </a:t>
            </a:r>
            <a:r>
              <a:rPr lang="en-US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neighbors </a:t>
            </a:r>
            <a:r>
              <a:rPr lang="en-US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of N on to the stack that </a:t>
            </a:r>
            <a:r>
              <a:rPr lang="en-US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are </a:t>
            </a:r>
            <a:r>
              <a:rPr lang="en-US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in the </a:t>
            </a:r>
            <a:r>
              <a:rPr lang="en-US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ready </a:t>
            </a:r>
            <a:r>
              <a:rPr lang="en-US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state (whose STATUS = 1) </a:t>
            </a:r>
            <a:r>
              <a:rPr lang="en-US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and </a:t>
            </a:r>
            <a:r>
              <a:rPr lang="en-US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set </a:t>
            </a:r>
            <a:r>
              <a:rPr lang="en-IN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their STATUS = 2 (waiting state)</a:t>
            </a:r>
          </a:p>
          <a:p>
            <a:pPr algn="l"/>
            <a:r>
              <a:rPr lang="en-IN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               [END OF LOOP]</a:t>
            </a: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Step 6: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 </a:t>
            </a:r>
            <a:r>
              <a:rPr lang="en-IN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EXIT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7851648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PSEUDOCODE OF DFS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854696" cy="4800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000" dirty="0" smtClean="0"/>
              <a:t>DFS-iterative (G, s): </a:t>
            </a:r>
            <a:r>
              <a:rPr lang="en-US" sz="2000" dirty="0" smtClean="0"/>
              <a:t>    //</a:t>
            </a:r>
            <a:r>
              <a:rPr lang="en-US" sz="2000" dirty="0" smtClean="0"/>
              <a:t>Where G is graph and s is source </a:t>
            </a:r>
            <a:r>
              <a:rPr lang="en-US" sz="2000" dirty="0" smtClean="0"/>
              <a:t>vertex</a:t>
            </a:r>
          </a:p>
          <a:p>
            <a:pPr algn="l"/>
            <a:r>
              <a:rPr lang="en-US" sz="2000" dirty="0" smtClean="0"/>
              <a:t>       let </a:t>
            </a:r>
            <a:r>
              <a:rPr lang="en-US" sz="2000" dirty="0" smtClean="0"/>
              <a:t>S be </a:t>
            </a:r>
            <a:r>
              <a:rPr lang="en-US" sz="2000" dirty="0" smtClean="0"/>
              <a:t>stack</a:t>
            </a:r>
          </a:p>
          <a:p>
            <a:pPr algn="l"/>
            <a:r>
              <a:rPr lang="en-US" sz="2000" dirty="0" smtClean="0"/>
              <a:t>       </a:t>
            </a:r>
            <a:r>
              <a:rPr lang="en-US" sz="2000" dirty="0" err="1" smtClean="0"/>
              <a:t>S.push</a:t>
            </a:r>
            <a:r>
              <a:rPr lang="en-US" sz="2000" dirty="0" smtClean="0"/>
              <a:t>( s ) </a:t>
            </a:r>
            <a:r>
              <a:rPr lang="en-US" sz="2000" dirty="0" smtClean="0"/>
              <a:t>            //</a:t>
            </a:r>
            <a:r>
              <a:rPr lang="en-US" sz="2000" dirty="0" smtClean="0"/>
              <a:t>Inserting s in stack </a:t>
            </a:r>
            <a:endParaRPr lang="en-US" sz="2000" dirty="0" smtClean="0"/>
          </a:p>
          <a:p>
            <a:pPr algn="l"/>
            <a:r>
              <a:rPr lang="en-US" sz="2000" dirty="0" smtClean="0"/>
              <a:t>      mark </a:t>
            </a:r>
            <a:r>
              <a:rPr lang="en-US" sz="2000" dirty="0" smtClean="0"/>
              <a:t>s as visited. </a:t>
            </a:r>
            <a:endParaRPr lang="en-US" sz="2000" dirty="0" smtClean="0"/>
          </a:p>
          <a:p>
            <a:pPr algn="l"/>
            <a:r>
              <a:rPr lang="en-US" sz="2000" dirty="0" smtClean="0"/>
              <a:t>      while </a:t>
            </a:r>
            <a:r>
              <a:rPr lang="en-US" sz="2000" dirty="0" smtClean="0"/>
              <a:t>( S is not empty): </a:t>
            </a:r>
            <a:endParaRPr lang="en-US" sz="2000" dirty="0" smtClean="0"/>
          </a:p>
          <a:p>
            <a:pPr algn="l"/>
            <a:r>
              <a:rPr lang="en-US" sz="2000" dirty="0" smtClean="0"/>
              <a:t> </a:t>
            </a:r>
            <a:r>
              <a:rPr lang="en-US" sz="2000" dirty="0" smtClean="0"/>
              <a:t>                                   //</a:t>
            </a:r>
            <a:r>
              <a:rPr lang="en-US" sz="2000" dirty="0" smtClean="0"/>
              <a:t>Pop a vertex from stack to visit next </a:t>
            </a:r>
            <a:endParaRPr lang="en-US" sz="2000" dirty="0" smtClean="0"/>
          </a:p>
          <a:p>
            <a:pPr algn="l"/>
            <a:r>
              <a:rPr lang="en-US" sz="2000" dirty="0" smtClean="0"/>
              <a:t>      v </a:t>
            </a:r>
            <a:r>
              <a:rPr lang="en-US" sz="2000" dirty="0" smtClean="0"/>
              <a:t>= </a:t>
            </a:r>
            <a:r>
              <a:rPr lang="en-US" sz="2000" dirty="0" err="1" smtClean="0"/>
              <a:t>S.top</a:t>
            </a:r>
            <a:r>
              <a:rPr lang="en-US" sz="2000" dirty="0" smtClean="0"/>
              <a:t>( ) </a:t>
            </a:r>
            <a:endParaRPr lang="en-US" sz="2000" dirty="0" smtClean="0"/>
          </a:p>
          <a:p>
            <a:pPr algn="l"/>
            <a:r>
              <a:rPr lang="en-US" sz="2000" dirty="0" smtClean="0"/>
              <a:t> </a:t>
            </a:r>
            <a:r>
              <a:rPr lang="en-US" sz="2000" dirty="0" smtClean="0"/>
              <a:t>     S.pop</a:t>
            </a:r>
            <a:r>
              <a:rPr lang="en-US" sz="2000" dirty="0" smtClean="0"/>
              <a:t>( ) </a:t>
            </a:r>
            <a:endParaRPr lang="en-US" sz="2000" dirty="0" smtClean="0"/>
          </a:p>
          <a:p>
            <a:pPr algn="l"/>
            <a:r>
              <a:rPr lang="en-US" sz="2000" dirty="0" smtClean="0"/>
              <a:t> </a:t>
            </a:r>
            <a:r>
              <a:rPr lang="en-US" sz="2000" dirty="0" smtClean="0"/>
              <a:t>                            //</a:t>
            </a:r>
            <a:r>
              <a:rPr lang="en-US" sz="2000" dirty="0" smtClean="0"/>
              <a:t>Push all the </a:t>
            </a:r>
            <a:r>
              <a:rPr lang="en-US" sz="2000" dirty="0" smtClean="0"/>
              <a:t>neighbors </a:t>
            </a:r>
            <a:r>
              <a:rPr lang="en-US" sz="2000" dirty="0" smtClean="0"/>
              <a:t>of v in stack that are not visited </a:t>
            </a:r>
            <a:endParaRPr lang="en-US" sz="2000" dirty="0" smtClean="0"/>
          </a:p>
          <a:p>
            <a:pPr algn="l"/>
            <a:r>
              <a:rPr lang="en-US" sz="2000" dirty="0" smtClean="0"/>
              <a:t>      for </a:t>
            </a:r>
            <a:r>
              <a:rPr lang="en-US" sz="2000" dirty="0" smtClean="0"/>
              <a:t>all </a:t>
            </a:r>
            <a:r>
              <a:rPr lang="en-US" sz="2000" dirty="0" smtClean="0"/>
              <a:t>neighbors </a:t>
            </a:r>
            <a:r>
              <a:rPr lang="en-US" sz="2000" dirty="0" smtClean="0"/>
              <a:t>w of v in Graph G: </a:t>
            </a:r>
            <a:endParaRPr lang="en-US" sz="2000" dirty="0" smtClean="0"/>
          </a:p>
          <a:p>
            <a:pPr algn="l"/>
            <a:r>
              <a:rPr lang="en-US" sz="2000" dirty="0" smtClean="0"/>
              <a:t> </a:t>
            </a:r>
            <a:r>
              <a:rPr lang="en-US" sz="2000" dirty="0" smtClean="0"/>
              <a:t>          if </a:t>
            </a:r>
            <a:r>
              <a:rPr lang="en-US" sz="2000" dirty="0" smtClean="0"/>
              <a:t>w is not visited : </a:t>
            </a:r>
            <a:endParaRPr lang="en-US" sz="2000" dirty="0" smtClean="0"/>
          </a:p>
          <a:p>
            <a:pPr algn="l"/>
            <a:r>
              <a:rPr lang="en-US" sz="2000" dirty="0" smtClean="0"/>
              <a:t> </a:t>
            </a:r>
            <a:r>
              <a:rPr lang="en-US" sz="2000" dirty="0" smtClean="0"/>
              <a:t>                 </a:t>
            </a:r>
            <a:r>
              <a:rPr lang="en-US" sz="2000" dirty="0" err="1" smtClean="0"/>
              <a:t>S.push</a:t>
            </a:r>
            <a:r>
              <a:rPr lang="en-US" sz="2000" dirty="0" smtClean="0"/>
              <a:t>( w </a:t>
            </a:r>
            <a:r>
              <a:rPr lang="en-US" sz="2000" dirty="0" smtClean="0"/>
              <a:t>)</a:t>
            </a:r>
          </a:p>
          <a:p>
            <a:pPr algn="l"/>
            <a:r>
              <a:rPr lang="en-US" sz="2000" dirty="0" smtClean="0"/>
              <a:t>            </a:t>
            </a:r>
            <a:r>
              <a:rPr lang="en-US" sz="2000" dirty="0" smtClean="0"/>
              <a:t>mark w as visited </a:t>
            </a:r>
            <a:endParaRPr lang="en-US" sz="2000" dirty="0" smtClean="0"/>
          </a:p>
          <a:p>
            <a:pPr algn="l"/>
            <a:r>
              <a:rPr lang="en-US" sz="2000" dirty="0" smtClean="0"/>
              <a:t>DFS-recursive(G</a:t>
            </a:r>
            <a:r>
              <a:rPr lang="en-US" sz="2000" dirty="0" smtClean="0"/>
              <a:t>, s): </a:t>
            </a:r>
            <a:endParaRPr lang="en-US" sz="2000" dirty="0" smtClean="0"/>
          </a:p>
          <a:p>
            <a:pPr algn="l"/>
            <a:r>
              <a:rPr lang="en-US" sz="2000" dirty="0" smtClean="0"/>
              <a:t>       mark </a:t>
            </a:r>
            <a:r>
              <a:rPr lang="en-US" sz="2000" dirty="0" smtClean="0"/>
              <a:t>s as visited </a:t>
            </a:r>
            <a:endParaRPr lang="en-US" sz="2000" dirty="0" smtClean="0"/>
          </a:p>
          <a:p>
            <a:pPr algn="l"/>
            <a:r>
              <a:rPr lang="en-US" sz="2000" dirty="0" smtClean="0"/>
              <a:t> </a:t>
            </a:r>
            <a:r>
              <a:rPr lang="en-US" sz="2000" dirty="0" smtClean="0"/>
              <a:t>      for </a:t>
            </a:r>
            <a:r>
              <a:rPr lang="en-US" sz="2000" dirty="0" smtClean="0"/>
              <a:t>all </a:t>
            </a:r>
            <a:r>
              <a:rPr lang="en-US" sz="2000" dirty="0" smtClean="0"/>
              <a:t>neighbors </a:t>
            </a:r>
            <a:r>
              <a:rPr lang="en-US" sz="2000" dirty="0" smtClean="0"/>
              <a:t>w of s in Graph G</a:t>
            </a:r>
            <a:r>
              <a:rPr lang="en-US" sz="2000" dirty="0" smtClean="0"/>
              <a:t>:</a:t>
            </a:r>
          </a:p>
          <a:p>
            <a:pPr algn="l"/>
            <a:r>
              <a:rPr lang="en-US" sz="2000" dirty="0" smtClean="0"/>
              <a:t> </a:t>
            </a:r>
            <a:r>
              <a:rPr lang="en-US" sz="2000" dirty="0" smtClean="0"/>
              <a:t>                    </a:t>
            </a:r>
            <a:r>
              <a:rPr lang="en-US" sz="2000" dirty="0" smtClean="0"/>
              <a:t>if w is not visited: </a:t>
            </a:r>
            <a:endParaRPr lang="en-US" sz="2000" dirty="0" smtClean="0"/>
          </a:p>
          <a:p>
            <a:pPr algn="l"/>
            <a:r>
              <a:rPr lang="en-US" sz="2000" dirty="0" smtClean="0"/>
              <a:t> </a:t>
            </a:r>
            <a:r>
              <a:rPr lang="en-US" sz="2000" dirty="0" smtClean="0"/>
              <a:t>                          DFS-recursive(G</a:t>
            </a:r>
            <a:r>
              <a:rPr lang="en-US" sz="2000" dirty="0" smtClean="0"/>
              <a:t>, w)</a:t>
            </a:r>
          </a:p>
          <a:p>
            <a:pPr algn="l"/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7851648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FLOW OF DFS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854696" cy="4038600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55340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7851648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854696" cy="4648200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dirty="0" smtClean="0"/>
          </a:p>
          <a:p>
            <a:pPr algn="l"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b="1" dirty="0" smtClean="0"/>
              <a:t>spanning tree is a sub-graph of an undirected and a connected graph, which includes all the vertices of the graph having a minimum possible number of edges</a:t>
            </a:r>
            <a:r>
              <a:rPr lang="en-US" b="1" dirty="0" smtClean="0"/>
              <a:t>.</a:t>
            </a:r>
          </a:p>
          <a:p>
            <a:pPr algn="l"/>
            <a:endParaRPr lang="en-US" b="1" dirty="0" smtClean="0"/>
          </a:p>
          <a:p>
            <a:pPr algn="l"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 smtClean="0"/>
              <a:t>total number of spanning trees with n vertices that can be created from a complete graph is equal to n^(n-2</a:t>
            </a:r>
            <a:r>
              <a:rPr lang="en-US" dirty="0" smtClean="0"/>
              <a:t>).</a:t>
            </a:r>
          </a:p>
          <a:p>
            <a:pPr algn="l">
              <a:buFont typeface="Wingdings" pitchFamily="2" charset="2"/>
              <a:buChar char="§"/>
            </a:pPr>
            <a:endParaRPr lang="en-US" dirty="0" smtClean="0"/>
          </a:p>
          <a:p>
            <a:pPr algn="l"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b="1" dirty="0" smtClean="0"/>
              <a:t>minimum spanning tree is a spanning tree in which the sum of the weight of the edges is as minimum as possible</a:t>
            </a:r>
            <a:r>
              <a:rPr lang="en-US" b="1" dirty="0" smtClean="0"/>
              <a:t>.</a:t>
            </a:r>
          </a:p>
          <a:p>
            <a:pPr algn="l">
              <a:buFont typeface="Wingdings" pitchFamily="2" charset="2"/>
              <a:buChar char="§"/>
            </a:pPr>
            <a:endParaRPr lang="en-US" b="1" dirty="0" smtClean="0"/>
          </a:p>
          <a:p>
            <a:pPr algn="l"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 smtClean="0"/>
              <a:t>minimum spanning tree from a graph is found using the following algorithms: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Prim's </a:t>
            </a:r>
            <a:r>
              <a:rPr lang="en-US" dirty="0" smtClean="0"/>
              <a:t>Algorithm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Kruskal's</a:t>
            </a:r>
            <a:r>
              <a:rPr lang="en-US" dirty="0" smtClean="0"/>
              <a:t> </a:t>
            </a:r>
            <a:r>
              <a:rPr lang="en-US" dirty="0" smtClean="0"/>
              <a:t>Algorithm</a:t>
            </a:r>
          </a:p>
          <a:p>
            <a:pPr algn="l"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7851648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PRIM’S ALGORITHM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8305800" cy="4114800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b="1" dirty="0" smtClean="0"/>
              <a:t>Prim's</a:t>
            </a:r>
            <a:r>
              <a:rPr lang="en-US" dirty="0" smtClean="0"/>
              <a:t> </a:t>
            </a:r>
            <a:r>
              <a:rPr lang="en-US" b="1" dirty="0" smtClean="0"/>
              <a:t>algorithm</a:t>
            </a:r>
            <a:r>
              <a:rPr lang="en-US" dirty="0" smtClean="0"/>
              <a:t> is a </a:t>
            </a:r>
            <a:r>
              <a:rPr lang="en-US" dirty="0" smtClean="0">
                <a:hlinkClick r:id="rId2" tooltip="Greedy algorithm"/>
              </a:rPr>
              <a:t>greedy algorithm</a:t>
            </a:r>
            <a:r>
              <a:rPr lang="en-US" dirty="0" smtClean="0"/>
              <a:t> that finds a </a:t>
            </a:r>
            <a:r>
              <a:rPr lang="en-US" dirty="0" smtClean="0">
                <a:hlinkClick r:id="rId3" tooltip="Minimum spanning tree"/>
              </a:rPr>
              <a:t>minimum spanning tree</a:t>
            </a:r>
            <a:r>
              <a:rPr lang="en-US" dirty="0" smtClean="0"/>
              <a:t> for a </a:t>
            </a:r>
            <a:r>
              <a:rPr lang="en-US" dirty="0" smtClean="0">
                <a:hlinkClick r:id="rId4" tooltip="Weighted graph"/>
              </a:rPr>
              <a:t>weighted</a:t>
            </a:r>
            <a:r>
              <a:rPr lang="en-US" dirty="0" smtClean="0"/>
              <a:t> </a:t>
            </a:r>
            <a:r>
              <a:rPr lang="en-US" dirty="0" smtClean="0">
                <a:hlinkClick r:id="rId5" tooltip="Undirected graph"/>
              </a:rPr>
              <a:t>undirected graph</a:t>
            </a:r>
            <a:r>
              <a:rPr lang="en-US" dirty="0" smtClean="0"/>
              <a:t>. </a:t>
            </a:r>
            <a:endParaRPr lang="en-US" dirty="0" smtClean="0"/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This </a:t>
            </a:r>
            <a:r>
              <a:rPr lang="en-US" dirty="0" smtClean="0"/>
              <a:t>means it finds a subset of the </a:t>
            </a:r>
            <a:r>
              <a:rPr lang="en-US" dirty="0" smtClean="0">
                <a:hlinkClick r:id="rId6" tooltip="Edge (graph theory)"/>
              </a:rPr>
              <a:t>edges</a:t>
            </a:r>
            <a:r>
              <a:rPr lang="en-US" dirty="0" smtClean="0"/>
              <a:t> that forms a </a:t>
            </a:r>
            <a:r>
              <a:rPr lang="en-US" dirty="0" smtClean="0">
                <a:hlinkClick r:id="rId7" tooltip="Tree (graph theory)"/>
              </a:rPr>
              <a:t>tree</a:t>
            </a:r>
            <a:r>
              <a:rPr lang="en-US" dirty="0" smtClean="0"/>
              <a:t> that includes every </a:t>
            </a:r>
            <a:r>
              <a:rPr lang="en-US" dirty="0" smtClean="0">
                <a:hlinkClick r:id="rId8" tooltip="Vertex (graph theory)"/>
              </a:rPr>
              <a:t>vertex</a:t>
            </a:r>
            <a:r>
              <a:rPr lang="en-US" dirty="0" smtClean="0"/>
              <a:t>, where the total weight of all the </a:t>
            </a:r>
            <a:r>
              <a:rPr lang="en-US" dirty="0" smtClean="0">
                <a:hlinkClick r:id="rId9" tooltip="Graph theory"/>
              </a:rPr>
              <a:t>edges</a:t>
            </a:r>
            <a:r>
              <a:rPr lang="en-US" dirty="0" smtClean="0"/>
              <a:t> in the tree is minimized. </a:t>
            </a:r>
            <a:endParaRPr lang="en-US" dirty="0" smtClean="0"/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 smtClean="0"/>
              <a:t>algorithm operates by building this tree one vertex at a time, from an arbitrary starting vertex, at each step adding the cheapest possible connection from the tree to another vertex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C00000"/>
                </a:solidFill>
              </a:rPr>
              <a:t>TIME COMPLEXITY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  <a:r>
              <a:rPr lang="en-IN" sz="2800" b="1" dirty="0" smtClean="0">
                <a:solidFill>
                  <a:srgbClr val="FFFF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O(E Log(V))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7851648" cy="914400"/>
          </a:xfrm>
        </p:spPr>
        <p:txBody>
          <a:bodyPr/>
          <a:lstStyle/>
          <a:p>
            <a:pPr algn="ctr"/>
            <a:r>
              <a:rPr lang="en-US" dirty="0" smtClean="0"/>
              <a:t>WORKING OF ALGORITHM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8001000" cy="4038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Step </a:t>
            </a:r>
            <a:r>
              <a:rPr lang="en-US" b="1" dirty="0" smtClean="0">
                <a:solidFill>
                  <a:srgbClr val="C00000"/>
                </a:solidFill>
              </a:rPr>
              <a:t>1 -</a:t>
            </a:r>
            <a:r>
              <a:rPr lang="en-US" dirty="0" smtClean="0"/>
              <a:t>Initialize the minimum spanning tree with a vertex chosen at random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>
                <a:solidFill>
                  <a:srgbClr val="C00000"/>
                </a:solidFill>
              </a:rPr>
              <a:t>Step </a:t>
            </a:r>
            <a:r>
              <a:rPr lang="en-US" b="1" dirty="0" smtClean="0">
                <a:solidFill>
                  <a:srgbClr val="C00000"/>
                </a:solidFill>
              </a:rPr>
              <a:t>2 -</a:t>
            </a:r>
            <a:r>
              <a:rPr lang="en-US" dirty="0" smtClean="0"/>
              <a:t>Find all the edges that connect the tree to new vertices, find the minimum and add it to the tree. If adding the vertices creates a cycle, then reject this edge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>
                <a:solidFill>
                  <a:srgbClr val="C00000"/>
                </a:solidFill>
              </a:rPr>
              <a:t>Step </a:t>
            </a:r>
            <a:r>
              <a:rPr lang="en-US" b="1" dirty="0" smtClean="0">
                <a:solidFill>
                  <a:srgbClr val="C00000"/>
                </a:solidFill>
              </a:rPr>
              <a:t>3 -</a:t>
            </a:r>
            <a:r>
              <a:rPr lang="en-US" dirty="0" smtClean="0"/>
              <a:t>Keep repeating step 2 until we get a minimum spanning </a:t>
            </a:r>
            <a:r>
              <a:rPr lang="en-US" dirty="0" smtClean="0"/>
              <a:t>tree.</a:t>
            </a: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851648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KRUSKAL’S ALGORITHM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676400"/>
            <a:ext cx="7854696" cy="4419600"/>
          </a:xfrm>
        </p:spPr>
        <p:txBody>
          <a:bodyPr>
            <a:normAutofit fontScale="775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b="1" dirty="0" err="1" smtClean="0"/>
              <a:t>Kruskal's</a:t>
            </a:r>
            <a:r>
              <a:rPr lang="en-US" b="1" dirty="0" smtClean="0"/>
              <a:t> algorithm</a:t>
            </a:r>
            <a:r>
              <a:rPr lang="en-US" dirty="0" smtClean="0"/>
              <a:t> is a </a:t>
            </a:r>
            <a:r>
              <a:rPr lang="en-US" dirty="0" smtClean="0">
                <a:hlinkClick r:id="rId2" tooltip="Minimum spanning tree"/>
              </a:rPr>
              <a:t>minimum-spanning-tree algorithm</a:t>
            </a:r>
            <a:r>
              <a:rPr lang="en-US" dirty="0" smtClean="0"/>
              <a:t> which finds an edge of the least possible weight that connects any two trees in the </a:t>
            </a:r>
            <a:r>
              <a:rPr lang="en-US" dirty="0" smtClean="0"/>
              <a:t>forest.</a:t>
            </a:r>
            <a:endParaRPr lang="en-US" baseline="30000" dirty="0" smtClean="0"/>
          </a:p>
          <a:p>
            <a:pPr algn="l"/>
            <a:endParaRPr lang="en-US" baseline="30000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It </a:t>
            </a:r>
            <a:r>
              <a:rPr lang="en-US" dirty="0" smtClean="0"/>
              <a:t>is a </a:t>
            </a:r>
            <a:r>
              <a:rPr lang="en-US" dirty="0" smtClean="0">
                <a:hlinkClick r:id="rId3" tooltip="Greedy algorithm"/>
              </a:rPr>
              <a:t>greedy algorithm</a:t>
            </a:r>
            <a:r>
              <a:rPr lang="en-US" dirty="0" smtClean="0"/>
              <a:t> in </a:t>
            </a:r>
            <a:r>
              <a:rPr lang="en-US" dirty="0" smtClean="0">
                <a:hlinkClick r:id="rId4" tooltip="Graph theory"/>
              </a:rPr>
              <a:t>graph theory</a:t>
            </a:r>
            <a:r>
              <a:rPr lang="en-US" dirty="0" smtClean="0"/>
              <a:t> as it finds a </a:t>
            </a:r>
            <a:r>
              <a:rPr lang="en-US" dirty="0" smtClean="0">
                <a:hlinkClick r:id="rId5" tooltip="Minimum spanning tree"/>
              </a:rPr>
              <a:t>minimum spanning tree</a:t>
            </a:r>
            <a:r>
              <a:rPr lang="en-US" dirty="0" smtClean="0"/>
              <a:t> for a </a:t>
            </a:r>
            <a:r>
              <a:rPr lang="en-US" dirty="0" smtClean="0">
                <a:hlinkClick r:id="rId6" tooltip="Connectivity (graph theory)"/>
              </a:rPr>
              <a:t>connected</a:t>
            </a:r>
            <a:r>
              <a:rPr lang="en-US" dirty="0" smtClean="0"/>
              <a:t> </a:t>
            </a:r>
            <a:r>
              <a:rPr lang="en-US" dirty="0" smtClean="0">
                <a:hlinkClick r:id="rId7" tooltip="Glossary of graph theory"/>
              </a:rPr>
              <a:t>weighted graph</a:t>
            </a:r>
            <a:r>
              <a:rPr lang="en-US" dirty="0" smtClean="0"/>
              <a:t> adding increasing cost arcs at each step</a:t>
            </a:r>
            <a:r>
              <a:rPr lang="en-US" dirty="0" smtClean="0"/>
              <a:t>.</a:t>
            </a:r>
            <a:endParaRPr lang="en-US" baseline="30000" dirty="0" smtClean="0"/>
          </a:p>
          <a:p>
            <a:pPr algn="l"/>
            <a:endParaRPr lang="en-US" baseline="30000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 This means it finds a subset of the </a:t>
            </a:r>
            <a:r>
              <a:rPr lang="en-US" dirty="0" smtClean="0">
                <a:hlinkClick r:id="rId8" tooltip="Edge (graph theory)"/>
              </a:rPr>
              <a:t>edges</a:t>
            </a:r>
            <a:r>
              <a:rPr lang="en-US" dirty="0" smtClean="0"/>
              <a:t> that forms a tree that includes every </a:t>
            </a:r>
            <a:r>
              <a:rPr lang="en-US" dirty="0" smtClean="0">
                <a:hlinkClick r:id="rId9" tooltip="Vertex (graph theory)"/>
              </a:rPr>
              <a:t>vertex</a:t>
            </a:r>
            <a:r>
              <a:rPr lang="en-US" dirty="0" smtClean="0"/>
              <a:t>, where the total weight of all the edges in the tree is minimized. </a:t>
            </a:r>
            <a:endParaRPr lang="en-US" dirty="0" smtClean="0"/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If </a:t>
            </a:r>
            <a:r>
              <a:rPr lang="en-US" dirty="0" smtClean="0"/>
              <a:t>the graph is not connected, then it finds a </a:t>
            </a:r>
            <a:r>
              <a:rPr lang="en-US" i="1" dirty="0" smtClean="0"/>
              <a:t>minimum spanning forest</a:t>
            </a:r>
            <a:r>
              <a:rPr lang="en-US" dirty="0" smtClean="0"/>
              <a:t> (a minimum spanning tree for each </a:t>
            </a:r>
            <a:r>
              <a:rPr lang="en-US" dirty="0" smtClean="0">
                <a:hlinkClick r:id="rId10" tooltip="Connected component (graph theory)"/>
              </a:rPr>
              <a:t>connected component</a:t>
            </a:r>
            <a:r>
              <a:rPr lang="en-US" dirty="0" smtClean="0"/>
              <a:t>).</a:t>
            </a:r>
          </a:p>
          <a:p>
            <a:pPr algn="l"/>
            <a:endParaRPr lang="en-US" sz="3100" dirty="0" smtClean="0"/>
          </a:p>
          <a:p>
            <a:pPr algn="l">
              <a:buFont typeface="Wingdings" pitchFamily="2" charset="2"/>
              <a:buChar char="Ø"/>
            </a:pPr>
            <a:r>
              <a:rPr lang="en-IN" sz="3100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Time Complexity: </a:t>
            </a:r>
            <a:r>
              <a:rPr lang="en-IN" sz="3100" b="1" dirty="0" smtClean="0">
                <a:solidFill>
                  <a:srgbClr val="FFFF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O(E Log(V))</a:t>
            </a:r>
            <a:endParaRPr lang="en-IN" sz="3100" b="1" dirty="0" smtClean="0">
              <a:solidFill>
                <a:srgbClr val="FFFF00"/>
              </a:solidFill>
              <a:latin typeface="Corbel Light" panose="020B0303020204020204" pitchFamily="34" charset="0"/>
              <a:cs typeface="Calibri" panose="020F0502020204030204" pitchFamily="34" charset="0"/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7851648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WORKING OF ALGORITHM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854696" cy="4724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Step 1: </a:t>
            </a:r>
            <a:r>
              <a:rPr lang="en-US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Create a forest in such a way that each graph is a 	separate tree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Step 2: </a:t>
            </a:r>
            <a:r>
              <a:rPr lang="en-IN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Create a priority queue Q that contains all edges 	of the graph.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Step 3: </a:t>
            </a:r>
            <a:r>
              <a:rPr lang="en-IN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Repeat steps 4 and 5 while Q is not empty</a:t>
            </a:r>
          </a:p>
          <a:p>
            <a:pPr algn="l"/>
            <a:r>
              <a:rPr lang="en-US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Step 4: </a:t>
            </a:r>
            <a:r>
              <a:rPr lang="en-US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Remove an edge from Q</a:t>
            </a:r>
            <a:endParaRPr lang="en-IN" dirty="0" smtClean="0">
              <a:latin typeface="Corbel Light" panose="020B030302020402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Step 5: </a:t>
            </a:r>
            <a:r>
              <a:rPr lang="en-IN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IF the edge obtained in step 4 connects two 	trees then add it to forest.</a:t>
            </a:r>
          </a:p>
          <a:p>
            <a:pPr algn="l"/>
            <a:r>
              <a:rPr lang="en-IN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                ELSE  discard the edge</a:t>
            </a:r>
          </a:p>
          <a:p>
            <a:pPr algn="l"/>
            <a:r>
              <a:rPr lang="en-IN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                [End of loop]</a:t>
            </a:r>
          </a:p>
          <a:p>
            <a:pPr algn="l"/>
            <a:r>
              <a:rPr lang="en-IN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Step 6:</a:t>
            </a:r>
            <a:r>
              <a:rPr lang="en-IN" dirty="0" smtClean="0">
                <a:solidFill>
                  <a:schemeClr val="accent5">
                    <a:lumMod val="50000"/>
                  </a:schemeClr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 </a:t>
            </a:r>
            <a:r>
              <a:rPr lang="en-IN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EXIT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7851648" cy="914400"/>
          </a:xfrm>
        </p:spPr>
        <p:txBody>
          <a:bodyPr/>
          <a:lstStyle/>
          <a:p>
            <a:pPr algn="ctr"/>
            <a:r>
              <a:rPr lang="en-US" spc="-50" dirty="0" smtClean="0">
                <a:latin typeface="Constantia"/>
                <a:cs typeface="Constantia"/>
              </a:rPr>
              <a:t>Introduction  to  graphs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7854696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rgbClr val="0AD0D9"/>
              </a:buClr>
              <a:buSzPct val="94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data structure that consists of a set of nodes (vertices) and a set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edges.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of edges describes relationships among the vertices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rgbClr val="0AD0D9"/>
              </a:buClr>
              <a:buSzPct val="94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graph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defined as follows:	</a:t>
            </a:r>
            <a:r>
              <a:rPr lang="en-US" sz="3600" dirty="0" smtClean="0">
                <a:cs typeface="Times New Roman" pitchFamily="18" charset="0"/>
              </a:rPr>
              <a:t>G = (V, E)</a:t>
            </a:r>
          </a:p>
          <a:p>
            <a:pPr marL="469900" lvl="1" algn="l">
              <a:spcBef>
                <a:spcPts val="1938"/>
              </a:spcBef>
              <a:buClr>
                <a:srgbClr val="0AD0D9"/>
              </a:buClr>
              <a:buSzPct val="94000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V(G):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finite, nonempty set of vertices</a:t>
            </a:r>
          </a:p>
          <a:p>
            <a:pPr marL="469900" lvl="1" algn="l">
              <a:spcBef>
                <a:spcPts val="1938"/>
              </a:spcBef>
              <a:buClr>
                <a:srgbClr val="0AD0D9"/>
              </a:buClr>
              <a:buSzPct val="94000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E(G):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set of edges (pairs of vertices)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7851648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DIJKSTRA’S ALGORITHM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54696" cy="5181600"/>
          </a:xfrm>
        </p:spPr>
        <p:txBody>
          <a:bodyPr>
            <a:normAutofit fontScale="775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b="1" dirty="0" err="1" smtClean="0"/>
              <a:t>Dijkstra's</a:t>
            </a:r>
            <a:r>
              <a:rPr lang="en-US" b="1" dirty="0" smtClean="0"/>
              <a:t> algorithm</a:t>
            </a:r>
            <a:r>
              <a:rPr lang="en-US" dirty="0" smtClean="0"/>
              <a:t> (or </a:t>
            </a:r>
            <a:r>
              <a:rPr lang="en-US" b="1" dirty="0" smtClean="0"/>
              <a:t>Single source Shortest Path algorithm</a:t>
            </a:r>
            <a:r>
              <a:rPr lang="en-US" dirty="0" smtClean="0"/>
              <a:t>)</a:t>
            </a:r>
            <a:r>
              <a:rPr lang="en-US" dirty="0" smtClean="0"/>
              <a:t> is an </a:t>
            </a:r>
            <a:r>
              <a:rPr lang="en-US" dirty="0" smtClean="0">
                <a:hlinkClick r:id="rId2" tooltip="Algorithm"/>
              </a:rPr>
              <a:t>algorithm</a:t>
            </a:r>
            <a:r>
              <a:rPr lang="en-US" dirty="0" smtClean="0"/>
              <a:t> for finding the </a:t>
            </a:r>
            <a:r>
              <a:rPr lang="en-US" dirty="0" smtClean="0">
                <a:hlinkClick r:id="rId3" tooltip="Shortest path problem"/>
              </a:rPr>
              <a:t>shortest paths</a:t>
            </a:r>
            <a:r>
              <a:rPr lang="en-US" dirty="0" smtClean="0"/>
              <a:t> between </a:t>
            </a:r>
            <a:r>
              <a:rPr lang="en-US" dirty="0" smtClean="0">
                <a:hlinkClick r:id="rId4" tooltip="Vertex (graph theory)"/>
              </a:rPr>
              <a:t>nodes</a:t>
            </a:r>
            <a:r>
              <a:rPr lang="en-US" dirty="0" smtClean="0"/>
              <a:t> in a </a:t>
            </a:r>
            <a:r>
              <a:rPr lang="en-US" dirty="0" smtClean="0">
                <a:hlinkClick r:id="rId5" tooltip="Graph (abstract data type)"/>
              </a:rPr>
              <a:t>graph</a:t>
            </a:r>
            <a:r>
              <a:rPr lang="en-US" dirty="0" smtClean="0"/>
              <a:t>.  Example  of  greedy method approach.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err="1" smtClean="0"/>
              <a:t>Dijkstra's</a:t>
            </a:r>
            <a:r>
              <a:rPr lang="en-US" dirty="0" smtClean="0"/>
              <a:t> </a:t>
            </a:r>
            <a:r>
              <a:rPr lang="en-US" dirty="0" smtClean="0"/>
              <a:t>original algorithm found the shortest path between two given nodes</a:t>
            </a:r>
            <a:r>
              <a:rPr lang="en-US" dirty="0" smtClean="0"/>
              <a:t>,</a:t>
            </a:r>
            <a:r>
              <a:rPr lang="en-US" dirty="0" smtClean="0"/>
              <a:t> but a more common variant fixes a single node as the "source" node and finds shortest paths from the source to all other nodes in the graph, producing a </a:t>
            </a:r>
            <a:r>
              <a:rPr lang="en-US" dirty="0" smtClean="0">
                <a:hlinkClick r:id="rId6" tooltip="Shortest-path tree"/>
              </a:rPr>
              <a:t>shortest-path tree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For a given source node in the graph, the algorithm finds the shortest path between that node and every </a:t>
            </a:r>
            <a:r>
              <a:rPr lang="en-US" dirty="0" smtClean="0"/>
              <a:t>other.</a:t>
            </a:r>
            <a:endParaRPr lang="en-US" baseline="30000" dirty="0" smtClean="0"/>
          </a:p>
          <a:p>
            <a:pPr algn="l"/>
            <a:endParaRPr lang="en-US" baseline="30000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It </a:t>
            </a:r>
            <a:r>
              <a:rPr lang="en-US" dirty="0" smtClean="0"/>
              <a:t>can also be used for finding the shortest paths from a single node to a single destination node by stopping the algorithm once the shortest path to the destination node has been determined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IN" sz="2800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Time Complexity: </a:t>
            </a:r>
            <a:r>
              <a:rPr lang="en-IN" sz="2800" b="1" dirty="0" smtClean="0">
                <a:solidFill>
                  <a:srgbClr val="FFFF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O(V^2)</a:t>
            </a: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7851648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OF ALGORITHM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1676400"/>
            <a:ext cx="8534400" cy="4953000"/>
          </a:xfrm>
        </p:spPr>
        <p:txBody>
          <a:bodyPr>
            <a:normAutofit fontScale="77500" lnSpcReduction="2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Step </a:t>
            </a:r>
            <a:r>
              <a:rPr lang="en-US" b="1" dirty="0" smtClean="0">
                <a:solidFill>
                  <a:srgbClr val="C00000"/>
                </a:solidFill>
              </a:rPr>
              <a:t>1 -</a:t>
            </a:r>
            <a:r>
              <a:rPr lang="en-US" dirty="0" smtClean="0"/>
              <a:t>Set all vertices distances = infinity except for the source vertex, set the source distance =0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Step2 –</a:t>
            </a:r>
            <a:r>
              <a:rPr lang="en-US" dirty="0" smtClean="0"/>
              <a:t>Push the source vertex in a min-priority queue in the form (distance</a:t>
            </a:r>
            <a:r>
              <a:rPr lang="en-US" dirty="0" smtClean="0"/>
              <a:t> </a:t>
            </a:r>
            <a:r>
              <a:rPr lang="en-US" dirty="0" smtClean="0"/>
              <a:t>, vertex), as the comparison in the min-priority queue will be according to vertices distances</a:t>
            </a:r>
            <a:r>
              <a:rPr lang="en-US" dirty="0" smtClean="0"/>
              <a:t>.</a:t>
            </a:r>
          </a:p>
          <a:p>
            <a:pPr algn="l"/>
            <a:endParaRPr lang="en-US" b="1" dirty="0" smtClean="0">
              <a:solidFill>
                <a:srgbClr val="C00000"/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Step3-</a:t>
            </a:r>
            <a:r>
              <a:rPr lang="en-US" dirty="0" smtClean="0"/>
              <a:t>Pop the vertex with the minimum distance from the priority queue(at first the popped vertex=source</a:t>
            </a:r>
            <a:r>
              <a:rPr lang="en-US" dirty="0" smtClean="0"/>
              <a:t>).</a:t>
            </a:r>
          </a:p>
          <a:p>
            <a:pPr algn="l"/>
            <a:endParaRPr lang="en-US" b="1" dirty="0" smtClean="0">
              <a:solidFill>
                <a:srgbClr val="C00000"/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Step4 –</a:t>
            </a:r>
            <a:r>
              <a:rPr lang="en-US" dirty="0" smtClean="0"/>
              <a:t>Update the distances of the connected vertices to the popped vertex in case of “ current vertex distance + edge weight &lt;next vertex distance “ then push the vertex with the new distance to the priority queue</a:t>
            </a:r>
            <a:r>
              <a:rPr lang="en-US" dirty="0" smtClean="0"/>
              <a:t>.</a:t>
            </a:r>
          </a:p>
          <a:p>
            <a:pPr algn="l"/>
            <a:endParaRPr lang="en-US" b="1" dirty="0" smtClean="0">
              <a:solidFill>
                <a:srgbClr val="C00000"/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Step5 –</a:t>
            </a:r>
            <a:r>
              <a:rPr lang="en-US" dirty="0" smtClean="0"/>
              <a:t>If the popped vertex is visited before , just continue without using it</a:t>
            </a:r>
            <a:r>
              <a:rPr lang="en-US" dirty="0" smtClean="0"/>
              <a:t>.</a:t>
            </a:r>
          </a:p>
          <a:p>
            <a:pPr algn="l"/>
            <a:endParaRPr lang="en-US" b="1" dirty="0" smtClean="0">
              <a:solidFill>
                <a:srgbClr val="C00000"/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Step6 –</a:t>
            </a:r>
            <a:r>
              <a:rPr lang="en-US" dirty="0" smtClean="0"/>
              <a:t>Apply the same algorithm again until the priority queue is empty</a:t>
            </a:r>
            <a:r>
              <a:rPr lang="en-US" dirty="0" smtClean="0"/>
              <a:t>.</a:t>
            </a:r>
          </a:p>
          <a:p>
            <a:pPr algn="l"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7851648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854696" cy="46482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dirty="0" smtClean="0"/>
              <a:t>function </a:t>
            </a:r>
            <a:r>
              <a:rPr lang="en-US" b="1" dirty="0" err="1" smtClean="0"/>
              <a:t>Dijkstra</a:t>
            </a:r>
            <a:r>
              <a:rPr lang="en-US" b="1" dirty="0" smtClean="0"/>
              <a:t>(Graph, source):</a:t>
            </a:r>
          </a:p>
          <a:p>
            <a:pPr algn="l"/>
            <a:r>
              <a:rPr lang="en-US" dirty="0" smtClean="0"/>
              <a:t>           create </a:t>
            </a:r>
            <a:r>
              <a:rPr lang="en-US" dirty="0" smtClean="0"/>
              <a:t>vertex set Q</a:t>
            </a:r>
          </a:p>
          <a:p>
            <a:pPr algn="l"/>
            <a:r>
              <a:rPr lang="en-US" b="1" dirty="0" smtClean="0"/>
              <a:t> </a:t>
            </a:r>
            <a:r>
              <a:rPr lang="en-US" b="1" dirty="0" smtClean="0"/>
              <a:t>          for </a:t>
            </a:r>
            <a:r>
              <a:rPr lang="en-US" b="1" dirty="0" smtClean="0"/>
              <a:t>each vertex v in Graph:             </a:t>
            </a:r>
          </a:p>
          <a:p>
            <a:pPr algn="l"/>
            <a:r>
              <a:rPr lang="en-US" dirty="0" smtClean="0"/>
              <a:t>	      dist[v</a:t>
            </a:r>
            <a:r>
              <a:rPr lang="en-US" dirty="0" smtClean="0"/>
              <a:t>] ← INFINITY                  </a:t>
            </a:r>
          </a:p>
          <a:p>
            <a:pPr algn="l"/>
            <a:r>
              <a:rPr lang="en-US" dirty="0" smtClean="0"/>
              <a:t>	     </a:t>
            </a:r>
            <a:r>
              <a:rPr lang="en-US" dirty="0" err="1" smtClean="0"/>
              <a:t>prev</a:t>
            </a:r>
            <a:r>
              <a:rPr lang="en-US" dirty="0" smtClean="0"/>
              <a:t>[v</a:t>
            </a:r>
            <a:r>
              <a:rPr lang="en-US" dirty="0" smtClean="0"/>
              <a:t>] ← UNDEFINED                 </a:t>
            </a:r>
          </a:p>
          <a:p>
            <a:pPr algn="l"/>
            <a:r>
              <a:rPr lang="en-US" dirty="0" smtClean="0"/>
              <a:t>	     add </a:t>
            </a:r>
            <a:r>
              <a:rPr lang="en-US" dirty="0" smtClean="0"/>
              <a:t>v to Q                      </a:t>
            </a:r>
          </a:p>
          <a:p>
            <a:pPr algn="l"/>
            <a:r>
              <a:rPr lang="en-US" dirty="0" smtClean="0"/>
              <a:t>          dist[source</a:t>
            </a:r>
            <a:r>
              <a:rPr lang="en-US" dirty="0" smtClean="0"/>
              <a:t>] ← 0                        </a:t>
            </a:r>
          </a:p>
          <a:p>
            <a:pPr algn="l"/>
            <a:r>
              <a:rPr lang="en-US" b="1" dirty="0" smtClean="0"/>
              <a:t>          while Q </a:t>
            </a:r>
            <a:r>
              <a:rPr lang="en-US" b="1" dirty="0" smtClean="0"/>
              <a:t>is not empty:</a:t>
            </a:r>
          </a:p>
          <a:p>
            <a:pPr algn="l"/>
            <a:r>
              <a:rPr lang="en-US" dirty="0" smtClean="0"/>
              <a:t>	</a:t>
            </a:r>
            <a:r>
              <a:rPr lang="en-US" dirty="0" smtClean="0"/>
              <a:t>     u </a:t>
            </a:r>
            <a:r>
              <a:rPr lang="en-US" dirty="0" smtClean="0"/>
              <a:t>← vertex in Q with min dist[u]    </a:t>
            </a:r>
          </a:p>
          <a:p>
            <a:pPr algn="l"/>
            <a:r>
              <a:rPr lang="en-US" dirty="0" smtClean="0"/>
              <a:t>	     remove </a:t>
            </a:r>
            <a:r>
              <a:rPr lang="en-US" dirty="0" smtClean="0"/>
              <a:t>u from Q </a:t>
            </a:r>
          </a:p>
          <a:p>
            <a:pPr algn="l"/>
            <a:r>
              <a:rPr lang="en-US" b="1" dirty="0" smtClean="0"/>
              <a:t>	     for each neighbor </a:t>
            </a:r>
            <a:r>
              <a:rPr lang="en-US" b="1" dirty="0" smtClean="0"/>
              <a:t>of u:           </a:t>
            </a:r>
          </a:p>
          <a:p>
            <a:pPr algn="l"/>
            <a:r>
              <a:rPr lang="en-US" dirty="0" smtClean="0"/>
              <a:t>	    // </a:t>
            </a:r>
            <a:r>
              <a:rPr lang="en-US" dirty="0" smtClean="0"/>
              <a:t>only v that are still in Q</a:t>
            </a:r>
          </a:p>
          <a:p>
            <a:pPr algn="l"/>
            <a:r>
              <a:rPr lang="en-US" dirty="0" smtClean="0"/>
              <a:t>		alt </a:t>
            </a:r>
            <a:r>
              <a:rPr lang="en-US" dirty="0" smtClean="0"/>
              <a:t>← dist[u] + length(u, v)</a:t>
            </a:r>
          </a:p>
          <a:p>
            <a:pPr algn="l"/>
            <a:r>
              <a:rPr lang="en-US" dirty="0" smtClean="0"/>
              <a:t>		if </a:t>
            </a:r>
            <a:r>
              <a:rPr lang="en-US" dirty="0" smtClean="0"/>
              <a:t>alt &lt; dist[v]:               </a:t>
            </a:r>
          </a:p>
          <a:p>
            <a:pPr algn="l"/>
            <a:r>
              <a:rPr lang="en-US" dirty="0" smtClean="0"/>
              <a:t>		dist[v</a:t>
            </a:r>
            <a:r>
              <a:rPr lang="en-US" dirty="0" smtClean="0"/>
              <a:t>] ← alt </a:t>
            </a:r>
          </a:p>
          <a:p>
            <a:pPr algn="l"/>
            <a:r>
              <a:rPr lang="en-US" dirty="0" smtClean="0"/>
              <a:t>		</a:t>
            </a:r>
            <a:r>
              <a:rPr lang="en-US" dirty="0" err="1" smtClean="0"/>
              <a:t>prev</a:t>
            </a:r>
            <a:r>
              <a:rPr lang="en-US" dirty="0" smtClean="0"/>
              <a:t>[v</a:t>
            </a:r>
            <a:r>
              <a:rPr lang="en-US" dirty="0" smtClean="0"/>
              <a:t>] ← u </a:t>
            </a:r>
          </a:p>
          <a:p>
            <a:pPr algn="l"/>
            <a:r>
              <a:rPr lang="en-US" b="1" dirty="0" smtClean="0"/>
              <a:t>           return </a:t>
            </a:r>
            <a:r>
              <a:rPr lang="en-US" b="1" dirty="0" smtClean="0"/>
              <a:t>dist[], </a:t>
            </a:r>
            <a:r>
              <a:rPr lang="en-US" b="1" dirty="0" err="1" smtClean="0"/>
              <a:t>prev</a:t>
            </a:r>
            <a:r>
              <a:rPr lang="en-US" b="1" dirty="0" smtClean="0"/>
              <a:t>[]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7851648" cy="685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FLOYD WARSHALL’S ALGORITHM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7854696" cy="4419600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algorithm(or  all pair shortest algorithm) is an algorithm for finding shortest paths in a weighted graph with positive or negative edge weights. 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All pair shortest paths that returns the shortest paths between  every of vertices in graph that can contain negative edge weights.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It is an example of dynamic programming approach</a:t>
            </a:r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Time Complexity: </a:t>
            </a:r>
            <a:r>
              <a:rPr lang="en-IN" sz="2400" b="1" dirty="0" smtClean="0">
                <a:solidFill>
                  <a:srgbClr val="FFFF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O(V^3)</a:t>
            </a: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851648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WORKING OF ALGORITHM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7854696" cy="4724400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Step </a:t>
            </a:r>
            <a:r>
              <a:rPr lang="en-US" b="1" dirty="0" smtClean="0">
                <a:solidFill>
                  <a:srgbClr val="C00000"/>
                </a:solidFill>
              </a:rPr>
              <a:t>1 -</a:t>
            </a:r>
            <a:r>
              <a:rPr lang="en-US" dirty="0" smtClean="0"/>
              <a:t>Initialize the shortest paths between </a:t>
            </a:r>
            <a:r>
              <a:rPr lang="en-US" dirty="0" smtClean="0"/>
              <a:t>any two vertices </a:t>
            </a:r>
            <a:r>
              <a:rPr lang="en-US" dirty="0" smtClean="0"/>
              <a:t>with Infinity.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Step </a:t>
            </a:r>
            <a:r>
              <a:rPr lang="en-US" b="1" dirty="0" smtClean="0">
                <a:solidFill>
                  <a:srgbClr val="C00000"/>
                </a:solidFill>
              </a:rPr>
              <a:t>2 -</a:t>
            </a:r>
            <a:r>
              <a:rPr lang="en-US" dirty="0" smtClean="0"/>
              <a:t>Find all pair shortest paths that </a:t>
            </a:r>
            <a:r>
              <a:rPr lang="en-US" dirty="0" smtClean="0"/>
              <a:t>use zero intermediate </a:t>
            </a:r>
            <a:r>
              <a:rPr lang="en-US" dirty="0" smtClean="0"/>
              <a:t>vertices, then find the shortest paths that </a:t>
            </a:r>
            <a:r>
              <a:rPr lang="en-US" dirty="0" smtClean="0"/>
              <a:t>use one intermediate </a:t>
            </a:r>
            <a:r>
              <a:rPr lang="en-US" dirty="0" smtClean="0"/>
              <a:t>vertex and so on.. until using </a:t>
            </a:r>
            <a:r>
              <a:rPr lang="en-US" dirty="0" smtClean="0"/>
              <a:t>all N vertices </a:t>
            </a:r>
            <a:r>
              <a:rPr lang="en-US" dirty="0" smtClean="0"/>
              <a:t>as intermediate nodes.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Step </a:t>
            </a:r>
            <a:r>
              <a:rPr lang="en-US" b="1" dirty="0" smtClean="0">
                <a:solidFill>
                  <a:srgbClr val="C00000"/>
                </a:solidFill>
              </a:rPr>
              <a:t>3 -</a:t>
            </a:r>
            <a:r>
              <a:rPr lang="en-US" dirty="0" smtClean="0"/>
              <a:t>Minimize the shortest paths between </a:t>
            </a:r>
            <a:r>
              <a:rPr lang="en-US" dirty="0" smtClean="0"/>
              <a:t>any two pairs </a:t>
            </a:r>
            <a:r>
              <a:rPr lang="en-US" dirty="0" smtClean="0"/>
              <a:t>in the previous operation.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Step </a:t>
            </a:r>
            <a:r>
              <a:rPr lang="en-US" b="1" dirty="0" smtClean="0">
                <a:solidFill>
                  <a:srgbClr val="C00000"/>
                </a:solidFill>
              </a:rPr>
              <a:t>4 -</a:t>
            </a:r>
            <a:r>
              <a:rPr lang="en-US" dirty="0" smtClean="0"/>
              <a:t>For </a:t>
            </a:r>
            <a:r>
              <a:rPr lang="en-US" dirty="0" smtClean="0"/>
              <a:t>any two vertices(</a:t>
            </a:r>
            <a:r>
              <a:rPr lang="en-US" dirty="0" err="1" smtClean="0"/>
              <a:t>i</a:t>
            </a:r>
            <a:r>
              <a:rPr lang="en-US" dirty="0" smtClean="0"/>
              <a:t> , j</a:t>
            </a:r>
            <a:r>
              <a:rPr lang="en-US" dirty="0" smtClean="0"/>
              <a:t>), one should actually minimize the distances between this pair using the </a:t>
            </a:r>
            <a:r>
              <a:rPr lang="en-US" dirty="0" smtClean="0"/>
              <a:t>first K nodes</a:t>
            </a:r>
            <a:r>
              <a:rPr lang="en-US" dirty="0" smtClean="0"/>
              <a:t>, so the shortest path will be:</a:t>
            </a:r>
          </a:p>
          <a:p>
            <a:pPr algn="l"/>
            <a:r>
              <a:rPr lang="en-US" b="1" dirty="0" smtClean="0">
                <a:solidFill>
                  <a:srgbClr val="FFFF00"/>
                </a:solidFill>
              </a:rPr>
              <a:t>min(dist[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][k]+dist[k][j],dist[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][j])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7851648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854696" cy="47244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smtClean="0"/>
              <a:t>let</a:t>
            </a:r>
            <a:r>
              <a:rPr lang="en-US" dirty="0" smtClean="0"/>
              <a:t> dist be a |V| × |V| array of minimum distances initialized to ∞ (infinity) </a:t>
            </a:r>
            <a:endParaRPr lang="en-US" dirty="0" smtClean="0"/>
          </a:p>
          <a:p>
            <a:pPr algn="l"/>
            <a:r>
              <a:rPr lang="en-US" b="1" dirty="0" smtClean="0"/>
              <a:t>     for </a:t>
            </a:r>
            <a:r>
              <a:rPr lang="en-US" b="1" dirty="0" smtClean="0"/>
              <a:t>each</a:t>
            </a:r>
            <a:r>
              <a:rPr lang="en-US" dirty="0" smtClean="0"/>
              <a:t> edge (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) </a:t>
            </a:r>
            <a:r>
              <a:rPr lang="en-US" b="1" dirty="0" smtClean="0"/>
              <a:t>do</a:t>
            </a:r>
            <a:r>
              <a:rPr lang="en-US" dirty="0" smtClean="0"/>
              <a:t> 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      dist[</a:t>
            </a:r>
            <a:r>
              <a:rPr lang="en-US" i="1" dirty="0" smtClean="0"/>
              <a:t>u</a:t>
            </a:r>
            <a:r>
              <a:rPr lang="en-US" dirty="0" smtClean="0"/>
              <a:t>][</a:t>
            </a:r>
            <a:r>
              <a:rPr lang="en-US" i="1" dirty="0" smtClean="0"/>
              <a:t>v</a:t>
            </a:r>
            <a:r>
              <a:rPr lang="en-US" dirty="0" smtClean="0"/>
              <a:t>] ← w(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) </a:t>
            </a:r>
            <a:endParaRPr lang="en-US" dirty="0" smtClean="0"/>
          </a:p>
          <a:p>
            <a:pPr algn="l"/>
            <a:r>
              <a:rPr lang="en-US" i="1" dirty="0" smtClean="0"/>
              <a:t> </a:t>
            </a:r>
            <a:r>
              <a:rPr lang="en-US" i="1" dirty="0" smtClean="0"/>
              <a:t>                         // </a:t>
            </a:r>
            <a:r>
              <a:rPr lang="en-US" i="1" dirty="0" smtClean="0"/>
              <a:t>The weight of the edge (</a:t>
            </a:r>
            <a:r>
              <a:rPr lang="en-US" dirty="0" smtClean="0"/>
              <a:t>u</a:t>
            </a:r>
            <a:r>
              <a:rPr lang="en-US" i="1" dirty="0" smtClean="0"/>
              <a:t>, </a:t>
            </a:r>
            <a:r>
              <a:rPr lang="en-US" dirty="0" smtClean="0"/>
              <a:t>v</a:t>
            </a:r>
            <a:r>
              <a:rPr lang="en-US" i="1" dirty="0" smtClean="0"/>
              <a:t>)</a:t>
            </a:r>
          </a:p>
          <a:p>
            <a:pPr algn="l"/>
            <a:r>
              <a:rPr lang="en-US" i="1" dirty="0" smtClean="0"/>
              <a:t> </a:t>
            </a:r>
            <a:r>
              <a:rPr lang="en-US" i="1" dirty="0" smtClean="0"/>
              <a:t>   </a:t>
            </a:r>
            <a:r>
              <a:rPr lang="en-US" dirty="0" smtClean="0"/>
              <a:t> </a:t>
            </a:r>
            <a:r>
              <a:rPr lang="en-US" b="1" dirty="0" smtClean="0"/>
              <a:t>for each</a:t>
            </a:r>
            <a:r>
              <a:rPr lang="en-US" dirty="0" smtClean="0"/>
              <a:t> vertex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b="1" dirty="0" smtClean="0"/>
              <a:t>do</a:t>
            </a:r>
            <a:r>
              <a:rPr lang="en-US" dirty="0" smtClean="0"/>
              <a:t> 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      dist[</a:t>
            </a:r>
            <a:r>
              <a:rPr lang="en-US" i="1" dirty="0" smtClean="0"/>
              <a:t>v</a:t>
            </a:r>
            <a:r>
              <a:rPr lang="en-US" dirty="0" smtClean="0"/>
              <a:t>][</a:t>
            </a:r>
            <a:r>
              <a:rPr lang="en-US" i="1" dirty="0" smtClean="0"/>
              <a:t>v</a:t>
            </a:r>
            <a:r>
              <a:rPr lang="en-US" dirty="0" smtClean="0"/>
              <a:t>] ← 0 </a:t>
            </a:r>
            <a:endParaRPr lang="en-US" dirty="0" smtClean="0"/>
          </a:p>
          <a:p>
            <a:pPr algn="l"/>
            <a:r>
              <a:rPr lang="en-US" b="1" dirty="0" smtClean="0"/>
              <a:t> </a:t>
            </a:r>
            <a:r>
              <a:rPr lang="en-US" b="1" dirty="0" smtClean="0"/>
              <a:t>    for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b="1" dirty="0" smtClean="0"/>
              <a:t>from</a:t>
            </a:r>
            <a:r>
              <a:rPr lang="en-US" dirty="0" smtClean="0"/>
              <a:t> 1 </a:t>
            </a:r>
            <a:r>
              <a:rPr lang="en-US" b="1" dirty="0" smtClean="0"/>
              <a:t>to</a:t>
            </a:r>
            <a:r>
              <a:rPr lang="en-US" dirty="0" smtClean="0"/>
              <a:t> |V</a:t>
            </a:r>
            <a:r>
              <a:rPr lang="en-US" dirty="0" smtClean="0"/>
              <a:t>| </a:t>
            </a:r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      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from</a:t>
            </a:r>
            <a:r>
              <a:rPr lang="en-US" dirty="0" smtClean="0"/>
              <a:t> 1 </a:t>
            </a:r>
            <a:r>
              <a:rPr lang="en-US" b="1" dirty="0" smtClean="0"/>
              <a:t>to</a:t>
            </a:r>
            <a:r>
              <a:rPr lang="en-US" dirty="0" smtClean="0"/>
              <a:t> |V| </a:t>
            </a:r>
            <a:endParaRPr lang="en-US" dirty="0" smtClean="0"/>
          </a:p>
          <a:p>
            <a:pPr algn="l"/>
            <a:r>
              <a:rPr lang="en-US" b="1" dirty="0" smtClean="0"/>
              <a:t> </a:t>
            </a:r>
            <a:r>
              <a:rPr lang="en-US" b="1" dirty="0" smtClean="0"/>
              <a:t>                  for</a:t>
            </a:r>
            <a:r>
              <a:rPr lang="en-US" dirty="0" smtClean="0"/>
              <a:t> 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  <a:r>
              <a:rPr lang="en-US" b="1" dirty="0" smtClean="0"/>
              <a:t>from</a:t>
            </a:r>
            <a:r>
              <a:rPr lang="en-US" dirty="0" smtClean="0"/>
              <a:t> 1 </a:t>
            </a:r>
            <a:r>
              <a:rPr lang="en-US" b="1" dirty="0" smtClean="0"/>
              <a:t>to</a:t>
            </a:r>
            <a:r>
              <a:rPr lang="en-US" dirty="0" smtClean="0"/>
              <a:t> |V| </a:t>
            </a:r>
            <a:endParaRPr lang="en-US" dirty="0" smtClean="0"/>
          </a:p>
          <a:p>
            <a:pPr algn="l"/>
            <a:r>
              <a:rPr lang="en-US" b="1" dirty="0" smtClean="0"/>
              <a:t> </a:t>
            </a:r>
            <a:r>
              <a:rPr lang="en-US" b="1" dirty="0" smtClean="0"/>
              <a:t>                        if</a:t>
            </a:r>
            <a:r>
              <a:rPr lang="en-US" dirty="0" smtClean="0"/>
              <a:t> </a:t>
            </a:r>
            <a:r>
              <a:rPr lang="en-US" dirty="0" smtClean="0"/>
              <a:t>dist[</a:t>
            </a:r>
            <a:r>
              <a:rPr lang="en-US" i="1" dirty="0" err="1" smtClean="0"/>
              <a:t>i</a:t>
            </a:r>
            <a:r>
              <a:rPr lang="en-US" dirty="0" smtClean="0"/>
              <a:t>][</a:t>
            </a:r>
            <a:r>
              <a:rPr lang="en-US" i="1" dirty="0" smtClean="0"/>
              <a:t>j</a:t>
            </a:r>
            <a:r>
              <a:rPr lang="en-US" dirty="0" smtClean="0"/>
              <a:t>] &gt; dist[</a:t>
            </a:r>
            <a:r>
              <a:rPr lang="en-US" i="1" dirty="0" err="1" smtClean="0"/>
              <a:t>i</a:t>
            </a:r>
            <a:r>
              <a:rPr lang="en-US" dirty="0" smtClean="0"/>
              <a:t>][</a:t>
            </a:r>
            <a:r>
              <a:rPr lang="en-US" i="1" dirty="0" smtClean="0"/>
              <a:t>k</a:t>
            </a:r>
            <a:r>
              <a:rPr lang="en-US" dirty="0" smtClean="0"/>
              <a:t>] + dist[</a:t>
            </a:r>
            <a:r>
              <a:rPr lang="en-US" i="1" dirty="0" smtClean="0"/>
              <a:t>k</a:t>
            </a:r>
            <a:r>
              <a:rPr lang="en-US" dirty="0" smtClean="0"/>
              <a:t>][</a:t>
            </a:r>
            <a:r>
              <a:rPr lang="en-US" i="1" dirty="0" smtClean="0"/>
              <a:t>j</a:t>
            </a:r>
            <a:r>
              <a:rPr lang="en-US" dirty="0" smtClean="0"/>
              <a:t>] 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                       dist[</a:t>
            </a:r>
            <a:r>
              <a:rPr lang="en-US" i="1" dirty="0" err="1" smtClean="0"/>
              <a:t>i</a:t>
            </a:r>
            <a:r>
              <a:rPr lang="en-US" dirty="0" smtClean="0"/>
              <a:t>][</a:t>
            </a:r>
            <a:r>
              <a:rPr lang="en-US" i="1" dirty="0" smtClean="0"/>
              <a:t>j</a:t>
            </a:r>
            <a:r>
              <a:rPr lang="en-US" dirty="0" smtClean="0"/>
              <a:t>] ← dist[</a:t>
            </a:r>
            <a:r>
              <a:rPr lang="en-US" i="1" dirty="0" err="1" smtClean="0"/>
              <a:t>i</a:t>
            </a:r>
            <a:r>
              <a:rPr lang="en-US" dirty="0" smtClean="0"/>
              <a:t>][</a:t>
            </a:r>
            <a:r>
              <a:rPr lang="en-US" i="1" dirty="0" smtClean="0"/>
              <a:t>k</a:t>
            </a:r>
            <a:r>
              <a:rPr lang="en-US" dirty="0" smtClean="0"/>
              <a:t>] + dist[</a:t>
            </a:r>
            <a:r>
              <a:rPr lang="en-US" i="1" dirty="0" smtClean="0"/>
              <a:t>k</a:t>
            </a:r>
            <a:r>
              <a:rPr lang="en-US" dirty="0" smtClean="0"/>
              <a:t>][</a:t>
            </a:r>
            <a:r>
              <a:rPr lang="en-US" i="1" dirty="0" smtClean="0"/>
              <a:t>j</a:t>
            </a:r>
            <a:r>
              <a:rPr lang="en-US" dirty="0" smtClean="0"/>
              <a:t>] </a:t>
            </a:r>
            <a:endParaRPr lang="en-US" dirty="0" smtClean="0"/>
          </a:p>
          <a:p>
            <a:pPr algn="l"/>
            <a:r>
              <a:rPr lang="en-US" b="1" dirty="0" smtClean="0"/>
              <a:t> </a:t>
            </a:r>
            <a:r>
              <a:rPr lang="en-US" b="1" dirty="0" smtClean="0"/>
              <a:t>                        end </a:t>
            </a:r>
            <a:r>
              <a:rPr lang="en-US" b="1" dirty="0" smtClean="0"/>
              <a:t>if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143000"/>
          </a:xfrm>
        </p:spPr>
        <p:txBody>
          <a:bodyPr/>
          <a:lstStyle/>
          <a:p>
            <a:pPr algn="ctr"/>
            <a:r>
              <a:rPr lang="en-US" dirty="0" smtClean="0"/>
              <a:t>END OF SLIDES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7851648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083296" cy="525780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Graphs are non-linear data structures consisting of vertices(or nodes) and edges(or arcs).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Unlike trees, all nodes in graphs can have any number of incoming and outgoing edges whereas in trees, the root node cannot have any incoming edge.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This way, every tree is a graph but vice versa is not true.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There are 2 types of graphs: Undirected and Directed Graphs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In undirected graphs, an edge between nodes A and B can be used to traverse from A to B and from B to A. All edges are denoted without any arrows.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In directed graphs, all edges are denoted with an arrow and can be traversed on in the direction denoted by it.</a:t>
            </a:r>
          </a:p>
          <a:p>
            <a:pPr algn="l"/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685800"/>
            <a:ext cx="7772400" cy="762000"/>
          </a:xfrm>
        </p:spPr>
        <p:txBody>
          <a:bodyPr/>
          <a:lstStyle/>
          <a:p>
            <a:pPr algn="ctr"/>
            <a:r>
              <a:rPr smtClean="0"/>
              <a:t>TYPES OF GRAPHS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0352" y="1600200"/>
            <a:ext cx="6403848" cy="3733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63436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851648" cy="990600"/>
          </a:xfrm>
        </p:spPr>
        <p:txBody>
          <a:bodyPr/>
          <a:lstStyle/>
          <a:p>
            <a:pPr algn="ctr"/>
            <a:r>
              <a:rPr lang="en-US" b="0" dirty="0" smtClean="0">
                <a:effectLst/>
              </a:rPr>
              <a:t>BREADTH FIRST SEARCH</a:t>
            </a:r>
            <a:endParaRPr lang="en-US" b="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7854696" cy="381000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US" b="1" dirty="0" smtClean="0">
                <a:hlinkClick r:id="rId2"/>
              </a:rPr>
              <a:t>BFS</a:t>
            </a:r>
            <a:r>
              <a:rPr lang="en-US" dirty="0" smtClean="0">
                <a:hlinkClick r:id="rId2"/>
              </a:rPr>
              <a:t> stands for </a:t>
            </a:r>
            <a:r>
              <a:rPr lang="en-US" b="1" dirty="0" smtClean="0">
                <a:hlinkClick r:id="rId2"/>
              </a:rPr>
              <a:t>Breadth First Search</a:t>
            </a:r>
            <a:r>
              <a:rPr lang="en-US" dirty="0" smtClean="0"/>
              <a:t> is a vertex based technique for finding a shortest path in graph. </a:t>
            </a:r>
            <a:endParaRPr lang="en-US" dirty="0" smtClean="0"/>
          </a:p>
          <a:p>
            <a:pPr algn="l">
              <a:buFont typeface="Wingdings" pitchFamily="2" charset="2"/>
              <a:buChar char="§"/>
            </a:pPr>
            <a:r>
              <a:rPr lang="en-US" dirty="0" smtClean="0"/>
              <a:t>It </a:t>
            </a:r>
            <a:r>
              <a:rPr lang="en-US" dirty="0" smtClean="0"/>
              <a:t>uses a </a:t>
            </a:r>
            <a:r>
              <a:rPr lang="en-US" dirty="0" smtClean="0">
                <a:hlinkClick r:id="rId3"/>
              </a:rPr>
              <a:t>Queue data structure</a:t>
            </a:r>
            <a:r>
              <a:rPr lang="en-US" dirty="0" smtClean="0"/>
              <a:t> which follows first in first out. </a:t>
            </a:r>
            <a:endParaRPr lang="en-US" dirty="0" smtClean="0"/>
          </a:p>
          <a:p>
            <a:pPr algn="l">
              <a:buFont typeface="Wingdings" pitchFamily="2" charset="2"/>
              <a:buChar char="§"/>
            </a:pPr>
            <a:r>
              <a:rPr lang="en-US" dirty="0" smtClean="0"/>
              <a:t>In </a:t>
            </a:r>
            <a:r>
              <a:rPr lang="en-US" dirty="0" smtClean="0"/>
              <a:t>BFS, one vertex is selected at a time when it is visited and marked then its adjacent are visited and stored in the queue. </a:t>
            </a:r>
            <a:endParaRPr lang="en-US" dirty="0" smtClean="0"/>
          </a:p>
          <a:p>
            <a:pPr algn="l">
              <a:buFont typeface="Wingdings" pitchFamily="2" charset="2"/>
              <a:buChar char="§"/>
            </a:pPr>
            <a:r>
              <a:rPr lang="en-US" dirty="0" smtClean="0"/>
              <a:t>It </a:t>
            </a:r>
            <a:r>
              <a:rPr lang="en-US" dirty="0" smtClean="0"/>
              <a:t>is slower than DFS.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8153400" cy="5334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WORKING OF BFS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8001000" cy="4572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Step 1</a:t>
            </a:r>
            <a:r>
              <a:rPr lang="en-US" sz="2400" dirty="0" smtClean="0">
                <a:solidFill>
                  <a:srgbClr val="7030A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SET STATUS = 1 (ready state) for each node in G</a:t>
            </a:r>
          </a:p>
          <a:p>
            <a:pPr algn="l"/>
            <a:r>
              <a:rPr lang="en-US" sz="2400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Step 2:</a:t>
            </a:r>
            <a:r>
              <a:rPr lang="en-US" sz="2400" dirty="0" smtClean="0">
                <a:solidFill>
                  <a:srgbClr val="7030A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Enqueue the starting node A and set its STATUS </a:t>
            </a:r>
            <a:r>
              <a:rPr lang="en-US" sz="24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= </a:t>
            </a:r>
            <a:r>
              <a:rPr lang="en-US" sz="24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2 </a:t>
            </a:r>
            <a:r>
              <a:rPr lang="en-IN" sz="24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(waiting state)</a:t>
            </a:r>
          </a:p>
          <a:p>
            <a:pPr algn="l"/>
            <a:r>
              <a:rPr lang="en-US" sz="2400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Step 3: </a:t>
            </a:r>
            <a:r>
              <a:rPr lang="en-US" sz="24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Repeat Steps 4 and 5 until </a:t>
            </a:r>
            <a:r>
              <a:rPr lang="en-IN" sz="24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QUEUE is empty</a:t>
            </a:r>
          </a:p>
          <a:p>
            <a:pPr algn="l"/>
            <a:r>
              <a:rPr lang="en-US" sz="2400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Step 4: </a:t>
            </a:r>
            <a:r>
              <a:rPr lang="en-US" sz="24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Dequeue a node N. Process it and set </a:t>
            </a:r>
            <a:r>
              <a:rPr lang="en-US" sz="24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its STATUS=3</a:t>
            </a:r>
          </a:p>
          <a:p>
            <a:pPr algn="l"/>
            <a:r>
              <a:rPr lang="en-IN" sz="24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(processed </a:t>
            </a:r>
            <a:r>
              <a:rPr lang="en-IN" sz="24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state).</a:t>
            </a:r>
          </a:p>
          <a:p>
            <a:pPr algn="l"/>
            <a:r>
              <a:rPr lang="en-US" sz="2400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Step 5: </a:t>
            </a:r>
            <a:r>
              <a:rPr lang="en-US" sz="24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Enqueue all the </a:t>
            </a:r>
            <a:r>
              <a:rPr lang="en-US" sz="24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neighbours</a:t>
            </a:r>
            <a:r>
              <a:rPr lang="en-US" sz="24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 of N that are in the 	ready state (whose STATUS = 1) and set </a:t>
            </a:r>
            <a:r>
              <a:rPr lang="en-IN" sz="24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their 	STATUS = </a:t>
            </a:r>
            <a:r>
              <a:rPr lang="en-IN" sz="24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2 </a:t>
            </a:r>
            <a:r>
              <a:rPr lang="en-IN" sz="24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(waiting state)</a:t>
            </a:r>
          </a:p>
          <a:p>
            <a:pPr algn="l"/>
            <a:r>
              <a:rPr lang="en-IN" sz="24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	[END OF LOOP]</a:t>
            </a:r>
          </a:p>
          <a:p>
            <a:pPr algn="l"/>
            <a:r>
              <a:rPr lang="en-IN" sz="2400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Step 6: </a:t>
            </a:r>
            <a:r>
              <a:rPr lang="en-IN" sz="24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EXIT</a:t>
            </a:r>
          </a:p>
          <a:p>
            <a:pPr algn="l"/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7851648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FEATURES &amp; APPLICATIONS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8305800" cy="47244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IN" sz="2000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Time Complexity:  </a:t>
            </a:r>
            <a:r>
              <a:rPr lang="en-IN" sz="2000" b="1" dirty="0" smtClean="0">
                <a:solidFill>
                  <a:srgbClr val="FFFF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O(|V| + |E|)</a:t>
            </a:r>
          </a:p>
          <a:p>
            <a:pPr algn="l">
              <a:lnSpc>
                <a:spcPct val="150000"/>
              </a:lnSpc>
            </a:pPr>
            <a:r>
              <a:rPr lang="en-IN" sz="2000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Completeness: </a:t>
            </a:r>
            <a:r>
              <a:rPr lang="en-IN" sz="20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This algorithm is a complete algorithm as it gives solution for any kind of graph</a:t>
            </a:r>
            <a:r>
              <a:rPr lang="en-IN" sz="2000" dirty="0" smtClean="0">
                <a:solidFill>
                  <a:srgbClr val="7030A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smtClean="0">
                <a:solidFill>
                  <a:srgbClr val="7030A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.</a:t>
            </a:r>
            <a:endParaRPr lang="en-IN" sz="2000" dirty="0" smtClean="0">
              <a:solidFill>
                <a:srgbClr val="7030A0"/>
              </a:solidFill>
              <a:latin typeface="Corbel Light" panose="020B030302020402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IN" sz="2000" b="1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Optimality:</a:t>
            </a:r>
            <a:r>
              <a:rPr lang="en-IN" sz="2000" dirty="0" smtClean="0">
                <a:solidFill>
                  <a:srgbClr val="C00000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BFS is optimal for graph that has edges of equal length, since it always returns the result with fewest edges between the start node and goal node</a:t>
            </a:r>
            <a:r>
              <a:rPr lang="en-IN" sz="20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IN" sz="2000" dirty="0" smtClean="0">
                <a:solidFill>
                  <a:schemeClr val="bg2"/>
                </a:solidFill>
                <a:latin typeface="Corbel Light" panose="020B0303020204020204" pitchFamily="34" charset="0"/>
                <a:cs typeface="Calibri" panose="020F0502020204030204" pitchFamily="34" charset="0"/>
              </a:rPr>
              <a:t>APPLICATIONS: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Finding all connected components in graph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Finding all nodes within individual connected component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Finding shortest path between two nodes ‘u’ and ‘v’ of an </a:t>
            </a:r>
            <a:r>
              <a:rPr lang="en-IN" sz="20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unweighted</a:t>
            </a:r>
            <a:r>
              <a:rPr lang="en-IN" sz="2000" dirty="0" smtClean="0">
                <a:latin typeface="Corbel Light" panose="020B0303020204020204" pitchFamily="34" charset="0"/>
                <a:cs typeface="Calibri" panose="020F0502020204030204" pitchFamily="34" charset="0"/>
              </a:rPr>
              <a:t> or weighted graph.</a:t>
            </a:r>
          </a:p>
          <a:p>
            <a:pPr algn="l">
              <a:lnSpc>
                <a:spcPct val="150000"/>
              </a:lnSpc>
            </a:pPr>
            <a:endParaRPr lang="en-IN" sz="2000" dirty="0" smtClean="0">
              <a:solidFill>
                <a:schemeClr val="bg2"/>
              </a:solidFill>
              <a:latin typeface="Corbel Light" panose="020B0303020204020204" pitchFamily="34" charset="0"/>
              <a:cs typeface="Calibri" panose="020F0502020204030204" pitchFamily="34" charset="0"/>
            </a:endParaRPr>
          </a:p>
          <a:p>
            <a:pPr algn="l"/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838200"/>
            <a:ext cx="7851648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PSEUDOCODE OF BFS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8305800" cy="4800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BFS (G, s) 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   //</a:t>
            </a:r>
            <a:r>
              <a:rPr lang="en-US" dirty="0" smtClean="0"/>
              <a:t>Where G is the graph and s is the source node </a:t>
            </a:r>
            <a:endParaRPr lang="en-US" dirty="0" smtClean="0"/>
          </a:p>
          <a:p>
            <a:pPr algn="l"/>
            <a:r>
              <a:rPr lang="en-US" dirty="0" smtClean="0"/>
              <a:t>let </a:t>
            </a:r>
            <a:r>
              <a:rPr lang="en-US" dirty="0" smtClean="0"/>
              <a:t>Q be queue. </a:t>
            </a:r>
            <a:endParaRPr lang="en-US" dirty="0" smtClean="0"/>
          </a:p>
          <a:p>
            <a:pPr algn="l"/>
            <a:r>
              <a:rPr lang="en-US" dirty="0" smtClean="0"/>
              <a:t>     </a:t>
            </a:r>
            <a:r>
              <a:rPr lang="en-US" dirty="0" err="1" smtClean="0"/>
              <a:t>Q.enqueue</a:t>
            </a:r>
            <a:r>
              <a:rPr lang="en-US" dirty="0" smtClean="0"/>
              <a:t>( s ) 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 //</a:t>
            </a:r>
            <a:r>
              <a:rPr lang="en-US" dirty="0" smtClean="0"/>
              <a:t>Inserting s in queue until all its </a:t>
            </a:r>
            <a:r>
              <a:rPr lang="en-US" dirty="0" smtClean="0"/>
              <a:t>neighbor </a:t>
            </a:r>
            <a:r>
              <a:rPr lang="en-US" dirty="0" smtClean="0"/>
              <a:t>vertices are marked. 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 mark </a:t>
            </a:r>
            <a:r>
              <a:rPr lang="en-US" dirty="0" smtClean="0"/>
              <a:t>s as visited. 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 while </a:t>
            </a:r>
            <a:r>
              <a:rPr lang="en-US" dirty="0" smtClean="0"/>
              <a:t>( Q is not empty) 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//</a:t>
            </a:r>
            <a:r>
              <a:rPr lang="en-US" dirty="0" smtClean="0"/>
              <a:t>Removing that vertex from queue</a:t>
            </a:r>
            <a:r>
              <a:rPr lang="en-US" dirty="0" smtClean="0"/>
              <a:t>, whose neighbor </a:t>
            </a:r>
            <a:r>
              <a:rPr lang="en-US" dirty="0" smtClean="0"/>
              <a:t>will be visited now 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  v </a:t>
            </a:r>
            <a:r>
              <a:rPr lang="en-US" dirty="0" smtClean="0"/>
              <a:t>= </a:t>
            </a:r>
            <a:r>
              <a:rPr lang="en-US" dirty="0" err="1" smtClean="0"/>
              <a:t>Q.dequeue</a:t>
            </a:r>
            <a:r>
              <a:rPr lang="en-US" dirty="0" smtClean="0"/>
              <a:t>( ) 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//</a:t>
            </a:r>
            <a:r>
              <a:rPr lang="en-US" dirty="0" smtClean="0"/>
              <a:t>processing all the </a:t>
            </a:r>
            <a:r>
              <a:rPr lang="en-US" dirty="0" smtClean="0"/>
              <a:t>neighbors </a:t>
            </a:r>
            <a:r>
              <a:rPr lang="en-US" dirty="0" smtClean="0"/>
              <a:t>of v 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  for </a:t>
            </a:r>
            <a:r>
              <a:rPr lang="en-US" dirty="0" smtClean="0"/>
              <a:t>all </a:t>
            </a:r>
            <a:r>
              <a:rPr lang="en-US" dirty="0" smtClean="0"/>
              <a:t>neighbors </a:t>
            </a:r>
            <a:r>
              <a:rPr lang="en-US" dirty="0" smtClean="0"/>
              <a:t>w of v in Graph G 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            if </a:t>
            </a:r>
            <a:r>
              <a:rPr lang="en-US" dirty="0" smtClean="0"/>
              <a:t>w is not visited 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                     </a:t>
            </a:r>
            <a:r>
              <a:rPr lang="en-US" dirty="0" err="1" smtClean="0"/>
              <a:t>Q.enqueue</a:t>
            </a:r>
            <a:r>
              <a:rPr lang="en-US" dirty="0" smtClean="0"/>
              <a:t>( w ) 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//</a:t>
            </a:r>
            <a:r>
              <a:rPr lang="en-US" dirty="0" smtClean="0"/>
              <a:t>Stores w in Q to further visit its </a:t>
            </a:r>
            <a:r>
              <a:rPr lang="en-US" dirty="0" smtClean="0"/>
              <a:t>neighbor </a:t>
            </a:r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                     mark </a:t>
            </a:r>
            <a:r>
              <a:rPr lang="en-US" dirty="0" smtClean="0"/>
              <a:t>w as visited.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FLOW OF DFS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8153400" cy="4800600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43624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524000"/>
            <a:ext cx="37528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810000"/>
            <a:ext cx="40100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457</TotalTime>
  <Words>1499</Words>
  <Application>Microsoft Office PowerPoint</Application>
  <PresentationFormat>On-screen Show (4:3)</PresentationFormat>
  <Paragraphs>213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DESIGN &amp; ANALYSIS OF ALGORITHMS</vt:lpstr>
      <vt:lpstr>Introduction  to  graphs</vt:lpstr>
      <vt:lpstr>GRAPHS</vt:lpstr>
      <vt:lpstr>TYPES OF GRAPHS</vt:lpstr>
      <vt:lpstr>BREADTH FIRST SEARCH</vt:lpstr>
      <vt:lpstr>WORKING OF BFS</vt:lpstr>
      <vt:lpstr>FEATURES &amp; APPLICATIONS</vt:lpstr>
      <vt:lpstr>PSEUDOCODE OF BFS</vt:lpstr>
      <vt:lpstr>FLOW OF DFS</vt:lpstr>
      <vt:lpstr>DEPTH FIRST SEARCH</vt:lpstr>
      <vt:lpstr>Slide 11</vt:lpstr>
      <vt:lpstr>WORKING OF DFS</vt:lpstr>
      <vt:lpstr>PSEUDOCODE OF DFS</vt:lpstr>
      <vt:lpstr>FLOW OF DFS</vt:lpstr>
      <vt:lpstr>MINIMUM SPANNING TREE</vt:lpstr>
      <vt:lpstr>PRIM’S ALGORITHM</vt:lpstr>
      <vt:lpstr>WORKING OF ALGORITHM</vt:lpstr>
      <vt:lpstr>KRUSKAL’S ALGORITHM</vt:lpstr>
      <vt:lpstr>WORKING OF ALGORITHM</vt:lpstr>
      <vt:lpstr>DIJKSTRA’S ALGORITHM</vt:lpstr>
      <vt:lpstr>WORKING OF ALGORITHM</vt:lpstr>
      <vt:lpstr>PSEUDOCODE</vt:lpstr>
      <vt:lpstr>FLOYD WARSHALL’S ALGORITHM</vt:lpstr>
      <vt:lpstr>WORKING OF ALGORITHM</vt:lpstr>
      <vt:lpstr>PSEUDOCODE</vt:lpstr>
      <vt:lpstr>END OF SLIDES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 BOOK</dc:creator>
  <cp:lastModifiedBy>MY BOOK</cp:lastModifiedBy>
  <cp:revision>36</cp:revision>
  <dcterms:created xsi:type="dcterms:W3CDTF">2020-04-28T05:08:31Z</dcterms:created>
  <dcterms:modified xsi:type="dcterms:W3CDTF">2020-04-28T12:46:22Z</dcterms:modified>
</cp:coreProperties>
</file>