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hyperlink" Target="https://drive.google.com/open?id=11479RbQhIxHpxluEDiZyKlYvS03soKUQ" TargetMode="External"/><Relationship Id="rId4" Type="http://schemas.openxmlformats.org/officeDocument/2006/relationships/hyperlink" Target="https://github.com/X-zhangyang/Real-World-Masked-Face-Datase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 the present scenario of Covid-19 the use of masks has become essential for everyone. So our team has come up with an idea to develop a software that detects if a person is wearing a mask.…"/>
          <p:cNvSpPr txBox="1"/>
          <p:nvPr>
            <p:ph type="subTitle" idx="1"/>
          </p:nvPr>
        </p:nvSpPr>
        <p:spPr>
          <a:xfrm>
            <a:off x="732234" y="2292994"/>
            <a:ext cx="11781037" cy="6269436"/>
          </a:xfrm>
          <a:prstGeom prst="rect">
            <a:avLst/>
          </a:prstGeom>
        </p:spPr>
        <p:txBody>
          <a:bodyPr/>
          <a:lstStyle/>
          <a:p>
            <a:pPr marL="462557" indent="-462557" algn="l" defTabSz="525779">
              <a:buSzPct val="145000"/>
              <a:buChar char="•"/>
              <a:defRPr sz="3330">
                <a:solidFill>
                  <a:srgbClr val="E1FFEF"/>
                </a:solidFill>
              </a:defRPr>
            </a:pPr>
            <a:r>
              <a:t>In the present scenario of Covid-19 the use of masks has become essential for everyone. So our team has come up with an idea to develop a software that detects if a person is wearing a mask.</a:t>
            </a:r>
          </a:p>
          <a:p>
            <a:pPr marL="462557" indent="-462557" algn="l" defTabSz="525779">
              <a:buSzPct val="145000"/>
              <a:buChar char="•"/>
              <a:defRPr sz="3330">
                <a:solidFill>
                  <a:srgbClr val="E1FFEF"/>
                </a:solidFill>
              </a:defRPr>
            </a:pPr>
            <a:r>
              <a:t>This software can be useful at closed buildings such as shopping malls and airports as unmasked people can be easily detected and denied entry for the safety of everyone.</a:t>
            </a:r>
          </a:p>
          <a:p>
            <a:pPr marL="462557" indent="-462557" algn="l" defTabSz="525779">
              <a:buSzPct val="145000"/>
              <a:buChar char="•"/>
              <a:defRPr sz="3330">
                <a:solidFill>
                  <a:srgbClr val="E1FFEF"/>
                </a:solidFill>
              </a:defRPr>
            </a:pPr>
            <a:r>
              <a:t>The software also maintains a database of how many people were wearing the masks out of the total people in a day and keeps record of this database to understand if the trend of the number of people wearing a mask</a:t>
            </a:r>
          </a:p>
        </p:txBody>
      </p:sp>
      <p:sp>
        <p:nvSpPr>
          <p:cNvPr id="120" name="IDEA OF THE PROJECT"/>
          <p:cNvSpPr txBox="1"/>
          <p:nvPr>
            <p:ph type="ctrTitle"/>
          </p:nvPr>
        </p:nvSpPr>
        <p:spPr>
          <a:xfrm>
            <a:off x="1390352" y="38100"/>
            <a:ext cx="10464801" cy="2074367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IDEA OF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Class="exit" nodeType="withEffec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Class="exit" nodeType="withEffec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Class="exit" nodeType="withEffect" presetSubtype="2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  <p:bldP build="p" bldLvl="5" animBg="1" rev="0" advAuto="0" spid="119" grpId="2"/>
      <p:bldP build="whole" bldLvl="1" animBg="1" rev="0" advAuto="0" spid="120" grpId="3"/>
      <p:bldP build="p" bldLvl="5" animBg="1" rev="0" advAuto="0" spid="119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ll of our datasets have been collected from the internet  majorly from GitHub and Kaggle.…"/>
          <p:cNvSpPr txBox="1"/>
          <p:nvPr>
            <p:ph type="subTitle" idx="1"/>
          </p:nvPr>
        </p:nvSpPr>
        <p:spPr>
          <a:xfrm>
            <a:off x="1066800" y="1763464"/>
            <a:ext cx="10464800" cy="6806556"/>
          </a:xfrm>
          <a:prstGeom prst="rect">
            <a:avLst/>
          </a:prstGeom>
        </p:spPr>
        <p:txBody>
          <a:bodyPr anchor="ctr"/>
          <a:lstStyle/>
          <a:p>
            <a:pPr marL="513953" indent="-513953" algn="l">
              <a:buSzPct val="145000"/>
              <a:buChar char="•"/>
              <a:defRPr i="1">
                <a:solidFill>
                  <a:srgbClr val="07D3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All of our datasets have been collected from the internet  majorly from GitHub and Kaggle. </a:t>
            </a:r>
          </a:p>
          <a:p>
            <a:pPr marL="513953" indent="-513953" algn="l">
              <a:buSzPct val="145000"/>
              <a:buChar char="•"/>
              <a:defRPr i="1">
                <a:solidFill>
                  <a:srgbClr val="07D3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 total of 10,000 images were used ,consisting of masked and unmasked faces to train the model. </a:t>
            </a:r>
          </a:p>
          <a:p>
            <a:pPr marL="513953" indent="-513953" algn="l">
              <a:buSzPct val="145000"/>
              <a:buChar char="•"/>
              <a:defRPr>
                <a:solidFill>
                  <a:srgbClr val="07D300"/>
                </a:solidFill>
              </a:defRPr>
            </a:pPr>
            <a:r>
              <a:t>Sources—&gt;</a:t>
            </a:r>
          </a:p>
          <a:p>
            <a:pPr marL="734218" indent="-734218" algn="l">
              <a:buSzPct val="100000"/>
              <a:buAutoNum type="arabicPeriod" startAt="1"/>
              <a:defRPr>
                <a:solidFill>
                  <a:srgbClr val="07D300"/>
                </a:solidFill>
              </a:defRPr>
            </a:pPr>
            <a:r>
              <a:rPr i="1">
                <a:hlinkClick r:id="rId3" invalidUrl="" action="" tgtFrame="" tooltip="" history="1" highlightClick="0" endSnd="0"/>
              </a:rPr>
              <a:t>https://drive.google.com/open?id=11479RbQhIxHpxluEDiZyKlYvS03soKUQ</a:t>
            </a:r>
            <a:endParaRPr i="1"/>
          </a:p>
          <a:p>
            <a:pPr marL="734218" indent="-734218" algn="l">
              <a:buSzPct val="100000"/>
              <a:buAutoNum type="arabicPeriod" startAt="1"/>
              <a:defRPr>
                <a:solidFill>
                  <a:srgbClr val="07D300"/>
                </a:solidFill>
              </a:defRPr>
            </a:pPr>
            <a:r>
              <a:rPr i="1">
                <a:hlinkClick r:id="rId4" invalidUrl="" action="" tgtFrame="" tooltip="" history="1" highlightClick="0" endSnd="0"/>
              </a:rPr>
              <a:t>https://github.com/X-zhangyang/Real-World-Masked-Face-Dataset</a:t>
            </a:r>
          </a:p>
        </p:txBody>
      </p:sp>
      <p:sp>
        <p:nvSpPr>
          <p:cNvPr id="123" name="DataSets"/>
          <p:cNvSpPr txBox="1"/>
          <p:nvPr>
            <p:ph type="ctrTitle"/>
          </p:nvPr>
        </p:nvSpPr>
        <p:spPr>
          <a:xfrm>
            <a:off x="1270000" y="-19939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40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DataSets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xit" nodeType="withEffec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4" dur="10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Class="exit" nodeType="withEffec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7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nodeType="withEffec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0" dur="10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Class="exit" nodeType="withEffec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3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xit" nodeType="withEffec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6" dur="10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4"/>
      <p:bldP build="whole" bldLvl="1" animBg="1" rev="0" advAuto="0" spid="123" grpId="1"/>
      <p:bldP build="whole" bldLvl="1" animBg="1" rev="0" advAuto="0" spid="123" grpId="3"/>
      <p:bldP build="p" bldLvl="1" animBg="1" rev="0" advAuto="0" spid="12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ile Directory"/>
          <p:cNvSpPr txBox="1"/>
          <p:nvPr>
            <p:ph type="ctrTitle"/>
          </p:nvPr>
        </p:nvSpPr>
        <p:spPr>
          <a:xfrm>
            <a:off x="1028700" y="190500"/>
            <a:ext cx="10464800" cy="1733054"/>
          </a:xfrm>
          <a:prstGeom prst="rect">
            <a:avLst/>
          </a:prstGeom>
        </p:spPr>
        <p:txBody>
          <a:bodyPr lIns="0" tIns="0" rIns="0" bIns="0"/>
          <a:lstStyle>
            <a:lvl1pPr>
              <a:defRPr b="1" sz="55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File Directory</a:t>
            </a:r>
          </a:p>
        </p:txBody>
      </p:sp>
      <p:sp>
        <p:nvSpPr>
          <p:cNvPr id="126" name="Masked Dataset"/>
          <p:cNvSpPr/>
          <p:nvPr/>
        </p:nvSpPr>
        <p:spPr>
          <a:xfrm>
            <a:off x="5285339" y="1557264"/>
            <a:ext cx="18888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Masked Dataset</a:t>
            </a:r>
          </a:p>
        </p:txBody>
      </p:sp>
      <p:sp>
        <p:nvSpPr>
          <p:cNvPr id="127" name="FlowChart showing the file Hierarchy used in training the model.…"/>
          <p:cNvSpPr txBox="1"/>
          <p:nvPr>
            <p:ph type="subTitle" sz="half" idx="1"/>
          </p:nvPr>
        </p:nvSpPr>
        <p:spPr>
          <a:xfrm>
            <a:off x="482439" y="6719994"/>
            <a:ext cx="11324591" cy="2643023"/>
          </a:xfrm>
          <a:prstGeom prst="rect">
            <a:avLst/>
          </a:prstGeom>
        </p:spPr>
        <p:txBody>
          <a:bodyPr/>
          <a:lstStyle/>
          <a:p>
            <a:pPr marL="241557" indent="-241557" algn="l" defTabSz="274574">
              <a:buSzPct val="145000"/>
              <a:buChar char="•"/>
              <a:defRPr b="1" sz="2820">
                <a:solidFill>
                  <a:srgbClr val="00EEFF"/>
                </a:solidFill>
              </a:defRPr>
            </a:pPr>
            <a:r>
              <a:t>FlowChart showing the file Hierarchy used in training the model. </a:t>
            </a:r>
          </a:p>
          <a:p>
            <a:pPr marL="241557" indent="-241557" algn="l" defTabSz="274574">
              <a:buSzPct val="145000"/>
              <a:buChar char="•"/>
              <a:defRPr sz="2820">
                <a:solidFill>
                  <a:srgbClr val="00FFF8"/>
                </a:solidFill>
              </a:defRPr>
            </a:pPr>
            <a:r>
              <a:rPr b="1"/>
              <a:t>The</a:t>
            </a:r>
            <a:r>
              <a:t> T</a:t>
            </a:r>
            <a:r>
              <a:rPr b="1"/>
              <a:t>rainset consists of 4.5k .jpg files each of masked and unmasked used to train the model.</a:t>
            </a:r>
            <a:r>
              <a:t> </a:t>
            </a:r>
          </a:p>
          <a:p>
            <a:pPr marL="241557" indent="-241557" algn="l" defTabSz="274574">
              <a:buSzPct val="145000"/>
              <a:buChar char="•"/>
              <a:defRPr b="1" sz="2820">
                <a:solidFill>
                  <a:srgbClr val="00FFF8"/>
                </a:solidFill>
              </a:defRPr>
            </a:pPr>
            <a:r>
              <a:t>The Validationset consist of 500 .jpg files each of masked and unmasked to test the model </a:t>
            </a:r>
          </a:p>
        </p:txBody>
      </p:sp>
      <p:sp>
        <p:nvSpPr>
          <p:cNvPr id="128" name="Trainset"/>
          <p:cNvSpPr/>
          <p:nvPr/>
        </p:nvSpPr>
        <p:spPr>
          <a:xfrm>
            <a:off x="1880861" y="3127464"/>
            <a:ext cx="163495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Trainset</a:t>
            </a:r>
          </a:p>
        </p:txBody>
      </p:sp>
      <p:sp>
        <p:nvSpPr>
          <p:cNvPr id="129" name="Validationset"/>
          <p:cNvSpPr/>
          <p:nvPr/>
        </p:nvSpPr>
        <p:spPr>
          <a:xfrm>
            <a:off x="9084148" y="2975509"/>
            <a:ext cx="1851448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Validationset</a:t>
            </a:r>
          </a:p>
        </p:txBody>
      </p:sp>
      <p:cxnSp>
        <p:nvCxnSpPr>
          <p:cNvPr id="130" name="Connection Line"/>
          <p:cNvCxnSpPr>
            <a:stCxn id="128" idx="0"/>
            <a:endCxn id="126" idx="0"/>
          </p:cNvCxnSpPr>
          <p:nvPr/>
        </p:nvCxnSpPr>
        <p:spPr>
          <a:xfrm flipV="1">
            <a:off x="2698335" y="2192264"/>
            <a:ext cx="3531405" cy="157020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140" name="Connection Line"/>
          <p:cNvSpPr/>
          <p:nvPr/>
        </p:nvSpPr>
        <p:spPr>
          <a:xfrm>
            <a:off x="7205016" y="2283946"/>
            <a:ext cx="1907058" cy="759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6249" y="2680"/>
                  <a:pt x="13449" y="9880"/>
                  <a:pt x="2160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32" name="Unmasked"/>
          <p:cNvSpPr/>
          <p:nvPr/>
        </p:nvSpPr>
        <p:spPr>
          <a:xfrm>
            <a:off x="232408" y="4965700"/>
            <a:ext cx="160955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Unmasked</a:t>
            </a:r>
          </a:p>
        </p:txBody>
      </p:sp>
      <p:sp>
        <p:nvSpPr>
          <p:cNvPr id="133" name="Masked"/>
          <p:cNvSpPr/>
          <p:nvPr/>
        </p:nvSpPr>
        <p:spPr>
          <a:xfrm>
            <a:off x="3906134" y="4965700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Masked</a:t>
            </a:r>
          </a:p>
        </p:txBody>
      </p:sp>
      <p:sp>
        <p:nvSpPr>
          <p:cNvPr id="134" name="Masked"/>
          <p:cNvSpPr/>
          <p:nvPr/>
        </p:nvSpPr>
        <p:spPr>
          <a:xfrm>
            <a:off x="11452481" y="4877059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Masked</a:t>
            </a:r>
          </a:p>
        </p:txBody>
      </p:sp>
      <p:sp>
        <p:nvSpPr>
          <p:cNvPr id="135" name="Unmasked"/>
          <p:cNvSpPr/>
          <p:nvPr/>
        </p:nvSpPr>
        <p:spPr>
          <a:xfrm>
            <a:off x="7562423" y="4965700"/>
            <a:ext cx="160955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Unmasked</a:t>
            </a:r>
          </a:p>
        </p:txBody>
      </p:sp>
      <p:cxnSp>
        <p:nvCxnSpPr>
          <p:cNvPr id="136" name="Connection Line"/>
          <p:cNvCxnSpPr>
            <a:stCxn id="132" idx="0"/>
            <a:endCxn id="128" idx="0"/>
          </p:cNvCxnSpPr>
          <p:nvPr/>
        </p:nvCxnSpPr>
        <p:spPr>
          <a:xfrm flipV="1">
            <a:off x="1037183" y="3762464"/>
            <a:ext cx="1661153" cy="183823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37" name="Connection Line"/>
          <p:cNvCxnSpPr>
            <a:stCxn id="128" idx="0"/>
            <a:endCxn id="133" idx="0"/>
          </p:cNvCxnSpPr>
          <p:nvPr/>
        </p:nvCxnSpPr>
        <p:spPr>
          <a:xfrm>
            <a:off x="2698335" y="3762464"/>
            <a:ext cx="1842800" cy="183823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38" name="Connection Line"/>
          <p:cNvCxnSpPr>
            <a:stCxn id="135" idx="0"/>
            <a:endCxn id="129" idx="0"/>
          </p:cNvCxnSpPr>
          <p:nvPr/>
        </p:nvCxnSpPr>
        <p:spPr>
          <a:xfrm flipV="1">
            <a:off x="8367197" y="3610509"/>
            <a:ext cx="1642675" cy="1990192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39" name="Connection Line"/>
          <p:cNvCxnSpPr>
            <a:stCxn id="129" idx="0"/>
            <a:endCxn id="134" idx="0"/>
          </p:cNvCxnSpPr>
          <p:nvPr/>
        </p:nvCxnSpPr>
        <p:spPr>
          <a:xfrm>
            <a:off x="10009871" y="3610509"/>
            <a:ext cx="2077611" cy="190155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4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500"/>
                            </p:stCondLst>
                            <p:childTnLst>
                              <p:par>
                                <p:cTn id="66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ntr" nodeType="withEffect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8"/>
      <p:bldP build="whole" bldLvl="1" animBg="1" rev="0" advAuto="0" spid="133" grpId="6"/>
      <p:bldP build="whole" bldLvl="1" animBg="1" rev="0" advAuto="0" spid="125" grpId="1"/>
      <p:bldP build="whole" bldLvl="1" animBg="1" rev="0" advAuto="0" spid="139" grpId="14"/>
      <p:bldP build="whole" bldLvl="1" animBg="1" rev="0" advAuto="0" spid="136" grpId="11"/>
      <p:bldP build="whole" bldLvl="1" animBg="1" rev="0" advAuto="0" spid="129" grpId="4"/>
      <p:bldP build="whole" bldLvl="1" animBg="1" rev="0" advAuto="0" spid="137" grpId="12"/>
      <p:bldP build="whole" bldLvl="1" animBg="1" rev="0" advAuto="0" spid="128" grpId="3"/>
      <p:bldP build="whole" bldLvl="1" animBg="1" rev="0" advAuto="0" spid="130" grpId="9"/>
      <p:bldP build="whole" bldLvl="1" animBg="1" rev="0" advAuto="0" spid="132" grpId="5"/>
      <p:bldP build="whole" bldLvl="1" animBg="1" rev="0" advAuto="0" spid="138" grpId="13"/>
      <p:bldP build="whole" bldLvl="1" animBg="1" rev="0" advAuto="0" spid="140" grpId="10"/>
      <p:bldP build="whole" bldLvl="1" animBg="1" rev="0" advAuto="0" spid="126" grpId="2"/>
      <p:bldP build="whole" bldLvl="1" animBg="1" rev="0" advAuto="0" spid="135" grpId="7"/>
      <p:bldP build="p" bldLvl="1" animBg="1" rev="0" advAuto="0" spid="127" grpId="1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FF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