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EF79996-4C3C-484D-9F43-E84D2FE59254}" type="datetimeFigureOut">
              <a:rPr lang="en-IN" smtClean="0"/>
              <a:pPr/>
              <a:t>25-04-2022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92F623-E286-4D2C-9622-3DBDD25248D7}" type="slidenum">
              <a:rPr lang="en-IN" smtClean="0"/>
              <a:pPr/>
              <a:t>‹#›</a:t>
            </a:fld>
            <a:endParaRPr lang="en-IN"/>
          </a:p>
        </p:txBody>
      </p:sp>
    </p:spTree>
    <p:extLst>
      <p:ext uri="{BB962C8B-B14F-4D97-AF65-F5344CB8AC3E}">
        <p14:creationId xmlns:p14="http://schemas.microsoft.com/office/powerpoint/2010/main" val="2094478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F79996-4C3C-484D-9F43-E84D2FE59254}" type="datetimeFigureOut">
              <a:rPr lang="en-IN" smtClean="0"/>
              <a:pPr/>
              <a:t>25-04-2022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92F623-E286-4D2C-9622-3DBDD25248D7}" type="slidenum">
              <a:rPr lang="en-IN" smtClean="0"/>
              <a:pPr/>
              <a:t>‹#›</a:t>
            </a:fld>
            <a:endParaRPr lang="en-IN"/>
          </a:p>
        </p:txBody>
      </p:sp>
    </p:spTree>
    <p:extLst>
      <p:ext uri="{BB962C8B-B14F-4D97-AF65-F5344CB8AC3E}">
        <p14:creationId xmlns:p14="http://schemas.microsoft.com/office/powerpoint/2010/main" val="307287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F79996-4C3C-484D-9F43-E84D2FE59254}" type="datetimeFigureOut">
              <a:rPr lang="en-IN" smtClean="0"/>
              <a:pPr/>
              <a:t>25-04-2022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92F623-E286-4D2C-9622-3DBDD25248D7}" type="slidenum">
              <a:rPr lang="en-IN" smtClean="0"/>
              <a:pPr/>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745216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F79996-4C3C-484D-9F43-E84D2FE59254}" type="datetimeFigureOut">
              <a:rPr lang="en-IN" smtClean="0"/>
              <a:pPr/>
              <a:t>25-04-2022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92F623-E286-4D2C-9622-3DBDD25248D7}" type="slidenum">
              <a:rPr lang="en-IN" smtClean="0"/>
              <a:pPr/>
              <a:t>‹#›</a:t>
            </a:fld>
            <a:endParaRPr lang="en-IN"/>
          </a:p>
        </p:txBody>
      </p:sp>
    </p:spTree>
    <p:extLst>
      <p:ext uri="{BB962C8B-B14F-4D97-AF65-F5344CB8AC3E}">
        <p14:creationId xmlns:p14="http://schemas.microsoft.com/office/powerpoint/2010/main" val="4750670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F79996-4C3C-484D-9F43-E84D2FE59254}" type="datetimeFigureOut">
              <a:rPr lang="en-IN" smtClean="0"/>
              <a:pPr/>
              <a:t>25-04-2022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92F623-E286-4D2C-9622-3DBDD25248D7}"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376383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F79996-4C3C-484D-9F43-E84D2FE59254}" type="datetimeFigureOut">
              <a:rPr lang="en-IN" smtClean="0"/>
              <a:pPr/>
              <a:t>25-04-2022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92F623-E286-4D2C-9622-3DBDD25248D7}" type="slidenum">
              <a:rPr lang="en-IN" smtClean="0"/>
              <a:pPr/>
              <a:t>‹#›</a:t>
            </a:fld>
            <a:endParaRPr lang="en-IN"/>
          </a:p>
        </p:txBody>
      </p:sp>
    </p:spTree>
    <p:extLst>
      <p:ext uri="{BB962C8B-B14F-4D97-AF65-F5344CB8AC3E}">
        <p14:creationId xmlns:p14="http://schemas.microsoft.com/office/powerpoint/2010/main" val="33917656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F79996-4C3C-484D-9F43-E84D2FE59254}" type="datetimeFigureOut">
              <a:rPr lang="en-IN" smtClean="0"/>
              <a:pPr/>
              <a:t>25-04-2022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92F623-E286-4D2C-9622-3DBDD25248D7}" type="slidenum">
              <a:rPr lang="en-IN" smtClean="0"/>
              <a:pPr/>
              <a:t>‹#›</a:t>
            </a:fld>
            <a:endParaRPr lang="en-IN"/>
          </a:p>
        </p:txBody>
      </p:sp>
    </p:spTree>
    <p:extLst>
      <p:ext uri="{BB962C8B-B14F-4D97-AF65-F5344CB8AC3E}">
        <p14:creationId xmlns:p14="http://schemas.microsoft.com/office/powerpoint/2010/main" val="16384269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F79996-4C3C-484D-9F43-E84D2FE59254}" type="datetimeFigureOut">
              <a:rPr lang="en-IN" smtClean="0"/>
              <a:pPr/>
              <a:t>25-04-2022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92F623-E286-4D2C-9622-3DBDD25248D7}" type="slidenum">
              <a:rPr lang="en-IN" smtClean="0"/>
              <a:pPr/>
              <a:t>‹#›</a:t>
            </a:fld>
            <a:endParaRPr lang="en-IN"/>
          </a:p>
        </p:txBody>
      </p:sp>
    </p:spTree>
    <p:extLst>
      <p:ext uri="{BB962C8B-B14F-4D97-AF65-F5344CB8AC3E}">
        <p14:creationId xmlns:p14="http://schemas.microsoft.com/office/powerpoint/2010/main" val="2381577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F79996-4C3C-484D-9F43-E84D2FE59254}" type="datetimeFigureOut">
              <a:rPr lang="en-IN" smtClean="0"/>
              <a:pPr/>
              <a:t>25-04-2022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92F623-E286-4D2C-9622-3DBDD25248D7}" type="slidenum">
              <a:rPr lang="en-IN" smtClean="0"/>
              <a:pPr/>
              <a:t>‹#›</a:t>
            </a:fld>
            <a:endParaRPr lang="en-IN"/>
          </a:p>
        </p:txBody>
      </p:sp>
    </p:spTree>
    <p:extLst>
      <p:ext uri="{BB962C8B-B14F-4D97-AF65-F5344CB8AC3E}">
        <p14:creationId xmlns:p14="http://schemas.microsoft.com/office/powerpoint/2010/main" val="270632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F79996-4C3C-484D-9F43-E84D2FE59254}" type="datetimeFigureOut">
              <a:rPr lang="en-IN" smtClean="0"/>
              <a:pPr/>
              <a:t>25-04-2022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92F623-E286-4D2C-9622-3DBDD25248D7}" type="slidenum">
              <a:rPr lang="en-IN" smtClean="0"/>
              <a:pPr/>
              <a:t>‹#›</a:t>
            </a:fld>
            <a:endParaRPr lang="en-IN"/>
          </a:p>
        </p:txBody>
      </p:sp>
    </p:spTree>
    <p:extLst>
      <p:ext uri="{BB962C8B-B14F-4D97-AF65-F5344CB8AC3E}">
        <p14:creationId xmlns:p14="http://schemas.microsoft.com/office/powerpoint/2010/main" val="3543361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EF79996-4C3C-484D-9F43-E84D2FE59254}" type="datetimeFigureOut">
              <a:rPr lang="en-IN" smtClean="0"/>
              <a:pPr/>
              <a:t>25-04-2022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92F623-E286-4D2C-9622-3DBDD25248D7}" type="slidenum">
              <a:rPr lang="en-IN" smtClean="0"/>
              <a:pPr/>
              <a:t>‹#›</a:t>
            </a:fld>
            <a:endParaRPr lang="en-IN"/>
          </a:p>
        </p:txBody>
      </p:sp>
    </p:spTree>
    <p:extLst>
      <p:ext uri="{BB962C8B-B14F-4D97-AF65-F5344CB8AC3E}">
        <p14:creationId xmlns:p14="http://schemas.microsoft.com/office/powerpoint/2010/main" val="148468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F79996-4C3C-484D-9F43-E84D2FE59254}" type="datetimeFigureOut">
              <a:rPr lang="en-IN" smtClean="0"/>
              <a:pPr/>
              <a:t>25-04-2022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D92F623-E286-4D2C-9622-3DBDD25248D7}" type="slidenum">
              <a:rPr lang="en-IN" smtClean="0"/>
              <a:pPr/>
              <a:t>‹#›</a:t>
            </a:fld>
            <a:endParaRPr lang="en-IN"/>
          </a:p>
        </p:txBody>
      </p:sp>
    </p:spTree>
    <p:extLst>
      <p:ext uri="{BB962C8B-B14F-4D97-AF65-F5344CB8AC3E}">
        <p14:creationId xmlns:p14="http://schemas.microsoft.com/office/powerpoint/2010/main" val="2880089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F79996-4C3C-484D-9F43-E84D2FE59254}" type="datetimeFigureOut">
              <a:rPr lang="en-IN" smtClean="0"/>
              <a:pPr/>
              <a:t>25-04-2022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D92F623-E286-4D2C-9622-3DBDD25248D7}" type="slidenum">
              <a:rPr lang="en-IN" smtClean="0"/>
              <a:pPr/>
              <a:t>‹#›</a:t>
            </a:fld>
            <a:endParaRPr lang="en-IN"/>
          </a:p>
        </p:txBody>
      </p:sp>
    </p:spTree>
    <p:extLst>
      <p:ext uri="{BB962C8B-B14F-4D97-AF65-F5344CB8AC3E}">
        <p14:creationId xmlns:p14="http://schemas.microsoft.com/office/powerpoint/2010/main" val="2028247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F79996-4C3C-484D-9F43-E84D2FE59254}" type="datetimeFigureOut">
              <a:rPr lang="en-IN" smtClean="0"/>
              <a:pPr/>
              <a:t>25-04-2022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D92F623-E286-4D2C-9622-3DBDD25248D7}" type="slidenum">
              <a:rPr lang="en-IN" smtClean="0"/>
              <a:pPr/>
              <a:t>‹#›</a:t>
            </a:fld>
            <a:endParaRPr lang="en-IN"/>
          </a:p>
        </p:txBody>
      </p:sp>
    </p:spTree>
    <p:extLst>
      <p:ext uri="{BB962C8B-B14F-4D97-AF65-F5344CB8AC3E}">
        <p14:creationId xmlns:p14="http://schemas.microsoft.com/office/powerpoint/2010/main" val="4127705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EF79996-4C3C-484D-9F43-E84D2FE59254}" type="datetimeFigureOut">
              <a:rPr lang="en-IN" smtClean="0"/>
              <a:pPr/>
              <a:t>25-04-2022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92F623-E286-4D2C-9622-3DBDD25248D7}" type="slidenum">
              <a:rPr lang="en-IN" smtClean="0"/>
              <a:pPr/>
              <a:t>‹#›</a:t>
            </a:fld>
            <a:endParaRPr lang="en-IN"/>
          </a:p>
        </p:txBody>
      </p:sp>
    </p:spTree>
    <p:extLst>
      <p:ext uri="{BB962C8B-B14F-4D97-AF65-F5344CB8AC3E}">
        <p14:creationId xmlns:p14="http://schemas.microsoft.com/office/powerpoint/2010/main" val="2161323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F79996-4C3C-484D-9F43-E84D2FE59254}" type="datetimeFigureOut">
              <a:rPr lang="en-IN" smtClean="0"/>
              <a:pPr/>
              <a:t>25-04-2022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92F623-E286-4D2C-9622-3DBDD25248D7}" type="slidenum">
              <a:rPr lang="en-IN" smtClean="0"/>
              <a:pPr/>
              <a:t>‹#›</a:t>
            </a:fld>
            <a:endParaRPr lang="en-IN"/>
          </a:p>
        </p:txBody>
      </p:sp>
    </p:spTree>
    <p:extLst>
      <p:ext uri="{BB962C8B-B14F-4D97-AF65-F5344CB8AC3E}">
        <p14:creationId xmlns:p14="http://schemas.microsoft.com/office/powerpoint/2010/main" val="1749592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EF79996-4C3C-484D-9F43-E84D2FE59254}" type="datetimeFigureOut">
              <a:rPr lang="en-IN" smtClean="0"/>
              <a:pPr/>
              <a:t>25-04-2022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D92F623-E286-4D2C-9622-3DBDD25248D7}" type="slidenum">
              <a:rPr lang="en-IN" smtClean="0"/>
              <a:pPr/>
              <a:t>‹#›</a:t>
            </a:fld>
            <a:endParaRPr lang="en-IN"/>
          </a:p>
        </p:txBody>
      </p:sp>
    </p:spTree>
    <p:extLst>
      <p:ext uri="{BB962C8B-B14F-4D97-AF65-F5344CB8AC3E}">
        <p14:creationId xmlns:p14="http://schemas.microsoft.com/office/powerpoint/2010/main" val="6224514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hyperlink" Target="https://www.reviewtrackers.com/online-reviews-survey/"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D9E4C-51E8-4730-ABE0-B5427DA223D6}"/>
              </a:ext>
            </a:extLst>
          </p:cNvPr>
          <p:cNvSpPr>
            <a:spLocks noGrp="1"/>
          </p:cNvSpPr>
          <p:nvPr>
            <p:ph type="ctrTitle"/>
          </p:nvPr>
        </p:nvSpPr>
        <p:spPr>
          <a:xfrm>
            <a:off x="2397850" y="1962149"/>
            <a:ext cx="7396299" cy="835615"/>
          </a:xfrm>
        </p:spPr>
        <p:txBody>
          <a:bodyPr>
            <a:normAutofit/>
          </a:bodyPr>
          <a:lstStyle/>
          <a:p>
            <a:r>
              <a:rPr lang="en-US" sz="4400" b="1" dirty="0"/>
              <a:t>Rating Prediction Project</a:t>
            </a:r>
            <a:endParaRPr lang="en-IN" sz="4400" b="1" dirty="0"/>
          </a:p>
        </p:txBody>
      </p:sp>
      <p:sp>
        <p:nvSpPr>
          <p:cNvPr id="3" name="Subtitle 2">
            <a:extLst>
              <a:ext uri="{FF2B5EF4-FFF2-40B4-BE49-F238E27FC236}">
                <a16:creationId xmlns:a16="http://schemas.microsoft.com/office/drawing/2014/main" id="{95129CF6-4A11-4B7D-B111-356B679FCCE5}"/>
              </a:ext>
            </a:extLst>
          </p:cNvPr>
          <p:cNvSpPr>
            <a:spLocks noGrp="1"/>
          </p:cNvSpPr>
          <p:nvPr>
            <p:ph type="subTitle" idx="1"/>
          </p:nvPr>
        </p:nvSpPr>
        <p:spPr>
          <a:xfrm>
            <a:off x="6095999" y="3024115"/>
            <a:ext cx="3628209" cy="404885"/>
          </a:xfrm>
        </p:spPr>
        <p:txBody>
          <a:bodyPr>
            <a:normAutofit fontScale="92500" lnSpcReduction="10000"/>
          </a:bodyPr>
          <a:lstStyle/>
          <a:p>
            <a:r>
              <a:rPr lang="en-US" sz="2400" dirty="0"/>
              <a:t>NITEEN KUMAR</a:t>
            </a:r>
            <a:endParaRPr lang="en-IN" sz="2400" dirty="0"/>
          </a:p>
        </p:txBody>
      </p:sp>
    </p:spTree>
    <p:extLst>
      <p:ext uri="{BB962C8B-B14F-4D97-AF65-F5344CB8AC3E}">
        <p14:creationId xmlns:p14="http://schemas.microsoft.com/office/powerpoint/2010/main" val="8170979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Untitled.png"/>
          <p:cNvPicPr>
            <a:picLocks noGrp="1"/>
          </p:cNvPicPr>
          <p:nvPr>
            <p:ph sz="half" idx="1"/>
          </p:nvPr>
        </p:nvPicPr>
        <p:blipFill>
          <a:blip r:embed="rId2" cstate="print"/>
          <a:stretch>
            <a:fillRect/>
          </a:stretch>
        </p:blipFill>
        <p:spPr>
          <a:xfrm>
            <a:off x="1650001" y="324335"/>
            <a:ext cx="6986451" cy="3547183"/>
          </a:xfrm>
          <a:prstGeom prst="rect">
            <a:avLst/>
          </a:prstGeom>
        </p:spPr>
      </p:pic>
      <p:sp>
        <p:nvSpPr>
          <p:cNvPr id="4" name="Content Placeholder 3"/>
          <p:cNvSpPr>
            <a:spLocks noGrp="1"/>
          </p:cNvSpPr>
          <p:nvPr>
            <p:ph sz="half" idx="2"/>
          </p:nvPr>
        </p:nvSpPr>
        <p:spPr>
          <a:xfrm>
            <a:off x="401409" y="4195413"/>
            <a:ext cx="9483634" cy="2338252"/>
          </a:xfrm>
        </p:spPr>
        <p:txBody>
          <a:bodyPr>
            <a:normAutofit fontScale="62500" lnSpcReduction="20000"/>
          </a:bodyPr>
          <a:lstStyle/>
          <a:p>
            <a:pPr algn="just">
              <a:lnSpc>
                <a:spcPct val="120000"/>
              </a:lnSpc>
              <a:buNone/>
            </a:pPr>
            <a:r>
              <a:rPr lang="en-IN" sz="2900" dirty="0"/>
              <a:t>	The above figure is representing count-plot for our target variable that is “Ratings”. Looking at this plot we can say that there are more numbers of reviews rated as 5 stars than others. And the reviews which are rated as 2 stars are very less in numbers when compared to others. This will cause the problem of imbalance for our model. So I have decided to select equal number of reviews from each class. I have observed that there are 7356 numbers of reviews rated as 2 stars which are least among all. So I am selecting 7356 numbers of reviews from each class as input for our model to eliminate the problem of imbalance from our data set.</a:t>
            </a:r>
            <a:endParaRPr lang="en-US" sz="2900"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85948" y="440962"/>
            <a:ext cx="5181600" cy="564878"/>
          </a:xfrm>
        </p:spPr>
        <p:txBody>
          <a:bodyPr>
            <a:normAutofit fontScale="92500"/>
          </a:bodyPr>
          <a:lstStyle/>
          <a:p>
            <a:r>
              <a:rPr lang="en-IN" sz="2000" b="1" dirty="0"/>
              <a:t>Top 30 most frequently occurring words:</a:t>
            </a:r>
            <a:endParaRPr lang="en-US" sz="2000" dirty="0"/>
          </a:p>
          <a:p>
            <a:endParaRPr lang="en-US" dirty="0"/>
          </a:p>
        </p:txBody>
      </p:sp>
      <p:sp>
        <p:nvSpPr>
          <p:cNvPr id="4" name="Content Placeholder 3"/>
          <p:cNvSpPr>
            <a:spLocks noGrp="1"/>
          </p:cNvSpPr>
          <p:nvPr>
            <p:ph sz="half" idx="2"/>
          </p:nvPr>
        </p:nvSpPr>
        <p:spPr>
          <a:xfrm>
            <a:off x="644162" y="5595801"/>
            <a:ext cx="9215845" cy="938757"/>
          </a:xfrm>
        </p:spPr>
        <p:txBody>
          <a:bodyPr>
            <a:normAutofit fontScale="92500"/>
          </a:bodyPr>
          <a:lstStyle/>
          <a:p>
            <a:pPr>
              <a:buNone/>
            </a:pPr>
            <a:r>
              <a:rPr lang="en-IN" sz="1900" dirty="0"/>
              <a:t>The above bar plot is showing top 30 most frequently occurring words in our reviews. We can see the words like ‘good’, ‘product’, ‘quality’ etc. are occurring more frequently.</a:t>
            </a:r>
            <a:endParaRPr lang="en-US" sz="1900" dirty="0"/>
          </a:p>
          <a:p>
            <a:endParaRPr lang="en-US" dirty="0"/>
          </a:p>
        </p:txBody>
      </p:sp>
      <p:pic>
        <p:nvPicPr>
          <p:cNvPr id="5" name="Picture 4" descr="Untitled.png"/>
          <p:cNvPicPr/>
          <p:nvPr/>
        </p:nvPicPr>
        <p:blipFill>
          <a:blip r:embed="rId2" cstate="print"/>
          <a:stretch>
            <a:fillRect/>
          </a:stretch>
        </p:blipFill>
        <p:spPr>
          <a:xfrm>
            <a:off x="2150146" y="1011387"/>
            <a:ext cx="5932277" cy="436496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03514" y="636905"/>
            <a:ext cx="5181600" cy="460375"/>
          </a:xfrm>
        </p:spPr>
        <p:txBody>
          <a:bodyPr>
            <a:normAutofit/>
          </a:bodyPr>
          <a:lstStyle/>
          <a:p>
            <a:r>
              <a:rPr lang="en-IN" sz="2000" b="1" dirty="0"/>
              <a:t>Top 30 Rarely occurring words:</a:t>
            </a:r>
            <a:endParaRPr lang="en-US" sz="2000" dirty="0"/>
          </a:p>
          <a:p>
            <a:endParaRPr lang="en-US" dirty="0"/>
          </a:p>
        </p:txBody>
      </p:sp>
      <p:sp>
        <p:nvSpPr>
          <p:cNvPr id="4" name="Content Placeholder 3"/>
          <p:cNvSpPr>
            <a:spLocks noGrp="1"/>
          </p:cNvSpPr>
          <p:nvPr>
            <p:ph sz="half" idx="2"/>
          </p:nvPr>
        </p:nvSpPr>
        <p:spPr>
          <a:xfrm>
            <a:off x="374782" y="5072198"/>
            <a:ext cx="9498874" cy="821192"/>
          </a:xfrm>
        </p:spPr>
        <p:txBody>
          <a:bodyPr>
            <a:normAutofit/>
          </a:bodyPr>
          <a:lstStyle/>
          <a:p>
            <a:pPr>
              <a:buNone/>
            </a:pPr>
            <a:r>
              <a:rPr lang="en-IN" sz="1800" dirty="0"/>
              <a:t>Above figure is representing bar plot for top 30 rarely occurring words. Many of which are spelled incorrectly that’s why these are occurring only once.</a:t>
            </a:r>
            <a:endParaRPr lang="en-US" sz="1800" dirty="0"/>
          </a:p>
          <a:p>
            <a:endParaRPr lang="en-US" dirty="0"/>
          </a:p>
        </p:txBody>
      </p:sp>
      <p:pic>
        <p:nvPicPr>
          <p:cNvPr id="5" name="Picture 4" descr="Untitled.png"/>
          <p:cNvPicPr/>
          <p:nvPr/>
        </p:nvPicPr>
        <p:blipFill>
          <a:blip r:embed="rId2" cstate="print"/>
          <a:stretch>
            <a:fillRect/>
          </a:stretch>
        </p:blipFill>
        <p:spPr>
          <a:xfrm>
            <a:off x="1364606" y="1227476"/>
            <a:ext cx="7519226" cy="36192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5577" y="558528"/>
            <a:ext cx="11207931" cy="839198"/>
          </a:xfrm>
        </p:spPr>
        <p:txBody>
          <a:bodyPr>
            <a:normAutofit/>
          </a:bodyPr>
          <a:lstStyle/>
          <a:p>
            <a:pPr>
              <a:buNone/>
            </a:pPr>
            <a:r>
              <a:rPr lang="en-IN" sz="2000" dirty="0"/>
              <a:t>Now using word cloud I have visualized the frequently occurring words with respect to particular rating:</a:t>
            </a:r>
            <a:endParaRPr lang="en-US" sz="2000" dirty="0"/>
          </a:p>
          <a:p>
            <a:endParaRPr lang="en-US" dirty="0"/>
          </a:p>
        </p:txBody>
      </p:sp>
      <p:pic>
        <p:nvPicPr>
          <p:cNvPr id="1027" name="Picture 3"/>
          <p:cNvPicPr>
            <a:picLocks noGrp="1" noChangeAspect="1" noChangeArrowheads="1"/>
          </p:cNvPicPr>
          <p:nvPr>
            <p:ph sz="half" idx="2"/>
          </p:nvPr>
        </p:nvPicPr>
        <p:blipFill>
          <a:blip r:embed="rId2" cstate="print"/>
          <a:srcRect/>
          <a:stretch>
            <a:fillRect/>
          </a:stretch>
        </p:blipFill>
        <p:spPr bwMode="auto">
          <a:xfrm>
            <a:off x="5839097" y="1341508"/>
            <a:ext cx="4310743" cy="2356019"/>
          </a:xfrm>
          <a:prstGeom prst="rect">
            <a:avLst/>
          </a:prstGeom>
          <a:noFill/>
          <a:ln w="9525">
            <a:noFill/>
            <a:miter lim="800000"/>
            <a:headEnd/>
            <a:tailEnd/>
          </a:ln>
        </p:spPr>
      </p:pic>
      <p:pic>
        <p:nvPicPr>
          <p:cNvPr id="1026" name="Picture 2"/>
          <p:cNvPicPr>
            <a:picLocks noChangeAspect="1" noChangeArrowheads="1"/>
          </p:cNvPicPr>
          <p:nvPr/>
        </p:nvPicPr>
        <p:blipFill>
          <a:blip r:embed="rId3" cstate="print"/>
          <a:srcRect/>
          <a:stretch>
            <a:fillRect/>
          </a:stretch>
        </p:blipFill>
        <p:spPr bwMode="auto">
          <a:xfrm>
            <a:off x="944882" y="1288518"/>
            <a:ext cx="4624252" cy="2442755"/>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700634" y="3961449"/>
            <a:ext cx="4690788" cy="2481942"/>
          </a:xfrm>
          <a:prstGeom prst="rect">
            <a:avLst/>
          </a:prstGeom>
          <a:noFill/>
          <a:ln w="9525">
            <a:noFill/>
            <a:miter lim="800000"/>
            <a:headEnd/>
            <a:tailEnd/>
          </a:ln>
        </p:spPr>
      </p:pic>
      <p:pic>
        <p:nvPicPr>
          <p:cNvPr id="1029" name="Picture 5"/>
          <p:cNvPicPr>
            <a:picLocks noChangeAspect="1" noChangeArrowheads="1"/>
          </p:cNvPicPr>
          <p:nvPr/>
        </p:nvPicPr>
        <p:blipFill>
          <a:blip r:embed="rId5" cstate="print"/>
          <a:srcRect/>
          <a:stretch>
            <a:fillRect/>
          </a:stretch>
        </p:blipFill>
        <p:spPr bwMode="auto">
          <a:xfrm>
            <a:off x="5725885" y="4063909"/>
            <a:ext cx="4537166" cy="2446157"/>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138" y="443502"/>
            <a:ext cx="10515600" cy="1202418"/>
          </a:xfrm>
        </p:spPr>
        <p:txBody>
          <a:bodyPr>
            <a:normAutofit/>
          </a:bodyPr>
          <a:lstStyle/>
          <a:p>
            <a:r>
              <a:rPr lang="en-IN" sz="3200" b="1" dirty="0"/>
              <a:t>Model Development and Evaluation</a:t>
            </a:r>
            <a:br>
              <a:rPr lang="en-US" dirty="0"/>
            </a:br>
            <a:endParaRPr lang="en-US" dirty="0"/>
          </a:p>
        </p:txBody>
      </p:sp>
      <p:sp>
        <p:nvSpPr>
          <p:cNvPr id="3" name="Content Placeholder 2"/>
          <p:cNvSpPr>
            <a:spLocks noGrp="1"/>
          </p:cNvSpPr>
          <p:nvPr>
            <p:ph sz="half" idx="1"/>
          </p:nvPr>
        </p:nvSpPr>
        <p:spPr>
          <a:xfrm>
            <a:off x="412569" y="1031966"/>
            <a:ext cx="9677400" cy="5826034"/>
          </a:xfrm>
        </p:spPr>
        <p:txBody>
          <a:bodyPr>
            <a:normAutofit fontScale="85000" lnSpcReduction="10000"/>
          </a:bodyPr>
          <a:lstStyle/>
          <a:p>
            <a:pPr algn="just">
              <a:buNone/>
            </a:pPr>
            <a:r>
              <a:rPr lang="en-IN" dirty="0"/>
              <a:t>	</a:t>
            </a:r>
            <a:r>
              <a:rPr lang="en-IN" sz="1900" dirty="0"/>
              <a:t>As for this project we are going to predict the ratings based on the reviews given by customers this will be a classification task. For this purpose I have collected data from </a:t>
            </a:r>
            <a:r>
              <a:rPr lang="en-IN" sz="1900" dirty="0" err="1"/>
              <a:t>amazon</a:t>
            </a:r>
            <a:r>
              <a:rPr lang="en-IN" sz="1900" dirty="0"/>
              <a:t> and </a:t>
            </a:r>
            <a:r>
              <a:rPr lang="en-IN" sz="1900" dirty="0" err="1"/>
              <a:t>flipkart</a:t>
            </a:r>
            <a:r>
              <a:rPr lang="en-IN" sz="1900" dirty="0"/>
              <a:t>.</a:t>
            </a:r>
            <a:endParaRPr lang="en-US" sz="1900" dirty="0"/>
          </a:p>
          <a:p>
            <a:pPr algn="just">
              <a:buNone/>
            </a:pPr>
            <a:r>
              <a:rPr lang="en-IN" sz="1900" dirty="0"/>
              <a:t>	Going through various NLP steps and analyzing the data using different EDA steps I have build several models using </a:t>
            </a:r>
            <a:r>
              <a:rPr lang="en-IN" sz="1900" b="1" dirty="0" err="1"/>
              <a:t>Tfidf</a:t>
            </a:r>
            <a:r>
              <a:rPr lang="en-IN" sz="1900" b="1" dirty="0"/>
              <a:t> </a:t>
            </a:r>
            <a:r>
              <a:rPr lang="en-IN" sz="1900" b="1" dirty="0" err="1"/>
              <a:t>vectorizer</a:t>
            </a:r>
            <a:r>
              <a:rPr lang="en-IN" sz="1900" b="1" dirty="0"/>
              <a:t>. </a:t>
            </a:r>
            <a:r>
              <a:rPr lang="en-IN" sz="1900" dirty="0"/>
              <a:t>Among all the different algorithms </a:t>
            </a:r>
            <a:r>
              <a:rPr lang="en-IN" sz="1900" dirty="0" err="1"/>
              <a:t>i</a:t>
            </a:r>
            <a:r>
              <a:rPr lang="en-IN" sz="1900" dirty="0"/>
              <a:t> have used </a:t>
            </a:r>
            <a:r>
              <a:rPr lang="en-IN" sz="1900" dirty="0" err="1"/>
              <a:t>LinearSVC</a:t>
            </a:r>
            <a:r>
              <a:rPr lang="en-IN" sz="1900" dirty="0"/>
              <a:t> is giving highest accuracy. Other algorithms like </a:t>
            </a:r>
            <a:r>
              <a:rPr lang="en-IN" sz="1900" dirty="0" err="1"/>
              <a:t>LGBMClassifier</a:t>
            </a:r>
            <a:r>
              <a:rPr lang="en-IN" sz="1900" dirty="0"/>
              <a:t>, </a:t>
            </a:r>
            <a:r>
              <a:rPr lang="en-IN" sz="1900" dirty="0" err="1"/>
              <a:t>XGBClassifier</a:t>
            </a:r>
            <a:r>
              <a:rPr lang="en-IN" sz="1900" dirty="0"/>
              <a:t> and </a:t>
            </a:r>
            <a:r>
              <a:rPr lang="en-IN" sz="1900" dirty="0" err="1"/>
              <a:t>RandomForestClassifier</a:t>
            </a:r>
            <a:r>
              <a:rPr lang="en-IN" sz="1900" dirty="0"/>
              <a:t> are also giving good accuracies. Considering all f1_scores, recall and precision for different classes and cross validation score I can say the </a:t>
            </a:r>
            <a:r>
              <a:rPr lang="en-IN" sz="1900" dirty="0" err="1"/>
              <a:t>LinearSVC</a:t>
            </a:r>
            <a:r>
              <a:rPr lang="en-IN" sz="1900" dirty="0"/>
              <a:t> is giving better performance than others. So I am selecting it as best suitable algorithm for our final model.</a:t>
            </a:r>
            <a:endParaRPr lang="en-US" sz="1900" dirty="0"/>
          </a:p>
          <a:p>
            <a:pPr>
              <a:buNone/>
            </a:pPr>
            <a:r>
              <a:rPr lang="en-IN" sz="1900" dirty="0"/>
              <a:t>	I have used following algorithms and evaluated them</a:t>
            </a:r>
            <a:endParaRPr lang="en-US" sz="1900" dirty="0"/>
          </a:p>
          <a:p>
            <a:pPr lvl="1"/>
            <a:r>
              <a:rPr lang="en-IN" sz="1900" dirty="0" err="1"/>
              <a:t>RandomForestClassifier</a:t>
            </a:r>
            <a:endParaRPr lang="en-US" sz="1900" dirty="0"/>
          </a:p>
          <a:p>
            <a:pPr lvl="1"/>
            <a:r>
              <a:rPr lang="en-IN" sz="1900" dirty="0" err="1"/>
              <a:t>LinearSVC</a:t>
            </a:r>
            <a:endParaRPr lang="en-US" sz="1900" dirty="0"/>
          </a:p>
          <a:p>
            <a:pPr lvl="1"/>
            <a:r>
              <a:rPr lang="en-IN" sz="1900" dirty="0" err="1"/>
              <a:t>LogisticRegression</a:t>
            </a:r>
            <a:endParaRPr lang="en-US" sz="1900" dirty="0"/>
          </a:p>
          <a:p>
            <a:pPr lvl="1"/>
            <a:r>
              <a:rPr lang="en-IN" sz="1900" dirty="0" err="1"/>
              <a:t>MultinomialNB</a:t>
            </a:r>
            <a:endParaRPr lang="en-US" sz="1900" dirty="0"/>
          </a:p>
          <a:p>
            <a:pPr lvl="1"/>
            <a:r>
              <a:rPr lang="en-IN" sz="1900" dirty="0" err="1"/>
              <a:t>XGBClassifier</a:t>
            </a:r>
            <a:endParaRPr lang="en-US" sz="1900" dirty="0"/>
          </a:p>
          <a:p>
            <a:pPr lvl="1"/>
            <a:r>
              <a:rPr lang="en-IN" sz="1900" dirty="0" err="1"/>
              <a:t>BernoulliNB</a:t>
            </a:r>
            <a:endParaRPr lang="en-US" sz="1900" dirty="0"/>
          </a:p>
          <a:p>
            <a:pPr lvl="1"/>
            <a:r>
              <a:rPr lang="en-IN" sz="1900" dirty="0" err="1"/>
              <a:t>LightGBMClassifier</a:t>
            </a:r>
            <a:endParaRPr lang="en-US" sz="1900" dirty="0"/>
          </a:p>
          <a:p>
            <a:pPr lvl="1"/>
            <a:r>
              <a:rPr lang="en-IN" sz="1900" dirty="0" err="1"/>
              <a:t>SGDClassifier</a:t>
            </a:r>
            <a:endParaRPr lang="en-US" sz="1900" dirty="0"/>
          </a:p>
          <a:p>
            <a:pPr>
              <a:buNone/>
            </a:pPr>
            <a:r>
              <a:rPr lang="en-IN" sz="1900" dirty="0"/>
              <a:t> </a:t>
            </a:r>
            <a:endParaRPr lang="en-US" sz="1900" dirty="0"/>
          </a:p>
          <a:p>
            <a:pPr>
              <a:buNone/>
            </a:pPr>
            <a:r>
              <a:rPr lang="en-IN" sz="1900" dirty="0"/>
              <a:t>	From all of these above models </a:t>
            </a:r>
            <a:r>
              <a:rPr lang="en-IN" sz="1900" dirty="0" err="1"/>
              <a:t>LinearSVC</a:t>
            </a:r>
            <a:r>
              <a:rPr lang="en-IN" sz="1900" dirty="0"/>
              <a:t> was giving me good performance.</a:t>
            </a:r>
            <a:endParaRPr lang="en-US" sz="1900" dirty="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94637" y="452994"/>
            <a:ext cx="9572897" cy="1387838"/>
          </a:xfrm>
        </p:spPr>
        <p:txBody>
          <a:bodyPr>
            <a:normAutofit fontScale="92500" lnSpcReduction="20000"/>
          </a:bodyPr>
          <a:lstStyle/>
          <a:p>
            <a:pPr>
              <a:buNone/>
            </a:pPr>
            <a:r>
              <a:rPr lang="en-IN" sz="2400" b="1" dirty="0" err="1"/>
              <a:t>Hyperparameter</a:t>
            </a:r>
            <a:r>
              <a:rPr lang="en-IN" sz="2400" b="1" dirty="0"/>
              <a:t> Tuning</a:t>
            </a:r>
          </a:p>
          <a:p>
            <a:pPr>
              <a:buNone/>
            </a:pPr>
            <a:endParaRPr lang="en-IN" sz="2400" b="1" dirty="0"/>
          </a:p>
          <a:p>
            <a:pPr>
              <a:buNone/>
            </a:pPr>
            <a:r>
              <a:rPr lang="en-IN" sz="1900" dirty="0"/>
              <a:t>I have did </a:t>
            </a:r>
            <a:r>
              <a:rPr lang="en-IN" sz="1900" dirty="0" err="1"/>
              <a:t>hyperparameter</a:t>
            </a:r>
            <a:r>
              <a:rPr lang="en-IN" sz="1900" dirty="0"/>
              <a:t> tuning for </a:t>
            </a:r>
            <a:r>
              <a:rPr lang="en-IN" sz="1900" dirty="0" err="1"/>
              <a:t>LinearSVC</a:t>
            </a:r>
            <a:r>
              <a:rPr lang="en-IN" sz="1900" dirty="0"/>
              <a:t> for the parameters like ‘penalty’,  ‘loss’,  ‘</a:t>
            </a:r>
            <a:r>
              <a:rPr lang="en-IN" sz="1900" dirty="0" err="1"/>
              <a:t>multi_class</a:t>
            </a:r>
            <a:r>
              <a:rPr lang="en-IN" sz="1900" dirty="0"/>
              <a:t>’, ‘</a:t>
            </a:r>
            <a:r>
              <a:rPr lang="en-IN" sz="1900" dirty="0" err="1"/>
              <a:t>intercept_scaling</a:t>
            </a:r>
            <a:r>
              <a:rPr lang="en-IN" sz="1900" dirty="0"/>
              <a:t>’, ‘dual’.</a:t>
            </a:r>
            <a:endParaRPr lang="en-US" sz="1900" dirty="0"/>
          </a:p>
          <a:p>
            <a:endParaRPr lang="en-US" dirty="0"/>
          </a:p>
        </p:txBody>
      </p:sp>
      <p:sp>
        <p:nvSpPr>
          <p:cNvPr id="4" name="Content Placeholder 3"/>
          <p:cNvSpPr>
            <a:spLocks noGrp="1"/>
          </p:cNvSpPr>
          <p:nvPr>
            <p:ph sz="half" idx="2"/>
          </p:nvPr>
        </p:nvSpPr>
        <p:spPr>
          <a:xfrm>
            <a:off x="348768" y="4483398"/>
            <a:ext cx="9864634" cy="2401797"/>
          </a:xfrm>
        </p:spPr>
        <p:txBody>
          <a:bodyPr>
            <a:normAutofit fontScale="92500" lnSpcReduction="20000"/>
          </a:bodyPr>
          <a:lstStyle/>
          <a:p>
            <a:pPr>
              <a:buNone/>
            </a:pPr>
            <a:r>
              <a:rPr lang="en-IN" sz="1800" dirty="0"/>
              <a:t>	And after doing hyper-parameter tuning I got above parameters as best suitable parameters for our final model.</a:t>
            </a:r>
            <a:endParaRPr lang="en-US" sz="1800" dirty="0"/>
          </a:p>
          <a:p>
            <a:pPr>
              <a:buNone/>
            </a:pPr>
            <a:r>
              <a:rPr lang="en-IN" sz="1800" dirty="0"/>
              <a:t>	I have tested my final model using these parameters and got better results compared to earlier results for my final model.</a:t>
            </a:r>
            <a:endParaRPr lang="en-US" sz="1800" dirty="0"/>
          </a:p>
          <a:p>
            <a:endParaRPr lang="en-US" dirty="0"/>
          </a:p>
        </p:txBody>
      </p:sp>
      <p:pic>
        <p:nvPicPr>
          <p:cNvPr id="5" name="Picture 4"/>
          <p:cNvPicPr/>
          <p:nvPr/>
        </p:nvPicPr>
        <p:blipFill>
          <a:blip r:embed="rId2" cstate="print"/>
          <a:srcRect/>
          <a:stretch>
            <a:fillRect/>
          </a:stretch>
        </p:blipFill>
        <p:spPr bwMode="auto">
          <a:xfrm>
            <a:off x="1845440" y="2076567"/>
            <a:ext cx="6680793" cy="2115443"/>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74131"/>
            <a:ext cx="10515600" cy="1215479"/>
          </a:xfrm>
        </p:spPr>
        <p:txBody>
          <a:bodyPr>
            <a:normAutofit/>
          </a:bodyPr>
          <a:lstStyle/>
          <a:p>
            <a:r>
              <a:rPr lang="en-IN" sz="3200" b="1" dirty="0"/>
              <a:t>Final Model:</a:t>
            </a:r>
            <a:br>
              <a:rPr lang="en-US" dirty="0"/>
            </a:br>
            <a:endParaRPr lang="en-US" dirty="0"/>
          </a:p>
        </p:txBody>
      </p:sp>
      <p:pic>
        <p:nvPicPr>
          <p:cNvPr id="5" name="Content Placeholder 4"/>
          <p:cNvPicPr>
            <a:picLocks noGrp="1"/>
          </p:cNvPicPr>
          <p:nvPr>
            <p:ph sz="half" idx="1"/>
          </p:nvPr>
        </p:nvPicPr>
        <p:blipFill>
          <a:blip r:embed="rId2" cstate="print"/>
          <a:srcRect/>
          <a:stretch>
            <a:fillRect/>
          </a:stretch>
        </p:blipFill>
        <p:spPr bwMode="auto">
          <a:xfrm>
            <a:off x="670559" y="1344646"/>
            <a:ext cx="8998131" cy="4168708"/>
          </a:xfrm>
          <a:prstGeom prst="rect">
            <a:avLst/>
          </a:prstGeom>
          <a:noFill/>
          <a:ln w="9525">
            <a:noFill/>
            <a:miter lim="800000"/>
            <a:headEnd/>
            <a:tailEnd/>
          </a:ln>
        </p:spPr>
      </p:pic>
      <p:sp>
        <p:nvSpPr>
          <p:cNvPr id="4" name="Content Placeholder 3"/>
          <p:cNvSpPr>
            <a:spLocks noGrp="1"/>
          </p:cNvSpPr>
          <p:nvPr>
            <p:ph sz="half" idx="2"/>
          </p:nvPr>
        </p:nvSpPr>
        <p:spPr>
          <a:xfrm>
            <a:off x="910863" y="5865858"/>
            <a:ext cx="9013371" cy="836022"/>
          </a:xfrm>
        </p:spPr>
        <p:txBody>
          <a:bodyPr>
            <a:normAutofit/>
          </a:bodyPr>
          <a:lstStyle/>
          <a:p>
            <a:pPr>
              <a:buNone/>
            </a:pPr>
            <a:r>
              <a:rPr lang="en-US" sz="1800" dirty="0"/>
              <a:t>Great; after doing </a:t>
            </a:r>
            <a:r>
              <a:rPr lang="en-US" sz="1800" dirty="0" err="1"/>
              <a:t>hyperparameter</a:t>
            </a:r>
            <a:r>
              <a:rPr lang="en-US" sz="1800" dirty="0"/>
              <a:t> tuning we have got improved accuracy score for our final model.</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Conclusion</a:t>
            </a:r>
          </a:p>
        </p:txBody>
      </p:sp>
      <p:sp>
        <p:nvSpPr>
          <p:cNvPr id="3" name="Content Placeholder 2"/>
          <p:cNvSpPr>
            <a:spLocks noGrp="1"/>
          </p:cNvSpPr>
          <p:nvPr>
            <p:ph sz="half" idx="1"/>
          </p:nvPr>
        </p:nvSpPr>
        <p:spPr>
          <a:xfrm>
            <a:off x="426991" y="1270000"/>
            <a:ext cx="9899469" cy="5421085"/>
          </a:xfrm>
        </p:spPr>
        <p:txBody>
          <a:bodyPr>
            <a:normAutofit fontScale="47500" lnSpcReduction="20000"/>
          </a:bodyPr>
          <a:lstStyle/>
          <a:p>
            <a:pPr>
              <a:buNone/>
            </a:pPr>
            <a:r>
              <a:rPr lang="en-IN" sz="3800" b="1" dirty="0"/>
              <a:t>Key findings of the study</a:t>
            </a:r>
            <a:endParaRPr lang="en-US" sz="3800" dirty="0"/>
          </a:p>
          <a:p>
            <a:pPr algn="just">
              <a:lnSpc>
                <a:spcPct val="120000"/>
              </a:lnSpc>
              <a:buNone/>
            </a:pPr>
            <a:r>
              <a:rPr lang="en-IN" dirty="0"/>
              <a:t>	</a:t>
            </a:r>
            <a:r>
              <a:rPr lang="en-IN" sz="3800" dirty="0"/>
              <a:t>In this project I have collected data of reviews and ratings for different products from </a:t>
            </a:r>
            <a:r>
              <a:rPr lang="en-IN" sz="3800" dirty="0" err="1"/>
              <a:t>amazon.in</a:t>
            </a:r>
            <a:r>
              <a:rPr lang="en-IN" sz="3800" dirty="0"/>
              <a:t> and flipkart.com. Then I have done different text processing for reviews column and chose equal number of text from each rating class to eliminate problem of imbalance. By doing different EDA steps I have analyzed the text. We have checked frequently occurring words in our data as well as rarely occurring words. After all these steps I have built function to train and test different algorithms and using various evaluation metrics I have selected </a:t>
            </a:r>
            <a:r>
              <a:rPr lang="en-IN" sz="3800" dirty="0" err="1"/>
              <a:t>LinearSVC</a:t>
            </a:r>
            <a:r>
              <a:rPr lang="en-IN" sz="3800" dirty="0"/>
              <a:t> for our final model. </a:t>
            </a:r>
            <a:endParaRPr lang="en-US" sz="3800" dirty="0"/>
          </a:p>
          <a:p>
            <a:pPr algn="just">
              <a:lnSpc>
                <a:spcPct val="120000"/>
              </a:lnSpc>
              <a:buNone/>
            </a:pPr>
            <a:r>
              <a:rPr lang="en-IN" sz="3800" dirty="0"/>
              <a:t>	Finally by doing </a:t>
            </a:r>
            <a:r>
              <a:rPr lang="en-IN" sz="3800" dirty="0" err="1"/>
              <a:t>hyperparameter</a:t>
            </a:r>
            <a:r>
              <a:rPr lang="en-IN" sz="3800" dirty="0"/>
              <a:t> tuning we got optimum parameters for our final model. And finally we got improved accuracy score for our final model.</a:t>
            </a:r>
            <a:endParaRPr lang="en-US" sz="3800" dirty="0"/>
          </a:p>
          <a:p>
            <a:pPr algn="just">
              <a:buNone/>
            </a:pPr>
            <a:r>
              <a:rPr lang="en-IN" dirty="0"/>
              <a:t> </a:t>
            </a:r>
            <a:endParaRPr lang="en-US" dirty="0"/>
          </a:p>
          <a:p>
            <a:pPr>
              <a:buNone/>
            </a:pPr>
            <a:r>
              <a:rPr lang="en-IN" sz="3800" b="1" dirty="0"/>
              <a:t>Limitations of this work and scope for the future work</a:t>
            </a:r>
            <a:endParaRPr lang="en-US" sz="3800" dirty="0"/>
          </a:p>
          <a:p>
            <a:pPr>
              <a:buNone/>
            </a:pPr>
            <a:r>
              <a:rPr lang="en-IN" dirty="0"/>
              <a:t> </a:t>
            </a:r>
            <a:endParaRPr lang="en-US" dirty="0"/>
          </a:p>
          <a:p>
            <a:pPr algn="just">
              <a:buNone/>
            </a:pPr>
            <a:r>
              <a:rPr lang="en-IN" dirty="0"/>
              <a:t>	</a:t>
            </a:r>
            <a:r>
              <a:rPr lang="en-IN" sz="3800" dirty="0"/>
              <a:t>As we know the content of text in reviews is totally depends on the reviewer and they may rate differently which is totally depends on that particular person. So it is difficult to predict ratings based on the reviews with higher accuracies.</a:t>
            </a:r>
            <a:endParaRPr lang="en-US" sz="3800" dirty="0"/>
          </a:p>
          <a:p>
            <a:pPr algn="just">
              <a:buNone/>
            </a:pPr>
            <a:r>
              <a:rPr lang="en-IN" sz="3800" dirty="0"/>
              <a:t>	Still we can improve our accuracy by fetching more data and by doing extensive </a:t>
            </a:r>
            <a:r>
              <a:rPr lang="en-IN" sz="3800" dirty="0" err="1"/>
              <a:t>hyperparameter</a:t>
            </a:r>
            <a:r>
              <a:rPr lang="en-IN" sz="3800" dirty="0"/>
              <a:t> tuning.</a:t>
            </a:r>
            <a:endParaRPr lang="en-US" sz="3800" dirty="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BBFDE-9547-4386-8C00-460B19BB4493}"/>
              </a:ext>
            </a:extLst>
          </p:cNvPr>
          <p:cNvSpPr>
            <a:spLocks noGrp="1"/>
          </p:cNvSpPr>
          <p:nvPr>
            <p:ph type="title"/>
          </p:nvPr>
        </p:nvSpPr>
        <p:spPr>
          <a:xfrm>
            <a:off x="3830109" y="2809875"/>
            <a:ext cx="4923366" cy="1238250"/>
          </a:xfrm>
        </p:spPr>
        <p:txBody>
          <a:bodyPr>
            <a:normAutofit/>
          </a:bodyPr>
          <a:lstStyle/>
          <a:p>
            <a:r>
              <a:rPr lang="en-IN" sz="4000" dirty="0"/>
              <a:t>THANK YOU</a:t>
            </a:r>
          </a:p>
        </p:txBody>
      </p:sp>
    </p:spTree>
    <p:extLst>
      <p:ext uri="{BB962C8B-B14F-4D97-AF65-F5344CB8AC3E}">
        <p14:creationId xmlns:p14="http://schemas.microsoft.com/office/powerpoint/2010/main" val="11053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43317-4C61-4A0E-BFAF-F2798B75316C}"/>
              </a:ext>
            </a:extLst>
          </p:cNvPr>
          <p:cNvSpPr>
            <a:spLocks noGrp="1"/>
          </p:cNvSpPr>
          <p:nvPr>
            <p:ph type="title"/>
          </p:nvPr>
        </p:nvSpPr>
        <p:spPr/>
        <p:txBody>
          <a:bodyPr>
            <a:normAutofit/>
          </a:bodyPr>
          <a:lstStyle/>
          <a:p>
            <a:r>
              <a:rPr lang="en-US" sz="3200" b="1" dirty="0"/>
              <a:t>Problem statement</a:t>
            </a:r>
            <a:endParaRPr lang="en-IN" sz="3200" b="1" dirty="0"/>
          </a:p>
        </p:txBody>
      </p:sp>
      <p:sp>
        <p:nvSpPr>
          <p:cNvPr id="3" name="Content Placeholder 2">
            <a:extLst>
              <a:ext uri="{FF2B5EF4-FFF2-40B4-BE49-F238E27FC236}">
                <a16:creationId xmlns:a16="http://schemas.microsoft.com/office/drawing/2014/main" id="{D3885037-F851-415D-9A3C-E312754970D6}"/>
              </a:ext>
            </a:extLst>
          </p:cNvPr>
          <p:cNvSpPr>
            <a:spLocks noGrp="1"/>
          </p:cNvSpPr>
          <p:nvPr>
            <p:ph idx="1"/>
          </p:nvPr>
        </p:nvSpPr>
        <p:spPr>
          <a:xfrm>
            <a:off x="516527" y="1456055"/>
            <a:ext cx="10515600" cy="4351338"/>
          </a:xfrm>
        </p:spPr>
        <p:txBody>
          <a:bodyPr/>
          <a:lstStyle/>
          <a:p>
            <a:pPr marL="0" indent="0" algn="just">
              <a:lnSpc>
                <a:spcPct val="115000"/>
              </a:lnSpc>
              <a:spcBef>
                <a:spcPts val="640"/>
              </a:spcBef>
              <a:spcAft>
                <a:spcPts val="800"/>
              </a:spcAft>
              <a:buNone/>
            </a:pPr>
            <a:r>
              <a:rPr lang="en-IN" sz="1800" spc="-5" dirty="0">
                <a:solidFill>
                  <a:srgbClr val="292929"/>
                </a:solidFill>
                <a:effectLst/>
                <a:latin typeface="Calibri" panose="020F0502020204030204" pitchFamily="34" charset="0"/>
                <a:ea typeface="Calibri" panose="020F0502020204030204" pitchFamily="34" charset="0"/>
                <a:cs typeface="Mangal" panose="02040503050203030202" pitchFamily="18" charset="0"/>
              </a:rPr>
              <a:t>The rise in E-commerce has brought a significant rise in the importance of customer reviews. There are hundreds of review sites online and massive amounts of reviews for every product. Customers have changed their way of shopping and according to a recent </a:t>
            </a:r>
            <a:r>
              <a:rPr lang="en-IN" sz="1800" strike="noStrike" spc="-5" dirty="0">
                <a:effectLst/>
                <a:latin typeface="Calibri" panose="020F0502020204030204" pitchFamily="34" charset="0"/>
                <a:ea typeface="Calibri" panose="020F0502020204030204" pitchFamily="34" charset="0"/>
                <a:cs typeface="Mangal" panose="02040503050203030202" pitchFamily="18" charset="0"/>
                <a:hlinkClick r:id="rId2"/>
              </a:rPr>
              <a:t>survey</a:t>
            </a:r>
            <a:r>
              <a:rPr lang="en-IN" sz="1800" spc="-5" dirty="0">
                <a:solidFill>
                  <a:srgbClr val="292929"/>
                </a:solidFill>
                <a:effectLst/>
                <a:latin typeface="Calibri" panose="020F0502020204030204" pitchFamily="34" charset="0"/>
                <a:ea typeface="Calibri" panose="020F0502020204030204" pitchFamily="34" charset="0"/>
                <a:cs typeface="Mangal" panose="02040503050203030202" pitchFamily="18" charset="0"/>
              </a:rPr>
              <a:t>, 70 percent of customers say that they use rating filters to filter out low rated items in their searches.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15000"/>
              </a:lnSpc>
              <a:spcBef>
                <a:spcPts val="640"/>
              </a:spcBef>
              <a:spcAft>
                <a:spcPts val="800"/>
              </a:spcAft>
              <a:buNone/>
            </a:pPr>
            <a:r>
              <a:rPr lang="en-US" sz="1800" spc="-5" dirty="0">
                <a:solidFill>
                  <a:srgbClr val="292929"/>
                </a:solidFill>
                <a:effectLst/>
                <a:latin typeface="Calibri" panose="020F0502020204030204" pitchFamily="34" charset="0"/>
                <a:ea typeface="Calibri" panose="020F0502020204030204" pitchFamily="34" charset="0"/>
                <a:cs typeface="Mangal" panose="02040503050203030202" pitchFamily="18" charset="0"/>
              </a:rPr>
              <a:t>The ability to successfully decide whether a review will be helpful to other customers and thus give the product more exposure is vital to companies that support these reviews, companies like Google, Amazon and Yelp!</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r>
              <a:rPr lang="en-US" sz="1800" spc="-5" dirty="0">
                <a:solidFill>
                  <a:srgbClr val="292929"/>
                </a:solidFill>
                <a:effectLst/>
                <a:latin typeface="Calibri" panose="020F0502020204030204" pitchFamily="34" charset="0"/>
                <a:ea typeface="Calibri" panose="020F0502020204030204" pitchFamily="34" charset="0"/>
                <a:cs typeface="Mangal" panose="02040503050203030202" pitchFamily="18" charset="0"/>
              </a:rPr>
              <a:t>There are two main methods to approach this problem. The first one is based on review text content analysis and uses the principles of natural language process (the NLP method). This method lacks the insights that can be drawn from the relationship between costumers and items. The second one is based on recommender systems, specifically on collaborative filtering, and focuses on the reviewer’s point of view</a:t>
            </a:r>
            <a:endParaRPr lang="en-IN" dirty="0"/>
          </a:p>
        </p:txBody>
      </p:sp>
    </p:spTree>
    <p:extLst>
      <p:ext uri="{BB962C8B-B14F-4D97-AF65-F5344CB8AC3E}">
        <p14:creationId xmlns:p14="http://schemas.microsoft.com/office/powerpoint/2010/main" val="2280830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CFBBA-E990-473B-AFA0-4162253C37E6}"/>
              </a:ext>
            </a:extLst>
          </p:cNvPr>
          <p:cNvSpPr>
            <a:spLocks noGrp="1"/>
          </p:cNvSpPr>
          <p:nvPr>
            <p:ph type="title"/>
          </p:nvPr>
        </p:nvSpPr>
        <p:spPr>
          <a:xfrm>
            <a:off x="824144" y="275208"/>
            <a:ext cx="10515600" cy="927208"/>
          </a:xfrm>
        </p:spPr>
        <p:txBody>
          <a:bodyPr>
            <a:normAutofit/>
          </a:bodyPr>
          <a:lstStyle/>
          <a:p>
            <a:r>
              <a:rPr lang="en-IN" sz="3200" b="1" dirty="0"/>
              <a:t>Analytical Problem Framing</a:t>
            </a:r>
          </a:p>
        </p:txBody>
      </p:sp>
      <p:sp>
        <p:nvSpPr>
          <p:cNvPr id="7" name="Content Placeholder 6">
            <a:extLst>
              <a:ext uri="{FF2B5EF4-FFF2-40B4-BE49-F238E27FC236}">
                <a16:creationId xmlns:a16="http://schemas.microsoft.com/office/drawing/2014/main" id="{9156978E-2E76-4F89-8E57-12E497AA647C}"/>
              </a:ext>
            </a:extLst>
          </p:cNvPr>
          <p:cNvSpPr>
            <a:spLocks noGrp="1"/>
          </p:cNvSpPr>
          <p:nvPr>
            <p:ph sz="half" idx="1"/>
          </p:nvPr>
        </p:nvSpPr>
        <p:spPr>
          <a:xfrm>
            <a:off x="556981" y="989120"/>
            <a:ext cx="10058399" cy="1695635"/>
          </a:xfrm>
        </p:spPr>
        <p:txBody>
          <a:bodyPr>
            <a:normAutofit fontScale="85000" lnSpcReduction="20000"/>
          </a:bodyPr>
          <a:lstStyle/>
          <a:p>
            <a:pPr marL="342900" lvl="0" indent="-342900">
              <a:lnSpc>
                <a:spcPct val="107000"/>
              </a:lnSpc>
              <a:spcBef>
                <a:spcPts val="1200"/>
              </a:spcBef>
              <a:spcAft>
                <a:spcPts val="800"/>
              </a:spcAft>
              <a:buFont typeface="Symbol" panose="05050102010706020507" pitchFamily="18" charset="2"/>
              <a:buChar char=""/>
            </a:pPr>
            <a:r>
              <a:rPr lang="en-IN" sz="1800" b="1" dirty="0">
                <a:effectLst/>
                <a:latin typeface="Calibri" panose="020F0502020204030204" pitchFamily="34" charset="0"/>
                <a:ea typeface="Calibri" panose="020F0502020204030204" pitchFamily="34" charset="0"/>
                <a:cs typeface="Mangal" panose="02040503050203030202" pitchFamily="18" charset="0"/>
              </a:rPr>
              <a:t>Mathematical/Analytical </a:t>
            </a:r>
            <a:r>
              <a:rPr lang="en-IN" sz="1800" b="1" dirty="0" err="1">
                <a:effectLst/>
                <a:latin typeface="Calibri" panose="020F0502020204030204" pitchFamily="34" charset="0"/>
                <a:ea typeface="Calibri" panose="020F0502020204030204" pitchFamily="34" charset="0"/>
                <a:cs typeface="Mangal" panose="02040503050203030202" pitchFamily="18" charset="0"/>
              </a:rPr>
              <a:t>modeling</a:t>
            </a:r>
            <a:r>
              <a:rPr lang="en-IN" sz="1800" b="1" dirty="0">
                <a:effectLst/>
                <a:latin typeface="Calibri" panose="020F0502020204030204" pitchFamily="34" charset="0"/>
                <a:ea typeface="Calibri" panose="020F0502020204030204" pitchFamily="34" charset="0"/>
                <a:cs typeface="Mangal" panose="02040503050203030202" pitchFamily="18" charset="0"/>
              </a:rPr>
              <a:t> of the problem</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15000"/>
              </a:lnSpc>
              <a:spcBef>
                <a:spcPts val="640"/>
              </a:spcBef>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As per the client’s requirement for this rating prediction project I have scraped reviews and ratings from well known e-commerce sites. This is then saved into .csv format. Also I have shared the script for web scraping into the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github</a:t>
            </a:r>
            <a:r>
              <a:rPr lang="en-IN" sz="1800" dirty="0">
                <a:effectLst/>
                <a:latin typeface="Calibri" panose="020F0502020204030204" pitchFamily="34" charset="0"/>
                <a:ea typeface="Calibri" panose="020F0502020204030204" pitchFamily="34" charset="0"/>
                <a:cs typeface="Times New Roman" panose="02020603050405020304" pitchFamily="18" charset="0"/>
              </a:rPr>
              <a:t> repository.</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15000"/>
              </a:lnSpc>
              <a:spcBef>
                <a:spcPts val="640"/>
              </a:spcBef>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Then loaded this data into a data frame and did some of the important natural language processing steps and gone through several EDA steps to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analyze</a:t>
            </a:r>
            <a:r>
              <a:rPr lang="en-IN" sz="1800" dirty="0">
                <a:effectLst/>
                <a:latin typeface="Calibri" panose="020F0502020204030204" pitchFamily="34" charset="0"/>
                <a:ea typeface="Calibri" panose="020F0502020204030204" pitchFamily="34" charset="0"/>
                <a:cs typeface="Times New Roman" panose="02020603050405020304" pitchFamily="18" charset="0"/>
              </a:rPr>
              <a:t> the data. After all the necessary steps I have build a NLP ML model to predict the ratings.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pic>
        <p:nvPicPr>
          <p:cNvPr id="9" name="Content Placeholder 8">
            <a:extLst>
              <a:ext uri="{FF2B5EF4-FFF2-40B4-BE49-F238E27FC236}">
                <a16:creationId xmlns:a16="http://schemas.microsoft.com/office/drawing/2014/main" id="{02D3AC5A-0A39-4312-89D6-973FF1AA788C}"/>
              </a:ext>
            </a:extLst>
          </p:cNvPr>
          <p:cNvPicPr>
            <a:picLocks noGrp="1" noChangeAspect="1"/>
          </p:cNvPicPr>
          <p:nvPr>
            <p:ph sz="half" idx="2"/>
          </p:nvPr>
        </p:nvPicPr>
        <p:blipFill>
          <a:blip r:embed="rId2" cstate="print"/>
          <a:stretch>
            <a:fillRect/>
          </a:stretch>
        </p:blipFill>
        <p:spPr>
          <a:xfrm>
            <a:off x="1101848" y="2761418"/>
            <a:ext cx="8131206" cy="3607632"/>
          </a:xfrm>
          <a:prstGeom prst="rect">
            <a:avLst/>
          </a:prstGeom>
        </p:spPr>
      </p:pic>
    </p:spTree>
    <p:extLst>
      <p:ext uri="{BB962C8B-B14F-4D97-AF65-F5344CB8AC3E}">
        <p14:creationId xmlns:p14="http://schemas.microsoft.com/office/powerpoint/2010/main" val="2578098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8984567-1323-4C21-BDC7-4E541A53168B}"/>
              </a:ext>
            </a:extLst>
          </p:cNvPr>
          <p:cNvPicPr>
            <a:picLocks noGrp="1"/>
          </p:cNvPicPr>
          <p:nvPr>
            <p:ph sz="half" idx="1"/>
          </p:nvPr>
        </p:nvPicPr>
        <p:blipFill>
          <a:blip r:embed="rId2" cstate="print"/>
          <a:srcRect/>
          <a:stretch>
            <a:fillRect/>
          </a:stretch>
        </p:blipFill>
        <p:spPr bwMode="auto">
          <a:xfrm>
            <a:off x="1816501" y="987811"/>
            <a:ext cx="5891073" cy="2287621"/>
          </a:xfrm>
          <a:prstGeom prst="rect">
            <a:avLst/>
          </a:prstGeom>
          <a:noFill/>
          <a:ln w="9525">
            <a:noFill/>
            <a:miter lim="800000"/>
            <a:headEnd/>
            <a:tailEnd/>
          </a:ln>
        </p:spPr>
      </p:pic>
      <p:sp>
        <p:nvSpPr>
          <p:cNvPr id="4" name="Content Placeholder 3">
            <a:extLst>
              <a:ext uri="{FF2B5EF4-FFF2-40B4-BE49-F238E27FC236}">
                <a16:creationId xmlns:a16="http://schemas.microsoft.com/office/drawing/2014/main" id="{7EE1C008-E1A5-4693-9464-801403C47093}"/>
              </a:ext>
            </a:extLst>
          </p:cNvPr>
          <p:cNvSpPr>
            <a:spLocks noGrp="1"/>
          </p:cNvSpPr>
          <p:nvPr>
            <p:ph sz="half" idx="2"/>
          </p:nvPr>
        </p:nvSpPr>
        <p:spPr>
          <a:xfrm>
            <a:off x="1055703" y="3964527"/>
            <a:ext cx="8477434" cy="2164256"/>
          </a:xfrm>
        </p:spPr>
        <p:txBody>
          <a:bodyPr/>
          <a:lstStyle/>
          <a:p>
            <a:pPr marL="0" indent="0" algn="just">
              <a:lnSpc>
                <a:spcPct val="150000"/>
              </a:lnSpc>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Looking at above both figures we can see that our data set contains 77550 different rows and 4 columns among which I have removed unwanted column(Unnamed:0). And for this project Ratings is our target column. There are some missing values in our dataset which have been removed from the dataset.</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549974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17FD4-6198-4009-B284-C79478EF91BF}"/>
              </a:ext>
            </a:extLst>
          </p:cNvPr>
          <p:cNvSpPr>
            <a:spLocks noGrp="1"/>
          </p:cNvSpPr>
          <p:nvPr>
            <p:ph type="title"/>
          </p:nvPr>
        </p:nvSpPr>
        <p:spPr>
          <a:xfrm>
            <a:off x="553509" y="529659"/>
            <a:ext cx="8596668" cy="1320800"/>
          </a:xfrm>
        </p:spPr>
        <p:txBody>
          <a:bodyPr>
            <a:normAutofit/>
          </a:bodyPr>
          <a:lstStyle/>
          <a:p>
            <a:r>
              <a:rPr lang="en-US" sz="3200" b="1" dirty="0"/>
              <a:t>Data Processing steps</a:t>
            </a:r>
            <a:endParaRPr lang="en-IN" sz="3200" b="1" dirty="0"/>
          </a:p>
        </p:txBody>
      </p:sp>
      <p:sp>
        <p:nvSpPr>
          <p:cNvPr id="4" name="Content Placeholder 3">
            <a:extLst>
              <a:ext uri="{FF2B5EF4-FFF2-40B4-BE49-F238E27FC236}">
                <a16:creationId xmlns:a16="http://schemas.microsoft.com/office/drawing/2014/main" id="{5287B6ED-C3BC-4907-A21F-0259BB6BCE8B}"/>
              </a:ext>
            </a:extLst>
          </p:cNvPr>
          <p:cNvSpPr>
            <a:spLocks noGrp="1"/>
          </p:cNvSpPr>
          <p:nvPr>
            <p:ph sz="half" idx="1"/>
          </p:nvPr>
        </p:nvSpPr>
        <p:spPr>
          <a:xfrm>
            <a:off x="785241" y="3381981"/>
            <a:ext cx="9436608" cy="1851851"/>
          </a:xfrm>
        </p:spPr>
        <p:txBody>
          <a:bodyPr/>
          <a:lstStyle/>
          <a:p>
            <a:pPr marL="0" indent="0">
              <a:buNone/>
            </a:pP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Then all the entries from Ratings columns have been converted to respective integer values</a:t>
            </a:r>
            <a:endParaRPr kumimoji="0" lang="en-US" altLang="en-US" sz="1800" b="0" i="0" u="none" strike="noStrike" cap="none" normalizeH="0" baseline="0" dirty="0">
              <a:ln>
                <a:noFill/>
              </a:ln>
              <a:solidFill>
                <a:schemeClr val="tx1"/>
              </a:solidFill>
              <a:effectLst/>
              <a:latin typeface="Arial" panose="020B0604020202020204" pitchFamily="34" charset="0"/>
            </a:endParaRPr>
          </a:p>
          <a:p>
            <a:endParaRPr lang="en-IN" dirty="0"/>
          </a:p>
        </p:txBody>
      </p:sp>
      <p:sp>
        <p:nvSpPr>
          <p:cNvPr id="5" name="Rectangle 2">
            <a:extLst>
              <a:ext uri="{FF2B5EF4-FFF2-40B4-BE49-F238E27FC236}">
                <a16:creationId xmlns:a16="http://schemas.microsoft.com/office/drawing/2014/main" id="{C73F1373-B84B-4558-985A-5F7028BCEFAA}"/>
              </a:ext>
            </a:extLst>
          </p:cNvPr>
          <p:cNvSpPr>
            <a:spLocks noChangeArrowheads="1"/>
          </p:cNvSpPr>
          <p:nvPr/>
        </p:nvSpPr>
        <p:spPr bwMode="auto">
          <a:xfrm>
            <a:off x="1961966" y="9747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3073" name="Picture 4">
            <a:extLst>
              <a:ext uri="{FF2B5EF4-FFF2-40B4-BE49-F238E27FC236}">
                <a16:creationId xmlns:a16="http://schemas.microsoft.com/office/drawing/2014/main" id="{091B649D-81D2-4759-953F-275EC28966A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5481" y="2013804"/>
            <a:ext cx="8803824" cy="111800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EAB19169-470B-4DDB-93E8-A8011AA67566}"/>
              </a:ext>
            </a:extLst>
          </p:cNvPr>
          <p:cNvSpPr>
            <a:spLocks noChangeArrowheads="1"/>
          </p:cNvSpPr>
          <p:nvPr/>
        </p:nvSpPr>
        <p:spPr bwMode="auto">
          <a:xfrm>
            <a:off x="282391" y="1394304"/>
            <a:ext cx="1111395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first I have joined both columns </a:t>
            </a:r>
            <a:r>
              <a:rPr kumimoji="0" lang="en-US" altLang="en-US"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Review_title</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and </a:t>
            </a:r>
            <a:r>
              <a:rPr kumimoji="0" lang="en-US" altLang="en-US"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Review_text</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into a new column as Review.</a:t>
            </a:r>
            <a:endParaRPr kumimoji="0" lang="en-US" altLang="en-US" b="0" i="0" u="none" strike="noStrike" cap="none" normalizeH="0" baseline="0" dirty="0">
              <a:ln>
                <a:noFill/>
              </a:ln>
              <a:solidFill>
                <a:schemeClr val="tx1"/>
              </a:solidFill>
              <a:effectLst/>
            </a:endParaRPr>
          </a:p>
        </p:txBody>
      </p:sp>
      <p:pic>
        <p:nvPicPr>
          <p:cNvPr id="11" name="Picture 10">
            <a:extLst>
              <a:ext uri="{FF2B5EF4-FFF2-40B4-BE49-F238E27FC236}">
                <a16:creationId xmlns:a16="http://schemas.microsoft.com/office/drawing/2014/main" id="{1AA235EF-2C73-4C65-9050-9C3E9D6C9286}"/>
              </a:ext>
            </a:extLst>
          </p:cNvPr>
          <p:cNvPicPr/>
          <p:nvPr/>
        </p:nvPicPr>
        <p:blipFill>
          <a:blip r:embed="rId3" cstate="print"/>
          <a:srcRect/>
          <a:stretch>
            <a:fillRect/>
          </a:stretch>
        </p:blipFill>
        <p:spPr bwMode="auto">
          <a:xfrm>
            <a:off x="785241" y="3908829"/>
            <a:ext cx="8877173" cy="1682658"/>
          </a:xfrm>
          <a:prstGeom prst="rect">
            <a:avLst/>
          </a:prstGeom>
          <a:noFill/>
          <a:ln w="9525">
            <a:noFill/>
            <a:miter lim="800000"/>
            <a:headEnd/>
            <a:tailEnd/>
          </a:ln>
        </p:spPr>
      </p:pic>
    </p:spTree>
    <p:extLst>
      <p:ext uri="{BB962C8B-B14F-4D97-AF65-F5344CB8AC3E}">
        <p14:creationId xmlns:p14="http://schemas.microsoft.com/office/powerpoint/2010/main" val="2613564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4AA87-E97B-4E33-8583-492523B77D03}"/>
              </a:ext>
            </a:extLst>
          </p:cNvPr>
          <p:cNvSpPr>
            <a:spLocks noGrp="1"/>
          </p:cNvSpPr>
          <p:nvPr>
            <p:ph type="title"/>
          </p:nvPr>
        </p:nvSpPr>
        <p:spPr/>
        <p:txBody>
          <a:bodyPr>
            <a:normAutofit/>
          </a:bodyPr>
          <a:lstStyle/>
          <a:p>
            <a:r>
              <a:rPr lang="en-US" sz="2800" b="1" dirty="0"/>
              <a:t>Text processing</a:t>
            </a:r>
            <a:endParaRPr lang="en-IN" sz="2800" b="1" dirty="0"/>
          </a:p>
        </p:txBody>
      </p:sp>
      <p:pic>
        <p:nvPicPr>
          <p:cNvPr id="6" name="Content Placeholder 5">
            <a:extLst>
              <a:ext uri="{FF2B5EF4-FFF2-40B4-BE49-F238E27FC236}">
                <a16:creationId xmlns:a16="http://schemas.microsoft.com/office/drawing/2014/main" id="{468E1FED-3A77-4287-B802-2C916D237618}"/>
              </a:ext>
            </a:extLst>
          </p:cNvPr>
          <p:cNvPicPr>
            <a:picLocks noGrp="1"/>
          </p:cNvPicPr>
          <p:nvPr>
            <p:ph sz="half" idx="1"/>
          </p:nvPr>
        </p:nvPicPr>
        <p:blipFill>
          <a:blip r:embed="rId2" cstate="print"/>
          <a:srcRect/>
          <a:stretch>
            <a:fillRect/>
          </a:stretch>
        </p:blipFill>
        <p:spPr bwMode="auto">
          <a:xfrm>
            <a:off x="1188719" y="1270000"/>
            <a:ext cx="7857731" cy="3992274"/>
          </a:xfrm>
          <a:prstGeom prst="rect">
            <a:avLst/>
          </a:prstGeom>
          <a:noFill/>
          <a:ln w="9525">
            <a:noFill/>
            <a:miter lim="800000"/>
            <a:headEnd/>
            <a:tailEnd/>
          </a:ln>
        </p:spPr>
      </p:pic>
      <p:sp>
        <p:nvSpPr>
          <p:cNvPr id="4" name="Content Placeholder 3">
            <a:extLst>
              <a:ext uri="{FF2B5EF4-FFF2-40B4-BE49-F238E27FC236}">
                <a16:creationId xmlns:a16="http://schemas.microsoft.com/office/drawing/2014/main" id="{24082021-2443-470D-BC0F-F50F61C77D9A}"/>
              </a:ext>
            </a:extLst>
          </p:cNvPr>
          <p:cNvSpPr>
            <a:spLocks noGrp="1"/>
          </p:cNvSpPr>
          <p:nvPr>
            <p:ph sz="half" idx="2"/>
          </p:nvPr>
        </p:nvSpPr>
        <p:spPr>
          <a:xfrm>
            <a:off x="677334" y="5588000"/>
            <a:ext cx="9838509" cy="1071155"/>
          </a:xfrm>
        </p:spPr>
        <p:txBody>
          <a:bodyPr>
            <a:normAutofit/>
          </a:bodyPr>
          <a:lstStyle/>
          <a:p>
            <a:pPr algn="just">
              <a:buNone/>
            </a:pPr>
            <a:r>
              <a:rPr lang="en-IN" sz="1800" dirty="0"/>
              <a:t>	For text processing I have defined a function to replace some of the words with proper words. All text is converted to lowercase and removed different punctuations from the text of Review column.</a:t>
            </a:r>
            <a:endParaRPr lang="en-US" sz="1800" dirty="0"/>
          </a:p>
          <a:p>
            <a:endParaRPr lang="en-IN" dirty="0"/>
          </a:p>
        </p:txBody>
      </p:sp>
    </p:spTree>
    <p:extLst>
      <p:ext uri="{BB962C8B-B14F-4D97-AF65-F5344CB8AC3E}">
        <p14:creationId xmlns:p14="http://schemas.microsoft.com/office/powerpoint/2010/main" val="2596852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76794" y="313508"/>
            <a:ext cx="9442269" cy="1698172"/>
          </a:xfrm>
        </p:spPr>
        <p:txBody>
          <a:bodyPr>
            <a:normAutofit/>
          </a:bodyPr>
          <a:lstStyle/>
          <a:p>
            <a:pPr>
              <a:buNone/>
            </a:pPr>
            <a:r>
              <a:rPr lang="en-IN" sz="1800" b="1" dirty="0"/>
              <a:t>Lemmatization</a:t>
            </a:r>
            <a:r>
              <a:rPr lang="en-IN" sz="1800" dirty="0"/>
              <a:t>:</a:t>
            </a:r>
          </a:p>
          <a:p>
            <a:pPr>
              <a:buNone/>
            </a:pPr>
            <a:r>
              <a:rPr lang="en-IN" sz="1800" dirty="0"/>
              <a:t>	 Lemmatization is the process of grouping together the different inflected forms of a word so they can be analyzed as a single item. Lemmatization is similar to stemming but it brings context to the words.</a:t>
            </a:r>
            <a:endParaRPr lang="en-US" sz="1800" dirty="0"/>
          </a:p>
          <a:p>
            <a:endParaRPr lang="en-US" dirty="0"/>
          </a:p>
        </p:txBody>
      </p:sp>
      <p:sp>
        <p:nvSpPr>
          <p:cNvPr id="4" name="Content Placeholder 3"/>
          <p:cNvSpPr>
            <a:spLocks noGrp="1"/>
          </p:cNvSpPr>
          <p:nvPr>
            <p:ph sz="half" idx="2"/>
          </p:nvPr>
        </p:nvSpPr>
        <p:spPr>
          <a:xfrm>
            <a:off x="524692" y="5917473"/>
            <a:ext cx="9394371" cy="940527"/>
          </a:xfrm>
        </p:spPr>
        <p:txBody>
          <a:bodyPr>
            <a:normAutofit/>
          </a:bodyPr>
          <a:lstStyle/>
          <a:p>
            <a:pPr>
              <a:buNone/>
            </a:pPr>
            <a:r>
              <a:rPr lang="en-IN" sz="1800" dirty="0"/>
              <a:t>	For lemmatizing the text I have defined these two functions first will give the </a:t>
            </a:r>
            <a:r>
              <a:rPr lang="en-IN" sz="1800" dirty="0" err="1"/>
              <a:t>wordnet</a:t>
            </a:r>
            <a:r>
              <a:rPr lang="en-IN" sz="1800" dirty="0"/>
              <a:t> tag for the </a:t>
            </a:r>
            <a:r>
              <a:rPr lang="en-IN" sz="1800" dirty="0" err="1"/>
              <a:t>nltk_tagged</a:t>
            </a:r>
            <a:r>
              <a:rPr lang="en-IN" sz="1800" dirty="0"/>
              <a:t> word then with respect to this </a:t>
            </a:r>
            <a:r>
              <a:rPr lang="en-IN" sz="1800" dirty="0" err="1"/>
              <a:t>wordnet</a:t>
            </a:r>
            <a:r>
              <a:rPr lang="en-IN" sz="1800" dirty="0"/>
              <a:t> tag lemmatization of each word is done.</a:t>
            </a:r>
            <a:endParaRPr lang="en-US" sz="1800" dirty="0"/>
          </a:p>
          <a:p>
            <a:endParaRPr lang="en-US" dirty="0"/>
          </a:p>
        </p:txBody>
      </p:sp>
      <p:pic>
        <p:nvPicPr>
          <p:cNvPr id="5" name="Picture 4"/>
          <p:cNvPicPr/>
          <p:nvPr/>
        </p:nvPicPr>
        <p:blipFill>
          <a:blip r:embed="rId2" cstate="print"/>
          <a:srcRect/>
          <a:stretch>
            <a:fillRect/>
          </a:stretch>
        </p:blipFill>
        <p:spPr bwMode="auto">
          <a:xfrm>
            <a:off x="1690551" y="1766459"/>
            <a:ext cx="7014754" cy="3900372"/>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b="1" dirty="0"/>
              <a:t>Text Normalization – Standardization</a:t>
            </a:r>
            <a:br>
              <a:rPr lang="en-US" dirty="0"/>
            </a:br>
            <a:endParaRPr lang="en-US" dirty="0"/>
          </a:p>
        </p:txBody>
      </p:sp>
      <p:pic>
        <p:nvPicPr>
          <p:cNvPr id="5" name="Content Placeholder 4"/>
          <p:cNvPicPr>
            <a:picLocks noGrp="1"/>
          </p:cNvPicPr>
          <p:nvPr>
            <p:ph sz="half" idx="1"/>
          </p:nvPr>
        </p:nvPicPr>
        <p:blipFill>
          <a:blip r:embed="rId2" cstate="print"/>
          <a:srcRect/>
          <a:stretch>
            <a:fillRect/>
          </a:stretch>
        </p:blipFill>
        <p:spPr bwMode="auto">
          <a:xfrm>
            <a:off x="1974667" y="1306285"/>
            <a:ext cx="7117081" cy="3435532"/>
          </a:xfrm>
          <a:prstGeom prst="rect">
            <a:avLst/>
          </a:prstGeom>
          <a:noFill/>
          <a:ln w="9525">
            <a:noFill/>
            <a:miter lim="800000"/>
            <a:headEnd/>
            <a:tailEnd/>
          </a:ln>
        </p:spPr>
      </p:pic>
      <p:sp>
        <p:nvSpPr>
          <p:cNvPr id="4" name="Content Placeholder 3"/>
          <p:cNvSpPr>
            <a:spLocks noGrp="1"/>
          </p:cNvSpPr>
          <p:nvPr>
            <p:ph sz="half" idx="2"/>
          </p:nvPr>
        </p:nvSpPr>
        <p:spPr>
          <a:xfrm>
            <a:off x="499926" y="5189491"/>
            <a:ext cx="9577251" cy="1147763"/>
          </a:xfrm>
        </p:spPr>
        <p:txBody>
          <a:bodyPr>
            <a:normAutofit/>
          </a:bodyPr>
          <a:lstStyle/>
          <a:p>
            <a:pPr>
              <a:buNone/>
            </a:pPr>
            <a:r>
              <a:rPr lang="en-IN" sz="1800" dirty="0"/>
              <a:t>	Finally for standardizing our test and removing numbers from it I have defined a function as </a:t>
            </a:r>
            <a:r>
              <a:rPr lang="en-IN" sz="1800" dirty="0" err="1"/>
              <a:t>scrub_words</a:t>
            </a:r>
            <a:r>
              <a:rPr lang="en-IN" sz="1800" dirty="0"/>
              <a:t> as shown in above code and applied to the review column.</a:t>
            </a:r>
            <a:endParaRPr lang="en-US"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45664"/>
          </a:xfrm>
        </p:spPr>
        <p:txBody>
          <a:bodyPr>
            <a:normAutofit/>
          </a:bodyPr>
          <a:lstStyle/>
          <a:p>
            <a:r>
              <a:rPr lang="en-US" sz="3200" b="1" dirty="0"/>
              <a:t>Exploratory Data Analysis</a:t>
            </a:r>
          </a:p>
        </p:txBody>
      </p:sp>
      <p:sp>
        <p:nvSpPr>
          <p:cNvPr id="3" name="Content Placeholder 2"/>
          <p:cNvSpPr>
            <a:spLocks noGrp="1"/>
          </p:cNvSpPr>
          <p:nvPr>
            <p:ph sz="half" idx="1"/>
          </p:nvPr>
        </p:nvSpPr>
        <p:spPr>
          <a:xfrm>
            <a:off x="360336" y="4580981"/>
            <a:ext cx="10552612" cy="1802674"/>
          </a:xfrm>
        </p:spPr>
        <p:txBody>
          <a:bodyPr>
            <a:normAutofit fontScale="92500" lnSpcReduction="20000"/>
          </a:bodyPr>
          <a:lstStyle/>
          <a:p>
            <a:pPr>
              <a:buNone/>
            </a:pPr>
            <a:r>
              <a:rPr lang="en-IN" sz="1800" dirty="0"/>
              <a:t>	Above first figure shows the number of words from each review text. Looking at this histogram we can conclude that most of the review text is in the range of 0 to 200 of words. Rest reviews can be considered as outliers in our data.</a:t>
            </a:r>
          </a:p>
          <a:p>
            <a:pPr>
              <a:buNone/>
            </a:pPr>
            <a:r>
              <a:rPr lang="en-IN" sz="1800" dirty="0"/>
              <a:t>	The second plot is for character count is almost similar to the plot of word count. We can see that most of the reviews are in the range of 0 to 1500 numbers of characters.</a:t>
            </a:r>
          </a:p>
          <a:p>
            <a:pPr>
              <a:buNone/>
            </a:pPr>
            <a:r>
              <a:rPr lang="en-IN" sz="1800" dirty="0"/>
              <a:t>	Looking at these plots I have decided to remove the data with too long reviews by considering them as outliers.</a:t>
            </a:r>
            <a:endParaRPr lang="en-US" sz="1800" dirty="0"/>
          </a:p>
          <a:p>
            <a:endParaRPr lang="en-US" sz="1800" dirty="0"/>
          </a:p>
          <a:p>
            <a:endParaRPr lang="en-US" dirty="0"/>
          </a:p>
        </p:txBody>
      </p:sp>
      <p:pic>
        <p:nvPicPr>
          <p:cNvPr id="6" name="Content Placeholder 5" descr="Untitled.png"/>
          <p:cNvPicPr>
            <a:picLocks noGrp="1"/>
          </p:cNvPicPr>
          <p:nvPr>
            <p:ph sz="half" idx="2"/>
          </p:nvPr>
        </p:nvPicPr>
        <p:blipFill>
          <a:blip r:embed="rId2" cstate="print"/>
          <a:stretch>
            <a:fillRect/>
          </a:stretch>
        </p:blipFill>
        <p:spPr>
          <a:xfrm>
            <a:off x="5932704" y="1234588"/>
            <a:ext cx="5181600" cy="2950088"/>
          </a:xfrm>
          <a:prstGeom prst="rect">
            <a:avLst/>
          </a:prstGeom>
        </p:spPr>
      </p:pic>
      <p:pic>
        <p:nvPicPr>
          <p:cNvPr id="5" name="Picture 4" descr="Untitled.png"/>
          <p:cNvPicPr/>
          <p:nvPr/>
        </p:nvPicPr>
        <p:blipFill>
          <a:blip r:embed="rId3" cstate="print"/>
          <a:stretch>
            <a:fillRect/>
          </a:stretch>
        </p:blipFill>
        <p:spPr>
          <a:xfrm>
            <a:off x="360336" y="1234588"/>
            <a:ext cx="5332873" cy="2926204"/>
          </a:xfrm>
          <a:prstGeom prst="rect">
            <a:avLst/>
          </a:prstGeom>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181</TotalTime>
  <Words>1345</Words>
  <Application>Microsoft Office PowerPoint</Application>
  <PresentationFormat>Widescreen</PresentationFormat>
  <Paragraphs>62</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Symbol</vt:lpstr>
      <vt:lpstr>Trebuchet MS</vt:lpstr>
      <vt:lpstr>Wingdings 3</vt:lpstr>
      <vt:lpstr>Facet</vt:lpstr>
      <vt:lpstr>Rating Prediction Project</vt:lpstr>
      <vt:lpstr>Problem statement</vt:lpstr>
      <vt:lpstr>Analytical Problem Framing</vt:lpstr>
      <vt:lpstr>PowerPoint Presentation</vt:lpstr>
      <vt:lpstr>Data Processing steps</vt:lpstr>
      <vt:lpstr>Text processing</vt:lpstr>
      <vt:lpstr>PowerPoint Presentation</vt:lpstr>
      <vt:lpstr>Text Normalization – Standardization </vt:lpstr>
      <vt:lpstr>Exploratory Data Analysis</vt:lpstr>
      <vt:lpstr>PowerPoint Presentation</vt:lpstr>
      <vt:lpstr>PowerPoint Presentation</vt:lpstr>
      <vt:lpstr>PowerPoint Presentation</vt:lpstr>
      <vt:lpstr>PowerPoint Presentation</vt:lpstr>
      <vt:lpstr>Model Development and Evaluation </vt:lpstr>
      <vt:lpstr>PowerPoint Presentation</vt:lpstr>
      <vt:lpstr>Final Model: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Rating Prediction Project</dc:title>
  <dc:creator>aniket kadam</dc:creator>
  <cp:lastModifiedBy>Nitin karn</cp:lastModifiedBy>
  <cp:revision>36</cp:revision>
  <dcterms:created xsi:type="dcterms:W3CDTF">2021-11-19T13:42:55Z</dcterms:created>
  <dcterms:modified xsi:type="dcterms:W3CDTF">2022-04-25T02:17:04Z</dcterms:modified>
</cp:coreProperties>
</file>