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84" r:id="rId4"/>
    <p:sldId id="285" r:id="rId5"/>
    <p:sldId id="303" r:id="rId6"/>
    <p:sldId id="259" r:id="rId7"/>
    <p:sldId id="260" r:id="rId8"/>
    <p:sldId id="261" r:id="rId9"/>
    <p:sldId id="304" r:id="rId10"/>
    <p:sldId id="287" r:id="rId11"/>
    <p:sldId id="288" r:id="rId12"/>
    <p:sldId id="289" r:id="rId13"/>
    <p:sldId id="290" r:id="rId14"/>
    <p:sldId id="291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5" autoAdjust="0"/>
    <p:restoredTop sz="83894"/>
  </p:normalViewPr>
  <p:slideViewPr>
    <p:cSldViewPr snapToGrid="0">
      <p:cViewPr varScale="1">
        <p:scale>
          <a:sx n="100" d="100"/>
          <a:sy n="100" d="100"/>
        </p:scale>
        <p:origin x="184" y="232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Backtracking 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vertices od odd degree: v6 and v8</a:t>
            </a:r>
          </a:p>
          <a:p>
            <a:r>
              <a:rPr lang="en-US" dirty="0"/>
              <a:t>Let’s choose the v8 as the starting vertex.</a:t>
            </a:r>
          </a:p>
          <a:p>
            <a:r>
              <a:rPr lang="en-US" dirty="0"/>
              <a:t>We can move along e12, e13, or e15. </a:t>
            </a:r>
          </a:p>
          <a:p>
            <a:r>
              <a:rPr lang="en-US" dirty="0"/>
              <a:t>Let’s choose e15.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two choices: e11 or e8. If we choose e8, it would disconnect the loop e11 from the rest of the graph.</a:t>
            </a:r>
          </a:p>
          <a:p>
            <a:r>
              <a:rPr lang="en-US" dirty="0"/>
              <a:t>So we choose e11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was generic. Now specific strategy – dfs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Go deep!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Exponentially large at the bottom.</a:t>
            </a: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 D B A C A E H P Q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Ties alphabetically in this case. </a:t>
            </a: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strategy. Layer by layer.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Strip-mining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BFS</a:t>
            </a:r>
            <a:endParaRPr/>
          </a:p>
        </p:txBody>
      </p:sp>
      <p:sp>
        <p:nvSpPr>
          <p:cNvPr id="309" name="Google Shape;309;p5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6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general algorithm. Shallowest node.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 D E P B C E H R Q</a:t>
            </a:r>
            <a:endParaRPr/>
          </a:p>
        </p:txBody>
      </p:sp>
      <p:sp>
        <p:nvSpPr>
          <p:cNvPr id="317" name="Google Shape;317;p6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wrong with this code?</a:t>
            </a:r>
          </a:p>
          <a:p>
            <a:r>
              <a:rPr lang="en-US" dirty="0"/>
              <a:t>Each coloring is committed!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 video: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miCYGGrTwFU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A-B-C-E-D-F-A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=pTUVll8lcEQ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Hamiltonian path, </a:t>
            </a:r>
          </a:p>
          <a:p>
            <a:r>
              <a:rPr lang="en-US" dirty="0"/>
              <a:t>Not a Hamiltonian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ZwSo4vfw6c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Week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Gorkem Kar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B038-070C-B094-C50F-E0D1C23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Greedy Coloring Algorithm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5FF2E-3FA8-E002-A252-93C2247B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19" y="640080"/>
            <a:ext cx="5397770" cy="555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C1C0-D118-7F5B-7797-B067AB78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D6497-D5B1-F477-B134-C76B6CBF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Backtracking Approach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94D59E-51D7-F8D1-BF60-2253A76E6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28" y="640080"/>
            <a:ext cx="3788152" cy="555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86E5-B8D8-A833-630B-04485BB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851C-03C4-D11F-C6A0-BE8101DE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Hamiltonian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830-7DDB-4EB8-BD3C-E45AD38C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A Hamiltonian circuit (cycle)</a:t>
            </a:r>
          </a:p>
          <a:p>
            <a:pPr lvl="1"/>
            <a:r>
              <a:rPr lang="en-US" sz="2200"/>
              <a:t>Visit every vertex exactly once and returns to the starting vertex</a:t>
            </a:r>
          </a:p>
          <a:p>
            <a:r>
              <a:rPr lang="en-US" sz="2200"/>
              <a:t>A Hamiltonian path</a:t>
            </a:r>
          </a:p>
          <a:p>
            <a:pPr lvl="1"/>
            <a:r>
              <a:rPr lang="en-US" sz="2200"/>
              <a:t>Visit every vertex exactly once but does not necessarily return to the starting vertex</a:t>
            </a:r>
          </a:p>
        </p:txBody>
      </p:sp>
      <p:pic>
        <p:nvPicPr>
          <p:cNvPr id="6" name="Picture 5" descr="Lines intersecting at pushpin">
            <a:extLst>
              <a:ext uri="{FF2B5EF4-FFF2-40B4-BE49-F238E27FC236}">
                <a16:creationId xmlns:a16="http://schemas.microsoft.com/office/drawing/2014/main" id="{4A41456F-DB16-46B0-28E7-25FBC37A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9" r="236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573F-531B-F917-6BB9-8C1A690C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7A1F-6FF2-9720-48D3-1A9EC352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E0805FE9-F227-D9C5-4E3A-9F9D4FE0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2247"/>
            <a:ext cx="7214616" cy="3986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86DF2-EB2B-403A-B3BD-C3ABE651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F936-6CBD-D2C4-09B1-9988F1A0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</a:t>
            </a:r>
          </a:p>
        </p:txBody>
      </p:sp>
      <p:pic>
        <p:nvPicPr>
          <p:cNvPr id="6" name="Picture 5" descr="A diagram of a connection&#10;&#10;Description automatically generated">
            <a:extLst>
              <a:ext uri="{FF2B5EF4-FFF2-40B4-BE49-F238E27FC236}">
                <a16:creationId xmlns:a16="http://schemas.microsoft.com/office/drawing/2014/main" id="{61D29996-B6D6-0412-3667-FB192A3DA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77155"/>
            <a:ext cx="7214616" cy="4076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82BA0-8669-7C2F-E3B8-6422FC60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37600-43E4-A81D-6046-8B86CB04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600" dirty="0"/>
              <a:t>What if we are interested in Edges, not Vertices?</a:t>
            </a:r>
          </a:p>
        </p:txBody>
      </p:sp>
      <p:pic>
        <p:nvPicPr>
          <p:cNvPr id="6" name="Picture 5" descr="Lines intersecting at pushpin">
            <a:extLst>
              <a:ext uri="{FF2B5EF4-FFF2-40B4-BE49-F238E27FC236}">
                <a16:creationId xmlns:a16="http://schemas.microsoft.com/office/drawing/2014/main" id="{6011CBA1-2F42-F108-E3F0-E63D2DA4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19" r="1235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0AE-3469-5986-F3C4-2A2A822C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/>
              <a:t>An Eulerian circuit</a:t>
            </a:r>
          </a:p>
          <a:p>
            <a:pPr lvl="1"/>
            <a:r>
              <a:rPr lang="en-US" sz="2000"/>
              <a:t>Includes every vertex and every edge of a graph</a:t>
            </a:r>
          </a:p>
          <a:p>
            <a:pPr lvl="1"/>
            <a:r>
              <a:rPr lang="en-US" sz="2000"/>
              <a:t>It may pass through a vertex more than once</a:t>
            </a:r>
          </a:p>
          <a:p>
            <a:pPr lvl="1"/>
            <a:r>
              <a:rPr lang="en-US" sz="2000"/>
              <a:t>It traverses each edge exactly once</a:t>
            </a:r>
          </a:p>
          <a:p>
            <a:pPr lvl="1"/>
            <a:r>
              <a:rPr lang="en-US" sz="2000"/>
              <a:t>Starting and ending vertex have to be the same</a:t>
            </a:r>
          </a:p>
          <a:p>
            <a:r>
              <a:rPr lang="en-US" sz="2000"/>
              <a:t>An Eulerian path</a:t>
            </a:r>
          </a:p>
          <a:p>
            <a:pPr lvl="1"/>
            <a:r>
              <a:rPr lang="en-US" sz="2000"/>
              <a:t>Includes every vertex and every edge of a graph</a:t>
            </a:r>
          </a:p>
          <a:p>
            <a:pPr lvl="1"/>
            <a:r>
              <a:rPr lang="en-US" sz="2000"/>
              <a:t>It traverses each edge exactly one</a:t>
            </a:r>
          </a:p>
          <a:p>
            <a:pPr lvl="1"/>
            <a:r>
              <a:rPr lang="en-US" sz="2000"/>
              <a:t>Starting and ending vertex are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4C9A-A9F1-B888-EA9C-CB746E2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A895E-A036-025C-EDD0-08CDD20F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you see here?</a:t>
            </a:r>
          </a:p>
        </p:txBody>
      </p:sp>
      <p:pic>
        <p:nvPicPr>
          <p:cNvPr id="6" name="Content Placeholder 5" descr="A diagram of a triangle&#10;&#10;Description automatically generated">
            <a:extLst>
              <a:ext uri="{FF2B5EF4-FFF2-40B4-BE49-F238E27FC236}">
                <a16:creationId xmlns:a16="http://schemas.microsoft.com/office/drawing/2014/main" id="{73E49725-B8F4-4AD5-2A43-D74C4CEB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3" y="1675227"/>
            <a:ext cx="10783314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B07A-534C-9788-7471-50C718CA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2D801-BBDA-4DFB-C6F5-72F20490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76A9D-9305-73E6-498D-BD6AEAF2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you see here?</a:t>
            </a:r>
          </a:p>
        </p:txBody>
      </p:sp>
      <p:pic>
        <p:nvPicPr>
          <p:cNvPr id="8" name="Content Placeholder 7" descr="A square with numbers and lines&#10;&#10;Description automatically generated">
            <a:extLst>
              <a:ext uri="{FF2B5EF4-FFF2-40B4-BE49-F238E27FC236}">
                <a16:creationId xmlns:a16="http://schemas.microsoft.com/office/drawing/2014/main" id="{2F07AEBC-8C7F-250F-47DF-41208D58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48" y="643466"/>
            <a:ext cx="5614635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BFEA5-B9DB-3930-FAF2-C74C86B4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7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45DBF-DDFD-D26A-5AA3-FEF4F8F1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C484-5B26-C88B-CEBA-9A34BCD5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Do you think we can have a Euler path for every graph?</a:t>
            </a:r>
          </a:p>
          <a:p>
            <a:r>
              <a:rPr lang="en-US" dirty="0"/>
              <a:t>If you think yes, check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8AC54-6FF7-8701-F62C-22003121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72B90-52FC-5E0C-914B-A64EB415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Graph</a:t>
            </a:r>
          </a:p>
        </p:txBody>
      </p:sp>
      <p:pic>
        <p:nvPicPr>
          <p:cNvPr id="6" name="Content Placeholder 5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3DCC32F4-FBDB-DC79-0A31-620AB7AAD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19" y="643466"/>
            <a:ext cx="4509894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A2DA6-622E-307A-0613-83EF4EB0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8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Contents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Review Graph Coloring</a:t>
            </a:r>
          </a:p>
          <a:p>
            <a:r>
              <a:rPr lang="en-US" sz="2200" dirty="0"/>
              <a:t>DFS and BFS discussion</a:t>
            </a:r>
          </a:p>
          <a:p>
            <a:r>
              <a:rPr lang="en-US" sz="2200" dirty="0"/>
              <a:t>The Hamiltonian Circuits</a:t>
            </a:r>
          </a:p>
          <a:p>
            <a:r>
              <a:rPr lang="en-US" sz="2200" dirty="0"/>
              <a:t>The Eulerian Circuits</a:t>
            </a:r>
          </a:p>
          <a:p>
            <a:r>
              <a:rPr lang="en-US" sz="2200" dirty="0"/>
              <a:t>BONUS discussion</a:t>
            </a:r>
          </a:p>
        </p:txBody>
      </p:sp>
      <p:pic>
        <p:nvPicPr>
          <p:cNvPr id="23" name="Picture 22" descr="Worm's-eye view of a large tree">
            <a:extLst>
              <a:ext uri="{FF2B5EF4-FFF2-40B4-BE49-F238E27FC236}">
                <a16:creationId xmlns:a16="http://schemas.microsoft.com/office/drawing/2014/main" id="{05DBBB39-C738-B742-F246-C172F5D2B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" r="2983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EC01-382E-F4EA-EAE7-27F23F4F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Problem</a:t>
            </a:r>
          </a:p>
        </p:txBody>
      </p:sp>
      <p:pic>
        <p:nvPicPr>
          <p:cNvPr id="5" name="Online Media 4" descr="How the Königsberg bridge problem changed mathematics - Dan Van der Vieren">
            <a:hlinkClick r:id="" action="ppaction://media"/>
            <a:extLst>
              <a:ext uri="{FF2B5EF4-FFF2-40B4-BE49-F238E27FC236}">
                <a16:creationId xmlns:a16="http://schemas.microsoft.com/office/drawing/2014/main" id="{FE74C1A4-C914-8C61-06B0-E2FC4357D7B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52710-0DAB-646E-F962-8FB40469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6F23654C-0397-F11B-FF34-4EA0A0EF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04" y="520749"/>
            <a:ext cx="4570678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79058-B2B2-EA99-60F8-F4F975B9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Sample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BC80-83EF-4491-EA64-DF7C6707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/>
              <a:t>All 4 vertices have odd degree,</a:t>
            </a:r>
          </a:p>
          <a:p>
            <a:r>
              <a:rPr lang="en-US" dirty="0"/>
              <a:t>Deg(A) = 3</a:t>
            </a:r>
          </a:p>
          <a:p>
            <a:r>
              <a:rPr lang="en-US" dirty="0"/>
              <a:t>Deg(B) = 3</a:t>
            </a:r>
          </a:p>
          <a:p>
            <a:r>
              <a:rPr lang="en-US" dirty="0"/>
              <a:t>Deg(C) = 5</a:t>
            </a:r>
          </a:p>
          <a:p>
            <a:r>
              <a:rPr lang="en-US" dirty="0"/>
              <a:t>Deg(D) = 3</a:t>
            </a:r>
          </a:p>
          <a:p>
            <a:endParaRPr lang="en-US" dirty="0"/>
          </a:p>
          <a:p>
            <a:r>
              <a:rPr lang="en-US" dirty="0"/>
              <a:t>Therefore, there is no Eulerian circuit or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FFF1-8716-20D6-80DC-2972FE47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6793E-716A-1EED-48A8-E2A22A4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6450-2CE8-06A7-23C4-F1BA89A4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each edge that enters v there must be another edge which leaves v. Since each edge is traversed once, there must be an even number of edges incident on v. </a:t>
            </a:r>
          </a:p>
          <a:p>
            <a:r>
              <a:rPr lang="en-US" dirty="0"/>
              <a:t>If we consider paths rather than circuits, then exactly two vertices, the starting and ending vertices, will have odd degree.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78E23-61F1-909A-EE91-88CDA02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88E51-D9B2-817E-8AEC-B4F5D33E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Eulerian Decision Making</a:t>
            </a:r>
          </a:p>
        </p:txBody>
      </p:sp>
      <p:pic>
        <p:nvPicPr>
          <p:cNvPr id="6" name="Picture 5" descr="Formulas written on a blackboard">
            <a:extLst>
              <a:ext uri="{FF2B5EF4-FFF2-40B4-BE49-F238E27FC236}">
                <a16:creationId xmlns:a16="http://schemas.microsoft.com/office/drawing/2014/main" id="{8830ECBD-0305-DE40-B332-9D9239D7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35" r="2923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83E5-2E96-2811-CF99-4EA1FB09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If every vertex of a connected graph G has even degree</a:t>
            </a:r>
          </a:p>
          <a:p>
            <a:pPr lvl="1"/>
            <a:r>
              <a:rPr lang="en-US" sz="2200" dirty="0"/>
              <a:t>G has an Eulerian circuit</a:t>
            </a:r>
          </a:p>
          <a:p>
            <a:r>
              <a:rPr lang="en-US" sz="2200" dirty="0"/>
              <a:t>If all but two vertices of a connected graph G have even degree</a:t>
            </a:r>
          </a:p>
          <a:p>
            <a:pPr lvl="1"/>
            <a:r>
              <a:rPr lang="en-US" sz="2200" dirty="0"/>
              <a:t>G has an Eulerian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629A-0384-B9FC-EA19-86D96A64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23C6D-18E7-9059-59B6-FA71033D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Fleury’s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B74C9-5E25-8A9D-5FBE-80F6D4C0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14" r="117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8BCA-2E99-599A-FFEC-E08B1526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Choose one of the two vertices of odd degree as the starting point</a:t>
            </a:r>
          </a:p>
          <a:p>
            <a:r>
              <a:rPr lang="en-US" sz="2200"/>
              <a:t>Travel over any edge whose removal will not break the graph into disconnected components</a:t>
            </a:r>
          </a:p>
          <a:p>
            <a:r>
              <a:rPr lang="en-US" sz="2200"/>
              <a:t>Color the edge just traversed, and then travel over any edge whose removal will not break the remaining sub-graph into disconnected components</a:t>
            </a:r>
          </a:p>
          <a:p>
            <a:r>
              <a:rPr lang="en-US" sz="2200"/>
              <a:t>Repeat until all edges are colored (Traversed).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C5C4-7C3E-3728-54DE-400D5E45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0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4594-9C46-197F-CB38-8208D3DA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Topology</a:t>
            </a:r>
          </a:p>
        </p:txBody>
      </p:sp>
      <p:pic>
        <p:nvPicPr>
          <p:cNvPr id="6" name="Content Placeholder 5" descr="A diagram of a triangle&#10;&#10;Description automatically generated">
            <a:extLst>
              <a:ext uri="{FF2B5EF4-FFF2-40B4-BE49-F238E27FC236}">
                <a16:creationId xmlns:a16="http://schemas.microsoft.com/office/drawing/2014/main" id="{B28AB225-1B89-4750-61BC-6E1155DB9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29164"/>
            <a:ext cx="6780700" cy="47973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5F62-F2FF-2F08-AE74-6FCE095B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8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945A5-CB9A-9BD9-8241-DD47D7BD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to do?</a:t>
            </a:r>
          </a:p>
        </p:txBody>
      </p:sp>
      <p:pic>
        <p:nvPicPr>
          <p:cNvPr id="6" name="Content Placeholder 5" descr="A diagram of a triangle&#10;&#10;Description automatically generated">
            <a:extLst>
              <a:ext uri="{FF2B5EF4-FFF2-40B4-BE49-F238E27FC236}">
                <a16:creationId xmlns:a16="http://schemas.microsoft.com/office/drawing/2014/main" id="{E8662EA6-AC38-E70F-145A-7493D570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93549"/>
            <a:ext cx="6780700" cy="50685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1B29F-9259-431A-7ABB-C65C2804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15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62017-EAB1-57D1-7E27-6832D985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</a:t>
            </a:r>
          </a:p>
        </p:txBody>
      </p:sp>
      <p:pic>
        <p:nvPicPr>
          <p:cNvPr id="6" name="Content Placeholder 5" descr="A diagram of a triangle with red lines and numbers&#10;&#10;Description automatically generated">
            <a:extLst>
              <a:ext uri="{FF2B5EF4-FFF2-40B4-BE49-F238E27FC236}">
                <a16:creationId xmlns:a16="http://schemas.microsoft.com/office/drawing/2014/main" id="{16A9F8AC-017A-139F-F444-E69387844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34218"/>
            <a:ext cx="6780700" cy="51872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B2E0C-2D6C-2A56-0C38-5A700CB9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4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EC2C3-50B8-2097-002E-C9A10BFA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Step</a:t>
            </a:r>
          </a:p>
        </p:txBody>
      </p:sp>
      <p:pic>
        <p:nvPicPr>
          <p:cNvPr id="6" name="Content Placeholder 5" descr="A diagram of a triangle with red lines and numbers&#10;&#10;Description automatically generated">
            <a:extLst>
              <a:ext uri="{FF2B5EF4-FFF2-40B4-BE49-F238E27FC236}">
                <a16:creationId xmlns:a16="http://schemas.microsoft.com/office/drawing/2014/main" id="{775713DE-15DD-2EBD-F0E6-88716756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37639"/>
            <a:ext cx="6780700" cy="4780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827D-63EF-2ADB-890E-E67B2D4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1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287E8-640F-CA73-189C-C5C6F703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Graph Coloring Problem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B71E-E6BB-326B-A99A-7DDBB69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Assignment of colors to the vertices of a graph such that no two adjacent vertices share the same color</a:t>
            </a:r>
          </a:p>
          <a:p>
            <a:endParaRPr lang="en-US" sz="2200" dirty="0"/>
          </a:p>
          <a:p>
            <a:r>
              <a:rPr lang="en-US" sz="2200" dirty="0"/>
              <a:t>Given a graph, what is the minimum number of colors needed to color the graph.</a:t>
            </a:r>
          </a:p>
        </p:txBody>
      </p:sp>
      <p:pic>
        <p:nvPicPr>
          <p:cNvPr id="15" name="Picture 14" descr="A close-up of a colorful dotted pattern&#10;&#10;Description automatically generated">
            <a:extLst>
              <a:ext uri="{FF2B5EF4-FFF2-40B4-BE49-F238E27FC236}">
                <a16:creationId xmlns:a16="http://schemas.microsoft.com/office/drawing/2014/main" id="{024173EB-8275-2789-150E-0E116E10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4" r="91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B1B4-BCD4-A76B-9B43-5E7C3CA3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9392-3A1F-B445-9AD3-B3E5DD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australia with white text&#10;&#10;Description automatically generated">
            <a:extLst>
              <a:ext uri="{FF2B5EF4-FFF2-40B4-BE49-F238E27FC236}">
                <a16:creationId xmlns:a16="http://schemas.microsoft.com/office/drawing/2014/main" id="{C23FFFB6-7435-DCA4-70FB-41EF91E22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8" y="2642616"/>
            <a:ext cx="4242099" cy="3605784"/>
          </a:xfrm>
          <a:prstGeom prst="rect">
            <a:avLst/>
          </a:prstGeom>
        </p:spPr>
      </p:pic>
      <p:pic>
        <p:nvPicPr>
          <p:cNvPr id="8" name="Picture 7" descr="A map of australia with different colored areas&#10;&#10;Description automatically generated">
            <a:extLst>
              <a:ext uri="{FF2B5EF4-FFF2-40B4-BE49-F238E27FC236}">
                <a16:creationId xmlns:a16="http://schemas.microsoft.com/office/drawing/2014/main" id="{3E6A11AD-6EDB-6F25-B2FB-8604DBA3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44" y="2642616"/>
            <a:ext cx="4344319" cy="3605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C299-AD46-6C9E-B734-34B2FEE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415" y="320040"/>
            <a:ext cx="780085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(Tree) Search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309DE-3CA6-7444-BC40-CAB678E8A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Search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122" name="Google Shape;122;p4"/>
            <p:cNvCxnSpPr>
              <a:stCxn id="118" idx="2"/>
              <a:endCxn id="117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>
              <a:stCxn id="118" idx="2"/>
              <a:endCxn id="121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>
              <a:stCxn id="117" idx="2"/>
              <a:endCxn id="116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>
              <a:stCxn id="121" idx="2"/>
              <a:endCxn id="120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6" name="Google Shape;126;p4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27" name="Google Shape;127;p4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128" name="Google Shape;128;p4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129" name="Google Shape;129;p4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130" name="Google Shape;130;p4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131" name="Google Shape;131;p4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133" name="Google Shape;133;p4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134" name="Google Shape;134;p4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35" name="Google Shape;135;p4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136" name="Google Shape;136;p4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137" name="Google Shape;137;p4"/>
              <p:cNvCxnSpPr>
                <a:stCxn id="127" idx="2"/>
                <a:endCxn id="129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>
                <a:stCxn id="127" idx="2"/>
                <a:endCxn id="131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>
                <a:stCxn id="129" idx="2"/>
                <a:endCxn id="128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>
                <a:stCxn id="129" idx="2"/>
                <a:endCxn id="132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>
                <a:stCxn id="131" idx="2"/>
                <a:endCxn id="130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>
                <a:stCxn id="128" idx="2"/>
                <a:endCxn id="133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>
                <a:stCxn id="130" idx="2"/>
                <a:endCxn id="134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>
                <a:stCxn id="130" idx="2"/>
                <a:endCxn id="135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>
                <a:stCxn id="134" idx="2"/>
                <a:endCxn id="136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6" name="Google Shape;146;p4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cxnSp>
          <p:nvCxnSpPr>
            <p:cNvPr id="147" name="Google Shape;147;p4"/>
            <p:cNvCxnSpPr>
              <a:stCxn id="119" idx="2"/>
              <a:endCxn id="146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4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49" name="Google Shape;149;p4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151" name="Google Shape;151;p4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152" name="Google Shape;152;p4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sp>
            <p:nvSpPr>
              <p:cNvPr id="154" name="Google Shape;154;p4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155" name="Google Shape;155;p4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57" name="Google Shape;157;p4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158" name="Google Shape;158;p4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159" name="Google Shape;159;p4"/>
              <p:cNvCxnSpPr>
                <a:stCxn id="149" idx="2"/>
                <a:endCxn id="151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4"/>
              <p:cNvCxnSpPr>
                <a:stCxn id="149" idx="2"/>
                <a:endCxn id="153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4"/>
              <p:cNvCxnSpPr>
                <a:stCxn id="151" idx="2"/>
                <a:endCxn id="150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4"/>
              <p:cNvCxnSpPr>
                <a:stCxn id="151" idx="2"/>
                <a:endCxn id="154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4"/>
              <p:cNvCxnSpPr>
                <a:stCxn id="153" idx="2"/>
                <a:endCxn id="152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>
                <a:stCxn id="150" idx="2"/>
                <a:endCxn id="155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>
                <a:stCxn id="152" idx="2"/>
                <a:endCxn id="156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>
                <a:stCxn id="152" idx="2"/>
                <a:endCxn id="157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>
                <a:stCxn id="156" idx="2"/>
                <a:endCxn id="158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8" name="Google Shape;168;p4"/>
            <p:cNvCxnSpPr>
              <a:stCxn id="118" idx="2"/>
              <a:endCxn id="149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4"/>
            <p:cNvCxnSpPr>
              <a:stCxn id="115" idx="2"/>
              <a:endCxn id="118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>
              <a:stCxn id="115" idx="2"/>
              <a:endCxn id="127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4"/>
            <p:cNvCxnSpPr>
              <a:stCxn id="115" idx="2"/>
              <a:endCxn id="119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" name="Google Shape;172;p4"/>
          <p:cNvCxnSpPr/>
          <p:nvPr/>
        </p:nvCxnSpPr>
        <p:spPr>
          <a:xfrm flipH="1">
            <a:off x="3835400" y="3738563"/>
            <a:ext cx="2489200" cy="177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4"/>
          <p:cNvCxnSpPr/>
          <p:nvPr/>
        </p:nvCxnSpPr>
        <p:spPr>
          <a:xfrm flipH="1">
            <a:off x="3305176" y="4241801"/>
            <a:ext cx="557213" cy="160339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4"/>
          <p:cNvCxnSpPr/>
          <p:nvPr/>
        </p:nvCxnSpPr>
        <p:spPr>
          <a:xfrm>
            <a:off x="3835401" y="4232277"/>
            <a:ext cx="160339" cy="160339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4"/>
          <p:cNvCxnSpPr/>
          <p:nvPr/>
        </p:nvCxnSpPr>
        <p:spPr>
          <a:xfrm flipH="1">
            <a:off x="3309943" y="4725988"/>
            <a:ext cx="3175" cy="2286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4"/>
          <p:cNvCxnSpPr/>
          <p:nvPr/>
        </p:nvCxnSpPr>
        <p:spPr>
          <a:xfrm flipH="1">
            <a:off x="4000506" y="4743451"/>
            <a:ext cx="3175" cy="2286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4"/>
          <p:cNvCxnSpPr/>
          <p:nvPr/>
        </p:nvCxnSpPr>
        <p:spPr>
          <a:xfrm>
            <a:off x="3832225" y="4256089"/>
            <a:ext cx="995363" cy="142875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4"/>
          <p:cNvCxnSpPr/>
          <p:nvPr/>
        </p:nvCxnSpPr>
        <p:spPr>
          <a:xfrm flipH="1">
            <a:off x="4432306" y="4732339"/>
            <a:ext cx="398463" cy="203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4"/>
          <p:cNvCxnSpPr/>
          <p:nvPr/>
        </p:nvCxnSpPr>
        <p:spPr>
          <a:xfrm flipH="1">
            <a:off x="4233865" y="5253044"/>
            <a:ext cx="219075" cy="211137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4"/>
          <p:cNvCxnSpPr/>
          <p:nvPr/>
        </p:nvCxnSpPr>
        <p:spPr>
          <a:xfrm>
            <a:off x="4238630" y="5797551"/>
            <a:ext cx="3175" cy="177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4"/>
          <p:cNvGrpSpPr/>
          <p:nvPr/>
        </p:nvGrpSpPr>
        <p:grpSpPr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82" name="Google Shape;182;p4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83" name="Google Shape;183;p4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cxnSp>
            <p:nvCxnSpPr>
              <p:cNvPr id="195" name="Google Shape;195;p4"/>
              <p:cNvCxnSpPr>
                <a:stCxn id="183" idx="5"/>
                <a:endCxn id="187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4"/>
              <p:cNvCxnSpPr>
                <a:stCxn id="187" idx="5"/>
                <a:endCxn id="188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4"/>
              <p:cNvCxnSpPr>
                <a:stCxn id="191" idx="3"/>
                <a:endCxn id="188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4"/>
              <p:cNvCxnSpPr>
                <a:stCxn id="191" idx="2"/>
                <a:endCxn id="187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4"/>
              <p:cNvCxnSpPr>
                <a:stCxn id="190" idx="4"/>
                <a:endCxn id="191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4"/>
              <p:cNvCxnSpPr>
                <a:stCxn id="190" idx="5"/>
                <a:endCxn id="194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1" name="Google Shape;201;p4"/>
              <p:cNvCxnSpPr>
                <a:stCxn id="194" idx="0"/>
                <a:endCxn id="193" idx="4"/>
              </p:cNvCxnSpPr>
              <p:nvPr/>
            </p:nvCxnSpPr>
            <p:spPr>
              <a:xfrm rot="10800000" flipH="1">
                <a:off x="4608" y="243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2" name="Google Shape;202;p4"/>
              <p:cNvCxnSpPr>
                <a:stCxn id="193" idx="0"/>
                <a:endCxn id="184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3" name="Google Shape;203;p4"/>
              <p:cNvCxnSpPr>
                <a:stCxn id="183" idx="7"/>
              </p:cNvCxnSpPr>
              <p:nvPr/>
            </p:nvCxnSpPr>
            <p:spPr>
              <a:xfrm rot="10800000" flipH="1">
                <a:off x="746" y="197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4"/>
              <p:cNvCxnSpPr>
                <a:stCxn id="185" idx="1"/>
                <a:endCxn id="186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4"/>
              <p:cNvCxnSpPr>
                <a:endCxn id="192" idx="2"/>
              </p:cNvCxnSpPr>
              <p:nvPr/>
            </p:nvCxnSpPr>
            <p:spPr>
              <a:xfrm rot="10800000" flipH="1">
                <a:off x="1284" y="8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6" name="Google Shape;206;p4"/>
              <p:cNvCxnSpPr>
                <a:stCxn id="189" idx="2"/>
                <a:endCxn id="192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7" name="Google Shape;207;p4"/>
              <p:cNvCxnSpPr>
                <a:stCxn id="185" idx="7"/>
                <a:endCxn id="189" idx="3"/>
              </p:cNvCxnSpPr>
              <p:nvPr/>
            </p:nvCxnSpPr>
            <p:spPr>
              <a:xfrm rot="10800000" flipH="1">
                <a:off x="2138" y="1546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8" name="Google Shape;208;p4"/>
              <p:cNvCxnSpPr>
                <a:stCxn id="185" idx="6"/>
                <a:endCxn id="190" idx="2"/>
              </p:cNvCxnSpPr>
              <p:nvPr/>
            </p:nvCxnSpPr>
            <p:spPr>
              <a:xfrm rot="10800000" flipH="1">
                <a:off x="2208" y="171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9" name="Google Shape;209;p4"/>
              <p:cNvCxnSpPr>
                <a:stCxn id="193" idx="1"/>
                <a:endCxn id="189" idx="6"/>
              </p:cNvCxnSpPr>
              <p:nvPr/>
            </p:nvCxnSpPr>
            <p:spPr>
              <a:xfrm rot="5400000" flipH="1">
                <a:off x="3730" y="1042"/>
                <a:ext cx="600" cy="12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0" name="Google Shape;210;p4"/>
              <p:cNvCxnSpPr>
                <a:stCxn id="183" idx="6"/>
                <a:endCxn id="190" idx="3"/>
              </p:cNvCxnSpPr>
              <p:nvPr/>
            </p:nvCxnSpPr>
            <p:spPr>
              <a:xfrm rot="10800000" flipH="1">
                <a:off x="816" y="1848"/>
                <a:ext cx="2700" cy="6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11" name="Google Shape;211;p4"/>
            <p:cNvCxnSpPr>
              <a:stCxn id="188" idx="6"/>
              <a:endCxn id="194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2" name="Google Shape;212;p4"/>
          <p:cNvSpPr/>
          <p:nvPr/>
        </p:nvSpPr>
        <p:spPr>
          <a:xfrm>
            <a:off x="4491038" y="2408237"/>
            <a:ext cx="317500" cy="304800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4"/>
          <p:cNvGrpSpPr/>
          <p:nvPr/>
        </p:nvGrpSpPr>
        <p:grpSpPr>
          <a:xfrm>
            <a:off x="5333527" y="2835275"/>
            <a:ext cx="806925" cy="304800"/>
            <a:chOff x="1914" y="2963"/>
            <a:chExt cx="1052" cy="397"/>
          </a:xfrm>
        </p:grpSpPr>
        <p:sp>
          <p:nvSpPr>
            <p:cNvPr id="214" name="Google Shape;214;p4"/>
            <p:cNvSpPr/>
            <p:nvPr/>
          </p:nvSpPr>
          <p:spPr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cxnSp>
          <p:nvCxnSpPr>
            <p:cNvPr id="215" name="Google Shape;215;p4"/>
            <p:cNvCxnSpPr>
              <a:stCxn id="216" idx="5"/>
              <a:endCxn id="214" idx="2"/>
            </p:cNvCxnSpPr>
            <p:nvPr/>
          </p:nvCxnSpPr>
          <p:spPr>
            <a:xfrm>
              <a:off x="1914" y="3182"/>
              <a:ext cx="600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4"/>
          <p:cNvGrpSpPr/>
          <p:nvPr/>
        </p:nvGrpSpPr>
        <p:grpSpPr>
          <a:xfrm>
            <a:off x="5062538" y="2591762"/>
            <a:ext cx="1300163" cy="456243"/>
            <a:chOff x="1560" y="2646"/>
            <a:chExt cx="1695" cy="595"/>
          </a:xfrm>
        </p:grpSpPr>
        <p:sp>
          <p:nvSpPr>
            <p:cNvPr id="216" name="Google Shape;216;p4"/>
            <p:cNvSpPr/>
            <p:nvPr/>
          </p:nvSpPr>
          <p:spPr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cxnSp>
          <p:nvCxnSpPr>
            <p:cNvPr id="218" name="Google Shape;218;p4"/>
            <p:cNvCxnSpPr>
              <a:stCxn id="219" idx="2"/>
              <a:endCxn id="216" idx="6"/>
            </p:cNvCxnSpPr>
            <p:nvPr/>
          </p:nvCxnSpPr>
          <p:spPr>
            <a:xfrm flipH="1">
              <a:off x="2055" y="2646"/>
              <a:ext cx="12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0" name="Google Shape;220;p4"/>
          <p:cNvGrpSpPr/>
          <p:nvPr/>
        </p:nvGrpSpPr>
        <p:grpSpPr>
          <a:xfrm>
            <a:off x="6362702" y="2316163"/>
            <a:ext cx="412778" cy="428628"/>
            <a:chOff x="3255" y="2287"/>
            <a:chExt cx="538" cy="557"/>
          </a:xfrm>
        </p:grpSpPr>
        <p:sp>
          <p:nvSpPr>
            <p:cNvPr id="219" name="Google Shape;219;p4"/>
            <p:cNvSpPr/>
            <p:nvPr/>
          </p:nvSpPr>
          <p:spPr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cxnSp>
          <p:nvCxnSpPr>
            <p:cNvPr id="221" name="Google Shape;221;p4"/>
            <p:cNvCxnSpPr>
              <a:stCxn id="222" idx="4"/>
              <a:endCxn id="219" idx="7"/>
            </p:cNvCxnSpPr>
            <p:nvPr/>
          </p:nvCxnSpPr>
          <p:spPr>
            <a:xfrm flipH="1">
              <a:off x="3493" y="2287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" name="Google Shape;223;p4"/>
          <p:cNvGrpSpPr/>
          <p:nvPr/>
        </p:nvGrpSpPr>
        <p:grpSpPr>
          <a:xfrm>
            <a:off x="7283450" y="2195514"/>
            <a:ext cx="317500" cy="549277"/>
            <a:chOff x="4454" y="2129"/>
            <a:chExt cx="414" cy="715"/>
          </a:xfrm>
        </p:grpSpPr>
        <p:sp>
          <p:nvSpPr>
            <p:cNvPr id="224" name="Google Shape;224;p4"/>
            <p:cNvSpPr/>
            <p:nvPr/>
          </p:nvSpPr>
          <p:spPr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225" name="Google Shape;225;p4"/>
            <p:cNvCxnSpPr>
              <a:stCxn id="226" idx="0"/>
              <a:endCxn id="224" idx="4"/>
            </p:cNvCxnSpPr>
            <p:nvPr/>
          </p:nvCxnSpPr>
          <p:spPr>
            <a:xfrm rot="10800000" flipH="1">
              <a:off x="4495" y="2544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7" name="Google Shape;227;p4"/>
          <p:cNvGrpSpPr/>
          <p:nvPr/>
        </p:nvGrpSpPr>
        <p:grpSpPr>
          <a:xfrm>
            <a:off x="7378702" y="1371602"/>
            <a:ext cx="317500" cy="823912"/>
            <a:chOff x="4579" y="1056"/>
            <a:chExt cx="413" cy="1055"/>
          </a:xfrm>
        </p:grpSpPr>
        <p:sp>
          <p:nvSpPr>
            <p:cNvPr id="228" name="Google Shape;228;p4"/>
            <p:cNvSpPr/>
            <p:nvPr/>
          </p:nvSpPr>
          <p:spPr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4"/>
            <p:cNvCxnSpPr>
              <a:stCxn id="224" idx="0"/>
              <a:endCxn id="228" idx="4"/>
            </p:cNvCxnSpPr>
            <p:nvPr/>
          </p:nvCxnSpPr>
          <p:spPr>
            <a:xfrm rot="10800000">
              <a:off x="4662" y="1511"/>
              <a:ext cx="0" cy="6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0" name="Google Shape;230;p4"/>
          <p:cNvGrpSpPr/>
          <p:nvPr/>
        </p:nvGrpSpPr>
        <p:grpSpPr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231" name="Google Shape;231;p4"/>
            <p:cNvSpPr/>
            <p:nvPr/>
          </p:nvSpPr>
          <p:spPr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232" name="Google Shape;232;p4"/>
            <p:cNvCxnSpPr/>
            <p:nvPr/>
          </p:nvCxnSpPr>
          <p:spPr>
            <a:xfrm rot="10800000" flipH="1">
              <a:off x="1219" y="2248"/>
              <a:ext cx="846" cy="217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4"/>
          <p:cNvGrpSpPr/>
          <p:nvPr/>
        </p:nvGrpSpPr>
        <p:grpSpPr>
          <a:xfrm>
            <a:off x="4745037" y="1676401"/>
            <a:ext cx="712768" cy="502129"/>
            <a:chOff x="1147" y="1453"/>
            <a:chExt cx="929" cy="655"/>
          </a:xfrm>
        </p:grpSpPr>
        <p:sp>
          <p:nvSpPr>
            <p:cNvPr id="234" name="Google Shape;234;p4"/>
            <p:cNvSpPr/>
            <p:nvPr/>
          </p:nvSpPr>
          <p:spPr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235" name="Google Shape;235;p4"/>
            <p:cNvCxnSpPr>
              <a:stCxn id="185" idx="1"/>
              <a:endCxn id="234" idx="5"/>
            </p:cNvCxnSpPr>
            <p:nvPr/>
          </p:nvCxnSpPr>
          <p:spPr>
            <a:xfrm rot="10800000">
              <a:off x="1476" y="1808"/>
              <a:ext cx="6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6" name="Google Shape;236;p4"/>
          <p:cNvGrpSpPr/>
          <p:nvPr/>
        </p:nvGrpSpPr>
        <p:grpSpPr>
          <a:xfrm>
            <a:off x="5085678" y="1401763"/>
            <a:ext cx="546772" cy="382369"/>
            <a:chOff x="1591" y="1096"/>
            <a:chExt cx="713" cy="498"/>
          </a:xfrm>
        </p:grpSpPr>
        <p:sp>
          <p:nvSpPr>
            <p:cNvPr id="237" name="Google Shape;237;p4"/>
            <p:cNvSpPr/>
            <p:nvPr/>
          </p:nvSpPr>
          <p:spPr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238" name="Google Shape;238;p4"/>
            <p:cNvCxnSpPr>
              <a:endCxn id="237" idx="2"/>
            </p:cNvCxnSpPr>
            <p:nvPr/>
          </p:nvCxnSpPr>
          <p:spPr>
            <a:xfrm rot="10800000" flipH="1">
              <a:off x="1591" y="1295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9" name="Google Shape;239;p4"/>
          <p:cNvGrpSpPr/>
          <p:nvPr/>
        </p:nvGrpSpPr>
        <p:grpSpPr>
          <a:xfrm>
            <a:off x="5682767" y="1646237"/>
            <a:ext cx="806934" cy="531916"/>
            <a:chOff x="2369" y="1414"/>
            <a:chExt cx="1052" cy="694"/>
          </a:xfrm>
        </p:grpSpPr>
        <p:sp>
          <p:nvSpPr>
            <p:cNvPr id="240" name="Google Shape;240;p4"/>
            <p:cNvSpPr/>
            <p:nvPr/>
          </p:nvSpPr>
          <p:spPr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241" name="Google Shape;241;p4"/>
            <p:cNvCxnSpPr>
              <a:stCxn id="231" idx="7"/>
              <a:endCxn id="240" idx="3"/>
            </p:cNvCxnSpPr>
            <p:nvPr/>
          </p:nvCxnSpPr>
          <p:spPr>
            <a:xfrm rot="10800000" flipH="1">
              <a:off x="2369" y="1808"/>
              <a:ext cx="6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2" name="Google Shape;242;p4"/>
          <p:cNvGrpSpPr/>
          <p:nvPr/>
        </p:nvGrpSpPr>
        <p:grpSpPr>
          <a:xfrm>
            <a:off x="5729285" y="2011363"/>
            <a:ext cx="1204916" cy="304800"/>
            <a:chOff x="2429" y="1890"/>
            <a:chExt cx="1571" cy="397"/>
          </a:xfrm>
        </p:grpSpPr>
        <p:sp>
          <p:nvSpPr>
            <p:cNvPr id="222" name="Google Shape;222;p4"/>
            <p:cNvSpPr/>
            <p:nvPr/>
          </p:nvSpPr>
          <p:spPr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cxnSp>
          <p:nvCxnSpPr>
            <p:cNvPr id="243" name="Google Shape;243;p4"/>
            <p:cNvCxnSpPr>
              <a:stCxn id="231" idx="6"/>
              <a:endCxn id="222" idx="2"/>
            </p:cNvCxnSpPr>
            <p:nvPr/>
          </p:nvCxnSpPr>
          <p:spPr>
            <a:xfrm rot="10800000" flipH="1">
              <a:off x="2429" y="1947"/>
              <a:ext cx="12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6" name="Google Shape;226;p4"/>
          <p:cNvSpPr/>
          <p:nvPr/>
        </p:nvSpPr>
        <p:spPr>
          <a:xfrm>
            <a:off x="7156450" y="2744791"/>
            <a:ext cx="317500" cy="303213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244" name="Google Shape;244;p4"/>
          <p:cNvCxnSpPr>
            <a:stCxn id="222" idx="5"/>
            <a:endCxn id="226" idx="1"/>
          </p:cNvCxnSpPr>
          <p:nvPr/>
        </p:nvCxnSpPr>
        <p:spPr>
          <a:xfrm>
            <a:off x="6887713" y="2271526"/>
            <a:ext cx="315300" cy="517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5" name="Google Shape;245;p4"/>
          <p:cNvGrpSpPr/>
          <p:nvPr/>
        </p:nvGrpSpPr>
        <p:grpSpPr>
          <a:xfrm>
            <a:off x="5316538" y="1408117"/>
            <a:ext cx="855473" cy="390358"/>
            <a:chOff x="1891" y="1104"/>
            <a:chExt cx="1116" cy="509"/>
          </a:xfrm>
        </p:grpSpPr>
        <p:cxnSp>
          <p:nvCxnSpPr>
            <p:cNvPr id="246" name="Google Shape;246;p4"/>
            <p:cNvCxnSpPr>
              <a:stCxn id="240" idx="2"/>
              <a:endCxn id="247" idx="6"/>
            </p:cNvCxnSpPr>
            <p:nvPr/>
          </p:nvCxnSpPr>
          <p:spPr>
            <a:xfrm rot="10800000">
              <a:off x="2407" y="1313"/>
              <a:ext cx="6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7" name="Google Shape;247;p4"/>
            <p:cNvSpPr/>
            <p:nvPr/>
          </p:nvSpPr>
          <p:spPr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4"/>
          <p:cNvGrpSpPr/>
          <p:nvPr/>
        </p:nvGrpSpPr>
        <p:grpSpPr>
          <a:xfrm>
            <a:off x="6186488" y="1655767"/>
            <a:ext cx="1143458" cy="584385"/>
            <a:chOff x="3024" y="1427"/>
            <a:chExt cx="1492" cy="761"/>
          </a:xfrm>
        </p:grpSpPr>
        <p:cxnSp>
          <p:nvCxnSpPr>
            <p:cNvPr id="249" name="Google Shape;249;p4"/>
            <p:cNvCxnSpPr>
              <a:stCxn id="224" idx="1"/>
              <a:endCxn id="240" idx="6"/>
            </p:cNvCxnSpPr>
            <p:nvPr/>
          </p:nvCxnSpPr>
          <p:spPr>
            <a:xfrm rot="5400000" flipH="1">
              <a:off x="3616" y="1288"/>
              <a:ext cx="600" cy="1200"/>
            </a:xfrm>
            <a:prstGeom prst="curvedConnector2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0" name="Google Shape;250;p4"/>
            <p:cNvSpPr/>
            <p:nvPr/>
          </p:nvSpPr>
          <p:spPr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1" name="Google Shape;251;p4"/>
          <p:cNvCxnSpPr/>
          <p:nvPr/>
        </p:nvCxnSpPr>
        <p:spPr>
          <a:xfrm>
            <a:off x="3" y="3371851"/>
            <a:ext cx="12191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4"/>
          <p:cNvSpPr/>
          <p:nvPr/>
        </p:nvSpPr>
        <p:spPr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4"/>
          <p:cNvCxnSpPr/>
          <p:nvPr/>
        </p:nvCxnSpPr>
        <p:spPr>
          <a:xfrm rot="10800000">
            <a:off x="4824413" y="4733930"/>
            <a:ext cx="309563" cy="180975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"/>
          <p:cNvCxnSpPr/>
          <p:nvPr/>
        </p:nvCxnSpPr>
        <p:spPr>
          <a:xfrm rot="10800000">
            <a:off x="4438653" y="5254630"/>
            <a:ext cx="258763" cy="214313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4"/>
          <p:cNvCxnSpPr/>
          <p:nvPr/>
        </p:nvCxnSpPr>
        <p:spPr>
          <a:xfrm rot="10800000">
            <a:off x="5138743" y="5253040"/>
            <a:ext cx="3175" cy="223837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"/>
          <p:cNvCxnSpPr/>
          <p:nvPr/>
        </p:nvCxnSpPr>
        <p:spPr>
          <a:xfrm rot="10800000">
            <a:off x="5129213" y="5791201"/>
            <a:ext cx="258763" cy="196851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4"/>
          <p:cNvCxnSpPr/>
          <p:nvPr/>
        </p:nvCxnSpPr>
        <p:spPr>
          <a:xfrm rot="10800000" flipH="1">
            <a:off x="4918076" y="5792788"/>
            <a:ext cx="212725" cy="163512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4"/>
          <p:cNvCxnSpPr/>
          <p:nvPr/>
        </p:nvCxnSpPr>
        <p:spPr>
          <a:xfrm rot="10800000" flipH="1">
            <a:off x="4900618" y="6280154"/>
            <a:ext cx="7937" cy="173039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4"/>
          <p:cNvSpPr/>
          <p:nvPr/>
        </p:nvSpPr>
        <p:spPr>
          <a:xfrm>
            <a:off x="6142037" y="3479805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3730630" y="397351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6524630" y="39068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8269288" y="3922713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3167063" y="4452939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3867156" y="44529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687888" y="443548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3165481" y="500856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857630" y="4992688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327530" y="498316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5003805" y="49736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089405" y="5511805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533905" y="55197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4114805" y="6016630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4994281" y="5521330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4773613" y="6008688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256213" y="603568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4789488" y="6478588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3165481" y="5000630"/>
            <a:ext cx="290513" cy="265113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3167063" y="4445005"/>
            <a:ext cx="290512" cy="265113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3857630" y="4992688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3867156" y="4445005"/>
            <a:ext cx="290513" cy="265113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4089405" y="5503863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4106863" y="6008688"/>
            <a:ext cx="290512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4"/>
          <p:cNvGrpSpPr/>
          <p:nvPr/>
        </p:nvGrpSpPr>
        <p:grpSpPr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299" name="Google Shape;299;p4"/>
            <p:cNvCxnSpPr/>
            <p:nvPr/>
          </p:nvCxnSpPr>
          <p:spPr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0" name="Google Shape;300;p4"/>
            <p:cNvSpPr/>
            <p:nvPr/>
          </p:nvSpPr>
          <p:spPr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4327530" y="4983163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4533905" y="5519739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4773613" y="6008688"/>
            <a:ext cx="290512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4789488" y="6478588"/>
            <a:ext cx="290512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381000" y="1371602"/>
            <a:ext cx="2281237" cy="13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expand a deepest node first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Implementation: Fringe is a LIFO stack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D6B5B-8C0A-E345-959B-779CC84EB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(Tree) Search</a:t>
            </a:r>
            <a:endParaRPr/>
          </a:p>
        </p:txBody>
      </p:sp>
      <p:sp>
        <p:nvSpPr>
          <p:cNvPr id="312" name="Google Shape;312;p5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lvl="0" indent="-139682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313" name="Google Shape;3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457200"/>
            <a:ext cx="780288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DE48A6-489C-BE40-BFF9-416D0A04C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Search</a:t>
            </a:r>
            <a:endParaRPr/>
          </a:p>
        </p:txBody>
      </p:sp>
      <p:grpSp>
        <p:nvGrpSpPr>
          <p:cNvPr id="320" name="Google Shape;320;p6"/>
          <p:cNvGrpSpPr/>
          <p:nvPr/>
        </p:nvGrpSpPr>
        <p:grpSpPr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321" name="Google Shape;321;p6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22" name="Google Shape;322;p6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3" name="Google Shape;323;p6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24" name="Google Shape;324;p6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25" name="Google Shape;325;p6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326" name="Google Shape;326;p6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7" name="Google Shape;327;p6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328" name="Google Shape;328;p6"/>
            <p:cNvCxnSpPr>
              <a:stCxn id="324" idx="2"/>
              <a:endCxn id="323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6"/>
            <p:cNvCxnSpPr>
              <a:stCxn id="324" idx="2"/>
              <a:endCxn id="327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6"/>
            <p:cNvCxnSpPr>
              <a:stCxn id="323" idx="2"/>
              <a:endCxn id="322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6"/>
            <p:cNvCxnSpPr>
              <a:stCxn id="327" idx="2"/>
              <a:endCxn id="326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2" name="Google Shape;332;p6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333" name="Google Shape;333;p6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334" name="Google Shape;334;p6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335" name="Google Shape;335;p6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36" name="Google Shape;336;p6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337" name="Google Shape;337;p6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sp>
            <p:nvSpPr>
              <p:cNvPr id="338" name="Google Shape;338;p6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339" name="Google Shape;339;p6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340" name="Google Shape;340;p6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341" name="Google Shape;341;p6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342" name="Google Shape;342;p6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343" name="Google Shape;343;p6"/>
              <p:cNvCxnSpPr>
                <a:stCxn id="333" idx="2"/>
                <a:endCxn id="335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3" idx="2"/>
                <a:endCxn id="337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5" idx="2"/>
                <a:endCxn id="334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5" idx="2"/>
                <a:endCxn id="338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7" idx="2"/>
                <a:endCxn id="336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9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6" idx="2"/>
                <a:endCxn id="340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6" idx="2"/>
                <a:endCxn id="341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6"/>
              <p:cNvCxnSpPr>
                <a:stCxn id="340" idx="2"/>
                <a:endCxn id="342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2" name="Google Shape;352;p6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cxnSp>
          <p:nvCxnSpPr>
            <p:cNvPr id="353" name="Google Shape;353;p6"/>
            <p:cNvCxnSpPr>
              <a:stCxn id="325" idx="2"/>
              <a:endCxn id="352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4" name="Google Shape;354;p6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355" name="Google Shape;355;p6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356" name="Google Shape;356;p6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357" name="Google Shape;357;p6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58" name="Google Shape;358;p6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359" name="Google Shape;359;p6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sp>
            <p:nvSpPr>
              <p:cNvPr id="360" name="Google Shape;360;p6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361" name="Google Shape;361;p6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362" name="Google Shape;362;p6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363" name="Google Shape;363;p6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364" name="Google Shape;364;p6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365" name="Google Shape;365;p6"/>
              <p:cNvCxnSpPr>
                <a:stCxn id="355" idx="2"/>
                <a:endCxn id="357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6"/>
              <p:cNvCxnSpPr>
                <a:stCxn id="355" idx="2"/>
                <a:endCxn id="359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6"/>
              <p:cNvCxnSpPr>
                <a:stCxn id="357" idx="2"/>
                <a:endCxn id="356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6"/>
              <p:cNvCxnSpPr>
                <a:stCxn id="357" idx="2"/>
                <a:endCxn id="360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6"/>
              <p:cNvCxnSpPr>
                <a:stCxn id="359" idx="2"/>
                <a:endCxn id="358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6"/>
              <p:cNvCxnSpPr>
                <a:stCxn id="356" idx="2"/>
                <a:endCxn id="361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6"/>
              <p:cNvCxnSpPr>
                <a:stCxn id="358" idx="2"/>
                <a:endCxn id="362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6"/>
              <p:cNvCxnSpPr>
                <a:stCxn id="358" idx="2"/>
                <a:endCxn id="363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6"/>
              <p:cNvCxnSpPr>
                <a:stCxn id="362" idx="2"/>
                <a:endCxn id="364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4" name="Google Shape;374;p6"/>
            <p:cNvCxnSpPr>
              <a:stCxn id="324" idx="2"/>
              <a:endCxn id="355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6"/>
            <p:cNvCxnSpPr>
              <a:stCxn id="321" idx="2"/>
              <a:endCxn id="324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6"/>
            <p:cNvCxnSpPr>
              <a:stCxn id="321" idx="2"/>
              <a:endCxn id="333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6"/>
            <p:cNvCxnSpPr>
              <a:stCxn id="321" idx="2"/>
              <a:endCxn id="325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8" name="Google Shape;378;p6"/>
          <p:cNvGrpSpPr/>
          <p:nvPr/>
        </p:nvGrpSpPr>
        <p:grpSpPr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379" name="Google Shape;379;p6"/>
            <p:cNvSpPr/>
            <p:nvPr/>
          </p:nvSpPr>
          <p:spPr>
            <a:xfrm>
              <a:off x="624" y="2625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970" y="1573"/>
              <a:ext cx="432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391" name="Google Shape;391;p6"/>
            <p:cNvCxnSpPr>
              <a:stCxn id="379" idx="5"/>
              <a:endCxn id="383" idx="2"/>
            </p:cNvCxnSpPr>
            <p:nvPr/>
          </p:nvCxnSpPr>
          <p:spPr>
            <a:xfrm>
              <a:off x="993" y="3000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" name="Google Shape;392;p6"/>
            <p:cNvCxnSpPr>
              <a:stCxn id="383" idx="5"/>
              <a:endCxn id="384" idx="2"/>
            </p:cNvCxnSpPr>
            <p:nvPr/>
          </p:nvCxnSpPr>
          <p:spPr>
            <a:xfrm>
              <a:off x="1772" y="3482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" name="Google Shape;393;p6"/>
            <p:cNvCxnSpPr>
              <a:stCxn id="387" idx="3"/>
              <a:endCxn id="384" idx="7"/>
            </p:cNvCxnSpPr>
            <p:nvPr/>
          </p:nvCxnSpPr>
          <p:spPr>
            <a:xfrm flipH="1">
              <a:off x="2939" y="304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" name="Google Shape;394;p6"/>
            <p:cNvCxnSpPr>
              <a:stCxn id="387" idx="2"/>
              <a:endCxn id="383" idx="6"/>
            </p:cNvCxnSpPr>
            <p:nvPr/>
          </p:nvCxnSpPr>
          <p:spPr>
            <a:xfrm flipH="1">
              <a:off x="1976" y="2889"/>
              <a:ext cx="12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5" name="Google Shape;395;p6"/>
            <p:cNvCxnSpPr>
              <a:stCxn id="386" idx="4"/>
              <a:endCxn id="387" idx="7"/>
            </p:cNvCxnSpPr>
            <p:nvPr/>
          </p:nvCxnSpPr>
          <p:spPr>
            <a:xfrm flipH="1">
              <a:off x="3438" y="249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6" name="Google Shape;396;p6"/>
            <p:cNvCxnSpPr>
              <a:stCxn id="386" idx="5"/>
              <a:endCxn id="390" idx="1"/>
            </p:cNvCxnSpPr>
            <p:nvPr/>
          </p:nvCxnSpPr>
          <p:spPr>
            <a:xfrm>
              <a:off x="3891" y="2430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" name="Google Shape;397;p6"/>
            <p:cNvCxnSpPr>
              <a:stCxn id="390" idx="0"/>
              <a:endCxn id="389" idx="4"/>
            </p:cNvCxnSpPr>
            <p:nvPr/>
          </p:nvCxnSpPr>
          <p:spPr>
            <a:xfrm rot="10800000" flipH="1">
              <a:off x="4473" y="2808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" name="Google Shape;398;p6"/>
            <p:cNvCxnSpPr>
              <a:stCxn id="389" idx="0"/>
              <a:endCxn id="380" idx="4"/>
            </p:cNvCxnSpPr>
            <p:nvPr/>
          </p:nvCxnSpPr>
          <p:spPr>
            <a:xfrm rot="10800000">
              <a:off x="4646" y="171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9" name="Google Shape;399;p6"/>
            <p:cNvCxnSpPr>
              <a:stCxn id="379" idx="7"/>
            </p:cNvCxnSpPr>
            <p:nvPr/>
          </p:nvCxnSpPr>
          <p:spPr>
            <a:xfrm rot="10800000" flipH="1">
              <a:off x="993" y="2389"/>
              <a:ext cx="9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0" name="Google Shape;400;p6"/>
            <p:cNvCxnSpPr>
              <a:stCxn id="381" idx="1"/>
              <a:endCxn id="382" idx="5"/>
            </p:cNvCxnSpPr>
            <p:nvPr/>
          </p:nvCxnSpPr>
          <p:spPr>
            <a:xfrm rot="10800000">
              <a:off x="1341" y="1995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1" name="Google Shape;401;p6"/>
            <p:cNvCxnSpPr>
              <a:endCxn id="388" idx="2"/>
            </p:cNvCxnSpPr>
            <p:nvPr/>
          </p:nvCxnSpPr>
          <p:spPr>
            <a:xfrm rot="10800000" flipH="1">
              <a:off x="1448" y="1397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Google Shape;402;p6"/>
            <p:cNvCxnSpPr>
              <a:stCxn id="385" idx="2"/>
              <a:endCxn id="388" idx="6"/>
            </p:cNvCxnSpPr>
            <p:nvPr/>
          </p:nvCxnSpPr>
          <p:spPr>
            <a:xfrm rot="10800000">
              <a:off x="2316" y="1448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" name="Google Shape;403;p6"/>
            <p:cNvCxnSpPr>
              <a:stCxn id="381" idx="7"/>
              <a:endCxn id="385" idx="3"/>
            </p:cNvCxnSpPr>
            <p:nvPr/>
          </p:nvCxnSpPr>
          <p:spPr>
            <a:xfrm rot="10800000" flipH="1">
              <a:off x="2248" y="1995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" name="Google Shape;404;p6"/>
            <p:cNvCxnSpPr>
              <a:stCxn id="381" idx="6"/>
              <a:endCxn id="386" idx="2"/>
            </p:cNvCxnSpPr>
            <p:nvPr/>
          </p:nvCxnSpPr>
          <p:spPr>
            <a:xfrm rot="10800000" flipH="1">
              <a:off x="2311" y="2150"/>
              <a:ext cx="12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" name="Google Shape;405;p6"/>
            <p:cNvCxnSpPr>
              <a:stCxn id="389" idx="1"/>
              <a:endCxn id="385" idx="6"/>
            </p:cNvCxnSpPr>
            <p:nvPr/>
          </p:nvCxnSpPr>
          <p:spPr>
            <a:xfrm rot="5400000" flipH="1">
              <a:off x="3593" y="1482"/>
              <a:ext cx="600" cy="12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6"/>
            <p:cNvCxnSpPr>
              <a:stCxn id="379" idx="6"/>
              <a:endCxn id="386" idx="3"/>
            </p:cNvCxnSpPr>
            <p:nvPr/>
          </p:nvCxnSpPr>
          <p:spPr>
            <a:xfrm rot="10800000" flipH="1">
              <a:off x="1056" y="2545"/>
              <a:ext cx="2400" cy="3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07" name="Google Shape;407;p6"/>
          <p:cNvGrpSpPr/>
          <p:nvPr/>
        </p:nvGrpSpPr>
        <p:grpSpPr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408" name="Google Shape;408;p6"/>
            <p:cNvSpPr/>
            <p:nvPr/>
          </p:nvSpPr>
          <p:spPr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 txBox="1"/>
            <p:nvPr/>
          </p:nvSpPr>
          <p:spPr>
            <a:xfrm>
              <a:off x="132" y="2693"/>
              <a:ext cx="602" cy="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/>
            </a:p>
            <a:p>
              <a:pPr marL="0" marR="0" lvl="0" indent="0" algn="ctr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Tiers</a:t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6"/>
          <p:cNvSpPr/>
          <p:nvPr/>
        </p:nvSpPr>
        <p:spPr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"/>
          <p:cNvSpPr/>
          <p:nvPr/>
        </p:nvSpPr>
        <p:spPr>
          <a:xfrm>
            <a:off x="6237287" y="3525839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"/>
          <p:cNvSpPr/>
          <p:nvPr/>
        </p:nvSpPr>
        <p:spPr>
          <a:xfrm>
            <a:off x="3808411" y="4021139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"/>
          <p:cNvSpPr/>
          <p:nvPr/>
        </p:nvSpPr>
        <p:spPr>
          <a:xfrm>
            <a:off x="6629402" y="3976688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"/>
          <p:cNvSpPr/>
          <p:nvPr/>
        </p:nvSpPr>
        <p:spPr>
          <a:xfrm>
            <a:off x="8380411" y="399098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"/>
          <p:cNvSpPr/>
          <p:nvPr/>
        </p:nvSpPr>
        <p:spPr>
          <a:xfrm>
            <a:off x="3278184" y="4521205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3952878" y="451326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4799011" y="4513263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"/>
          <p:cNvSpPr/>
          <p:nvPr/>
        </p:nvSpPr>
        <p:spPr>
          <a:xfrm>
            <a:off x="6243635" y="4505330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"/>
          <p:cNvSpPr/>
          <p:nvPr/>
        </p:nvSpPr>
        <p:spPr>
          <a:xfrm>
            <a:off x="6945311" y="4505330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8378828" y="4505330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3268660" y="5051430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"/>
          <p:cNvSpPr/>
          <p:nvPr/>
        </p:nvSpPr>
        <p:spPr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6"/>
          <p:cNvCxnSpPr/>
          <p:nvPr/>
        </p:nvCxnSpPr>
        <p:spPr>
          <a:xfrm>
            <a:off x="2" y="337185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6"/>
          <p:cNvSpPr txBox="1"/>
          <p:nvPr/>
        </p:nvSpPr>
        <p:spPr>
          <a:xfrm>
            <a:off x="376237" y="1371602"/>
            <a:ext cx="2366963" cy="13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expand a shallowest node first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Implementation: Fringe is a FIFO queue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6C0BF-3EA3-7C48-8067-2316AC5FF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429F-E21D-CD87-7ACE-C3E9E199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they are not helping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817E-16D5-D0D9-E4F4-2881186A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we never check the constraints as we go.</a:t>
            </a:r>
          </a:p>
          <a:p>
            <a:r>
              <a:rPr lang="en-US" dirty="0"/>
              <a:t>Greedy solution makes assignments such that no current assignment of the visited nodes contradicts with the rule.</a:t>
            </a:r>
          </a:p>
          <a:p>
            <a:r>
              <a:rPr lang="en-US" dirty="0"/>
              <a:t>Problem with the Greedy solution, it’s irrevocable.</a:t>
            </a:r>
          </a:p>
          <a:p>
            <a:r>
              <a:rPr lang="en-US" dirty="0"/>
              <a:t>Then, we introduce the Backtracking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FB53C-CBB6-A9F0-10B3-5FA9901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9763</TotalTime>
  <Words>831</Words>
  <Application>Microsoft Macintosh PowerPoint</Application>
  <PresentationFormat>Widescreen</PresentationFormat>
  <Paragraphs>233</Paragraphs>
  <Slides>28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Advanced Algorithms Week 11</vt:lpstr>
      <vt:lpstr>Contents</vt:lpstr>
      <vt:lpstr>Graph Coloring Problem</vt:lpstr>
      <vt:lpstr>Example</vt:lpstr>
      <vt:lpstr>Depth-First (Tree) Search</vt:lpstr>
      <vt:lpstr>Depth-First Search</vt:lpstr>
      <vt:lpstr>Breadth-First (Tree) Search</vt:lpstr>
      <vt:lpstr>Breadth-First Search</vt:lpstr>
      <vt:lpstr>Why they are not helping us?</vt:lpstr>
      <vt:lpstr>Greedy Coloring Algorithm</vt:lpstr>
      <vt:lpstr>Backtracking Approach</vt:lpstr>
      <vt:lpstr>Hamiltonian Circuits</vt:lpstr>
      <vt:lpstr>Example</vt:lpstr>
      <vt:lpstr>Exercise</vt:lpstr>
      <vt:lpstr>What if we are interested in Edges, not Vertices?</vt:lpstr>
      <vt:lpstr>What do you see here?</vt:lpstr>
      <vt:lpstr>What do you see here?</vt:lpstr>
      <vt:lpstr>Question</vt:lpstr>
      <vt:lpstr>Sample Graph</vt:lpstr>
      <vt:lpstr>Famous Problem</vt:lpstr>
      <vt:lpstr>Sample Graph</vt:lpstr>
      <vt:lpstr>Observations</vt:lpstr>
      <vt:lpstr>Eulerian Decision Making</vt:lpstr>
      <vt:lpstr>Fleury’s Algorithm</vt:lpstr>
      <vt:lpstr>Sample Topology</vt:lpstr>
      <vt:lpstr>What to do?</vt:lpstr>
      <vt:lpstr>Next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48</cp:revision>
  <dcterms:created xsi:type="dcterms:W3CDTF">2024-04-30T16:14:59Z</dcterms:created>
  <dcterms:modified xsi:type="dcterms:W3CDTF">2024-11-12T20:51:09Z</dcterms:modified>
</cp:coreProperties>
</file>