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99" r:id="rId4"/>
    <p:sldId id="268" r:id="rId5"/>
    <p:sldId id="264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96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31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301" r:id="rId38"/>
    <p:sldId id="304" r:id="rId39"/>
    <p:sldId id="303" r:id="rId40"/>
    <p:sldId id="302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298" r:id="rId51"/>
    <p:sldId id="314" r:id="rId52"/>
    <p:sldId id="31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6224"/>
  </p:normalViewPr>
  <p:slideViewPr>
    <p:cSldViewPr snapToGrid="0">
      <p:cViewPr varScale="1">
        <p:scale>
          <a:sx n="97" d="100"/>
          <a:sy n="97" d="100"/>
        </p:scale>
        <p:origin x="232" y="680"/>
      </p:cViewPr>
      <p:guideLst/>
    </p:cSldViewPr>
  </p:slideViewPr>
  <p:outlineViewPr>
    <p:cViewPr>
      <p:scale>
        <a:sx n="33" d="100"/>
        <a:sy n="33" d="100"/>
      </p:scale>
      <p:origin x="0" y="-9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9:15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4825 24575,'19'-68'0,"4"23"0,6-48 0,27 19-1448,-15 7 1448,-7 24 0,1 1 0,16-17 63,-2-10-63,0 10 0,3-14 0,0 6 0,-2 3 0,-8 7 0,0 1 0,0 0 0,0-6 0,-8 6 0,-7 11 0,-2 0 0,5-7 0,-4 8 0,0-1 0,9-19 0,-8 17 0,0 0 0,12-30 0,-13 31 0,0 2 0,9-18 0,1-8 0,4 0 0,-4 6 0,-2 3 337,6 6-337,-5 1 0,0-1 0,4 7 726,-5-4-726,7 4 322,-7-7-322,6 0 0,-5 0 0,7-1 0,-1 8 0,0-6 0,-2 13 0,3-13 0,-3 13 0,9-7 0,-7 8 0,31-11 0,-27 9 0,5 10 0,0 0 0,-3-3 0,-4 8 0,2 2 0,19-4 0,2-12 0,20 17 0,-28-8 0,19 16 0,-23-3 0,6 11 0,-9 3 0,-6 5 0,-3 0 0,-6 0 0,-7 0 0,-1 0 0,-6 0 0,-6 0 0,4 4 0,-9 2 0,5 4 0,-6 5 0,0-4 0,0 4 0,0 0 0,5-3 0,-3 8 0,9-3 0,-4 5 0,4-1 0,1-4 0,-1 4 0,1-5 0,7 14 0,-5-12 0,5 10 0,-7-11 0,-6 5 0,5 0 0,-4-6 0,0 5 0,9-3 0,-7 3 0,8 2 0,1-1 0,1 1 0,1 0 0,4 0 0,-5 0 0,1-5 0,4 4 0,-11-4 0,5 4 0,-7-5 0,1-2 0,-1 1 0,1-4 0,0 4 0,-6-6 0,4 6 0,-3-5 0,-1 4 0,4-4 0,-3-1 0,4 6 0,1-4 0,-1 4 0,7-5 0,-5 5 0,5-4 0,-6 8 0,0-8 0,-1 4 0,1 0 0,-1-4 0,1 3 0,0 1 0,-1-4 0,1 4 0,-1-6 0,-4 1 0,3-1 0,-3 1 0,4 0 0,1-1 0,-1 1 0,1-5 0,6 4 0,-5-8 0,11 8 0,-5-9 0,14 10 0,-6-9 0,6 9 0,0-10 0,1 4 0,1-5 0,5 0 0,-6 0 0,1 0 0,5 0 0,-6 0 0,8 0 0,-8 0 0,6 0 0,-12 0 0,11 0 0,-4 0 0,-1-5 0,6-8 0,-12 0 0,4-5 0,-6 6 0,-1 0 0,-5-5 0,-2 5 0,-7-4 0,1 0 0,-1 4 0,1-9 0,0 9 0,-5-8 0,3 7 0,-8-7 0,8 8 0,-8-9 0,4 4 0,-6 1 0,1-5 0,-5 10 0,3-9 0,-3 3 0,5-11 0,0 5 0,6-11 0,9-11 0,-1 12 0,15-32 0,-15 32 0,25-46 0,-21 30 0,21-25 0,-15 14 0,7-4 0,-1 0 0,-6 4 0,-3 13 0,-7 4 0,-2 7 0,-4 1 0,-2 5 0,-1 2 0,-4 7 0,4-7 0,-5 4 0,6-10 0,-5 11 0,4-5 0,-5 6 0,1-6 0,3 5 0,-2-11 0,9 4 0,-4-5 0,6-1 0,-6 0 0,4 7 0,-4-6 0,-1 6 0,6-7 0,-11 7 0,5 1 0,-1 6 0,1-6 0,14-10 0,-6 6 0,7-11 0,-10 13 0,7 0 0,-4-5 0,19-4 0,-18 7 0,26-14 0,-17 7 0,11-4 0,2-5 0,-7 9 0,11 5 0,-12-4 0,11 11 0,-6-5 0,0 12 0,-2-3 0,-1 9 0,-4-3 0,4 4 0,-6 1 0,0 0 0,-1 6 0,1-5 0,-1 10 0,1-10 0,6 10 0,-4-5 0,4 6 0,1 0 0,-5 0 0,4 0 0,-6 0 0,-1 0 0,1 0 0,-7 0 0,5 0 0,-4 0 0,5 0 0,-6 0 0,5 6 0,-10 0 0,10 5 0,-11 0 0,11 1 0,-11 4 0,11 2 0,-5 5 0,7 0 0,1 8 0,-1-6 0,10 14 0,-7-7 0,15 10 0,-13-3 0,7 9 0,-2-6 0,-5-2 0,5-2 0,-15-7 0,4 1 0,-3 3 0,-2-10 0,7 12 0,-14-14 0,7 6 0,-8-1 0,0-5 0,1 11 0,-1-10 0,2 10 0,-2-11 0,-4 11 0,-2-11 0,1 11 0,-5-11 0,5 11 0,-6-11 0,0 5 0,0-6 0,0-1 0,-1 1 0,1 0 0,0-1 0,0 1 0,0-1 0,4 1 0,-3 0 0,4-1 0,-1 1 0,-3 0 0,9-1 0,-9 7 0,9-5 0,-9 5 0,9-6 0,-9-1 0,8-4 0,-8 3 0,9-3 0,-9 5 0,8-5 0,-3 3 0,0-3 0,3 5 0,-8-6 0,3-1 0,0 0 0,-4-4 0,4 4 0,-5-5 0,-1 0 0,1-5 0,0 3 0,-1-7 0,1 4 0,-1-5 0,1 0 0,0 4 0,-1-3 0,6 8 0,-3-3 0,8 0 0,-4 3 0,6-3 0,-1 5 0,1-5 0,0 3 0,-1-3 0,1 5 0,0-5 0,-6 3 0,4-3 0,-3 0 0,10 4 0,-3-4 0,10 0 0,2 5 0,1-5 0,6 7 0,0-1 0,-6 0 0,6 0 0,-8 0 0,1 0 0,0 0 0,-1 0 0,8 0 0,-6 0 0,13 1 0,-13-1 0,0 0 0,-3-1 0,-5 1 0,1-6 0,-3 4 0,-5-8 0,0 2 0,-1 1 0,1-4 0,0 4 0,-6-5 0,-1 0 0,-5 0 0,-1 0 0,1 0 0,0 0 0,0 0 0,-1 0 0,0 0 0,0-4 0,-4-1 0,4-10 0,-8 4 0,8-4 0,-4 5 0,11-11 0,14 1 0,2-10 0,18 5 0,-12 1 0,12-2 0,11-8 0,12 4 0,-28 8 0,0 1 0,29-3 0,2-10 0,-14 12 0,27-15 0,-22 8 0,20-8 0,-34 11 0,7-1 0,-15 2 0,-3 5 0,-12-1 0,-3 3 0,-5-4 0,0 1 0,-5-1 0,-2 5 0,-5 2 0,0 0 0,0 4 0,0-5 0,-4 1 0,3-1 0,-3-6 0,0 0 0,3 0 0,-7 1 0,7-1 0,-2-6 0,-1-2 0,4-5 0,-8-1 0,8 7 0,-9-6 0,9 12 0,-9-5 0,8 6 0,-7 1 0,2 4 0,-4 2 0,0 5 0,0 0 0,0 0 0,0 0 0,0 1 0,0-1 0,0 0 0,0 1 0,0-6 0,0-8 0,0 0 0,6-12 0,-5 12 0,4-5 0,0 6 0,-4 6 0,4-5 0,-5 10 0,4 0 0,-3 11 0,4 5 0,-5 5 0,0-5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9:18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24575,'19'0'0,"7"0"0,3 0 0,7 0 0,0 0 0,-7 0 0,5 0 0,-16 0 0,8 0 0,-3 0 0,0 0 0,11-6 0,-5 5 0,14-10 0,2 9 0,-1-9 0,-1 10 0,0-4 0,-6 5 0,6 0 0,-8 0 0,-6 0 0,5 0 0,-4 0 0,13 0 0,-6 0 0,6 0 0,-8 0 0,1 0 0,-1 0 0,1 5 0,-7 6 0,-6 6 0,-2 5 0,-9-1 0,8 1 0,-8 0 0,4-1 0,-6 1 0,7 6 0,1 1 0,5 0 0,0 5 0,1 3 0,0 0 0,8 15 0,1-13 0,0 6 0,6 1 0,-8-13 0,2 10 0,3-11 0,-6-2 0,7 1 0,-7-8 0,4 0 0,-5 0 0,6-5 0,-5-1 0,4-5 0,-11-1 0,11 0 0,-11 0 0,0 0 0,-3 0 0,-4-6 0,1 4 0,-2-7 0,-5 2 0,5 1 0,-4-4 0,4 4 0,0-5 0,-4 0 0,9 0 0,-9 0 0,10 0 0,-5 0 0,6 0 0,-1 0 0,1 0 0,-1 0 0,1 0 0,0 0 0,-6 0 0,4 0 0,-3 0 0,4 0 0,1 0 0,-1-5 0,1-1 0,6 0 0,-5-4 0,11 3 0,-11-4 0,5 5 0,0-4 0,-5 3 0,5-4 0,-7 5 0,7-4 0,-5 3 0,5-4 0,0 5 0,-5-4 0,5 4 0,0-5 0,-10 0 0,8 0 0,-9 0 0,-1 5 0,4-4 0,-9 5 0,4-1 0,-5-3 0,0 8 0,5-8 0,-3-2 0,8-1 0,-3-4 0,-1 5 0,-1 1 0,-5 0 0,0 0 0,0-5 0,0 8 0,1-12 0,4 11 0,-4-7 0,10-1 0,-5 5 0,5-5 0,1 0 0,0 4 0,-1-4 0,-4 6 0,-2-1 0,0 1 0,-4 0 0,4 0 0,0 4 0,1-3 0,6-2 0,6-2 0,-5-3 0,11 5 0,-11 0 0,5-6 0,-7 5 0,1-4 0,-6 6 0,0-1 0,-1 6 0,-4-4 0,4 8 0,-6-3 0,-3-1 0,2 4 0,-15-3 0,5 4 0,-7 0 0,5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9:43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1682 24575,'14'0'0,"18"0"0,0 0 0,13 0 0,-3 0 0,3 0 0,-1 0 0,14 0 0,-11 0 0,13 0 0,-9 0 0,-6 5 0,-2 2 0,-8 4 0,1 1 0,-1 0 0,1 0 0,-7-1 0,5 1 0,-11-1 0,11 1 0,-11-1 0,5 0 0,0 0 0,-5 0 0,11 1 0,-11-1 0,11 1 0,-4-1 0,-1 0 0,5 1 0,-5-1 0,7 1 0,0 0 0,-1 0 0,8 0 0,-6 0 0,13 1 0,-6-1 0,1 1 0,5 0 0,-6-1 0,25 2 0,-5-7 0,0 0 0,2-1 0,-11-4 0,15 4 0,-9-6 0,7 0 0,-6 0 0,8 0 0,19 0 0,-23 0 0,21 0 0,-25 0 0,8 0 0,-8 0 0,-2-12 0,-9 4 0,-6-11 0,5 1 0,-13 4 0,13-10 0,-13 10 0,13-10 0,-5 4 0,14-7 0,12-7 0,-14 11 0,18-17 0,-28 18 0,21-12 0,-15 8 0,9-8 0,-2 5 0,-2-11 0,10 4 0,-12 1 0,12-5 0,-15 12 0,9-12 0,-10 12 0,-5 1 0,-11 4 0,-2 5 0,-16 1 0,8-4 0,-14 10 0,8-10 0,-4 5 0,7-12 0,-1 4 0,1-10 0,-1 11 0,0-5 0,1 0 0,-6 5 0,4-5 0,-9 6 0,9 0 0,-4 1 0,4-1 0,1 0 0,0-6 0,0 5 0,-4-5 0,2 11 0,-8-4 0,4 10 0,-6-5 0,0 6 0,-1 1 0,1-1 0,0 0 0,0 4 0,5-3 0,-4 3 0,4 0 0,-5-3 0,-1 4 0,1-1 0,-4-2 0,2 7 0,-3-8 0,5 8 0,0-8 0,-1 4 0,1 0 0,-1 1 0,1-1 0,0 4 0,0-8 0,-1 8 0,1-8 0,0 8 0,0-3 0,-5-1 0,4 4 0,-4-8 0,5 8 0,0-3 0,-1 0 0,1 2 0,0-2 0,-1 4 0,1-4 0,0 2 0,0-6 0,0 7 0,-1-8 0,1 8 0,0-8 0,-1 8 0,0-8 0,1 4 0,-1-1 0,1-2 0,-1 7 0,1-3 0,0 4 0,-1-5 0,1 4 0,0-3 0,-5-1 0,4 4 0,-3-8 0,3 8 0,1-7 0,5 6 0,1-2 0,6-1 0,0 4 0,-6-8 0,4 8 0,-9-8 0,10 8 0,-10-8 0,4 8 0,0-4 0,-4 1 0,4 3 0,-5-8 0,5 3 0,7 0 0,2-3 0,10 7 0,-11-7 0,11 2 0,-11-4 0,11 5 0,-11-4 0,5 9 0,-7-9 0,1 9 0,-6-9 0,5 9 0,-5-8 0,12 8 0,-5-4 0,5 0 0,0 4 0,1-4 0,0 5 0,5-5 0,-10 3 0,3-8 0,1 9 0,-5-4 0,5 0 0,0 4 0,-5-4 0,11 0 0,-11 3 0,11-3 0,-4 5 0,5 0 0,-5 0 0,4-5 0,-11 3 0,11-3 0,-5 0 0,7 3 0,-1-8 0,1 8 0,-1-8 0,1 8 0,6-3 0,-4 5 0,5 0 0,-8 0 0,1 0 0,-1 0 0,-5 0 0,4 0 0,-11 0 0,11 0 0,-11 0 0,-1 0 0,5 0 0,-14 0 0,13 0 0,-10 0 0,1 4 0,3-3 0,-4 9 0,12-4 0,2 0 0,5 5 0,1-5 0,-1 1 0,8 4 0,-6-4 0,13 5 0,-13-5 0,13 4 0,-12-4 0,12 0 0,-13 4 0,13-4 0,-6-1 0,16 6 0,-6-4 0,6-1 0,-1 5 0,-5-5 0,14 7 0,-14-1 0,13 1 0,-13-7 0,6 5 0,-8-5 0,-1 6 0,1 0 0,0 0 0,-1 0 0,9 0 0,-6 0 0,14 1 0,-6 0 0,-1-1 0,7 1 0,-6-1 0,8 1 0,-8-6 0,6 4 0,-15-4 0,7-1 0,-8 5 0,-1-11 0,1 11 0,0-11 0,8 5 0,-7-1 0,15-3 0,-6 10 0,8-11 0,0 12 0,0-12 0,0 5 0,8 1 0,-5-5 0,6 4 0,-10 1 0,1-6 0,0 5 0,0-6 0,0 0 0,-8 0 0,-2 0 0,-16 0 0,6 0 0,-13 0 0,0 0 0,-3 0 0,-5 0 0,1 0 0,-8 0 0,-2 0 0,-8 0 0,3 0 0,-6 0 0,1 0 0,0 0 0,-5 4 0,4-3 0,1 3 0,68-4 0,-1 0 0,-7 0 0,5 0-637,-5 0 0,-2 0 637,-9 0 0,1 0 0,18 0 0,0 0 0,-18 0 0,-1 0 0,10 0 0,0 0 0,-7 0 0,0 0 0,6 0 0,0 0 0,-9 0 0,0 0 0,4 0 0,-1 0-207,-5 0 0,-3 0 207,29 0 0,15 0 0,-17 0 0,10 0 0,-10 0 0,-10 0 0,-12 0 0,-14 0 0,-9 0 0,-13-4 1246,-8 3-1246,0-4 442,1 0-442,6 4 0,0-9 0,-6 9 0,4-9 0,-9 9 0,4-4 0,-5 5 0,0-4 0,0 3 0,-1-4 0,6 0 0,2 4 0,-1-8 0,5 8 0,8-9 0,2 3 0,19-6 0,-12 1 0,11 5 0,-11-4 0,5 4 0,16 1 0,-17-5 0,25 4 0,-5-7 0,-6 1 0,12-1 0,-16 1 0,0 6 0,-8-4 0,-1 4 0,-14 0 0,5-3 0,-4 9 0,-1-10 0,-1 10 0,-7-9 0,1 9 0,0-4 0,-6 1 0,-1 3 0,-5-4 0,0 5 0,-1 0 0,6-5 0,8 4 0,13-9 0,2 8 0,29-17 0,-26 16 0,26-17 0,-22 13 0,-1-5 0,-7 0 0,-9 5 0,-7-3 0,7 9 0,-5-9 0,5 4 0,0 0 0,-10 1 0,8 0 0,-9 4 0,-1-4 0,-1 1 0,-5 3 0,0-4 0,-1 1 0,7 3 0,0-4 0,12 5 0,1 0 0,14 0 0,18-6 0,3 4 0,7-5 0,-3 7 0,-6 0 0,8-6 0,0 5 0,-8-6 0,24 0 0,-34 0 0,33-8 0,-39 3 0,14-2 0,-15-4 0,4-2 0,-17-3 0,9 4 0,-23 3 0,8 0 0,-15 5 0,4-4 0,-5 5 0,0 0 0,0 0 0,0-5 0,0 4 0,-5-4 0,-1 5 0,1 5 0,-4-4 0,3 12 0,-4-2 0,0 8 0,0-3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03.3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7866 24575,'0'-9'0,"5"-12"0,6 8 0,7-20 0,11 7 0,-3-10 0,4-1 0,-1 6 0,3-4 0,-1 4 0,6-8 0,-12 3 0,4 5 0,2-4 0,-13 11 0,10-6 0,-11 14 0,5-5 0,-6 9 0,5-8 0,-10 9 0,4-10 0,0 5 0,2-1 0,0-10 0,10 7 0,-8-8 0,10-1 0,-7 0 0,1-1 0,1-4 0,-2 11 0,0-5 0,0 6 0,5 0 0,-8 0 0,7-1 0,-9 6 0,5-4 0,0 4 0,-6-4 0,5 4 0,-4-4 0,-1 9 0,4-8 0,-9 9 0,10-10 0,-5 9 0,6-8 0,-1 3 0,2-11 0,5 4 0,-3-11 0,10 4 0,-2-7 0,5-1 0,1 0 0,0 0 0,1-7 0,-1 5 0,1-6 0,-7 10 0,4-2 0,-7 8 0,2-5 0,-3 6 0,0 0 0,-5 1 0,4 7 0,-7 0 0,1 0 0,6 0 0,1-1 0,1 0 0,5-8 0,-11 8 0,11-8 0,-12 9 0,5 4 0,-6-2 0,5 2 0,-3 1 0,3-5 0,1 10 0,-5-9 0,5 4 0,0-6 0,-5 6 0,5-5 0,-6 5 0,-1 0 0,1-3 0,-1 3 0,1-5 0,0 0 0,5 0 0,-2-7 0,10-3 0,16-24 0,-14 14 0,26-16 0,-28 12 0,20-3 0,-6-1 0,7-5 0,0 5 0,0-6 0,0 6 0,-7 3 0,5-1 0,-6 6 0,8-6 0,0 6 0,-9 8 0,-1-5 0,-10 14 0,1-6 0,-2 7 0,-5 1 0,4 0 0,-11 1 0,5-1 0,-1 0 0,4-6 0,5 3 0,3-11 0,-2 5 0,9-9 0,3 1 0,7-2 0,0 0 0,0-1 0,-8 3 0,6-2 0,-13 3 0,13-3 0,-6 1 0,8-1 0,0 0 0,0 0 0,0 0 0,0 0 0,0 0 0,0-6 0,0 4 0,0-4 0,0 6 0,-2 7 0,2-5 0,-2 5 0,-6-6 0,6-1 0,-8 9 0,10-7 0,7-3 0,-5-1 0,12-7 0,-4 1 0,5 6 0,-7 1-497,-19 13 1,0 0 496,15-2 0,2-9 0,-1 0 0,-6 9-257,0 1 1,-1-1 256,5-11 0,21-2 0,-8-5 0,-25 23 0,-2 0 0,17-17 0,-7 11 0,1 1 0,15-13 0,-18 13 0,0-1 0,23-12 0,-31 18 0,-1 0 0,22-15 0,-11 9 0,3 0 0,-15 9 0,1 0 0,13-10 0,1 2 0,-12 9 0,-2 1 0,1-1 0,0 1 0,5-2 0,0 1 0,-3 3 0,-1 1 0,37-17 0,-28 12 0,-3 1 0,9-2 0,-8-1 0,1 0 0,19 2 0,8-12 0,-2 7 0,-9 0 0,-8 2 0,6 6 0,-6-5 0,7 4 0,10-14 0,-15 13 0,13-11 0,-15 13 0,8-7 0,0-1 0,9 0 0,-7 7 0,7-5 0,-9 5 0,-8 0 0,-3-3 0,-7 11 966,0-5-966,-1 6 540,9-1-540,2-6 0,0 5 0,15-5 0,-21 6 0,21 0 0,-7 7 0,3-6 0,5 5 0,-16-5 0,6-1 0,-14 6 0,6-4 0,-9 5 0,1-6 0,0 0 0,7-1 0,-5 1 0,6-6 0,-8 5 0,-1-5 0,1 6 0,0 0 0,-1 0 0,1 0 0,-7 5 0,-3-3 0,-6 10 0,-7-9 0,-1 9 0,-12-4 0,-1 5 0,-5 0 0,0 0 0,-1 0 0,1 0 0,-1 0 0,0 0 0,0-4 0,0 3 0,12-9 0,-3 9 0,16-4 0,19-2 0,-11 0 0,33-7 0,10-1-530,1-6 530,-36 15 0,2 1 0,10-6 0,-3 0 0,13 3 0,-8 0 0,1-1 0,10-5 0,-20 9 0,1 1 0,36-2 0,0-1 0,-5 6 0,-14-12 0,6 5 0,-18 1 0,-1-5 0,-15 10 0,-3-4 0,-12 1 0,-3 4 530,-5-9-530,0 9 0,-6-4 0,18 0 0,-1-3 0,11-4 0,14-2 0,6 7 0,0-5 0,5 5 0,-18-6 0,1 6 0,-7 1 0,-9 1 0,-8 4 0,-6-9 0,5 9 0,10-10 0,0 5 0,13-1 0,12-6 0,-6 6 0,21-1 0,-24-4 0,34 4 0,-28 0 0,19-5 0,-18 12 0,-6-11 0,33 11 0,-36-5 0,0 5 0,2 2 0,16-1 0,-15 0 0,2 0 0,19 0 0,12 0 0,-25 0 0,8 0 0,0 0 0,-8 0 0,-2 0 0,-16-6 0,-1 5 0,-8-4 0,-5 5 0,-3-5 0,-5-1 0,-6-5 0,-1 5 0,-5-2 0,0 2 0,0 1 0,0-4 0,-1 3 0,0 1 0,-4-4 0,-1 4 0,1-5 0,0 0 0,0 1 0,-1 0 0,1 3 0,-4 2 0,3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x 100% = 300%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=0aaQasyqxSQ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1:10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FEED-252C-374A-98B7-D0CC1305BD03}" type="datetime1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130B-859C-794A-8FF0-963D5437C1D7}" type="datetime1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1697-7551-FC48-8CAD-DE61DC730E83}" type="datetime1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1925-0118-B044-8C3F-5B128729169C}" type="datetime1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B7-203F-E048-8E8D-0053476B5574}" type="datetime1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A78-EEF2-BE4B-8329-578C094FA024}" type="datetime1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E1F-367A-1A4E-B5CE-B23FBB4EE811}" type="datetime1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B62-5226-3B4E-BCCC-AD6341F59545}" type="datetime1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E9E7-1049-B04D-A827-8AEF913D97D6}" type="datetime1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31-CAB8-B548-836E-DD459EA51D9D}" type="datetime1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45D8-6691-944B-B04F-6724A0679772}" type="datetime1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F2D9-C56D-984E-820C-D5B848AA615A}" type="datetime1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aaQasyqxSQ?feature=oembed" TargetMode="Externa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b4BHvr5-Ao?feature=oembed" TargetMode="External"/><Relationship Id="rId4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Advanced Algorithms</a:t>
            </a:r>
            <a:br>
              <a:rPr lang="en-US" sz="7200" dirty="0"/>
            </a:br>
            <a:r>
              <a:rPr lang="en-US" sz="7200" dirty="0"/>
              <a:t>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Gorkem Kar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258C-AC37-FE5C-B4B2-B87E827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Big-O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Linear Time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For x in range (0, n):</a:t>
            </a:r>
            <a:br>
              <a:rPr lang="en-US" dirty="0"/>
            </a:br>
            <a:r>
              <a:rPr lang="en-US" dirty="0"/>
              <a:t>	print x;   // O(1)</a:t>
            </a:r>
          </a:p>
          <a:p>
            <a:r>
              <a:rPr lang="en-US" dirty="0"/>
              <a:t>N * O(1)</a:t>
            </a:r>
          </a:p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X = 5 + (15 * 20); 		     </a:t>
            </a:r>
            <a:r>
              <a:rPr lang="en-US" dirty="0">
                <a:solidFill>
                  <a:srgbClr val="FF0000"/>
                </a:solidFill>
              </a:rPr>
              <a:t>O(1)</a:t>
            </a:r>
          </a:p>
          <a:p>
            <a:r>
              <a:rPr lang="en-US" dirty="0"/>
              <a:t>For x in range (0, n):</a:t>
            </a:r>
            <a:br>
              <a:rPr lang="en-US" dirty="0"/>
            </a:br>
            <a:r>
              <a:rPr lang="en-US" dirty="0"/>
              <a:t>	print x;                         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r>
              <a:rPr lang="en-US" dirty="0"/>
              <a:t>Total time = </a:t>
            </a:r>
            <a:r>
              <a:rPr lang="en-US" dirty="0">
                <a:solidFill>
                  <a:srgbClr val="FF0000"/>
                </a:solidFill>
              </a:rPr>
              <a:t>O(1) + O(N)</a:t>
            </a:r>
          </a:p>
          <a:p>
            <a:r>
              <a:rPr lang="en-US" dirty="0"/>
              <a:t>Total time = </a:t>
            </a:r>
            <a:r>
              <a:rPr lang="en-US" dirty="0">
                <a:solidFill>
                  <a:srgbClr val="FF0000"/>
                </a:solidFill>
              </a:rPr>
              <a:t>O(N)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Big-O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Quadratic Time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5 + (15 * 20); 		     </a:t>
            </a:r>
            <a:r>
              <a:rPr lang="en-US" dirty="0">
                <a:solidFill>
                  <a:srgbClr val="FF0000"/>
                </a:solidFill>
              </a:rPr>
              <a:t>O(1)</a:t>
            </a:r>
          </a:p>
          <a:p>
            <a:r>
              <a:rPr lang="en-US" dirty="0"/>
              <a:t>For x in range (0, n):</a:t>
            </a:r>
            <a:br>
              <a:rPr lang="en-US" dirty="0"/>
            </a:br>
            <a:r>
              <a:rPr lang="en-US" dirty="0"/>
              <a:t>	print x;                         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r>
              <a:rPr lang="en-US" dirty="0"/>
              <a:t>For x in range (0, n):</a:t>
            </a:r>
            <a:br>
              <a:rPr lang="en-US" dirty="0"/>
            </a:br>
            <a:r>
              <a:rPr lang="en-US" dirty="0"/>
              <a:t>	for y in range (0, n):</a:t>
            </a:r>
            <a:br>
              <a:rPr lang="en-US" dirty="0"/>
            </a:br>
            <a:r>
              <a:rPr lang="en-US" dirty="0"/>
              <a:t>		print x * y;	    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If x &gt; 0:</a:t>
            </a:r>
            <a:br>
              <a:rPr lang="en-US" dirty="0"/>
            </a:br>
            <a:r>
              <a:rPr lang="en-US" dirty="0"/>
              <a:t>	// O(1)</a:t>
            </a:r>
            <a:br>
              <a:rPr lang="en-US" dirty="0"/>
            </a:br>
            <a:r>
              <a:rPr lang="en-US" dirty="0"/>
              <a:t>else if x &lt; 0:</a:t>
            </a:r>
            <a:br>
              <a:rPr lang="en-US" dirty="0"/>
            </a:br>
            <a:r>
              <a:rPr lang="en-US" dirty="0"/>
              <a:t>	// O(</a:t>
            </a:r>
            <a:r>
              <a:rPr lang="en-US" dirty="0" err="1"/>
              <a:t>logn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	// 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218AD-0D4C-2ACF-C800-2C8A81AEA1BF}"/>
              </a:ext>
            </a:extLst>
          </p:cNvPr>
          <p:cNvSpPr txBox="1"/>
          <p:nvPr/>
        </p:nvSpPr>
        <p:spPr>
          <a:xfrm>
            <a:off x="6309360" y="711200"/>
            <a:ext cx="116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O(?)</a:t>
            </a:r>
          </a:p>
        </p:txBody>
      </p:sp>
    </p:spTree>
    <p:extLst>
      <p:ext uri="{BB962C8B-B14F-4D97-AF65-F5344CB8AC3E}">
        <p14:creationId xmlns:p14="http://schemas.microsoft.com/office/powerpoint/2010/main" val="42808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If x &gt; 0:</a:t>
            </a:r>
            <a:br>
              <a:rPr lang="en-US" dirty="0"/>
            </a:br>
            <a:r>
              <a:rPr lang="en-US" dirty="0"/>
              <a:t>	// O(1)</a:t>
            </a:r>
            <a:br>
              <a:rPr lang="en-US" dirty="0"/>
            </a:br>
            <a:r>
              <a:rPr lang="en-US" dirty="0"/>
              <a:t>else if x &lt; 0:</a:t>
            </a:r>
            <a:br>
              <a:rPr lang="en-US" dirty="0"/>
            </a:br>
            <a:r>
              <a:rPr lang="en-US" dirty="0"/>
              <a:t>	// O(</a:t>
            </a:r>
            <a:r>
              <a:rPr lang="en-US" dirty="0" err="1"/>
              <a:t>logn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	// 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218AD-0D4C-2ACF-C800-2C8A81AEA1BF}"/>
              </a:ext>
            </a:extLst>
          </p:cNvPr>
          <p:cNvSpPr txBox="1"/>
          <p:nvPr/>
        </p:nvSpPr>
        <p:spPr>
          <a:xfrm>
            <a:off x="6309360" y="711200"/>
            <a:ext cx="142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O(n</a:t>
            </a:r>
            <a:r>
              <a:rPr lang="en-US" sz="4000" b="1" baseline="30000" dirty="0">
                <a:solidFill>
                  <a:srgbClr val="FF0000"/>
                </a:solidFill>
              </a:rPr>
              <a:t>2</a:t>
            </a:r>
            <a:r>
              <a:rPr lang="en-US" sz="40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6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Comparison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Big O notation (Worst-case)</a:t>
            </a:r>
          </a:p>
          <a:p>
            <a:r>
              <a:rPr lang="en-US" dirty="0"/>
              <a:t>Big Omega </a:t>
            </a:r>
            <a:r>
              <a:rPr lang="en-US" dirty="0" err="1">
                <a:solidFill>
                  <a:srgbClr val="FF0000"/>
                </a:solidFill>
              </a:rPr>
              <a:t>Ω</a:t>
            </a:r>
            <a:r>
              <a:rPr lang="en-US" dirty="0"/>
              <a:t> notation (Best-case)</a:t>
            </a:r>
          </a:p>
          <a:p>
            <a:r>
              <a:rPr lang="en-US" dirty="0"/>
              <a:t>Big Theta </a:t>
            </a:r>
            <a:r>
              <a:rPr lang="en-US" dirty="0" err="1">
                <a:solidFill>
                  <a:srgbClr val="FF0000"/>
                </a:solidFill>
              </a:rPr>
              <a:t>Θ</a:t>
            </a:r>
            <a:r>
              <a:rPr lang="en-US" dirty="0"/>
              <a:t> notation (Average-case)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Comparison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86552-EECC-EF89-F1EE-D0FDD8EA5CD1}"/>
              </a:ext>
            </a:extLst>
          </p:cNvPr>
          <p:cNvCxnSpPr>
            <a:cxnSpLocks/>
          </p:cNvCxnSpPr>
          <p:nvPr/>
        </p:nvCxnSpPr>
        <p:spPr>
          <a:xfrm flipV="1">
            <a:off x="4858603" y="2224585"/>
            <a:ext cx="0" cy="29752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8A3F6-3168-0F2A-58EF-B6AADDA3B489}"/>
              </a:ext>
            </a:extLst>
          </p:cNvPr>
          <p:cNvCxnSpPr>
            <a:cxnSpLocks/>
          </p:cNvCxnSpPr>
          <p:nvPr/>
        </p:nvCxnSpPr>
        <p:spPr>
          <a:xfrm>
            <a:off x="4858603" y="5199797"/>
            <a:ext cx="558193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53194F-7FF1-343A-C592-6D14A427B5CA}"/>
                  </a:ext>
                </a:extLst>
              </p14:cNvPr>
              <p14:cNvContentPartPr/>
              <p14:nvPr/>
            </p14:nvContentPartPr>
            <p14:xfrm>
              <a:off x="4904135" y="3355501"/>
              <a:ext cx="4611240" cy="173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53194F-7FF1-343A-C592-6D14A427B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8015" y="3349381"/>
                <a:ext cx="4623480" cy="17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1B0045-F2AB-2829-4B69-3315FD39BEC3}"/>
                  </a:ext>
                </a:extLst>
              </p14:cNvPr>
              <p14:cNvContentPartPr/>
              <p14:nvPr/>
            </p14:nvContentPartPr>
            <p14:xfrm>
              <a:off x="9515015" y="3563941"/>
              <a:ext cx="1320480" cy="327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1B0045-F2AB-2829-4B69-3315FD39BE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8895" y="3557821"/>
                <a:ext cx="1332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264411-3750-61AF-13C6-59783152BEC5}"/>
                  </a:ext>
                </a:extLst>
              </p14:cNvPr>
              <p14:cNvContentPartPr/>
              <p14:nvPr/>
            </p14:nvContentPartPr>
            <p14:xfrm>
              <a:off x="4895495" y="4153261"/>
              <a:ext cx="6030360" cy="747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264411-3750-61AF-13C6-59783152BE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9375" y="4147141"/>
                <a:ext cx="60426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0FAB8D-957C-C423-4CA5-40B5A533FC63}"/>
                  </a:ext>
                </a:extLst>
              </p14:cNvPr>
              <p14:cNvContentPartPr/>
              <p14:nvPr/>
            </p14:nvContentPartPr>
            <p14:xfrm>
              <a:off x="5050655" y="2256421"/>
              <a:ext cx="5606640" cy="2832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0FAB8D-957C-C423-4CA5-40B5A533FC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4535" y="2250301"/>
                <a:ext cx="5618880" cy="28443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56CF62-8DF6-CFCB-BEF6-F0F711328A54}"/>
              </a:ext>
            </a:extLst>
          </p:cNvPr>
          <p:cNvSpPr txBox="1"/>
          <p:nvPr/>
        </p:nvSpPr>
        <p:spPr>
          <a:xfrm>
            <a:off x="7942997" y="1965278"/>
            <a:ext cx="20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D0F3E-5F9F-EF87-FFE3-7007ADD720AE}"/>
              </a:ext>
            </a:extLst>
          </p:cNvPr>
          <p:cNvSpPr txBox="1"/>
          <p:nvPr/>
        </p:nvSpPr>
        <p:spPr>
          <a:xfrm>
            <a:off x="8038531" y="4517409"/>
            <a:ext cx="2511188" cy="38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bound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8B73DA-FF57-B712-7CFE-A7E04341D414}"/>
              </a:ext>
            </a:extLst>
          </p:cNvPr>
          <p:cNvSpPr txBox="1"/>
          <p:nvPr/>
        </p:nvSpPr>
        <p:spPr>
          <a:xfrm>
            <a:off x="9416955" y="3029803"/>
            <a:ext cx="162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F(n)</a:t>
            </a:r>
          </a:p>
        </p:txBody>
      </p:sp>
    </p:spTree>
    <p:extLst>
      <p:ext uri="{BB962C8B-B14F-4D97-AF65-F5344CB8AC3E}">
        <p14:creationId xmlns:p14="http://schemas.microsoft.com/office/powerpoint/2010/main" val="311731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Comparison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F(n) = O(g(n)) </a:t>
            </a:r>
            <a:r>
              <a:rPr lang="en-US" dirty="0" err="1"/>
              <a:t>iff</a:t>
            </a:r>
            <a:r>
              <a:rPr lang="en-US" dirty="0"/>
              <a:t> f(n) &lt;= c * g(n)</a:t>
            </a:r>
          </a:p>
          <a:p>
            <a:r>
              <a:rPr lang="en-US" dirty="0"/>
              <a:t>F(n) = </a:t>
            </a:r>
            <a:r>
              <a:rPr lang="en-US" dirty="0" err="1"/>
              <a:t>Ω</a:t>
            </a:r>
            <a:r>
              <a:rPr lang="en-US" dirty="0"/>
              <a:t>(g(n)) </a:t>
            </a:r>
            <a:r>
              <a:rPr lang="en-US" dirty="0" err="1"/>
              <a:t>iff</a:t>
            </a:r>
            <a:r>
              <a:rPr lang="en-US" dirty="0"/>
              <a:t> f(n) &gt;= c * g(n)</a:t>
            </a:r>
          </a:p>
          <a:p>
            <a:r>
              <a:rPr lang="en-US" dirty="0"/>
              <a:t>F(n) = </a:t>
            </a:r>
            <a:r>
              <a:rPr lang="en-US" dirty="0" err="1"/>
              <a:t>Θ</a:t>
            </a:r>
            <a:r>
              <a:rPr lang="en-US" dirty="0"/>
              <a:t>(g(n)) </a:t>
            </a:r>
            <a:r>
              <a:rPr lang="en-US" dirty="0" err="1"/>
              <a:t>iff</a:t>
            </a:r>
            <a:r>
              <a:rPr lang="en-US" dirty="0"/>
              <a:t> c1 * g(n) &lt;= f(n) &lt;= c2 * g(n)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Search Algorithm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17</a:t>
            </a:fld>
            <a:endParaRPr lang="en-US"/>
          </a:p>
        </p:txBody>
      </p:sp>
      <p:pic>
        <p:nvPicPr>
          <p:cNvPr id="3" name="Online Media 2" descr="What is Search algorithm?, Explain Search algorithm, Define Search algorithm">
            <a:hlinkClick r:id="" action="ppaction://media"/>
            <a:extLst>
              <a:ext uri="{FF2B5EF4-FFF2-40B4-BE49-F238E27FC236}">
                <a16:creationId xmlns:a16="http://schemas.microsoft.com/office/drawing/2014/main" id="{F1D20672-EAB1-6AD1-5D6B-A5B0EE9F961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978302" y="1651276"/>
            <a:ext cx="5735983" cy="32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1F084-8E42-7F9F-D733-E77CBE037B7F}"/>
              </a:ext>
            </a:extLst>
          </p:cNvPr>
          <p:cNvSpPr txBox="1"/>
          <p:nvPr/>
        </p:nvSpPr>
        <p:spPr>
          <a:xfrm>
            <a:off x="5895832" y="914400"/>
            <a:ext cx="327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Target = 14</a:t>
            </a:r>
          </a:p>
        </p:txBody>
      </p:sp>
    </p:spTree>
    <p:extLst>
      <p:ext uri="{BB962C8B-B14F-4D97-AF65-F5344CB8AC3E}">
        <p14:creationId xmlns:p14="http://schemas.microsoft.com/office/powerpoint/2010/main" val="3659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42F5F-E399-D32B-704B-2CA3921D82DE}"/>
              </a:ext>
            </a:extLst>
          </p:cNvPr>
          <p:cNvSpPr txBox="1"/>
          <p:nvPr/>
        </p:nvSpPr>
        <p:spPr>
          <a:xfrm>
            <a:off x="4740349" y="45292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72FEAE-D567-3160-9208-B9FDCD432B4C}"/>
              </a:ext>
            </a:extLst>
          </p:cNvPr>
          <p:cNvSpPr txBox="1"/>
          <p:nvPr/>
        </p:nvSpPr>
        <p:spPr>
          <a:xfrm>
            <a:off x="4790364" y="3875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652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Review of Last Lecture</a:t>
            </a:r>
          </a:p>
          <a:p>
            <a:r>
              <a:rPr lang="en-US" dirty="0"/>
              <a:t>Search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42F5F-E399-D32B-704B-2CA3921D82DE}"/>
              </a:ext>
            </a:extLst>
          </p:cNvPr>
          <p:cNvSpPr txBox="1"/>
          <p:nvPr/>
        </p:nvSpPr>
        <p:spPr>
          <a:xfrm>
            <a:off x="5395444" y="45292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72FEAE-D567-3160-9208-B9FDCD432B4C}"/>
              </a:ext>
            </a:extLst>
          </p:cNvPr>
          <p:cNvSpPr txBox="1"/>
          <p:nvPr/>
        </p:nvSpPr>
        <p:spPr>
          <a:xfrm>
            <a:off x="5431811" y="3875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285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42F5F-E399-D32B-704B-2CA3921D82DE}"/>
              </a:ext>
            </a:extLst>
          </p:cNvPr>
          <p:cNvSpPr txBox="1"/>
          <p:nvPr/>
        </p:nvSpPr>
        <p:spPr>
          <a:xfrm>
            <a:off x="6091484" y="45292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72FEAE-D567-3160-9208-B9FDCD432B4C}"/>
              </a:ext>
            </a:extLst>
          </p:cNvPr>
          <p:cNvSpPr txBox="1"/>
          <p:nvPr/>
        </p:nvSpPr>
        <p:spPr>
          <a:xfrm>
            <a:off x="6127851" y="3875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77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42F5F-E399-D32B-704B-2CA3921D82DE}"/>
              </a:ext>
            </a:extLst>
          </p:cNvPr>
          <p:cNvSpPr txBox="1"/>
          <p:nvPr/>
        </p:nvSpPr>
        <p:spPr>
          <a:xfrm>
            <a:off x="6705636" y="45292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72FEAE-D567-3160-9208-B9FDCD432B4C}"/>
              </a:ext>
            </a:extLst>
          </p:cNvPr>
          <p:cNvSpPr txBox="1"/>
          <p:nvPr/>
        </p:nvSpPr>
        <p:spPr>
          <a:xfrm>
            <a:off x="6742003" y="3875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01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42F5F-E399-D32B-704B-2CA3921D82DE}"/>
              </a:ext>
            </a:extLst>
          </p:cNvPr>
          <p:cNvSpPr txBox="1"/>
          <p:nvPr/>
        </p:nvSpPr>
        <p:spPr>
          <a:xfrm>
            <a:off x="7374378" y="45292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72FEAE-D567-3160-9208-B9FDCD432B4C}"/>
              </a:ext>
            </a:extLst>
          </p:cNvPr>
          <p:cNvSpPr txBox="1"/>
          <p:nvPr/>
        </p:nvSpPr>
        <p:spPr>
          <a:xfrm>
            <a:off x="7410745" y="3875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669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42F5F-E399-D32B-704B-2CA3921D82DE}"/>
              </a:ext>
            </a:extLst>
          </p:cNvPr>
          <p:cNvSpPr txBox="1"/>
          <p:nvPr/>
        </p:nvSpPr>
        <p:spPr>
          <a:xfrm>
            <a:off x="8002177" y="45292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72FEAE-D567-3160-9208-B9FDCD432B4C}"/>
              </a:ext>
            </a:extLst>
          </p:cNvPr>
          <p:cNvSpPr txBox="1"/>
          <p:nvPr/>
        </p:nvSpPr>
        <p:spPr>
          <a:xfrm>
            <a:off x="8038544" y="3875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0093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Works for sorted &amp; unsorted arrays</a:t>
            </a:r>
          </a:p>
          <a:p>
            <a:r>
              <a:rPr lang="en-US" dirty="0"/>
              <a:t>Might work well for small data sets</a:t>
            </a:r>
          </a:p>
          <a:p>
            <a:r>
              <a:rPr lang="en-US" dirty="0"/>
              <a:t>Extremely slow for large data sets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O(?)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Can you guys provide the pseudocode for Linear Search?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Works for SORTED arrays</a:t>
            </a:r>
          </a:p>
          <a:p>
            <a:r>
              <a:rPr lang="en-US" dirty="0"/>
              <a:t>With each iteration, half the values are eliminated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O(?)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289767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[1, 4, 5, 7, 9, 12, 15, 18, 19, 22, 25, 29, 40, 50]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E493-CA99-A3EB-619C-EBB0755FCB6C}"/>
              </a:ext>
            </a:extLst>
          </p:cNvPr>
          <p:cNvSpPr txBox="1"/>
          <p:nvPr/>
        </p:nvSpPr>
        <p:spPr>
          <a:xfrm>
            <a:off x="5895832" y="914400"/>
            <a:ext cx="327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Target = 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BC53D9-11A2-931C-8B4C-EA6A520C01DF}"/>
              </a:ext>
            </a:extLst>
          </p:cNvPr>
          <p:cNvCxnSpPr/>
          <p:nvPr/>
        </p:nvCxnSpPr>
        <p:spPr>
          <a:xfrm flipV="1">
            <a:off x="4967784" y="3739487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C2450-C050-1756-942D-A5A716F0A8FE}"/>
              </a:ext>
            </a:extLst>
          </p:cNvPr>
          <p:cNvSpPr txBox="1"/>
          <p:nvPr/>
        </p:nvSpPr>
        <p:spPr>
          <a:xfrm>
            <a:off x="4722126" y="468117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431A32-54B3-A1F3-1EEB-2BA757D0EFF7}"/>
              </a:ext>
            </a:extLst>
          </p:cNvPr>
          <p:cNvCxnSpPr/>
          <p:nvPr/>
        </p:nvCxnSpPr>
        <p:spPr>
          <a:xfrm flipV="1">
            <a:off x="11111551" y="3739487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B81190-FF0B-CF50-2CDA-D921B0FDD80F}"/>
              </a:ext>
            </a:extLst>
          </p:cNvPr>
          <p:cNvSpPr txBox="1"/>
          <p:nvPr/>
        </p:nvSpPr>
        <p:spPr>
          <a:xfrm>
            <a:off x="10862348" y="468117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BC752-9F19-77FB-1255-1328E6F96C95}"/>
              </a:ext>
            </a:extLst>
          </p:cNvPr>
          <p:cNvSpPr txBox="1"/>
          <p:nvPr/>
        </p:nvSpPr>
        <p:spPr>
          <a:xfrm>
            <a:off x="6067532" y="2327394"/>
            <a:ext cx="408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Average of (0, 13) = 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03C1A-A185-A2DB-CE98-BE024168FDB9}"/>
              </a:ext>
            </a:extLst>
          </p:cNvPr>
          <p:cNvCxnSpPr/>
          <p:nvPr/>
        </p:nvCxnSpPr>
        <p:spPr>
          <a:xfrm flipV="1">
            <a:off x="7344774" y="3687169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6F30A9-8E4B-9D59-106E-0A1839484A59}"/>
              </a:ext>
            </a:extLst>
          </p:cNvPr>
          <p:cNvSpPr txBox="1"/>
          <p:nvPr/>
        </p:nvSpPr>
        <p:spPr>
          <a:xfrm>
            <a:off x="7140054" y="46288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D60EA7-2C9B-89DA-69F2-EFAD7EDD1EC4}"/>
              </a:ext>
            </a:extLst>
          </p:cNvPr>
          <p:cNvCxnSpPr/>
          <p:nvPr/>
        </p:nvCxnSpPr>
        <p:spPr>
          <a:xfrm>
            <a:off x="7190508" y="3357350"/>
            <a:ext cx="41632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289767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[1, 4, 5, 7, 9, 12, 15, 18, 19, 22, 25, 29, 40, 50]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E493-CA99-A3EB-619C-EBB0755FCB6C}"/>
              </a:ext>
            </a:extLst>
          </p:cNvPr>
          <p:cNvSpPr txBox="1"/>
          <p:nvPr/>
        </p:nvSpPr>
        <p:spPr>
          <a:xfrm>
            <a:off x="5895832" y="914400"/>
            <a:ext cx="327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Target = 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BC53D9-11A2-931C-8B4C-EA6A520C01DF}"/>
              </a:ext>
            </a:extLst>
          </p:cNvPr>
          <p:cNvCxnSpPr/>
          <p:nvPr/>
        </p:nvCxnSpPr>
        <p:spPr>
          <a:xfrm flipV="1">
            <a:off x="4967784" y="3739487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C2450-C050-1756-942D-A5A716F0A8FE}"/>
              </a:ext>
            </a:extLst>
          </p:cNvPr>
          <p:cNvSpPr txBox="1"/>
          <p:nvPr/>
        </p:nvSpPr>
        <p:spPr>
          <a:xfrm>
            <a:off x="4722126" y="468117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431A32-54B3-A1F3-1EEB-2BA757D0EFF7}"/>
              </a:ext>
            </a:extLst>
          </p:cNvPr>
          <p:cNvCxnSpPr/>
          <p:nvPr/>
        </p:nvCxnSpPr>
        <p:spPr>
          <a:xfrm flipV="1">
            <a:off x="6812495" y="3739487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B81190-FF0B-CF50-2CDA-D921B0FDD80F}"/>
              </a:ext>
            </a:extLst>
          </p:cNvPr>
          <p:cNvSpPr txBox="1"/>
          <p:nvPr/>
        </p:nvSpPr>
        <p:spPr>
          <a:xfrm>
            <a:off x="6563292" y="468117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03C1A-A185-A2DB-CE98-BE024168FDB9}"/>
              </a:ext>
            </a:extLst>
          </p:cNvPr>
          <p:cNvCxnSpPr/>
          <p:nvPr/>
        </p:nvCxnSpPr>
        <p:spPr>
          <a:xfrm flipV="1">
            <a:off x="5693390" y="3714465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6F30A9-8E4B-9D59-106E-0A1839484A59}"/>
              </a:ext>
            </a:extLst>
          </p:cNvPr>
          <p:cNvSpPr txBox="1"/>
          <p:nvPr/>
        </p:nvSpPr>
        <p:spPr>
          <a:xfrm>
            <a:off x="5434080" y="46561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D60EA7-2C9B-89DA-69F2-EFAD7EDD1EC4}"/>
              </a:ext>
            </a:extLst>
          </p:cNvPr>
          <p:cNvCxnSpPr/>
          <p:nvPr/>
        </p:nvCxnSpPr>
        <p:spPr>
          <a:xfrm>
            <a:off x="7190508" y="3357350"/>
            <a:ext cx="41632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6EBEF4-3DCB-6D0B-1B1F-066F1AF56801}"/>
              </a:ext>
            </a:extLst>
          </p:cNvPr>
          <p:cNvSpPr txBox="1"/>
          <p:nvPr/>
        </p:nvSpPr>
        <p:spPr>
          <a:xfrm>
            <a:off x="6067532" y="2327394"/>
            <a:ext cx="408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Average of (0, 5) =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B7D18-295B-4D0A-EFD1-EA7B89864E8A}"/>
              </a:ext>
            </a:extLst>
          </p:cNvPr>
          <p:cNvCxnSpPr>
            <a:cxnSpLocks/>
          </p:cNvCxnSpPr>
          <p:nvPr/>
        </p:nvCxnSpPr>
        <p:spPr>
          <a:xfrm>
            <a:off x="4866961" y="3357350"/>
            <a:ext cx="8264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Growth Rate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 descr="A computer with a paper and a text&#10;&#10;Description automatically generated with medium confidence">
            <a:extLst>
              <a:ext uri="{FF2B5EF4-FFF2-40B4-BE49-F238E27FC236}">
                <a16:creationId xmlns:a16="http://schemas.microsoft.com/office/drawing/2014/main" id="{CD458806-7927-9E17-4206-9D285D71F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94" y="1854200"/>
            <a:ext cx="5257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38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289767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[1, 4, 5, 7, 9, 12, 15, 18, 19, 22, 25, 29, 40, 50]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E493-CA99-A3EB-619C-EBB0755FCB6C}"/>
              </a:ext>
            </a:extLst>
          </p:cNvPr>
          <p:cNvSpPr txBox="1"/>
          <p:nvPr/>
        </p:nvSpPr>
        <p:spPr>
          <a:xfrm>
            <a:off x="5895832" y="914400"/>
            <a:ext cx="327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Target = 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BC53D9-11A2-931C-8B4C-EA6A520C01DF}"/>
              </a:ext>
            </a:extLst>
          </p:cNvPr>
          <p:cNvCxnSpPr/>
          <p:nvPr/>
        </p:nvCxnSpPr>
        <p:spPr>
          <a:xfrm flipV="1">
            <a:off x="6005020" y="3739487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C2450-C050-1756-942D-A5A716F0A8FE}"/>
              </a:ext>
            </a:extLst>
          </p:cNvPr>
          <p:cNvSpPr txBox="1"/>
          <p:nvPr/>
        </p:nvSpPr>
        <p:spPr>
          <a:xfrm>
            <a:off x="5759362" y="468117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431A32-54B3-A1F3-1EEB-2BA757D0EFF7}"/>
              </a:ext>
            </a:extLst>
          </p:cNvPr>
          <p:cNvCxnSpPr/>
          <p:nvPr/>
        </p:nvCxnSpPr>
        <p:spPr>
          <a:xfrm flipV="1">
            <a:off x="6812495" y="3739487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B81190-FF0B-CF50-2CDA-D921B0FDD80F}"/>
              </a:ext>
            </a:extLst>
          </p:cNvPr>
          <p:cNvSpPr txBox="1"/>
          <p:nvPr/>
        </p:nvSpPr>
        <p:spPr>
          <a:xfrm>
            <a:off x="6563292" y="468117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03C1A-A185-A2DB-CE98-BE024168FDB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416724" y="3714465"/>
            <a:ext cx="12560" cy="1501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6F30A9-8E4B-9D59-106E-0A1839484A59}"/>
              </a:ext>
            </a:extLst>
          </p:cNvPr>
          <p:cNvSpPr txBox="1"/>
          <p:nvPr/>
        </p:nvSpPr>
        <p:spPr>
          <a:xfrm>
            <a:off x="6157414" y="52157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D60EA7-2C9B-89DA-69F2-EFAD7EDD1EC4}"/>
              </a:ext>
            </a:extLst>
          </p:cNvPr>
          <p:cNvCxnSpPr/>
          <p:nvPr/>
        </p:nvCxnSpPr>
        <p:spPr>
          <a:xfrm>
            <a:off x="7190508" y="3357350"/>
            <a:ext cx="41632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6EBEF4-3DCB-6D0B-1B1F-066F1AF56801}"/>
              </a:ext>
            </a:extLst>
          </p:cNvPr>
          <p:cNvSpPr txBox="1"/>
          <p:nvPr/>
        </p:nvSpPr>
        <p:spPr>
          <a:xfrm>
            <a:off x="6067532" y="2327394"/>
            <a:ext cx="408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Average of (3, 5) = 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B7D18-295B-4D0A-EFD1-EA7B89864E8A}"/>
              </a:ext>
            </a:extLst>
          </p:cNvPr>
          <p:cNvCxnSpPr>
            <a:cxnSpLocks/>
          </p:cNvCxnSpPr>
          <p:nvPr/>
        </p:nvCxnSpPr>
        <p:spPr>
          <a:xfrm>
            <a:off x="4866961" y="3357350"/>
            <a:ext cx="8264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198F03-DE70-2596-9BFD-547D0040A6AD}"/>
              </a:ext>
            </a:extLst>
          </p:cNvPr>
          <p:cNvCxnSpPr>
            <a:cxnSpLocks/>
          </p:cNvCxnSpPr>
          <p:nvPr/>
        </p:nvCxnSpPr>
        <p:spPr>
          <a:xfrm>
            <a:off x="5578918" y="3357350"/>
            <a:ext cx="8264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289767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[1, 4, 5, 7, 9, 12, 15, 18, 19, 22, 25, 29, 40, 50]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E493-CA99-A3EB-619C-EBB0755FCB6C}"/>
              </a:ext>
            </a:extLst>
          </p:cNvPr>
          <p:cNvSpPr txBox="1"/>
          <p:nvPr/>
        </p:nvSpPr>
        <p:spPr>
          <a:xfrm>
            <a:off x="5895832" y="914400"/>
            <a:ext cx="327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Target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C2450-C050-1756-942D-A5A716F0A8FE}"/>
              </a:ext>
            </a:extLst>
          </p:cNvPr>
          <p:cNvSpPr txBox="1"/>
          <p:nvPr/>
        </p:nvSpPr>
        <p:spPr>
          <a:xfrm>
            <a:off x="6127853" y="4681179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Left,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431A32-54B3-A1F3-1EEB-2BA757D0EFF7}"/>
              </a:ext>
            </a:extLst>
          </p:cNvPr>
          <p:cNvCxnSpPr/>
          <p:nvPr/>
        </p:nvCxnSpPr>
        <p:spPr>
          <a:xfrm flipV="1">
            <a:off x="6812495" y="3739487"/>
            <a:ext cx="0" cy="85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B81190-FF0B-CF50-2CDA-D921B0FDD80F}"/>
              </a:ext>
            </a:extLst>
          </p:cNvPr>
          <p:cNvSpPr txBox="1"/>
          <p:nvPr/>
        </p:nvSpPr>
        <p:spPr>
          <a:xfrm>
            <a:off x="6563292" y="468117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D60EA7-2C9B-89DA-69F2-EFAD7EDD1EC4}"/>
              </a:ext>
            </a:extLst>
          </p:cNvPr>
          <p:cNvCxnSpPr/>
          <p:nvPr/>
        </p:nvCxnSpPr>
        <p:spPr>
          <a:xfrm>
            <a:off x="7190508" y="3357350"/>
            <a:ext cx="41632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6EBEF4-3DCB-6D0B-1B1F-066F1AF56801}"/>
              </a:ext>
            </a:extLst>
          </p:cNvPr>
          <p:cNvSpPr txBox="1"/>
          <p:nvPr/>
        </p:nvSpPr>
        <p:spPr>
          <a:xfrm>
            <a:off x="6067532" y="2327394"/>
            <a:ext cx="408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Average of (5, 5) = 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B7D18-295B-4D0A-EFD1-EA7B89864E8A}"/>
              </a:ext>
            </a:extLst>
          </p:cNvPr>
          <p:cNvCxnSpPr>
            <a:cxnSpLocks/>
          </p:cNvCxnSpPr>
          <p:nvPr/>
        </p:nvCxnSpPr>
        <p:spPr>
          <a:xfrm>
            <a:off x="4866961" y="3357350"/>
            <a:ext cx="8264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198F03-DE70-2596-9BFD-547D0040A6AD}"/>
              </a:ext>
            </a:extLst>
          </p:cNvPr>
          <p:cNvCxnSpPr>
            <a:cxnSpLocks/>
          </p:cNvCxnSpPr>
          <p:nvPr/>
        </p:nvCxnSpPr>
        <p:spPr>
          <a:xfrm>
            <a:off x="5578918" y="3357350"/>
            <a:ext cx="8264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493977-A1D4-4FAE-6682-A2808B065864}"/>
              </a:ext>
            </a:extLst>
          </p:cNvPr>
          <p:cNvSpPr txBox="1"/>
          <p:nvPr/>
        </p:nvSpPr>
        <p:spPr>
          <a:xfrm>
            <a:off x="7015943" y="468345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mid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54FAC-EC66-9974-6FC8-08F03D3CD09A}"/>
              </a:ext>
            </a:extLst>
          </p:cNvPr>
          <p:cNvSpPr txBox="1"/>
          <p:nvPr/>
        </p:nvSpPr>
        <p:spPr>
          <a:xfrm>
            <a:off x="5083614" y="5154814"/>
            <a:ext cx="451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Return 5</a:t>
            </a:r>
            <a:r>
              <a:rPr lang="en-US" sz="3200" b="1" dirty="0"/>
              <a:t>, the index of 12</a:t>
            </a:r>
          </a:p>
        </p:txBody>
      </p:sp>
    </p:spTree>
    <p:extLst>
      <p:ext uri="{BB962C8B-B14F-4D97-AF65-F5344CB8AC3E}">
        <p14:creationId xmlns:p14="http://schemas.microsoft.com/office/powerpoint/2010/main" val="41224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32</a:t>
            </a:fld>
            <a:endParaRPr lang="en-US"/>
          </a:p>
        </p:txBody>
      </p:sp>
      <p:pic>
        <p:nvPicPr>
          <p:cNvPr id="23" name="Content Placeholder 2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CCE66CC-A4C2-121A-57DC-7B198D508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71" y="620818"/>
            <a:ext cx="5026262" cy="5263867"/>
          </a:xfrm>
        </p:spPr>
      </p:pic>
    </p:spTree>
    <p:extLst>
      <p:ext uri="{BB962C8B-B14F-4D97-AF65-F5344CB8AC3E}">
        <p14:creationId xmlns:p14="http://schemas.microsoft.com/office/powerpoint/2010/main" val="2774288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588E-EB6A-C7BA-3F30-4C5E23F72658}"/>
              </a:ext>
            </a:extLst>
          </p:cNvPr>
          <p:cNvSpPr txBox="1"/>
          <p:nvPr/>
        </p:nvSpPr>
        <p:spPr>
          <a:xfrm>
            <a:off x="4319519" y="436302"/>
            <a:ext cx="610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[1, 4, 5, 7, 9, 12, </a:t>
            </a:r>
            <a:r>
              <a:rPr lang="en-US" sz="2400" dirty="0">
                <a:solidFill>
                  <a:schemeClr val="accent2"/>
                </a:solidFill>
              </a:rPr>
              <a:t>15</a:t>
            </a:r>
            <a:r>
              <a:rPr lang="en-US" sz="2400" dirty="0"/>
              <a:t>, 18, 19, 22, 25, 29, 40, 50]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9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10B0565E-9165-B0E4-D30A-63ABDF5F2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388" y="1841120"/>
            <a:ext cx="6692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52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588E-EB6A-C7BA-3F30-4C5E23F72658}"/>
              </a:ext>
            </a:extLst>
          </p:cNvPr>
          <p:cNvSpPr txBox="1"/>
          <p:nvPr/>
        </p:nvSpPr>
        <p:spPr>
          <a:xfrm>
            <a:off x="4319519" y="436302"/>
            <a:ext cx="610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[1, 4,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7, 9, 12, </a:t>
            </a:r>
            <a:r>
              <a:rPr lang="en-US" sz="2400" dirty="0">
                <a:solidFill>
                  <a:schemeClr val="accent2"/>
                </a:solidFill>
              </a:rPr>
              <a:t>15</a:t>
            </a:r>
            <a:r>
              <a:rPr lang="en-US" sz="2400" dirty="0"/>
              <a:t>, 18, 19, 22, 25, 29, 40, 50]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3B26571B-C74B-CAFF-5C99-62DADB36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38" y="1840028"/>
            <a:ext cx="6604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9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588E-EB6A-C7BA-3F30-4C5E23F72658}"/>
              </a:ext>
            </a:extLst>
          </p:cNvPr>
          <p:cNvSpPr txBox="1"/>
          <p:nvPr/>
        </p:nvSpPr>
        <p:spPr>
          <a:xfrm>
            <a:off x="4319519" y="436302"/>
            <a:ext cx="610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[1, 4,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7, 9, 12, </a:t>
            </a:r>
            <a:r>
              <a:rPr lang="en-US" sz="2400" dirty="0">
                <a:solidFill>
                  <a:schemeClr val="accent2"/>
                </a:solidFill>
              </a:rPr>
              <a:t>15</a:t>
            </a:r>
            <a:r>
              <a:rPr lang="en-US" sz="2400" dirty="0"/>
              <a:t>, 18, 19, 22, </a:t>
            </a:r>
            <a:r>
              <a:rPr lang="en-US" sz="2400" dirty="0">
                <a:solidFill>
                  <a:srgbClr val="7030A0"/>
                </a:solidFill>
              </a:rPr>
              <a:t>25</a:t>
            </a:r>
            <a:r>
              <a:rPr lang="en-US" sz="2400" dirty="0"/>
              <a:t>, 29, 40, 50]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F3F376DA-A405-37E2-5040-777F1C2A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94" y="1920082"/>
            <a:ext cx="65532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10BA2-9143-3915-45CC-F298F0FEF770}"/>
              </a:ext>
            </a:extLst>
          </p:cNvPr>
          <p:cNvSpPr txBox="1"/>
          <p:nvPr/>
        </p:nvSpPr>
        <p:spPr>
          <a:xfrm>
            <a:off x="6550925" y="5614735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+ 1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0480E-C9BF-4AC4-BBCE-47E9C21CD88B}"/>
              </a:ext>
            </a:extLst>
          </p:cNvPr>
          <p:cNvSpPr txBox="1"/>
          <p:nvPr/>
        </p:nvSpPr>
        <p:spPr>
          <a:xfrm>
            <a:off x="4167272" y="6121101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O(log(n))</a:t>
            </a:r>
          </a:p>
        </p:txBody>
      </p:sp>
    </p:spTree>
    <p:extLst>
      <p:ext uri="{BB962C8B-B14F-4D97-AF65-F5344CB8AC3E}">
        <p14:creationId xmlns:p14="http://schemas.microsoft.com/office/powerpoint/2010/main" val="10011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4" y="1153572"/>
            <a:ext cx="416727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Binary Search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Divide &amp; Conquer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588E-EB6A-C7BA-3F30-4C5E23F72658}"/>
              </a:ext>
            </a:extLst>
          </p:cNvPr>
          <p:cNvSpPr txBox="1"/>
          <p:nvPr/>
        </p:nvSpPr>
        <p:spPr>
          <a:xfrm>
            <a:off x="4319519" y="436302"/>
            <a:ext cx="610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[1, 4,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7, 9, 12, </a:t>
            </a:r>
            <a:r>
              <a:rPr lang="en-US" sz="2400" dirty="0">
                <a:solidFill>
                  <a:schemeClr val="accent2"/>
                </a:solidFill>
              </a:rPr>
              <a:t>15</a:t>
            </a:r>
            <a:r>
              <a:rPr lang="en-US" sz="2400" dirty="0"/>
              <a:t>, 18, 19, 22, </a:t>
            </a:r>
            <a:r>
              <a:rPr lang="en-US" sz="2400" dirty="0">
                <a:solidFill>
                  <a:srgbClr val="7030A0"/>
                </a:solidFill>
              </a:rPr>
              <a:t>25</a:t>
            </a:r>
            <a:r>
              <a:rPr lang="en-US" sz="2400" dirty="0"/>
              <a:t>, 29, 40, 50]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F3F376DA-A405-37E2-5040-777F1C2A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94" y="1920082"/>
            <a:ext cx="65532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10BA2-9143-3915-45CC-F298F0FEF770}"/>
              </a:ext>
            </a:extLst>
          </p:cNvPr>
          <p:cNvSpPr txBox="1"/>
          <p:nvPr/>
        </p:nvSpPr>
        <p:spPr>
          <a:xfrm>
            <a:off x="6550925" y="5614735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+ 1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0480E-C9BF-4AC4-BBCE-47E9C21CD88B}"/>
              </a:ext>
            </a:extLst>
          </p:cNvPr>
          <p:cNvSpPr txBox="1"/>
          <p:nvPr/>
        </p:nvSpPr>
        <p:spPr>
          <a:xfrm>
            <a:off x="4167272" y="6121101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O(log(n))</a:t>
            </a:r>
          </a:p>
        </p:txBody>
      </p:sp>
    </p:spTree>
    <p:extLst>
      <p:ext uri="{BB962C8B-B14F-4D97-AF65-F5344CB8AC3E}">
        <p14:creationId xmlns:p14="http://schemas.microsoft.com/office/powerpoint/2010/main" val="257880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88445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A714-C884-338C-9D3D-15FE23AD6C8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</a:p>
          <a:p>
            <a:r>
              <a:rPr lang="en-US" dirty="0"/>
              <a:t>Define the </a:t>
            </a:r>
            <a:r>
              <a:rPr lang="en-US" dirty="0" err="1"/>
              <a:t>current_max</a:t>
            </a:r>
            <a:r>
              <a:rPr lang="en-US" dirty="0"/>
              <a:t> as a really low value</a:t>
            </a:r>
          </a:p>
          <a:p>
            <a:r>
              <a:rPr lang="en-US" dirty="0"/>
              <a:t>Define the index as 0</a:t>
            </a:r>
          </a:p>
          <a:p>
            <a:r>
              <a:rPr lang="en-US" dirty="0"/>
              <a:t>Compare each element </a:t>
            </a:r>
            <a:r>
              <a:rPr lang="en-US" dirty="0" err="1"/>
              <a:t>Arr</a:t>
            </a:r>
            <a:r>
              <a:rPr lang="en-US" dirty="0"/>
              <a:t>[index] with </a:t>
            </a:r>
            <a:r>
              <a:rPr lang="en-US" dirty="0" err="1"/>
              <a:t>current_max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current_max</a:t>
            </a:r>
            <a:r>
              <a:rPr lang="en-US" dirty="0"/>
              <a:t> if the element is greater than the </a:t>
            </a:r>
            <a:r>
              <a:rPr lang="en-US" dirty="0" err="1"/>
              <a:t>current_max</a:t>
            </a:r>
            <a:endParaRPr lang="en-US" dirty="0"/>
          </a:p>
          <a:p>
            <a:r>
              <a:rPr lang="en-US" dirty="0"/>
              <a:t>Increase the index by 1</a:t>
            </a:r>
          </a:p>
          <a:p>
            <a:r>
              <a:rPr lang="en-US" dirty="0"/>
              <a:t>If the index is equal to the Array length – 1, then stop</a:t>
            </a:r>
          </a:p>
          <a:p>
            <a:r>
              <a:rPr lang="en-US" dirty="0"/>
              <a:t>Print out Array[index]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1F084-8E42-7F9F-D733-E77CBE037B7F}"/>
              </a:ext>
            </a:extLst>
          </p:cNvPr>
          <p:cNvSpPr txBox="1"/>
          <p:nvPr/>
        </p:nvSpPr>
        <p:spPr>
          <a:xfrm>
            <a:off x="5895831" y="914400"/>
            <a:ext cx="3859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Current max = -1000</a:t>
            </a:r>
          </a:p>
        </p:txBody>
      </p:sp>
    </p:spTree>
    <p:extLst>
      <p:ext uri="{BB962C8B-B14F-4D97-AF65-F5344CB8AC3E}">
        <p14:creationId xmlns:p14="http://schemas.microsoft.com/office/powerpoint/2010/main" val="39554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" y="1153572"/>
            <a:ext cx="3775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Growth Rate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B67CA-407A-19B5-1505-606D97B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D1C0E-D076-AB46-0BD0-BCDA2714C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8" y="1917700"/>
            <a:ext cx="56515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10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4915177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4345708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8932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5577785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5008316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41136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6227142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5657673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71653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6889752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6320283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30658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7512605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6943136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390376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8188466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7618997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761066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8851076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8281607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918037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9487180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8917711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93753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34F6E-42AC-8E62-DAFA-10683EE7C5A7}"/>
              </a:ext>
            </a:extLst>
          </p:cNvPr>
          <p:cNvSpPr txBox="1"/>
          <p:nvPr/>
        </p:nvSpPr>
        <p:spPr>
          <a:xfrm>
            <a:off x="6069496" y="535381"/>
            <a:ext cx="311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O(?)</a:t>
            </a:r>
          </a:p>
        </p:txBody>
      </p:sp>
    </p:spTree>
    <p:extLst>
      <p:ext uri="{BB962C8B-B14F-4D97-AF65-F5344CB8AC3E}">
        <p14:creationId xmlns:p14="http://schemas.microsoft.com/office/powerpoint/2010/main" val="1787220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34F6E-42AC-8E62-DAFA-10683EE7C5A7}"/>
              </a:ext>
            </a:extLst>
          </p:cNvPr>
          <p:cNvSpPr txBox="1"/>
          <p:nvPr/>
        </p:nvSpPr>
        <p:spPr>
          <a:xfrm>
            <a:off x="6069496" y="535381"/>
            <a:ext cx="311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BCB7-D75C-8078-8570-C2AA14EF5EF5}"/>
              </a:ext>
            </a:extLst>
          </p:cNvPr>
          <p:cNvSpPr txBox="1"/>
          <p:nvPr/>
        </p:nvSpPr>
        <p:spPr>
          <a:xfrm>
            <a:off x="5329624" y="5103913"/>
            <a:ext cx="385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be smarter?</a:t>
            </a:r>
          </a:p>
        </p:txBody>
      </p:sp>
    </p:spTree>
    <p:extLst>
      <p:ext uri="{BB962C8B-B14F-4D97-AF65-F5344CB8AC3E}">
        <p14:creationId xmlns:p14="http://schemas.microsoft.com/office/powerpoint/2010/main" val="13768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Efficiency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Worst Case Efficiency</a:t>
            </a:r>
          </a:p>
          <a:p>
            <a:r>
              <a:rPr lang="en-US" dirty="0"/>
              <a:t>Average Case Efficiency</a:t>
            </a:r>
          </a:p>
          <a:p>
            <a:r>
              <a:rPr lang="en-US" dirty="0"/>
              <a:t>Best Case Efficiency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038EA-6B88-4B4D-4F91-6FCA71AA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4" y="1153572"/>
            <a:ext cx="416727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Divide and Conquer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50</a:t>
            </a:fld>
            <a:endParaRPr lang="en-US"/>
          </a:p>
        </p:txBody>
      </p:sp>
      <p:pic>
        <p:nvPicPr>
          <p:cNvPr id="3" name="Online Media 2" descr="Divide and Conquer: The Art of Breaking Down Problems | Recursion Series">
            <a:hlinkClick r:id="" action="ppaction://media"/>
            <a:extLst>
              <a:ext uri="{FF2B5EF4-FFF2-40B4-BE49-F238E27FC236}">
                <a16:creationId xmlns:a16="http://schemas.microsoft.com/office/drawing/2014/main" id="{DA470F9F-29FD-7D6C-2DB5-471F670472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41599" y="1670464"/>
            <a:ext cx="6224905" cy="35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4" y="1153572"/>
            <a:ext cx="416727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week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588E-EB6A-C7BA-3F30-4C5E23F72658}"/>
              </a:ext>
            </a:extLst>
          </p:cNvPr>
          <p:cNvSpPr txBox="1"/>
          <p:nvPr/>
        </p:nvSpPr>
        <p:spPr>
          <a:xfrm>
            <a:off x="5027676" y="3142562"/>
            <a:ext cx="61005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More divide and conquer algorithms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1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9413A-D32F-FDFB-4E87-4FC6E6166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6CAB72-E18C-8CA7-B7C0-937EA79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713664-FEE9-39B0-1A08-297047C17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D44D-E771-CE31-08E3-B53B02A9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4" y="1153572"/>
            <a:ext cx="416727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Ungraded HWs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764936D-BC95-758B-7FA6-57966F27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E47A6-E0D4-4381-4150-3454308D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BEF01-CD5E-10F9-5F42-E0ADFC13DDCD}"/>
              </a:ext>
            </a:extLst>
          </p:cNvPr>
          <p:cNvSpPr txBox="1"/>
          <p:nvPr/>
        </p:nvSpPr>
        <p:spPr>
          <a:xfrm>
            <a:off x="5094930" y="1153572"/>
            <a:ext cx="61005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Please write the pseudocode of the algorithms that we learnt today without looking at slides or online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Pick your favorite programming language and implement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Modify the last example such that your code would find the minimum element in an array.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Big-O Notation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Simplified analysis of an algorithm’s efficiency</a:t>
            </a:r>
          </a:p>
          <a:p>
            <a:pPr lvl="1"/>
            <a:r>
              <a:rPr lang="en-US" dirty="0"/>
              <a:t>Complexity in terms of input size, N</a:t>
            </a:r>
          </a:p>
          <a:p>
            <a:pPr lvl="1"/>
            <a:r>
              <a:rPr lang="en-US" dirty="0"/>
              <a:t>Machine-independent</a:t>
            </a:r>
          </a:p>
          <a:p>
            <a:pPr lvl="1"/>
            <a:r>
              <a:rPr lang="en-US" dirty="0"/>
              <a:t>Basic computer steps</a:t>
            </a:r>
          </a:p>
          <a:p>
            <a:pPr lvl="1"/>
            <a:r>
              <a:rPr lang="en-US" dirty="0"/>
              <a:t>Time &amp; space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Big-O Notation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General Rules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Ignore constants</a:t>
            </a:r>
          </a:p>
          <a:p>
            <a:pPr lvl="1"/>
            <a:r>
              <a:rPr lang="en-US" dirty="0"/>
              <a:t>5n -&gt; O(n)</a:t>
            </a:r>
          </a:p>
          <a:p>
            <a:r>
              <a:rPr lang="en-US" dirty="0"/>
              <a:t>Certain terms “dominate” others</a:t>
            </a:r>
          </a:p>
          <a:p>
            <a:pPr lvl="1"/>
            <a:r>
              <a:rPr lang="en-US" dirty="0"/>
              <a:t>O(1) &lt; O(log(n)) &lt; O(n) &lt; O(</a:t>
            </a:r>
            <a:r>
              <a:rPr lang="en-US" dirty="0" err="1"/>
              <a:t>nlog</a:t>
            </a:r>
            <a:r>
              <a:rPr lang="en-US" dirty="0"/>
              <a:t>(n)) &lt; O(n</a:t>
            </a:r>
            <a:r>
              <a:rPr lang="en-US" baseline="30000" dirty="0"/>
              <a:t>2</a:t>
            </a:r>
            <a:r>
              <a:rPr lang="en-US" dirty="0"/>
              <a:t>) &lt; O(2</a:t>
            </a:r>
            <a:r>
              <a:rPr lang="en-US" baseline="30000" dirty="0"/>
              <a:t>n</a:t>
            </a:r>
            <a:r>
              <a:rPr lang="en-US" dirty="0"/>
              <a:t>) &lt; O(n!)</a:t>
            </a:r>
            <a:br>
              <a:rPr lang="en-US" dirty="0"/>
            </a:br>
            <a:r>
              <a:rPr lang="en-US" dirty="0"/>
              <a:t>We ignore low-order terms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Big-O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 Chart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 descr="A chart with different colored lines&#10;&#10;Description automatically generated">
            <a:extLst>
              <a:ext uri="{FF2B5EF4-FFF2-40B4-BE49-F238E27FC236}">
                <a16:creationId xmlns:a16="http://schemas.microsoft.com/office/drawing/2014/main" id="{D925515A-75BB-3A8D-6F1A-B09F166ED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65" y="1153572"/>
            <a:ext cx="6320257" cy="4442953"/>
          </a:xfrm>
        </p:spPr>
      </p:pic>
    </p:spTree>
    <p:extLst>
      <p:ext uri="{BB962C8B-B14F-4D97-AF65-F5344CB8AC3E}">
        <p14:creationId xmlns:p14="http://schemas.microsoft.com/office/powerpoint/2010/main" val="28522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Big-O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Constant Time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X = 5 + (15 * 20)</a:t>
            </a:r>
          </a:p>
          <a:p>
            <a:r>
              <a:rPr lang="en-US" dirty="0"/>
              <a:t>Independent of input size, N</a:t>
            </a:r>
          </a:p>
          <a:p>
            <a:r>
              <a:rPr lang="en-US" dirty="0">
                <a:solidFill>
                  <a:srgbClr val="FF0000"/>
                </a:solidFill>
              </a:rPr>
              <a:t>O(1)</a:t>
            </a:r>
            <a:r>
              <a:rPr lang="en-US" dirty="0"/>
              <a:t>: “Big Oh of one”</a:t>
            </a:r>
          </a:p>
          <a:p>
            <a:endParaRPr lang="en-US" dirty="0"/>
          </a:p>
          <a:p>
            <a:r>
              <a:rPr lang="en-US" dirty="0"/>
              <a:t>X = 5 + (15 * 20);</a:t>
            </a:r>
          </a:p>
          <a:p>
            <a:r>
              <a:rPr lang="en-US" dirty="0"/>
              <a:t>Y = 15 – 5;</a:t>
            </a:r>
          </a:p>
          <a:p>
            <a:r>
              <a:rPr lang="en-US" dirty="0"/>
              <a:t>Print x + y;</a:t>
            </a:r>
          </a:p>
          <a:p>
            <a:r>
              <a:rPr lang="en-US" dirty="0"/>
              <a:t>Total time = O(1) + O(1) + O(1) = 3 * O(1)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O(1)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3360</TotalTime>
  <Words>1608</Words>
  <Application>Microsoft Macintosh PowerPoint</Application>
  <PresentationFormat>Widescreen</PresentationFormat>
  <Paragraphs>542</Paragraphs>
  <Slides>52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Advanced Algorithms Session 2</vt:lpstr>
      <vt:lpstr>Contents</vt:lpstr>
      <vt:lpstr>Growth Rate</vt:lpstr>
      <vt:lpstr>Growth Rate</vt:lpstr>
      <vt:lpstr>Efficiency</vt:lpstr>
      <vt:lpstr>Big-O Notation</vt:lpstr>
      <vt:lpstr>Big-O Notation General Rules</vt:lpstr>
      <vt:lpstr>Big-O Complexity Chart</vt:lpstr>
      <vt:lpstr>Big-O Constant Time</vt:lpstr>
      <vt:lpstr>Big-O Linear Time</vt:lpstr>
      <vt:lpstr>Big-O Quadratic Time</vt:lpstr>
      <vt:lpstr>Exercise</vt:lpstr>
      <vt:lpstr>Exercise</vt:lpstr>
      <vt:lpstr>Comparison</vt:lpstr>
      <vt:lpstr>Comparison</vt:lpstr>
      <vt:lpstr>Comparison</vt:lpstr>
      <vt:lpstr>Search Algorithm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Binary Search</vt:lpstr>
      <vt:lpstr>Binary Search</vt:lpstr>
      <vt:lpstr>Binary Search</vt:lpstr>
      <vt:lpstr>Binary Search</vt:lpstr>
      <vt:lpstr>Binary Search</vt:lpstr>
      <vt:lpstr>Binary Search Code</vt:lpstr>
      <vt:lpstr>Binary Search Complexity</vt:lpstr>
      <vt:lpstr>Binary Search Complexity</vt:lpstr>
      <vt:lpstr>Binary Search Complexity</vt:lpstr>
      <vt:lpstr>Binary Search  Divide &amp; Conquer</vt:lpstr>
      <vt:lpstr>Find the maximum</vt:lpstr>
      <vt:lpstr>Find the maximum pseudocode</vt:lpstr>
      <vt:lpstr>Find the maximum</vt:lpstr>
      <vt:lpstr>Find the maximum</vt:lpstr>
      <vt:lpstr>Find the maximum</vt:lpstr>
      <vt:lpstr>Find the maximum</vt:lpstr>
      <vt:lpstr>Find the maximum</vt:lpstr>
      <vt:lpstr>Find the maximum</vt:lpstr>
      <vt:lpstr>Find the maximum</vt:lpstr>
      <vt:lpstr>Find the maximum</vt:lpstr>
      <vt:lpstr>Find the maximum</vt:lpstr>
      <vt:lpstr>Find the maximum complexity</vt:lpstr>
      <vt:lpstr>Find the maximum complexity</vt:lpstr>
      <vt:lpstr>Divide and Conquer</vt:lpstr>
      <vt:lpstr>Next week</vt:lpstr>
      <vt:lpstr>Ungraded HWs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Gorkem Kar</dc:creator>
  <cp:lastModifiedBy>Gorkem Kar</cp:lastModifiedBy>
  <cp:revision>16</cp:revision>
  <dcterms:created xsi:type="dcterms:W3CDTF">2024-04-30T16:14:59Z</dcterms:created>
  <dcterms:modified xsi:type="dcterms:W3CDTF">2024-08-25T20:16:01Z</dcterms:modified>
</cp:coreProperties>
</file>