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301" r:id="rId4"/>
    <p:sldId id="304" r:id="rId5"/>
    <p:sldId id="303" r:id="rId6"/>
    <p:sldId id="30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35" r:id="rId19"/>
    <p:sldId id="336" r:id="rId20"/>
    <p:sldId id="334" r:id="rId21"/>
    <p:sldId id="317" r:id="rId22"/>
    <p:sldId id="318" r:id="rId23"/>
    <p:sldId id="320" r:id="rId24"/>
    <p:sldId id="319" r:id="rId25"/>
    <p:sldId id="321" r:id="rId26"/>
    <p:sldId id="323" r:id="rId27"/>
    <p:sldId id="322" r:id="rId28"/>
    <p:sldId id="324" r:id="rId29"/>
    <p:sldId id="325" r:id="rId30"/>
    <p:sldId id="326" r:id="rId31"/>
    <p:sldId id="327" r:id="rId32"/>
    <p:sldId id="329" r:id="rId33"/>
    <p:sldId id="328" r:id="rId34"/>
    <p:sldId id="330" r:id="rId35"/>
    <p:sldId id="331" r:id="rId36"/>
    <p:sldId id="332" r:id="rId37"/>
    <p:sldId id="333" r:id="rId38"/>
    <p:sldId id="33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88387"/>
  </p:normalViewPr>
  <p:slideViewPr>
    <p:cSldViewPr snapToGrid="0">
      <p:cViewPr varScale="1">
        <p:scale>
          <a:sx n="100" d="100"/>
          <a:sy n="100" d="100"/>
        </p:scale>
        <p:origin x="184" y="376"/>
      </p:cViewPr>
      <p:guideLst/>
    </p:cSldViewPr>
  </p:slideViewPr>
  <p:outlineViewPr>
    <p:cViewPr>
      <p:scale>
        <a:sx n="33" d="100"/>
        <a:sy n="33" d="100"/>
      </p:scale>
      <p:origin x="0" y="-9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4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/>
              <a:t>=Hoixgm4-P4M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divides the input array into two halves, recursively sorts them, and then merges the sorted halves.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divides the input array into two halves, recursively sorts them, and then merges the sorted halves.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=4VqmGXwpLqc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Sorting Linked Lists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Efficient due to no need for random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External Sorting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Useful when data is too large to fit into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Parallel Algorithms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Easy to implement in parallel processing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FEED-252C-374A-98B7-D0CC1305BD03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130B-859C-794A-8FF0-963D5437C1D7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1697-7551-FC48-8CAD-DE61DC730E83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1925-0118-B044-8C3F-5B128729169C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54B7-203F-E048-8E8D-0053476B5574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8A78-EEF2-BE4B-8329-578C094FA024}" type="datetime1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2E1F-367A-1A4E-B5CE-B23FBB4EE811}" type="datetime1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8B62-5226-3B4E-BCCC-AD6341F59545}" type="datetime1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E9E7-1049-B04D-A827-8AEF913D97D6}" type="datetime1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E231-CAB8-B548-836E-DD459EA51D9D}" type="datetime1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45D8-6691-944B-B04F-6724A0679772}" type="datetime1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en.wikipedia.org - Text under CC-BY-SA license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F2D9-C56D-984E-820C-D5B848AA615A}" type="datetime1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en.wikipedia.org - Text under CC-BY-SA license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VqmGXwpLqc?feature=oembed" TargetMode="Externa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oixgm4-P4M?feature=oembed" TargetMode="Externa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Advanced Algorithms</a:t>
            </a:r>
            <a:br>
              <a:rPr lang="en-US" sz="7200" dirty="0"/>
            </a:br>
            <a:r>
              <a:rPr lang="en-US" sz="7200" dirty="0"/>
              <a:t>Session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Gorkem Kar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258C-AC37-FE5C-B4B2-B87E827D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7512605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6943136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39037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8188466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7618997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76106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8851076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8281607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91803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9487180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8917711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9375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34F6E-42AC-8E62-DAFA-10683EE7C5A7}"/>
              </a:ext>
            </a:extLst>
          </p:cNvPr>
          <p:cNvSpPr txBox="1"/>
          <p:nvPr/>
        </p:nvSpPr>
        <p:spPr>
          <a:xfrm>
            <a:off x="6069496" y="535381"/>
            <a:ext cx="311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O(?)</a:t>
            </a:r>
          </a:p>
        </p:txBody>
      </p:sp>
    </p:spTree>
    <p:extLst>
      <p:ext uri="{BB962C8B-B14F-4D97-AF65-F5344CB8AC3E}">
        <p14:creationId xmlns:p14="http://schemas.microsoft.com/office/powerpoint/2010/main" val="178722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34F6E-42AC-8E62-DAFA-10683EE7C5A7}"/>
              </a:ext>
            </a:extLst>
          </p:cNvPr>
          <p:cNvSpPr txBox="1"/>
          <p:nvPr/>
        </p:nvSpPr>
        <p:spPr>
          <a:xfrm>
            <a:off x="6069496" y="535381"/>
            <a:ext cx="311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BCB7-D75C-8078-8570-C2AA14EF5EF5}"/>
              </a:ext>
            </a:extLst>
          </p:cNvPr>
          <p:cNvSpPr txBox="1"/>
          <p:nvPr/>
        </p:nvSpPr>
        <p:spPr>
          <a:xfrm>
            <a:off x="5329624" y="5103913"/>
            <a:ext cx="385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be smarter?</a:t>
            </a:r>
          </a:p>
        </p:txBody>
      </p:sp>
    </p:spTree>
    <p:extLst>
      <p:ext uri="{BB962C8B-B14F-4D97-AF65-F5344CB8AC3E}">
        <p14:creationId xmlns:p14="http://schemas.microsoft.com/office/powerpoint/2010/main" val="13768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60287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3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3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3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3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3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3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3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3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807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792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80118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80346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81710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81710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80346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80118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39416-114E-43F2-6084-2454DDF0CAB9}"/>
              </a:ext>
            </a:extLst>
          </p:cNvPr>
          <p:cNvSpPr/>
          <p:nvPr/>
        </p:nvSpPr>
        <p:spPr>
          <a:xfrm>
            <a:off x="4589186" y="230762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8B377D-7FA5-7EED-7721-5DB5E3C07C67}"/>
              </a:ext>
            </a:extLst>
          </p:cNvPr>
          <p:cNvSpPr/>
          <p:nvPr/>
        </p:nvSpPr>
        <p:spPr>
          <a:xfrm>
            <a:off x="5244278" y="230762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60E0F3-25AB-9209-70C3-97BC73BEE92F}"/>
              </a:ext>
            </a:extLst>
          </p:cNvPr>
          <p:cNvSpPr/>
          <p:nvPr/>
        </p:nvSpPr>
        <p:spPr>
          <a:xfrm>
            <a:off x="5899370" y="2307628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DB64E-4BF1-0935-1788-CEB57D3ABCDF}"/>
              </a:ext>
            </a:extLst>
          </p:cNvPr>
          <p:cNvSpPr txBox="1"/>
          <p:nvPr/>
        </p:nvSpPr>
        <p:spPr>
          <a:xfrm>
            <a:off x="4762801" y="1938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8C0691-8A15-F14C-49B9-55A5892CC1D7}"/>
              </a:ext>
            </a:extLst>
          </p:cNvPr>
          <p:cNvSpPr txBox="1"/>
          <p:nvPr/>
        </p:nvSpPr>
        <p:spPr>
          <a:xfrm>
            <a:off x="5420981" y="1938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BC8843-7E1B-5341-65C5-22F08B234A3B}"/>
              </a:ext>
            </a:extLst>
          </p:cNvPr>
          <p:cNvSpPr txBox="1"/>
          <p:nvPr/>
        </p:nvSpPr>
        <p:spPr>
          <a:xfrm>
            <a:off x="6062459" y="1938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9CF2A9-90DF-B768-AD8E-F6F0D5F64D49}"/>
              </a:ext>
            </a:extLst>
          </p:cNvPr>
          <p:cNvSpPr txBox="1"/>
          <p:nvPr/>
        </p:nvSpPr>
        <p:spPr>
          <a:xfrm>
            <a:off x="6720639" y="1938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88AFC-0C0B-F11B-973D-16AB28B504BC}"/>
              </a:ext>
            </a:extLst>
          </p:cNvPr>
          <p:cNvSpPr txBox="1"/>
          <p:nvPr/>
        </p:nvSpPr>
        <p:spPr>
          <a:xfrm>
            <a:off x="4793901" y="2512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BD7F6F-6BB8-F362-A9C9-9DE64E707E2E}"/>
              </a:ext>
            </a:extLst>
          </p:cNvPr>
          <p:cNvSpPr txBox="1"/>
          <p:nvPr/>
        </p:nvSpPr>
        <p:spPr>
          <a:xfrm>
            <a:off x="5371256" y="24973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0D2F71-C7E2-F64B-A4EF-CD5691F40A1F}"/>
              </a:ext>
            </a:extLst>
          </p:cNvPr>
          <p:cNvSpPr txBox="1"/>
          <p:nvPr/>
        </p:nvSpPr>
        <p:spPr>
          <a:xfrm>
            <a:off x="6063174" y="250593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7CFB70-4208-275E-E32D-11D70994108B}"/>
              </a:ext>
            </a:extLst>
          </p:cNvPr>
          <p:cNvSpPr txBox="1"/>
          <p:nvPr/>
        </p:nvSpPr>
        <p:spPr>
          <a:xfrm>
            <a:off x="6693248" y="25082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24AE5B-29DF-1228-159E-24F79A97EA82}"/>
              </a:ext>
            </a:extLst>
          </p:cNvPr>
          <p:cNvSpPr/>
          <p:nvPr/>
        </p:nvSpPr>
        <p:spPr>
          <a:xfrm>
            <a:off x="6551503" y="2300534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602462-91D2-9089-C0C1-431339259AC7}"/>
              </a:ext>
            </a:extLst>
          </p:cNvPr>
          <p:cNvSpPr/>
          <p:nvPr/>
        </p:nvSpPr>
        <p:spPr>
          <a:xfrm>
            <a:off x="8528000" y="2307631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61D509-7187-241E-56DA-891AA4AA7AD8}"/>
              </a:ext>
            </a:extLst>
          </p:cNvPr>
          <p:cNvSpPr/>
          <p:nvPr/>
        </p:nvSpPr>
        <p:spPr>
          <a:xfrm>
            <a:off x="9183092" y="2307631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12E8E5-D6BE-D57E-CB56-D30558B2149A}"/>
              </a:ext>
            </a:extLst>
          </p:cNvPr>
          <p:cNvSpPr/>
          <p:nvPr/>
        </p:nvSpPr>
        <p:spPr>
          <a:xfrm>
            <a:off x="9838184" y="2307631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518E94-1F6B-664E-CAAE-AB798F8F07C3}"/>
              </a:ext>
            </a:extLst>
          </p:cNvPr>
          <p:cNvSpPr/>
          <p:nvPr/>
        </p:nvSpPr>
        <p:spPr>
          <a:xfrm>
            <a:off x="10493276" y="2307631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385562-2D61-EBB7-0500-11D4F61662B0}"/>
              </a:ext>
            </a:extLst>
          </p:cNvPr>
          <p:cNvSpPr txBox="1"/>
          <p:nvPr/>
        </p:nvSpPr>
        <p:spPr>
          <a:xfrm>
            <a:off x="8704703" y="194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D95CB2-0485-4840-02FC-C7C135438426}"/>
              </a:ext>
            </a:extLst>
          </p:cNvPr>
          <p:cNvSpPr txBox="1"/>
          <p:nvPr/>
        </p:nvSpPr>
        <p:spPr>
          <a:xfrm>
            <a:off x="9362883" y="194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F9B13-6720-BF3C-E100-3B4B6932E4D6}"/>
              </a:ext>
            </a:extLst>
          </p:cNvPr>
          <p:cNvSpPr txBox="1"/>
          <p:nvPr/>
        </p:nvSpPr>
        <p:spPr>
          <a:xfrm>
            <a:off x="10004361" y="194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0DA1C6-39B3-6135-F87E-AD31D8DCE69C}"/>
              </a:ext>
            </a:extLst>
          </p:cNvPr>
          <p:cNvSpPr txBox="1"/>
          <p:nvPr/>
        </p:nvSpPr>
        <p:spPr>
          <a:xfrm>
            <a:off x="10662541" y="194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8766A5-D4C3-19BE-E9A8-F0D795459563}"/>
              </a:ext>
            </a:extLst>
          </p:cNvPr>
          <p:cNvSpPr txBox="1"/>
          <p:nvPr/>
        </p:nvSpPr>
        <p:spPr>
          <a:xfrm>
            <a:off x="8639494" y="252186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B59A4-10CE-B4BB-4CA6-794DBB5BAE0D}"/>
              </a:ext>
            </a:extLst>
          </p:cNvPr>
          <p:cNvSpPr txBox="1"/>
          <p:nvPr/>
        </p:nvSpPr>
        <p:spPr>
          <a:xfrm>
            <a:off x="9294586" y="252186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0FE02B-C16E-44BD-52ED-FC249FBDD588}"/>
              </a:ext>
            </a:extLst>
          </p:cNvPr>
          <p:cNvSpPr txBox="1"/>
          <p:nvPr/>
        </p:nvSpPr>
        <p:spPr>
          <a:xfrm>
            <a:off x="9990622" y="250821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CDE82-06DB-22E2-2799-1EB6D42F8FCC}"/>
              </a:ext>
            </a:extLst>
          </p:cNvPr>
          <p:cNvSpPr txBox="1"/>
          <p:nvPr/>
        </p:nvSpPr>
        <p:spPr>
          <a:xfrm>
            <a:off x="10658927" y="250594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CB4314-18A5-EFD0-6B6A-405FB0A9B651}"/>
              </a:ext>
            </a:extLst>
          </p:cNvPr>
          <p:cNvSpPr/>
          <p:nvPr/>
        </p:nvSpPr>
        <p:spPr>
          <a:xfrm>
            <a:off x="4550200" y="3959233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03A5BB-E53E-9C84-D98B-6545C5BBA190}"/>
              </a:ext>
            </a:extLst>
          </p:cNvPr>
          <p:cNvSpPr/>
          <p:nvPr/>
        </p:nvSpPr>
        <p:spPr>
          <a:xfrm>
            <a:off x="5205292" y="3959233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179ACF-9C9A-C569-522F-AF0CFEF0AA9B}"/>
              </a:ext>
            </a:extLst>
          </p:cNvPr>
          <p:cNvSpPr txBox="1"/>
          <p:nvPr/>
        </p:nvSpPr>
        <p:spPr>
          <a:xfrm>
            <a:off x="4723815" y="3589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A32C13-EC58-1F30-869E-134546A55010}"/>
              </a:ext>
            </a:extLst>
          </p:cNvPr>
          <p:cNvSpPr txBox="1"/>
          <p:nvPr/>
        </p:nvSpPr>
        <p:spPr>
          <a:xfrm>
            <a:off x="5381995" y="3589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984F0D-8705-2ECF-8980-FD3B332E0E53}"/>
              </a:ext>
            </a:extLst>
          </p:cNvPr>
          <p:cNvSpPr txBox="1"/>
          <p:nvPr/>
        </p:nvSpPr>
        <p:spPr>
          <a:xfrm>
            <a:off x="4754915" y="4163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88E84C-9FC7-6A91-0E0B-4DAADC507E12}"/>
              </a:ext>
            </a:extLst>
          </p:cNvPr>
          <p:cNvSpPr txBox="1"/>
          <p:nvPr/>
        </p:nvSpPr>
        <p:spPr>
          <a:xfrm>
            <a:off x="5332270" y="4148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235B4D-7B4E-A9A1-774A-AE7D6DB698B3}"/>
              </a:ext>
            </a:extLst>
          </p:cNvPr>
          <p:cNvSpPr/>
          <p:nvPr/>
        </p:nvSpPr>
        <p:spPr>
          <a:xfrm>
            <a:off x="6360115" y="3948600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D9C29A-E6FF-E4FC-C1A8-F1794C013AA5}"/>
              </a:ext>
            </a:extLst>
          </p:cNvPr>
          <p:cNvSpPr txBox="1"/>
          <p:nvPr/>
        </p:nvSpPr>
        <p:spPr>
          <a:xfrm>
            <a:off x="6523204" y="357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9B0398-28F5-E107-08CC-420ADB11CE60}"/>
              </a:ext>
            </a:extLst>
          </p:cNvPr>
          <p:cNvSpPr txBox="1"/>
          <p:nvPr/>
        </p:nvSpPr>
        <p:spPr>
          <a:xfrm>
            <a:off x="7181384" y="3578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0CB59E-A8D4-843A-BAC5-5307F5543509}"/>
              </a:ext>
            </a:extLst>
          </p:cNvPr>
          <p:cNvSpPr txBox="1"/>
          <p:nvPr/>
        </p:nvSpPr>
        <p:spPr>
          <a:xfrm>
            <a:off x="6523919" y="4146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403C73-4E40-D841-5B0E-A66FED9B5965}"/>
              </a:ext>
            </a:extLst>
          </p:cNvPr>
          <p:cNvSpPr txBox="1"/>
          <p:nvPr/>
        </p:nvSpPr>
        <p:spPr>
          <a:xfrm>
            <a:off x="7153993" y="41491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B4056C-4619-9609-33E8-DC37DE130B2B}"/>
              </a:ext>
            </a:extLst>
          </p:cNvPr>
          <p:cNvSpPr/>
          <p:nvPr/>
        </p:nvSpPr>
        <p:spPr>
          <a:xfrm>
            <a:off x="7012248" y="3941506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16E9A6-6F79-BAC5-61C9-BE8D02C03F11}"/>
              </a:ext>
            </a:extLst>
          </p:cNvPr>
          <p:cNvSpPr/>
          <p:nvPr/>
        </p:nvSpPr>
        <p:spPr>
          <a:xfrm>
            <a:off x="8350787" y="392733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E93777-EFF6-CD1C-9AAC-B27AF2B37F22}"/>
              </a:ext>
            </a:extLst>
          </p:cNvPr>
          <p:cNvSpPr/>
          <p:nvPr/>
        </p:nvSpPr>
        <p:spPr>
          <a:xfrm>
            <a:off x="9005879" y="392733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B68913-5B07-B1BE-5B21-5DE968C14D1E}"/>
              </a:ext>
            </a:extLst>
          </p:cNvPr>
          <p:cNvSpPr txBox="1"/>
          <p:nvPr/>
        </p:nvSpPr>
        <p:spPr>
          <a:xfrm>
            <a:off x="8527490" y="3560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1CF970-D7C5-A8E7-1FF8-05A4129C0AC6}"/>
              </a:ext>
            </a:extLst>
          </p:cNvPr>
          <p:cNvSpPr txBox="1"/>
          <p:nvPr/>
        </p:nvSpPr>
        <p:spPr>
          <a:xfrm>
            <a:off x="9185670" y="3560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206527-CABA-F4CD-F54A-D61F6FC2E4CC}"/>
              </a:ext>
            </a:extLst>
          </p:cNvPr>
          <p:cNvSpPr txBox="1"/>
          <p:nvPr/>
        </p:nvSpPr>
        <p:spPr>
          <a:xfrm>
            <a:off x="8462281" y="41415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5D9A19-6AE3-264E-41BB-ED58AA042544}"/>
              </a:ext>
            </a:extLst>
          </p:cNvPr>
          <p:cNvSpPr txBox="1"/>
          <p:nvPr/>
        </p:nvSpPr>
        <p:spPr>
          <a:xfrm>
            <a:off x="9117373" y="41415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0AA6C86-C7F2-3084-8149-F5E59394AB97}"/>
              </a:ext>
            </a:extLst>
          </p:cNvPr>
          <p:cNvSpPr/>
          <p:nvPr/>
        </p:nvSpPr>
        <p:spPr>
          <a:xfrm>
            <a:off x="10107545" y="3916709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E91DEB-E6BC-C4ED-B5F9-F4F5B297F556}"/>
              </a:ext>
            </a:extLst>
          </p:cNvPr>
          <p:cNvSpPr/>
          <p:nvPr/>
        </p:nvSpPr>
        <p:spPr>
          <a:xfrm>
            <a:off x="10762637" y="3916709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31C894-684F-578D-D951-7CE9DB04D25F}"/>
              </a:ext>
            </a:extLst>
          </p:cNvPr>
          <p:cNvSpPr txBox="1"/>
          <p:nvPr/>
        </p:nvSpPr>
        <p:spPr>
          <a:xfrm>
            <a:off x="10273722" y="354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4473B8-651E-6354-C6AC-21BE6A4F5E49}"/>
              </a:ext>
            </a:extLst>
          </p:cNvPr>
          <p:cNvSpPr txBox="1"/>
          <p:nvPr/>
        </p:nvSpPr>
        <p:spPr>
          <a:xfrm>
            <a:off x="10931902" y="354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527D4A-514D-DCBB-88C3-BED026C07FD8}"/>
              </a:ext>
            </a:extLst>
          </p:cNvPr>
          <p:cNvSpPr txBox="1"/>
          <p:nvPr/>
        </p:nvSpPr>
        <p:spPr>
          <a:xfrm>
            <a:off x="10259983" y="411729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58853B-82CC-CAB6-197A-D04D542DFB37}"/>
              </a:ext>
            </a:extLst>
          </p:cNvPr>
          <p:cNvSpPr txBox="1"/>
          <p:nvPr/>
        </p:nvSpPr>
        <p:spPr>
          <a:xfrm>
            <a:off x="10928288" y="41150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2416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" grpId="0" animBg="1"/>
      <p:bldP spid="27" grpId="0" animBg="1"/>
      <p:bldP spid="31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/>
      <p:bldP spid="58" grpId="0"/>
      <p:bldP spid="59" grpId="0"/>
      <p:bldP spid="60" grpId="0"/>
      <p:bldP spid="66" grpId="0" animBg="1"/>
      <p:bldP spid="67" grpId="0"/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 animBg="1"/>
      <p:bldP spid="79" grpId="0" animBg="1"/>
      <p:bldP spid="80" grpId="0"/>
      <p:bldP spid="81" grpId="0"/>
      <p:bldP spid="82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Sorting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What is sorting?</a:t>
            </a:r>
          </a:p>
          <a:p>
            <a:r>
              <a:rPr lang="en-US" dirty="0"/>
              <a:t>Why do we want a sorted array?</a:t>
            </a:r>
          </a:p>
          <a:p>
            <a:r>
              <a:rPr lang="en-US" dirty="0"/>
              <a:t>What is the complexity of sorting?</a:t>
            </a:r>
          </a:p>
          <a:p>
            <a:r>
              <a:rPr lang="en-US" dirty="0"/>
              <a:t>Can we sort every array?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Sorting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Sorting is </a:t>
            </a:r>
            <a:r>
              <a:rPr lang="en-US" b="1" dirty="0"/>
              <a:t>arranging</a:t>
            </a:r>
            <a:r>
              <a:rPr lang="en-US" dirty="0"/>
              <a:t> a group of objects</a:t>
            </a:r>
          </a:p>
          <a:p>
            <a:r>
              <a:rPr lang="en-US" dirty="0"/>
              <a:t>Ascending or descending</a:t>
            </a:r>
          </a:p>
          <a:p>
            <a:r>
              <a:rPr lang="en-US" dirty="0"/>
              <a:t>If an array is sorted, we can find the target </a:t>
            </a:r>
          </a:p>
          <a:p>
            <a:pPr lvl="1"/>
            <a:r>
              <a:rPr lang="en-US" dirty="0"/>
              <a:t>By using binary search, in complexity of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Sorting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Divide and Conquer Related Sorting Algorithms</a:t>
            </a:r>
          </a:p>
          <a:p>
            <a:r>
              <a:rPr lang="en-US" dirty="0"/>
              <a:t>In-place Sorting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Review of Last Exercise</a:t>
            </a:r>
          </a:p>
          <a:p>
            <a:r>
              <a:rPr lang="en-US"/>
              <a:t>Merge </a:t>
            </a:r>
            <a:r>
              <a:rPr lang="en-US" dirty="0"/>
              <a:t>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Examples and Exercises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Visual Example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Exercise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It’s a divide and conquer algorithm!</a:t>
            </a:r>
          </a:p>
          <a:p>
            <a:r>
              <a:rPr lang="en-US" dirty="0"/>
              <a:t>The origin goes back to Neumann in 1945</a:t>
            </a:r>
          </a:p>
          <a:p>
            <a:r>
              <a:rPr lang="en-US" dirty="0"/>
              <a:t>IDEA: Split bigger problem into pieces</a:t>
            </a:r>
          </a:p>
          <a:p>
            <a:pPr lvl="1"/>
            <a:r>
              <a:rPr lang="en-US" dirty="0"/>
              <a:t>Solve them independently</a:t>
            </a:r>
          </a:p>
          <a:p>
            <a:pPr lvl="1"/>
            <a:r>
              <a:rPr lang="en-US" dirty="0"/>
              <a:t>Combine the results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Divide: Split the array into two halves</a:t>
            </a:r>
          </a:p>
          <a:p>
            <a:r>
              <a:rPr lang="en-US" dirty="0"/>
              <a:t>Conquer: Recursively sort each half</a:t>
            </a:r>
          </a:p>
          <a:p>
            <a:r>
              <a:rPr lang="en-US" dirty="0"/>
              <a:t>Combine: Merge the two sorted halves to produce the sorted array</a:t>
            </a:r>
          </a:p>
          <a:p>
            <a:endParaRPr lang="en-US" dirty="0"/>
          </a:p>
          <a:p>
            <a:r>
              <a:rPr lang="en-US" b="1" dirty="0"/>
              <a:t>Base Case: </a:t>
            </a:r>
            <a:r>
              <a:rPr lang="en-US" dirty="0"/>
              <a:t>An array of one element is considered sorted</a:t>
            </a:r>
          </a:p>
          <a:p>
            <a:r>
              <a:rPr lang="en-US" b="1" dirty="0"/>
              <a:t>Recursive Case: </a:t>
            </a:r>
            <a:r>
              <a:rPr lang="en-US" dirty="0"/>
              <a:t>Split and merge until base case is reached.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Short Video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23</a:t>
            </a:fld>
            <a:endParaRPr lang="en-US"/>
          </a:p>
        </p:txBody>
      </p:sp>
      <p:pic>
        <p:nvPicPr>
          <p:cNvPr id="3" name="Online Media 2" descr="Merge sort in 3 minutes">
            <a:hlinkClick r:id="" action="ppaction://media"/>
            <a:extLst>
              <a:ext uri="{FF2B5EF4-FFF2-40B4-BE49-F238E27FC236}">
                <a16:creationId xmlns:a16="http://schemas.microsoft.com/office/drawing/2014/main" id="{A40C0EFE-2A80-6E33-E067-D9C89ED245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851058" y="1758692"/>
            <a:ext cx="5912593" cy="33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1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31DD230-6D0A-4954-172B-BEBB8F627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43" y="1382865"/>
            <a:ext cx="6238436" cy="40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35565-C3C7-D922-2C07-D56CDFDD9AE4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complexity?</a:t>
            </a:r>
          </a:p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), why?</a:t>
            </a:r>
          </a:p>
          <a:p>
            <a:r>
              <a:rPr lang="en-US" dirty="0"/>
              <a:t>Space complexity?</a:t>
            </a:r>
          </a:p>
          <a:p>
            <a:r>
              <a:rPr lang="en-US" dirty="0"/>
              <a:t>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Pros and Cons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35565-C3C7-D922-2C07-D56CDFDD9AE4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for large datasets</a:t>
            </a:r>
          </a:p>
          <a:p>
            <a:r>
              <a:rPr lang="en-US" dirty="0"/>
              <a:t>Slower than in-place algorithms for small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35565-C3C7-D922-2C07-D56CDFDD9AE4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Sorting Linked Lists</a:t>
            </a:r>
          </a:p>
          <a:p>
            <a:r>
              <a:rPr lang="en-US" dirty="0"/>
              <a:t>External Sorting</a:t>
            </a:r>
          </a:p>
          <a:p>
            <a:r>
              <a:rPr lang="en-US" dirty="0"/>
              <a:t>Parallel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Merge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35565-C3C7-D922-2C07-D56CDFDD9AE4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the Merge Sort algorithm in your preferred programming language to sort:</a:t>
            </a:r>
          </a:p>
          <a:p>
            <a:r>
              <a:rPr lang="en-US" dirty="0"/>
              <a:t>[4, 1, 3, 9, 7]</a:t>
            </a:r>
          </a:p>
          <a:p>
            <a:r>
              <a:rPr lang="en-US" dirty="0"/>
              <a:t>Challenge: Modify the problem to sort in decreasing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50236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Visual Example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Exercise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8844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Another D&amp;C algorithm!</a:t>
            </a:r>
          </a:p>
          <a:p>
            <a:r>
              <a:rPr lang="en-US" dirty="0"/>
              <a:t>The origin goes back to Hoare in 1959</a:t>
            </a:r>
          </a:p>
          <a:p>
            <a:r>
              <a:rPr lang="en-US" dirty="0"/>
              <a:t>IDEA: Partition the array to sort it in place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Choose a pivot</a:t>
            </a:r>
          </a:p>
          <a:p>
            <a:r>
              <a:rPr lang="en-US" dirty="0"/>
              <a:t>Rearrange elements such that ALL elements</a:t>
            </a:r>
          </a:p>
          <a:p>
            <a:pPr lvl="1"/>
            <a:r>
              <a:rPr lang="en-US" dirty="0"/>
              <a:t>Before the pivot are smaller than the pivot</a:t>
            </a:r>
          </a:p>
          <a:p>
            <a:pPr lvl="1"/>
            <a:r>
              <a:rPr lang="en-US" dirty="0"/>
              <a:t>After the pivot are greater than the pivot</a:t>
            </a:r>
          </a:p>
          <a:p>
            <a:r>
              <a:rPr lang="en-US" dirty="0"/>
              <a:t>Apply the same process to the sub-arrays</a:t>
            </a:r>
          </a:p>
          <a:p>
            <a:endParaRPr lang="en-US" dirty="0"/>
          </a:p>
          <a:p>
            <a:r>
              <a:rPr lang="en-US" dirty="0"/>
              <a:t>Base Case: sub-array of one or zero elements is already sorted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Short Video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32</a:t>
            </a:fld>
            <a:endParaRPr lang="en-US"/>
          </a:p>
        </p:txBody>
      </p:sp>
      <p:pic>
        <p:nvPicPr>
          <p:cNvPr id="3" name="Online Media 2" descr="Quick sort in 4 minutes">
            <a:hlinkClick r:id="" action="ppaction://media"/>
            <a:extLst>
              <a:ext uri="{FF2B5EF4-FFF2-40B4-BE49-F238E27FC236}">
                <a16:creationId xmlns:a16="http://schemas.microsoft.com/office/drawing/2014/main" id="{5674E4E1-04A3-13F9-EAFA-A0CCC9EBE99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41599" y="1670464"/>
            <a:ext cx="6224903" cy="35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A computer screen with white text and pink letters&#10;&#10;Description automatically generated">
            <a:extLst>
              <a:ext uri="{FF2B5EF4-FFF2-40B4-BE49-F238E27FC236}">
                <a16:creationId xmlns:a16="http://schemas.microsoft.com/office/drawing/2014/main" id="{C918B26B-3294-C1F0-3615-6717B4BCB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20" y="1307090"/>
            <a:ext cx="6360102" cy="40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63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Complexity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If we choose the smallest or largest element as the pivot, we might have </a:t>
            </a: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Otherwise, the complexity is </a:t>
            </a:r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Space complexity: </a:t>
            </a:r>
            <a:r>
              <a:rPr lang="en-US" dirty="0">
                <a:solidFill>
                  <a:srgbClr val="FF0000"/>
                </a:solidFill>
              </a:rPr>
              <a:t>O(log(n))</a:t>
            </a:r>
          </a:p>
          <a:p>
            <a:r>
              <a:rPr lang="en-US" dirty="0"/>
              <a:t>It’s an in-place sort (Does not require additional storage to input size)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Pros and Cons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Efficient for large datasets</a:t>
            </a:r>
          </a:p>
          <a:p>
            <a:r>
              <a:rPr lang="en-US" dirty="0"/>
              <a:t>In-place sorting</a:t>
            </a:r>
          </a:p>
          <a:p>
            <a:r>
              <a:rPr lang="en-US" dirty="0"/>
              <a:t>Average case performance: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Worst-case performance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Widely used in standard libraries including C++, Python</a:t>
            </a:r>
          </a:p>
          <a:p>
            <a:r>
              <a:rPr lang="en-US" dirty="0"/>
              <a:t>Real-time systems</a:t>
            </a:r>
          </a:p>
          <a:p>
            <a:r>
              <a:rPr lang="en-US" dirty="0"/>
              <a:t>Computer graphics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2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Quick Sort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Implement the Quick Sort algorithm in your preferred programming language to sort:</a:t>
            </a:r>
          </a:p>
          <a:p>
            <a:r>
              <a:rPr lang="en-US" dirty="0"/>
              <a:t>[34, 7, 23, 26, 87, 5, 62]</a:t>
            </a:r>
          </a:p>
          <a:p>
            <a:r>
              <a:rPr lang="en-US" dirty="0"/>
              <a:t>Challenge: Modify the problem to sort in decreasing order.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BBDE7-9D22-DE78-5213-CAF59726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B4555-9987-E5E6-9A3D-378A99CDD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C718-8A93-2445-678D-4496C1064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5AE1AA-E805-3918-585E-1F18978B2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5382B-894A-1436-168D-197E68C3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Practice Time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3AE0BBA-0F30-601B-3EBA-14E97C26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6044-7F36-91D1-21D6-0BF70E0E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Leetcode</a:t>
            </a:r>
            <a:r>
              <a:rPr lang="en-US" dirty="0"/>
              <a:t> is one of the famous websites for tech companies</a:t>
            </a:r>
          </a:p>
          <a:p>
            <a:r>
              <a:rPr lang="en-US" dirty="0"/>
              <a:t>https://</a:t>
            </a:r>
            <a:r>
              <a:rPr lang="en-US" dirty="0" err="1"/>
              <a:t>leetcode.com</a:t>
            </a:r>
            <a:r>
              <a:rPr lang="en-US" dirty="0"/>
              <a:t>/problem-list/sorting/</a:t>
            </a:r>
            <a:br>
              <a:rPr lang="en-US" dirty="0"/>
            </a:br>
            <a:r>
              <a:rPr lang="en-US" dirty="0"/>
              <a:t>Shows the problems related to sorting.</a:t>
            </a:r>
          </a:p>
          <a:p>
            <a:r>
              <a:rPr lang="en-US" dirty="0"/>
              <a:t>Let’s investigate some of them</a:t>
            </a:r>
            <a:r>
              <a:rPr lang="en-US"/>
              <a:t>, together.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2EB9-07A3-E4C2-5DA6-E4A7146A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A714-C884-338C-9D3D-15FE23AD6C85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</a:p>
          <a:p>
            <a:r>
              <a:rPr lang="en-US" dirty="0"/>
              <a:t>Define the </a:t>
            </a:r>
            <a:r>
              <a:rPr lang="en-US" dirty="0" err="1"/>
              <a:t>current_max</a:t>
            </a:r>
            <a:r>
              <a:rPr lang="en-US" dirty="0"/>
              <a:t> as a really low value</a:t>
            </a:r>
          </a:p>
          <a:p>
            <a:r>
              <a:rPr lang="en-US" dirty="0"/>
              <a:t>Define the index as 0</a:t>
            </a:r>
          </a:p>
          <a:p>
            <a:r>
              <a:rPr lang="en-US" dirty="0"/>
              <a:t>Compare each element </a:t>
            </a:r>
            <a:r>
              <a:rPr lang="en-US" dirty="0" err="1"/>
              <a:t>Arr</a:t>
            </a:r>
            <a:r>
              <a:rPr lang="en-US" dirty="0"/>
              <a:t>[index] with </a:t>
            </a:r>
            <a:r>
              <a:rPr lang="en-US" dirty="0" err="1"/>
              <a:t>current_max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current_max</a:t>
            </a:r>
            <a:r>
              <a:rPr lang="en-US" dirty="0"/>
              <a:t> if the element is greater than the </a:t>
            </a:r>
            <a:r>
              <a:rPr lang="en-US" dirty="0" err="1"/>
              <a:t>current_max</a:t>
            </a:r>
            <a:endParaRPr lang="en-US" dirty="0"/>
          </a:p>
          <a:p>
            <a:r>
              <a:rPr lang="en-US" dirty="0"/>
              <a:t>Increase the index by 1</a:t>
            </a:r>
          </a:p>
          <a:p>
            <a:r>
              <a:rPr lang="en-US" dirty="0"/>
              <a:t>If the index is equal to the Array length – 1, then stop</a:t>
            </a:r>
          </a:p>
          <a:p>
            <a:r>
              <a:rPr lang="en-US" dirty="0"/>
              <a:t>Print out </a:t>
            </a:r>
            <a:r>
              <a:rPr lang="en-US" dirty="0" err="1">
                <a:solidFill>
                  <a:srgbClr val="FF0000"/>
                </a:solidFill>
              </a:rPr>
              <a:t>current_max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1F084-8E42-7F9F-D733-E77CBE037B7F}"/>
              </a:ext>
            </a:extLst>
          </p:cNvPr>
          <p:cNvSpPr txBox="1"/>
          <p:nvPr/>
        </p:nvSpPr>
        <p:spPr>
          <a:xfrm>
            <a:off x="5895831" y="914400"/>
            <a:ext cx="3859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Current max = -1000</a:t>
            </a:r>
          </a:p>
        </p:txBody>
      </p:sp>
    </p:spTree>
    <p:extLst>
      <p:ext uri="{BB962C8B-B14F-4D97-AF65-F5344CB8AC3E}">
        <p14:creationId xmlns:p14="http://schemas.microsoft.com/office/powerpoint/2010/main" val="39554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4915177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4345708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893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5577785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5008316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11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6227142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5657673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7165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4" y="1153572"/>
            <a:ext cx="376047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the maximum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8388A-3581-4A77-995F-C435420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0146-B908-1F3F-0D11-0E4B91E65D90}"/>
              </a:ext>
            </a:extLst>
          </p:cNvPr>
          <p:cNvSpPr/>
          <p:nvPr/>
        </p:nvSpPr>
        <p:spPr>
          <a:xfrm>
            <a:off x="458564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FFB30-CA63-165D-4CD5-23FF6A875A43}"/>
              </a:ext>
            </a:extLst>
          </p:cNvPr>
          <p:cNvSpPr/>
          <p:nvPr/>
        </p:nvSpPr>
        <p:spPr>
          <a:xfrm>
            <a:off x="524074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01461-7A5B-9912-0E49-BD4C7DB7A29A}"/>
              </a:ext>
            </a:extLst>
          </p:cNvPr>
          <p:cNvSpPr/>
          <p:nvPr/>
        </p:nvSpPr>
        <p:spPr>
          <a:xfrm>
            <a:off x="589583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E1841-3FDD-E612-ACA6-B3F0CF8504DD}"/>
              </a:ext>
            </a:extLst>
          </p:cNvPr>
          <p:cNvSpPr/>
          <p:nvPr/>
        </p:nvSpPr>
        <p:spPr>
          <a:xfrm>
            <a:off x="6550924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E9B17-B4DE-5FA1-3DA8-C8CD9E23CB03}"/>
              </a:ext>
            </a:extLst>
          </p:cNvPr>
          <p:cNvSpPr/>
          <p:nvPr/>
        </p:nvSpPr>
        <p:spPr>
          <a:xfrm>
            <a:off x="7206016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6DA8D-F7BC-5DD7-7501-95AB764FE06E}"/>
              </a:ext>
            </a:extLst>
          </p:cNvPr>
          <p:cNvSpPr/>
          <p:nvPr/>
        </p:nvSpPr>
        <p:spPr>
          <a:xfrm>
            <a:off x="7861108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924B3-BE45-8925-05F5-6B0282D0DF1F}"/>
              </a:ext>
            </a:extLst>
          </p:cNvPr>
          <p:cNvSpPr/>
          <p:nvPr/>
        </p:nvSpPr>
        <p:spPr>
          <a:xfrm>
            <a:off x="8516200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A1F4-024B-6FAB-9967-9EC607C05852}"/>
              </a:ext>
            </a:extLst>
          </p:cNvPr>
          <p:cNvSpPr/>
          <p:nvPr/>
        </p:nvSpPr>
        <p:spPr>
          <a:xfrm>
            <a:off x="9171292" y="2825087"/>
            <a:ext cx="655092" cy="791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2614-6006-C84E-0BD8-FB9A74CA29BE}"/>
              </a:ext>
            </a:extLst>
          </p:cNvPr>
          <p:cNvSpPr txBox="1"/>
          <p:nvPr/>
        </p:nvSpPr>
        <p:spPr>
          <a:xfrm>
            <a:off x="475926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6642-7BFC-D437-6007-5622C5B9184C}"/>
              </a:ext>
            </a:extLst>
          </p:cNvPr>
          <p:cNvSpPr txBox="1"/>
          <p:nvPr/>
        </p:nvSpPr>
        <p:spPr>
          <a:xfrm>
            <a:off x="5417443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2A25C-9547-A3CA-28EE-EE0797DF87D3}"/>
              </a:ext>
            </a:extLst>
          </p:cNvPr>
          <p:cNvSpPr txBox="1"/>
          <p:nvPr/>
        </p:nvSpPr>
        <p:spPr>
          <a:xfrm>
            <a:off x="605892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ACE94-D25F-2D06-CC93-E27AB53E4076}"/>
              </a:ext>
            </a:extLst>
          </p:cNvPr>
          <p:cNvSpPr txBox="1"/>
          <p:nvPr/>
        </p:nvSpPr>
        <p:spPr>
          <a:xfrm>
            <a:off x="6717101" y="245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44D6A-F72F-9C2D-2992-F636A39AD030}"/>
              </a:ext>
            </a:extLst>
          </p:cNvPr>
          <p:cNvSpPr txBox="1"/>
          <p:nvPr/>
        </p:nvSpPr>
        <p:spPr>
          <a:xfrm>
            <a:off x="738271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69186-4474-5F65-3930-8938E9FB65E3}"/>
              </a:ext>
            </a:extLst>
          </p:cNvPr>
          <p:cNvSpPr txBox="1"/>
          <p:nvPr/>
        </p:nvSpPr>
        <p:spPr>
          <a:xfrm>
            <a:off x="8040899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EAD39-DC94-E0C3-5234-486D04E11BA7}"/>
              </a:ext>
            </a:extLst>
          </p:cNvPr>
          <p:cNvSpPr txBox="1"/>
          <p:nvPr/>
        </p:nvSpPr>
        <p:spPr>
          <a:xfrm>
            <a:off x="868237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CE7F-EDF0-1E2E-ED12-9CA9544EAA7D}"/>
              </a:ext>
            </a:extLst>
          </p:cNvPr>
          <p:cNvSpPr txBox="1"/>
          <p:nvPr/>
        </p:nvSpPr>
        <p:spPr>
          <a:xfrm>
            <a:off x="9340557" y="2457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5BE9C-99A6-AD8B-4BDD-D3ABFE388B66}"/>
              </a:ext>
            </a:extLst>
          </p:cNvPr>
          <p:cNvSpPr txBox="1"/>
          <p:nvPr/>
        </p:nvSpPr>
        <p:spPr>
          <a:xfrm>
            <a:off x="4790363" y="302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77399-6676-5E9F-970E-F6DEAD85E131}"/>
              </a:ext>
            </a:extLst>
          </p:cNvPr>
          <p:cNvSpPr txBox="1"/>
          <p:nvPr/>
        </p:nvSpPr>
        <p:spPr>
          <a:xfrm>
            <a:off x="5367718" y="3014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CD0A0-5A97-99B7-1D56-5292F0A8012C}"/>
              </a:ext>
            </a:extLst>
          </p:cNvPr>
          <p:cNvSpPr txBox="1"/>
          <p:nvPr/>
        </p:nvSpPr>
        <p:spPr>
          <a:xfrm>
            <a:off x="6059636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AE404B-A403-414C-FBCF-957D09AD8FEA}"/>
              </a:ext>
            </a:extLst>
          </p:cNvPr>
          <p:cNvSpPr txBox="1"/>
          <p:nvPr/>
        </p:nvSpPr>
        <p:spPr>
          <a:xfrm>
            <a:off x="6689710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C603D-0412-37E0-A09E-BE42CFFF748A}"/>
              </a:ext>
            </a:extLst>
          </p:cNvPr>
          <p:cNvSpPr txBox="1"/>
          <p:nvPr/>
        </p:nvSpPr>
        <p:spPr>
          <a:xfrm>
            <a:off x="7317510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406AA-0335-71F8-6532-9E061A94DEDC}"/>
              </a:ext>
            </a:extLst>
          </p:cNvPr>
          <p:cNvSpPr txBox="1"/>
          <p:nvPr/>
        </p:nvSpPr>
        <p:spPr>
          <a:xfrm>
            <a:off x="7972602" y="303931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C13B3-D6E4-6A6F-6906-E1A47D164B03}"/>
              </a:ext>
            </a:extLst>
          </p:cNvPr>
          <p:cNvSpPr txBox="1"/>
          <p:nvPr/>
        </p:nvSpPr>
        <p:spPr>
          <a:xfrm>
            <a:off x="8668638" y="30256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E5B6C-1AA4-AEFF-28B8-7B3FEE127347}"/>
              </a:ext>
            </a:extLst>
          </p:cNvPr>
          <p:cNvSpPr txBox="1"/>
          <p:nvPr/>
        </p:nvSpPr>
        <p:spPr>
          <a:xfrm>
            <a:off x="9336943" y="302339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01CF2-A225-CC11-F8D5-0664874717B8}"/>
              </a:ext>
            </a:extLst>
          </p:cNvPr>
          <p:cNvCxnSpPr/>
          <p:nvPr/>
        </p:nvCxnSpPr>
        <p:spPr>
          <a:xfrm>
            <a:off x="6889752" y="3882887"/>
            <a:ext cx="0" cy="78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217F74-1B82-E9A2-4E7F-2341F5E3A174}"/>
              </a:ext>
            </a:extLst>
          </p:cNvPr>
          <p:cNvSpPr txBox="1"/>
          <p:nvPr/>
        </p:nvSpPr>
        <p:spPr>
          <a:xfrm>
            <a:off x="6320283" y="4823791"/>
            <a:ext cx="1071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  <a:br>
              <a:rPr lang="en-US" dirty="0"/>
            </a:br>
            <a:r>
              <a:rPr lang="en-US" dirty="0"/>
              <a:t>max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3065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3920</TotalTime>
  <Words>1139</Words>
  <Application>Microsoft Macintosh PowerPoint</Application>
  <PresentationFormat>Widescreen</PresentationFormat>
  <Paragraphs>436</Paragraphs>
  <Slides>38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Söhne</vt:lpstr>
      <vt:lpstr>Office Theme</vt:lpstr>
      <vt:lpstr>Advanced Algorithms Session 3</vt:lpstr>
      <vt:lpstr>Contents</vt:lpstr>
      <vt:lpstr>Find the maximum</vt:lpstr>
      <vt:lpstr>Find the maximum pseudocode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</vt:lpstr>
      <vt:lpstr>Find the maximum complexity</vt:lpstr>
      <vt:lpstr>Find the maximum complexity</vt:lpstr>
      <vt:lpstr>Find the maximum</vt:lpstr>
      <vt:lpstr>Sorting</vt:lpstr>
      <vt:lpstr>Sorting</vt:lpstr>
      <vt:lpstr>Sorting</vt:lpstr>
      <vt:lpstr>Merge Sort</vt:lpstr>
      <vt:lpstr>Merge Sort Introduction</vt:lpstr>
      <vt:lpstr>Merge Sort Steps</vt:lpstr>
      <vt:lpstr>Merge Sort Short Video</vt:lpstr>
      <vt:lpstr>Merge Sort Pseudocode</vt:lpstr>
      <vt:lpstr>Merge Sort Complexity</vt:lpstr>
      <vt:lpstr>Merge Sort Pros and Cons</vt:lpstr>
      <vt:lpstr>Merge Sort Applications</vt:lpstr>
      <vt:lpstr>Merge Sort Exercise</vt:lpstr>
      <vt:lpstr>Quick Sort</vt:lpstr>
      <vt:lpstr>Quick Sort Introduction</vt:lpstr>
      <vt:lpstr>Quick Sort Steps</vt:lpstr>
      <vt:lpstr>Quick Sort Short Video</vt:lpstr>
      <vt:lpstr>Quick Sort Pseudocode</vt:lpstr>
      <vt:lpstr>Quick Sort Complexity</vt:lpstr>
      <vt:lpstr>Quick Sort Pros and Cons</vt:lpstr>
      <vt:lpstr>Quick Sort Applications</vt:lpstr>
      <vt:lpstr>Quick Sort Exercise</vt:lpstr>
      <vt:lpstr>Practice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Gorkem Kar</dc:creator>
  <cp:lastModifiedBy>Gorkem Kar</cp:lastModifiedBy>
  <cp:revision>29</cp:revision>
  <dcterms:created xsi:type="dcterms:W3CDTF">2024-04-30T16:14:59Z</dcterms:created>
  <dcterms:modified xsi:type="dcterms:W3CDTF">2024-09-03T19:56:02Z</dcterms:modified>
</cp:coreProperties>
</file>