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259" r:id="rId4"/>
    <p:sldId id="355" r:id="rId5"/>
    <p:sldId id="356" r:id="rId6"/>
    <p:sldId id="357" r:id="rId7"/>
    <p:sldId id="260" r:id="rId8"/>
    <p:sldId id="340" r:id="rId9"/>
    <p:sldId id="359" r:id="rId10"/>
    <p:sldId id="341" r:id="rId11"/>
    <p:sldId id="342" r:id="rId12"/>
    <p:sldId id="343" r:id="rId13"/>
    <p:sldId id="337" r:id="rId14"/>
    <p:sldId id="344" r:id="rId15"/>
    <p:sldId id="345" r:id="rId16"/>
    <p:sldId id="338" r:id="rId17"/>
    <p:sldId id="346" r:id="rId18"/>
    <p:sldId id="339" r:id="rId19"/>
    <p:sldId id="348" r:id="rId20"/>
    <p:sldId id="349" r:id="rId21"/>
    <p:sldId id="350" r:id="rId22"/>
    <p:sldId id="352" r:id="rId23"/>
    <p:sldId id="353" r:id="rId24"/>
    <p:sldId id="354" r:id="rId25"/>
    <p:sldId id="35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39" autoAdjust="0"/>
    <p:restoredTop sz="91794"/>
  </p:normalViewPr>
  <p:slideViewPr>
    <p:cSldViewPr snapToGrid="0">
      <p:cViewPr varScale="1">
        <p:scale>
          <a:sx n="97" d="100"/>
          <a:sy n="97" d="100"/>
        </p:scale>
        <p:origin x="232" y="568"/>
      </p:cViewPr>
      <p:guideLst/>
    </p:cSldViewPr>
  </p:slideViewPr>
  <p:outlineViewPr>
    <p:cViewPr>
      <p:scale>
        <a:sx n="33" d="100"/>
        <a:sy n="33" d="100"/>
      </p:scale>
      <p:origin x="0" y="-910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9/10/24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17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4272135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875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14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398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 complexity is O(n)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64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700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77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complexity is O(2^n)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336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98771D-2A98-7380-ABBD-208F2324E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ACADBA-7D46-4978-4C00-9419BAB951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95D907-E09B-3641-CEE1-9BA6FE1248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complexity is O(2^n)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3739A-EB05-6982-3AE4-38D5A386CB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64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Karatsuba Algorithm: 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=yWI2K4jOjFQ</a:t>
            </a:r>
          </a:p>
          <a:p>
            <a:r>
              <a:rPr lang="en-US" dirty="0"/>
              <a:t>FFT Algorithm: 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=YDhsLhTK3Bs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61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0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CAF34-B6B9-0431-C4FC-11153E0EC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1DE6D8-F300-F250-E35E-AE58AF969F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AFBF24-394B-1B08-DCF8-AA1C58D0C2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33CB9A-22E8-3E92-0B09-D565F48265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34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35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26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95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03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94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FEED-252C-374A-98B7-D0CC1305BD03}" type="datetime1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en.wikipedia.org - Text under CC-BY-SA license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130B-859C-794A-8FF0-963D5437C1D7}" type="datetime1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en.wikipedia.org - Text under CC-BY-SA license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1697-7551-FC48-8CAD-DE61DC730E83}" type="datetime1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en.wikipedia.org - Text under CC-BY-SA license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1925-0118-B044-8C3F-5B128729169C}" type="datetime1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en.wikipedia.org - Text under CC-BY-SA license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54B7-203F-E048-8E8D-0053476B5574}" type="datetime1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en.wikipedia.org - Text under CC-BY-SA license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8A78-EEF2-BE4B-8329-578C094FA024}" type="datetime1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en.wikipedia.org - Text under CC-BY-SA license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52E1F-367A-1A4E-B5CE-B23FBB4EE811}" type="datetime1">
              <a:rPr lang="en-US" smtClean="0"/>
              <a:t>9/10/24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en.wikipedia.org - Text under CC-BY-SA license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A8B62-5226-3B4E-BCCC-AD6341F59545}" type="datetime1">
              <a:rPr lang="en-US" smtClean="0"/>
              <a:t>9/10/24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en.wikipedia.org - Text under CC-BY-SA license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E9E7-1049-B04D-A827-8AEF913D97D6}" type="datetime1">
              <a:rPr lang="en-US" smtClean="0"/>
              <a:t>9/10/24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en.wikipedia.org - Text under CC-BY-SA license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9E231-CAB8-B548-836E-DD459EA51D9D}" type="datetime1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en.wikipedia.org - Text under CC-BY-SA license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945D8-6691-944B-B04F-6724A0679772}" type="datetime1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en.wikipedia.org - Text under CC-BY-SA license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FF2D9-C56D-984E-820C-D5B848AA615A}" type="datetime1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en.wikipedia.org - Text under CC-BY-SA license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6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xli_FI7CuzA?feature=oembed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g-PGLbMth_g?feature=oembed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JU767SDMDvA?feature=oembed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 dirty="0"/>
              <a:t>Advanced Algorithms</a:t>
            </a:r>
            <a:br>
              <a:rPr lang="en-US" sz="7200" dirty="0"/>
            </a:br>
            <a:r>
              <a:rPr lang="en-US" sz="7200" dirty="0"/>
              <a:t>Session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 dirty="0"/>
              <a:t>Gorkem Kar</a:t>
            </a:r>
            <a:endParaRPr sz="2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D258C-AC37-FE5C-B4B2-B87E827DE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27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3" y="1153572"/>
            <a:ext cx="3368331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Alternatives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b="1" dirty="0"/>
              <a:t>In-place sorting algorithms</a:t>
            </a:r>
          </a:p>
          <a:p>
            <a:pPr lvl="1"/>
            <a:r>
              <a:rPr lang="en-US" b="1" dirty="0"/>
              <a:t>Bubble Sort</a:t>
            </a:r>
          </a:p>
          <a:p>
            <a:pPr lvl="1"/>
            <a:r>
              <a:rPr lang="en-US" b="1" dirty="0"/>
              <a:t>Selection Sort</a:t>
            </a:r>
          </a:p>
          <a:p>
            <a:pPr lvl="1"/>
            <a:r>
              <a:rPr lang="en-US" b="1" dirty="0"/>
              <a:t>Insertion Sort</a:t>
            </a:r>
          </a:p>
          <a:p>
            <a:pPr lvl="1"/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BBDE7-9D22-DE78-5213-CAF59726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0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3" y="1153572"/>
            <a:ext cx="3368331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Bubble Sort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BBDE7-9D22-DE78-5213-CAF59726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11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51A2950-4DAE-C216-941B-8D027E8BF038}"/>
              </a:ext>
            </a:extLst>
          </p:cNvPr>
          <p:cNvSpPr txBox="1">
            <a:spLocks/>
          </p:cNvSpPr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Introduction &amp; Steps</a:t>
            </a:r>
          </a:p>
          <a:p>
            <a:r>
              <a:rPr lang="en-US" dirty="0"/>
              <a:t>Visual Example</a:t>
            </a:r>
          </a:p>
          <a:p>
            <a:r>
              <a:rPr lang="en-US" dirty="0"/>
              <a:t>Pseudocode</a:t>
            </a:r>
          </a:p>
          <a:p>
            <a:r>
              <a:rPr lang="en-US" dirty="0"/>
              <a:t>Analysis</a:t>
            </a:r>
          </a:p>
          <a:p>
            <a:r>
              <a:rPr lang="en-US" dirty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119631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3" y="1153572"/>
            <a:ext cx="3368331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Bubble Sort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Introduction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Steps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BBDE7-9D22-DE78-5213-CAF59726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12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51A2950-4DAE-C216-941B-8D027E8BF038}"/>
              </a:ext>
            </a:extLst>
          </p:cNvPr>
          <p:cNvSpPr txBox="1">
            <a:spLocks/>
          </p:cNvSpPr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 of the simplest sorting algorithms ever</a:t>
            </a:r>
          </a:p>
          <a:p>
            <a:r>
              <a:rPr lang="en-US" dirty="0"/>
              <a:t>Compare consecutive items</a:t>
            </a:r>
          </a:p>
          <a:p>
            <a:r>
              <a:rPr lang="en-US" dirty="0"/>
              <a:t>At the end of 1</a:t>
            </a:r>
            <a:r>
              <a:rPr lang="en-US" baseline="30000" dirty="0"/>
              <a:t>st</a:t>
            </a:r>
            <a:r>
              <a:rPr lang="en-US" dirty="0"/>
              <a:t> pass, the biggest element will be put to the last position.</a:t>
            </a:r>
          </a:p>
          <a:p>
            <a:r>
              <a:rPr lang="en-US" dirty="0"/>
              <a:t>At the end of the next pass, the next biggest element will be put to the correct place</a:t>
            </a:r>
          </a:p>
          <a:p>
            <a:r>
              <a:rPr lang="en-US" dirty="0"/>
              <a:t>Lots of repetition is needed</a:t>
            </a:r>
          </a:p>
        </p:txBody>
      </p:sp>
    </p:spTree>
    <p:extLst>
      <p:ext uri="{BB962C8B-B14F-4D97-AF65-F5344CB8AC3E}">
        <p14:creationId xmlns:p14="http://schemas.microsoft.com/office/powerpoint/2010/main" val="111831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Bubble Sort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Short Video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BBDE7-9D22-DE78-5213-CAF59726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13</a:t>
            </a:fld>
            <a:endParaRPr lang="en-US"/>
          </a:p>
        </p:txBody>
      </p:sp>
      <p:pic>
        <p:nvPicPr>
          <p:cNvPr id="7" name="Online Media 5" descr="Bubble sort in 2 minutes">
            <a:hlinkClick r:id="" action="ppaction://media"/>
            <a:extLst>
              <a:ext uri="{FF2B5EF4-FFF2-40B4-BE49-F238E27FC236}">
                <a16:creationId xmlns:a16="http://schemas.microsoft.com/office/drawing/2014/main" id="{F4A20765-D183-D02A-66E7-7C2E10392CE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167272" y="1345057"/>
            <a:ext cx="6796689" cy="384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06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Bubble Sort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Exercise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BBDE7-9D22-DE78-5213-CAF59726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14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29937-342D-329E-489A-AFC8018A4214}"/>
              </a:ext>
            </a:extLst>
          </p:cNvPr>
          <p:cNvSpPr txBox="1">
            <a:spLocks/>
          </p:cNvSpPr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Implement the Bubble Sort algorithm in your preferred programming language to sort:</a:t>
            </a:r>
          </a:p>
          <a:p>
            <a:r>
              <a:rPr lang="en-US" dirty="0"/>
              <a:t>[34, 7, 23, 26, 87, 5, 62]</a:t>
            </a:r>
          </a:p>
          <a:p>
            <a:r>
              <a:rPr lang="en-US" dirty="0"/>
              <a:t>Challenge: Modify the problem to sort in decreasing order.</a:t>
            </a:r>
          </a:p>
        </p:txBody>
      </p:sp>
    </p:spTree>
    <p:extLst>
      <p:ext uri="{BB962C8B-B14F-4D97-AF65-F5344CB8AC3E}">
        <p14:creationId xmlns:p14="http://schemas.microsoft.com/office/powerpoint/2010/main" val="237498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3" y="1153572"/>
            <a:ext cx="3368331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Selection Sort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Introduction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Steps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BBDE7-9D22-DE78-5213-CAF59726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15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51A2950-4DAE-C216-941B-8D027E8BF038}"/>
              </a:ext>
            </a:extLst>
          </p:cNvPr>
          <p:cNvSpPr txBox="1">
            <a:spLocks/>
          </p:cNvSpPr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Another really simple sorting algorithm</a:t>
            </a:r>
          </a:p>
          <a:p>
            <a:r>
              <a:rPr lang="en-US" dirty="0"/>
              <a:t>Find the current minimum using a pass and place it to the first position</a:t>
            </a:r>
          </a:p>
          <a:p>
            <a:r>
              <a:rPr lang="en-US" dirty="0"/>
              <a:t>In the 2</a:t>
            </a:r>
            <a:r>
              <a:rPr lang="en-US" baseline="30000" dirty="0"/>
              <a:t>nd</a:t>
            </a:r>
            <a:r>
              <a:rPr lang="en-US" dirty="0"/>
              <a:t> pass, find the second minimum and place it to the correct slot</a:t>
            </a:r>
          </a:p>
          <a:p>
            <a:r>
              <a:rPr lang="en-US" dirty="0"/>
              <a:t>You need to do that for every single element</a:t>
            </a:r>
          </a:p>
        </p:txBody>
      </p:sp>
    </p:spTree>
    <p:extLst>
      <p:ext uri="{BB962C8B-B14F-4D97-AF65-F5344CB8AC3E}">
        <p14:creationId xmlns:p14="http://schemas.microsoft.com/office/powerpoint/2010/main" val="233584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Selection Sort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BBDE7-9D22-DE78-5213-CAF59726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16</a:t>
            </a:fld>
            <a:endParaRPr lang="en-US"/>
          </a:p>
        </p:txBody>
      </p:sp>
      <p:pic>
        <p:nvPicPr>
          <p:cNvPr id="3" name="Online Media 6" descr="Selection sort in 3 minutes">
            <a:hlinkClick r:id="" action="ppaction://media"/>
            <a:extLst>
              <a:ext uri="{FF2B5EF4-FFF2-40B4-BE49-F238E27FC236}">
                <a16:creationId xmlns:a16="http://schemas.microsoft.com/office/drawing/2014/main" id="{710296A9-E876-05EF-541C-B13C83920BF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378528" y="1429361"/>
            <a:ext cx="6657729" cy="376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54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3" y="1153572"/>
            <a:ext cx="3368331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Insertion Sort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Introduction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Steps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BBDE7-9D22-DE78-5213-CAF59726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17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51A2950-4DAE-C216-941B-8D027E8BF038}"/>
              </a:ext>
            </a:extLst>
          </p:cNvPr>
          <p:cNvSpPr txBox="1">
            <a:spLocks/>
          </p:cNvSpPr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Work left to right</a:t>
            </a:r>
          </a:p>
          <a:p>
            <a:r>
              <a:rPr lang="en-US" dirty="0"/>
              <a:t>Examine each item and compare it to items on the left</a:t>
            </a:r>
          </a:p>
          <a:p>
            <a:r>
              <a:rPr lang="en-US" dirty="0"/>
              <a:t>Insert them to the correct place</a:t>
            </a:r>
          </a:p>
        </p:txBody>
      </p:sp>
    </p:spTree>
    <p:extLst>
      <p:ext uri="{BB962C8B-B14F-4D97-AF65-F5344CB8AC3E}">
        <p14:creationId xmlns:p14="http://schemas.microsoft.com/office/powerpoint/2010/main" val="20517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Insertion Sort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BBDE7-9D22-DE78-5213-CAF59726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18</a:t>
            </a:fld>
            <a:endParaRPr lang="en-US"/>
          </a:p>
        </p:txBody>
      </p:sp>
      <p:pic>
        <p:nvPicPr>
          <p:cNvPr id="4" name="Online Media 2" descr="Insertion sort in 2 minutes">
            <a:hlinkClick r:id="" action="ppaction://media"/>
            <a:extLst>
              <a:ext uri="{FF2B5EF4-FFF2-40B4-BE49-F238E27FC236}">
                <a16:creationId xmlns:a16="http://schemas.microsoft.com/office/drawing/2014/main" id="{BB825D4C-7C19-7897-5F6D-EF681ACA78D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360005" y="1562809"/>
            <a:ext cx="6605986" cy="37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0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3" y="1153572"/>
            <a:ext cx="3368331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Fibonacci Numbers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BBDE7-9D22-DE78-5213-CAF59726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19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51A2950-4DAE-C216-941B-8D027E8BF038}"/>
              </a:ext>
            </a:extLst>
          </p:cNvPr>
          <p:cNvSpPr txBox="1">
            <a:spLocks/>
          </p:cNvSpPr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 of the most popular sequence</a:t>
            </a:r>
          </a:p>
          <a:p>
            <a:r>
              <a:rPr lang="en-US" dirty="0"/>
              <a:t>By using some of the previous numbers, we can calculate the next number</a:t>
            </a:r>
          </a:p>
          <a:p>
            <a:r>
              <a:rPr lang="en-US" dirty="0"/>
              <a:t>0, 1, 1, 2, 3, 5, 8 , 13, 21, 34, 55, 89, … </a:t>
            </a:r>
          </a:p>
        </p:txBody>
      </p:sp>
    </p:spTree>
    <p:extLst>
      <p:ext uri="{BB962C8B-B14F-4D97-AF65-F5344CB8AC3E}">
        <p14:creationId xmlns:p14="http://schemas.microsoft.com/office/powerpoint/2010/main" val="367624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Review</a:t>
            </a:r>
          </a:p>
          <a:p>
            <a:r>
              <a:rPr lang="en-US" dirty="0"/>
              <a:t>Arithmetic with Large Integers</a:t>
            </a:r>
          </a:p>
          <a:p>
            <a:r>
              <a:rPr lang="en-US" dirty="0"/>
              <a:t>When Not to Use Divide and Conquer</a:t>
            </a:r>
          </a:p>
          <a:p>
            <a:r>
              <a:rPr lang="en-US" dirty="0"/>
              <a:t>Examples and Exercises</a:t>
            </a:r>
          </a:p>
          <a:p>
            <a:r>
              <a:rPr lang="en-US" dirty="0"/>
              <a:t>Fibonacci Numbers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BBDE7-9D22-DE78-5213-CAF59726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86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3" y="1153572"/>
            <a:ext cx="3368331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Fibonacci Numbers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Non-recursive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(Iteration)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BBDE7-9D22-DE78-5213-CAF59726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20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51A2950-4DAE-C216-941B-8D027E8BF038}"/>
              </a:ext>
            </a:extLst>
          </p:cNvPr>
          <p:cNvSpPr txBox="1">
            <a:spLocks/>
          </p:cNvSpPr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Since we need two variables to hold for the starting values, lest call them </a:t>
            </a:r>
            <a:r>
              <a:rPr lang="en-US" b="1" dirty="0"/>
              <a:t>fib0</a:t>
            </a:r>
            <a:r>
              <a:rPr lang="en-US" dirty="0"/>
              <a:t> and </a:t>
            </a:r>
            <a:r>
              <a:rPr lang="en-US" b="1" dirty="0"/>
              <a:t>fib1</a:t>
            </a:r>
          </a:p>
          <a:p>
            <a:r>
              <a:rPr lang="en-US" dirty="0"/>
              <a:t>Initialize the correct values</a:t>
            </a:r>
          </a:p>
          <a:p>
            <a:r>
              <a:rPr lang="en-US" dirty="0"/>
              <a:t>Use a loop to calculate the next number</a:t>
            </a:r>
          </a:p>
        </p:txBody>
      </p:sp>
    </p:spTree>
    <p:extLst>
      <p:ext uri="{BB962C8B-B14F-4D97-AF65-F5344CB8AC3E}">
        <p14:creationId xmlns:p14="http://schemas.microsoft.com/office/powerpoint/2010/main" val="2909329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3" y="1153572"/>
            <a:ext cx="3576823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Fibonacci Numbers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Iteration Code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BBDE7-9D22-DE78-5213-CAF59726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21</a:t>
            </a:fld>
            <a:endParaRPr lang="en-US"/>
          </a:p>
        </p:txBody>
      </p:sp>
      <p:pic>
        <p:nvPicPr>
          <p:cNvPr id="8" name="Picture 7" descr="A screen shot of a computer&#10;&#10;Description automatically generated">
            <a:extLst>
              <a:ext uri="{FF2B5EF4-FFF2-40B4-BE49-F238E27FC236}">
                <a16:creationId xmlns:a16="http://schemas.microsoft.com/office/drawing/2014/main" id="{FA7271DF-F92F-6E4B-E88B-9EE1DB1C9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599" y="1975655"/>
            <a:ext cx="6250333" cy="290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58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3" y="1153572"/>
            <a:ext cx="3368331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Fibonacci Numbers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Iteration Explanation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BBDE7-9D22-DE78-5213-CAF59726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22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51A2950-4DAE-C216-941B-8D027E8BF038}"/>
              </a:ext>
            </a:extLst>
          </p:cNvPr>
          <p:cNvSpPr txBox="1">
            <a:spLocks/>
          </p:cNvSpPr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Base Cases</a:t>
            </a:r>
            <a:r>
              <a:rPr lang="en-US" sz="1800" dirty="0"/>
              <a:t>:</a:t>
            </a:r>
          </a:p>
          <a:p>
            <a:pPr lvl="1"/>
            <a:r>
              <a:rPr lang="en-US" sz="1800" dirty="0"/>
              <a:t>If n &lt;= 0, return 0 (assuming the Fibonacci sequence starts with F(0) = 0).</a:t>
            </a:r>
          </a:p>
          <a:p>
            <a:pPr lvl="1"/>
            <a:r>
              <a:rPr lang="en-US" sz="1800" dirty="0"/>
              <a:t>If n == 1, return 1 (assuming F(1) = 1).</a:t>
            </a:r>
          </a:p>
          <a:p>
            <a:r>
              <a:rPr lang="en-US" sz="1800" b="1" dirty="0"/>
              <a:t>Initialize</a:t>
            </a:r>
            <a:r>
              <a:rPr lang="en-US" sz="1800" dirty="0"/>
              <a:t>:</a:t>
            </a:r>
          </a:p>
          <a:p>
            <a:pPr lvl="1"/>
            <a:r>
              <a:rPr lang="en-US" sz="1800" dirty="0"/>
              <a:t>fib0 to 0 (this will hold F(i-2)).</a:t>
            </a:r>
          </a:p>
          <a:p>
            <a:pPr lvl="1"/>
            <a:r>
              <a:rPr lang="en-US" sz="1800" dirty="0"/>
              <a:t>fib1 to 1 (this will hold F(i-1)).</a:t>
            </a:r>
          </a:p>
          <a:p>
            <a:r>
              <a:rPr lang="en-US" sz="1800" b="1" dirty="0"/>
              <a:t>Iterate</a:t>
            </a:r>
            <a:r>
              <a:rPr lang="en-US" sz="1800" dirty="0"/>
              <a:t>:</a:t>
            </a:r>
          </a:p>
          <a:p>
            <a:pPr lvl="1"/>
            <a:r>
              <a:rPr lang="en-US" sz="1800" dirty="0"/>
              <a:t>Use a for loop from 2 to n.</a:t>
            </a:r>
          </a:p>
          <a:p>
            <a:pPr lvl="1"/>
            <a:r>
              <a:rPr lang="en-US" sz="1800" dirty="0"/>
              <a:t>Calculate the next Fibonacci number </a:t>
            </a:r>
            <a:r>
              <a:rPr lang="en-US" sz="1800" dirty="0" err="1"/>
              <a:t>fibNext</a:t>
            </a:r>
            <a:r>
              <a:rPr lang="en-US" sz="1800" dirty="0"/>
              <a:t> as the sum of fib0 and fib1.</a:t>
            </a:r>
          </a:p>
          <a:p>
            <a:pPr lvl="1"/>
            <a:r>
              <a:rPr lang="en-US" sz="1800" dirty="0"/>
              <a:t>Update fib0 to the current fib1 (move one step forward in the sequence).</a:t>
            </a:r>
          </a:p>
          <a:p>
            <a:pPr lvl="1"/>
            <a:r>
              <a:rPr lang="en-US" sz="1800" dirty="0"/>
              <a:t>Update fib1 to </a:t>
            </a:r>
            <a:r>
              <a:rPr lang="en-US" sz="1800" dirty="0" err="1"/>
              <a:t>fibNext</a:t>
            </a:r>
            <a:r>
              <a:rPr lang="en-US" sz="1800" dirty="0"/>
              <a:t> (move one step forward in the sequence).</a:t>
            </a:r>
          </a:p>
          <a:p>
            <a:r>
              <a:rPr lang="en-US" sz="1800" b="1" dirty="0"/>
              <a:t>Return</a:t>
            </a:r>
            <a:r>
              <a:rPr lang="en-US" sz="1800" dirty="0"/>
              <a:t>:</a:t>
            </a:r>
          </a:p>
          <a:p>
            <a:pPr lvl="1"/>
            <a:r>
              <a:rPr lang="en-US" sz="1800" dirty="0"/>
              <a:t>After the loop completes, fib1 will contain the nth Fibonacci number. Return fib1.</a:t>
            </a:r>
          </a:p>
        </p:txBody>
      </p:sp>
    </p:spTree>
    <p:extLst>
      <p:ext uri="{BB962C8B-B14F-4D97-AF65-F5344CB8AC3E}">
        <p14:creationId xmlns:p14="http://schemas.microsoft.com/office/powerpoint/2010/main" val="75613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3" y="1153572"/>
            <a:ext cx="3368331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Fibonacci Numbers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Recursive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BBDE7-9D22-DE78-5213-CAF59726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23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51A2950-4DAE-C216-941B-8D027E8BF038}"/>
              </a:ext>
            </a:extLst>
          </p:cNvPr>
          <p:cNvSpPr txBox="1">
            <a:spLocks/>
          </p:cNvSpPr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We will start similarly, but need lots of return statements</a:t>
            </a:r>
          </a:p>
          <a:p>
            <a:r>
              <a:rPr lang="en-US" sz="1800" dirty="0"/>
              <a:t>If n==0, return the first value,</a:t>
            </a:r>
          </a:p>
          <a:p>
            <a:r>
              <a:rPr lang="en-US" sz="1800" dirty="0"/>
              <a:t>If n==1, return the second value,</a:t>
            </a:r>
          </a:p>
          <a:p>
            <a:r>
              <a:rPr lang="en-US" sz="1800" dirty="0"/>
              <a:t>If n&gt;1, we need to call and return the recursive function</a:t>
            </a:r>
          </a:p>
        </p:txBody>
      </p:sp>
    </p:spTree>
    <p:extLst>
      <p:ext uri="{BB962C8B-B14F-4D97-AF65-F5344CB8AC3E}">
        <p14:creationId xmlns:p14="http://schemas.microsoft.com/office/powerpoint/2010/main" val="112294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3" y="1153572"/>
            <a:ext cx="3368331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Fibonacci Numbers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Recursive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Code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BBDE7-9D22-DE78-5213-CAF59726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24</a:t>
            </a:fld>
            <a:endParaRPr lang="en-US"/>
          </a:p>
        </p:txBody>
      </p:sp>
      <p:pic>
        <p:nvPicPr>
          <p:cNvPr id="4" name="Picture 3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6C1EA22C-D29A-6689-2539-87A423E9F0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054" y="2711053"/>
            <a:ext cx="6962620" cy="212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86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B11DD2-60CD-ABFD-BE07-AC4763746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63A893-5F5F-0F96-A9B4-7EF96F4C5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C5A6E6E-BE79-09CE-AF76-D7D712CA8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6E4174-0FD2-3961-5513-E147EE1F8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3" y="1153572"/>
            <a:ext cx="3368331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New </a:t>
            </a:r>
            <a:r>
              <a:rPr lang="en-US" dirty="0" err="1">
                <a:solidFill>
                  <a:srgbClr val="FFFFFF"/>
                </a:solidFill>
              </a:rPr>
              <a:t>Leetcode</a:t>
            </a:r>
            <a:r>
              <a:rPr lang="en-US" dirty="0">
                <a:solidFill>
                  <a:srgbClr val="FFFFFF"/>
                </a:solidFill>
              </a:rPr>
              <a:t>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Exercises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F678B2A3-D677-30ED-F87E-11AA8100A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649B85-48BA-BA8F-604B-7BC049E00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25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273C2C-03E9-F1FF-3BDB-FF49EA030863}"/>
              </a:ext>
            </a:extLst>
          </p:cNvPr>
          <p:cNvSpPr txBox="1"/>
          <p:nvPr/>
        </p:nvSpPr>
        <p:spPr>
          <a:xfrm>
            <a:off x="4705815" y="1271239"/>
            <a:ext cx="5977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leetcode.com</a:t>
            </a:r>
            <a:r>
              <a:rPr lang="en-US" dirty="0"/>
              <a:t>/problem-list/recursion/</a:t>
            </a:r>
            <a:br>
              <a:rPr lang="en-US" dirty="0"/>
            </a:b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leetcode.com</a:t>
            </a:r>
            <a:r>
              <a:rPr lang="en-US" dirty="0"/>
              <a:t>/</a:t>
            </a:r>
            <a:r>
              <a:rPr lang="en-US" dirty="0" err="1"/>
              <a:t>problemset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724082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Large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Integer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Arithmetic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Cryptography</a:t>
            </a:r>
          </a:p>
          <a:p>
            <a:r>
              <a:rPr lang="en-US" dirty="0"/>
              <a:t>Scientific Computing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BBDE7-9D22-DE78-5213-CAF59726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 descr="A key next to a lock&#10;&#10;Description automatically generated">
            <a:extLst>
              <a:ext uri="{FF2B5EF4-FFF2-40B4-BE49-F238E27FC236}">
                <a16:creationId xmlns:a16="http://schemas.microsoft.com/office/drawing/2014/main" id="{63DE2C44-52CA-F98B-8E0C-828B6EF92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402" y="783240"/>
            <a:ext cx="3632200" cy="1714500"/>
          </a:xfrm>
          <a:prstGeom prst="rect">
            <a:avLst/>
          </a:prstGeom>
        </p:spPr>
      </p:pic>
      <p:pic>
        <p:nvPicPr>
          <p:cNvPr id="15" name="Picture 14" descr="A colorful graph with lines and dots&#10;&#10;Description automatically generated">
            <a:extLst>
              <a:ext uri="{FF2B5EF4-FFF2-40B4-BE49-F238E27FC236}">
                <a16:creationId xmlns:a16="http://schemas.microsoft.com/office/drawing/2014/main" id="{AC208872-2A69-55AC-8DEB-D08A5E97EC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033" y="3374231"/>
            <a:ext cx="30607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30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6E3C2A-E474-FD98-2B70-17C5A6DD7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D52EA1-1F87-A7CA-BC34-5D4DD5768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6890479-D4AE-371D-BA31-283ED32B9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A2E99-D671-FE6E-843A-BB72008FE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3" y="1153572"/>
            <a:ext cx="3589277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Cryptography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DEAAE31D-5C77-E8BD-C980-2264BD047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C1C87-4EDD-ABD3-2DEF-13BECEBBB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We may use big numbers to hide a certain message</a:t>
            </a:r>
          </a:p>
          <a:p>
            <a:r>
              <a:rPr lang="en-US" dirty="0"/>
              <a:t>Each character can be multiplied with that number and transmitted</a:t>
            </a:r>
          </a:p>
          <a:p>
            <a:r>
              <a:rPr lang="en-US" dirty="0"/>
              <a:t>In the receiver side, we try to calculate the original message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6B65DD-DB05-F196-889C-94ED519E7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 descr="A key next to a lock&#10;&#10;Description automatically generated">
            <a:extLst>
              <a:ext uri="{FF2B5EF4-FFF2-40B4-BE49-F238E27FC236}">
                <a16:creationId xmlns:a16="http://schemas.microsoft.com/office/drawing/2014/main" id="{641D50FC-875E-59FF-E62E-B45FA4DC5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402" y="783240"/>
            <a:ext cx="36322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28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9EF50A-B0B7-EA74-7635-44C551F19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510C55-43D2-54DD-D6B0-44A98B4B3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3DD5E89-5D39-4DB3-A5CB-4B381AFAB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16B630-104F-1270-CEDF-4859FC00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3" y="1153572"/>
            <a:ext cx="3589277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Cryptography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Example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EDC3087D-6711-35C4-70B1-A975B0B76C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1BF98-6450-F93C-9A2C-0E4C5C872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endParaRPr lang="en-US" dirty="0"/>
          </a:p>
          <a:p>
            <a:r>
              <a:rPr lang="en-US" dirty="0"/>
              <a:t>[A, B, C, D, E, F]: Represents the first six letters denoted by indexes of 1 to 6</a:t>
            </a:r>
          </a:p>
          <a:p>
            <a:r>
              <a:rPr lang="en-US" dirty="0"/>
              <a:t>Let’s assume the multiplication factor is 7</a:t>
            </a:r>
          </a:p>
          <a:p>
            <a:r>
              <a:rPr lang="en-US" dirty="0"/>
              <a:t>If the received message is: 4272135, can you decode the original message?</a:t>
            </a:r>
          </a:p>
          <a:p>
            <a:r>
              <a:rPr lang="en-US" dirty="0"/>
              <a:t>How about now? 10000010011000000000111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1C1EDD-62A9-95C7-B5BC-2F164ED06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9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A46284-E6F9-4B5C-7E75-C9F23A0E1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719F80-565E-F140-625D-FDF90AE65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8FE388E-16DD-2A2F-8B14-ECF78259C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E19529-7E57-3E3A-D223-6A199D858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3" y="1153572"/>
            <a:ext cx="3589277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Cryptography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Example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FDBBB152-3AAF-F148-5C10-908C1F613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70A77-DD74-4855-828B-EC7527F0A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Now, imagine this multiplication factor is really big. Is it that easy to retrieve the original message?</a:t>
            </a:r>
            <a:br>
              <a:rPr lang="en-US" dirty="0"/>
            </a:br>
            <a:r>
              <a:rPr lang="en-US" dirty="0"/>
              <a:t>11922198759619935</a:t>
            </a:r>
          </a:p>
          <a:p>
            <a:r>
              <a:rPr lang="en-US" dirty="0"/>
              <a:t>Probably, not.</a:t>
            </a:r>
          </a:p>
          <a:p>
            <a:r>
              <a:rPr lang="en-US" dirty="0"/>
              <a:t>This is an excellent example of working with big numbers.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B01555-69CB-0349-FDB1-9FC4C1713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8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3" y="1153572"/>
            <a:ext cx="3368331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Multiplication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Algorithms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Schoolbook Multiplication</a:t>
            </a:r>
          </a:p>
          <a:p>
            <a:pPr lvl="1"/>
            <a:r>
              <a:rPr lang="en-US" dirty="0"/>
              <a:t>Complexity: </a:t>
            </a:r>
            <a:r>
              <a:rPr lang="en-US" dirty="0">
                <a:solidFill>
                  <a:srgbClr val="FF0000"/>
                </a:solidFill>
              </a:rPr>
              <a:t>O(n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r>
              <a:rPr lang="en-US" dirty="0"/>
              <a:t>Karatsuba Multiplication</a:t>
            </a:r>
          </a:p>
          <a:p>
            <a:pPr lvl="1"/>
            <a:r>
              <a:rPr lang="en-US" dirty="0"/>
              <a:t>Complexity: </a:t>
            </a:r>
            <a:r>
              <a:rPr lang="en-US" dirty="0">
                <a:solidFill>
                  <a:srgbClr val="FF0000"/>
                </a:solidFill>
              </a:rPr>
              <a:t>O(n</a:t>
            </a:r>
            <a:r>
              <a:rPr lang="en-US" baseline="30000" dirty="0">
                <a:solidFill>
                  <a:srgbClr val="FF0000"/>
                </a:solidFill>
              </a:rPr>
              <a:t>1.585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r>
              <a:rPr lang="en-US" dirty="0"/>
              <a:t>FFT Multiplication</a:t>
            </a:r>
          </a:p>
          <a:p>
            <a:pPr lvl="1"/>
            <a:r>
              <a:rPr lang="en-US" dirty="0"/>
              <a:t>Complexity: </a:t>
            </a:r>
            <a:r>
              <a:rPr lang="en-US" dirty="0">
                <a:solidFill>
                  <a:srgbClr val="FF0000"/>
                </a:solidFill>
              </a:rPr>
              <a:t>O(</a:t>
            </a:r>
            <a:r>
              <a:rPr lang="en-US" dirty="0" err="1">
                <a:solidFill>
                  <a:srgbClr val="FF0000"/>
                </a:solidFill>
              </a:rPr>
              <a:t>nlogn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BBDE7-9D22-DE78-5213-CAF59726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1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3" y="1153572"/>
            <a:ext cx="3368331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D&amp;C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Review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b="1" dirty="0"/>
              <a:t>When do you think D&amp;C helps us?</a:t>
            </a:r>
          </a:p>
          <a:p>
            <a:r>
              <a:rPr lang="en-US" b="1" dirty="0"/>
              <a:t>Can we think a scenario that D&amp;C is actually hurting the complexity?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BBDE7-9D22-DE78-5213-CAF59726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0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E0C084-0D72-A1A1-202B-4ED513F7C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76986B-3D14-5FAD-7401-31A80E16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C5555F6-ED3D-3133-2732-49FDF4ECC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4024E4-C7AB-635B-FF44-F29AFBDBD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3" y="1153572"/>
            <a:ext cx="3368331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When Not to Use D&amp;C?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C844C785-809E-CBC4-9F00-3C5258777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1E033-B35F-3C6E-61CC-2F606099B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b="1" dirty="0"/>
              <a:t>Overhead of Recursion</a:t>
            </a:r>
          </a:p>
          <a:p>
            <a:pPr lvl="1"/>
            <a:r>
              <a:rPr lang="en-US" dirty="0"/>
              <a:t>Repeated function calls, leading to higher execution time and increased use of the call stack</a:t>
            </a:r>
          </a:p>
          <a:p>
            <a:r>
              <a:rPr lang="en-US" b="1" dirty="0"/>
              <a:t>Non-optimal for Small Datasets</a:t>
            </a:r>
          </a:p>
          <a:p>
            <a:r>
              <a:rPr lang="en-US" b="1" dirty="0"/>
              <a:t>Memory Consumption (e.g., Merge Sort)</a:t>
            </a:r>
          </a:p>
          <a:p>
            <a:pPr lvl="1"/>
            <a:r>
              <a:rPr lang="en-US" dirty="0"/>
              <a:t>Additional memory space for merging steps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8182A-012B-6C91-39A2-B1F926DA7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4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3830</TotalTime>
  <Words>879</Words>
  <Application>Microsoft Macintosh PowerPoint</Application>
  <PresentationFormat>Widescreen</PresentationFormat>
  <Paragraphs>155</Paragraphs>
  <Slides>25</Slides>
  <Notes>16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Advanced Algorithms Session 4</vt:lpstr>
      <vt:lpstr>Contents</vt:lpstr>
      <vt:lpstr>Large Integer Arithmetic</vt:lpstr>
      <vt:lpstr>Cryptography</vt:lpstr>
      <vt:lpstr>Cryptography Example</vt:lpstr>
      <vt:lpstr>Cryptography Example</vt:lpstr>
      <vt:lpstr>Multiplication Algorithms</vt:lpstr>
      <vt:lpstr>D&amp;C Review</vt:lpstr>
      <vt:lpstr>When Not to Use D&amp;C?</vt:lpstr>
      <vt:lpstr>Alternatives</vt:lpstr>
      <vt:lpstr>Bubble Sort</vt:lpstr>
      <vt:lpstr>Bubble Sort Introduction Steps</vt:lpstr>
      <vt:lpstr>Bubble Sort Short Video</vt:lpstr>
      <vt:lpstr>Bubble Sort Exercise</vt:lpstr>
      <vt:lpstr>Selection Sort Introduction Steps</vt:lpstr>
      <vt:lpstr>Selection Sort</vt:lpstr>
      <vt:lpstr>Insertion Sort Introduction Steps</vt:lpstr>
      <vt:lpstr>Insertion Sort</vt:lpstr>
      <vt:lpstr>Fibonacci Numbers</vt:lpstr>
      <vt:lpstr>Fibonacci Numbers Non-recursive (Iteration)</vt:lpstr>
      <vt:lpstr>Fibonacci Numbers Iteration Code</vt:lpstr>
      <vt:lpstr>Fibonacci Numbers Iteration Explanation</vt:lpstr>
      <vt:lpstr>Fibonacci Numbers Recursive</vt:lpstr>
      <vt:lpstr>Fibonacci Numbers Recursive Code</vt:lpstr>
      <vt:lpstr>New Leetcode  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Gorkem Kar</dc:creator>
  <cp:lastModifiedBy>Gorkem Kar</cp:lastModifiedBy>
  <cp:revision>24</cp:revision>
  <dcterms:created xsi:type="dcterms:W3CDTF">2024-04-30T16:14:59Z</dcterms:created>
  <dcterms:modified xsi:type="dcterms:W3CDTF">2024-09-10T19:36:15Z</dcterms:modified>
</cp:coreProperties>
</file>