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340" r:id="rId6"/>
    <p:sldId id="341" r:id="rId7"/>
    <p:sldId id="355" r:id="rId8"/>
    <p:sldId id="356" r:id="rId9"/>
    <p:sldId id="357" r:id="rId10"/>
    <p:sldId id="342" r:id="rId11"/>
    <p:sldId id="343" r:id="rId12"/>
    <p:sldId id="344" r:id="rId13"/>
    <p:sldId id="358" r:id="rId14"/>
    <p:sldId id="368" r:id="rId15"/>
    <p:sldId id="345" r:id="rId16"/>
    <p:sldId id="346" r:id="rId17"/>
    <p:sldId id="359" r:id="rId18"/>
    <p:sldId id="360" r:id="rId19"/>
    <p:sldId id="348" r:id="rId20"/>
    <p:sldId id="349" r:id="rId21"/>
    <p:sldId id="361" r:id="rId22"/>
    <p:sldId id="367" r:id="rId23"/>
    <p:sldId id="362" r:id="rId24"/>
    <p:sldId id="363" r:id="rId25"/>
    <p:sldId id="364" r:id="rId26"/>
    <p:sldId id="365" r:id="rId27"/>
    <p:sldId id="3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46" autoAdjust="0"/>
    <p:restoredTop sz="84844"/>
  </p:normalViewPr>
  <p:slideViewPr>
    <p:cSldViewPr snapToGrid="0">
      <p:cViewPr varScale="1">
        <p:scale>
          <a:sx n="103" d="100"/>
          <a:sy n="103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Dynamic Programming (DP) is a method for solving complex problems by breaking them down into simpler subproblems.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It is applicable when the problem can be divided into overlapping subproblems which are solved just once and their solutions stored for future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does not matter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4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4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7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4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9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6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1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unvisited nodes: [A, B, C, D, E, F]</a:t>
            </a:r>
          </a:p>
          <a:p>
            <a:endParaRPr lang="en-US" dirty="0"/>
          </a:p>
          <a:p>
            <a:r>
              <a:rPr lang="en-US" dirty="0"/>
              <a:t>Visited nodes: []</a:t>
            </a:r>
          </a:p>
          <a:p>
            <a:endParaRPr lang="en-US" dirty="0"/>
          </a:p>
          <a:p>
            <a:r>
              <a:rPr lang="en-US" dirty="0"/>
              <a:t>Have a table of Nodes, shortest distance and previous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1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unvisited nodes: [A, B, C, D, E, F]</a:t>
            </a:r>
          </a:p>
          <a:p>
            <a:endParaRPr lang="en-US" dirty="0"/>
          </a:p>
          <a:p>
            <a:r>
              <a:rPr lang="en-US" dirty="0"/>
              <a:t>Visited nodes: []</a:t>
            </a:r>
          </a:p>
          <a:p>
            <a:endParaRPr lang="en-US" dirty="0"/>
          </a:p>
          <a:p>
            <a:r>
              <a:rPr lang="en-US" dirty="0"/>
              <a:t>Have a table of Nodes, shortest distance and previous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Many subproblems reused multiple times</a:t>
            </a:r>
          </a:p>
          <a:p>
            <a:r>
              <a:rPr lang="en-US" b="1" dirty="0"/>
              <a:t>Instead of solving the same subproblem repeatedly, solve it once and store the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lHSawdgXpI?feature=oembed" TargetMode="Externa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ZkzH5x0SKU?feature=oembed" TargetMode="Externa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Advanced Algorithms</a:t>
            </a:r>
            <a:br>
              <a:rPr lang="en-US" sz="7200" dirty="0"/>
            </a:br>
            <a:r>
              <a:rPr lang="en-US" sz="7200" dirty="0"/>
              <a:t>Session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Gorkem Kar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 &amp; Cons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Tabulation</a:t>
            </a:r>
          </a:p>
          <a:p>
            <a:pPr lvl="1"/>
            <a:r>
              <a:rPr lang="en-US" sz="2000" dirty="0"/>
              <a:t>Advantages </a:t>
            </a:r>
          </a:p>
          <a:p>
            <a:pPr lvl="2"/>
            <a:r>
              <a:rPr lang="en-US" dirty="0"/>
              <a:t>Efficient in terms of memory usage, avoids the overhead of recursive calls</a:t>
            </a:r>
          </a:p>
          <a:p>
            <a:pPr lvl="2"/>
            <a:r>
              <a:rPr lang="en-US" dirty="0"/>
              <a:t>Generally faster due to iterative computation</a:t>
            </a:r>
          </a:p>
          <a:p>
            <a:pPr lvl="1"/>
            <a:r>
              <a:rPr lang="en-US" sz="2000" dirty="0"/>
              <a:t>Disadvantages</a:t>
            </a:r>
          </a:p>
          <a:p>
            <a:pPr lvl="2"/>
            <a:r>
              <a:rPr lang="en-US" dirty="0"/>
              <a:t>Require the initialization of the table (array) to store the immediate results</a:t>
            </a:r>
          </a:p>
          <a:p>
            <a:r>
              <a:rPr lang="en-US" sz="2000" dirty="0" err="1"/>
              <a:t>Memoization</a:t>
            </a:r>
            <a:endParaRPr lang="en-US" sz="2000" dirty="0"/>
          </a:p>
          <a:p>
            <a:pPr lvl="1"/>
            <a:r>
              <a:rPr lang="en-US" sz="2000" dirty="0"/>
              <a:t>Advantages</a:t>
            </a:r>
          </a:p>
          <a:p>
            <a:pPr lvl="2"/>
            <a:r>
              <a:rPr lang="en-US" dirty="0"/>
              <a:t>Easier to implement for problems where recursion comes naturally</a:t>
            </a:r>
          </a:p>
          <a:p>
            <a:pPr lvl="2"/>
            <a:r>
              <a:rPr lang="en-US" dirty="0"/>
              <a:t>Often require less code, making it easier to understand</a:t>
            </a:r>
          </a:p>
          <a:p>
            <a:pPr lvl="1"/>
            <a:r>
              <a:rPr lang="en-US" sz="2000" dirty="0"/>
              <a:t>Disadvantages</a:t>
            </a:r>
          </a:p>
          <a:p>
            <a:pPr lvl="2"/>
            <a:r>
              <a:rPr lang="en-US" dirty="0"/>
              <a:t>Requires additional memory for the recursive call stack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Modified Fibonacci</a:t>
            </a:r>
          </a:p>
        </p:txBody>
      </p:sp>
      <p:pic>
        <p:nvPicPr>
          <p:cNvPr id="15" name="Picture 14" descr="Formulae written on a blackboard">
            <a:extLst>
              <a:ext uri="{FF2B5EF4-FFF2-40B4-BE49-F238E27FC236}">
                <a16:creationId xmlns:a16="http://schemas.microsoft.com/office/drawing/2014/main" id="{EDC3C214-9B61-FC1B-D911-8F8895B7E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79" r="3217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F(n) =    0		         if n=0</a:t>
            </a:r>
          </a:p>
          <a:p>
            <a:pPr marL="0"/>
            <a:r>
              <a:rPr lang="en-US" sz="2200" dirty="0"/>
              <a:t>	   1		         if n=1</a:t>
            </a:r>
          </a:p>
          <a:p>
            <a:pPr marL="0"/>
            <a:r>
              <a:rPr lang="en-US" sz="2200" dirty="0"/>
              <a:t>	   F(n-1) + 2F(n-2)       if n&gt;1</a:t>
            </a:r>
          </a:p>
          <a:p>
            <a:pPr marL="0"/>
            <a:r>
              <a:rPr lang="en-US" sz="2200" dirty="0"/>
              <a:t>The task is compute F(n) efficiently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83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Recursive Approach</a:t>
            </a:r>
          </a:p>
        </p:txBody>
      </p:sp>
      <p:pic>
        <p:nvPicPr>
          <p:cNvPr id="15" name="Picture 14" descr="Formulae written on a blackboard">
            <a:extLst>
              <a:ext uri="{FF2B5EF4-FFF2-40B4-BE49-F238E27FC236}">
                <a16:creationId xmlns:a16="http://schemas.microsoft.com/office/drawing/2014/main" id="{EED5E095-EE31-B95A-440C-69B0C2D0A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3217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9937-342D-329E-489A-AFC8018A4214}"/>
              </a:ext>
            </a:extLst>
          </p:cNvPr>
          <p:cNvSpPr txBox="1">
            <a:spLocks/>
          </p:cNvSpPr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Formula is directly applied</a:t>
            </a:r>
          </a:p>
          <a:p>
            <a:r>
              <a:rPr lang="en-US" sz="2200" dirty="0"/>
              <a:t>Exponential time complexity</a:t>
            </a:r>
          </a:p>
          <a:p>
            <a:pPr lvl="1"/>
            <a:r>
              <a:rPr lang="en-US" sz="2200" dirty="0"/>
              <a:t>O(2</a:t>
            </a:r>
            <a:r>
              <a:rPr lang="en-US" sz="2200" baseline="30000" dirty="0"/>
              <a:t>n</a:t>
            </a:r>
            <a:r>
              <a:rPr lang="en-US" sz="2200" dirty="0"/>
              <a:t>) due to repeated calculations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49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Dynamic Programming Approach</a:t>
            </a:r>
          </a:p>
        </p:txBody>
      </p:sp>
      <p:pic>
        <p:nvPicPr>
          <p:cNvPr id="15" name="Picture 14" descr="Formulae written on a blackboard">
            <a:extLst>
              <a:ext uri="{FF2B5EF4-FFF2-40B4-BE49-F238E27FC236}">
                <a16:creationId xmlns:a16="http://schemas.microsoft.com/office/drawing/2014/main" id="{EED5E095-EE31-B95A-440C-69B0C2D0A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3217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9937-342D-329E-489A-AFC8018A4214}"/>
              </a:ext>
            </a:extLst>
          </p:cNvPr>
          <p:cNvSpPr txBox="1">
            <a:spLocks/>
          </p:cNvSpPr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Use either memorization or tabulation</a:t>
            </a:r>
          </a:p>
          <a:p>
            <a:r>
              <a:rPr lang="en-US" sz="2200" dirty="0"/>
              <a:t>Linear time complexity O(n) by storing intermediate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53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Combinatorial Problems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9937-342D-329E-489A-AFC8018A4214}"/>
              </a:ext>
            </a:extLst>
          </p:cNvPr>
          <p:cNvSpPr txBox="1">
            <a:spLocks/>
          </p:cNvSpPr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Involve finding an optimal object from a finite set of objects</a:t>
            </a:r>
          </a:p>
          <a:p>
            <a:r>
              <a:rPr lang="en-US" sz="2000" dirty="0"/>
              <a:t>Selecting a subset or arrangement of items to optimize a given criterion</a:t>
            </a:r>
          </a:p>
          <a:p>
            <a:r>
              <a:rPr lang="en-US" sz="2000" dirty="0"/>
              <a:t>DP can solve them more efficiently by breaking them down into subproblems and storing intermediate results</a:t>
            </a:r>
          </a:p>
          <a:p>
            <a:r>
              <a:rPr lang="en-US" sz="2000" dirty="0"/>
              <a:t>Let’s start with the Binomial Coefficient</a:t>
            </a:r>
          </a:p>
        </p:txBody>
      </p:sp>
      <p:pic>
        <p:nvPicPr>
          <p:cNvPr id="23" name="Picture 22" descr="Maze">
            <a:extLst>
              <a:ext uri="{FF2B5EF4-FFF2-40B4-BE49-F238E27FC236}">
                <a16:creationId xmlns:a16="http://schemas.microsoft.com/office/drawing/2014/main" id="{44368148-65F7-ABAA-CDD6-98D64A05F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7" r="21228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95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Binomial Coefficient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1A2950-4DAE-C216-941B-8D027E8BF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80" y="2872899"/>
                <a:ext cx="4670097" cy="33206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C(n, k): # of ways to choose k elements from a set of n elements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/>
                  <a:t>Ex: C(5, 2) = ?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5, 2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5−2</m:t>
                            </m:r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1A2950-4DAE-C216-941B-8D027E8B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2872899"/>
                <a:ext cx="4670097" cy="3320668"/>
              </a:xfrm>
              <a:prstGeom prst="rect">
                <a:avLst/>
              </a:prstGeom>
              <a:blipFill>
                <a:blip r:embed="rId3"/>
                <a:stretch>
                  <a:fillRect l="-1626" t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omplex maths formulae on a blackboard">
            <a:extLst>
              <a:ext uri="{FF2B5EF4-FFF2-40B4-BE49-F238E27FC236}">
                <a16:creationId xmlns:a16="http://schemas.microsoft.com/office/drawing/2014/main" id="{B3F19CA6-8A59-6F20-6E08-431D62917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51" r="642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58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Recursive Approach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1A2950-4DAE-C216-941B-8D027E8BF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80" y="2872899"/>
                <a:ext cx="4243589" cy="33206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900" b="0"/>
              </a:p>
              <a:p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sz="1900" b="0"/>
              </a:p>
              <a:p>
                <a:endParaRPr lang="en-US" sz="1900" b="0"/>
              </a:p>
              <a:p>
                <a:endParaRPr lang="en-US" sz="1900"/>
              </a:p>
              <a:p>
                <a:r>
                  <a:rPr lang="en-US" sz="1900" b="1"/>
                  <a:t>Base Cases: </a:t>
                </a:r>
                <a:r>
                  <a:rPr lang="en-US" sz="1900" b="0"/>
                  <a:t>If k = 0, k = n, there is exactly one way to choose k elements</a:t>
                </a:r>
              </a:p>
              <a:p>
                <a:r>
                  <a:rPr lang="en-US" sz="1900" b="1"/>
                  <a:t>Recursive Case: </a:t>
                </a:r>
                <a:r>
                  <a:rPr lang="en-US" sz="1900"/>
                  <a:t>The recursion breaks the problem into smaller subproblems</a:t>
                </a:r>
                <a:endParaRPr lang="en-US" sz="1900" b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1A2950-4DAE-C216-941B-8D027E8B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2872899"/>
                <a:ext cx="4243589" cy="3320668"/>
              </a:xfrm>
              <a:prstGeom prst="rect">
                <a:avLst/>
              </a:prstGeom>
              <a:blipFill>
                <a:blip r:embed="rId3"/>
                <a:stretch>
                  <a:fillRect l="-896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White arrows painted on the asphalt">
            <a:extLst>
              <a:ext uri="{FF2B5EF4-FFF2-40B4-BE49-F238E27FC236}">
                <a16:creationId xmlns:a16="http://schemas.microsoft.com/office/drawing/2014/main" id="{1FF10BF6-4257-F989-5684-3973A5CD4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73" r="1687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1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5222838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Problems with Recursive Approach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0" dirty="0"/>
              <a:t>What is time complexity?</a:t>
            </a:r>
          </a:p>
          <a:p>
            <a:pPr lvl="1"/>
            <a:r>
              <a:rPr lang="en-US" sz="1500" dirty="0"/>
              <a:t>O(2</a:t>
            </a:r>
            <a:r>
              <a:rPr lang="en-US" sz="1500" baseline="30000" dirty="0"/>
              <a:t>n</a:t>
            </a:r>
            <a:r>
              <a:rPr lang="en-US" sz="1500" dirty="0"/>
              <a:t>)</a:t>
            </a:r>
          </a:p>
          <a:p>
            <a:r>
              <a:rPr lang="en-US" sz="1900" b="0" dirty="0"/>
              <a:t>The same computations are repeated, making it inefficient for larger values of n and k</a:t>
            </a:r>
          </a:p>
        </p:txBody>
      </p:sp>
      <p:pic>
        <p:nvPicPr>
          <p:cNvPr id="15" name="Picture 14" descr="White arrows painted on the asphalt">
            <a:extLst>
              <a:ext uri="{FF2B5EF4-FFF2-40B4-BE49-F238E27FC236}">
                <a16:creationId xmlns:a16="http://schemas.microsoft.com/office/drawing/2014/main" id="{1FF10BF6-4257-F989-5684-3973A5CD4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3" r="1687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26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Dynamic Programming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1A2950-4DAE-C216-941B-8D027E8BF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4152774" cy="4303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0"/>
                  <a:t>Let’s use a table to store intermediate results: C(i, j)</a:t>
                </a:r>
              </a:p>
              <a:p>
                <a:r>
                  <a:rPr lang="en-US" sz="2000" b="0"/>
                  <a:t>Initialize: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,0)=1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b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b="0"/>
              </a:p>
              <a:p>
                <a:r>
                  <a:rPr lang="en-US" sz="2000" b="0"/>
                  <a:t>Fill the table using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1A2950-4DAE-C216-941B-8D027E8B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152774" cy="4303464"/>
              </a:xfrm>
              <a:prstGeom prst="rect">
                <a:avLst/>
              </a:prstGeom>
              <a:blipFill>
                <a:blip r:embed="rId3"/>
                <a:stretch>
                  <a:fillRect l="-152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omputer screen shot of a black screen with colorful text&#10;&#10;Description automatically generated">
            <a:extLst>
              <a:ext uri="{FF2B5EF4-FFF2-40B4-BE49-F238E27FC236}">
                <a16:creationId xmlns:a16="http://schemas.microsoft.com/office/drawing/2014/main" id="{F6CD4A5E-172B-3257-A3E7-2CE2950DE0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" b="4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9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Binomial Coefficient Example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Let’s calculate C(5,2):</a:t>
            </a:r>
          </a:p>
          <a:p>
            <a:pPr lvl="1"/>
            <a:r>
              <a:rPr lang="en-US" sz="2000"/>
              <a:t>Initialize a table with size: 6x3 (n=5, k=2)</a:t>
            </a:r>
          </a:p>
          <a:p>
            <a:pPr lvl="1"/>
            <a:r>
              <a:rPr lang="en-US" sz="2000"/>
              <a:t>Fill the table using the recursive relation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A85B802-C0E1-513A-9ADB-8441D7B4D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956430"/>
            <a:ext cx="4737650" cy="49673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z="1000"/>
              <a:pPr>
                <a:spcAft>
                  <a:spcPts val="600"/>
                </a:spcAft>
              </a:pPr>
              <a:t>19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762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Contents</a:t>
            </a:r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9418A3E7-2325-0B66-224C-308225FC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Review</a:t>
            </a:r>
          </a:p>
          <a:p>
            <a:r>
              <a:rPr lang="en-US" sz="2200"/>
              <a:t>Intro to Dynamic Programming</a:t>
            </a:r>
          </a:p>
          <a:p>
            <a:r>
              <a:rPr lang="en-US" sz="2200"/>
              <a:t>The Binomial Coefficient</a:t>
            </a:r>
          </a:p>
          <a:p>
            <a:r>
              <a:rPr lang="en-US" sz="2200"/>
              <a:t>Dijkstra’s Algorithm</a:t>
            </a:r>
          </a:p>
          <a:p>
            <a:r>
              <a:rPr lang="en-US" sz="2200"/>
              <a:t>Examples and Exercises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Binomial Coefficient Example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=1:</a:t>
            </a:r>
          </a:p>
          <a:p>
            <a:pPr lvl="1"/>
            <a:r>
              <a:rPr lang="en-US" sz="1700" dirty="0"/>
              <a:t>C[1][0] = 1, C[1][1] = 1</a:t>
            </a:r>
          </a:p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=2:</a:t>
            </a:r>
          </a:p>
          <a:p>
            <a:pPr lvl="1"/>
            <a:r>
              <a:rPr lang="en-US" sz="1700" dirty="0"/>
              <a:t>C[2][0] = 1, C[2][1] = 2, C[2][2] = 1</a:t>
            </a:r>
          </a:p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=3:</a:t>
            </a:r>
          </a:p>
          <a:p>
            <a:pPr lvl="1"/>
            <a:r>
              <a:rPr lang="en-US" sz="1700" dirty="0"/>
              <a:t>C[3][0] = 1, C[3][1] = 3, C[3][2] = 3</a:t>
            </a:r>
          </a:p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=4:</a:t>
            </a:r>
          </a:p>
          <a:p>
            <a:pPr lvl="1"/>
            <a:r>
              <a:rPr lang="en-US" sz="1700" dirty="0"/>
              <a:t>C[4][0] = 1, C[4][1] = 4, C[4][2] = 6</a:t>
            </a:r>
          </a:p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=5:</a:t>
            </a:r>
          </a:p>
          <a:p>
            <a:pPr lvl="1"/>
            <a:r>
              <a:rPr lang="en-US" sz="1700" dirty="0"/>
              <a:t>C[5][0] = 1, C[5][1] = 5, C[5][2] = 10</a:t>
            </a:r>
          </a:p>
          <a:p>
            <a:r>
              <a:rPr lang="en-US" sz="2100" dirty="0"/>
              <a:t>C(5,2) = 10</a:t>
            </a:r>
          </a:p>
        </p:txBody>
      </p:sp>
      <p:pic>
        <p:nvPicPr>
          <p:cNvPr id="15" name="Picture 14" descr="Metal tic-tac-toe game pieces">
            <a:extLst>
              <a:ext uri="{FF2B5EF4-FFF2-40B4-BE49-F238E27FC236}">
                <a16:creationId xmlns:a16="http://schemas.microsoft.com/office/drawing/2014/main" id="{CD7E2216-0652-6600-D9DF-57356548F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8" r="191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93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DP Complexity Analysis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We fill an n+1 by k+1 table:</a:t>
            </a:r>
          </a:p>
          <a:p>
            <a:pPr lvl="1"/>
            <a:r>
              <a:rPr lang="en-US" sz="1700" dirty="0"/>
              <a:t>Time complexity: O(n . k)</a:t>
            </a:r>
          </a:p>
          <a:p>
            <a:pPr lvl="1"/>
            <a:r>
              <a:rPr lang="en-US" sz="1700" dirty="0"/>
              <a:t>Space complexity: O(n . k)</a:t>
            </a:r>
          </a:p>
        </p:txBody>
      </p:sp>
      <p:pic>
        <p:nvPicPr>
          <p:cNvPr id="15" name="Picture 14" descr="Metal tic-tac-toe game pieces">
            <a:extLst>
              <a:ext uri="{FF2B5EF4-FFF2-40B4-BE49-F238E27FC236}">
                <a16:creationId xmlns:a16="http://schemas.microsoft.com/office/drawing/2014/main" id="{CD7E2216-0652-6600-D9DF-57356548F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8" r="191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5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Graph Optimization Problems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Both DP and Dijkstra’s algorithm are used to solve optimization problems</a:t>
            </a:r>
          </a:p>
          <a:p>
            <a:r>
              <a:rPr lang="en-US" sz="2200"/>
              <a:t>DP is used for problems with a clear recursive structure and overlapping subproblems</a:t>
            </a:r>
          </a:p>
          <a:p>
            <a:r>
              <a:rPr lang="en-US" sz="2200"/>
              <a:t>Dijkstra is designed for finding the shortest path.</a:t>
            </a:r>
          </a:p>
        </p:txBody>
      </p:sp>
      <p:pic>
        <p:nvPicPr>
          <p:cNvPr id="23" name="Picture 22" descr="Many question marks on black background">
            <a:extLst>
              <a:ext uri="{FF2B5EF4-FFF2-40B4-BE49-F238E27FC236}">
                <a16:creationId xmlns:a16="http://schemas.microsoft.com/office/drawing/2014/main" id="{7E442140-08EC-A19D-FF30-66256092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14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Dijkstra’s Algorithm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1A2950-4DAE-C216-941B-8D027E8BF038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Introduced by E. W. Dijkstra in 1956</a:t>
            </a:r>
          </a:p>
          <a:p>
            <a:r>
              <a:rPr lang="en-US" sz="2200"/>
              <a:t>Designed for finding the shortest path in a road network</a:t>
            </a:r>
          </a:p>
          <a:p>
            <a:r>
              <a:rPr lang="en-US" sz="2200"/>
              <a:t>Application scenarios:</a:t>
            </a:r>
          </a:p>
          <a:p>
            <a:pPr lvl="1"/>
            <a:r>
              <a:rPr lang="en-US" sz="2200"/>
              <a:t>Network routing</a:t>
            </a:r>
          </a:p>
          <a:p>
            <a:pPr lvl="1"/>
            <a:r>
              <a:rPr lang="en-US" sz="2200"/>
              <a:t>Geographical Navigation</a:t>
            </a:r>
          </a:p>
          <a:p>
            <a:pPr lvl="1"/>
            <a:r>
              <a:rPr lang="en-US" sz="2200"/>
              <a:t>Robotics</a:t>
            </a:r>
          </a:p>
          <a:p>
            <a:pPr lvl="1"/>
            <a:r>
              <a:rPr lang="en-US" sz="2200"/>
              <a:t>Game Development</a:t>
            </a:r>
          </a:p>
        </p:txBody>
      </p:sp>
      <p:pic>
        <p:nvPicPr>
          <p:cNvPr id="23" name="Picture 22" descr="Maze">
            <a:extLst>
              <a:ext uri="{FF2B5EF4-FFF2-40B4-BE49-F238E27FC236}">
                <a16:creationId xmlns:a16="http://schemas.microsoft.com/office/drawing/2014/main" id="{D9F26543-A9A8-DC81-0011-C8D7409D5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3" r="195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180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Dijkstra’s Algorithm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nline Media 2" descr="Dijkstra's algorithm in 3 minutes">
            <a:hlinkClick r:id="" action="ppaction://media"/>
            <a:extLst>
              <a:ext uri="{FF2B5EF4-FFF2-40B4-BE49-F238E27FC236}">
                <a16:creationId xmlns:a16="http://schemas.microsoft.com/office/drawing/2014/main" id="{6138D014-236F-BA83-A99D-9D76DE4DD0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/>
              <a:pPr>
                <a:spcAft>
                  <a:spcPts val="60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Dijkstra’s Algorithm Pseudocode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2B27045-3432-C093-7223-7DC0B9F86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32" y="640080"/>
            <a:ext cx="6218944" cy="55504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/>
              <a:pPr>
                <a:spcAft>
                  <a:spcPts val="60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9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Dijkstra’s Algorithm Exercise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hexagon with blue circles and white lines&#10;&#10;Description automatically generated">
            <a:extLst>
              <a:ext uri="{FF2B5EF4-FFF2-40B4-BE49-F238E27FC236}">
                <a16:creationId xmlns:a16="http://schemas.microsoft.com/office/drawing/2014/main" id="{50FCF799-72C6-94AD-1528-BEE4E4A2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21447"/>
            <a:ext cx="7214616" cy="378767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/>
              <a:pPr>
                <a:spcAft>
                  <a:spcPts val="60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Dijkstra’s Algorithm Solution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nline Media 2" descr="Dijkstras Shortest Path Algorithm Explained | With Example | Graph Theory">
            <a:hlinkClick r:id="" action="ppaction://media"/>
            <a:extLst>
              <a:ext uri="{FF2B5EF4-FFF2-40B4-BE49-F238E27FC236}">
                <a16:creationId xmlns:a16="http://schemas.microsoft.com/office/drawing/2014/main" id="{722A9CC0-4D3F-2566-1CA0-22C830A9C7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/>
              <a:pPr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Dynamic Programming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Method</a:t>
            </a:r>
          </a:p>
          <a:p>
            <a:r>
              <a:rPr lang="en-US" sz="2200"/>
              <a:t>Complex problems</a:t>
            </a:r>
          </a:p>
          <a:p>
            <a:r>
              <a:rPr lang="en-US" sz="2200"/>
              <a:t>Breaking down into simpler subproblems </a:t>
            </a:r>
          </a:p>
          <a:p>
            <a:r>
              <a:rPr lang="en-US" sz="2200"/>
              <a:t>Top-down (Memoization)</a:t>
            </a:r>
          </a:p>
          <a:p>
            <a:r>
              <a:rPr lang="en-US" sz="2200"/>
              <a:t>Bottom-up (Tabulation)</a:t>
            </a:r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91A0EB9A-65E5-AF9A-53B7-FCAF388B6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Vs Divide &amp; Conquer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690C6-EE4C-F6AD-0C05-36227D46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D&amp;C</a:t>
            </a:r>
          </a:p>
          <a:p>
            <a:r>
              <a:rPr lang="en-US" sz="2000" dirty="0"/>
              <a:t>Non-overlapping subproblems</a:t>
            </a:r>
          </a:p>
          <a:p>
            <a:r>
              <a:rPr lang="en-US" sz="2000" dirty="0"/>
              <a:t>Each subproblem is solved independently, then solutions are combined</a:t>
            </a:r>
          </a:p>
          <a:p>
            <a:r>
              <a:rPr lang="en-US" sz="2000" dirty="0"/>
              <a:t>Example: Merge Sort, Quick Sort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2AAD-C922-E733-B1DA-F578E2F1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DP</a:t>
            </a:r>
          </a:p>
          <a:p>
            <a:r>
              <a:rPr lang="en-US" sz="2000" dirty="0"/>
              <a:t>Overlapping subproblems</a:t>
            </a:r>
          </a:p>
          <a:p>
            <a:r>
              <a:rPr lang="en-US" sz="2000" dirty="0"/>
              <a:t>Stores the solutions of subproblems to avoid redundant work</a:t>
            </a:r>
          </a:p>
          <a:p>
            <a:r>
              <a:rPr lang="en-US" sz="2000" dirty="0"/>
              <a:t>Fibonacci Sequence, Shortest Path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tree&#10;&#10;Description automatically generated">
            <a:extLst>
              <a:ext uri="{FF2B5EF4-FFF2-40B4-BE49-F238E27FC236}">
                <a16:creationId xmlns:a16="http://schemas.microsoft.com/office/drawing/2014/main" id="{7547A182-76CF-7510-C015-E7AFB26CB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48502"/>
            <a:ext cx="7214616" cy="37335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Key Concepts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Subproblems reused multiple times</a:t>
            </a:r>
          </a:p>
          <a:p>
            <a:r>
              <a:rPr lang="en-US" sz="2200"/>
              <a:t>Don’t solve the same subproblem repeatedly, </a:t>
            </a:r>
          </a:p>
          <a:p>
            <a:r>
              <a:rPr lang="en-US" sz="2200"/>
              <a:t>Solve it once and store the result</a:t>
            </a:r>
          </a:p>
        </p:txBody>
      </p:sp>
      <p:pic>
        <p:nvPicPr>
          <p:cNvPr id="15" name="Picture 14" descr="Many question marks on black background">
            <a:extLst>
              <a:ext uri="{FF2B5EF4-FFF2-40B4-BE49-F238E27FC236}">
                <a16:creationId xmlns:a16="http://schemas.microsoft.com/office/drawing/2014/main" id="{4B1787F8-29F3-88C0-7653-0C73FD28A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0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Key Concepts 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Optimal substructure</a:t>
            </a:r>
          </a:p>
          <a:p>
            <a:r>
              <a:rPr lang="en-US" sz="2200"/>
              <a:t>Focus on subproblems</a:t>
            </a:r>
          </a:p>
          <a:p>
            <a:r>
              <a:rPr lang="en-US" sz="2200"/>
              <a:t>Example: Shortest path in a graph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422E92E1-6E44-065C-B168-91AF73C34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37046"/>
            <a:ext cx="6903720" cy="31839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Tabulation</a:t>
            </a:r>
            <a:br>
              <a:rPr lang="en-US" sz="5000"/>
            </a:br>
            <a:r>
              <a:rPr lang="en-US" sz="5000"/>
              <a:t>(Bottom-Up)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b="1"/>
          </a:p>
          <a:p>
            <a:r>
              <a:rPr lang="en-US" sz="2200"/>
              <a:t>Iteratively solves subproblems, and store their solutions in a table</a:t>
            </a:r>
          </a:p>
          <a:p>
            <a:r>
              <a:rPr lang="en-US" sz="2200"/>
              <a:t>All subproblem solutions are available when needed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3CE0D40-33B7-3E3D-D723-627E0DB6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46218"/>
            <a:ext cx="6903720" cy="33655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Memoization</a:t>
            </a:r>
            <a:br>
              <a:rPr lang="en-US" sz="4600"/>
            </a:br>
            <a:r>
              <a:rPr lang="en-US" sz="4600"/>
              <a:t>(Top-Down)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b="1"/>
          </a:p>
          <a:p>
            <a:r>
              <a:rPr lang="en-US" sz="2200"/>
              <a:t>Recursively solves subproblems, and store their solutions in a table</a:t>
            </a:r>
          </a:p>
          <a:p>
            <a:r>
              <a:rPr lang="en-US" sz="2200"/>
              <a:t>Check if the solution to a problem is already computed and returns the stored result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208E344-D18E-F1F1-7685-E46FF54BA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5700</TotalTime>
  <Words>1041</Words>
  <Application>Microsoft Macintosh PowerPoint</Application>
  <PresentationFormat>Widescreen</PresentationFormat>
  <Paragraphs>193</Paragraphs>
  <Slides>27</Slides>
  <Notes>22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ui-sans-serif</vt:lpstr>
      <vt:lpstr>Office Theme</vt:lpstr>
      <vt:lpstr>Advanced Algorithms Session 5</vt:lpstr>
      <vt:lpstr>Contents</vt:lpstr>
      <vt:lpstr>Dynamic Programming</vt:lpstr>
      <vt:lpstr>Vs Divide &amp; Conquer</vt:lpstr>
      <vt:lpstr>Comparison</vt:lpstr>
      <vt:lpstr>Key Concepts</vt:lpstr>
      <vt:lpstr>Key Concepts 2</vt:lpstr>
      <vt:lpstr>Tabulation (Bottom-Up)</vt:lpstr>
      <vt:lpstr>Memoization (Top-Down)</vt:lpstr>
      <vt:lpstr>Pros &amp; Cons</vt:lpstr>
      <vt:lpstr>Modified Fibonacci</vt:lpstr>
      <vt:lpstr>Recursive Approach</vt:lpstr>
      <vt:lpstr>Dynamic Programming Approach</vt:lpstr>
      <vt:lpstr>Combinatorial Problems</vt:lpstr>
      <vt:lpstr>The Binomial Coefficient</vt:lpstr>
      <vt:lpstr>Recursive Approach</vt:lpstr>
      <vt:lpstr>Problems with Recursive Approach</vt:lpstr>
      <vt:lpstr>Dynamic Programming Solution</vt:lpstr>
      <vt:lpstr>Binomial Coefficient Example</vt:lpstr>
      <vt:lpstr>Binomial Coefficient Example</vt:lpstr>
      <vt:lpstr>DP Complexity Analysis</vt:lpstr>
      <vt:lpstr>Graph Optimization Problems</vt:lpstr>
      <vt:lpstr>Dijkstra’s Algorithm</vt:lpstr>
      <vt:lpstr>Dijkstra’s Algorithm</vt:lpstr>
      <vt:lpstr>Dijkstra’s Algorithm Pseudocode</vt:lpstr>
      <vt:lpstr>Dijkstra’s Algorithm Exercise</vt:lpstr>
      <vt:lpstr>Dijkstra’s Algorithm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32</cp:revision>
  <dcterms:created xsi:type="dcterms:W3CDTF">2024-04-30T16:14:59Z</dcterms:created>
  <dcterms:modified xsi:type="dcterms:W3CDTF">2024-09-18T16:49:42Z</dcterms:modified>
</cp:coreProperties>
</file>