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366" r:id="rId4"/>
    <p:sldId id="367" r:id="rId5"/>
    <p:sldId id="259" r:id="rId6"/>
    <p:sldId id="260" r:id="rId7"/>
    <p:sldId id="340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84006"/>
  </p:normalViewPr>
  <p:slideViewPr>
    <p:cSldViewPr snapToGrid="0">
      <p:cViewPr varScale="1">
        <p:scale>
          <a:sx n="104" d="100"/>
          <a:sy n="104" d="100"/>
        </p:scale>
        <p:origin x="1168" y="200"/>
      </p:cViewPr>
      <p:guideLst/>
    </p:cSldViewPr>
  </p:slideViewPr>
  <p:outlineViewPr>
    <p:cViewPr>
      <p:scale>
        <a:sx n="33" d="100"/>
        <a:sy n="33" d="100"/>
      </p:scale>
      <p:origin x="0" y="-9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unvisited nodes: [A, B, C, D, E, F]</a:t>
            </a:r>
          </a:p>
          <a:p>
            <a:endParaRPr lang="en-US" dirty="0"/>
          </a:p>
          <a:p>
            <a:r>
              <a:rPr lang="en-US" dirty="0"/>
              <a:t>Visited nodes: []</a:t>
            </a:r>
          </a:p>
          <a:p>
            <a:endParaRPr lang="en-US" dirty="0"/>
          </a:p>
          <a:p>
            <a:r>
              <a:rPr lang="en-US" dirty="0"/>
              <a:t>Have a table of Nodes, shortest distance and previous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is the number of vertices</a:t>
            </a:r>
          </a:p>
          <a:p>
            <a:r>
              <a:rPr lang="en-US" dirty="0"/>
              <a:t>Priority queue with a binary heap can reduce the time complexity to O( (V+E)</a:t>
            </a:r>
            <a:r>
              <a:rPr lang="en-US" dirty="0" err="1"/>
              <a:t>logV</a:t>
            </a:r>
            <a:r>
              <a:rPr lang="en-US" dirty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=4OQeCuLYj-4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=33k8EPNriTM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=_tur2nPkIKo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FEED-252C-374A-98B7-D0CC1305BD03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130B-859C-794A-8FF0-963D5437C1D7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1697-7551-FC48-8CAD-DE61DC730E83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1925-0118-B044-8C3F-5B128729169C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B7-203F-E048-8E8D-0053476B5574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8A78-EEF2-BE4B-8329-578C094FA024}" type="datetime1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E1F-367A-1A4E-B5CE-B23FBB4EE811}" type="datetime1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8B62-5226-3B4E-BCCC-AD6341F59545}" type="datetime1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E9E7-1049-B04D-A827-8AEF913D97D6}" type="datetime1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E231-CAB8-B548-836E-DD459EA51D9D}" type="datetime1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45D8-6691-944B-B04F-6724A0679772}" type="datetime1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F2D9-C56D-984E-820C-D5B848AA615A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OQeCuLYj-4?feature=oembed" TargetMode="Externa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3k8EPNriTM?feature=oembed" TargetMode="Externa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pmBjIZ20pE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tur2nPkIKo?list=PLDV1Zeh2NRsAsbafOroUBnNV8fhZa7P4u" TargetMode="Externa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ZkzH5x0SKU?feature=oembed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bWXjtg0L64?feature=oembed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Advanced Algorithms</a:t>
            </a:r>
            <a:br>
              <a:rPr lang="en-US" sz="7200" dirty="0"/>
            </a:br>
            <a:r>
              <a:rPr lang="en-US" sz="7200" dirty="0"/>
              <a:t>Session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Gorkem Kar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258C-AC37-FE5C-B4B2-B87E827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269DE-F7DA-185B-1CB5-0B34FC84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Floyd-Warshall Algorithm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descr="Floyd–Warshall algorithm in 4 minutes">
            <a:hlinkClick r:id="" action="ppaction://media"/>
            <a:extLst>
              <a:ext uri="{FF2B5EF4-FFF2-40B4-BE49-F238E27FC236}">
                <a16:creationId xmlns:a16="http://schemas.microsoft.com/office/drawing/2014/main" id="{DCF15DD6-42E7-BC64-1232-6982FB0FC1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54296" y="1377155"/>
            <a:ext cx="7214616" cy="40762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CE469-0C63-98ED-17D4-0E63925C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7D8CD-6EA0-6C0D-68BD-0B46531C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Floyd-Warshall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9249-40F5-0FA1-5F42-DF8B2AF5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Time complexity:</a:t>
            </a:r>
          </a:p>
          <a:p>
            <a:pPr lvl="1"/>
            <a:r>
              <a:rPr lang="en-US" sz="2000"/>
              <a:t>O(V</a:t>
            </a:r>
            <a:r>
              <a:rPr lang="en-US" sz="2000" baseline="30000"/>
              <a:t>3</a:t>
            </a:r>
            <a:r>
              <a:rPr lang="en-US" sz="2000"/>
              <a:t>)</a:t>
            </a:r>
          </a:p>
          <a:p>
            <a:r>
              <a:rPr lang="en-US" sz="2000"/>
              <a:t>Space complexity:</a:t>
            </a:r>
          </a:p>
          <a:p>
            <a:pPr lvl="1"/>
            <a:r>
              <a:rPr lang="en-US" sz="2000"/>
              <a:t>O(V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BEAA0-B888-8929-CC97-EE6B9A8C5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6" r="3556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9C6AB-F4DA-D762-1D1C-93B3F186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869" y="6356350"/>
            <a:ext cx="17684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7D8CD-6EA0-6C0D-68BD-0B46531C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Dynamic Programming in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9249-40F5-0FA1-5F42-DF8B2AF5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Knapsack problem</a:t>
            </a:r>
          </a:p>
          <a:p>
            <a:r>
              <a:rPr lang="en-US" sz="2000" dirty="0"/>
              <a:t>Traveling salesman problem</a:t>
            </a:r>
          </a:p>
          <a:p>
            <a:r>
              <a:rPr lang="en-US" sz="2000" dirty="0"/>
              <a:t>Magical cow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9C6AB-F4DA-D762-1D1C-93B3F186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869" y="6356350"/>
            <a:ext cx="17684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18F93-BC03-11E8-5301-3C1BD9F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Knapsack Problem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descr="Knapsack Problem">
            <a:hlinkClick r:id="" action="ppaction://media"/>
            <a:extLst>
              <a:ext uri="{FF2B5EF4-FFF2-40B4-BE49-F238E27FC236}">
                <a16:creationId xmlns:a16="http://schemas.microsoft.com/office/drawing/2014/main" id="{FC352EF5-FD9E-6DCE-5D8A-793D536C0AC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54296" y="1377155"/>
            <a:ext cx="7214616" cy="40762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B8772-8AC6-9200-0F8B-ED11208C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9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D8E94-6A7E-FA0C-42E9-4C76FAC5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Traveling Salesman Problem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descr="What is the Traveling Salesman Problem?">
            <a:hlinkClick r:id="" action="ppaction://media"/>
            <a:extLst>
              <a:ext uri="{FF2B5EF4-FFF2-40B4-BE49-F238E27FC236}">
                <a16:creationId xmlns:a16="http://schemas.microsoft.com/office/drawing/2014/main" id="{0C8A00E7-C8B1-48FC-81DB-BAE3AC712A5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54296" y="1377155"/>
            <a:ext cx="7214616" cy="40762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2B2-A28E-F586-1F66-910C6900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F1CD0-9493-C857-AED1-60811385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Magical Cow Problem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descr="Magic Cows | Dynamic Programming | Adhoc | Interview problem">
            <a:hlinkClick r:id="" action="ppaction://media"/>
            <a:extLst>
              <a:ext uri="{FF2B5EF4-FFF2-40B4-BE49-F238E27FC236}">
                <a16:creationId xmlns:a16="http://schemas.microsoft.com/office/drawing/2014/main" id="{59787837-13BB-DE20-EC40-E7E3FE0C7C0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54296" y="1377155"/>
            <a:ext cx="7214616" cy="40762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8327A-BDDB-0B07-11FA-F93A9B6E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Contents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Review</a:t>
            </a:r>
          </a:p>
          <a:p>
            <a:r>
              <a:rPr lang="en-US" sz="2200"/>
              <a:t>Bellman-Ford Algorithm for Shortest Paths</a:t>
            </a:r>
          </a:p>
          <a:p>
            <a:r>
              <a:rPr lang="en-US" sz="2200"/>
              <a:t>Floyd’s Algorithm for Shortest Paths</a:t>
            </a:r>
          </a:p>
          <a:p>
            <a:r>
              <a:rPr lang="en-US" sz="2200"/>
              <a:t>Dynamic Programming in Optimization Problems</a:t>
            </a:r>
          </a:p>
          <a:p>
            <a:r>
              <a:rPr lang="en-US" sz="2200"/>
              <a:t>Examples and Exercises</a:t>
            </a:r>
          </a:p>
        </p:txBody>
      </p:sp>
      <p:pic>
        <p:nvPicPr>
          <p:cNvPr id="15" name="Picture 14" descr="CPU with binary numbers and blueprint">
            <a:extLst>
              <a:ext uri="{FF2B5EF4-FFF2-40B4-BE49-F238E27FC236}">
                <a16:creationId xmlns:a16="http://schemas.microsoft.com/office/drawing/2014/main" id="{A4CB3DA9-A6DB-0F0E-537B-CA248272A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0" r="1884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8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Dijkstra’s Algorithm Solution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nline Media 2" descr="Dijkstras Shortest Path Algorithm Explained | With Example | Graph Theory">
            <a:hlinkClick r:id="" action="ppaction://media"/>
            <a:extLst>
              <a:ext uri="{FF2B5EF4-FFF2-40B4-BE49-F238E27FC236}">
                <a16:creationId xmlns:a16="http://schemas.microsoft.com/office/drawing/2014/main" id="{722A9CC0-4D3F-2566-1CA0-22C830A9C7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54296" y="1377155"/>
            <a:ext cx="7214616" cy="40762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Dijkstra’s Algorithm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565EA-0E99-EB69-185D-59C23A289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Time complexity:</a:t>
            </a:r>
          </a:p>
          <a:p>
            <a:pPr lvl="1"/>
            <a:r>
              <a:rPr lang="en-US" sz="2200" dirty="0"/>
              <a:t>O(V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r>
              <a:rPr lang="en-US" sz="2200" dirty="0"/>
              <a:t>Space complexity:</a:t>
            </a:r>
          </a:p>
          <a:p>
            <a:pPr lvl="1"/>
            <a:r>
              <a:rPr lang="en-US" sz="2200" dirty="0"/>
              <a:t>O(V)</a:t>
            </a:r>
          </a:p>
          <a:p>
            <a:r>
              <a:rPr lang="en-US" sz="2600" dirty="0"/>
              <a:t>It assumes each cost is non-negative</a:t>
            </a:r>
          </a:p>
          <a:p>
            <a:pPr lvl="1"/>
            <a:r>
              <a:rPr lang="en-US" sz="2200" dirty="0"/>
              <a:t>When it found a shortest path, it cannot be improved</a:t>
            </a:r>
          </a:p>
        </p:txBody>
      </p:sp>
      <p:pic>
        <p:nvPicPr>
          <p:cNvPr id="7" name="Picture 6" descr="Abstract background of mesh on pink">
            <a:extLst>
              <a:ext uri="{FF2B5EF4-FFF2-40B4-BE49-F238E27FC236}">
                <a16:creationId xmlns:a16="http://schemas.microsoft.com/office/drawing/2014/main" id="{4A3DF22F-2879-7EEC-1FE8-7610B2757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59" r="1018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Bellman-Ford</a:t>
            </a:r>
            <a:br>
              <a:rPr lang="en-US" sz="5400"/>
            </a:br>
            <a:r>
              <a:rPr lang="en-US" sz="5400"/>
              <a:t>Algorithm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Introduced by Richard Bellman and Lester Ford in 1958.</a:t>
            </a:r>
          </a:p>
          <a:p>
            <a:r>
              <a:rPr lang="en-US" sz="2200"/>
              <a:t>Handles graphs with negative weight edges.</a:t>
            </a:r>
          </a:p>
          <a:p>
            <a:pPr marL="0" indent="0">
              <a:buNone/>
            </a:pPr>
            <a:br>
              <a:rPr lang="en-US" sz="2200"/>
            </a:br>
            <a:endParaRPr lang="en-US" sz="2200"/>
          </a:p>
        </p:txBody>
      </p:sp>
      <p:pic>
        <p:nvPicPr>
          <p:cNvPr id="16" name="Picture 15" descr="Vehicle speeding down a mountain road at dusk">
            <a:extLst>
              <a:ext uri="{FF2B5EF4-FFF2-40B4-BE49-F238E27FC236}">
                <a16:creationId xmlns:a16="http://schemas.microsoft.com/office/drawing/2014/main" id="{51AA1474-A40F-C61B-3EDE-D2827F4D8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8" r="2764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Bellman-Ford Algorithm </a:t>
            </a:r>
            <a:br>
              <a:rPr lang="en-US" sz="4200"/>
            </a:br>
            <a:r>
              <a:rPr lang="en-US" sz="4200"/>
              <a:t>Steps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/>
              <a:t>Initialization</a:t>
            </a:r>
          </a:p>
          <a:p>
            <a:pPr lvl="1"/>
            <a:r>
              <a:rPr lang="en-US" sz="1500"/>
              <a:t>Set the distance to the source node to 0 and all other nodes to infinity.</a:t>
            </a:r>
          </a:p>
          <a:p>
            <a:r>
              <a:rPr lang="en-US" sz="1500"/>
              <a:t>Relaxation</a:t>
            </a:r>
          </a:p>
          <a:p>
            <a:pPr lvl="1"/>
            <a:r>
              <a:rPr lang="en-US" sz="1500"/>
              <a:t>Repeat for (V-1) times: For each edge (u, v), update the distance if </a:t>
            </a:r>
            <a:br>
              <a:rPr lang="en-US" sz="1500"/>
            </a:br>
            <a:r>
              <a:rPr lang="en-US" sz="1500"/>
              <a:t>dist[u] + weight(u, v) &lt; dist[v]</a:t>
            </a:r>
          </a:p>
          <a:p>
            <a:r>
              <a:rPr lang="en-US" sz="1500"/>
              <a:t>Negative Cycle Detection</a:t>
            </a:r>
          </a:p>
          <a:p>
            <a:pPr lvl="1"/>
            <a:r>
              <a:rPr lang="en-US" sz="1500"/>
              <a:t>Run the relaxation process one more time to check for changes; if any distance is updated, a negative cycle exists.</a:t>
            </a:r>
          </a:p>
        </p:txBody>
      </p:sp>
      <p:pic>
        <p:nvPicPr>
          <p:cNvPr id="15" name="Picture 14" descr="Hand with red strings">
            <a:extLst>
              <a:ext uri="{FF2B5EF4-FFF2-40B4-BE49-F238E27FC236}">
                <a16:creationId xmlns:a16="http://schemas.microsoft.com/office/drawing/2014/main" id="{52BF8E86-BE3A-2172-BF41-2A6D03823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90" r="1485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Bellman-Ford Example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nline Media 6" descr="Bellman-Ford in 5 minutes — Step by step example">
            <a:hlinkClick r:id="" action="ppaction://media"/>
            <a:extLst>
              <a:ext uri="{FF2B5EF4-FFF2-40B4-BE49-F238E27FC236}">
                <a16:creationId xmlns:a16="http://schemas.microsoft.com/office/drawing/2014/main" id="{3C3F4A89-332C-6A43-5CC7-9B16297E69B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45238" y="1315132"/>
            <a:ext cx="7608304" cy="429869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D00-394F-DCC9-B68A-E37A15CC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Bellman-Ford 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5724-AE50-60E8-C6E1-8E1B8358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/>
              <a:t>Time complexity</a:t>
            </a:r>
          </a:p>
          <a:p>
            <a:pPr lvl="1"/>
            <a:r>
              <a:rPr lang="en-US" sz="2000"/>
              <a:t>O(V * E)</a:t>
            </a:r>
          </a:p>
          <a:p>
            <a:r>
              <a:rPr lang="en-US" sz="2000"/>
              <a:t>Space complexity</a:t>
            </a:r>
          </a:p>
          <a:p>
            <a:pPr lvl="1"/>
            <a:r>
              <a:rPr lang="en-US" sz="2000"/>
              <a:t>O(V)</a:t>
            </a:r>
          </a:p>
          <a:p>
            <a:r>
              <a:rPr lang="en-US" sz="2000"/>
              <a:t>If weights are all positive</a:t>
            </a:r>
          </a:p>
          <a:p>
            <a:pPr lvl="1"/>
            <a:r>
              <a:rPr lang="en-US" sz="2000"/>
              <a:t>Less efficient than Dijkstra</a:t>
            </a:r>
          </a:p>
        </p:txBody>
      </p:sp>
      <p:pic>
        <p:nvPicPr>
          <p:cNvPr id="6" name="Picture 5" descr="Formulae on a background">
            <a:extLst>
              <a:ext uri="{FF2B5EF4-FFF2-40B4-BE49-F238E27FC236}">
                <a16:creationId xmlns:a16="http://schemas.microsoft.com/office/drawing/2014/main" id="{37C43C05-384A-F1BE-5F78-9E004CD8B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1" r="18766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B418A-384D-72E6-5A2F-3D8A1CDF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E181A-17B5-FF04-B40C-8FE8432D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Comparison of Algorithms</a:t>
            </a:r>
          </a:p>
        </p:txBody>
      </p:sp>
      <p:pic>
        <p:nvPicPr>
          <p:cNvPr id="6" name="Picture 5" descr="Solo journey">
            <a:extLst>
              <a:ext uri="{FF2B5EF4-FFF2-40B4-BE49-F238E27FC236}">
                <a16:creationId xmlns:a16="http://schemas.microsoft.com/office/drawing/2014/main" id="{84FECB41-F05E-9A99-2C89-23D502673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9" r="2011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2175-6D57-CCEC-593C-0CD8DB81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Dijkstra: </a:t>
            </a:r>
          </a:p>
          <a:p>
            <a:pPr lvl="1"/>
            <a:r>
              <a:rPr lang="en-US" sz="2200" dirty="0"/>
              <a:t>Shortest path from one node to all nodes</a:t>
            </a:r>
          </a:p>
          <a:p>
            <a:r>
              <a:rPr lang="en-US" sz="2200" dirty="0"/>
              <a:t>Bellman-Ford: </a:t>
            </a:r>
          </a:p>
          <a:p>
            <a:pPr lvl="1"/>
            <a:r>
              <a:rPr lang="en-US" sz="2200" dirty="0"/>
              <a:t>Shortest path from one node to all nodes, negative edges are allowed</a:t>
            </a:r>
          </a:p>
          <a:p>
            <a:r>
              <a:rPr lang="en-US" sz="2200" dirty="0"/>
              <a:t>Floyd-</a:t>
            </a:r>
            <a:r>
              <a:rPr lang="en-US" sz="2200" dirty="0" err="1"/>
              <a:t>Warshall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Shortest path between all pair of vertices, negative edges are allowed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4FE3-69B6-4D0B-6A6B-69E796F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939C1-24D7-49E9-A58A-7960365209F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6186</TotalTime>
  <Words>396</Words>
  <Application>Microsoft Macintosh PowerPoint</Application>
  <PresentationFormat>Widescreen</PresentationFormat>
  <Paragraphs>87</Paragraphs>
  <Slides>15</Slides>
  <Notes>7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Advanced Algorithms Session 6</vt:lpstr>
      <vt:lpstr>Contents</vt:lpstr>
      <vt:lpstr>Dijkstra’s Algorithm Solution</vt:lpstr>
      <vt:lpstr>Dijkstra’s Algorithm</vt:lpstr>
      <vt:lpstr>Bellman-Ford Algorithm</vt:lpstr>
      <vt:lpstr>Bellman-Ford Algorithm  Steps</vt:lpstr>
      <vt:lpstr>Bellman-Ford Example</vt:lpstr>
      <vt:lpstr>Bellman-Ford Algorithm</vt:lpstr>
      <vt:lpstr>Comparison of Algorithms</vt:lpstr>
      <vt:lpstr>Floyd-Warshall Algorithm</vt:lpstr>
      <vt:lpstr>Floyd-Warshall Algorithm</vt:lpstr>
      <vt:lpstr>Dynamic Programming in Optimization </vt:lpstr>
      <vt:lpstr>Knapsack Problem</vt:lpstr>
      <vt:lpstr>Traveling Salesman Problem</vt:lpstr>
      <vt:lpstr>Magical Cow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Gorkem Kar</dc:creator>
  <cp:lastModifiedBy>Gorkem Kar</cp:lastModifiedBy>
  <cp:revision>27</cp:revision>
  <dcterms:created xsi:type="dcterms:W3CDTF">2024-04-30T16:14:59Z</dcterms:created>
  <dcterms:modified xsi:type="dcterms:W3CDTF">2024-09-24T19:03:32Z</dcterms:modified>
</cp:coreProperties>
</file>