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78" r:id="rId10"/>
    <p:sldId id="279" r:id="rId11"/>
    <p:sldId id="280" r:id="rId12"/>
    <p:sldId id="281" r:id="rId13"/>
    <p:sldId id="27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84181"/>
  </p:normalViewPr>
  <p:slideViewPr>
    <p:cSldViewPr snapToGrid="0">
      <p:cViewPr varScale="1">
        <p:scale>
          <a:sx n="102" d="100"/>
          <a:sy n="102" d="100"/>
        </p:scale>
        <p:origin x="1224" y="192"/>
      </p:cViewPr>
      <p:guideLst/>
    </p:cSldViewPr>
  </p:slideViewPr>
  <p:outlineViewPr>
    <p:cViewPr>
      <p:scale>
        <a:sx n="33" d="100"/>
        <a:sy n="33" d="100"/>
      </p:scale>
      <p:origin x="0" y="-9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greedy approach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roads will be cleared?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=Yldkh0aOEcg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/>
              <a:t>=71UQH7Pr9kU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space complexity is: O(E + 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Adjacency Matrix requires this O(V</a:t>
            </a:r>
            <a:r>
              <a:rPr lang="en-US" baseline="30000" dirty="0"/>
              <a:t>2</a:t>
            </a:r>
            <a:r>
              <a:rPr lang="en-US" dirty="0"/>
              <a:t>) space to store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8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0, activity 1, activity 3 and activity 4 will be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0, 2, 5, and 7 will be 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FEED-252C-374A-98B7-D0CC1305BD03}" type="datetime1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130B-859C-794A-8FF0-963D5437C1D7}" type="datetime1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1697-7551-FC48-8CAD-DE61DC730E83}" type="datetime1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1925-0118-B044-8C3F-5B128729169C}" type="datetime1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B7-203F-E048-8E8D-0053476B5574}" type="datetime1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8A78-EEF2-BE4B-8329-578C094FA024}" type="datetime1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E1F-367A-1A4E-B5CE-B23FBB4EE811}" type="datetime1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B62-5226-3B4E-BCCC-AD6341F59545}" type="datetime1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E9E7-1049-B04D-A827-8AEF913D97D6}" type="datetime1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E231-CAB8-B548-836E-DD459EA51D9D}" type="datetime1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45D8-6691-944B-B04F-6724A0679772}" type="datetime1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F2D9-C56D-984E-820C-D5B848AA615A}" type="datetime1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1UQH7Pr9kU?feature=oembed" TargetMode="Externa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plfcGZmX7I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ldkh0aOEcg?feature=oembed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Advanced Algorithms</a:t>
            </a:r>
            <a:br>
              <a:rPr lang="en-US" sz="7200"/>
            </a:br>
            <a:r>
              <a:rPr lang="en-US" sz="7200"/>
              <a:t>Session 7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Gorkem Kar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258C-AC37-FE5C-B4B2-B87E827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943A9-2C88-4536-B9B1-FA7645D2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triangle with circles and lines&#10;&#10;Description automatically generated">
            <a:extLst>
              <a:ext uri="{FF2B5EF4-FFF2-40B4-BE49-F238E27FC236}">
                <a16:creationId xmlns:a16="http://schemas.microsoft.com/office/drawing/2014/main" id="{BE46AB66-301F-DB9D-4607-602E2561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52" y="666728"/>
            <a:ext cx="4606880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05C9-ACE7-7FC3-1528-5057217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943A9-2C88-4536-B9B1-FA7645D2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triangle with circles and lines&#10;&#10;Description automatically generated">
            <a:extLst>
              <a:ext uri="{FF2B5EF4-FFF2-40B4-BE49-F238E27FC236}">
                <a16:creationId xmlns:a16="http://schemas.microsoft.com/office/drawing/2014/main" id="{9718D826-4527-0F97-6BB1-425EEA94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46" y="666728"/>
            <a:ext cx="4263692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05C9-ACE7-7FC3-1528-5057217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943A9-2C88-4536-B9B1-FA7645D2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triangle with orange circles and black lines&#10;&#10;Description automatically generated">
            <a:extLst>
              <a:ext uri="{FF2B5EF4-FFF2-40B4-BE49-F238E27FC236}">
                <a16:creationId xmlns:a16="http://schemas.microsoft.com/office/drawing/2014/main" id="{5E3B6E17-2CFC-C115-0D2D-D0BFCD724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01" y="666728"/>
            <a:ext cx="4551583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05C9-ACE7-7FC3-1528-5057217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C18FB-8642-BCF6-B774-F24D1DAF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network with Silverstone Circuit in the background&#10;&#10;Description automatically generated">
            <a:extLst>
              <a:ext uri="{FF2B5EF4-FFF2-40B4-BE49-F238E27FC236}">
                <a16:creationId xmlns:a16="http://schemas.microsoft.com/office/drawing/2014/main" id="{CA633455-4EA2-AE04-0CED-06F83FA00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77955"/>
            <a:ext cx="7214616" cy="42746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7EC3-1506-04DC-C775-C00703C2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F0223-E580-4638-E8CC-F0F78023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Kruskal’s Algorithm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1FB1-21F7-219F-34FF-3E0DB145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/>
              <a:t>Sort all edges in non-decreasing order of their weight</a:t>
            </a:r>
          </a:p>
          <a:p>
            <a:r>
              <a:rPr lang="en-US" sz="2000"/>
              <a:t>Pick the smallest edge</a:t>
            </a:r>
          </a:p>
          <a:p>
            <a:pPr lvl="1"/>
            <a:r>
              <a:rPr lang="en-US" sz="2000"/>
              <a:t>Check if it forms a cycle with the spanning tree formed so far</a:t>
            </a:r>
          </a:p>
          <a:p>
            <a:pPr lvl="2"/>
            <a:r>
              <a:rPr lang="en-US" dirty="0"/>
              <a:t>If not, include this edge</a:t>
            </a:r>
          </a:p>
          <a:p>
            <a:pPr lvl="2"/>
            <a:r>
              <a:rPr lang="en-US" dirty="0"/>
              <a:t>Otherwise, discard it</a:t>
            </a:r>
          </a:p>
          <a:p>
            <a:r>
              <a:rPr lang="en-US" sz="2000"/>
              <a:t>Repeat the last step until there are (V-1) edges in the spanning tree</a:t>
            </a:r>
          </a:p>
        </p:txBody>
      </p:sp>
      <p:pic>
        <p:nvPicPr>
          <p:cNvPr id="6" name="Picture 5" descr="Arrows pointing towards light">
            <a:extLst>
              <a:ext uri="{FF2B5EF4-FFF2-40B4-BE49-F238E27FC236}">
                <a16:creationId xmlns:a16="http://schemas.microsoft.com/office/drawing/2014/main" id="{5AA32AC3-8AA1-42DE-0794-1FE31845D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3255C-97CD-AA10-D71E-454B27E9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9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56387-65BC-7722-FE05-282868CE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Kruskal’s Algorithm Video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descr="Kruskal's algorithm in 2 minutes">
            <a:hlinkClick r:id="" action="ppaction://media"/>
            <a:extLst>
              <a:ext uri="{FF2B5EF4-FFF2-40B4-BE49-F238E27FC236}">
                <a16:creationId xmlns:a16="http://schemas.microsoft.com/office/drawing/2014/main" id="{4F6865CB-3C0B-5D29-0C7B-DE133BAED2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7673C-168F-7D4C-9B0C-161820EA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2B7F9-133D-0042-1278-F73C9FC1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Complexity Analysis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6D56-70EC-188F-C362-E2C11B2A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Time complexity</a:t>
            </a:r>
          </a:p>
          <a:p>
            <a:pPr lvl="1"/>
            <a:r>
              <a:rPr lang="en-US" sz="2200"/>
              <a:t>Sorting edges by weight</a:t>
            </a:r>
          </a:p>
          <a:p>
            <a:pPr lvl="1"/>
            <a:r>
              <a:rPr lang="en-US" sz="2200"/>
              <a:t>O( E * logE )</a:t>
            </a:r>
          </a:p>
          <a:p>
            <a:r>
              <a:rPr lang="en-US" sz="2200"/>
              <a:t>Space complexity</a:t>
            </a:r>
          </a:p>
          <a:p>
            <a:pPr lvl="1"/>
            <a:r>
              <a:rPr lang="en-US" sz="2200"/>
              <a:t>Storing edges</a:t>
            </a:r>
          </a:p>
          <a:p>
            <a:pPr lvl="2"/>
            <a:r>
              <a:rPr lang="en-US" sz="2200"/>
              <a:t>O(E)</a:t>
            </a:r>
          </a:p>
          <a:p>
            <a:pPr lvl="1"/>
            <a:r>
              <a:rPr lang="en-US" sz="2200"/>
              <a:t>You can ignore the data structure for simplicity</a:t>
            </a:r>
          </a:p>
        </p:txBody>
      </p:sp>
      <p:pic>
        <p:nvPicPr>
          <p:cNvPr id="6" name="Picture 5" descr="Abstract background of blue mesh and nodes">
            <a:extLst>
              <a:ext uri="{FF2B5EF4-FFF2-40B4-BE49-F238E27FC236}">
                <a16:creationId xmlns:a16="http://schemas.microsoft.com/office/drawing/2014/main" id="{CDA0815E-0F40-7A60-90A5-A59EA91DE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3639-3482-271A-6812-99D454E4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F1398-0A05-3231-8454-1CCCF9F8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Prim’s Algorithm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EE96-A47C-0B57-BCE4-CB3D6107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Start with an arbitrary node and mark it as visited</a:t>
            </a:r>
          </a:p>
          <a:p>
            <a:r>
              <a:rPr lang="en-US" sz="2200"/>
              <a:t>Choose the smallest edge connecting the visited node to an unvisited node</a:t>
            </a:r>
          </a:p>
          <a:p>
            <a:r>
              <a:rPr lang="en-US" sz="2200"/>
              <a:t>Add this to the spanning tree and mark the node as visited</a:t>
            </a:r>
          </a:p>
          <a:p>
            <a:r>
              <a:rPr lang="en-US" sz="2200"/>
              <a:t>Repeat until all nodes are visited</a:t>
            </a:r>
          </a:p>
        </p:txBody>
      </p:sp>
      <p:pic>
        <p:nvPicPr>
          <p:cNvPr id="6" name="Picture 5" descr="Rubber bands connected attached to nails">
            <a:extLst>
              <a:ext uri="{FF2B5EF4-FFF2-40B4-BE49-F238E27FC236}">
                <a16:creationId xmlns:a16="http://schemas.microsoft.com/office/drawing/2014/main" id="{025376BD-4288-3844-0CDB-2B41BB569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6" r="6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24CC-9EC0-2E2A-6A58-CA695D37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8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52AB9-7334-D890-0BE3-60C9F86D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Prim’s Algorithm Video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nline Media 5" descr="Prim's algorithm in 2 minutes">
            <a:hlinkClick r:id="" action="ppaction://media"/>
            <a:extLst>
              <a:ext uri="{FF2B5EF4-FFF2-40B4-BE49-F238E27FC236}">
                <a16:creationId xmlns:a16="http://schemas.microsoft.com/office/drawing/2014/main" id="{4367486F-9FAA-1342-7EC7-52412134E0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386C-B08C-1AB4-A250-C68D1B9F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2B7F9-133D-0042-1278-F73C9FC1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Complexity Analysis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6D56-70EC-188F-C362-E2C11B2A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Time complexity</a:t>
            </a:r>
          </a:p>
          <a:p>
            <a:pPr lvl="1"/>
            <a:r>
              <a:rPr lang="en-US" sz="2200" dirty="0"/>
              <a:t>Visiting each vertex involved scanning all adjacent vertices</a:t>
            </a:r>
          </a:p>
          <a:p>
            <a:pPr lvl="1"/>
            <a:r>
              <a:rPr lang="en-US" sz="2200" dirty="0"/>
              <a:t>O( V</a:t>
            </a:r>
            <a:r>
              <a:rPr lang="en-US" sz="2200" baseline="30000" dirty="0"/>
              <a:t>2</a:t>
            </a:r>
            <a:r>
              <a:rPr lang="en-US" sz="2200" dirty="0"/>
              <a:t> )</a:t>
            </a:r>
          </a:p>
          <a:p>
            <a:r>
              <a:rPr lang="en-US" sz="2200" dirty="0"/>
              <a:t>Space complexity</a:t>
            </a:r>
          </a:p>
          <a:p>
            <a:pPr lvl="1"/>
            <a:r>
              <a:rPr lang="en-US" sz="2200" dirty="0"/>
              <a:t>Similarly, to store the graph</a:t>
            </a:r>
          </a:p>
          <a:p>
            <a:pPr lvl="2"/>
            <a:r>
              <a:rPr lang="en-US" sz="2200" dirty="0"/>
              <a:t>O(V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</p:txBody>
      </p:sp>
      <p:pic>
        <p:nvPicPr>
          <p:cNvPr id="6" name="Picture 5" descr="Abstract background of blue mesh and nodes">
            <a:extLst>
              <a:ext uri="{FF2B5EF4-FFF2-40B4-BE49-F238E27FC236}">
                <a16:creationId xmlns:a16="http://schemas.microsoft.com/office/drawing/2014/main" id="{CDA0815E-0F40-7A60-90A5-A59EA91DE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3639-3482-271A-6812-99D454E4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Contents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Review</a:t>
            </a:r>
          </a:p>
          <a:p>
            <a:r>
              <a:rPr lang="en-US" sz="2200"/>
              <a:t>Intro to the Greedy Approach</a:t>
            </a:r>
          </a:p>
          <a:p>
            <a:r>
              <a:rPr lang="en-US" sz="2200"/>
              <a:t>Minimum Spanning Trees</a:t>
            </a:r>
          </a:p>
          <a:p>
            <a:pPr lvl="1"/>
            <a:r>
              <a:rPr lang="en-US" sz="2200"/>
              <a:t>Kruskal’s Algorithm</a:t>
            </a:r>
          </a:p>
          <a:p>
            <a:pPr lvl="1"/>
            <a:r>
              <a:rPr lang="en-US" sz="2200"/>
              <a:t>Prim’s Algorithm</a:t>
            </a:r>
          </a:p>
          <a:p>
            <a:r>
              <a:rPr lang="en-US" sz="2200"/>
              <a:t>Scheduling Problems</a:t>
            </a:r>
          </a:p>
        </p:txBody>
      </p:sp>
      <p:pic>
        <p:nvPicPr>
          <p:cNvPr id="23" name="Picture 22" descr="Worm's-eye view of a large tree">
            <a:extLst>
              <a:ext uri="{FF2B5EF4-FFF2-40B4-BE49-F238E27FC236}">
                <a16:creationId xmlns:a16="http://schemas.microsoft.com/office/drawing/2014/main" id="{05DBBB39-C738-B742-F246-C172F5D2B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" r="2983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8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2B30D-832C-9482-34F8-C086AABB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Activity Selection Problem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D04A2F2E-8EC8-2591-1F3B-B52460BE0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5" y="3113582"/>
            <a:ext cx="5150277" cy="25365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3203-CFF1-1EA0-3065-CC911720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Given a set of activities with start and end times, select the maximum number of activities that don’t overlap</a:t>
            </a:r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CE410-22D3-6401-40E3-DB895A3C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F7D15-8CAE-B6C9-1DAF-3A17687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Steps</a:t>
            </a:r>
          </a:p>
        </p:txBody>
      </p:sp>
      <p:pic>
        <p:nvPicPr>
          <p:cNvPr id="6" name="Picture 5" descr="Calendar">
            <a:extLst>
              <a:ext uri="{FF2B5EF4-FFF2-40B4-BE49-F238E27FC236}">
                <a16:creationId xmlns:a16="http://schemas.microsoft.com/office/drawing/2014/main" id="{2FB10FFE-529C-38FC-F3CF-87B6F596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05" r="2536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1438-E4A6-D288-AFC1-B5A0FFE5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Sort activities by their end times</a:t>
            </a:r>
          </a:p>
          <a:p>
            <a:r>
              <a:rPr lang="en-US" sz="2200"/>
              <a:t>Select the first activity and mark it as selected</a:t>
            </a:r>
          </a:p>
          <a:p>
            <a:r>
              <a:rPr lang="en-US" sz="2200"/>
              <a:t>For each subsequent activity, if its start time is greater than or equal to the end time of the last selected activity, select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F3B3-4636-0139-5934-27410D37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8E03-525C-DEE4-EBB6-A8E7AA04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9A0C-3BC9-566A-EA26-31DA1BE2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80BAF6-E555-2235-7243-391DB1EBC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65327"/>
              </p:ext>
            </p:extLst>
          </p:nvPr>
        </p:nvGraphicFramePr>
        <p:xfrm>
          <a:off x="624086" y="3124200"/>
          <a:ext cx="10940785" cy="3102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217">
                  <a:extLst>
                    <a:ext uri="{9D8B030D-6E8A-4147-A177-3AD203B41FA5}">
                      <a16:colId xmlns:a16="http://schemas.microsoft.com/office/drawing/2014/main" val="1638522591"/>
                    </a:ext>
                  </a:extLst>
                </a:gridCol>
                <a:gridCol w="1587928">
                  <a:extLst>
                    <a:ext uri="{9D8B030D-6E8A-4147-A177-3AD203B41FA5}">
                      <a16:colId xmlns:a16="http://schemas.microsoft.com/office/drawing/2014/main" val="1750732878"/>
                    </a:ext>
                  </a:extLst>
                </a:gridCol>
                <a:gridCol w="1587928">
                  <a:extLst>
                    <a:ext uri="{9D8B030D-6E8A-4147-A177-3AD203B41FA5}">
                      <a16:colId xmlns:a16="http://schemas.microsoft.com/office/drawing/2014/main" val="3962577142"/>
                    </a:ext>
                  </a:extLst>
                </a:gridCol>
                <a:gridCol w="1587928">
                  <a:extLst>
                    <a:ext uri="{9D8B030D-6E8A-4147-A177-3AD203B41FA5}">
                      <a16:colId xmlns:a16="http://schemas.microsoft.com/office/drawing/2014/main" val="1601832793"/>
                    </a:ext>
                  </a:extLst>
                </a:gridCol>
                <a:gridCol w="1587928">
                  <a:extLst>
                    <a:ext uri="{9D8B030D-6E8A-4147-A177-3AD203B41FA5}">
                      <a16:colId xmlns:a16="http://schemas.microsoft.com/office/drawing/2014/main" val="2551911854"/>
                    </a:ext>
                  </a:extLst>
                </a:gridCol>
                <a:gridCol w="1587928">
                  <a:extLst>
                    <a:ext uri="{9D8B030D-6E8A-4147-A177-3AD203B41FA5}">
                      <a16:colId xmlns:a16="http://schemas.microsoft.com/office/drawing/2014/main" val="1232019234"/>
                    </a:ext>
                  </a:extLst>
                </a:gridCol>
                <a:gridCol w="1587928">
                  <a:extLst>
                    <a:ext uri="{9D8B030D-6E8A-4147-A177-3AD203B41FA5}">
                      <a16:colId xmlns:a16="http://schemas.microsoft.com/office/drawing/2014/main" val="4175634820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Activity 0</a:t>
                      </a:r>
                    </a:p>
                  </a:txBody>
                  <a:tcPr marL="139769" marR="139769" marT="69884" marB="6988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Activity 1</a:t>
                      </a:r>
                    </a:p>
                  </a:txBody>
                  <a:tcPr marL="139769" marR="139769" marT="69884" marB="6988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Activity 2</a:t>
                      </a:r>
                    </a:p>
                  </a:txBody>
                  <a:tcPr marL="139769" marR="139769" marT="69884" marB="6988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Activity 3</a:t>
                      </a:r>
                    </a:p>
                  </a:txBody>
                  <a:tcPr marL="139769" marR="139769" marT="69884" marB="6988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Activity 4</a:t>
                      </a:r>
                    </a:p>
                  </a:txBody>
                  <a:tcPr marL="139769" marR="139769" marT="69884" marB="6988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Activity 5</a:t>
                      </a:r>
                    </a:p>
                  </a:txBody>
                  <a:tcPr marL="139769" marR="139769" marT="69884" marB="69884" anchor="ctr"/>
                </a:tc>
                <a:extLst>
                  <a:ext uri="{0D108BD9-81ED-4DB2-BD59-A6C34878D82A}">
                    <a16:rowId xmlns:a16="http://schemas.microsoft.com/office/drawing/2014/main" val="1719478244"/>
                  </a:ext>
                </a:extLst>
              </a:tr>
              <a:tr h="1034288">
                <a:tc>
                  <a:txBody>
                    <a:bodyPr/>
                    <a:lstStyle/>
                    <a:p>
                      <a:r>
                        <a:rPr lang="en-US" sz="2800"/>
                        <a:t>Start Time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marL="139769" marR="139769" marT="69884" marB="69884"/>
                </a:tc>
                <a:extLst>
                  <a:ext uri="{0D108BD9-81ED-4DB2-BD59-A6C34878D82A}">
                    <a16:rowId xmlns:a16="http://schemas.microsoft.com/office/drawing/2014/main" val="1160174925"/>
                  </a:ext>
                </a:extLst>
              </a:tr>
              <a:tr h="1034288">
                <a:tc>
                  <a:txBody>
                    <a:bodyPr/>
                    <a:lstStyle/>
                    <a:p>
                      <a:r>
                        <a:rPr lang="en-US" sz="2800"/>
                        <a:t>Finish</a:t>
                      </a:r>
                    </a:p>
                    <a:p>
                      <a:r>
                        <a:rPr lang="en-US" sz="2800"/>
                        <a:t>Time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marL="139769" marR="139769" marT="69884" marB="698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 marL="139769" marR="139769" marT="69884" marB="69884"/>
                </a:tc>
                <a:extLst>
                  <a:ext uri="{0D108BD9-81ED-4DB2-BD59-A6C34878D82A}">
                    <a16:rowId xmlns:a16="http://schemas.microsoft.com/office/drawing/2014/main" val="72276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9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5174A-8656-C61A-6E85-49FF6980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7E768-76B6-A03B-3F13-88F73A3C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3646EA-C27F-1022-C843-A2962722D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3645"/>
              </p:ext>
            </p:extLst>
          </p:nvPr>
        </p:nvGraphicFramePr>
        <p:xfrm>
          <a:off x="1135126" y="3569208"/>
          <a:ext cx="9918703" cy="2212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5027">
                  <a:extLst>
                    <a:ext uri="{9D8B030D-6E8A-4147-A177-3AD203B41FA5}">
                      <a16:colId xmlns:a16="http://schemas.microsoft.com/office/drawing/2014/main" val="903799803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27711896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107512803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369281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982097153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161921892"/>
                    </a:ext>
                  </a:extLst>
                </a:gridCol>
                <a:gridCol w="1043094">
                  <a:extLst>
                    <a:ext uri="{9D8B030D-6E8A-4147-A177-3AD203B41FA5}">
                      <a16:colId xmlns:a16="http://schemas.microsoft.com/office/drawing/2014/main" val="1118899938"/>
                    </a:ext>
                  </a:extLst>
                </a:gridCol>
                <a:gridCol w="1043094">
                  <a:extLst>
                    <a:ext uri="{9D8B030D-6E8A-4147-A177-3AD203B41FA5}">
                      <a16:colId xmlns:a16="http://schemas.microsoft.com/office/drawing/2014/main" val="3546658862"/>
                    </a:ext>
                  </a:extLst>
                </a:gridCol>
                <a:gridCol w="1043094">
                  <a:extLst>
                    <a:ext uri="{9D8B030D-6E8A-4147-A177-3AD203B41FA5}">
                      <a16:colId xmlns:a16="http://schemas.microsoft.com/office/drawing/2014/main" val="656187538"/>
                    </a:ext>
                  </a:extLst>
                </a:gridCol>
                <a:gridCol w="1043094">
                  <a:extLst>
                    <a:ext uri="{9D8B030D-6E8A-4147-A177-3AD203B41FA5}">
                      <a16:colId xmlns:a16="http://schemas.microsoft.com/office/drawing/2014/main" val="2628832626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4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8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7367914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Start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4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8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0970897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Finish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8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14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16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7926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0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747B9-BB99-F2E8-BE57-90648BE5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Pros and Cons of Greedy Algorithms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098-57EF-C6E3-BA4C-884324BA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Pros</a:t>
            </a:r>
          </a:p>
          <a:p>
            <a:pPr lvl="1"/>
            <a:r>
              <a:rPr lang="en-US" sz="2200"/>
              <a:t>Simple to implement</a:t>
            </a:r>
          </a:p>
          <a:p>
            <a:pPr lvl="1"/>
            <a:r>
              <a:rPr lang="en-US" sz="2200"/>
              <a:t>Efficient in terms of time complexity (generally faster)</a:t>
            </a:r>
          </a:p>
          <a:p>
            <a:pPr lvl="1"/>
            <a:r>
              <a:rPr lang="en-US" sz="2200"/>
              <a:t>Often provide good approximations</a:t>
            </a:r>
          </a:p>
          <a:p>
            <a:r>
              <a:rPr lang="en-US" sz="2200"/>
              <a:t>Cons</a:t>
            </a:r>
          </a:p>
          <a:p>
            <a:pPr lvl="1"/>
            <a:r>
              <a:rPr lang="en-US" sz="2200"/>
              <a:t>Do not always yield the optimal solution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85B9076A-28F8-CA4E-E506-367452199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6C17-F1BD-353C-66C6-739EC7D6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747B9-BB99-F2E8-BE57-90648BE5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Pros and Cons of Dynamic Programming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098-57EF-C6E3-BA4C-884324BA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/>
              <a:t>Pros</a:t>
            </a:r>
          </a:p>
          <a:p>
            <a:pPr lvl="1"/>
            <a:r>
              <a:rPr lang="en-US" sz="2000"/>
              <a:t>Guaranteed to find the optimal solution</a:t>
            </a:r>
          </a:p>
          <a:p>
            <a:pPr lvl="1"/>
            <a:r>
              <a:rPr lang="en-US" sz="2000"/>
              <a:t>Can solve complex problems with overlapping subproblems</a:t>
            </a:r>
          </a:p>
          <a:p>
            <a:r>
              <a:rPr lang="en-US" sz="2000"/>
              <a:t>Cons</a:t>
            </a:r>
          </a:p>
          <a:p>
            <a:pPr lvl="1"/>
            <a:r>
              <a:rPr lang="en-US" sz="2000"/>
              <a:t>More complex to implement</a:t>
            </a:r>
          </a:p>
          <a:p>
            <a:pPr lvl="1"/>
            <a:r>
              <a:rPr lang="en-US" sz="2000"/>
              <a:t>Higher time and space complexity</a:t>
            </a:r>
          </a:p>
        </p:txBody>
      </p:sp>
      <p:pic>
        <p:nvPicPr>
          <p:cNvPr id="14" name="Picture 13" descr="Many question marks on black background">
            <a:extLst>
              <a:ext uri="{FF2B5EF4-FFF2-40B4-BE49-F238E27FC236}">
                <a16:creationId xmlns:a16="http://schemas.microsoft.com/office/drawing/2014/main" id="{32BE9AD1-E6B4-5BEB-D5A1-37A63D4E8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6C17-F1BD-353C-66C6-739EC7D6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7CF60-5149-0306-2BD2-9C2970CB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The Greedy Approach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D57D-2DF0-1244-74D3-76B8C454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/>
              <a:t>Feasibility </a:t>
            </a:r>
          </a:p>
          <a:p>
            <a:pPr lvl="1"/>
            <a:r>
              <a:rPr lang="en-US" sz="2000"/>
              <a:t>Ensures the algorithm stay within the problem constraints</a:t>
            </a:r>
          </a:p>
          <a:p>
            <a:r>
              <a:rPr lang="en-US" sz="2000"/>
              <a:t>Local Optimality</a:t>
            </a:r>
          </a:p>
          <a:p>
            <a:pPr lvl="1"/>
            <a:r>
              <a:rPr lang="en-US" sz="2000"/>
              <a:t>Chooses the best immediate solution</a:t>
            </a:r>
          </a:p>
          <a:p>
            <a:r>
              <a:rPr lang="en-US" sz="2000"/>
              <a:t>Irrevocability</a:t>
            </a:r>
          </a:p>
          <a:p>
            <a:pPr lvl="1"/>
            <a:r>
              <a:rPr lang="en-US" sz="2000"/>
              <a:t>Once a choice is made, it cannot be changed</a:t>
            </a:r>
          </a:p>
          <a:p>
            <a:endParaRPr lang="en-US" sz="2000"/>
          </a:p>
        </p:txBody>
      </p:sp>
      <p:pic>
        <p:nvPicPr>
          <p:cNvPr id="6" name="Picture 5" descr="Puzzle pieces">
            <a:extLst>
              <a:ext uri="{FF2B5EF4-FFF2-40B4-BE49-F238E27FC236}">
                <a16:creationId xmlns:a16="http://schemas.microsoft.com/office/drawing/2014/main" id="{2B82FD86-3638-9C44-2E28-84BF4FEFB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8" r="1284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4835D-B3B2-1EDC-8EE9-500E3D12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5D6A6-D291-F4FD-FC31-C7B45266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Exercise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3881-29E0-792B-475D-948DC101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You are asked to lend 35$ to your friend</a:t>
            </a:r>
          </a:p>
          <a:p>
            <a:r>
              <a:rPr lang="en-US" sz="2200" dirty="0"/>
              <a:t>The task is to use as little bill as possible</a:t>
            </a:r>
          </a:p>
          <a:p>
            <a:r>
              <a:rPr lang="en-US" sz="2200" dirty="0"/>
              <a:t>How do you solve this?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8140FD1D-9AB5-E6DD-6DCE-7B0C0BECE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098BB-2C4B-1385-E4B2-3D7BF0A3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684D-C898-63FC-E431-9E285534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Exercise 2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34A8-A26C-CC8C-3698-2C798542875F}"/>
              </a:ext>
            </a:extLst>
          </p:cNvPr>
          <p:cNvSpPr>
            <a:spLocks/>
          </p:cNvSpPr>
          <p:nvPr/>
        </p:nvSpPr>
        <p:spPr>
          <a:xfrm>
            <a:off x="8249370" y="5874067"/>
            <a:ext cx="2275674" cy="302896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fld id="{EE1939C1-24D7-49E9-A58A-7960365209F5}" type="slidenum"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49808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3A45C0-DF5E-E0C2-1518-7F4FEA3105BE}"/>
              </a:ext>
            </a:extLst>
          </p:cNvPr>
          <p:cNvSpPr/>
          <p:nvPr/>
        </p:nvSpPr>
        <p:spPr>
          <a:xfrm>
            <a:off x="5978822" y="2405173"/>
            <a:ext cx="840564" cy="7688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E636B-09E3-340C-E28E-843FE95E4C8E}"/>
              </a:ext>
            </a:extLst>
          </p:cNvPr>
          <p:cNvSpPr txBox="1"/>
          <p:nvPr/>
        </p:nvSpPr>
        <p:spPr>
          <a:xfrm>
            <a:off x="6236070" y="2547021"/>
            <a:ext cx="354584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6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sz="3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A42EB0-3892-7829-DBBA-F2BFF6CF64BC}"/>
              </a:ext>
            </a:extLst>
          </p:cNvPr>
          <p:cNvSpPr/>
          <p:nvPr/>
        </p:nvSpPr>
        <p:spPr>
          <a:xfrm>
            <a:off x="4731638" y="3455878"/>
            <a:ext cx="840564" cy="7688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6EE48-B864-2748-6720-5CA309F740DB}"/>
              </a:ext>
            </a:extLst>
          </p:cNvPr>
          <p:cNvSpPr txBox="1"/>
          <p:nvPr/>
        </p:nvSpPr>
        <p:spPr>
          <a:xfrm>
            <a:off x="4988887" y="3597726"/>
            <a:ext cx="354584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6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endParaRPr lang="en-US" sz="32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7BD96-87CA-AFCB-0230-0A447D0B4CEB}"/>
              </a:ext>
            </a:extLst>
          </p:cNvPr>
          <p:cNvSpPr/>
          <p:nvPr/>
        </p:nvSpPr>
        <p:spPr>
          <a:xfrm>
            <a:off x="4172241" y="4571505"/>
            <a:ext cx="840564" cy="7688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9D684-CE21-4973-B554-7022377A524F}"/>
              </a:ext>
            </a:extLst>
          </p:cNvPr>
          <p:cNvSpPr txBox="1"/>
          <p:nvPr/>
        </p:nvSpPr>
        <p:spPr>
          <a:xfrm>
            <a:off x="4429489" y="4713353"/>
            <a:ext cx="354584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6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endParaRPr lang="en-US" sz="3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26AF57-2409-1D06-81E9-A44D52358102}"/>
              </a:ext>
            </a:extLst>
          </p:cNvPr>
          <p:cNvSpPr/>
          <p:nvPr/>
        </p:nvSpPr>
        <p:spPr>
          <a:xfrm>
            <a:off x="5212447" y="4571505"/>
            <a:ext cx="840564" cy="7688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E12DD-6CAF-951D-CDFD-2098A926E186}"/>
              </a:ext>
            </a:extLst>
          </p:cNvPr>
          <p:cNvSpPr txBox="1"/>
          <p:nvPr/>
        </p:nvSpPr>
        <p:spPr>
          <a:xfrm>
            <a:off x="5408189" y="4713353"/>
            <a:ext cx="524503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6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endParaRPr lang="en-US" sz="3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6A179F-9C85-F4F4-C1A2-2A27B3B62B12}"/>
              </a:ext>
            </a:extLst>
          </p:cNvPr>
          <p:cNvSpPr/>
          <p:nvPr/>
        </p:nvSpPr>
        <p:spPr>
          <a:xfrm>
            <a:off x="7267003" y="3459295"/>
            <a:ext cx="840564" cy="7688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65EF36-3588-EAB4-4CC8-289CF992387B}"/>
              </a:ext>
            </a:extLst>
          </p:cNvPr>
          <p:cNvSpPr txBox="1"/>
          <p:nvPr/>
        </p:nvSpPr>
        <p:spPr>
          <a:xfrm>
            <a:off x="7524252" y="3601143"/>
            <a:ext cx="354584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6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endParaRPr lang="en-US" sz="3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59A710-4E28-7F3F-DAF1-55C497DB08A0}"/>
              </a:ext>
            </a:extLst>
          </p:cNvPr>
          <p:cNvSpPr/>
          <p:nvPr/>
        </p:nvSpPr>
        <p:spPr>
          <a:xfrm>
            <a:off x="6707606" y="4574921"/>
            <a:ext cx="840564" cy="7688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FF9049-3273-5856-AA9D-4FAAD4AE1FB5}"/>
              </a:ext>
            </a:extLst>
          </p:cNvPr>
          <p:cNvSpPr txBox="1"/>
          <p:nvPr/>
        </p:nvSpPr>
        <p:spPr>
          <a:xfrm>
            <a:off x="6964854" y="4716770"/>
            <a:ext cx="354584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6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endParaRPr lang="en-US" sz="3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3B3798-CE16-B5D2-4559-CE71DA10CDB2}"/>
              </a:ext>
            </a:extLst>
          </p:cNvPr>
          <p:cNvSpPr/>
          <p:nvPr/>
        </p:nvSpPr>
        <p:spPr>
          <a:xfrm>
            <a:off x="7747812" y="4574921"/>
            <a:ext cx="840564" cy="7688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A03DA1-9C13-5A55-C4DB-409285F9AC9C}"/>
              </a:ext>
            </a:extLst>
          </p:cNvPr>
          <p:cNvSpPr txBox="1"/>
          <p:nvPr/>
        </p:nvSpPr>
        <p:spPr>
          <a:xfrm>
            <a:off x="7953805" y="4716770"/>
            <a:ext cx="524503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6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endParaRPr lang="en-US" sz="32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5790C5-79ED-49BF-DE36-9273E35115AC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5449104" y="3061393"/>
            <a:ext cx="652815" cy="5070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5156F-D3D2-B4F1-1075-72E64E92F88F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4592523" y="4112098"/>
            <a:ext cx="262214" cy="4594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22A5A2-2326-DB45-999C-A191A7CD4186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6696288" y="3061393"/>
            <a:ext cx="693813" cy="5104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384286-9D9E-C3D1-570F-4F8E51AAFEBE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5449104" y="4112098"/>
            <a:ext cx="183624" cy="4594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EFAF09-8431-BFF2-D1D4-AC38CABFB28F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7127888" y="4115514"/>
            <a:ext cx="262214" cy="4594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3ECAD5-A263-460F-70C7-152B928C4906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984469" y="4115514"/>
            <a:ext cx="183624" cy="4594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49BA48-CA83-84C0-BB9F-8F5D1EAB2AC0}"/>
              </a:ext>
            </a:extLst>
          </p:cNvPr>
          <p:cNvSpPr txBox="1"/>
          <p:nvPr/>
        </p:nvSpPr>
        <p:spPr>
          <a:xfrm>
            <a:off x="1666955" y="2228087"/>
            <a:ext cx="3545492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task is finding the maximum element starting with the Root node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ED8467-1AF5-023B-9122-C34D401C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43DDC-AAA6-3BB3-C8C9-D4289CFBE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DP</a:t>
            </a:r>
          </a:p>
          <a:p>
            <a:r>
              <a:rPr lang="en-US" sz="2000" dirty="0"/>
              <a:t>Solve problems by combining solutions to subproblems</a:t>
            </a:r>
          </a:p>
          <a:p>
            <a:r>
              <a:rPr lang="en-US" sz="2000" dirty="0"/>
              <a:t>Always produce the optimal solution if the problem can be divided into overlapping subproblems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09A194-93D9-9B55-B771-09F25B02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Greedy Algorithms</a:t>
            </a:r>
          </a:p>
          <a:p>
            <a:r>
              <a:rPr lang="en-US" sz="2000" dirty="0"/>
              <a:t>Make a series of choices, each of which looks best at the moment</a:t>
            </a:r>
          </a:p>
          <a:p>
            <a:r>
              <a:rPr lang="en-US" sz="2000" dirty="0"/>
              <a:t>Do not always produce the 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08E0-03CB-0B2A-CA1D-DB569D35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368" y="6356350"/>
            <a:ext cx="13582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z="1050"/>
              <a:pPr>
                <a:spcAft>
                  <a:spcPts val="600"/>
                </a:spcAft>
              </a:pPr>
              <a:t>6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17088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E4AD02-6E26-3E23-3478-B4F996D5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The Minimum Spanning Trees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89D35-AB18-7001-11D2-B89496185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A tree that includes all vertices of the graph with the minimum possible total edge weight</a:t>
            </a:r>
          </a:p>
          <a:p>
            <a:pPr lvl="1"/>
            <a:r>
              <a:rPr lang="en-US" sz="2200"/>
              <a:t>Network design</a:t>
            </a:r>
          </a:p>
          <a:p>
            <a:pPr lvl="1"/>
            <a:r>
              <a:rPr lang="en-US" sz="2200"/>
              <a:t>Clustering</a:t>
            </a:r>
          </a:p>
        </p:txBody>
      </p:sp>
      <p:pic>
        <p:nvPicPr>
          <p:cNvPr id="8" name="Online Media 7" descr="How Do You Calculate a Minimum Spanning Tree?">
            <a:hlinkClick r:id="" action="ppaction://media"/>
            <a:extLst>
              <a:ext uri="{FF2B5EF4-FFF2-40B4-BE49-F238E27FC236}">
                <a16:creationId xmlns:a16="http://schemas.microsoft.com/office/drawing/2014/main" id="{F8D2CFC3-229D-8F7B-AB87-75D43B10A8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54296" y="1478699"/>
            <a:ext cx="6903720" cy="39006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CA1C0-7425-06FC-D064-16AEB62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943A9-2C88-4536-B9B1-FA7645D2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triangle with numbers and circles&#10;&#10;Description automatically generated">
            <a:extLst>
              <a:ext uri="{FF2B5EF4-FFF2-40B4-BE49-F238E27FC236}">
                <a16:creationId xmlns:a16="http://schemas.microsoft.com/office/drawing/2014/main" id="{B69C3CAF-DDDA-8101-BD29-9C9E847E3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16" y="666728"/>
            <a:ext cx="4085352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05C9-ACE7-7FC3-1528-5057217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943A9-2C88-4536-B9B1-FA7645D2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triangle with orange circles and a blue line&#10;&#10;Description automatically generated">
            <a:extLst>
              <a:ext uri="{FF2B5EF4-FFF2-40B4-BE49-F238E27FC236}">
                <a16:creationId xmlns:a16="http://schemas.microsoft.com/office/drawing/2014/main" id="{068F1C53-AFCA-4744-D68E-454E475E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68" y="666728"/>
            <a:ext cx="4422848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05C9-ACE7-7FC3-1528-5057217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7731</TotalTime>
  <Words>643</Words>
  <Application>Microsoft Macintosh PowerPoint</Application>
  <PresentationFormat>Widescreen</PresentationFormat>
  <Paragraphs>186</Paragraphs>
  <Slides>25</Slides>
  <Notes>7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Advanced Algorithms Session 7</vt:lpstr>
      <vt:lpstr>Contents</vt:lpstr>
      <vt:lpstr>The Greedy Approach</vt:lpstr>
      <vt:lpstr>Exercise</vt:lpstr>
      <vt:lpstr>Exercise 2</vt:lpstr>
      <vt:lpstr>Comparison</vt:lpstr>
      <vt:lpstr>The Minimum Spanning Trees</vt:lpstr>
      <vt:lpstr>Example</vt:lpstr>
      <vt:lpstr>Example</vt:lpstr>
      <vt:lpstr>Example</vt:lpstr>
      <vt:lpstr>Example</vt:lpstr>
      <vt:lpstr>Example</vt:lpstr>
      <vt:lpstr>Exercise</vt:lpstr>
      <vt:lpstr>Kruskal’s Algorithm</vt:lpstr>
      <vt:lpstr>Kruskal’s Algorithm Video</vt:lpstr>
      <vt:lpstr>Complexity Analysis</vt:lpstr>
      <vt:lpstr>Prim’s Algorithm</vt:lpstr>
      <vt:lpstr>Prim’s Algorithm Video</vt:lpstr>
      <vt:lpstr>Complexity Analysis</vt:lpstr>
      <vt:lpstr>Activity Selection Problem</vt:lpstr>
      <vt:lpstr>Steps</vt:lpstr>
      <vt:lpstr>Exercise</vt:lpstr>
      <vt:lpstr>Exercise 2</vt:lpstr>
      <vt:lpstr>Pros and Cons of Greedy Algorithms</vt:lpstr>
      <vt:lpstr>Pros and Cons of Dynamic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Gorkem Kar</dc:creator>
  <cp:lastModifiedBy>Gorkem Kar</cp:lastModifiedBy>
  <cp:revision>30</cp:revision>
  <dcterms:created xsi:type="dcterms:W3CDTF">2024-04-30T16:14:59Z</dcterms:created>
  <dcterms:modified xsi:type="dcterms:W3CDTF">2024-10-04T21:47:29Z</dcterms:modified>
</cp:coreProperties>
</file>