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81" r:id="rId4"/>
    <p:sldId id="283" r:id="rId5"/>
    <p:sldId id="284" r:id="rId6"/>
    <p:sldId id="285" r:id="rId7"/>
    <p:sldId id="286" r:id="rId8"/>
    <p:sldId id="295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6" r:id="rId18"/>
    <p:sldId id="297" r:id="rId19"/>
    <p:sldId id="298" r:id="rId20"/>
    <p:sldId id="299" r:id="rId21"/>
    <p:sldId id="300" r:id="rId22"/>
    <p:sldId id="30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 autoAdjust="0"/>
    <p:restoredTop sz="83964"/>
  </p:normalViewPr>
  <p:slideViewPr>
    <p:cSldViewPr snapToGrid="0">
      <p:cViewPr varScale="1">
        <p:scale>
          <a:sx n="100" d="100"/>
          <a:sy n="100" d="100"/>
        </p:scale>
        <p:origin x="184" y="232"/>
      </p:cViewPr>
      <p:guideLst/>
    </p:cSldViewPr>
  </p:slideViewPr>
  <p:outlineViewPr>
    <p:cViewPr>
      <p:scale>
        <a:sx n="33" d="100"/>
        <a:sy n="33" d="100"/>
      </p:scale>
      <p:origin x="0" y="-91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1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Backtracking II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9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Excellent video for discussion of N Queens problem: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wGbuCyNpxIg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7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2:24 to 7:02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1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wrong with this code?</a:t>
            </a:r>
          </a:p>
          <a:p>
            <a:r>
              <a:rPr lang="en-US" dirty="0"/>
              <a:t>Each coloring is committed!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Helpful video: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miCYGGrTwFU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82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A-B-C-E-D-F-A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=pTUVll8lcEQ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72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Hamiltonian path, </a:t>
            </a:r>
          </a:p>
          <a:p>
            <a:r>
              <a:rPr lang="en-US" dirty="0"/>
              <a:t>Not a Hamiltonian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1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get only one of each item.</a:t>
            </a:r>
          </a:p>
          <a:p>
            <a:r>
              <a:rPr lang="en-US" dirty="0"/>
              <a:t>What is the value that you calculate?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08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=Q2vDTam9qMQ</a:t>
            </a:r>
          </a:p>
          <a:p>
            <a:r>
              <a:rPr lang="en-US" dirty="0"/>
              <a:t>Start from 3:43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0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FEED-252C-374A-98B7-D0CC1305BD03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130B-859C-794A-8FF0-963D5437C1D7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1697-7551-FC48-8CAD-DE61DC730E83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1925-0118-B044-8C3F-5B128729169C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54B7-203F-E048-8E8D-0053476B5574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8A78-EEF2-BE4B-8329-578C094FA024}" type="datetime1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2E1F-367A-1A4E-B5CE-B23FBB4EE811}" type="datetime1">
              <a:rPr lang="en-US" smtClean="0"/>
              <a:t>11/5/24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8B62-5226-3B4E-BCCC-AD6341F59545}" type="datetime1">
              <a:rPr lang="en-US" smtClean="0"/>
              <a:t>11/5/24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E9E7-1049-B04D-A827-8AEF913D97D6}" type="datetime1">
              <a:rPr lang="en-US" smtClean="0"/>
              <a:t>11/5/24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E231-CAB8-B548-836E-DD459EA51D9D}" type="datetime1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45D8-6691-944B-B04F-6724A0679772}" type="datetime1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FF2D9-C56D-984E-820C-D5B848AA615A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TUVll8lcEQ?feature=oembed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2vDTam9qMQ?feature=oembed" TargetMode="Externa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IO4fPO0rxk?feature=oembed" TargetMode="Externa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Advanced Algorithms</a:t>
            </a:r>
            <a:br>
              <a:rPr lang="en-US" sz="7200" dirty="0"/>
            </a:br>
            <a:r>
              <a:rPr lang="en-US" sz="7200" dirty="0"/>
              <a:t>Week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Gorkem Kar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258C-AC37-FE5C-B4B2-B87E827D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2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D6497-D5B1-F477-B134-C76B6CBF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Backtracking Approach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094D59E-51D7-F8D1-BF60-2253A76E6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528" y="640080"/>
            <a:ext cx="3788152" cy="55504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786E5-B8D8-A833-630B-04485BBE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8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8851C-03C4-D11F-C6A0-BE8101DE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Hamiltonian Circuits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6830-7DDB-4EB8-BD3C-E45AD38C7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/>
              <a:t>A Hamiltonian circuit (cycle)</a:t>
            </a:r>
          </a:p>
          <a:p>
            <a:pPr lvl="1"/>
            <a:r>
              <a:rPr lang="en-US" sz="2200"/>
              <a:t>Visit every vertex exactly once and returns to the starting vertex</a:t>
            </a:r>
          </a:p>
          <a:p>
            <a:r>
              <a:rPr lang="en-US" sz="2200"/>
              <a:t>A Hamiltonian path</a:t>
            </a:r>
          </a:p>
          <a:p>
            <a:pPr lvl="1"/>
            <a:r>
              <a:rPr lang="en-US" sz="2200"/>
              <a:t>Visit every vertex exactly once but does not necessarily return to the starting vertex</a:t>
            </a:r>
          </a:p>
        </p:txBody>
      </p:sp>
      <p:pic>
        <p:nvPicPr>
          <p:cNvPr id="6" name="Picture 5" descr="Lines intersecting at pushpin">
            <a:extLst>
              <a:ext uri="{FF2B5EF4-FFF2-40B4-BE49-F238E27FC236}">
                <a16:creationId xmlns:a16="http://schemas.microsoft.com/office/drawing/2014/main" id="{4A41456F-DB16-46B0-28E7-25FBC37A6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19" r="2365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5573F-531B-F917-6BB9-8C1A690C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6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87A1F-6FF2-9720-48D3-1A9EC352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E0805FE9-F227-D9C5-4E3A-9F9D4FE08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22247"/>
            <a:ext cx="7214616" cy="39860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86DF2-EB2B-403A-B3BD-C3ABE651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7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4F936-6CBD-D2C4-09B1-9988F1A0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Exercise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connection&#10;&#10;Description automatically generated">
            <a:extLst>
              <a:ext uri="{FF2B5EF4-FFF2-40B4-BE49-F238E27FC236}">
                <a16:creationId xmlns:a16="http://schemas.microsoft.com/office/drawing/2014/main" id="{61D29996-B6D6-0412-3667-FB192A3DA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377155"/>
            <a:ext cx="7214616" cy="40762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82BA0-8669-7C2F-E3B8-6422FC60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8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742F0-C741-6526-5AEC-777BB3DD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Application Scenarios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969FE-85A0-3AE2-44CA-14B231BD9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Routing</a:t>
            </a:r>
          </a:p>
          <a:p>
            <a:pPr lvl="1"/>
            <a:r>
              <a:rPr lang="en-US" sz="2200"/>
              <a:t>Optimal paths in routing problems</a:t>
            </a:r>
          </a:p>
          <a:p>
            <a:r>
              <a:rPr lang="en-US" sz="2200"/>
              <a:t>Scheduling</a:t>
            </a:r>
          </a:p>
          <a:p>
            <a:pPr lvl="1"/>
            <a:r>
              <a:rPr lang="en-US" sz="2200"/>
              <a:t>Task need to be completed in a specific order</a:t>
            </a:r>
          </a:p>
          <a:p>
            <a:r>
              <a:rPr lang="en-US" sz="2200"/>
              <a:t>DNA Sequencing</a:t>
            </a:r>
          </a:p>
          <a:p>
            <a:pPr lvl="1"/>
            <a:r>
              <a:rPr lang="en-US" sz="2200"/>
              <a:t>Ordering of sequences in computational biology</a:t>
            </a:r>
          </a:p>
        </p:txBody>
      </p:sp>
      <p:pic>
        <p:nvPicPr>
          <p:cNvPr id="6" name="Picture 5" descr="Maze">
            <a:extLst>
              <a:ext uri="{FF2B5EF4-FFF2-40B4-BE49-F238E27FC236}">
                <a16:creationId xmlns:a16="http://schemas.microsoft.com/office/drawing/2014/main" id="{A7ECBB5F-BB1D-1A30-E5D1-C41205AAD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63" r="1958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9457D-CFEA-BED7-E76A-8C1BE13D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4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C29B-37CC-ECF9-A62E-1D81033F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Useful Video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descr="What are Hamiltonian Cycles and Paths? [Graph Theory]">
            <a:hlinkClick r:id="" action="ppaction://media"/>
            <a:extLst>
              <a:ext uri="{FF2B5EF4-FFF2-40B4-BE49-F238E27FC236}">
                <a16:creationId xmlns:a16="http://schemas.microsoft.com/office/drawing/2014/main" id="{F48DAA5C-03E8-D28E-46CF-3E11BB2BF26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654296" y="1377155"/>
            <a:ext cx="7214616" cy="40762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04B4D-8D49-D125-0AF4-A1218F8D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5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796A4-6ECD-32D7-1177-027F8A18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0-1 Knapsack Problem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14875-6FBF-0258-D829-341040382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So far we know that</a:t>
            </a:r>
          </a:p>
          <a:p>
            <a:pPr lvl="1"/>
            <a:r>
              <a:rPr lang="en-US" sz="2200" dirty="0"/>
              <a:t>The constraint:</a:t>
            </a:r>
          </a:p>
          <a:p>
            <a:pPr lvl="2"/>
            <a:r>
              <a:rPr lang="en-US" sz="2200" dirty="0"/>
              <a:t>The weight</a:t>
            </a:r>
          </a:p>
          <a:p>
            <a:pPr lvl="1"/>
            <a:r>
              <a:rPr lang="en-US" sz="2200" dirty="0"/>
              <a:t>Goal:</a:t>
            </a:r>
          </a:p>
          <a:p>
            <a:pPr lvl="2"/>
            <a:r>
              <a:rPr lang="en-US" sz="2200" dirty="0"/>
              <a:t>Maximize the total value of the items</a:t>
            </a:r>
          </a:p>
          <a:p>
            <a:pPr lvl="2"/>
            <a:endParaRPr lang="en-US" sz="2200" dirty="0"/>
          </a:p>
          <a:p>
            <a:r>
              <a:rPr lang="en-US" sz="2200" dirty="0"/>
              <a:t>How to solve it algorithmically?</a:t>
            </a:r>
          </a:p>
        </p:txBody>
      </p:sp>
      <p:pic>
        <p:nvPicPr>
          <p:cNvPr id="6" name="Picture 5" descr="Many question marks on black background">
            <a:extLst>
              <a:ext uri="{FF2B5EF4-FFF2-40B4-BE49-F238E27FC236}">
                <a16:creationId xmlns:a16="http://schemas.microsoft.com/office/drawing/2014/main" id="{9EDAC58D-AFEE-FFDA-FA9D-16BB4AF47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1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EFD94-5463-ADE0-D2AF-9770D13A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13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CD1D9-6A91-8C8A-2C72-87574F50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Example</a:t>
            </a:r>
          </a:p>
        </p:txBody>
      </p:sp>
      <p:pic>
        <p:nvPicPr>
          <p:cNvPr id="6" name="Picture 5" descr="Antique cash register keys">
            <a:extLst>
              <a:ext uri="{FF2B5EF4-FFF2-40B4-BE49-F238E27FC236}">
                <a16:creationId xmlns:a16="http://schemas.microsoft.com/office/drawing/2014/main" id="{A96B5E53-1801-5150-6020-D23FBE18F1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38" r="2910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B043-2653-C3E1-A9B4-CF811CB5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The total capacity: 20 kg</a:t>
            </a:r>
          </a:p>
          <a:p>
            <a:endParaRPr lang="en-US" sz="2200" dirty="0"/>
          </a:p>
          <a:p>
            <a:r>
              <a:rPr lang="en-US" sz="2200" dirty="0"/>
              <a:t>Items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20$, 6 kg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30$, 13 kg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15$, 5 kg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25$, 10 kg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10$, 3 kg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BFCA3-7107-49FD-B383-D28FDF70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9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48B1C-BBCF-3A83-9D4A-EF3CB9A1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Solution</a:t>
            </a:r>
          </a:p>
        </p:txBody>
      </p:sp>
      <p:pic>
        <p:nvPicPr>
          <p:cNvPr id="6" name="Picture 5" descr="Many question marks on black background">
            <a:extLst>
              <a:ext uri="{FF2B5EF4-FFF2-40B4-BE49-F238E27FC236}">
                <a16:creationId xmlns:a16="http://schemas.microsoft.com/office/drawing/2014/main" id="{75C3E00E-05B4-CEC5-FACB-750CAC9A6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E8C5-EB7D-DA30-09B6-D5AD719DC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For each item, </a:t>
            </a:r>
          </a:p>
          <a:p>
            <a:pPr lvl="1"/>
            <a:r>
              <a:rPr lang="en-US" sz="2200" dirty="0"/>
              <a:t>Either you take it or not</a:t>
            </a:r>
          </a:p>
          <a:p>
            <a:r>
              <a:rPr lang="en-US" sz="2200" dirty="0"/>
              <a:t>We have 5 items in total</a:t>
            </a:r>
          </a:p>
          <a:p>
            <a:r>
              <a:rPr lang="en-US" sz="2200" dirty="0"/>
              <a:t>We create a tree with total of 5 levels,</a:t>
            </a:r>
          </a:p>
          <a:p>
            <a:pPr lvl="1"/>
            <a:r>
              <a:rPr lang="en-US" sz="2200" dirty="0"/>
              <a:t>Therefore 2</a:t>
            </a:r>
            <a:r>
              <a:rPr lang="en-US" sz="2200" baseline="30000" dirty="0"/>
              <a:t>5</a:t>
            </a:r>
            <a:r>
              <a:rPr lang="en-US" sz="2200" dirty="0"/>
              <a:t> = 32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D0EEF-0482-18A1-CF86-C524725F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8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A4443-641A-5B11-943F-E3DB29F9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The Generated Tree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E98C1-48BF-5343-9DC0-56E4097027CC}"/>
              </a:ext>
            </a:extLst>
          </p:cNvPr>
          <p:cNvSpPr>
            <a:spLocks/>
          </p:cNvSpPr>
          <p:nvPr/>
        </p:nvSpPr>
        <p:spPr>
          <a:xfrm>
            <a:off x="6902067" y="5861078"/>
            <a:ext cx="2373256" cy="315885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fld id="{EE1939C1-24D7-49E9-A58A-7960365209F5}" type="slidenum"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86384"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A2627-9268-B98A-6F86-E9B1F1CC43ED}"/>
              </a:ext>
            </a:extLst>
          </p:cNvPr>
          <p:cNvSpPr/>
          <p:nvPr/>
        </p:nvSpPr>
        <p:spPr>
          <a:xfrm>
            <a:off x="4239760" y="2228087"/>
            <a:ext cx="1064922" cy="4969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3453E-A44E-9159-4430-6763773BF9FB}"/>
              </a:ext>
            </a:extLst>
          </p:cNvPr>
          <p:cNvSpPr txBox="1"/>
          <p:nvPr/>
        </p:nvSpPr>
        <p:spPr>
          <a:xfrm>
            <a:off x="4371608" y="2319366"/>
            <a:ext cx="1064922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Knap(0)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242718-7186-376D-52E0-754B0A01A022}"/>
              </a:ext>
            </a:extLst>
          </p:cNvPr>
          <p:cNvSpPr/>
          <p:nvPr/>
        </p:nvSpPr>
        <p:spPr>
          <a:xfrm>
            <a:off x="5172831" y="3069878"/>
            <a:ext cx="1064922" cy="4969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AAAE4-9D9D-6877-54BD-65146C0634D8}"/>
              </a:ext>
            </a:extLst>
          </p:cNvPr>
          <p:cNvSpPr txBox="1"/>
          <p:nvPr/>
        </p:nvSpPr>
        <p:spPr>
          <a:xfrm>
            <a:off x="5304680" y="3155801"/>
            <a:ext cx="1064922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Knap(1)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25AB02-7764-60DB-C820-AD597D66BECE}"/>
              </a:ext>
            </a:extLst>
          </p:cNvPr>
          <p:cNvSpPr/>
          <p:nvPr/>
        </p:nvSpPr>
        <p:spPr>
          <a:xfrm>
            <a:off x="3367540" y="3069879"/>
            <a:ext cx="1064922" cy="4969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E007C-0D22-0CFA-15EB-CBD43459BDC3}"/>
              </a:ext>
            </a:extLst>
          </p:cNvPr>
          <p:cNvSpPr txBox="1"/>
          <p:nvPr/>
        </p:nvSpPr>
        <p:spPr>
          <a:xfrm>
            <a:off x="3499388" y="3161158"/>
            <a:ext cx="1064922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Knap(1)</a:t>
            </a:r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2F81A0-B8C0-891B-46EE-8DE669623262}"/>
              </a:ext>
            </a:extLst>
          </p:cNvPr>
          <p:cNvCxnSpPr>
            <a:endCxn id="9" idx="0"/>
          </p:cNvCxnSpPr>
          <p:nvPr/>
        </p:nvCxnSpPr>
        <p:spPr>
          <a:xfrm flipH="1">
            <a:off x="3900002" y="2725051"/>
            <a:ext cx="339758" cy="34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2B2DC3-4E11-D85A-ADC6-9E62FF1B7452}"/>
              </a:ext>
            </a:extLst>
          </p:cNvPr>
          <p:cNvCxnSpPr>
            <a:endCxn id="7" idx="0"/>
          </p:cNvCxnSpPr>
          <p:nvPr/>
        </p:nvCxnSpPr>
        <p:spPr>
          <a:xfrm>
            <a:off x="5172831" y="2725051"/>
            <a:ext cx="532462" cy="34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E3F8AB-5532-73BC-F819-19D8D21FF327}"/>
              </a:ext>
            </a:extLst>
          </p:cNvPr>
          <p:cNvSpPr txBox="1"/>
          <p:nvPr/>
        </p:nvSpPr>
        <p:spPr>
          <a:xfrm>
            <a:off x="3360167" y="2674850"/>
            <a:ext cx="803533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548" kern="120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B85BF5-07F9-AAC3-E8EF-543B9BA6E73C}"/>
              </a:ext>
            </a:extLst>
          </p:cNvPr>
          <p:cNvSpPr txBox="1"/>
          <p:nvPr/>
        </p:nvSpPr>
        <p:spPr>
          <a:xfrm>
            <a:off x="5553625" y="2662864"/>
            <a:ext cx="803533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548" kern="120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CD5844-AA44-0AC6-E074-F9D854738F6D}"/>
              </a:ext>
            </a:extLst>
          </p:cNvPr>
          <p:cNvSpPr txBox="1"/>
          <p:nvPr/>
        </p:nvSpPr>
        <p:spPr>
          <a:xfrm>
            <a:off x="3720242" y="4005724"/>
            <a:ext cx="1515786" cy="12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defTabSz="786384">
              <a:spcAft>
                <a:spcPts val="600"/>
              </a:spcAft>
            </a:pPr>
            <a:r>
              <a:rPr lang="en-US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defTabSz="786384">
              <a:spcAft>
                <a:spcPts val="600"/>
              </a:spcAft>
            </a:pPr>
            <a:r>
              <a:rPr lang="en-US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defTabSz="786384">
              <a:spcAft>
                <a:spcPts val="600"/>
              </a:spcAft>
            </a:pPr>
            <a:r>
              <a:rPr lang="en-US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7E523-0E05-A2F9-A804-7489C44C9B24}"/>
              </a:ext>
            </a:extLst>
          </p:cNvPr>
          <p:cNvSpPr txBox="1"/>
          <p:nvPr/>
        </p:nvSpPr>
        <p:spPr>
          <a:xfrm>
            <a:off x="5553625" y="4005724"/>
            <a:ext cx="1515786" cy="12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9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Contents</a:t>
            </a:r>
          </a:p>
        </p:txBody>
      </p:sp>
      <p:sp>
        <p:nvSpPr>
          <p:cNvPr id="4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Review</a:t>
            </a:r>
          </a:p>
          <a:p>
            <a:r>
              <a:rPr lang="en-US" sz="2200" dirty="0"/>
              <a:t>Graph Coloring</a:t>
            </a:r>
          </a:p>
          <a:p>
            <a:r>
              <a:rPr lang="en-US" sz="2200" dirty="0"/>
              <a:t>The Hamiltonian Circuits</a:t>
            </a:r>
          </a:p>
          <a:p>
            <a:r>
              <a:rPr lang="en-US" sz="2200" dirty="0"/>
              <a:t>The 0-1 Knapsack Problem</a:t>
            </a:r>
          </a:p>
        </p:txBody>
      </p:sp>
      <p:pic>
        <p:nvPicPr>
          <p:cNvPr id="23" name="Picture 22" descr="Worm's-eye view of a large tree">
            <a:extLst>
              <a:ext uri="{FF2B5EF4-FFF2-40B4-BE49-F238E27FC236}">
                <a16:creationId xmlns:a16="http://schemas.microsoft.com/office/drawing/2014/main" id="{05DBBB39-C738-B742-F246-C172F5D2B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6" r="2983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86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EC96-309D-F5B5-A24A-D72CEB50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86B1E-DC88-D3BE-3062-D6B7E4B9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B3BE93-6FF8-3E2D-78CA-E3F5FAA7F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540225"/>
              </p:ext>
            </p:extLst>
          </p:nvPr>
        </p:nvGraphicFramePr>
        <p:xfrm>
          <a:off x="331655" y="1402506"/>
          <a:ext cx="5415038" cy="5333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2636867709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433962973"/>
                    </a:ext>
                  </a:extLst>
                </a:gridCol>
                <a:gridCol w="1032320">
                  <a:extLst>
                    <a:ext uri="{9D8B030D-6E8A-4147-A177-3AD203B41FA5}">
                      <a16:colId xmlns:a16="http://schemas.microsoft.com/office/drawing/2014/main" val="3302776532"/>
                    </a:ext>
                  </a:extLst>
                </a:gridCol>
                <a:gridCol w="1149985">
                  <a:extLst>
                    <a:ext uri="{9D8B030D-6E8A-4147-A177-3AD203B41FA5}">
                      <a16:colId xmlns:a16="http://schemas.microsoft.com/office/drawing/2014/main" val="2677686526"/>
                    </a:ext>
                  </a:extLst>
                </a:gridCol>
                <a:gridCol w="1391348">
                  <a:extLst>
                    <a:ext uri="{9D8B030D-6E8A-4147-A177-3AD203B41FA5}">
                      <a16:colId xmlns:a16="http://schemas.microsoft.com/office/drawing/2014/main" val="974222237"/>
                    </a:ext>
                  </a:extLst>
                </a:gridCol>
              </a:tblGrid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Subset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Items in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Fits in Knapsack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005113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{0,1,2,3,4}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663065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{0,1,2,3}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92212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{0,1,2,4}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084589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{0,1,2}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69531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{0,1,3,4}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24766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{0,1,3}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975543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{0,1,4}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016793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{0,1}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286323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{0,2,3,4}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122870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{0,2,3}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05394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{0,2,4}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15559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7450928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{0,3,4}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115913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258818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671285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24049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F2C012-CF23-F972-DCA6-E45D13142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858149"/>
              </p:ext>
            </p:extLst>
          </p:nvPr>
        </p:nvGraphicFramePr>
        <p:xfrm>
          <a:off x="6096000" y="1402506"/>
          <a:ext cx="5415038" cy="5333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2636867709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433962973"/>
                    </a:ext>
                  </a:extLst>
                </a:gridCol>
                <a:gridCol w="1032320">
                  <a:extLst>
                    <a:ext uri="{9D8B030D-6E8A-4147-A177-3AD203B41FA5}">
                      <a16:colId xmlns:a16="http://schemas.microsoft.com/office/drawing/2014/main" val="3302776532"/>
                    </a:ext>
                  </a:extLst>
                </a:gridCol>
                <a:gridCol w="1149985">
                  <a:extLst>
                    <a:ext uri="{9D8B030D-6E8A-4147-A177-3AD203B41FA5}">
                      <a16:colId xmlns:a16="http://schemas.microsoft.com/office/drawing/2014/main" val="2677686526"/>
                    </a:ext>
                  </a:extLst>
                </a:gridCol>
                <a:gridCol w="1391348">
                  <a:extLst>
                    <a:ext uri="{9D8B030D-6E8A-4147-A177-3AD203B41FA5}">
                      <a16:colId xmlns:a16="http://schemas.microsoft.com/office/drawing/2014/main" val="974222237"/>
                    </a:ext>
                  </a:extLst>
                </a:gridCol>
              </a:tblGrid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Subset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Items in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Fits in Knapsack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005113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{1,2,3,4}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663065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{1,2,3}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92212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{1,2,4}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084589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{1,2}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69531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{1,3,4}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24766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{1,3}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975543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{1,4}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016793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{1}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286323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{2,3,4}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122870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{2,3}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05394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{2,4}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15559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7450928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{3,4}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115913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258818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671285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24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551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EC96-309D-F5B5-A24A-D72CEB50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Tree Completed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86B1E-DC88-D3BE-3062-D6B7E4B9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B3BE93-6FF8-3E2D-78CA-E3F5FAA7F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20396"/>
              </p:ext>
            </p:extLst>
          </p:nvPr>
        </p:nvGraphicFramePr>
        <p:xfrm>
          <a:off x="331655" y="1402506"/>
          <a:ext cx="5415038" cy="5333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2636867709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433962973"/>
                    </a:ext>
                  </a:extLst>
                </a:gridCol>
                <a:gridCol w="1032320">
                  <a:extLst>
                    <a:ext uri="{9D8B030D-6E8A-4147-A177-3AD203B41FA5}">
                      <a16:colId xmlns:a16="http://schemas.microsoft.com/office/drawing/2014/main" val="3302776532"/>
                    </a:ext>
                  </a:extLst>
                </a:gridCol>
                <a:gridCol w="1149985">
                  <a:extLst>
                    <a:ext uri="{9D8B030D-6E8A-4147-A177-3AD203B41FA5}">
                      <a16:colId xmlns:a16="http://schemas.microsoft.com/office/drawing/2014/main" val="2677686526"/>
                    </a:ext>
                  </a:extLst>
                </a:gridCol>
                <a:gridCol w="1391348">
                  <a:extLst>
                    <a:ext uri="{9D8B030D-6E8A-4147-A177-3AD203B41FA5}">
                      <a16:colId xmlns:a16="http://schemas.microsoft.com/office/drawing/2014/main" val="974222237"/>
                    </a:ext>
                  </a:extLst>
                </a:gridCol>
              </a:tblGrid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Subset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Items in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Fits in Knapsack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005113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{0,1,2,3,4}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663065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{0,1,2,3}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92212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{0,1,2,4}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084589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{0,1,2}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69531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{0,1,3,4}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24766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{0,1,3}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975543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{0,1,4}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016793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{0,1}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286323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{0,2,3,4}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122870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{0,2,3}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05394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{0,2,4}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True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15559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True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7450928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{0,3,4}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True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115913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True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258818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True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671285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{0}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True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24049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F2C012-CF23-F972-DCA6-E45D13142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928957"/>
              </p:ext>
            </p:extLst>
          </p:nvPr>
        </p:nvGraphicFramePr>
        <p:xfrm>
          <a:off x="6096000" y="1402506"/>
          <a:ext cx="5415038" cy="5333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2636867709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433962973"/>
                    </a:ext>
                  </a:extLst>
                </a:gridCol>
                <a:gridCol w="1032320">
                  <a:extLst>
                    <a:ext uri="{9D8B030D-6E8A-4147-A177-3AD203B41FA5}">
                      <a16:colId xmlns:a16="http://schemas.microsoft.com/office/drawing/2014/main" val="3302776532"/>
                    </a:ext>
                  </a:extLst>
                </a:gridCol>
                <a:gridCol w="1149985">
                  <a:extLst>
                    <a:ext uri="{9D8B030D-6E8A-4147-A177-3AD203B41FA5}">
                      <a16:colId xmlns:a16="http://schemas.microsoft.com/office/drawing/2014/main" val="2677686526"/>
                    </a:ext>
                  </a:extLst>
                </a:gridCol>
                <a:gridCol w="1391348">
                  <a:extLst>
                    <a:ext uri="{9D8B030D-6E8A-4147-A177-3AD203B41FA5}">
                      <a16:colId xmlns:a16="http://schemas.microsoft.com/office/drawing/2014/main" val="974222237"/>
                    </a:ext>
                  </a:extLst>
                </a:gridCol>
              </a:tblGrid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Subset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Items in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Fits in Knapsack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005113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{1,2,3,4}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663065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{1,2,3}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92212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{1,2,4}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084589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{1,2}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True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69531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{1,3,4}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24766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{1,3}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975543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{1,4}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True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016793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{1}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True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286323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{2,3,4}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True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122870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{2,3}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True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05394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{2,4}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True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15559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True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7450928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{3,4}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True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115913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True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258818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True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671285"/>
                  </a:ext>
                </a:extLst>
              </a:tr>
              <a:tr h="313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True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24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071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DBA39-DAB5-68A6-46F5-1DF19D34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 Video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descr="0-1 Knapsack problem - Inside code">
            <a:hlinkClick r:id="" action="ppaction://media"/>
            <a:extLst>
              <a:ext uri="{FF2B5EF4-FFF2-40B4-BE49-F238E27FC236}">
                <a16:creationId xmlns:a16="http://schemas.microsoft.com/office/drawing/2014/main" id="{2C3AE152-1E61-DB63-1559-D0B79CBA4BD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920712" y="2633472"/>
            <a:ext cx="6347527" cy="35863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6A44C-4177-904A-8C07-26DF0E08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9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1A623-BC51-BFB2-8D31-D8C21331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N-Queens Problem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F70C32-AA9E-E6F4-60F6-F7034EE6A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You might remember the leetcode site</a:t>
            </a:r>
          </a:p>
          <a:p>
            <a:r>
              <a:rPr lang="en-US" sz="2200"/>
              <a:t>Interview question</a:t>
            </a:r>
          </a:p>
        </p:txBody>
      </p:sp>
      <p:pic>
        <p:nvPicPr>
          <p:cNvPr id="7" name="Picture 6" descr="A screenshot of a game&#10;&#10;Description automatically generated">
            <a:extLst>
              <a:ext uri="{FF2B5EF4-FFF2-40B4-BE49-F238E27FC236}">
                <a16:creationId xmlns:a16="http://schemas.microsoft.com/office/drawing/2014/main" id="{08B2A78F-9D18-6530-2252-78FCC559D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986810"/>
            <a:ext cx="6903720" cy="48843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84F0F-A470-8F67-63DB-8869D618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5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E17E2-BF7D-7067-E7C2-D57EA221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The Solution</a:t>
            </a:r>
          </a:p>
        </p:txBody>
      </p:sp>
      <p:pic>
        <p:nvPicPr>
          <p:cNvPr id="6" name="Picture 5" descr="Chess pawn with a shadow of a king">
            <a:extLst>
              <a:ext uri="{FF2B5EF4-FFF2-40B4-BE49-F238E27FC236}">
                <a16:creationId xmlns:a16="http://schemas.microsoft.com/office/drawing/2014/main" id="{1ECE4E9A-F2F1-7E03-1500-5A75782D6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30" r="1591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AD373-7A73-8EC8-F140-AE1B5433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Remember</a:t>
            </a:r>
          </a:p>
          <a:p>
            <a:pPr lvl="1"/>
            <a:r>
              <a:rPr lang="en-US" sz="2200" dirty="0"/>
              <a:t>There has to be one Queen in every row</a:t>
            </a:r>
          </a:p>
          <a:p>
            <a:pPr lvl="1"/>
            <a:r>
              <a:rPr lang="en-US" sz="2200" dirty="0"/>
              <a:t>There has to be one Queen in every column</a:t>
            </a:r>
          </a:p>
          <a:p>
            <a:pPr lvl="1"/>
            <a:r>
              <a:rPr lang="en-US" sz="2200" dirty="0"/>
              <a:t>Positive diagonals</a:t>
            </a:r>
          </a:p>
          <a:p>
            <a:pPr lvl="1"/>
            <a:r>
              <a:rPr lang="en-US" sz="2200" dirty="0"/>
              <a:t>Negative Diagonals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C3161-6943-FF5E-ECDF-307950B8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7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287E8-640F-CA73-189C-C5C6F703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Graph Coloring Problem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B71E-E6BB-326B-A99A-7DDBB69C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Assignment of colors to the vertices of a graph such that no two adjacent vertices share the same color</a:t>
            </a:r>
          </a:p>
          <a:p>
            <a:endParaRPr lang="en-US" sz="2200" dirty="0"/>
          </a:p>
          <a:p>
            <a:r>
              <a:rPr lang="en-US" sz="2200" dirty="0"/>
              <a:t>Given a graph, what is the minimum number of colors needed to color the graph.</a:t>
            </a:r>
          </a:p>
        </p:txBody>
      </p:sp>
      <p:pic>
        <p:nvPicPr>
          <p:cNvPr id="15" name="Picture 14" descr="A close-up of a colorful dotted pattern&#10;&#10;Description automatically generated">
            <a:extLst>
              <a:ext uri="{FF2B5EF4-FFF2-40B4-BE49-F238E27FC236}">
                <a16:creationId xmlns:a16="http://schemas.microsoft.com/office/drawing/2014/main" id="{024173EB-8275-2789-150E-0E116E102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84" r="91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4B1B4-BCD4-A76B-9B43-5E7C3CA3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0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29392-3A1F-B445-9AD3-B3E5DD4D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Example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map of australia with white text&#10;&#10;Description automatically generated">
            <a:extLst>
              <a:ext uri="{FF2B5EF4-FFF2-40B4-BE49-F238E27FC236}">
                <a16:creationId xmlns:a16="http://schemas.microsoft.com/office/drawing/2014/main" id="{C23FFFB6-7435-DCA4-70FB-41EF91E22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98" y="2642616"/>
            <a:ext cx="4242099" cy="3605784"/>
          </a:xfrm>
          <a:prstGeom prst="rect">
            <a:avLst/>
          </a:prstGeom>
        </p:spPr>
      </p:pic>
      <p:pic>
        <p:nvPicPr>
          <p:cNvPr id="8" name="Picture 7" descr="A map of australia with different colored areas&#10;&#10;Description automatically generated">
            <a:extLst>
              <a:ext uri="{FF2B5EF4-FFF2-40B4-BE49-F238E27FC236}">
                <a16:creationId xmlns:a16="http://schemas.microsoft.com/office/drawing/2014/main" id="{3E6A11AD-6EDB-6F25-B2FB-8604DBA3A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544" y="2642616"/>
            <a:ext cx="4344319" cy="36057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EC299-AD46-6C9E-B734-34B2FEE2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E4415-C2E1-7EC7-425B-EB3C1C8F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Application Scenarios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50E6-602D-10FF-7AA1-26C85B9DF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Map Coloring</a:t>
            </a:r>
          </a:p>
          <a:p>
            <a:r>
              <a:rPr lang="en-US" sz="2200"/>
              <a:t>Scheduling Problems</a:t>
            </a:r>
          </a:p>
          <a:p>
            <a:pPr lvl="1"/>
            <a:r>
              <a:rPr lang="en-US" sz="2200"/>
              <a:t>Assigning time slots to tasks without conflicts</a:t>
            </a:r>
          </a:p>
          <a:p>
            <a:r>
              <a:rPr lang="en-US" sz="2200"/>
              <a:t>Register Allocation</a:t>
            </a:r>
          </a:p>
          <a:p>
            <a:pPr lvl="1"/>
            <a:r>
              <a:rPr lang="en-US" sz="2200"/>
              <a:t>Assigning variables to a limited number of CPU registers</a:t>
            </a:r>
          </a:p>
        </p:txBody>
      </p:sp>
      <p:pic>
        <p:nvPicPr>
          <p:cNvPr id="6" name="Picture 5" descr="CPU with binary numbers and blueprint">
            <a:extLst>
              <a:ext uri="{FF2B5EF4-FFF2-40B4-BE49-F238E27FC236}">
                <a16:creationId xmlns:a16="http://schemas.microsoft.com/office/drawing/2014/main" id="{36C1760D-11E0-A561-5ED0-E56FA583B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40" r="1884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97450-B1C0-0853-2B65-4F5C24FA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3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FAF96-D6A4-5B7B-7EE1-E781B3B00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Video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descr="Constraint Satisfaction Problems (CSPs) 1 - Overview | Stanford CS221: AI (Autumn 2021)">
            <a:hlinkClick r:id="" action="ppaction://media"/>
            <a:extLst>
              <a:ext uri="{FF2B5EF4-FFF2-40B4-BE49-F238E27FC236}">
                <a16:creationId xmlns:a16="http://schemas.microsoft.com/office/drawing/2014/main" id="{A63CAC4C-C964-0369-E048-E7EFB0CED90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920712" y="2633472"/>
            <a:ext cx="6347527" cy="35863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38E22-45EC-2703-F1CC-FC974A75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4B038-070C-B094-C50F-E0D1C23C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Greedy Coloring Algorithm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435FF2E-3FA8-E002-A252-93C2247B8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719" y="640080"/>
            <a:ext cx="5397770" cy="55504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2C1C0-D118-7F5B-7797-B067AB78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9690</TotalTime>
  <Words>847</Words>
  <Application>Microsoft Macintosh PowerPoint</Application>
  <PresentationFormat>Widescreen</PresentationFormat>
  <Paragraphs>375</Paragraphs>
  <Slides>22</Slides>
  <Notes>9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Advanced Algorithms Week 10</vt:lpstr>
      <vt:lpstr>Contents</vt:lpstr>
      <vt:lpstr>N-Queens Problem</vt:lpstr>
      <vt:lpstr>The Solution</vt:lpstr>
      <vt:lpstr>Graph Coloring Problem</vt:lpstr>
      <vt:lpstr>Example</vt:lpstr>
      <vt:lpstr>Application Scenarios</vt:lpstr>
      <vt:lpstr>Video</vt:lpstr>
      <vt:lpstr>Greedy Coloring Algorithm</vt:lpstr>
      <vt:lpstr>Backtracking Approach</vt:lpstr>
      <vt:lpstr>Hamiltonian Circuits</vt:lpstr>
      <vt:lpstr>Example</vt:lpstr>
      <vt:lpstr>Exercise</vt:lpstr>
      <vt:lpstr>Application Scenarios</vt:lpstr>
      <vt:lpstr>Useful Video</vt:lpstr>
      <vt:lpstr>0-1 Knapsack Problem</vt:lpstr>
      <vt:lpstr>Example</vt:lpstr>
      <vt:lpstr>Solution</vt:lpstr>
      <vt:lpstr>The Generated Tree</vt:lpstr>
      <vt:lpstr>Final Tree</vt:lpstr>
      <vt:lpstr>Final Tree Completed</vt:lpstr>
      <vt:lpstr>Solution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Gorkem Kar</dc:creator>
  <cp:lastModifiedBy>Gorkem Kar</cp:lastModifiedBy>
  <cp:revision>45</cp:revision>
  <dcterms:created xsi:type="dcterms:W3CDTF">2024-04-30T16:14:59Z</dcterms:created>
  <dcterms:modified xsi:type="dcterms:W3CDTF">2024-11-05T20:50:34Z</dcterms:modified>
</cp:coreProperties>
</file>