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7"/>
  </p:notesMasterIdLst>
  <p:sldIdLst>
    <p:sldId id="311" r:id="rId2"/>
    <p:sldId id="258" r:id="rId3"/>
    <p:sldId id="259" r:id="rId4"/>
    <p:sldId id="260" r:id="rId5"/>
    <p:sldId id="261" r:id="rId6"/>
    <p:sldId id="312" r:id="rId7"/>
    <p:sldId id="313" r:id="rId8"/>
    <p:sldId id="265" r:id="rId9"/>
    <p:sldId id="266" r:id="rId10"/>
    <p:sldId id="267" r:id="rId11"/>
    <p:sldId id="314" r:id="rId12"/>
    <p:sldId id="341" r:id="rId13"/>
    <p:sldId id="342" r:id="rId14"/>
    <p:sldId id="316" r:id="rId15"/>
    <p:sldId id="268" r:id="rId16"/>
    <p:sldId id="269" r:id="rId17"/>
    <p:sldId id="270" r:id="rId18"/>
    <p:sldId id="271" r:id="rId19"/>
    <p:sldId id="357" r:id="rId20"/>
    <p:sldId id="317" r:id="rId21"/>
    <p:sldId id="355" r:id="rId22"/>
    <p:sldId id="272" r:id="rId23"/>
    <p:sldId id="318" r:id="rId24"/>
    <p:sldId id="319" r:id="rId25"/>
    <p:sldId id="320" r:id="rId26"/>
    <p:sldId id="273" r:id="rId27"/>
    <p:sldId id="321" r:id="rId28"/>
    <p:sldId id="274" r:id="rId29"/>
    <p:sldId id="322" r:id="rId30"/>
    <p:sldId id="323" r:id="rId31"/>
    <p:sldId id="324" r:id="rId32"/>
    <p:sldId id="275" r:id="rId33"/>
    <p:sldId id="325" r:id="rId34"/>
    <p:sldId id="276" r:id="rId35"/>
    <p:sldId id="326" r:id="rId36"/>
    <p:sldId id="277" r:id="rId37"/>
    <p:sldId id="327" r:id="rId38"/>
    <p:sldId id="328" r:id="rId39"/>
    <p:sldId id="278" r:id="rId40"/>
    <p:sldId id="279" r:id="rId41"/>
    <p:sldId id="356" r:id="rId42"/>
    <p:sldId id="329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343" r:id="rId53"/>
    <p:sldId id="344" r:id="rId54"/>
    <p:sldId id="289" r:id="rId55"/>
    <p:sldId id="345" r:id="rId56"/>
    <p:sldId id="290" r:id="rId57"/>
    <p:sldId id="291" r:id="rId58"/>
    <p:sldId id="292" r:id="rId59"/>
    <p:sldId id="330" r:id="rId60"/>
    <p:sldId id="331" r:id="rId61"/>
    <p:sldId id="332" r:id="rId62"/>
    <p:sldId id="333" r:id="rId63"/>
    <p:sldId id="334" r:id="rId64"/>
    <p:sldId id="335" r:id="rId65"/>
    <p:sldId id="293" r:id="rId66"/>
    <p:sldId id="294" r:id="rId67"/>
    <p:sldId id="295" r:id="rId68"/>
    <p:sldId id="296" r:id="rId69"/>
    <p:sldId id="297" r:id="rId70"/>
    <p:sldId id="298" r:id="rId71"/>
    <p:sldId id="336" r:id="rId72"/>
    <p:sldId id="346" r:id="rId73"/>
    <p:sldId id="299" r:id="rId74"/>
    <p:sldId id="337" r:id="rId75"/>
    <p:sldId id="338" r:id="rId76"/>
    <p:sldId id="300" r:id="rId77"/>
    <p:sldId id="301" r:id="rId78"/>
    <p:sldId id="339" r:id="rId79"/>
    <p:sldId id="302" r:id="rId80"/>
    <p:sldId id="303" r:id="rId81"/>
    <p:sldId id="304" r:id="rId82"/>
    <p:sldId id="305" r:id="rId83"/>
    <p:sldId id="306" r:id="rId84"/>
    <p:sldId id="307" r:id="rId85"/>
    <p:sldId id="348" r:id="rId86"/>
    <p:sldId id="308" r:id="rId87"/>
    <p:sldId id="347" r:id="rId88"/>
    <p:sldId id="349" r:id="rId89"/>
    <p:sldId id="350" r:id="rId90"/>
    <p:sldId id="351" r:id="rId91"/>
    <p:sldId id="309" r:id="rId92"/>
    <p:sldId id="352" r:id="rId93"/>
    <p:sldId id="353" r:id="rId94"/>
    <p:sldId id="354" r:id="rId95"/>
    <p:sldId id="310" r:id="rId9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7" autoAdjust="0"/>
    <p:restoredTop sz="89150" autoAdjust="0"/>
  </p:normalViewPr>
  <p:slideViewPr>
    <p:cSldViewPr snapToGrid="0">
      <p:cViewPr varScale="1">
        <p:scale>
          <a:sx n="73" d="100"/>
          <a:sy n="73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C4096-7A1C-4138-A64A-ED82702DF4D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04969-7E2A-4483-85AC-B24A6B349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76B6E-7392-4AAB-B74D-020DDD275D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59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4A79C8B-5101-4725-9C0A-44FDAB9D427F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834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BCD5688-79CE-4CF4-B52E-EA60EE615E6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096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0FC7064-A752-4D04-B546-8A719A5144A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4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3E6E205-8CAB-4733-8242-D28145C263C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844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8621F72-5636-4B40-BDE2-AFA5DF6C8A8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58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DCC13FC-FF9B-483D-B338-41618A42605D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25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565204C-2032-4F30-B15A-0FC71D71C2C7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651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D7AC75B-467C-4523-BBC0-724AA6D87BDD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920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25BBD3A-DDD3-4254-A13A-5A838143038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24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8078EB5-69F8-4387-86D5-1FB7FCB8E46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90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Delimit</a:t>
            </a:r>
          </a:p>
          <a:p>
            <a:r>
              <a:rPr lang="zh-CN" altLang="en-US" dirty="0"/>
              <a:t>划界</a:t>
            </a:r>
          </a:p>
          <a:p>
            <a:r>
              <a:rPr lang="en-US" dirty="0" err="1"/>
              <a:t>Huà</a:t>
            </a:r>
            <a:r>
              <a:rPr lang="en-US" dirty="0"/>
              <a:t> </a:t>
            </a:r>
            <a:r>
              <a:rPr lang="en-US" dirty="0" err="1"/>
              <a:t>jiè</a:t>
            </a:r>
            <a:endParaRPr lang="en-US" dirty="0"/>
          </a:p>
          <a:p>
            <a:r>
              <a:rPr lang="zh-CN" altLang="en-US" dirty="0"/>
              <a:t>划界</a:t>
            </a:r>
          </a:p>
          <a:p>
            <a:r>
              <a:rPr lang="en-US" dirty="0" err="1"/>
              <a:t>Huà</a:t>
            </a:r>
            <a:r>
              <a:rPr lang="en-US" dirty="0"/>
              <a:t> </a:t>
            </a:r>
            <a:r>
              <a:rPr lang="en-US" dirty="0" err="1"/>
              <a:t>jiè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Mechanics</a:t>
            </a:r>
          </a:p>
          <a:p>
            <a:r>
              <a:rPr lang="zh-CN" altLang="en-US" dirty="0"/>
              <a:t>力学</a:t>
            </a:r>
          </a:p>
          <a:p>
            <a:r>
              <a:rPr lang="en-US" dirty="0" err="1"/>
              <a:t>Lìxué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04969-7E2A-4483-85AC-B24A6B349B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32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40A8647-A252-4985-AE9E-E8D8D23F05F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562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40A8647-A252-4985-AE9E-E8D8D23F05F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92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40A8647-A252-4985-AE9E-E8D8D23F05F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9322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40A8647-A252-4985-AE9E-E8D8D23F05F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644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DBB5E5A-A4DC-4502-9F72-D9CDCE70F67A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512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06C37B5-46E0-48DA-BCDD-094B0E4E5C99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4905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0B0F82F-D05E-4D96-9925-7D69E003665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367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04CDF48-3CE0-4EF3-8695-F9DA3724E82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7469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C575CA2-2EBD-424C-B7A4-11038A2BA615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874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AAF3934-E5CC-48E2-B944-F7360CF22CB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49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4B2964D-EA9B-4B3C-8C87-D788FF9B6881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32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062CB48-2F8E-4985-95EC-ED7BAF2A2F32}" type="slidenum">
              <a:rPr lang="en-US" altLang="en-US" sz="1200">
                <a:solidFill>
                  <a:schemeClr val="tx1"/>
                </a:solidFill>
              </a:rPr>
              <a:pPr eaLnBrk="1" hangingPunct="1"/>
              <a:t>71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47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062CB48-2F8E-4985-95EC-ED7BAF2A2F32}" type="slidenum">
              <a:rPr lang="en-US" altLang="en-US" sz="1200">
                <a:solidFill>
                  <a:schemeClr val="tx1"/>
                </a:solidFill>
              </a:rPr>
              <a:pPr eaLnBrk="1" hangingPunct="1"/>
              <a:t>72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4144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C0D00CF-FDA6-422E-ADA5-593076F423DD}" type="slidenum">
              <a:rPr lang="en-US" altLang="en-US" sz="1200">
                <a:solidFill>
                  <a:schemeClr val="tx1"/>
                </a:solidFill>
              </a:rPr>
              <a:pPr eaLnBrk="1" hangingPunct="1"/>
              <a:t>74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9292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0043568-77BA-4DA1-B1D0-968581E0285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75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2022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353E2E-F2A2-49AE-8B2C-D3625C351BF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78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806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353E2E-F2A2-49AE-8B2C-D3625C351BF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85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676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353E2E-F2A2-49AE-8B2C-D3625C351BF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87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0597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353E2E-F2A2-49AE-8B2C-D3625C351BF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88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866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353E2E-F2A2-49AE-8B2C-D3625C351BF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89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6103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353E2E-F2A2-49AE-8B2C-D3625C351BF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90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210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CE4D81-3F6A-436E-BD0F-68C807544E5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8122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353E2E-F2A2-49AE-8B2C-D3625C351BF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92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51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353E2E-F2A2-49AE-8B2C-D3625C351BF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93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2706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353E2E-F2A2-49AE-8B2C-D3625C351BF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94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301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CE4D81-3F6A-436E-BD0F-68C807544E5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76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CE4D81-3F6A-436E-BD0F-68C807544E5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93C2C65-6536-4519-8BE9-5D1526F9F727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876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String?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04969-7E2A-4483-85AC-B24A6B349B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01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01EBCDD-8054-4BD4-A614-4C2F0617BAB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28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A22AAC30-1533-4CCF-8F68-9FE9D937F8D7}" type="datetime1">
              <a:rPr lang="en-US" smtClean="0"/>
              <a:t>10/15/2023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54E134-F100-4680-9AD0-9133BFF691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866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1A6AA7-C85E-42D6-A63A-FCE6BEBA154C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4E134-F100-4680-9AD0-9133BFF6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9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EAE66D-5DFE-4799-97A0-92BE013ADFDE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4E134-F100-4680-9AD0-9133BFF6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9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4E134-F100-4680-9AD0-9133BFF6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40C74F8-37CF-4888-8960-81EFB952B7F4}" type="datetime1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08739"/>
            <a:ext cx="83650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4E134-F100-4680-9AD0-9133BFF6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DCA1E2C-49C7-42D9-9FF7-A55B2AECB558}" type="datetime1">
              <a:rPr lang="en-US" smtClean="0"/>
              <a:t>10/15/2023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4E134-F100-4680-9AD0-9133BFF6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81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4DDFA02-9CD3-4F1D-BAD3-01F025EF17A8}" type="datetime1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4E134-F100-4680-9AD0-9133BFF6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7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CE55703-2A24-487A-8FC8-DA53A6C01DF6}" type="datetime1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4E134-F100-4680-9AD0-9133BFF6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35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2DCD189C-57E7-41CE-AE31-70F0FE47628E}" type="datetime1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4E134-F100-4680-9AD0-9133BFF6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3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09591C-CB16-4FA2-8511-C8E353F910F4}" type="datetime1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4E134-F100-4680-9AD0-9133BFF6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0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AADB391-3D36-4956-9E67-1CAE4127B017}" type="datetime1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4E134-F100-4680-9AD0-9133BFF6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57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27CCFFA5-AB9A-4C7E-8C1C-EBB2D4469B50}" type="datetime1">
              <a:rPr lang="en-US" smtClean="0"/>
              <a:t>10/15/2023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4E134-F100-4680-9AD0-9133BFF6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85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4100C419-F14A-4F5F-A2BD-A4B560B5912D}" type="datetime1">
              <a:rPr lang="en-US" smtClean="0"/>
              <a:t>10/15/2023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</a:defRPr>
            </a:lvl1pPr>
          </a:lstStyle>
          <a:p>
            <a:fld id="{B954E134-F100-4680-9AD0-9133BFF6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4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stackoverflow.com/questions/2681097/correct-way-to-close-database-connection-in-event-of-exception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Exception Handling: </a:t>
            </a:r>
            <a:br>
              <a:rPr lang="en-US"/>
            </a:br>
            <a:r>
              <a:rPr lang="en-US"/>
              <a:t>A Deeper Look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Chapter 13 of Visual C# How to Program, 6/e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C0F3E-6B33-4AC9-A2B5-9773CE007B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013"/>
            <a:ext cx="12192000" cy="58943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551D34D7-6EF6-4774-B918-D819CD8AD3E2}"/>
              </a:ext>
            </a:extLst>
          </p:cNvPr>
          <p:cNvSpPr/>
          <p:nvPr/>
        </p:nvSpPr>
        <p:spPr>
          <a:xfrm rot="5400000">
            <a:off x="7448365" y="173114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5D822D-35F3-4DF0-857F-54FE1F502D54}"/>
              </a:ext>
            </a:extLst>
          </p:cNvPr>
          <p:cNvCxnSpPr>
            <a:cxnSpLocks/>
          </p:cNvCxnSpPr>
          <p:nvPr/>
        </p:nvCxnSpPr>
        <p:spPr>
          <a:xfrm>
            <a:off x="3693110" y="2334827"/>
            <a:ext cx="321371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4C0692-767E-45E4-A176-FD43A90983F7}"/>
              </a:ext>
            </a:extLst>
          </p:cNvPr>
          <p:cNvCxnSpPr>
            <a:cxnSpLocks/>
          </p:cNvCxnSpPr>
          <p:nvPr/>
        </p:nvCxnSpPr>
        <p:spPr>
          <a:xfrm>
            <a:off x="1162974" y="2627789"/>
            <a:ext cx="574385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6489D5-1133-49B8-9E1E-B3B9FB2D2D8C}"/>
              </a:ext>
            </a:extLst>
          </p:cNvPr>
          <p:cNvCxnSpPr>
            <a:cxnSpLocks/>
          </p:cNvCxnSpPr>
          <p:nvPr/>
        </p:nvCxnSpPr>
        <p:spPr>
          <a:xfrm>
            <a:off x="822576" y="2334827"/>
            <a:ext cx="253022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AD4E9-8834-4DAF-B000-405CD9C2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10</a:t>
            </a:fld>
            <a:endParaRPr lang="en-US"/>
          </a:p>
        </p:txBody>
      </p:sp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336BD262-C91F-F548-DB8B-EFC4F7EDA2AA}"/>
              </a:ext>
            </a:extLst>
          </p:cNvPr>
          <p:cNvCxnSpPr>
            <a:cxnSpLocks/>
          </p:cNvCxnSpPr>
          <p:nvPr/>
        </p:nvCxnSpPr>
        <p:spPr>
          <a:xfrm>
            <a:off x="6013141" y="2027068"/>
            <a:ext cx="80638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8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 in Fig. 13.1 </a:t>
            </a:r>
            <a:r>
              <a:rPr lang="en-US" dirty="0">
                <a:solidFill>
                  <a:srgbClr val="FF0000"/>
                </a:solidFill>
              </a:rPr>
              <a:t>might cause exceptions, depending on the user’s input. </a:t>
            </a:r>
          </a:p>
          <a:p>
            <a:r>
              <a:rPr lang="en-US" dirty="0"/>
              <a:t>Execute this app with </a:t>
            </a:r>
            <a:r>
              <a:rPr lang="en-US" b="1" dirty="0">
                <a:solidFill>
                  <a:srgbClr val="FF0000"/>
                </a:solidFill>
              </a:rPr>
              <a:t>Debug &gt; Start Without Debugging</a:t>
            </a:r>
            <a:r>
              <a:rPr lang="en-US" dirty="0"/>
              <a:t>. </a:t>
            </a:r>
          </a:p>
          <a:p>
            <a:r>
              <a:rPr lang="en-US" u="sng" dirty="0">
                <a:solidFill>
                  <a:srgbClr val="FF0000"/>
                </a:solidFill>
              </a:rPr>
              <a:t>If an exception occurs during execution, </a:t>
            </a:r>
            <a:r>
              <a:rPr lang="en-US" u="sng" dirty="0">
                <a:solidFill>
                  <a:srgbClr val="7030A0"/>
                </a:solidFill>
              </a:rPr>
              <a:t>a dialog appears </a:t>
            </a:r>
            <a:r>
              <a:rPr lang="en-US" u="sng" dirty="0">
                <a:solidFill>
                  <a:srgbClr val="FF0000"/>
                </a:solidFill>
              </a:rPr>
              <a:t>indicating that the app “has stopped working.” </a:t>
            </a:r>
          </a:p>
          <a:p>
            <a:r>
              <a:rPr lang="en-US" dirty="0"/>
              <a:t>Click </a:t>
            </a:r>
            <a:r>
              <a:rPr lang="en-US" b="1" dirty="0"/>
              <a:t>Cancel</a:t>
            </a:r>
            <a:r>
              <a:rPr lang="en-US" dirty="0"/>
              <a:t> or </a:t>
            </a:r>
            <a:r>
              <a:rPr lang="en-US" b="1" dirty="0"/>
              <a:t>Close Program </a:t>
            </a:r>
            <a:r>
              <a:rPr lang="en-US" dirty="0"/>
              <a:t>to terminate the app. </a:t>
            </a:r>
          </a:p>
          <a:p>
            <a:r>
              <a:rPr lang="en-US" dirty="0">
                <a:solidFill>
                  <a:srgbClr val="7030A0"/>
                </a:solidFill>
              </a:rPr>
              <a:t>An error message </a:t>
            </a:r>
            <a:r>
              <a:rPr lang="en-US" dirty="0"/>
              <a:t>describing the exception that occurred is displayed in the program’s output. 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13.2 </a:t>
            </a:r>
            <a:r>
              <a:rPr lang="en-US" altLang="ja-JP" dirty="0"/>
              <a:t>Example: Divide by Zero without Exception Handling  (cont.)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36CD21-C597-478B-BAC8-60472E97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8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stack trace</a:t>
            </a:r>
            <a:r>
              <a:rPr lang="en-US" dirty="0">
                <a:solidFill>
                  <a:srgbClr val="FF0000"/>
                </a:solidFill>
              </a:rPr>
              <a:t> includes the exception class’s name in a message indicating the problem that occurred and </a:t>
            </a:r>
            <a:r>
              <a:rPr lang="en-US" u="sng" dirty="0">
                <a:solidFill>
                  <a:srgbClr val="FF0000"/>
                </a:solidFill>
              </a:rPr>
              <a:t>the path of execution </a:t>
            </a:r>
            <a:r>
              <a:rPr lang="en-US" dirty="0">
                <a:solidFill>
                  <a:srgbClr val="FF0000"/>
                </a:solidFill>
              </a:rPr>
              <a:t>that led </a:t>
            </a:r>
            <a:r>
              <a:rPr lang="en-US" u="sng" dirty="0">
                <a:solidFill>
                  <a:srgbClr val="FF0000"/>
                </a:solidFill>
              </a:rPr>
              <a:t>to the exception</a:t>
            </a:r>
            <a:r>
              <a:rPr lang="en-US" dirty="0">
                <a:solidFill>
                  <a:srgbClr val="FF0000"/>
                </a:solidFill>
              </a:rPr>
              <a:t>, method by method.</a:t>
            </a:r>
          </a:p>
          <a:p>
            <a:r>
              <a:rPr lang="en-US" u="sng" dirty="0">
                <a:solidFill>
                  <a:srgbClr val="FF0000"/>
                </a:solidFill>
              </a:rPr>
              <a:t>Stack traces </a:t>
            </a:r>
            <a:r>
              <a:rPr lang="en-US" dirty="0">
                <a:solidFill>
                  <a:srgbClr val="FF0000"/>
                </a:solidFill>
              </a:rPr>
              <a:t>help you debug a program. </a:t>
            </a:r>
          </a:p>
          <a:p>
            <a:r>
              <a:rPr lang="en-US" dirty="0">
                <a:solidFill>
                  <a:srgbClr val="7030A0"/>
                </a:solidFill>
              </a:rPr>
              <a:t>The first line of the error message specifies the exception that occurred. </a:t>
            </a:r>
          </a:p>
          <a:p>
            <a:r>
              <a:rPr lang="en-US" u="sng" dirty="0"/>
              <a:t>When a program divides an integer by 0, the </a:t>
            </a:r>
            <a:r>
              <a:rPr lang="en-US" u="sng" dirty="0">
                <a:solidFill>
                  <a:srgbClr val="FF0000"/>
                </a:solidFill>
              </a:rPr>
              <a:t>CLR throws a </a:t>
            </a:r>
            <a:r>
              <a:rPr lang="en-US" b="1" u="sng" dirty="0" err="1">
                <a:latin typeface="Consolas" panose="020B0609020204030204" pitchFamily="49" charset="0"/>
              </a:rPr>
              <a:t>DivideByZeroException</a:t>
            </a:r>
            <a:r>
              <a:rPr lang="en-US" u="sng" dirty="0"/>
              <a:t>.</a:t>
            </a:r>
          </a:p>
          <a:p>
            <a:r>
              <a:rPr lang="en-US" dirty="0"/>
              <a:t>Division by zero is not allowed in integer arithmetic. </a:t>
            </a:r>
          </a:p>
          <a:p>
            <a:endParaRPr lang="en-US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13.2 </a:t>
            </a:r>
            <a:r>
              <a:rPr lang="en-US" altLang="ja-JP" dirty="0"/>
              <a:t>Example: Divide by Zero without Exception Handling  (cont.)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58BA3-DCAA-4476-9370-2EBB44EE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7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A </a:t>
            </a:r>
            <a:r>
              <a:rPr lang="en-US" b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FormatException</a:t>
            </a:r>
            <a:r>
              <a:rPr lang="en-US" u="sng" dirty="0">
                <a:solidFill>
                  <a:srgbClr val="FF0000"/>
                </a:solidFill>
              </a:rPr>
              <a:t> occurs when </a:t>
            </a:r>
            <a:r>
              <a:rPr lang="en-US" u="sng" dirty="0" err="1">
                <a:solidFill>
                  <a:srgbClr val="7030A0"/>
                </a:solidFill>
                <a:latin typeface="Consolas" panose="020B0609020204030204" pitchFamily="49" charset="0"/>
              </a:rPr>
              <a:t>int.Parse</a:t>
            </a:r>
            <a:r>
              <a:rPr lang="en-US" u="sng" dirty="0">
                <a:solidFill>
                  <a:srgbClr val="7030A0"/>
                </a:solidFill>
              </a:rPr>
              <a:t> receives a </a:t>
            </a:r>
            <a:r>
              <a:rPr lang="en-US" u="sng" dirty="0">
                <a:solidFill>
                  <a:srgbClr val="7030A0"/>
                </a:solidFill>
                <a:latin typeface="Consolas" panose="020B0609020204030204" pitchFamily="49" charset="0"/>
              </a:rPr>
              <a:t>string</a:t>
            </a:r>
            <a:r>
              <a:rPr lang="en-US" u="sng" dirty="0">
                <a:solidFill>
                  <a:srgbClr val="7030A0"/>
                </a:solidFill>
              </a:rPr>
              <a:t> </a:t>
            </a:r>
            <a:r>
              <a:rPr lang="en-US" u="sng" dirty="0">
                <a:solidFill>
                  <a:srgbClr val="FF0000"/>
                </a:solidFill>
              </a:rPr>
              <a:t>that does not represent a </a:t>
            </a:r>
            <a:r>
              <a:rPr lang="en-US" u="sng" dirty="0">
                <a:solidFill>
                  <a:srgbClr val="7030A0"/>
                </a:solidFill>
              </a:rPr>
              <a:t>valid integer</a:t>
            </a:r>
            <a:r>
              <a:rPr lang="en-US" u="sng" dirty="0">
                <a:solidFill>
                  <a:srgbClr val="FF0000"/>
                </a:solidFill>
              </a:rPr>
              <a:t>. </a:t>
            </a:r>
          </a:p>
          <a:p>
            <a:r>
              <a:rPr lang="en-US" u="sng" dirty="0">
                <a:solidFill>
                  <a:srgbClr val="FF0000"/>
                </a:solidFill>
              </a:rPr>
              <a:t>This program terminates when an </a:t>
            </a:r>
            <a:r>
              <a:rPr lang="en-US" i="1" u="sng" dirty="0">
                <a:solidFill>
                  <a:srgbClr val="7030A0"/>
                </a:solidFill>
              </a:rPr>
              <a:t>unhandled</a:t>
            </a:r>
            <a:r>
              <a:rPr lang="en-US" u="sng" dirty="0">
                <a:solidFill>
                  <a:srgbClr val="7030A0"/>
                </a:solidFill>
              </a:rPr>
              <a:t> exception occurs</a:t>
            </a:r>
            <a:r>
              <a:rPr lang="en-US" u="sng" dirty="0">
                <a:solidFill>
                  <a:srgbClr val="FF0000"/>
                </a:solidFill>
              </a:rPr>
              <a:t>. </a:t>
            </a:r>
          </a:p>
          <a:p>
            <a:r>
              <a:rPr lang="en-US" u="sng" dirty="0"/>
              <a:t>This does not always happen—sometimes a program may continue executing even though an exception has occurred and </a:t>
            </a:r>
            <a:r>
              <a:rPr lang="en-US" u="sng" dirty="0">
                <a:solidFill>
                  <a:srgbClr val="7030A0"/>
                </a:solidFill>
              </a:rPr>
              <a:t>a stack trace has been displayed. </a:t>
            </a:r>
          </a:p>
          <a:p>
            <a:r>
              <a:rPr lang="en-US" dirty="0"/>
              <a:t>In such cases, the app may produce incorrect results. </a:t>
            </a:r>
            <a:r>
              <a:rPr lang="en-US" dirty="0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13.2 </a:t>
            </a:r>
            <a:r>
              <a:rPr lang="en-US" altLang="ja-JP" dirty="0"/>
              <a:t>Example: Divide by Zero without Exception Handling  (cont.)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EE9D0-DDD6-4508-B3AC-22ADC616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3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app  in Fig. 13.2 </a:t>
            </a:r>
            <a:r>
              <a:rPr lang="en-US" altLang="en-US" u="sng" dirty="0">
                <a:solidFill>
                  <a:srgbClr val="7030A0"/>
                </a:solidFill>
              </a:rPr>
              <a:t>uses exception handling </a:t>
            </a:r>
            <a:r>
              <a:rPr lang="en-US" altLang="en-US" dirty="0"/>
              <a:t>to process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altLang="en-US" dirty="0" err="1">
                <a:solidFill>
                  <a:srgbClr val="FF0000"/>
                </a:solidFill>
              </a:rPr>
              <a:t>s</a:t>
            </a:r>
            <a:r>
              <a:rPr lang="en-US" altLang="en-US" dirty="0"/>
              <a:t> and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FormatException</a:t>
            </a:r>
            <a:r>
              <a:rPr lang="en-US" altLang="en-US" dirty="0" err="1">
                <a:solidFill>
                  <a:srgbClr val="FF0000"/>
                </a:solidFill>
              </a:rPr>
              <a:t>s</a:t>
            </a:r>
            <a:r>
              <a:rPr lang="en-US" altLang="en-US" dirty="0"/>
              <a:t> that might arise.</a:t>
            </a:r>
          </a:p>
          <a:p>
            <a:r>
              <a:rPr lang="en-US" altLang="en-US" dirty="0"/>
              <a:t>This program demonstrates </a:t>
            </a:r>
            <a:r>
              <a:rPr lang="en-US" altLang="en-US" dirty="0">
                <a:solidFill>
                  <a:srgbClr val="FF0000"/>
                </a:solidFill>
              </a:rPr>
              <a:t>how to </a:t>
            </a:r>
            <a:r>
              <a:rPr lang="en-US" altLang="en-US" dirty="0">
                <a:solidFill>
                  <a:srgbClr val="7030A0"/>
                </a:solidFill>
              </a:rPr>
              <a:t>catch and handle exceptions</a:t>
            </a:r>
            <a:r>
              <a:rPr lang="en-US" altLang="en-US" dirty="0"/>
              <a:t>—in this case, </a:t>
            </a:r>
            <a:r>
              <a:rPr lang="en-US" altLang="en-US" dirty="0">
                <a:solidFill>
                  <a:srgbClr val="7030A0"/>
                </a:solidFill>
              </a:rPr>
              <a:t>displaying an error message</a:t>
            </a:r>
            <a:r>
              <a:rPr lang="en-US" altLang="en-US" dirty="0">
                <a:solidFill>
                  <a:srgbClr val="FF0000"/>
                </a:solidFill>
              </a:rPr>
              <a:t> and </a:t>
            </a:r>
            <a:r>
              <a:rPr lang="en-US" altLang="en-US" dirty="0">
                <a:solidFill>
                  <a:srgbClr val="7030A0"/>
                </a:solidFill>
              </a:rPr>
              <a:t>allowing the user to enter another set of values. </a:t>
            </a:r>
          </a:p>
          <a:p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13.3 Example: </a:t>
            </a:r>
            <a:r>
              <a:rPr lang="en-US" dirty="0">
                <a:solidFill>
                  <a:srgbClr val="FF0000"/>
                </a:solidFill>
              </a:rPr>
              <a:t>Handling </a:t>
            </a:r>
            <a:r>
              <a:rPr lang="en-US" dirty="0" err="1">
                <a:solidFill>
                  <a:srgbClr val="FF0000"/>
                </a:solidFill>
              </a:rPr>
              <a:t>DivideByZeroExceptions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FormatExceptions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en-US" dirty="0">
                <a:solidFill>
                  <a:srgbClr val="7030A0"/>
                </a:solidFill>
              </a:rPr>
              <a:t>uses exception handling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B3C564-302E-402A-928E-E056D2DA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19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07BFD89-0F91-4724-9FF9-5A95F1A71AF0}"/>
              </a:ext>
            </a:extLst>
          </p:cNvPr>
          <p:cNvSpPr/>
          <p:nvPr/>
        </p:nvSpPr>
        <p:spPr>
          <a:xfrm flipV="1">
            <a:off x="2152341" y="3764134"/>
            <a:ext cx="758169" cy="125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F6E88-DB5A-4FB3-9064-02171A55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15</a:t>
            </a:fld>
            <a:endParaRPr 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F6476884-120C-448A-8855-91FE761DFDA3}"/>
              </a:ext>
            </a:extLst>
          </p:cNvPr>
          <p:cNvSpPr/>
          <p:nvPr/>
        </p:nvSpPr>
        <p:spPr>
          <a:xfrm>
            <a:off x="2330823" y="529814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203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1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333D5FA-1592-487C-942B-0A0E0B4869ED}"/>
              </a:ext>
            </a:extLst>
          </p:cNvPr>
          <p:cNvSpPr/>
          <p:nvPr/>
        </p:nvSpPr>
        <p:spPr>
          <a:xfrm flipV="1">
            <a:off x="2436426" y="2627792"/>
            <a:ext cx="758169" cy="125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A92E36F-3413-4CE1-8528-A1A4C0DAEF8E}"/>
              </a:ext>
            </a:extLst>
          </p:cNvPr>
          <p:cNvSpPr/>
          <p:nvPr/>
        </p:nvSpPr>
        <p:spPr>
          <a:xfrm>
            <a:off x="2216870" y="37817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F2ADD9-BD7C-49A9-BD8D-5A15869A3E5D}"/>
              </a:ext>
            </a:extLst>
          </p:cNvPr>
          <p:cNvCxnSpPr/>
          <p:nvPr/>
        </p:nvCxnSpPr>
        <p:spPr>
          <a:xfrm>
            <a:off x="3639845" y="1233996"/>
            <a:ext cx="411036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03B523-9AF7-4AF3-8E4E-E164B8B1EC00}"/>
              </a:ext>
            </a:extLst>
          </p:cNvPr>
          <p:cNvCxnSpPr>
            <a:cxnSpLocks/>
          </p:cNvCxnSpPr>
          <p:nvPr/>
        </p:nvCxnSpPr>
        <p:spPr>
          <a:xfrm>
            <a:off x="4147351" y="2815701"/>
            <a:ext cx="332764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BF965C-2332-4DA5-9CB0-F5D33F1D2AF2}"/>
              </a:ext>
            </a:extLst>
          </p:cNvPr>
          <p:cNvCxnSpPr>
            <a:cxnSpLocks/>
          </p:cNvCxnSpPr>
          <p:nvPr/>
        </p:nvCxnSpPr>
        <p:spPr>
          <a:xfrm>
            <a:off x="4147351" y="4166587"/>
            <a:ext cx="468593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C789C3-0BD6-405F-91B7-DA290A659CC5}"/>
              </a:ext>
            </a:extLst>
          </p:cNvPr>
          <p:cNvCxnSpPr>
            <a:cxnSpLocks/>
          </p:cNvCxnSpPr>
          <p:nvPr/>
        </p:nvCxnSpPr>
        <p:spPr>
          <a:xfrm>
            <a:off x="4042298" y="5038078"/>
            <a:ext cx="5501197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5B8EC5-3B2D-4884-9478-E902F0AC3D0A}"/>
              </a:ext>
            </a:extLst>
          </p:cNvPr>
          <p:cNvCxnSpPr>
            <a:cxnSpLocks/>
          </p:cNvCxnSpPr>
          <p:nvPr/>
        </p:nvCxnSpPr>
        <p:spPr>
          <a:xfrm>
            <a:off x="4042298" y="3781721"/>
            <a:ext cx="5501197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9270D72-3A85-4099-8073-BD0473684FDE}"/>
              </a:ext>
            </a:extLst>
          </p:cNvPr>
          <p:cNvSpPr/>
          <p:nvPr/>
        </p:nvSpPr>
        <p:spPr>
          <a:xfrm flipV="1">
            <a:off x="2057341" y="2362941"/>
            <a:ext cx="758169" cy="125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6E2BD3D-45C8-4C27-8BB7-20DBCADBD6B7}"/>
              </a:ext>
            </a:extLst>
          </p:cNvPr>
          <p:cNvSpPr/>
          <p:nvPr/>
        </p:nvSpPr>
        <p:spPr>
          <a:xfrm flipV="1">
            <a:off x="2815510" y="3072331"/>
            <a:ext cx="758169" cy="125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ADD3A1-EE75-4C44-BC5E-3781769FD643}"/>
              </a:ext>
            </a:extLst>
          </p:cNvPr>
          <p:cNvCxnSpPr>
            <a:cxnSpLocks/>
          </p:cNvCxnSpPr>
          <p:nvPr/>
        </p:nvCxnSpPr>
        <p:spPr>
          <a:xfrm>
            <a:off x="6119674" y="3261062"/>
            <a:ext cx="285499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1E2D-02B0-4AAC-BC18-222B5C4C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85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3"/>
            <a:ext cx="12192000" cy="67452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5B8E471-FDA1-444C-8B69-BF2D0E6BDFE7}"/>
              </a:ext>
            </a:extLst>
          </p:cNvPr>
          <p:cNvSpPr/>
          <p:nvPr/>
        </p:nvSpPr>
        <p:spPr>
          <a:xfrm flipV="1">
            <a:off x="88774" y="3657599"/>
            <a:ext cx="607249" cy="118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6B9DEAB-4D96-49DD-A49D-155F982688CC}"/>
              </a:ext>
            </a:extLst>
          </p:cNvPr>
          <p:cNvSpPr/>
          <p:nvPr/>
        </p:nvSpPr>
        <p:spPr>
          <a:xfrm flipV="1">
            <a:off x="0" y="3952042"/>
            <a:ext cx="607249" cy="118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1FAF79-AC9D-4197-B571-0C2A60C80786}"/>
              </a:ext>
            </a:extLst>
          </p:cNvPr>
          <p:cNvCxnSpPr>
            <a:cxnSpLocks/>
          </p:cNvCxnSpPr>
          <p:nvPr/>
        </p:nvCxnSpPr>
        <p:spPr>
          <a:xfrm>
            <a:off x="4766815" y="3403846"/>
            <a:ext cx="51638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55F96-85F2-4A02-A23E-74D0BF5B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9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525"/>
            <a:ext cx="12192000" cy="48053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85FBF85-F24C-4746-92B3-88DA9F2EEC06}"/>
              </a:ext>
            </a:extLst>
          </p:cNvPr>
          <p:cNvSpPr/>
          <p:nvPr/>
        </p:nvSpPr>
        <p:spPr>
          <a:xfrm flipV="1">
            <a:off x="115410" y="2691413"/>
            <a:ext cx="607249" cy="118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7A6E80-7A3F-479D-AD3D-A45C9DF2CF52}"/>
              </a:ext>
            </a:extLst>
          </p:cNvPr>
          <p:cNvSpPr/>
          <p:nvPr/>
        </p:nvSpPr>
        <p:spPr>
          <a:xfrm flipV="1">
            <a:off x="117194" y="2974423"/>
            <a:ext cx="607249" cy="118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C3B6A9-A0DF-4613-B6C2-884E4E24A675}"/>
              </a:ext>
            </a:extLst>
          </p:cNvPr>
          <p:cNvCxnSpPr>
            <a:cxnSpLocks/>
          </p:cNvCxnSpPr>
          <p:nvPr/>
        </p:nvCxnSpPr>
        <p:spPr>
          <a:xfrm>
            <a:off x="4952260" y="2389573"/>
            <a:ext cx="72057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646B0-8233-4E11-AB1D-481AE99A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32D5E1B-109B-A9C7-A1D3-5C57E1554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90" y="6101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Instead of let exception happen, </a:t>
            </a:r>
            <a:r>
              <a:rPr lang="en-US" altLang="zh-CN" dirty="0" err="1">
                <a:solidFill>
                  <a:srgbClr val="FF0000"/>
                </a:solidFill>
              </a:rPr>
              <a:t>parse&amp;check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DEE34-9600-7AD0-74DB-AD5B91F3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B78DE445-A588-1601-485E-3BBE6AA4D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1575338"/>
            <a:ext cx="82962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shtp6_13_Exceptions_Page_16">
            <a:extLst>
              <a:ext uri="{FF2B5EF4-FFF2-40B4-BE49-F238E27FC236}">
                <a16:creationId xmlns:a16="http://schemas.microsoft.com/office/drawing/2014/main" id="{03499AE8-5EAE-32D9-2814-63747431816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943723"/>
            <a:ext cx="11923059" cy="33258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3">
            <a:extLst>
              <a:ext uri="{FF2B5EF4-FFF2-40B4-BE49-F238E27FC236}">
                <a16:creationId xmlns:a16="http://schemas.microsoft.com/office/drawing/2014/main" id="{9396AAEA-0627-511B-4170-4F06560BFCC0}"/>
              </a:ext>
            </a:extLst>
          </p:cNvPr>
          <p:cNvCxnSpPr>
            <a:cxnSpLocks/>
          </p:cNvCxnSpPr>
          <p:nvPr/>
        </p:nvCxnSpPr>
        <p:spPr>
          <a:xfrm>
            <a:off x="2949911" y="5583747"/>
            <a:ext cx="206434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8DA07325-7A1F-0DCB-3B45-2042A86CD2E6}"/>
              </a:ext>
            </a:extLst>
          </p:cNvPr>
          <p:cNvCxnSpPr>
            <a:cxnSpLocks/>
          </p:cNvCxnSpPr>
          <p:nvPr/>
        </p:nvCxnSpPr>
        <p:spPr>
          <a:xfrm flipV="1">
            <a:off x="7557998" y="5583747"/>
            <a:ext cx="2417892" cy="998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AF2B891C-BAF5-27DB-B61A-759067E877D7}"/>
              </a:ext>
            </a:extLst>
          </p:cNvPr>
          <p:cNvCxnSpPr>
            <a:cxnSpLocks/>
          </p:cNvCxnSpPr>
          <p:nvPr/>
        </p:nvCxnSpPr>
        <p:spPr>
          <a:xfrm>
            <a:off x="3824361" y="6142298"/>
            <a:ext cx="685286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4BD09F8-76BB-9D32-00D4-1761543220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7" t="38933" r="17163" b="28395"/>
          <a:stretch/>
        </p:blipFill>
        <p:spPr bwMode="auto">
          <a:xfrm>
            <a:off x="7440706" y="1198664"/>
            <a:ext cx="3970020" cy="11125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EF8A78F-D46B-DBFF-63B2-448F62F4BB0E}"/>
              </a:ext>
            </a:extLst>
          </p:cNvPr>
          <p:cNvCxnSpPr>
            <a:cxnSpLocks/>
          </p:cNvCxnSpPr>
          <p:nvPr/>
        </p:nvCxnSpPr>
        <p:spPr>
          <a:xfrm>
            <a:off x="7440706" y="1497106"/>
            <a:ext cx="304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箭头: 右 13">
            <a:extLst>
              <a:ext uri="{FF2B5EF4-FFF2-40B4-BE49-F238E27FC236}">
                <a16:creationId xmlns:a16="http://schemas.microsoft.com/office/drawing/2014/main" id="{1479385F-C8F9-F5F1-38AE-B24482347AE8}"/>
              </a:ext>
            </a:extLst>
          </p:cNvPr>
          <p:cNvSpPr/>
          <p:nvPr/>
        </p:nvSpPr>
        <p:spPr>
          <a:xfrm>
            <a:off x="6346934" y="1282249"/>
            <a:ext cx="978408" cy="376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422F434-5103-59CD-58F2-47343656A497}"/>
              </a:ext>
            </a:extLst>
          </p:cNvPr>
          <p:cNvCxnSpPr>
            <a:cxnSpLocks/>
          </p:cNvCxnSpPr>
          <p:nvPr/>
        </p:nvCxnSpPr>
        <p:spPr>
          <a:xfrm>
            <a:off x="7539318" y="1972236"/>
            <a:ext cx="304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4BBA442-9D7A-CAD5-F655-9C5DFB99B0F0}"/>
              </a:ext>
            </a:extLst>
          </p:cNvPr>
          <p:cNvCxnSpPr>
            <a:cxnSpLocks/>
          </p:cNvCxnSpPr>
          <p:nvPr/>
        </p:nvCxnSpPr>
        <p:spPr>
          <a:xfrm>
            <a:off x="7512424" y="2311184"/>
            <a:ext cx="304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52C364E-8FFD-5A8D-8A16-6CB58334D02B}"/>
              </a:ext>
            </a:extLst>
          </p:cNvPr>
          <p:cNvSpPr txBox="1"/>
          <p:nvPr/>
        </p:nvSpPr>
        <p:spPr>
          <a:xfrm>
            <a:off x="5349705" y="1716785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Reason to declare as var</a:t>
            </a:r>
          </a:p>
          <a:p>
            <a:r>
              <a:rPr lang="en-US" altLang="zh-CN" sz="1200" b="1" dirty="0">
                <a:solidFill>
                  <a:srgbClr val="FF0000"/>
                </a:solidFill>
              </a:rPr>
              <a:t>Instead of int??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3">
            <a:extLst>
              <a:ext uri="{FF2B5EF4-FFF2-40B4-BE49-F238E27FC236}">
                <a16:creationId xmlns:a16="http://schemas.microsoft.com/office/drawing/2014/main" id="{37CD94EE-9FFA-9E48-09F0-545929BE8FC9}"/>
              </a:ext>
            </a:extLst>
          </p:cNvPr>
          <p:cNvCxnSpPr>
            <a:cxnSpLocks/>
          </p:cNvCxnSpPr>
          <p:nvPr/>
        </p:nvCxnSpPr>
        <p:spPr>
          <a:xfrm>
            <a:off x="1130076" y="3852812"/>
            <a:ext cx="451768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71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02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"/>
            <a:ext cx="12192000" cy="6284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A989F3-AA26-4B47-B75A-CD5C55F4736B}"/>
              </a:ext>
            </a:extLst>
          </p:cNvPr>
          <p:cNvCxnSpPr/>
          <p:nvPr/>
        </p:nvCxnSpPr>
        <p:spPr>
          <a:xfrm>
            <a:off x="3657600" y="3728621"/>
            <a:ext cx="1625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80D88F-C785-400B-9931-DF526F4CC0CE}"/>
              </a:ext>
            </a:extLst>
          </p:cNvPr>
          <p:cNvCxnSpPr/>
          <p:nvPr/>
        </p:nvCxnSpPr>
        <p:spPr>
          <a:xfrm>
            <a:off x="1677880" y="4287915"/>
            <a:ext cx="3986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F700A9-94A6-4B48-9017-AE84EAEF013C}"/>
              </a:ext>
            </a:extLst>
          </p:cNvPr>
          <p:cNvCxnSpPr>
            <a:cxnSpLocks/>
          </p:cNvCxnSpPr>
          <p:nvPr/>
        </p:nvCxnSpPr>
        <p:spPr>
          <a:xfrm>
            <a:off x="1608338" y="4804299"/>
            <a:ext cx="204926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304BE-F059-4053-A794-2BD6D49371A4}"/>
              </a:ext>
            </a:extLst>
          </p:cNvPr>
          <p:cNvCxnSpPr>
            <a:cxnSpLocks/>
          </p:cNvCxnSpPr>
          <p:nvPr/>
        </p:nvCxnSpPr>
        <p:spPr>
          <a:xfrm>
            <a:off x="5283200" y="5443491"/>
            <a:ext cx="278660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2A7C49-3FC6-4CD2-A5F1-ED51B9F0E978}"/>
              </a:ext>
            </a:extLst>
          </p:cNvPr>
          <p:cNvCxnSpPr>
            <a:cxnSpLocks/>
          </p:cNvCxnSpPr>
          <p:nvPr/>
        </p:nvCxnSpPr>
        <p:spPr>
          <a:xfrm>
            <a:off x="3249227" y="5959875"/>
            <a:ext cx="507950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D402E-DB33-4C45-B5C9-9AFC986E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u="sng" dirty="0">
                <a:solidFill>
                  <a:srgbClr val="FF0000"/>
                </a:solidFill>
              </a:rPr>
              <a:t>The </a:t>
            </a:r>
            <a:r>
              <a:rPr lang="en-US" altLang="ja-JP" u="sng" dirty="0">
                <a:solidFill>
                  <a:srgbClr val="7030A0"/>
                </a:solidFill>
                <a:latin typeface="Consolas" panose="020B0609020204030204" pitchFamily="49" charset="0"/>
              </a:rPr>
              <a:t>Int32.TryParse</a:t>
            </a:r>
            <a:r>
              <a:rPr lang="en-US" altLang="ja-JP" u="sng" dirty="0">
                <a:solidFill>
                  <a:srgbClr val="7030A0"/>
                </a:solidFill>
              </a:rPr>
              <a:t> </a:t>
            </a:r>
            <a:r>
              <a:rPr lang="en-US" altLang="ja-JP" u="sng" dirty="0">
                <a:solidFill>
                  <a:srgbClr val="FF0000"/>
                </a:solidFill>
              </a:rPr>
              <a:t>method converts a </a:t>
            </a:r>
            <a:r>
              <a:rPr lang="en-US" altLang="ja-JP" u="sng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ja-JP" u="sng" dirty="0">
                <a:solidFill>
                  <a:srgbClr val="FF0000"/>
                </a:solidFill>
              </a:rPr>
              <a:t> to an </a:t>
            </a:r>
            <a:r>
              <a:rPr lang="en-US" altLang="ja-JP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u="sng" dirty="0">
                <a:solidFill>
                  <a:srgbClr val="FF0000"/>
                </a:solidFill>
              </a:rPr>
              <a:t> value if possible.</a:t>
            </a:r>
          </a:p>
          <a:p>
            <a:r>
              <a:rPr lang="en-US" altLang="ja-JP" dirty="0"/>
              <a:t>The method requires two arguments—</a:t>
            </a:r>
            <a:r>
              <a:rPr lang="en-US" altLang="ja-JP" b="1" dirty="0">
                <a:solidFill>
                  <a:srgbClr val="7030A0"/>
                </a:solidFill>
              </a:rPr>
              <a:t>one</a:t>
            </a:r>
            <a:r>
              <a:rPr lang="en-US" altLang="ja-JP" dirty="0">
                <a:solidFill>
                  <a:srgbClr val="7030A0"/>
                </a:solidFill>
              </a:rPr>
              <a:t> </a:t>
            </a:r>
            <a:r>
              <a:rPr lang="en-US" altLang="ja-JP" dirty="0"/>
              <a:t>is the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/>
              <a:t>to parse and </a:t>
            </a:r>
            <a:r>
              <a:rPr lang="en-US" altLang="ja-JP" b="1" dirty="0">
                <a:solidFill>
                  <a:srgbClr val="7030A0"/>
                </a:solidFill>
              </a:rPr>
              <a:t>the other </a:t>
            </a:r>
            <a:r>
              <a:rPr lang="en-US" altLang="ja-JP" dirty="0"/>
              <a:t>is the </a:t>
            </a:r>
            <a:r>
              <a:rPr lang="en-US" altLang="ja-JP" dirty="0">
                <a:solidFill>
                  <a:srgbClr val="FF0000"/>
                </a:solidFill>
              </a:rPr>
              <a:t>variable</a:t>
            </a:r>
            <a:r>
              <a:rPr lang="en-US" altLang="ja-JP" dirty="0"/>
              <a:t> in which the converted value is to be stored.</a:t>
            </a:r>
          </a:p>
          <a:p>
            <a:r>
              <a:rPr lang="en-US" altLang="ja-JP" u="sng" dirty="0">
                <a:solidFill>
                  <a:srgbClr val="FF0000"/>
                </a:solidFill>
              </a:rPr>
              <a:t>The method returns a </a:t>
            </a:r>
            <a:r>
              <a:rPr lang="en-US" altLang="ja-JP" u="sng" dirty="0">
                <a:solidFill>
                  <a:srgbClr val="FF0000"/>
                </a:solidFill>
                <a:latin typeface="Consolas" panose="020B0609020204030204" pitchFamily="49" charset="0"/>
              </a:rPr>
              <a:t>bool</a:t>
            </a:r>
            <a:r>
              <a:rPr lang="en-US" altLang="ja-JP" u="sng" dirty="0">
                <a:solidFill>
                  <a:srgbClr val="FF0000"/>
                </a:solidFill>
              </a:rPr>
              <a:t> value that’s </a:t>
            </a:r>
            <a:r>
              <a:rPr lang="en-US" altLang="ja-JP" u="sng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u="sng" dirty="0">
                <a:solidFill>
                  <a:srgbClr val="FF0000"/>
                </a:solidFill>
              </a:rPr>
              <a:t> if the </a:t>
            </a:r>
            <a:r>
              <a:rPr lang="en-US" altLang="ja-JP" u="sng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ja-JP" u="sng" dirty="0">
                <a:solidFill>
                  <a:srgbClr val="FF0000"/>
                </a:solidFill>
              </a:rPr>
              <a:t> was parsed successfully.</a:t>
            </a:r>
          </a:p>
          <a:p>
            <a:r>
              <a:rPr lang="en-US" altLang="ja-JP" u="sng" dirty="0"/>
              <a:t>If the </a:t>
            </a:r>
            <a:r>
              <a:rPr lang="en-US" altLang="ja-JP" u="sng" dirty="0">
                <a:solidFill>
                  <a:srgbClr val="7030A0"/>
                </a:solidFill>
                <a:latin typeface="Consolas" panose="020B0609020204030204" pitchFamily="49" charset="0"/>
              </a:rPr>
              <a:t>string</a:t>
            </a:r>
            <a:r>
              <a:rPr lang="en-US" altLang="ja-JP" u="sng" dirty="0">
                <a:solidFill>
                  <a:srgbClr val="7030A0"/>
                </a:solidFill>
              </a:rPr>
              <a:t> could not be converted</a:t>
            </a:r>
            <a:r>
              <a:rPr lang="en-US" altLang="ja-JP" u="sng" dirty="0"/>
              <a:t>, the </a:t>
            </a:r>
            <a:r>
              <a:rPr lang="en-US" altLang="ja-JP" u="sng" dirty="0">
                <a:solidFill>
                  <a:srgbClr val="7030A0"/>
                </a:solidFill>
              </a:rPr>
              <a:t>value </a:t>
            </a:r>
            <a:r>
              <a:rPr lang="en-US" altLang="ja-JP" u="sng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n-US" altLang="ja-JP" u="sng" dirty="0">
                <a:solidFill>
                  <a:srgbClr val="7030A0"/>
                </a:solidFill>
              </a:rPr>
              <a:t> is assigned to the second argument. </a:t>
            </a:r>
            <a:endParaRPr lang="en-US" u="sng" dirty="0">
              <a:solidFill>
                <a:srgbClr val="7030A0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13.3 Example: </a:t>
            </a:r>
            <a:r>
              <a:rPr lang="en-US" altLang="ja-JP"/>
              <a:t>Handling DivideByZeroExceptions and FormatExceptions (cont).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145FF3-837C-457A-B1B5-C2BE1E1F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20</a:t>
            </a:fld>
            <a:endParaRPr 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4747EB1C-B6E9-4DF2-A126-D91229204C3C}"/>
              </a:ext>
            </a:extLst>
          </p:cNvPr>
          <p:cNvSpPr/>
          <p:nvPr/>
        </p:nvSpPr>
        <p:spPr>
          <a:xfrm>
            <a:off x="0" y="28687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A5A4C50D-1B34-1162-AE47-9A5373F9D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95725" y="4778751"/>
            <a:ext cx="8296275" cy="199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">
            <a:extLst>
              <a:ext uri="{FF2B5EF4-FFF2-40B4-BE49-F238E27FC236}">
                <a16:creationId xmlns:a16="http://schemas.microsoft.com/office/drawing/2014/main" id="{6068B8BE-CA44-1689-FC8E-035C4A63490B}"/>
              </a:ext>
            </a:extLst>
          </p:cNvPr>
          <p:cNvCxnSpPr>
            <a:cxnSpLocks/>
          </p:cNvCxnSpPr>
          <p:nvPr/>
        </p:nvCxnSpPr>
        <p:spPr>
          <a:xfrm>
            <a:off x="4455982" y="6668476"/>
            <a:ext cx="448183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913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0F1BF9-17EB-423C-9C20-EACFFAE3C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791" y="49005"/>
            <a:ext cx="8296275" cy="242887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68FF8F-4C37-48FA-922F-D353C6577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60" y="2477880"/>
            <a:ext cx="7562850" cy="49815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074AEF-DDF4-4FC8-86D1-9D2FA8C49B7E}"/>
              </a:ext>
            </a:extLst>
          </p:cNvPr>
          <p:cNvCxnSpPr/>
          <p:nvPr/>
        </p:nvCxnSpPr>
        <p:spPr>
          <a:xfrm>
            <a:off x="884583" y="5188226"/>
            <a:ext cx="390755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2A4DA-E60F-488A-8144-E08176B13030}"/>
              </a:ext>
            </a:extLst>
          </p:cNvPr>
          <p:cNvCxnSpPr>
            <a:cxnSpLocks/>
          </p:cNvCxnSpPr>
          <p:nvPr/>
        </p:nvCxnSpPr>
        <p:spPr>
          <a:xfrm>
            <a:off x="752897" y="2322218"/>
            <a:ext cx="463584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399094-EA50-49ED-9937-9B23024F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21</a:t>
            </a:fld>
            <a:endParaRPr lang="en-US"/>
          </a:p>
        </p:txBody>
      </p:sp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2D41797E-FBD7-5E50-B2A4-9E68039FE7F9}"/>
              </a:ext>
            </a:extLst>
          </p:cNvPr>
          <p:cNvCxnSpPr>
            <a:cxnSpLocks/>
          </p:cNvCxnSpPr>
          <p:nvPr/>
        </p:nvCxnSpPr>
        <p:spPr>
          <a:xfrm>
            <a:off x="4792133" y="5806791"/>
            <a:ext cx="68530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2D65E795-EDD1-8D8C-685A-FFC367ECC19B}"/>
              </a:ext>
            </a:extLst>
          </p:cNvPr>
          <p:cNvCxnSpPr>
            <a:cxnSpLocks/>
          </p:cNvCxnSpPr>
          <p:nvPr/>
        </p:nvCxnSpPr>
        <p:spPr>
          <a:xfrm>
            <a:off x="3707404" y="5822382"/>
            <a:ext cx="73909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11">
            <a:extLst>
              <a:ext uri="{FF2B5EF4-FFF2-40B4-BE49-F238E27FC236}">
                <a16:creationId xmlns:a16="http://schemas.microsoft.com/office/drawing/2014/main" id="{4060CFCE-D911-B47C-C709-FD6AC1816660}"/>
              </a:ext>
            </a:extLst>
          </p:cNvPr>
          <p:cNvCxnSpPr>
            <a:cxnSpLocks/>
          </p:cNvCxnSpPr>
          <p:nvPr/>
        </p:nvCxnSpPr>
        <p:spPr>
          <a:xfrm>
            <a:off x="2838358" y="6649473"/>
            <a:ext cx="428858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521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300"/>
            <a:ext cx="12192000" cy="33258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6A72C0-A2C6-4B06-8FC9-A38E8DE7A1AC}"/>
              </a:ext>
            </a:extLst>
          </p:cNvPr>
          <p:cNvCxnSpPr>
            <a:cxnSpLocks/>
          </p:cNvCxnSpPr>
          <p:nvPr/>
        </p:nvCxnSpPr>
        <p:spPr>
          <a:xfrm>
            <a:off x="3172288" y="3405324"/>
            <a:ext cx="211091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4797FA-BA16-4F98-BE6F-C8BC7F7031CD}"/>
              </a:ext>
            </a:extLst>
          </p:cNvPr>
          <p:cNvCxnSpPr>
            <a:cxnSpLocks/>
          </p:cNvCxnSpPr>
          <p:nvPr/>
        </p:nvCxnSpPr>
        <p:spPr>
          <a:xfrm>
            <a:off x="7772400" y="3385347"/>
            <a:ext cx="2472431" cy="1997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6EB5A7-8326-4347-8FFB-7F697C19FA45}"/>
              </a:ext>
            </a:extLst>
          </p:cNvPr>
          <p:cNvCxnSpPr>
            <a:cxnSpLocks/>
          </p:cNvCxnSpPr>
          <p:nvPr/>
        </p:nvCxnSpPr>
        <p:spPr>
          <a:xfrm>
            <a:off x="3938726" y="3963875"/>
            <a:ext cx="70074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9DA36-A997-4D00-B83A-09D6E6AA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22</a:t>
            </a:fld>
            <a:endParaRPr 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BE149FD-BE00-4AE2-B9CD-341C85619E37}"/>
              </a:ext>
            </a:extLst>
          </p:cNvPr>
          <p:cNvSpPr/>
          <p:nvPr/>
        </p:nvSpPr>
        <p:spPr>
          <a:xfrm>
            <a:off x="246711" y="31858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814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FF0000"/>
                </a:solidFill>
              </a:rPr>
              <a:t>A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try</a:t>
            </a:r>
            <a:r>
              <a:rPr lang="en-US" altLang="ja-JP" dirty="0">
                <a:solidFill>
                  <a:srgbClr val="FF0000"/>
                </a:solidFill>
              </a:rPr>
              <a:t> block encloses code that might throw exceptions</a:t>
            </a:r>
            <a:r>
              <a:rPr lang="en-US" altLang="ja-JP" dirty="0"/>
              <a:t>, as well as the code that’s skipped when an exception occurs.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13.3.1 </a:t>
            </a:r>
            <a:r>
              <a:rPr lang="en-US" altLang="ja-JP" dirty="0">
                <a:solidFill>
                  <a:srgbClr val="FF0000"/>
                </a:solidFill>
              </a:rPr>
              <a:t>Enclosing Code in a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try</a:t>
            </a:r>
            <a:r>
              <a:rPr lang="en-US" altLang="ja-JP" dirty="0">
                <a:solidFill>
                  <a:srgbClr val="FF0000"/>
                </a:solidFill>
              </a:rPr>
              <a:t> Block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C769F4-F172-4054-820C-026D7DFD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67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7030A0"/>
                </a:solidFill>
              </a:rPr>
              <a:t>When an exception occurs in a </a:t>
            </a:r>
            <a:r>
              <a:rPr lang="en-US" altLang="ja-JP" dirty="0">
                <a:solidFill>
                  <a:srgbClr val="7030A0"/>
                </a:solidFill>
                <a:latin typeface="Consolas" panose="020B0609020204030204" pitchFamily="49" charset="0"/>
              </a:rPr>
              <a:t>try</a:t>
            </a:r>
            <a:r>
              <a:rPr lang="en-US" altLang="ja-JP" dirty="0">
                <a:solidFill>
                  <a:srgbClr val="7030A0"/>
                </a:solidFill>
              </a:rPr>
              <a:t> block, a corresponding </a:t>
            </a:r>
            <a:r>
              <a:rPr lang="en-US" altLang="ja-JP" dirty="0">
                <a:solidFill>
                  <a:srgbClr val="7030A0"/>
                </a:solidFill>
                <a:latin typeface="Consolas" panose="020B0609020204030204" pitchFamily="49" charset="0"/>
              </a:rPr>
              <a:t>catch</a:t>
            </a:r>
            <a:r>
              <a:rPr lang="en-US" altLang="ja-JP" dirty="0">
                <a:solidFill>
                  <a:srgbClr val="7030A0"/>
                </a:solidFill>
              </a:rPr>
              <a:t> block catches the exception and handles it.</a:t>
            </a:r>
          </a:p>
          <a:p>
            <a:endParaRPr lang="en-US" altLang="ja-JP" dirty="0"/>
          </a:p>
          <a:p>
            <a:r>
              <a:rPr lang="en-US" altLang="ja-JP" dirty="0"/>
              <a:t>At least </a:t>
            </a:r>
            <a:r>
              <a:rPr lang="en-US" altLang="ja-JP" dirty="0">
                <a:solidFill>
                  <a:srgbClr val="7030A0"/>
                </a:solidFill>
              </a:rPr>
              <a:t>one </a:t>
            </a:r>
            <a:r>
              <a:rPr lang="en-US" altLang="ja-JP" dirty="0">
                <a:solidFill>
                  <a:srgbClr val="7030A0"/>
                </a:solidFill>
                <a:latin typeface="Consolas" panose="020B0609020204030204" pitchFamily="49" charset="0"/>
              </a:rPr>
              <a:t>catch</a:t>
            </a:r>
            <a:r>
              <a:rPr lang="en-US" altLang="ja-JP" dirty="0">
                <a:solidFill>
                  <a:srgbClr val="7030A0"/>
                </a:solidFill>
              </a:rPr>
              <a:t> block </a:t>
            </a:r>
            <a:r>
              <a:rPr lang="en-US" altLang="ja-JP" dirty="0"/>
              <a:t>must immediately follow a </a:t>
            </a:r>
            <a:r>
              <a:rPr lang="en-US" altLang="ja-JP" dirty="0">
                <a:latin typeface="Consolas" panose="020B0609020204030204" pitchFamily="49" charset="0"/>
              </a:rPr>
              <a:t>try</a:t>
            </a:r>
            <a:r>
              <a:rPr lang="en-US" altLang="ja-JP" dirty="0"/>
              <a:t> block. </a:t>
            </a:r>
          </a:p>
          <a:p>
            <a:r>
              <a:rPr lang="en-US" altLang="ja-JP" dirty="0">
                <a:solidFill>
                  <a:srgbClr val="7030A0"/>
                </a:solidFill>
              </a:rPr>
              <a:t>A </a:t>
            </a:r>
            <a:r>
              <a:rPr lang="en-US" altLang="ja-JP" dirty="0">
                <a:solidFill>
                  <a:srgbClr val="7030A0"/>
                </a:solidFill>
                <a:latin typeface="Consolas" panose="020B0609020204030204" pitchFamily="49" charset="0"/>
              </a:rPr>
              <a:t>catch</a:t>
            </a:r>
            <a:r>
              <a:rPr lang="en-US" altLang="ja-JP" dirty="0">
                <a:solidFill>
                  <a:srgbClr val="7030A0"/>
                </a:solidFill>
              </a:rPr>
              <a:t> block </a:t>
            </a:r>
            <a:r>
              <a:rPr lang="en-US" altLang="ja-JP" dirty="0"/>
              <a:t>specifies an </a:t>
            </a:r>
            <a:r>
              <a:rPr lang="en-US" altLang="ja-JP" dirty="0">
                <a:solidFill>
                  <a:srgbClr val="FF0000"/>
                </a:solidFill>
              </a:rPr>
              <a:t>exception parameter </a:t>
            </a:r>
            <a:r>
              <a:rPr lang="en-US" altLang="ja-JP" dirty="0"/>
              <a:t>representing the exception that the </a:t>
            </a:r>
            <a:r>
              <a:rPr lang="en-US" altLang="ja-JP" dirty="0">
                <a:latin typeface="Consolas" panose="020B0609020204030204" pitchFamily="49" charset="0"/>
              </a:rPr>
              <a:t>catch</a:t>
            </a:r>
            <a:r>
              <a:rPr lang="en-US" altLang="ja-JP" dirty="0"/>
              <a:t> block can handle.</a:t>
            </a:r>
          </a:p>
          <a:p>
            <a:endParaRPr lang="en-US" altLang="ja-JP" dirty="0"/>
          </a:p>
          <a:p>
            <a:r>
              <a:rPr lang="en-US" altLang="ja-JP" dirty="0"/>
              <a:t>Optionally, you can </a:t>
            </a:r>
            <a:r>
              <a:rPr lang="en-US" altLang="ja-JP" dirty="0">
                <a:solidFill>
                  <a:srgbClr val="7030A0"/>
                </a:solidFill>
              </a:rPr>
              <a:t>include a </a:t>
            </a:r>
            <a:r>
              <a:rPr lang="en-US" altLang="ja-JP" dirty="0">
                <a:solidFill>
                  <a:srgbClr val="7030A0"/>
                </a:solidFill>
                <a:latin typeface="Consolas" panose="020B0609020204030204" pitchFamily="49" charset="0"/>
              </a:rPr>
              <a:t>catch</a:t>
            </a:r>
            <a:r>
              <a:rPr lang="en-US" altLang="ja-JP" dirty="0">
                <a:solidFill>
                  <a:srgbClr val="7030A0"/>
                </a:solidFill>
              </a:rPr>
              <a:t> block </a:t>
            </a:r>
            <a:r>
              <a:rPr lang="en-US" altLang="ja-JP" dirty="0"/>
              <a:t>that does not specify an e</a:t>
            </a:r>
            <a:r>
              <a:rPr lang="en-US" altLang="ja-JP" dirty="0">
                <a:solidFill>
                  <a:srgbClr val="7030A0"/>
                </a:solidFill>
              </a:rPr>
              <a:t>xception type </a:t>
            </a:r>
            <a:r>
              <a:rPr lang="en-US" altLang="ja-JP" dirty="0"/>
              <a:t>to </a:t>
            </a:r>
            <a:r>
              <a:rPr lang="en-US" altLang="ja-JP" dirty="0">
                <a:solidFill>
                  <a:srgbClr val="7030A0"/>
                </a:solidFill>
              </a:rPr>
              <a:t>catch all exception types.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not recommended, same like using </a:t>
            </a:r>
            <a:r>
              <a:rPr lang="en-US" altLang="zh-CN" b="1" dirty="0">
                <a:solidFill>
                  <a:srgbClr val="FF0000"/>
                </a:solidFill>
              </a:rPr>
              <a:t>default exception handler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13.3.2 Catching Exceptions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5DBF7-B999-4FBF-A8E2-6C583618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93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u="sng" dirty="0">
                <a:solidFill>
                  <a:srgbClr val="7030A0"/>
                </a:solidFill>
              </a:rPr>
              <a:t>An uncaught exception </a:t>
            </a:r>
            <a:r>
              <a:rPr lang="en-US" altLang="ja-JP" dirty="0">
                <a:solidFill>
                  <a:srgbClr val="7030A0"/>
                </a:solidFill>
              </a:rPr>
              <a:t>(or unhandled exception) is an exception for which there is </a:t>
            </a:r>
            <a:r>
              <a:rPr lang="en-US" altLang="en-US" u="sng" dirty="0">
                <a:solidFill>
                  <a:srgbClr val="7030A0"/>
                </a:solidFill>
              </a:rPr>
              <a:t>no matching catch block</a:t>
            </a:r>
            <a:r>
              <a:rPr lang="en-US" altLang="en-US" dirty="0">
                <a:solidFill>
                  <a:srgbClr val="7030A0"/>
                </a:solidFill>
              </a:rPr>
              <a:t>.</a:t>
            </a:r>
          </a:p>
          <a:p>
            <a:endParaRPr lang="en-US" altLang="ja-JP" dirty="0"/>
          </a:p>
          <a:p>
            <a:r>
              <a:rPr lang="en-US" altLang="ja-JP" dirty="0"/>
              <a:t>If you run the app by using </a:t>
            </a:r>
            <a:r>
              <a:rPr lang="en-US" altLang="ja-JP" b="1" dirty="0"/>
              <a:t>Debug &gt; Start Debugging </a:t>
            </a:r>
            <a:r>
              <a:rPr lang="en-US" altLang="ja-JP" dirty="0"/>
              <a:t>and the runtime environment </a:t>
            </a:r>
            <a:r>
              <a:rPr lang="en-US" altLang="ja-JP" u="sng" dirty="0">
                <a:solidFill>
                  <a:srgbClr val="7030A0"/>
                </a:solidFill>
              </a:rPr>
              <a:t>detects an uncaught exception</a:t>
            </a:r>
            <a:r>
              <a:rPr lang="en-US" altLang="ja-JP" dirty="0"/>
              <a:t>, the app pauses, and the </a:t>
            </a:r>
            <a:r>
              <a:rPr lang="en-US" altLang="ja-JP" b="1" dirty="0"/>
              <a:t>Exception Assistant </a:t>
            </a:r>
            <a:r>
              <a:rPr lang="en-US" altLang="ja-JP" dirty="0"/>
              <a:t>(Fig. 13.3) appears. </a:t>
            </a:r>
            <a:endParaRPr lang="en-US" altLang="en-US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13.3.3 Uncaught Exceptions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1D456B-5F43-477F-88A2-2998B1AF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56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8" y="0"/>
            <a:ext cx="94567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B0D6A-E907-4B72-B57B-177D7F30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28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FF0000"/>
                </a:solidFill>
              </a:rPr>
              <a:t>The point at which an exception occurs is called the </a:t>
            </a:r>
            <a:r>
              <a:rPr lang="en-US" altLang="ja-JP" u="sng" dirty="0">
                <a:solidFill>
                  <a:srgbClr val="7030A0"/>
                </a:solidFill>
              </a:rPr>
              <a:t>throw point</a:t>
            </a:r>
            <a:r>
              <a:rPr lang="en-US" altLang="ja-JP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ja-JP" dirty="0">
                <a:solidFill>
                  <a:srgbClr val="7030A0"/>
                </a:solidFill>
              </a:rPr>
              <a:t>If an </a:t>
            </a:r>
            <a:r>
              <a:rPr lang="en-US" altLang="ja-JP" u="sng" dirty="0">
                <a:solidFill>
                  <a:srgbClr val="7030A0"/>
                </a:solidFill>
              </a:rPr>
              <a:t>exception occurs in a </a:t>
            </a:r>
            <a:r>
              <a:rPr lang="en-US" altLang="ja-JP" u="sng" dirty="0">
                <a:solidFill>
                  <a:srgbClr val="7030A0"/>
                </a:solidFill>
                <a:latin typeface="Consolas" panose="020B0609020204030204" pitchFamily="49" charset="0"/>
              </a:rPr>
              <a:t>try</a:t>
            </a:r>
            <a:r>
              <a:rPr lang="en-US" altLang="ja-JP" u="sng" dirty="0">
                <a:solidFill>
                  <a:srgbClr val="7030A0"/>
                </a:solidFill>
              </a:rPr>
              <a:t> block</a:t>
            </a:r>
            <a:r>
              <a:rPr lang="en-US" altLang="ja-JP" dirty="0">
                <a:solidFill>
                  <a:srgbClr val="7030A0"/>
                </a:solidFill>
              </a:rPr>
              <a:t>, program control immediately transfers to the </a:t>
            </a:r>
            <a:r>
              <a:rPr lang="en-US" altLang="ja-JP" u="sng" dirty="0">
                <a:solidFill>
                  <a:srgbClr val="7030A0"/>
                </a:solidFill>
              </a:rPr>
              <a:t>first </a:t>
            </a:r>
            <a:r>
              <a:rPr lang="en-US" altLang="ja-JP" u="sng" dirty="0">
                <a:solidFill>
                  <a:srgbClr val="7030A0"/>
                </a:solidFill>
                <a:latin typeface="Consolas" panose="020B0609020204030204" pitchFamily="49" charset="0"/>
              </a:rPr>
              <a:t>catch</a:t>
            </a:r>
            <a:r>
              <a:rPr lang="en-US" altLang="ja-JP" u="sng" dirty="0">
                <a:solidFill>
                  <a:srgbClr val="7030A0"/>
                </a:solidFill>
              </a:rPr>
              <a:t> block </a:t>
            </a:r>
            <a:r>
              <a:rPr lang="en-US" altLang="ja-JP" dirty="0">
                <a:solidFill>
                  <a:srgbClr val="7030A0"/>
                </a:solidFill>
              </a:rPr>
              <a:t>matching the type of the thrown exception.</a:t>
            </a:r>
          </a:p>
          <a:p>
            <a:r>
              <a:rPr lang="en-US" altLang="ja-JP" dirty="0">
                <a:solidFill>
                  <a:srgbClr val="7030A0"/>
                </a:solidFill>
              </a:rPr>
              <a:t>After the exception is handled, </a:t>
            </a:r>
            <a:r>
              <a:rPr lang="en-US" altLang="ja-JP" u="sng" dirty="0">
                <a:solidFill>
                  <a:srgbClr val="7030A0"/>
                </a:solidFill>
              </a:rPr>
              <a:t>program control resumes after the last </a:t>
            </a:r>
            <a:r>
              <a:rPr lang="en-US" altLang="ja-JP" u="sng" dirty="0">
                <a:solidFill>
                  <a:srgbClr val="7030A0"/>
                </a:solidFill>
                <a:latin typeface="Consolas" panose="020B0609020204030204" pitchFamily="49" charset="0"/>
              </a:rPr>
              <a:t>catch</a:t>
            </a:r>
            <a:r>
              <a:rPr lang="en-US" altLang="ja-JP" u="sng" dirty="0">
                <a:solidFill>
                  <a:srgbClr val="7030A0"/>
                </a:solidFill>
              </a:rPr>
              <a:t> block.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This is known as the </a:t>
            </a:r>
            <a:r>
              <a:rPr lang="en-US" altLang="ja-JP" u="sng" dirty="0">
                <a:solidFill>
                  <a:srgbClr val="FF0000"/>
                </a:solidFill>
              </a:rPr>
              <a:t>termination model of exception handling</a:t>
            </a:r>
            <a:r>
              <a:rPr lang="en-US" altLang="ja-JP" dirty="0">
                <a:solidFill>
                  <a:srgbClr val="FF0000"/>
                </a:solidFill>
              </a:rPr>
              <a:t>. 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13.3.4 Termination Model of Exception Handling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426467-D4DB-463E-B7EA-CB019F9F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15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438"/>
            <a:ext cx="12192000" cy="442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A46784-5681-42B3-9DD6-65A603F5783A}"/>
              </a:ext>
            </a:extLst>
          </p:cNvPr>
          <p:cNvCxnSpPr>
            <a:cxnSpLocks/>
          </p:cNvCxnSpPr>
          <p:nvPr/>
        </p:nvCxnSpPr>
        <p:spPr>
          <a:xfrm>
            <a:off x="3697549" y="2808298"/>
            <a:ext cx="734627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464EFB-F361-4DC3-B74A-0E81EA1F710D}"/>
              </a:ext>
            </a:extLst>
          </p:cNvPr>
          <p:cNvCxnSpPr>
            <a:cxnSpLocks/>
          </p:cNvCxnSpPr>
          <p:nvPr/>
        </p:nvCxnSpPr>
        <p:spPr>
          <a:xfrm flipV="1">
            <a:off x="1833239" y="3429000"/>
            <a:ext cx="5100221" cy="1997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921447-5C46-4779-84C5-0F5B15BCF026}"/>
              </a:ext>
            </a:extLst>
          </p:cNvPr>
          <p:cNvCxnSpPr>
            <a:cxnSpLocks/>
          </p:cNvCxnSpPr>
          <p:nvPr/>
        </p:nvCxnSpPr>
        <p:spPr>
          <a:xfrm flipV="1">
            <a:off x="7205709" y="3389263"/>
            <a:ext cx="4326384" cy="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D1902B-7005-45DE-B58E-384C68D3CAFF}"/>
              </a:ext>
            </a:extLst>
          </p:cNvPr>
          <p:cNvCxnSpPr>
            <a:cxnSpLocks/>
          </p:cNvCxnSpPr>
          <p:nvPr/>
        </p:nvCxnSpPr>
        <p:spPr>
          <a:xfrm flipV="1">
            <a:off x="1701554" y="3893599"/>
            <a:ext cx="4077809" cy="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2956FC-D40E-40CF-9E3C-EBBF35AD8CC9}"/>
              </a:ext>
            </a:extLst>
          </p:cNvPr>
          <p:cNvSpPr txBox="1"/>
          <p:nvPr/>
        </p:nvSpPr>
        <p:spPr>
          <a:xfrm>
            <a:off x="8735659" y="461379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F535C-0728-4449-B786-CE79F146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30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7030A0"/>
                </a:solidFill>
              </a:rPr>
              <a:t>In C#, only objects of class </a:t>
            </a:r>
            <a:r>
              <a:rPr lang="en-US" altLang="ja-JP" dirty="0">
                <a:solidFill>
                  <a:srgbClr val="7030A0"/>
                </a:solidFill>
                <a:latin typeface="Consolas" panose="020B0609020204030204" pitchFamily="49" charset="0"/>
              </a:rPr>
              <a:t>Exception</a:t>
            </a:r>
            <a:r>
              <a:rPr lang="en-US" altLang="ja-JP" dirty="0">
                <a:solidFill>
                  <a:srgbClr val="7030A0"/>
                </a:solidFill>
              </a:rPr>
              <a:t> and its derived classes may be thrown and caught.</a:t>
            </a:r>
          </a:p>
          <a:p>
            <a:r>
              <a:rPr lang="en-US" altLang="ja-JP" dirty="0"/>
              <a:t>Exceptions thrown in other .NET languages can be caught with the general </a:t>
            </a:r>
            <a:r>
              <a:rPr lang="en-US" altLang="ja-JP" dirty="0">
                <a:latin typeface="Consolas" panose="020B0609020204030204" pitchFamily="49" charset="0"/>
              </a:rPr>
              <a:t>catch</a:t>
            </a:r>
            <a:r>
              <a:rPr lang="en-US" altLang="ja-JP" dirty="0"/>
              <a:t> clause. </a:t>
            </a:r>
            <a:endParaRPr lang="en-US" altLang="en-US" dirty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13.4 </a:t>
            </a:r>
            <a:r>
              <a:rPr lang="en-US" altLang="ja-JP"/>
              <a:t>.NET Exception Hierarchy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3AA6A-62AE-4FA5-97C0-622477C2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5175"/>
            <a:ext cx="12192000" cy="5327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DD640E-BCA1-4913-8563-8F762DAE28CF}"/>
              </a:ext>
            </a:extLst>
          </p:cNvPr>
          <p:cNvCxnSpPr>
            <a:cxnSpLocks/>
          </p:cNvCxnSpPr>
          <p:nvPr/>
        </p:nvCxnSpPr>
        <p:spPr>
          <a:xfrm>
            <a:off x="1279371" y="5159406"/>
            <a:ext cx="231608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49A971-9C7E-4A9E-9D5E-A3DE2350C503}"/>
              </a:ext>
            </a:extLst>
          </p:cNvPr>
          <p:cNvCxnSpPr/>
          <p:nvPr/>
        </p:nvCxnSpPr>
        <p:spPr>
          <a:xfrm>
            <a:off x="4554245" y="2574524"/>
            <a:ext cx="1625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ACE2FA-913D-4667-A12A-5BC115486668}"/>
              </a:ext>
            </a:extLst>
          </p:cNvPr>
          <p:cNvCxnSpPr>
            <a:cxnSpLocks/>
          </p:cNvCxnSpPr>
          <p:nvPr/>
        </p:nvCxnSpPr>
        <p:spPr>
          <a:xfrm>
            <a:off x="2860090" y="3019887"/>
            <a:ext cx="273284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B217A9-66F6-439F-BB6E-43A61BD0CB02}"/>
              </a:ext>
            </a:extLst>
          </p:cNvPr>
          <p:cNvCxnSpPr>
            <a:cxnSpLocks/>
          </p:cNvCxnSpPr>
          <p:nvPr/>
        </p:nvCxnSpPr>
        <p:spPr>
          <a:xfrm>
            <a:off x="2133601" y="4344139"/>
            <a:ext cx="273284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F5CC6C-6BC7-4CB5-890E-6968E77011B5}"/>
              </a:ext>
            </a:extLst>
          </p:cNvPr>
          <p:cNvCxnSpPr>
            <a:cxnSpLocks/>
          </p:cNvCxnSpPr>
          <p:nvPr/>
        </p:nvCxnSpPr>
        <p:spPr>
          <a:xfrm>
            <a:off x="1885026" y="5622524"/>
            <a:ext cx="273284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E7257-0148-4460-9BBF-C48399E8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58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Class </a:t>
            </a:r>
            <a:r>
              <a:rPr lang="en-US" altLang="ja-JP" dirty="0">
                <a:solidFill>
                  <a:srgbClr val="7030A0"/>
                </a:solidFill>
                <a:latin typeface="Consolas" panose="020B0609020204030204" pitchFamily="49" charset="0"/>
              </a:rPr>
              <a:t>Exception</a:t>
            </a:r>
            <a:r>
              <a:rPr lang="en-US" altLang="ja-JP" dirty="0"/>
              <a:t> is the </a:t>
            </a:r>
            <a:r>
              <a:rPr lang="en-US" altLang="ja-JP" dirty="0">
                <a:solidFill>
                  <a:srgbClr val="7030A0"/>
                </a:solidFill>
              </a:rPr>
              <a:t>base class of .NET’s exception </a:t>
            </a:r>
            <a:r>
              <a:rPr lang="en-US" altLang="ja-JP" dirty="0"/>
              <a:t>class hierarchy.</a:t>
            </a:r>
          </a:p>
          <a:p>
            <a:r>
              <a:rPr lang="en-US" altLang="ja-JP" dirty="0"/>
              <a:t>The CLR generates </a:t>
            </a:r>
            <a:r>
              <a:rPr lang="en-US" altLang="ja-JP" dirty="0" err="1">
                <a:solidFill>
                  <a:srgbClr val="7030A0"/>
                </a:solidFill>
                <a:latin typeface="Consolas" panose="020B0609020204030204" pitchFamily="49" charset="0"/>
              </a:rPr>
              <a:t>SystemException</a:t>
            </a:r>
            <a:r>
              <a:rPr lang="en-US" altLang="ja-JP" dirty="0" err="1">
                <a:solidFill>
                  <a:srgbClr val="7030A0"/>
                </a:solidFill>
              </a:rPr>
              <a:t>s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If a program attempts to </a:t>
            </a:r>
            <a:r>
              <a:rPr lang="en-US" altLang="ja-JP" dirty="0">
                <a:solidFill>
                  <a:srgbClr val="7030A0"/>
                </a:solidFill>
              </a:rPr>
              <a:t>access an out-of-range array index</a:t>
            </a:r>
            <a:r>
              <a:rPr lang="en-US" altLang="ja-JP" dirty="0"/>
              <a:t>, the CLR </a:t>
            </a:r>
            <a:r>
              <a:rPr lang="en-US" altLang="ja-JP" dirty="0">
                <a:solidFill>
                  <a:srgbClr val="7030A0"/>
                </a:solidFill>
              </a:rPr>
              <a:t>throws an exception </a:t>
            </a:r>
            <a:r>
              <a:rPr lang="en-US" altLang="ja-JP" dirty="0"/>
              <a:t>of type </a:t>
            </a:r>
            <a:r>
              <a:rPr lang="en-US" altLang="ja-JP" dirty="0" err="1">
                <a:solidFill>
                  <a:srgbClr val="7030A0"/>
                </a:solidFill>
                <a:latin typeface="Consolas" panose="020B0609020204030204" pitchFamily="49" charset="0"/>
              </a:rPr>
              <a:t>IndexOutOfRangeException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Attempting to use </a:t>
            </a:r>
            <a:r>
              <a:rPr lang="en-US" altLang="ja-JP" dirty="0">
                <a:solidFill>
                  <a:srgbClr val="7030A0"/>
                </a:solidFill>
              </a:rPr>
              <a:t>a </a:t>
            </a:r>
            <a:r>
              <a:rPr lang="en-US" altLang="ja-JP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r>
              <a:rPr lang="en-US" altLang="ja-JP" dirty="0">
                <a:solidFill>
                  <a:srgbClr val="7030A0"/>
                </a:solidFill>
              </a:rPr>
              <a:t> reference </a:t>
            </a:r>
            <a:r>
              <a:rPr lang="en-US" altLang="ja-JP" dirty="0"/>
              <a:t>causes a </a:t>
            </a:r>
            <a:r>
              <a:rPr lang="en-US" altLang="ja-JP" dirty="0" err="1">
                <a:solidFill>
                  <a:srgbClr val="7030A0"/>
                </a:solidFill>
                <a:latin typeface="Consolas" panose="020B0609020204030204" pitchFamily="49" charset="0"/>
              </a:rPr>
              <a:t>NullReferenceException</a:t>
            </a:r>
            <a:r>
              <a:rPr lang="en-US" altLang="ja-JP" dirty="0"/>
              <a:t>.</a:t>
            </a:r>
            <a:endParaRPr lang="en-US" altLang="en-US" dirty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13.4.1 Class </a:t>
            </a:r>
            <a:r>
              <a:rPr lang="en-US" altLang="ja-JP" dirty="0" err="1"/>
              <a:t>SystemException</a:t>
            </a:r>
            <a:endParaRPr lang="en-US" altLang="ja-JP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BB4BB2-7FC0-4197-B26F-C11AF83C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50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u="sng" dirty="0"/>
              <a:t>A </a:t>
            </a:r>
            <a:r>
              <a:rPr lang="en-US" altLang="ja-JP" u="sng" dirty="0">
                <a:latin typeface="Consolas" panose="020B0609020204030204" pitchFamily="49" charset="0"/>
              </a:rPr>
              <a:t>catch</a:t>
            </a:r>
            <a:r>
              <a:rPr lang="en-US" altLang="ja-JP" u="sng" dirty="0"/>
              <a:t> block can use a </a:t>
            </a:r>
            <a:r>
              <a:rPr lang="en-US" altLang="ja-JP" u="sng" dirty="0">
                <a:solidFill>
                  <a:srgbClr val="7030A0"/>
                </a:solidFill>
              </a:rPr>
              <a:t>base-class type </a:t>
            </a:r>
            <a:r>
              <a:rPr lang="en-US" altLang="ja-JP" u="sng" dirty="0"/>
              <a:t>to </a:t>
            </a:r>
            <a:r>
              <a:rPr lang="en-US" altLang="ja-JP" u="sng" dirty="0">
                <a:solidFill>
                  <a:srgbClr val="7030A0"/>
                </a:solidFill>
              </a:rPr>
              <a:t>catch a hierarchy of related exception types.</a:t>
            </a:r>
          </a:p>
          <a:p>
            <a:r>
              <a:rPr lang="en-US" altLang="ja-JP" u="sng" dirty="0"/>
              <a:t>A </a:t>
            </a:r>
            <a:r>
              <a:rPr lang="en-US" altLang="ja-JP" u="sng" dirty="0">
                <a:latin typeface="Consolas" panose="020B0609020204030204" pitchFamily="49" charset="0"/>
              </a:rPr>
              <a:t>catch</a:t>
            </a:r>
            <a:r>
              <a:rPr lang="en-US" altLang="ja-JP" u="sng" dirty="0"/>
              <a:t> block that specifies a parameter of </a:t>
            </a:r>
            <a:r>
              <a:rPr lang="en-US" altLang="ja-JP" u="sng" dirty="0">
                <a:solidFill>
                  <a:srgbClr val="7030A0"/>
                </a:solidFill>
              </a:rPr>
              <a:t>type </a:t>
            </a:r>
            <a:r>
              <a:rPr lang="en-US" altLang="ja-JP" u="sng" dirty="0">
                <a:solidFill>
                  <a:srgbClr val="7030A0"/>
                </a:solidFill>
                <a:latin typeface="Consolas" panose="020B0609020204030204" pitchFamily="49" charset="0"/>
              </a:rPr>
              <a:t>Exception</a:t>
            </a:r>
            <a:r>
              <a:rPr lang="en-US" altLang="ja-JP" u="sng" dirty="0">
                <a:solidFill>
                  <a:srgbClr val="7030A0"/>
                </a:solidFill>
              </a:rPr>
              <a:t> </a:t>
            </a:r>
            <a:r>
              <a:rPr lang="en-US" altLang="ja-JP" u="sng" dirty="0"/>
              <a:t>can catch all exceptions.</a:t>
            </a:r>
          </a:p>
          <a:p>
            <a:r>
              <a:rPr lang="en-US" altLang="ja-JP" dirty="0"/>
              <a:t>This technique makes sense only </a:t>
            </a:r>
            <a:r>
              <a:rPr lang="en-US" altLang="ja-JP" dirty="0">
                <a:solidFill>
                  <a:srgbClr val="7030A0"/>
                </a:solidFill>
              </a:rPr>
              <a:t>if the handling behavior is the same for a base class and all derived classes</a:t>
            </a:r>
            <a:r>
              <a:rPr lang="en-US" altLang="ja-JP" dirty="0"/>
              <a:t>. </a:t>
            </a:r>
            <a:r>
              <a:rPr lang="en-US" altLang="ja-JP" dirty="0">
                <a:solidFill>
                  <a:srgbClr val="FF0000"/>
                </a:solidFill>
              </a:rPr>
              <a:t>??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13.4.1 Class </a:t>
            </a:r>
            <a:r>
              <a:rPr lang="en-US" altLang="ja-JP" dirty="0" err="1"/>
              <a:t>SystemException</a:t>
            </a:r>
            <a:r>
              <a:rPr lang="en-US" altLang="ja-JP" dirty="0"/>
              <a:t>(p)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64CA25-E844-42E2-A8F7-4EC2827A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32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175"/>
            <a:ext cx="12192000" cy="48180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C7EC20-7898-4366-887A-EEA82E3850F1}"/>
              </a:ext>
            </a:extLst>
          </p:cNvPr>
          <p:cNvCxnSpPr>
            <a:cxnSpLocks/>
          </p:cNvCxnSpPr>
          <p:nvPr/>
        </p:nvCxnSpPr>
        <p:spPr>
          <a:xfrm flipV="1">
            <a:off x="4718482" y="2647765"/>
            <a:ext cx="5100221" cy="1997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F5586-7193-4269-AED5-0C6878258AA5}"/>
              </a:ext>
            </a:extLst>
          </p:cNvPr>
          <p:cNvCxnSpPr>
            <a:cxnSpLocks/>
          </p:cNvCxnSpPr>
          <p:nvPr/>
        </p:nvCxnSpPr>
        <p:spPr>
          <a:xfrm flipV="1">
            <a:off x="2733089" y="3124940"/>
            <a:ext cx="8603695" cy="8909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DCB720-BF38-4C8D-8358-660AFCABF220}"/>
              </a:ext>
            </a:extLst>
          </p:cNvPr>
          <p:cNvCxnSpPr>
            <a:cxnSpLocks/>
          </p:cNvCxnSpPr>
          <p:nvPr/>
        </p:nvCxnSpPr>
        <p:spPr>
          <a:xfrm flipV="1">
            <a:off x="1726706" y="3671234"/>
            <a:ext cx="6467383" cy="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B26910-19F6-404C-B029-2560894E84AA}"/>
              </a:ext>
            </a:extLst>
          </p:cNvPr>
          <p:cNvCxnSpPr>
            <a:cxnSpLocks/>
          </p:cNvCxnSpPr>
          <p:nvPr/>
        </p:nvCxnSpPr>
        <p:spPr>
          <a:xfrm flipV="1">
            <a:off x="1726706" y="4287048"/>
            <a:ext cx="8278428" cy="4788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F1BFB9-DD3B-43ED-848A-C19264E1417D}"/>
              </a:ext>
            </a:extLst>
          </p:cNvPr>
          <p:cNvCxnSpPr>
            <a:cxnSpLocks/>
          </p:cNvCxnSpPr>
          <p:nvPr/>
        </p:nvCxnSpPr>
        <p:spPr>
          <a:xfrm flipV="1">
            <a:off x="5643978" y="4906435"/>
            <a:ext cx="5870360" cy="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9A8DB8-CAA4-44EB-B544-FAD1F5A3EF83}"/>
              </a:ext>
            </a:extLst>
          </p:cNvPr>
          <p:cNvCxnSpPr>
            <a:cxnSpLocks/>
          </p:cNvCxnSpPr>
          <p:nvPr/>
        </p:nvCxnSpPr>
        <p:spPr>
          <a:xfrm flipV="1">
            <a:off x="1646808" y="5319799"/>
            <a:ext cx="4647460" cy="1997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40DE8D7-66C3-474E-9E72-BD2D34CC74DB}"/>
              </a:ext>
            </a:extLst>
          </p:cNvPr>
          <p:cNvSpPr txBox="1"/>
          <p:nvPr/>
        </p:nvSpPr>
        <p:spPr>
          <a:xfrm>
            <a:off x="6622742" y="825623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608C0-CD51-4D5E-B9E8-533917D4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32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Search for “</a:t>
            </a:r>
            <a:r>
              <a:rPr lang="en-US" altLang="ja-JP" dirty="0" err="1">
                <a:solidFill>
                  <a:srgbClr val="7030A0"/>
                </a:solidFill>
                <a:latin typeface="Consolas" panose="020B0609020204030204" pitchFamily="49" charset="0"/>
              </a:rPr>
              <a:t>int.Parse</a:t>
            </a:r>
            <a:r>
              <a:rPr lang="en-US" altLang="ja-JP" dirty="0">
                <a:solidFill>
                  <a:srgbClr val="7030A0"/>
                </a:solidFill>
              </a:rPr>
              <a:t> </a:t>
            </a:r>
            <a:r>
              <a:rPr lang="en-US" altLang="ja-JP" dirty="0"/>
              <a:t>method” in the  Visual Studio online documentation.</a:t>
            </a:r>
          </a:p>
          <a:p>
            <a:r>
              <a:rPr lang="en-US" altLang="ja-JP" dirty="0"/>
              <a:t>The </a:t>
            </a:r>
            <a:r>
              <a:rPr lang="en-US" altLang="ja-JP" b="1" dirty="0"/>
              <a:t>Exceptions</a:t>
            </a:r>
            <a:r>
              <a:rPr lang="en-US" altLang="ja-JP" dirty="0"/>
              <a:t> section of this method’s web page indicates that method </a:t>
            </a:r>
            <a:r>
              <a:rPr lang="en-US" altLang="ja-JP" dirty="0" err="1">
                <a:solidFill>
                  <a:srgbClr val="7030A0"/>
                </a:solidFill>
                <a:latin typeface="Consolas" panose="020B0609020204030204" pitchFamily="49" charset="0"/>
              </a:rPr>
              <a:t>int.Parse</a:t>
            </a:r>
            <a:r>
              <a:rPr lang="en-US" altLang="ja-JP" dirty="0">
                <a:solidFill>
                  <a:srgbClr val="7030A0"/>
                </a:solidFill>
              </a:rPr>
              <a:t> </a:t>
            </a:r>
            <a:r>
              <a:rPr lang="en-US" altLang="ja-JP" dirty="0"/>
              <a:t>throws exception types</a:t>
            </a:r>
          </a:p>
          <a:p>
            <a:pPr lvl="1"/>
            <a:r>
              <a:rPr lang="en-US" altLang="ja-JP" dirty="0" err="1">
                <a:solidFill>
                  <a:srgbClr val="7030A0"/>
                </a:solidFill>
                <a:latin typeface="Consolas" panose="020B0609020204030204" pitchFamily="49" charset="0"/>
              </a:rPr>
              <a:t>ArgumentNullException</a:t>
            </a:r>
            <a:endParaRPr lang="en-US" altLang="ja-JP" dirty="0">
              <a:solidFill>
                <a:srgbClr val="7030A0"/>
              </a:solidFill>
            </a:endParaRPr>
          </a:p>
          <a:p>
            <a:pPr lvl="1"/>
            <a:r>
              <a:rPr lang="en-US" altLang="ja-JP" dirty="0" err="1">
                <a:solidFill>
                  <a:srgbClr val="7030A0"/>
                </a:solidFill>
                <a:latin typeface="Consolas" panose="020B0609020204030204" pitchFamily="49" charset="0"/>
              </a:rPr>
              <a:t>FormatException</a:t>
            </a:r>
            <a:r>
              <a:rPr lang="en-US" altLang="ja-JP" dirty="0">
                <a:solidFill>
                  <a:srgbClr val="7030A0"/>
                </a:solidFill>
              </a:rPr>
              <a:t> </a:t>
            </a:r>
          </a:p>
          <a:p>
            <a:pPr lvl="1"/>
            <a:r>
              <a:rPr lang="en-US" altLang="ja-JP" dirty="0" err="1">
                <a:solidFill>
                  <a:srgbClr val="7030A0"/>
                </a:solidFill>
                <a:latin typeface="Consolas" panose="020B0609020204030204" pitchFamily="49" charset="0"/>
              </a:rPr>
              <a:t>OverflowException</a:t>
            </a:r>
            <a:endParaRPr lang="en-US" altLang="ja-JP" dirty="0">
              <a:solidFill>
                <a:srgbClr val="7030A0"/>
              </a:solidFill>
            </a:endParaRPr>
          </a:p>
          <a:p>
            <a:r>
              <a:rPr lang="en-US" altLang="ja-JP" dirty="0"/>
              <a:t>and describes the reason for each. </a:t>
            </a:r>
            <a:endParaRPr lang="en-US" dirty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13.4.2 Which Exceptions Might a Method Throw?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DC50C3-6241-4F4D-9191-795B11E0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1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750"/>
            <a:ext cx="12192000" cy="3744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9E13A-8990-4B2F-9F03-C005822E420C}"/>
              </a:ext>
            </a:extLst>
          </p:cNvPr>
          <p:cNvCxnSpPr>
            <a:cxnSpLocks/>
          </p:cNvCxnSpPr>
          <p:nvPr/>
        </p:nvCxnSpPr>
        <p:spPr>
          <a:xfrm flipV="1">
            <a:off x="1788850" y="3173767"/>
            <a:ext cx="5872579" cy="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DFEB63-EF8D-49EE-A34D-B2F1BACCBF5D}"/>
              </a:ext>
            </a:extLst>
          </p:cNvPr>
          <p:cNvCxnSpPr>
            <a:cxnSpLocks/>
          </p:cNvCxnSpPr>
          <p:nvPr/>
        </p:nvCxnSpPr>
        <p:spPr>
          <a:xfrm flipV="1">
            <a:off x="1788850" y="3717818"/>
            <a:ext cx="5100221" cy="1997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0FCCAF-8A82-4BB4-BA8E-6A456EFEDB1C}"/>
              </a:ext>
            </a:extLst>
          </p:cNvPr>
          <p:cNvCxnSpPr>
            <a:cxnSpLocks/>
          </p:cNvCxnSpPr>
          <p:nvPr/>
        </p:nvCxnSpPr>
        <p:spPr>
          <a:xfrm flipV="1">
            <a:off x="1708951" y="4261868"/>
            <a:ext cx="5100221" cy="1997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6F74B-813B-4C8C-BF8F-3847E58B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0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u="sng" dirty="0"/>
              <a:t>Programs frequently </a:t>
            </a:r>
            <a:r>
              <a:rPr lang="en-US" altLang="ja-JP" u="sng" dirty="0">
                <a:solidFill>
                  <a:srgbClr val="C00000"/>
                </a:solidFill>
              </a:rPr>
              <a:t>request and release resources dynamically.</a:t>
            </a:r>
          </a:p>
          <a:p>
            <a:endParaRPr lang="en-US" altLang="ja-JP" dirty="0">
              <a:solidFill>
                <a:srgbClr val="C00000"/>
              </a:solidFill>
            </a:endParaRPr>
          </a:p>
          <a:p>
            <a:r>
              <a:rPr lang="en-US" altLang="ja-JP" u="sng" dirty="0">
                <a:solidFill>
                  <a:srgbClr val="7030A0"/>
                </a:solidFill>
              </a:rPr>
              <a:t>Operating systems typically prevent more than one program from manipulating a file.</a:t>
            </a:r>
          </a:p>
          <a:p>
            <a:r>
              <a:rPr lang="en-US" altLang="ja-JP" dirty="0">
                <a:solidFill>
                  <a:srgbClr val="7030A0"/>
                </a:solidFill>
              </a:rPr>
              <a:t>Therefore, the program should close the file</a:t>
            </a:r>
            <a:br>
              <a:rPr lang="en-US" altLang="ja-JP" dirty="0">
                <a:solidFill>
                  <a:srgbClr val="7030A0"/>
                </a:solidFill>
              </a:rPr>
            </a:br>
            <a:r>
              <a:rPr lang="en-US" altLang="ja-JP" dirty="0">
                <a:solidFill>
                  <a:srgbClr val="7030A0"/>
                </a:solidFill>
              </a:rPr>
              <a:t>(i.e., release the resource) so other programs can use it.</a:t>
            </a:r>
          </a:p>
          <a:p>
            <a:r>
              <a:rPr lang="en-US" altLang="ja-JP" dirty="0">
                <a:solidFill>
                  <a:srgbClr val="C00000"/>
                </a:solidFill>
              </a:rPr>
              <a:t>If the file is not closed, </a:t>
            </a:r>
            <a:r>
              <a:rPr lang="en-US" altLang="ja-JP" u="sng" dirty="0">
                <a:solidFill>
                  <a:srgbClr val="C00000"/>
                </a:solidFill>
              </a:rPr>
              <a:t>a resource leak occurs</a:t>
            </a:r>
            <a:r>
              <a:rPr lang="en-US" altLang="ja-JP" dirty="0">
                <a:solidFill>
                  <a:srgbClr val="C00000"/>
                </a:solidFill>
              </a:rPr>
              <a:t>. 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13.5 </a:t>
            </a:r>
            <a:r>
              <a:rPr lang="en-US" altLang="ja-JP"/>
              <a:t>finally Block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F451F9-2F72-4A66-BA64-53B33D1F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4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150"/>
            <a:ext cx="12192000" cy="496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1CBEDF-8015-4A5A-B2D8-96AF664A477B}"/>
              </a:ext>
            </a:extLst>
          </p:cNvPr>
          <p:cNvCxnSpPr>
            <a:cxnSpLocks/>
          </p:cNvCxnSpPr>
          <p:nvPr/>
        </p:nvCxnSpPr>
        <p:spPr>
          <a:xfrm flipV="1">
            <a:off x="1629052" y="4740676"/>
            <a:ext cx="9840898" cy="9321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CA9A12-27CA-448D-A132-C5EA20160715}"/>
              </a:ext>
            </a:extLst>
          </p:cNvPr>
          <p:cNvCxnSpPr>
            <a:cxnSpLocks/>
          </p:cNvCxnSpPr>
          <p:nvPr/>
        </p:nvCxnSpPr>
        <p:spPr>
          <a:xfrm flipV="1">
            <a:off x="1629052" y="5330782"/>
            <a:ext cx="4691849" cy="3107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B180C5-99F7-4201-BA56-B3E72AE2AE6C}"/>
              </a:ext>
            </a:extLst>
          </p:cNvPr>
          <p:cNvCxnSpPr>
            <a:cxnSpLocks/>
          </p:cNvCxnSpPr>
          <p:nvPr/>
        </p:nvCxnSpPr>
        <p:spPr>
          <a:xfrm flipV="1">
            <a:off x="1629052" y="4190681"/>
            <a:ext cx="8527002" cy="6642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4124D0-66B3-41E9-9023-551FB86A640B}"/>
              </a:ext>
            </a:extLst>
          </p:cNvPr>
          <p:cNvCxnSpPr>
            <a:cxnSpLocks/>
          </p:cNvCxnSpPr>
          <p:nvPr/>
        </p:nvCxnSpPr>
        <p:spPr>
          <a:xfrm flipV="1">
            <a:off x="2491666" y="2501992"/>
            <a:ext cx="8527002" cy="66424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B5432C-E312-4C61-8282-FDFBD60F2A88}"/>
              </a:ext>
            </a:extLst>
          </p:cNvPr>
          <p:cNvCxnSpPr>
            <a:cxnSpLocks/>
          </p:cNvCxnSpPr>
          <p:nvPr/>
        </p:nvCxnSpPr>
        <p:spPr>
          <a:xfrm flipV="1">
            <a:off x="2491666" y="3051987"/>
            <a:ext cx="8527002" cy="66424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FC427F-DFDD-416A-9E2B-E075705F690A}"/>
              </a:ext>
            </a:extLst>
          </p:cNvPr>
          <p:cNvCxnSpPr>
            <a:cxnSpLocks/>
          </p:cNvCxnSpPr>
          <p:nvPr/>
        </p:nvCxnSpPr>
        <p:spPr>
          <a:xfrm flipV="1">
            <a:off x="1629052" y="3601982"/>
            <a:ext cx="6911266" cy="4653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A5119D-AF08-4DE3-9DE4-0A3A7562706C}"/>
              </a:ext>
            </a:extLst>
          </p:cNvPr>
          <p:cNvSpPr txBox="1"/>
          <p:nvPr/>
        </p:nvSpPr>
        <p:spPr>
          <a:xfrm>
            <a:off x="10243381" y="3821349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??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14C76-6F07-4EAA-938B-A6EE2C0F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36</a:t>
            </a:fld>
            <a:endParaRPr 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93B9F623-70AA-4463-9C86-CE6D50499C70}"/>
              </a:ext>
            </a:extLst>
          </p:cNvPr>
          <p:cNvSpPr/>
          <p:nvPr/>
        </p:nvSpPr>
        <p:spPr>
          <a:xfrm>
            <a:off x="555811" y="44397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316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C00000"/>
                </a:solidFill>
              </a:rPr>
              <a:t>Exceptions often occur when an app processes resources that require explicit release.??</a:t>
            </a:r>
          </a:p>
          <a:p>
            <a:r>
              <a:rPr lang="en-US" altLang="ja-JP" u="sng" dirty="0">
                <a:solidFill>
                  <a:srgbClr val="C00000"/>
                </a:solidFill>
              </a:rPr>
              <a:t>Regardless of whether a program experiences exceptions, the program should close the file when it is no longer needed.</a:t>
            </a:r>
          </a:p>
          <a:p>
            <a:r>
              <a:rPr lang="en-US" altLang="ja-JP" dirty="0"/>
              <a:t>C# provides the </a:t>
            </a:r>
            <a:r>
              <a:rPr lang="en-US" altLang="ja-JP" b="1" dirty="0">
                <a:solidFill>
                  <a:srgbClr val="7030A0"/>
                </a:solidFill>
                <a:latin typeface="Consolas" panose="020B0609020204030204" pitchFamily="49" charset="0"/>
              </a:rPr>
              <a:t>finally</a:t>
            </a:r>
            <a:r>
              <a:rPr lang="en-US" altLang="ja-JP" b="1" dirty="0">
                <a:solidFill>
                  <a:srgbClr val="7030A0"/>
                </a:solidFill>
              </a:rPr>
              <a:t> block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7030A0"/>
                </a:solidFill>
              </a:rPr>
              <a:t>which is guaranteed to execute regardless of whether an exception occurs</a:t>
            </a:r>
            <a:r>
              <a:rPr lang="en-US" altLang="ja-JP" u="sng" dirty="0">
                <a:solidFill>
                  <a:srgbClr val="7030A0"/>
                </a:solidFill>
              </a:rPr>
              <a:t>.(catch block is not guarantee to execute)</a:t>
            </a:r>
          </a:p>
          <a:p>
            <a:r>
              <a:rPr lang="en-US" altLang="ja-JP" u="sng" dirty="0">
                <a:solidFill>
                  <a:srgbClr val="C00000"/>
                </a:solidFill>
              </a:rPr>
              <a:t>This makes the </a:t>
            </a:r>
            <a:r>
              <a:rPr lang="en-US" altLang="ja-JP" u="sng" dirty="0">
                <a:solidFill>
                  <a:srgbClr val="C00000"/>
                </a:solidFill>
                <a:latin typeface="Consolas" panose="020B0609020204030204" pitchFamily="49" charset="0"/>
              </a:rPr>
              <a:t>finally</a:t>
            </a:r>
            <a:r>
              <a:rPr lang="en-US" altLang="ja-JP" u="sng" dirty="0">
                <a:solidFill>
                  <a:srgbClr val="C00000"/>
                </a:solidFill>
              </a:rPr>
              <a:t> block ideal to release resources from the corresponding try block(</a:t>
            </a:r>
            <a:r>
              <a:rPr lang="en-US" altLang="ja-JP" u="sng" dirty="0">
                <a:solidFill>
                  <a:srgbClr val="7030A0"/>
                </a:solidFill>
              </a:rPr>
              <a:t>claim resource in try</a:t>
            </a:r>
            <a:r>
              <a:rPr lang="en-US" altLang="ja-JP" u="sng" dirty="0">
                <a:solidFill>
                  <a:srgbClr val="C00000"/>
                </a:solidFill>
              </a:rPr>
              <a:t>).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13.5.1 </a:t>
            </a:r>
            <a:r>
              <a:rPr lang="en-US" altLang="ja-JP" dirty="0">
                <a:solidFill>
                  <a:srgbClr val="C00000"/>
                </a:solidFill>
              </a:rPr>
              <a:t>Moving Resource-Release Code to a </a:t>
            </a:r>
            <a:r>
              <a:rPr lang="en-US" altLang="ja-JP" dirty="0">
                <a:solidFill>
                  <a:srgbClr val="C00000"/>
                </a:solidFill>
                <a:latin typeface="Consolas" panose="020B0609020204030204" pitchFamily="49" charset="0"/>
              </a:rPr>
              <a:t>finally</a:t>
            </a:r>
            <a:r>
              <a:rPr lang="en-US" altLang="ja-JP" dirty="0">
                <a:solidFill>
                  <a:srgbClr val="C00000"/>
                </a:solidFill>
              </a:rPr>
              <a:t> Block  </a:t>
            </a:r>
            <a:r>
              <a:rPr lang="en-US" altLang="ja-JP" dirty="0">
                <a:solidFill>
                  <a:srgbClr val="7030A0"/>
                </a:solidFill>
              </a:rPr>
              <a:t>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B55574-6763-4DEE-92BD-9C288675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04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u="sng" dirty="0">
                <a:solidFill>
                  <a:srgbClr val="7030A0"/>
                </a:solidFill>
              </a:rPr>
              <a:t>Local variables in a </a:t>
            </a:r>
            <a:r>
              <a:rPr lang="en-US" altLang="ja-JP" u="sng" dirty="0">
                <a:solidFill>
                  <a:srgbClr val="7030A0"/>
                </a:solidFill>
                <a:latin typeface="Consolas" panose="020B0609020204030204" pitchFamily="49" charset="0"/>
              </a:rPr>
              <a:t>try</a:t>
            </a:r>
            <a:r>
              <a:rPr lang="en-US" altLang="ja-JP" u="sng" dirty="0">
                <a:solidFill>
                  <a:srgbClr val="7030A0"/>
                </a:solidFill>
              </a:rPr>
              <a:t> block cannot be accessed in the corresponding </a:t>
            </a:r>
            <a:r>
              <a:rPr lang="en-US" altLang="ja-JP" u="sng" dirty="0">
                <a:solidFill>
                  <a:srgbClr val="7030A0"/>
                </a:solidFill>
                <a:latin typeface="Consolas" panose="020B0609020204030204" pitchFamily="49" charset="0"/>
              </a:rPr>
              <a:t>finally</a:t>
            </a:r>
            <a:r>
              <a:rPr lang="en-US" altLang="ja-JP" u="sng" dirty="0">
                <a:solidFill>
                  <a:srgbClr val="7030A0"/>
                </a:solidFill>
              </a:rPr>
              <a:t> block??,</a:t>
            </a:r>
            <a:r>
              <a:rPr lang="en-US" altLang="ja-JP" u="sng" dirty="0"/>
              <a:t> </a:t>
            </a:r>
            <a:r>
              <a:rPr lang="en-US" altLang="ja-JP" u="sng" dirty="0">
                <a:solidFill>
                  <a:srgbClr val="C00000"/>
                </a:solidFill>
              </a:rPr>
              <a:t>so variables that must be accessed in both should be declared before the </a:t>
            </a:r>
            <a:r>
              <a:rPr lang="en-US" altLang="ja-JP" u="sng" dirty="0">
                <a:solidFill>
                  <a:srgbClr val="C00000"/>
                </a:solidFill>
                <a:latin typeface="Consolas" panose="020B0609020204030204" pitchFamily="49" charset="0"/>
              </a:rPr>
              <a:t>try</a:t>
            </a:r>
            <a:r>
              <a:rPr lang="en-US" altLang="ja-JP" u="sng" dirty="0">
                <a:solidFill>
                  <a:srgbClr val="C00000"/>
                </a:solidFill>
              </a:rPr>
              <a:t> block. </a:t>
            </a:r>
            <a:r>
              <a:rPr lang="en-US" altLang="ja-JP" u="sng" dirty="0">
                <a:solidFill>
                  <a:srgbClr val="7030A0"/>
                </a:solidFill>
              </a:rPr>
              <a:t>(diff from Java, all variables need to declare from the beginning)</a:t>
            </a:r>
            <a:endParaRPr lang="en-US" altLang="en-US" u="sng" dirty="0">
              <a:solidFill>
                <a:srgbClr val="7030A0"/>
              </a:solidFill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13.5 </a:t>
            </a:r>
            <a:r>
              <a:rPr lang="en-US" altLang="ja-JP"/>
              <a:t>finally Block (Cont.)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331D76-3D9E-411C-BEC2-1A9480B0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4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1138"/>
            <a:ext cx="12192000" cy="38941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FD826F-35F1-4033-8D36-6FA4718868F9}"/>
              </a:ext>
            </a:extLst>
          </p:cNvPr>
          <p:cNvCxnSpPr>
            <a:cxnSpLocks/>
          </p:cNvCxnSpPr>
          <p:nvPr/>
        </p:nvCxnSpPr>
        <p:spPr>
          <a:xfrm flipV="1">
            <a:off x="6547282" y="3084991"/>
            <a:ext cx="4904912" cy="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D00D5-9F06-41D0-B8C5-F6989F13EACE}"/>
              </a:ext>
            </a:extLst>
          </p:cNvPr>
          <p:cNvCxnSpPr>
            <a:cxnSpLocks/>
          </p:cNvCxnSpPr>
          <p:nvPr/>
        </p:nvCxnSpPr>
        <p:spPr>
          <a:xfrm flipV="1">
            <a:off x="1629053" y="3679794"/>
            <a:ext cx="8464858" cy="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BF73C8-0C51-4CA5-8FBD-2AA6EFE6DBD7}"/>
              </a:ext>
            </a:extLst>
          </p:cNvPr>
          <p:cNvSpPr txBox="1"/>
          <p:nvPr/>
        </p:nvSpPr>
        <p:spPr>
          <a:xfrm>
            <a:off x="7616763" y="161633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Such as DB connection???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AB33BF-89F6-4A0E-84AA-FAE21CCFC760}"/>
              </a:ext>
            </a:extLst>
          </p:cNvPr>
          <p:cNvCxnSpPr>
            <a:cxnSpLocks/>
          </p:cNvCxnSpPr>
          <p:nvPr/>
        </p:nvCxnSpPr>
        <p:spPr>
          <a:xfrm flipV="1">
            <a:off x="1629052" y="4190681"/>
            <a:ext cx="8527002" cy="66424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51B019-C17B-4D0A-94E3-98793D680159}"/>
              </a:ext>
            </a:extLst>
          </p:cNvPr>
          <p:cNvCxnSpPr>
            <a:cxnSpLocks/>
          </p:cNvCxnSpPr>
          <p:nvPr/>
        </p:nvCxnSpPr>
        <p:spPr>
          <a:xfrm flipV="1">
            <a:off x="1597981" y="4782978"/>
            <a:ext cx="4785064" cy="18225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D0461-93FD-4A04-AEDC-A5340C28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39</a:t>
            </a:fld>
            <a:endParaRPr 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81E2F88-C36E-420F-A93F-8CD63855B743}"/>
              </a:ext>
            </a:extLst>
          </p:cNvPr>
          <p:cNvSpPr/>
          <p:nvPr/>
        </p:nvSpPr>
        <p:spPr>
          <a:xfrm>
            <a:off x="654424" y="35769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BF5C0A-0F77-4EDE-B535-048942BB2CB1}"/>
              </a:ext>
            </a:extLst>
          </p:cNvPr>
          <p:cNvSpPr txBox="1"/>
          <p:nvPr/>
        </p:nvSpPr>
        <p:spPr>
          <a:xfrm>
            <a:off x="246940" y="4885843"/>
            <a:ext cx="4302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Reason to release resource in finally,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Not catch???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9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8" y="0"/>
            <a:ext cx="94583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DEADC3-6D1C-466C-ABF2-2730768D35AF}"/>
              </a:ext>
            </a:extLst>
          </p:cNvPr>
          <p:cNvCxnSpPr>
            <a:cxnSpLocks/>
          </p:cNvCxnSpPr>
          <p:nvPr/>
        </p:nvCxnSpPr>
        <p:spPr>
          <a:xfrm>
            <a:off x="5283200" y="1244353"/>
            <a:ext cx="299078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03B35-E15D-4E5F-9FC5-41FE2538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68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475"/>
            <a:ext cx="12192000" cy="33194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89CE90-679F-4BF7-8C1E-375DD842EF13}"/>
              </a:ext>
            </a:extLst>
          </p:cNvPr>
          <p:cNvCxnSpPr>
            <a:cxnSpLocks/>
          </p:cNvCxnSpPr>
          <p:nvPr/>
        </p:nvCxnSpPr>
        <p:spPr>
          <a:xfrm flipV="1">
            <a:off x="3422342" y="3412670"/>
            <a:ext cx="7967708" cy="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B004B4-DE56-4FED-B9B4-A405A20A0350}"/>
              </a:ext>
            </a:extLst>
          </p:cNvPr>
          <p:cNvCxnSpPr>
            <a:cxnSpLocks/>
          </p:cNvCxnSpPr>
          <p:nvPr/>
        </p:nvCxnSpPr>
        <p:spPr>
          <a:xfrm flipV="1">
            <a:off x="1762218" y="3949100"/>
            <a:ext cx="5473083" cy="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67FCE-9D50-4C7A-86B5-B9EF8BBB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40</a:t>
            </a:fld>
            <a:endParaRPr 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7C630154-393D-4409-838A-123D4CDA7F74}"/>
              </a:ext>
            </a:extLst>
          </p:cNvPr>
          <p:cNvSpPr/>
          <p:nvPr/>
        </p:nvSpPr>
        <p:spPr>
          <a:xfrm>
            <a:off x="134471" y="39491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345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44EE2D-B0C6-4DCA-8BD0-3F3A43335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AC11CC-7CB9-4667-BA57-D8D546FC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hlinkClick r:id="rId2"/>
              </a:rPr>
              <a:t>https://stackoverflow.com/questions/2681097/correct-way-to-close-database-connection-in-event-of-exception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91EBF-6EC8-4EAB-B2C7-5DDB972C1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29556"/>
            <a:ext cx="5438775" cy="442912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E3685A-18D6-4970-B55B-AF0DE087BFB0}"/>
              </a:ext>
            </a:extLst>
          </p:cNvPr>
          <p:cNvCxnSpPr/>
          <p:nvPr/>
        </p:nvCxnSpPr>
        <p:spPr>
          <a:xfrm>
            <a:off x="1020932" y="2814221"/>
            <a:ext cx="98542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A93A0D-7057-4B3E-B324-418D6C6156EE}"/>
              </a:ext>
            </a:extLst>
          </p:cNvPr>
          <p:cNvCxnSpPr>
            <a:cxnSpLocks/>
          </p:cNvCxnSpPr>
          <p:nvPr/>
        </p:nvCxnSpPr>
        <p:spPr>
          <a:xfrm>
            <a:off x="2700291" y="5674310"/>
            <a:ext cx="109935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62B14-7231-45BA-B404-A9BCC27D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41</a:t>
            </a:fld>
            <a:endParaRPr 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AF337BEA-2EEB-4819-A67C-E981159B972F}"/>
              </a:ext>
            </a:extLst>
          </p:cNvPr>
          <p:cNvSpPr/>
          <p:nvPr/>
        </p:nvSpPr>
        <p:spPr>
          <a:xfrm>
            <a:off x="6665" y="311971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DB2F72-D1B6-DB3C-8E49-19E882A89AE3}"/>
              </a:ext>
            </a:extLst>
          </p:cNvPr>
          <p:cNvSpPr txBox="1"/>
          <p:nvPr/>
        </p:nvSpPr>
        <p:spPr>
          <a:xfrm>
            <a:off x="6096000" y="4750980"/>
            <a:ext cx="3327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Q&amp;A: What might happen if resource releasing code in catch instead of finally!!!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B4A717-DF51-41D7-DF50-CE8B2B70BDAE}"/>
              </a:ext>
            </a:extLst>
          </p:cNvPr>
          <p:cNvSpPr txBox="1"/>
          <p:nvPr/>
        </p:nvSpPr>
        <p:spPr>
          <a:xfrm>
            <a:off x="6048375" y="1481137"/>
            <a:ext cx="4018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</a:rPr>
              <a:t>There is a limitation number of connection to a single data source resource, If the resource is not released afterward when done with it, there is resource leak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49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 in Fig. 13.4 demonstrates that the </a:t>
            </a:r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finally</a:t>
            </a:r>
            <a:r>
              <a:rPr lang="en-US" u="sng" dirty="0">
                <a:solidFill>
                  <a:srgbClr val="FF0000"/>
                </a:solidFill>
              </a:rPr>
              <a:t> block </a:t>
            </a:r>
            <a:r>
              <a:rPr lang="en-US" u="sng" dirty="0">
                <a:solidFill>
                  <a:srgbClr val="7030A0"/>
                </a:solidFill>
              </a:rPr>
              <a:t>always executes, regardless of whether an </a:t>
            </a:r>
            <a:r>
              <a:rPr lang="en-US" u="sng" dirty="0">
                <a:solidFill>
                  <a:srgbClr val="FF0000"/>
                </a:solidFill>
              </a:rPr>
              <a:t>exception occurs </a:t>
            </a:r>
            <a:r>
              <a:rPr lang="en-US" u="sng" dirty="0">
                <a:solidFill>
                  <a:srgbClr val="7030A0"/>
                </a:solidFill>
              </a:rPr>
              <a:t>in the corresponding </a:t>
            </a:r>
            <a:r>
              <a:rPr lang="en-US" u="sng" dirty="0">
                <a:solidFill>
                  <a:srgbClr val="FF0000"/>
                </a:solidFill>
              </a:rPr>
              <a:t>try block</a:t>
            </a:r>
            <a:r>
              <a:rPr lang="en-US" u="sng" dirty="0">
                <a:solidFill>
                  <a:srgbClr val="7030A0"/>
                </a:solidFill>
              </a:rPr>
              <a:t>. </a:t>
            </a:r>
          </a:p>
          <a:p>
            <a:endParaRPr lang="en-US" dirty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13.5.2 Demonstrating the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finally</a:t>
            </a:r>
            <a:r>
              <a:rPr lang="en-US" dirty="0">
                <a:solidFill>
                  <a:srgbClr val="C00000"/>
                </a:solidFill>
              </a:rPr>
              <a:t> Block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C1797D-94AA-4DEC-9A8C-5EE01A1F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92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6FCD6-7049-40E3-8EDC-71C41685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33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2FF86-A2E7-4D3A-B60F-28DCF75D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45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D5D1F-6DE4-4D99-BDFD-55F11CD1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63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AD52C6B-098F-4E06-BC2D-D9699CDB9B17}"/>
              </a:ext>
            </a:extLst>
          </p:cNvPr>
          <p:cNvSpPr/>
          <p:nvPr/>
        </p:nvSpPr>
        <p:spPr>
          <a:xfrm>
            <a:off x="1207363" y="3657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F406A-741E-4E41-BA0D-BB674455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09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55FA0A6-6F82-41C6-97D1-30FD72C44CA4}"/>
              </a:ext>
            </a:extLst>
          </p:cNvPr>
          <p:cNvSpPr/>
          <p:nvPr/>
        </p:nvSpPr>
        <p:spPr>
          <a:xfrm>
            <a:off x="1722268" y="353331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BEC8D-2A21-4FDC-9579-442003A9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43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15FFC1A-CE92-4123-B10F-43621701337E}"/>
              </a:ext>
            </a:extLst>
          </p:cNvPr>
          <p:cNvSpPr/>
          <p:nvPr/>
        </p:nvSpPr>
        <p:spPr>
          <a:xfrm>
            <a:off x="1109709" y="29443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36F46-311F-430B-869D-1A62621A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32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C7D2A-BAF1-4E1E-A913-F732AF5B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7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0"/>
            <a:ext cx="119491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48D13-40EA-4174-AFED-DD91276A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25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6AB7B70-A330-463B-BEEE-FCB790EB05D8}"/>
              </a:ext>
            </a:extLst>
          </p:cNvPr>
          <p:cNvSpPr/>
          <p:nvPr/>
        </p:nvSpPr>
        <p:spPr>
          <a:xfrm>
            <a:off x="958789" y="162461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90B8A-09F2-4535-A49D-DCB77C68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66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8" y="0"/>
            <a:ext cx="107140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3C564C6-6B79-4481-88C9-C333D4454149}"/>
              </a:ext>
            </a:extLst>
          </p:cNvPr>
          <p:cNvSpPr/>
          <p:nvPr/>
        </p:nvSpPr>
        <p:spPr>
          <a:xfrm>
            <a:off x="248984" y="101205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94ECF8A-3473-4B45-8A94-A7B7333B93D8}"/>
              </a:ext>
            </a:extLst>
          </p:cNvPr>
          <p:cNvSpPr/>
          <p:nvPr/>
        </p:nvSpPr>
        <p:spPr>
          <a:xfrm>
            <a:off x="248984" y="24324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054DD68-95C4-4C19-91E7-418DEA13FC2B}"/>
              </a:ext>
            </a:extLst>
          </p:cNvPr>
          <p:cNvSpPr/>
          <p:nvPr/>
        </p:nvSpPr>
        <p:spPr>
          <a:xfrm>
            <a:off x="312060" y="36985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7A8552-172C-4E43-B1EB-3987084BE1E5}"/>
              </a:ext>
            </a:extLst>
          </p:cNvPr>
          <p:cNvSpPr/>
          <p:nvPr/>
        </p:nvSpPr>
        <p:spPr>
          <a:xfrm>
            <a:off x="312060" y="5119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8FA8C3-3E58-49AE-95F5-11C6E466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428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dirty="0">
                <a:solidFill>
                  <a:srgbClr val="7030A0"/>
                </a:solidFill>
              </a:rPr>
              <a:t>create and throw an exception </a:t>
            </a:r>
            <a:r>
              <a:rPr lang="en-US" dirty="0"/>
              <a:t>with the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statement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r>
              <a:rPr lang="en-US" dirty="0"/>
              <a:t>Executing the </a:t>
            </a:r>
            <a:r>
              <a:rPr lang="en-US" dirty="0">
                <a:latin typeface="Consolas" panose="020B0609020204030204" pitchFamily="49" charset="0"/>
              </a:rPr>
              <a:t>throw</a:t>
            </a:r>
            <a:r>
              <a:rPr lang="en-US" dirty="0"/>
              <a:t> statement indicates that a problem has occurred in the code. </a:t>
            </a:r>
          </a:p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throw</a:t>
            </a:r>
            <a:r>
              <a:rPr lang="en-US" dirty="0"/>
              <a:t> statement specifies an object to be thrown. The </a:t>
            </a:r>
            <a:r>
              <a:rPr lang="en-US" dirty="0">
                <a:solidFill>
                  <a:srgbClr val="7030A0"/>
                </a:solidFill>
              </a:rPr>
              <a:t>operand</a:t>
            </a:r>
            <a:r>
              <a:rPr lang="en-US" dirty="0"/>
              <a:t> of a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7030A0"/>
                </a:solidFill>
              </a:rPr>
              <a:t> statement </a:t>
            </a:r>
            <a:r>
              <a:rPr lang="en-US" dirty="0"/>
              <a:t>can be of type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Exception</a:t>
            </a:r>
            <a:r>
              <a:rPr lang="en-US" dirty="0"/>
              <a:t> or of any type derived from class </a:t>
            </a:r>
            <a:r>
              <a:rPr lang="en-US" dirty="0">
                <a:latin typeface="Consolas" panose="020B0609020204030204" pitchFamily="49" charset="0"/>
              </a:rPr>
              <a:t>Exception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13.5.3 </a:t>
            </a:r>
            <a:r>
              <a:rPr lang="en-US" dirty="0">
                <a:solidFill>
                  <a:srgbClr val="C00000"/>
                </a:solidFill>
              </a:rPr>
              <a:t>Throwing Exceptions Using the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C00000"/>
                </a:solidFill>
              </a:rPr>
              <a:t> Statement</a:t>
            </a:r>
            <a:r>
              <a:rPr lang="en-US" dirty="0">
                <a:solidFill>
                  <a:srgbClr val="7030A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09455-678F-4896-9167-D80BDA2D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365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also can </a:t>
            </a:r>
            <a:r>
              <a:rPr lang="en-US" dirty="0" err="1">
                <a:solidFill>
                  <a:srgbClr val="C00000"/>
                </a:solidFill>
              </a:rPr>
              <a:t>rethrow</a:t>
            </a:r>
            <a:r>
              <a:rPr lang="en-US" dirty="0">
                <a:solidFill>
                  <a:srgbClr val="C00000"/>
                </a:solidFill>
              </a:rPr>
              <a:t> an exception </a:t>
            </a:r>
            <a:r>
              <a:rPr lang="en-US" dirty="0"/>
              <a:t>with a version of the </a:t>
            </a:r>
            <a:r>
              <a:rPr lang="en-US" dirty="0">
                <a:latin typeface="Consolas" panose="020B0609020204030204" pitchFamily="49" charset="0"/>
              </a:rPr>
              <a:t>throw</a:t>
            </a:r>
            <a:r>
              <a:rPr lang="en-US" dirty="0"/>
              <a:t> statement which takes an operand that’s the </a:t>
            </a:r>
            <a:r>
              <a:rPr lang="en-US" dirty="0">
                <a:solidFill>
                  <a:srgbClr val="7030A0"/>
                </a:solidFill>
              </a:rPr>
              <a:t>reference to the exception that was caught. </a:t>
            </a:r>
          </a:p>
          <a:p>
            <a:r>
              <a:rPr lang="en-US" dirty="0"/>
              <a:t>This form of throw statement </a:t>
            </a:r>
            <a:r>
              <a:rPr lang="en-US" i="1" dirty="0">
                <a:solidFill>
                  <a:srgbClr val="7030A0"/>
                </a:solidFill>
              </a:rPr>
              <a:t>resets the throw point</a:t>
            </a:r>
            <a:r>
              <a:rPr lang="en-US" dirty="0"/>
              <a:t>, so the original </a:t>
            </a:r>
            <a:r>
              <a:rPr lang="en-US" dirty="0">
                <a:solidFill>
                  <a:srgbClr val="7030A0"/>
                </a:solidFill>
              </a:rPr>
              <a:t>throw point’s stack-trace information is </a:t>
            </a:r>
            <a:r>
              <a:rPr lang="en-US" i="1" dirty="0">
                <a:solidFill>
                  <a:srgbClr val="7030A0"/>
                </a:solidFill>
              </a:rPr>
              <a:t>lost</a:t>
            </a:r>
            <a:r>
              <a:rPr lang="en-US" dirty="0">
                <a:solidFill>
                  <a:srgbClr val="7030A0"/>
                </a:solidFill>
              </a:rPr>
              <a:t>.  ?</a:t>
            </a:r>
          </a:p>
          <a:p>
            <a:r>
              <a:rPr lang="en-US" dirty="0"/>
              <a:t>Later, you’ll see that after an exception is caught, you can create and throw a different type of exception object from the catch block and you can include the </a:t>
            </a:r>
            <a:r>
              <a:rPr lang="en-US" dirty="0">
                <a:solidFill>
                  <a:srgbClr val="7030A0"/>
                </a:solidFill>
              </a:rPr>
              <a:t>original exception as part of the new exception object. </a:t>
            </a:r>
          </a:p>
          <a:p>
            <a:r>
              <a:rPr lang="en-US" dirty="0"/>
              <a:t>Class library designers often do this to </a:t>
            </a:r>
            <a:r>
              <a:rPr lang="en-US" i="1" dirty="0">
                <a:solidFill>
                  <a:srgbClr val="7030A0"/>
                </a:solidFill>
              </a:rPr>
              <a:t>customize</a:t>
            </a:r>
            <a:r>
              <a:rPr lang="en-US" dirty="0">
                <a:solidFill>
                  <a:srgbClr val="7030A0"/>
                </a:solidFill>
              </a:rPr>
              <a:t> the exception types </a:t>
            </a:r>
            <a:r>
              <a:rPr lang="en-US" dirty="0"/>
              <a:t>thrown from methods in their class libraries or </a:t>
            </a:r>
            <a:r>
              <a:rPr lang="en-US" dirty="0">
                <a:solidFill>
                  <a:srgbClr val="7030A0"/>
                </a:solidFill>
              </a:rPr>
              <a:t>to provide additional debugging information</a:t>
            </a:r>
          </a:p>
          <a:p>
            <a:endParaRPr lang="en-US" dirty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13.5.4 Rethrowing Exceptions</a:t>
            </a:r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5D6E69-E85A-423F-A23B-FBFBD957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99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338"/>
            <a:ext cx="12192000" cy="55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A171D-A742-4383-85AF-1FBA798D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876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a </a:t>
            </a:r>
            <a:r>
              <a:rPr lang="en-US" sz="2400" dirty="0">
                <a:latin typeface="Consolas" panose="020B0609020204030204" pitchFamily="49" charset="0"/>
              </a:rPr>
              <a:t>try</a:t>
            </a:r>
            <a:r>
              <a:rPr lang="en-US" sz="2400" dirty="0"/>
              <a:t> block successfully completes, or if a </a:t>
            </a:r>
            <a:r>
              <a:rPr lang="en-US" sz="2400" dirty="0">
                <a:latin typeface="Consolas" panose="020B0609020204030204" pitchFamily="49" charset="0"/>
              </a:rPr>
              <a:t>catch</a:t>
            </a:r>
            <a:r>
              <a:rPr lang="en-US" sz="2400" dirty="0"/>
              <a:t> block catches and handles an exception, the program continues its execution with the next statement after the </a:t>
            </a:r>
            <a:r>
              <a:rPr lang="en-US" sz="2400" dirty="0">
                <a:latin typeface="Consolas" panose="020B0609020204030204" pitchFamily="49" charset="0"/>
              </a:rPr>
              <a:t>finally</a:t>
            </a:r>
            <a:r>
              <a:rPr lang="en-US" sz="2400" dirty="0"/>
              <a:t> block. </a:t>
            </a:r>
          </a:p>
          <a:p>
            <a:r>
              <a:rPr lang="en-US" sz="2400" dirty="0"/>
              <a:t>If an exception is not caught, or if a </a:t>
            </a:r>
            <a:r>
              <a:rPr lang="en-US" sz="2400" dirty="0">
                <a:latin typeface="Consolas" panose="020B0609020204030204" pitchFamily="49" charset="0"/>
              </a:rPr>
              <a:t>catch </a:t>
            </a:r>
            <a:r>
              <a:rPr lang="en-US" sz="2400" dirty="0"/>
              <a:t>block </a:t>
            </a:r>
            <a:r>
              <a:rPr lang="en-US" sz="2400" dirty="0" err="1"/>
              <a:t>rethrows</a:t>
            </a:r>
            <a:r>
              <a:rPr lang="en-US" sz="2400" dirty="0"/>
              <a:t> an exception, program control continues in the next enclosing </a:t>
            </a:r>
            <a:r>
              <a:rPr lang="en-US" sz="2400" dirty="0">
                <a:latin typeface="Consolas" panose="020B0609020204030204" pitchFamily="49" charset="0"/>
              </a:rPr>
              <a:t>try</a:t>
            </a:r>
            <a:r>
              <a:rPr lang="en-US" sz="2400" dirty="0"/>
              <a:t> block. </a:t>
            </a:r>
          </a:p>
          <a:p>
            <a:r>
              <a:rPr lang="en-US" sz="2400" dirty="0"/>
              <a:t>The enclosing </a:t>
            </a:r>
            <a:r>
              <a:rPr lang="en-US" sz="2400" dirty="0">
                <a:latin typeface="Consolas" panose="020B0609020204030204" pitchFamily="49" charset="0"/>
              </a:rPr>
              <a:t>try</a:t>
            </a:r>
            <a:r>
              <a:rPr lang="en-US" sz="2400" dirty="0"/>
              <a:t> could be in the calling method or in one of its callers. </a:t>
            </a:r>
          </a:p>
          <a:p>
            <a:r>
              <a:rPr lang="en-US" sz="2400" dirty="0"/>
              <a:t>It also is possible to nest a </a:t>
            </a:r>
            <a:r>
              <a:rPr lang="en-US" sz="2400" dirty="0">
                <a:latin typeface="Consolas" panose="020B0609020204030204" pitchFamily="49" charset="0"/>
              </a:rPr>
              <a:t>try</a:t>
            </a:r>
            <a:r>
              <a:rPr lang="en-US" sz="2400" dirty="0"/>
              <a:t> statement in a </a:t>
            </a:r>
            <a:r>
              <a:rPr lang="en-US" sz="2400" dirty="0">
                <a:latin typeface="Consolas" panose="020B0609020204030204" pitchFamily="49" charset="0"/>
              </a:rPr>
              <a:t>try</a:t>
            </a:r>
            <a:r>
              <a:rPr lang="en-US" sz="2400" dirty="0"/>
              <a:t> block; in such a case, the outer </a:t>
            </a:r>
            <a:r>
              <a:rPr lang="en-US" sz="2400" dirty="0">
                <a:latin typeface="Consolas" panose="020B0609020204030204" pitchFamily="49" charset="0"/>
              </a:rPr>
              <a:t>try</a:t>
            </a:r>
            <a:r>
              <a:rPr lang="en-US" sz="2400" dirty="0"/>
              <a:t> statement’s </a:t>
            </a:r>
            <a:r>
              <a:rPr lang="en-US" sz="2400" dirty="0">
                <a:latin typeface="Consolas" panose="020B0609020204030204" pitchFamily="49" charset="0"/>
              </a:rPr>
              <a:t>catch</a:t>
            </a:r>
            <a:r>
              <a:rPr lang="en-US" sz="2400" dirty="0"/>
              <a:t> blocks would process any exceptions that were not caught in the inner </a:t>
            </a:r>
            <a:r>
              <a:rPr lang="en-US" sz="2400" dirty="0">
                <a:latin typeface="Consolas" panose="020B0609020204030204" pitchFamily="49" charset="0"/>
              </a:rPr>
              <a:t>try</a:t>
            </a:r>
            <a:r>
              <a:rPr lang="en-US" sz="2400" dirty="0"/>
              <a:t> statement. </a:t>
            </a:r>
          </a:p>
          <a:p>
            <a:r>
              <a:rPr lang="en-US" sz="2400" dirty="0"/>
              <a:t>If a </a:t>
            </a:r>
            <a:r>
              <a:rPr lang="en-US" sz="2400" dirty="0">
                <a:latin typeface="Consolas" panose="020B0609020204030204" pitchFamily="49" charset="0"/>
              </a:rPr>
              <a:t>try</a:t>
            </a:r>
            <a:r>
              <a:rPr lang="en-US" sz="2400" dirty="0"/>
              <a:t> block executes and has a corresponding </a:t>
            </a:r>
            <a:r>
              <a:rPr lang="en-US" sz="2400" dirty="0">
                <a:latin typeface="Consolas" panose="020B0609020204030204" pitchFamily="49" charset="0"/>
              </a:rPr>
              <a:t>finally</a:t>
            </a:r>
            <a:r>
              <a:rPr lang="en-US" sz="2400" dirty="0"/>
              <a:t> block, the </a:t>
            </a:r>
            <a:r>
              <a:rPr lang="en-US" sz="2400" dirty="0">
                <a:latin typeface="Consolas" panose="020B0609020204030204" pitchFamily="49" charset="0"/>
              </a:rPr>
              <a:t>finally</a:t>
            </a:r>
            <a:r>
              <a:rPr lang="en-US" sz="2400" dirty="0"/>
              <a:t> block executes even if the </a:t>
            </a:r>
            <a:r>
              <a:rPr lang="en-US" sz="2400" dirty="0">
                <a:latin typeface="Consolas" panose="020B0609020204030204" pitchFamily="49" charset="0"/>
              </a:rPr>
              <a:t>try</a:t>
            </a:r>
            <a:r>
              <a:rPr lang="en-US" sz="2400" dirty="0"/>
              <a:t> block terminates due to a </a:t>
            </a:r>
            <a:r>
              <a:rPr lang="en-US" sz="2400" dirty="0">
                <a:latin typeface="Consolas" panose="020B0609020204030204" pitchFamily="49" charset="0"/>
              </a:rPr>
              <a:t>return</a:t>
            </a:r>
            <a:r>
              <a:rPr lang="en-US" sz="2400" dirty="0"/>
              <a:t> statement. </a:t>
            </a:r>
          </a:p>
          <a:p>
            <a:r>
              <a:rPr lang="en-US" sz="2400" dirty="0"/>
              <a:t>The return occurs after the execution of the </a:t>
            </a:r>
            <a:r>
              <a:rPr lang="en-US" sz="2400" dirty="0">
                <a:latin typeface="Consolas" panose="020B0609020204030204" pitchFamily="49" charset="0"/>
              </a:rPr>
              <a:t>finally </a:t>
            </a:r>
            <a:r>
              <a:rPr lang="en-US" sz="2400" dirty="0"/>
              <a:t>block.</a:t>
            </a:r>
          </a:p>
          <a:p>
            <a:endParaRPr lang="en-US" sz="2400" dirty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13.5.5 Returning After a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Block</a:t>
            </a:r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12285-129A-40B5-AF14-053B16A0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472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963"/>
            <a:ext cx="12192000" cy="44084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C2F12-C5BC-46AF-A1D1-A4A386A3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38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0788"/>
            <a:ext cx="12192000" cy="44148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285D1-A3A5-493E-9C60-5A2124F6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77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0B483-6337-480F-B386-394F20D6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201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u="sng" dirty="0">
                <a:solidFill>
                  <a:srgbClr val="FF0000"/>
                </a:solidFill>
              </a:rPr>
              <a:t>The using statement simplifies writing code in which you </a:t>
            </a:r>
            <a:r>
              <a:rPr lang="en-US" altLang="ja-JP" u="sng" dirty="0">
                <a:solidFill>
                  <a:srgbClr val="7030A0"/>
                </a:solidFill>
              </a:rPr>
              <a:t>obtain a resource</a:t>
            </a:r>
            <a:r>
              <a:rPr lang="en-US" altLang="ja-JP" u="sng" dirty="0">
                <a:solidFill>
                  <a:srgbClr val="FF0000"/>
                </a:solidFill>
              </a:rPr>
              <a:t>(</a:t>
            </a:r>
            <a:r>
              <a:rPr lang="en-US" altLang="ja-JP" u="sng" dirty="0">
                <a:solidFill>
                  <a:srgbClr val="7030A0"/>
                </a:solidFill>
              </a:rPr>
              <a:t>or</a:t>
            </a:r>
            <a:r>
              <a:rPr lang="en-US" altLang="ja-JP" u="sng" dirty="0">
                <a:solidFill>
                  <a:srgbClr val="FF0000"/>
                </a:solidFill>
              </a:rPr>
              <a:t> /</a:t>
            </a:r>
            <a:r>
              <a:rPr lang="en-US" altLang="ja-JP" u="sng" dirty="0">
                <a:solidFill>
                  <a:srgbClr val="7030A0"/>
                </a:solidFill>
              </a:rPr>
              <a:t>release</a:t>
            </a:r>
            <a:r>
              <a:rPr lang="en-US" altLang="ja-JP" u="sng" dirty="0">
                <a:solidFill>
                  <a:srgbClr val="FF0000"/>
                </a:solidFill>
              </a:rPr>
              <a:t>).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The general form of a using statement is:</a:t>
            </a:r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using (</a:t>
            </a:r>
            <a:r>
              <a:rPr lang="en-US" altLang="ja-JP" dirty="0" err="1">
                <a:latin typeface="Consolas" panose="020B0609020204030204" pitchFamily="49" charset="0"/>
              </a:rPr>
              <a:t>var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latin typeface="Consolas" panose="020B0609020204030204" pitchFamily="49" charset="0"/>
              </a:rPr>
              <a:t>exampleObject</a:t>
            </a:r>
            <a:r>
              <a:rPr lang="en-US" altLang="ja-JP" dirty="0">
                <a:latin typeface="Consolas" panose="020B0609020204030204" pitchFamily="49" charset="0"/>
              </a:rPr>
              <a:t> = new </a:t>
            </a:r>
            <a:r>
              <a:rPr lang="en-US" altLang="ja-JP" dirty="0" err="1">
                <a:latin typeface="Consolas" panose="020B0609020204030204" pitchFamily="49" charset="0"/>
              </a:rPr>
              <a:t>ExampleClass</a:t>
            </a:r>
            <a:r>
              <a:rPr lang="en-US" altLang="ja-JP" dirty="0">
                <a:latin typeface="Consolas" panose="020B0609020204030204" pitchFamily="49" charset="0"/>
              </a:rPr>
              <a:t>())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{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   </a:t>
            </a:r>
            <a:r>
              <a:rPr lang="en-US" altLang="ja-JP" dirty="0" err="1">
                <a:solidFill>
                  <a:srgbClr val="7030A0"/>
                </a:solidFill>
                <a:latin typeface="Consolas" panose="020B0609020204030204" pitchFamily="49" charset="0"/>
              </a:rPr>
              <a:t>exampleObject.SomeMethod</a:t>
            </a:r>
            <a:r>
              <a:rPr lang="en-US" altLang="ja-JP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  <a:br>
              <a:rPr lang="en-US" altLang="ja-JP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}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13.6 The </a:t>
            </a:r>
            <a:r>
              <a:rPr lang="en-US" altLang="ja-JP" dirty="0"/>
              <a:t>using statement </a:t>
            </a:r>
            <a:r>
              <a:rPr lang="en-US" altLang="zh-CN" dirty="0">
                <a:solidFill>
                  <a:srgbClr val="7030A0"/>
                </a:solidFill>
              </a:rPr>
              <a:t>p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30411B-8C09-4A56-B62E-77AEF0AA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59</a:t>
            </a:fld>
            <a:endParaRPr 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34D2D901-9FE0-4840-B3E6-F7F89EB632EC}"/>
              </a:ext>
            </a:extLst>
          </p:cNvPr>
          <p:cNvSpPr/>
          <p:nvPr/>
        </p:nvSpPr>
        <p:spPr>
          <a:xfrm>
            <a:off x="206188" y="33483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37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An exception is an indication of a problem that occurred during a program’s execution.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Exception handling </a:t>
            </a:r>
            <a:r>
              <a:rPr lang="en-US" altLang="en-US" dirty="0"/>
              <a:t>enables you to create apps that can handle exceptions—in many cases </a:t>
            </a:r>
            <a:r>
              <a:rPr lang="en-US" altLang="en-US" dirty="0">
                <a:solidFill>
                  <a:srgbClr val="FF0000"/>
                </a:solidFill>
              </a:rPr>
              <a:t>allowing a program to continue executing as if no problems were encountered. </a:t>
            </a:r>
          </a:p>
          <a:p>
            <a:r>
              <a:rPr lang="en-US" altLang="en-US" dirty="0"/>
              <a:t>Exception handling enables you to write clear, robust and </a:t>
            </a:r>
            <a:r>
              <a:rPr lang="en-US" altLang="en-US" dirty="0">
                <a:solidFill>
                  <a:srgbClr val="FF0000"/>
                </a:solidFill>
              </a:rPr>
              <a:t>more fault-tolerant programs.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13.1 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9082FB-426C-44C5-87FF-E9F57EB4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07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FF0000"/>
                </a:solidFill>
              </a:rPr>
              <a:t>The using statement code is equivalent to</a:t>
            </a:r>
          </a:p>
          <a:p>
            <a:pPr lvl="1"/>
            <a:r>
              <a:rPr lang="en-US" altLang="ja-JP" sz="1800" dirty="0">
                <a:latin typeface="Consolas" panose="020B0609020204030204" pitchFamily="49" charset="0"/>
              </a:rPr>
              <a:t> {</a:t>
            </a:r>
            <a:br>
              <a:rPr lang="en-US" altLang="ja-JP" sz="1800" dirty="0">
                <a:latin typeface="Consolas" panose="020B0609020204030204" pitchFamily="49" charset="0"/>
              </a:rPr>
            </a:br>
            <a:r>
              <a:rPr lang="en-US" altLang="ja-JP" sz="1800" dirty="0">
                <a:latin typeface="Consolas" panose="020B0609020204030204" pitchFamily="49" charset="0"/>
              </a:rPr>
              <a:t>   var </a:t>
            </a:r>
            <a:r>
              <a:rPr lang="en-US" altLang="ja-JP" sz="1800" dirty="0" err="1">
                <a:latin typeface="Consolas" panose="020B0609020204030204" pitchFamily="49" charset="0"/>
              </a:rPr>
              <a:t>exampleObject</a:t>
            </a:r>
            <a:r>
              <a:rPr lang="en-US" altLang="ja-JP" sz="1800" dirty="0">
                <a:latin typeface="Consolas" panose="020B0609020204030204" pitchFamily="49" charset="0"/>
              </a:rPr>
              <a:t> = new </a:t>
            </a:r>
            <a:r>
              <a:rPr lang="en-US" altLang="ja-JP" sz="1800" dirty="0" err="1">
                <a:latin typeface="Consolas" panose="020B0609020204030204" pitchFamily="49" charset="0"/>
              </a:rPr>
              <a:t>ExampleClass</a:t>
            </a:r>
            <a:r>
              <a:rPr lang="en-US" altLang="ja-JP" sz="1800" dirty="0">
                <a:latin typeface="Consolas" panose="020B0609020204030204" pitchFamily="49" charset="0"/>
              </a:rPr>
              <a:t>();</a:t>
            </a:r>
            <a:br>
              <a:rPr lang="en-US" altLang="ja-JP" sz="1800" dirty="0">
                <a:latin typeface="Consolas" panose="020B0609020204030204" pitchFamily="49" charset="0"/>
              </a:rPr>
            </a:br>
            <a:r>
              <a:rPr lang="en-US" altLang="ja-JP" sz="1800" dirty="0">
                <a:latin typeface="Consolas" panose="020B0609020204030204" pitchFamily="49" charset="0"/>
              </a:rPr>
              <a:t>   try</a:t>
            </a:r>
            <a:br>
              <a:rPr lang="en-US" altLang="ja-JP" sz="1800" dirty="0">
                <a:latin typeface="Consolas" panose="020B0609020204030204" pitchFamily="49" charset="0"/>
              </a:rPr>
            </a:br>
            <a:r>
              <a:rPr lang="en-US" altLang="ja-JP" sz="1800" dirty="0">
                <a:latin typeface="Consolas" panose="020B0609020204030204" pitchFamily="49" charset="0"/>
              </a:rPr>
              <a:t>   {</a:t>
            </a:r>
            <a:br>
              <a:rPr lang="en-US" altLang="ja-JP" sz="1800" dirty="0">
                <a:latin typeface="Consolas" panose="020B0609020204030204" pitchFamily="49" charset="0"/>
              </a:rPr>
            </a:br>
            <a:r>
              <a:rPr lang="en-US" altLang="ja-JP" sz="1800" dirty="0">
                <a:latin typeface="Consolas" panose="020B0609020204030204" pitchFamily="49" charset="0"/>
              </a:rPr>
              <a:t>      </a:t>
            </a:r>
            <a:r>
              <a:rPr lang="en-US" altLang="ja-JP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exampleObject.SomeMethod</a:t>
            </a:r>
            <a:r>
              <a:rPr lang="en-US" altLang="ja-JP" sz="1800" dirty="0">
                <a:solidFill>
                  <a:srgbClr val="7030A0"/>
                </a:solidFill>
                <a:latin typeface="Consolas" panose="020B0609020204030204" pitchFamily="49" charset="0"/>
              </a:rPr>
              <a:t>();//</a:t>
            </a:r>
            <a:r>
              <a:rPr lang="en-US" altLang="ja-JP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ex:</a:t>
            </a:r>
            <a:r>
              <a:rPr lang="en-US" altLang="ja-JP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DB</a:t>
            </a:r>
            <a:r>
              <a:rPr lang="en-US" altLang="ja-JP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connection</a:t>
            </a:r>
            <a:br>
              <a:rPr lang="en-US" altLang="ja-JP" sz="1800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altLang="ja-JP" sz="1800" dirty="0">
                <a:latin typeface="Consolas" panose="020B0609020204030204" pitchFamily="49" charset="0"/>
              </a:rPr>
              <a:t>   }</a:t>
            </a:r>
            <a:br>
              <a:rPr lang="en-US" altLang="ja-JP" sz="1800" dirty="0">
                <a:latin typeface="Consolas" panose="020B0609020204030204" pitchFamily="49" charset="0"/>
              </a:rPr>
            </a:br>
            <a:r>
              <a:rPr lang="en-US" altLang="ja-JP" sz="1800" dirty="0">
                <a:latin typeface="Consolas" panose="020B0609020204030204" pitchFamily="49" charset="0"/>
              </a:rPr>
              <a:t>   finally</a:t>
            </a:r>
            <a:br>
              <a:rPr lang="en-US" altLang="ja-JP" sz="1800" dirty="0">
                <a:latin typeface="Consolas" panose="020B0609020204030204" pitchFamily="49" charset="0"/>
              </a:rPr>
            </a:br>
            <a:r>
              <a:rPr lang="en-US" altLang="ja-JP" sz="1800" dirty="0">
                <a:latin typeface="Consolas" panose="020B0609020204030204" pitchFamily="49" charset="0"/>
              </a:rPr>
              <a:t>   {</a:t>
            </a:r>
            <a:br>
              <a:rPr lang="en-US" altLang="ja-JP" sz="1800" dirty="0">
                <a:latin typeface="Consolas" panose="020B0609020204030204" pitchFamily="49" charset="0"/>
              </a:rPr>
            </a:br>
            <a:r>
              <a:rPr lang="en-US" altLang="ja-JP" sz="1800" dirty="0">
                <a:latin typeface="Consolas" panose="020B0609020204030204" pitchFamily="49" charset="0"/>
              </a:rPr>
              <a:t>      if (</a:t>
            </a:r>
            <a:r>
              <a:rPr lang="en-US" altLang="ja-JP" sz="1800" dirty="0" err="1">
                <a:latin typeface="Consolas" panose="020B0609020204030204" pitchFamily="49" charset="0"/>
              </a:rPr>
              <a:t>exampleObject</a:t>
            </a:r>
            <a:r>
              <a:rPr lang="en-US" altLang="ja-JP" sz="1800" dirty="0">
                <a:latin typeface="Consolas" panose="020B0609020204030204" pitchFamily="49" charset="0"/>
              </a:rPr>
              <a:t> != null)</a:t>
            </a:r>
            <a:br>
              <a:rPr lang="en-US" altLang="ja-JP" sz="1800" dirty="0">
                <a:latin typeface="Consolas" panose="020B0609020204030204" pitchFamily="49" charset="0"/>
              </a:rPr>
            </a:br>
            <a:r>
              <a:rPr lang="en-US" altLang="ja-JP" sz="1800" dirty="0">
                <a:latin typeface="Consolas" panose="020B0609020204030204" pitchFamily="49" charset="0"/>
              </a:rPr>
              <a:t>      {</a:t>
            </a:r>
            <a:br>
              <a:rPr lang="en-US" altLang="ja-JP" sz="1800" dirty="0">
                <a:latin typeface="Consolas" panose="020B0609020204030204" pitchFamily="49" charset="0"/>
              </a:rPr>
            </a:br>
            <a:r>
              <a:rPr lang="en-US" altLang="ja-JP" sz="1800" dirty="0">
                <a:solidFill>
                  <a:srgbClr val="7030A0"/>
                </a:solidFill>
                <a:latin typeface="Consolas" panose="020B0609020204030204" pitchFamily="49" charset="0"/>
              </a:rPr>
              <a:t>         ((</a:t>
            </a:r>
            <a:r>
              <a:rPr lang="en-US" altLang="ja-JP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IDisposable</a:t>
            </a:r>
            <a:r>
              <a:rPr lang="en-US" altLang="ja-JP" sz="1800" dirty="0">
                <a:solidFill>
                  <a:srgbClr val="7030A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exampleObject</a:t>
            </a:r>
            <a:r>
              <a:rPr lang="en-US" altLang="ja-JP" sz="1800" dirty="0">
                <a:solidFill>
                  <a:srgbClr val="7030A0"/>
                </a:solidFill>
                <a:latin typeface="Consolas" panose="020B0609020204030204" pitchFamily="49" charset="0"/>
              </a:rPr>
              <a:t>).Dispose();</a:t>
            </a:r>
            <a:br>
              <a:rPr lang="en-US" altLang="ja-JP" sz="1800" dirty="0">
                <a:latin typeface="Consolas" panose="020B0609020204030204" pitchFamily="49" charset="0"/>
              </a:rPr>
            </a:br>
            <a:r>
              <a:rPr lang="en-US" altLang="ja-JP" sz="1800" dirty="0">
                <a:latin typeface="Consolas" panose="020B0609020204030204" pitchFamily="49" charset="0"/>
              </a:rPr>
              <a:t>      }</a:t>
            </a:r>
            <a:br>
              <a:rPr lang="en-US" altLang="ja-JP" sz="1800" dirty="0">
                <a:latin typeface="Consolas" panose="020B0609020204030204" pitchFamily="49" charset="0"/>
              </a:rPr>
            </a:br>
            <a:r>
              <a:rPr lang="en-US" altLang="ja-JP" sz="1800" dirty="0">
                <a:latin typeface="Consolas" panose="020B0609020204030204" pitchFamily="49" charset="0"/>
              </a:rPr>
              <a:t>   } </a:t>
            </a:r>
            <a:br>
              <a:rPr lang="en-US" altLang="ja-JP" sz="1800" dirty="0">
                <a:latin typeface="Consolas" panose="020B0609020204030204" pitchFamily="49" charset="0"/>
              </a:rPr>
            </a:br>
            <a:r>
              <a:rPr lang="en-US" altLang="ja-JP" sz="1800" dirty="0">
                <a:latin typeface="Consolas" panose="020B0609020204030204" pitchFamily="49" charset="0"/>
              </a:rPr>
              <a:t>} </a:t>
            </a:r>
            <a:endParaRPr lang="en-US" altLang="en-US" sz="1800" dirty="0">
              <a:latin typeface="Consolas" panose="020B0609020204030204" pitchFamily="49" charset="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13.6 The </a:t>
            </a:r>
            <a:r>
              <a:rPr lang="en-US" altLang="ja-JP"/>
              <a:t>using statement (Cont.)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BD8F8-8B79-4F40-9D4C-8A7526BB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036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FF0000"/>
                </a:solidFill>
              </a:rPr>
              <a:t>Class Exception’s properties are used to formulate error messages indicating a caught exception.</a:t>
            </a:r>
          </a:p>
          <a:p>
            <a:pPr lvl="1"/>
            <a:r>
              <a:rPr lang="en-US" altLang="ja-JP" dirty="0"/>
              <a:t>Property Message stores the error message associated with an Exception object.</a:t>
            </a:r>
          </a:p>
          <a:p>
            <a:pPr lvl="1"/>
            <a:r>
              <a:rPr lang="en-US" altLang="ja-JP" dirty="0"/>
              <a:t>Property </a:t>
            </a:r>
            <a:r>
              <a:rPr lang="en-US" altLang="ja-JP" dirty="0" err="1"/>
              <a:t>StackTrace</a:t>
            </a:r>
            <a:r>
              <a:rPr lang="en-US" altLang="ja-JP" dirty="0"/>
              <a:t> contains a string that represents the method-call stack.</a:t>
            </a:r>
          </a:p>
          <a:p>
            <a:r>
              <a:rPr lang="en-US" dirty="0"/>
              <a:t>If the debugging information that’s generated by the compiler for the method is accessible to the IDE, the stack trace also includes line numbers; the first line number indicates the throw point, and subsequent line numbers indicate the locations from which the methods in the stack trace were called. </a:t>
            </a:r>
          </a:p>
          <a:p>
            <a:r>
              <a:rPr lang="en-US" dirty="0"/>
              <a:t>The IDE creates PDB files to maintain the debugging information for your projects.</a:t>
            </a:r>
          </a:p>
          <a:p>
            <a:pPr lvl="1"/>
            <a:endParaRPr lang="en-US" dirty="0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13.7 </a:t>
            </a:r>
            <a:r>
              <a:rPr lang="en-US" altLang="ja-JP" dirty="0"/>
              <a:t>Exception Properties</a:t>
            </a:r>
            <a:r>
              <a:rPr lang="en-US" altLang="ja-JP" dirty="0">
                <a:solidFill>
                  <a:srgbClr val="C00000"/>
                </a:solidFill>
              </a:rPr>
              <a:t> ?ignore</a:t>
            </a:r>
            <a:r>
              <a:rPr lang="en-US" altLang="ja-JP" dirty="0"/>
              <a:t>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87BE0F-9377-4DE8-B39C-70BCADFE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51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When an exception occurs, a programmer might use a different error message or indicate a new exception type.</a:t>
            </a:r>
          </a:p>
          <a:p>
            <a:r>
              <a:rPr lang="en-US" altLang="ja-JP" dirty="0"/>
              <a:t>The original exception object is stored in the </a:t>
            </a:r>
            <a:r>
              <a:rPr lang="en-US" altLang="ja-JP" dirty="0" err="1">
                <a:latin typeface="Consolas" panose="020B0609020204030204" pitchFamily="49" charset="0"/>
              </a:rPr>
              <a:t>InnerException</a:t>
            </a:r>
            <a:r>
              <a:rPr lang="en-US" altLang="ja-JP" dirty="0"/>
              <a:t> property. </a:t>
            </a:r>
            <a:endParaRPr lang="en-US" dirty="0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13.7.1 </a:t>
            </a:r>
            <a:r>
              <a:rPr lang="en-US" altLang="ja-JP" dirty="0"/>
              <a:t>Property </a:t>
            </a:r>
            <a:r>
              <a:rPr lang="en-US" altLang="ja-JP" dirty="0" err="1">
                <a:latin typeface="Consolas" panose="020B0609020204030204" pitchFamily="49" charset="0"/>
              </a:rPr>
              <a:t>InnerException</a:t>
            </a:r>
            <a:r>
              <a:rPr lang="en-US" altLang="ja-JP" dirty="0">
                <a:solidFill>
                  <a:srgbClr val="C00000"/>
                </a:solidFill>
              </a:rPr>
              <a:t> ?ignore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1A0C59-F132-40B2-A01B-0FF96370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467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Class </a:t>
            </a:r>
            <a:r>
              <a:rPr lang="en-US" altLang="ja-JP" dirty="0">
                <a:latin typeface="Consolas" panose="020B0609020204030204" pitchFamily="49" charset="0"/>
              </a:rPr>
              <a:t>Exception</a:t>
            </a:r>
            <a:r>
              <a:rPr lang="en-US" altLang="ja-JP" dirty="0"/>
              <a:t> provides other properties:</a:t>
            </a:r>
          </a:p>
          <a:p>
            <a:pPr lvl="1"/>
            <a:r>
              <a:rPr lang="en-US" altLang="ja-JP" dirty="0" err="1">
                <a:latin typeface="Consolas" panose="020B0609020204030204" pitchFamily="49" charset="0"/>
              </a:rPr>
              <a:t>HelpLink</a:t>
            </a:r>
            <a:r>
              <a:rPr lang="en-US" altLang="ja-JP" dirty="0"/>
              <a:t> specifies the location of a help file that describes the problem.</a:t>
            </a:r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Source</a:t>
            </a:r>
            <a:r>
              <a:rPr lang="en-US" altLang="ja-JP" dirty="0"/>
              <a:t> specifies the name of the app or object that caused the exception.</a:t>
            </a:r>
          </a:p>
          <a:p>
            <a:pPr lvl="1"/>
            <a:r>
              <a:rPr lang="en-US" altLang="ja-JP" dirty="0" err="1">
                <a:latin typeface="Consolas" panose="020B0609020204030204" pitchFamily="49" charset="0"/>
              </a:rPr>
              <a:t>TargetSite</a:t>
            </a:r>
            <a:r>
              <a:rPr lang="en-US" altLang="ja-JP" dirty="0"/>
              <a:t> specifies the method where the exception originated. </a:t>
            </a:r>
          </a:p>
          <a:p>
            <a:pPr lvl="1"/>
            <a:endParaRPr lang="en-US" dirty="0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13.7.2 Other </a:t>
            </a:r>
            <a:r>
              <a:rPr lang="en-US" dirty="0">
                <a:latin typeface="Consolas" panose="020B0609020204030204" pitchFamily="49" charset="0"/>
              </a:rPr>
              <a:t>Exception</a:t>
            </a:r>
            <a:r>
              <a:rPr lang="en-US" dirty="0"/>
              <a:t> Properties</a:t>
            </a:r>
            <a:r>
              <a:rPr lang="en-US" altLang="ja-JP" dirty="0">
                <a:solidFill>
                  <a:srgbClr val="C00000"/>
                </a:solidFill>
              </a:rPr>
              <a:t> ?ignore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B4B59A-0280-4EC8-BFBE-6A610C83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707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Fig. 13.5 demonstrates properties of class </a:t>
            </a:r>
            <a:r>
              <a:rPr lang="en-US" dirty="0">
                <a:latin typeface="Consolas" panose="020B0609020204030204" pitchFamily="49" charset="0"/>
              </a:rPr>
              <a:t>Exception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13.7.3 Demonstrating Exception Properties and Stack Unwinding</a:t>
            </a:r>
            <a:r>
              <a:rPr lang="en-US" altLang="ja-JP" dirty="0">
                <a:solidFill>
                  <a:srgbClr val="C00000"/>
                </a:solidFill>
              </a:rPr>
              <a:t> ?ignore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189B0D-1691-4CEA-BF7B-1298D80E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645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450"/>
            <a:ext cx="12192000" cy="44815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DC505-A41B-4701-9CDD-729663E8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56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6FD96-11A8-4268-BB15-C31C4161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836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C0B42-15FC-470E-89A7-3C44E3B3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17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71710-C049-4E14-AD7D-E8CBBB2F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821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3" y="0"/>
            <a:ext cx="103536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126BF-49B3-46DB-99C8-DC009378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8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Figure 13.1’s </a:t>
            </a:r>
            <a:r>
              <a:rPr lang="en-US" altLang="en-US" u="sng" dirty="0">
                <a:solidFill>
                  <a:srgbClr val="7030A0"/>
                </a:solidFill>
              </a:rPr>
              <a:t>inputs two integers from the users</a:t>
            </a:r>
            <a:r>
              <a:rPr lang="en-US" altLang="en-US" u="sng" dirty="0"/>
              <a:t>, then </a:t>
            </a:r>
            <a:r>
              <a:rPr lang="en-US" altLang="en-US" u="sng" dirty="0">
                <a:solidFill>
                  <a:srgbClr val="7030A0"/>
                </a:solidFill>
              </a:rPr>
              <a:t>divides the first integer by the second </a:t>
            </a:r>
            <a:r>
              <a:rPr lang="en-US" altLang="en-US" u="sng" dirty="0"/>
              <a:t>using integer division to obtain an int result.</a:t>
            </a:r>
          </a:p>
          <a:p>
            <a:r>
              <a:rPr lang="en-US" altLang="en-US" dirty="0"/>
              <a:t>In this example, </a:t>
            </a:r>
            <a:r>
              <a:rPr lang="en-US" altLang="en-US" u="sng" dirty="0"/>
              <a:t>an exception is thrown </a:t>
            </a:r>
            <a:r>
              <a:rPr lang="en-US" altLang="en-US" dirty="0"/>
              <a:t>(i.e., an exception occurs) when a method detects a problem.</a:t>
            </a:r>
          </a:p>
          <a:p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13.2 Example: </a:t>
            </a:r>
            <a:r>
              <a:rPr lang="en-US" dirty="0">
                <a:solidFill>
                  <a:srgbClr val="FF0000"/>
                </a:solidFill>
              </a:rPr>
              <a:t>Divide by Zero </a:t>
            </a:r>
            <a:r>
              <a:rPr lang="en-US" u="sng" dirty="0">
                <a:solidFill>
                  <a:srgbClr val="7030A0"/>
                </a:solidFill>
              </a:rPr>
              <a:t>without Exception Handling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C62732-894C-44C8-99D0-EA7D2188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772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0"/>
            <a:ext cx="115220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2A1D1-7308-4353-897C-A0DF5959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237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Exception class’s two-argument constructor receives </a:t>
            </a:r>
          </a:p>
          <a:p>
            <a:pPr lvl="1"/>
            <a:r>
              <a:rPr lang="en-US" dirty="0"/>
              <a:t>the custom error message and the</a:t>
            </a:r>
          </a:p>
          <a:p>
            <a:pPr lvl="1"/>
            <a:r>
              <a:rPr lang="en-US" dirty="0" err="1"/>
              <a:t>InnerException</a:t>
            </a:r>
            <a:r>
              <a:rPr lang="en-US" dirty="0"/>
              <a:t> to provide as additional information</a:t>
            </a: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13.7.4 Throwing an Exception with an </a:t>
            </a:r>
            <a:r>
              <a:rPr lang="en-US" dirty="0" err="1">
                <a:latin typeface="Consolas" panose="020B0609020204030204" pitchFamily="49" charset="0"/>
              </a:rPr>
              <a:t>InnerException</a:t>
            </a:r>
            <a:r>
              <a:rPr lang="en-US" altLang="ja-JP" dirty="0">
                <a:solidFill>
                  <a:srgbClr val="C00000"/>
                </a:solidFill>
              </a:rPr>
              <a:t> ?ignore</a:t>
            </a:r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82ECD9-3322-44BE-8B81-A9B7E7D4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463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Exception</a:t>
            </a:r>
            <a:r>
              <a:rPr lang="en-US" sz="2400" dirty="0"/>
              <a:t> method </a:t>
            </a:r>
            <a:r>
              <a:rPr lang="en-US" sz="2400" dirty="0" err="1">
                <a:latin typeface="Consolas" panose="020B0609020204030204" pitchFamily="49" charset="0"/>
              </a:rPr>
              <a:t>ToString</a:t>
            </a:r>
            <a:r>
              <a:rPr lang="en-US" sz="2400" dirty="0"/>
              <a:t> returns a string that begins with the name of the exception class followed by the </a:t>
            </a:r>
            <a:r>
              <a:rPr lang="en-US" sz="2400" dirty="0">
                <a:latin typeface="Consolas" panose="020B0609020204030204" pitchFamily="49" charset="0"/>
              </a:rPr>
              <a:t>Message</a:t>
            </a:r>
            <a:r>
              <a:rPr lang="en-US" sz="2400" dirty="0"/>
              <a:t> property value. </a:t>
            </a:r>
          </a:p>
          <a:p>
            <a:r>
              <a:rPr lang="en-US" sz="2400" dirty="0"/>
              <a:t>The next items present the stack trace of the </a:t>
            </a:r>
            <a:r>
              <a:rPr lang="en-US" sz="2400" dirty="0" err="1">
                <a:latin typeface="Consolas" panose="020B0609020204030204" pitchFamily="49" charset="0"/>
              </a:rPr>
              <a:t>InnerException</a:t>
            </a:r>
            <a:r>
              <a:rPr lang="en-US" sz="2400" dirty="0"/>
              <a:t> object. </a:t>
            </a:r>
          </a:p>
          <a:p>
            <a:r>
              <a:rPr lang="en-US" sz="2400" dirty="0"/>
              <a:t>The remainder of the block of output shows the </a:t>
            </a:r>
            <a:r>
              <a:rPr lang="en-US" sz="2400" dirty="0" err="1">
                <a:latin typeface="Consolas" panose="020B0609020204030204" pitchFamily="49" charset="0"/>
              </a:rPr>
              <a:t>StackTrace</a:t>
            </a:r>
            <a:r>
              <a:rPr lang="en-US" sz="2400" dirty="0"/>
              <a:t> for the exception. 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nsolas" panose="020B0609020204030204" pitchFamily="49" charset="0"/>
              </a:rPr>
              <a:t>StackTrace</a:t>
            </a:r>
            <a:r>
              <a:rPr lang="en-US" sz="2400" dirty="0"/>
              <a:t> represents the state of the method-call stack at the throw point of the exception, rather than at the point where the exception eventually is caught. </a:t>
            </a:r>
          </a:p>
          <a:p>
            <a:r>
              <a:rPr lang="en-US" sz="2400" dirty="0"/>
              <a:t>Each </a:t>
            </a:r>
            <a:r>
              <a:rPr lang="en-US" sz="2400" dirty="0" err="1">
                <a:latin typeface="Consolas" panose="020B0609020204030204" pitchFamily="49" charset="0"/>
              </a:rPr>
              <a:t>StackTrace</a:t>
            </a:r>
            <a:r>
              <a:rPr lang="en-US" sz="2400" dirty="0"/>
              <a:t> line that begins with “at” represents a method on the call stack. </a:t>
            </a:r>
          </a:p>
          <a:p>
            <a:r>
              <a:rPr lang="en-US" sz="2400" dirty="0"/>
              <a:t>These indicate the method in which the exception occurred, the file in which the method resides and the line number of the throw point in the file. The inner-exception information includes the </a:t>
            </a:r>
            <a:r>
              <a:rPr lang="en-US" sz="2400" i="1" dirty="0"/>
              <a:t>inner-exception stack trace</a:t>
            </a:r>
            <a:r>
              <a:rPr lang="en-US" sz="2400" dirty="0"/>
              <a:t>.</a:t>
            </a: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13.7.5 Displaying Information About the </a:t>
            </a:r>
            <a:r>
              <a:rPr lang="en-US" dirty="0">
                <a:latin typeface="Consolas" panose="020B0609020204030204" pitchFamily="49" charset="0"/>
              </a:rPr>
              <a:t>Exception</a:t>
            </a:r>
            <a:r>
              <a:rPr lang="en-US" altLang="ja-JP" dirty="0">
                <a:solidFill>
                  <a:srgbClr val="C00000"/>
                </a:solidFill>
              </a:rPr>
              <a:t> ?ignore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C7C63-587A-4DAB-9E82-6F7B56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139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163"/>
            <a:ext cx="12192000" cy="55260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85A88-C351-479D-B45E-578C969B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768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In some cases, you might create exception classes specific to the problems that occur in your programs.</a:t>
            </a:r>
          </a:p>
          <a:p>
            <a:r>
              <a:rPr lang="en-US" altLang="ja-JP" dirty="0"/>
              <a:t>User-defined exception classes should derive directly or indirectly from class </a:t>
            </a:r>
            <a:r>
              <a:rPr lang="en-US" altLang="ja-JP" dirty="0">
                <a:latin typeface="Consolas" panose="020B0609020204030204" pitchFamily="49" charset="0"/>
              </a:rPr>
              <a:t>Exception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Exceptions should be documented so that other developers will know how to handle them. </a:t>
            </a:r>
            <a:endParaRPr lang="en-US" altLang="en-US" dirty="0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13.8 </a:t>
            </a:r>
            <a:r>
              <a:rPr lang="en-US" altLang="ja-JP" dirty="0">
                <a:solidFill>
                  <a:srgbClr val="C00000"/>
                </a:solidFill>
              </a:rPr>
              <a:t>User-Defined Exception </a:t>
            </a:r>
            <a:r>
              <a:rPr lang="en-US" altLang="ja-JP" dirty="0" err="1">
                <a:solidFill>
                  <a:srgbClr val="C00000"/>
                </a:solidFill>
              </a:rPr>
              <a:t>Classes?ignore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CC4660-2C8F-4EB9-9591-17245BF0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51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i="1" dirty="0"/>
              <a:t>Class </a:t>
            </a:r>
            <a:r>
              <a:rPr lang="en-US" altLang="ja-JP" b="1" i="1" dirty="0" err="1"/>
              <a:t>NegativeNumberException</a:t>
            </a:r>
            <a:endParaRPr lang="en-US" altLang="ja-JP" b="1" i="1" dirty="0"/>
          </a:p>
          <a:p>
            <a:r>
              <a:rPr lang="en-US" altLang="ja-JP" dirty="0"/>
              <a:t>Figures 13.6–13.7 demonstrate a user-defined exception class. User-defined exceptions should define three constructors:</a:t>
            </a:r>
          </a:p>
          <a:p>
            <a:pPr lvl="1"/>
            <a:r>
              <a:rPr lang="en-US" altLang="ja-JP" dirty="0"/>
              <a:t>a </a:t>
            </a:r>
            <a:r>
              <a:rPr lang="en-US" altLang="ja-JP" dirty="0" err="1"/>
              <a:t>parameterless</a:t>
            </a:r>
            <a:r>
              <a:rPr lang="en-US" altLang="ja-JP" dirty="0"/>
              <a:t> constructor</a:t>
            </a:r>
          </a:p>
          <a:p>
            <a:pPr lvl="1"/>
            <a:r>
              <a:rPr lang="en-US" altLang="ja-JP" dirty="0"/>
              <a:t>a constructor that receives a </a:t>
            </a:r>
            <a:r>
              <a:rPr lang="en-US" altLang="ja-JP" dirty="0">
                <a:latin typeface="Consolas" panose="020B0609020204030204" pitchFamily="49" charset="0"/>
              </a:rPr>
              <a:t>string</a:t>
            </a:r>
            <a:r>
              <a:rPr lang="en-US" altLang="ja-JP" dirty="0"/>
              <a:t> argument (the error message)</a:t>
            </a:r>
          </a:p>
          <a:p>
            <a:pPr lvl="1"/>
            <a:r>
              <a:rPr lang="en-US" altLang="ja-JP" dirty="0"/>
              <a:t>a constructor that receives a </a:t>
            </a:r>
            <a:r>
              <a:rPr lang="en-US" altLang="ja-JP" dirty="0">
                <a:latin typeface="Consolas" panose="020B0609020204030204" pitchFamily="49" charset="0"/>
              </a:rPr>
              <a:t>string</a:t>
            </a:r>
            <a:r>
              <a:rPr lang="en-US" altLang="ja-JP" dirty="0"/>
              <a:t> argument and an </a:t>
            </a:r>
            <a:r>
              <a:rPr lang="en-US" altLang="ja-JP" dirty="0">
                <a:latin typeface="Consolas" panose="020B0609020204030204" pitchFamily="49" charset="0"/>
              </a:rPr>
              <a:t>Exception</a:t>
            </a:r>
            <a:r>
              <a:rPr lang="en-US" altLang="ja-JP" dirty="0"/>
              <a:t> argument (the error message and the inner exception object) </a:t>
            </a:r>
            <a:endParaRPr lang="en-US" dirty="0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13.8 </a:t>
            </a:r>
            <a:r>
              <a:rPr lang="en-US" altLang="ja-JP"/>
              <a:t>User-Defined Exception Classes (Cont.)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EA871E-582B-4AE9-BDEB-7F01E1E2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267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350"/>
            <a:ext cx="1219200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7F9ED-44DD-404E-8D9B-1C328C5B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544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600"/>
            <a:ext cx="12192000" cy="38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35984-FC1C-467E-88BD-1006BF62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912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latin typeface="Consolas" panose="020B0609020204030204" pitchFamily="49" charset="0"/>
              </a:rPr>
              <a:t>NegativeNumberException</a:t>
            </a:r>
            <a:r>
              <a:rPr lang="en-US" altLang="en-US" dirty="0"/>
              <a:t> (Fig. 13.6) represents exceptions that occur when a program performs an illegal operation on a negative number, such as attempting to calculate its square root.</a:t>
            </a:r>
          </a:p>
          <a:p>
            <a:r>
              <a:rPr lang="en-US" altLang="en-US" dirty="0"/>
              <a:t>Class </a:t>
            </a:r>
            <a:r>
              <a:rPr lang="en-US" altLang="en-US" dirty="0" err="1">
                <a:latin typeface="Consolas" panose="020B0609020204030204" pitchFamily="49" charset="0"/>
              </a:rPr>
              <a:t>SquareRootTest</a:t>
            </a:r>
            <a:r>
              <a:rPr lang="en-US" altLang="en-US" dirty="0"/>
              <a:t> (Fig. 13.7) demonstrates our user-defined exception class.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13.8 </a:t>
            </a:r>
            <a:r>
              <a:rPr lang="en-US" altLang="ja-JP"/>
              <a:t>User-Defined Exception Classes (Cont.)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960D52-C4DA-4CB3-9867-0A0D9BFE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446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688"/>
            <a:ext cx="12192000" cy="62690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0242E-B652-4EA4-BD75-A45E560D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3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63F4EE4-1E4E-4964-95B5-A7A83CC16B33}"/>
              </a:ext>
            </a:extLst>
          </p:cNvPr>
          <p:cNvSpPr/>
          <p:nvPr/>
        </p:nvSpPr>
        <p:spPr>
          <a:xfrm>
            <a:off x="4607510" y="539762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E706CAD-ED84-40D6-A739-9B413381CC48}"/>
              </a:ext>
            </a:extLst>
          </p:cNvPr>
          <p:cNvSpPr/>
          <p:nvPr/>
        </p:nvSpPr>
        <p:spPr>
          <a:xfrm>
            <a:off x="6096000" y="55056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7E41905-45DF-494E-BF14-F3AFE53A0702}"/>
              </a:ext>
            </a:extLst>
          </p:cNvPr>
          <p:cNvSpPr/>
          <p:nvPr/>
        </p:nvSpPr>
        <p:spPr>
          <a:xfrm>
            <a:off x="7787195" y="54725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DFFC9-F921-461C-BA0D-1FF2912C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8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E132D6-AEC8-55A0-B266-417ECF160C35}"/>
              </a:ext>
            </a:extLst>
          </p:cNvPr>
          <p:cNvCxnSpPr>
            <a:cxnSpLocks/>
          </p:cNvCxnSpPr>
          <p:nvPr/>
        </p:nvCxnSpPr>
        <p:spPr>
          <a:xfrm>
            <a:off x="2739849" y="3273836"/>
            <a:ext cx="51638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F2675D-5D67-F6C9-C2C3-443F7CAABE40}"/>
              </a:ext>
            </a:extLst>
          </p:cNvPr>
          <p:cNvSpPr txBox="1"/>
          <p:nvPr/>
        </p:nvSpPr>
        <p:spPr>
          <a:xfrm>
            <a:off x="412169" y="2764008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Reason to 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use var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8446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38"/>
            <a:ext cx="12192000" cy="65611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524E1-EDE4-4316-A066-B41DEA32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77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6F707-5AE1-487D-A732-820D656B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682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4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56DE2-3083-4552-B9A0-B0E37039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532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5" y="0"/>
            <a:ext cx="105854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80CEC-E13F-4D82-B344-05EA4155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407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3"/>
            <a:ext cx="12192000" cy="67452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898D1-8243-4834-9F39-333F3158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2525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Checking whether </a:t>
            </a:r>
            <a:r>
              <a:rPr lang="en-US" u="sng" dirty="0">
                <a:solidFill>
                  <a:srgbClr val="7030A0"/>
                </a:solidFill>
              </a:rPr>
              <a:t>a reference is </a:t>
            </a:r>
            <a:r>
              <a:rPr lang="en-US" u="sng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r>
              <a:rPr lang="en-US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>
                <a:solidFill>
                  <a:srgbClr val="FF0000"/>
                </a:solidFill>
              </a:rPr>
              <a:t>before using it to </a:t>
            </a:r>
            <a:r>
              <a:rPr lang="en-US" u="sng" dirty="0">
                <a:solidFill>
                  <a:srgbClr val="7030A0"/>
                </a:solidFill>
              </a:rPr>
              <a:t>call a method </a:t>
            </a:r>
            <a:r>
              <a:rPr lang="en-US" u="sng" dirty="0">
                <a:solidFill>
                  <a:srgbClr val="FF0000"/>
                </a:solidFill>
              </a:rPr>
              <a:t>or access a property avoids </a:t>
            </a:r>
            <a:r>
              <a:rPr lang="en-US" u="sng" dirty="0" err="1">
                <a:solidFill>
                  <a:srgbClr val="7030A0"/>
                </a:solidFill>
                <a:latin typeface="Consolas" panose="020B0609020204030204" pitchFamily="49" charset="0"/>
              </a:rPr>
              <a:t>NullReferenceException</a:t>
            </a:r>
            <a:r>
              <a:rPr lang="en-US" u="sng" dirty="0" err="1">
                <a:solidFill>
                  <a:srgbClr val="7030A0"/>
                </a:solidFill>
              </a:rPr>
              <a:t>s</a:t>
            </a:r>
            <a:r>
              <a:rPr lang="en-US" u="sng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13.9 Checking for </a:t>
            </a:r>
            <a:r>
              <a:rPr lang="en-US" dirty="0">
                <a:solidFill>
                  <a:srgbClr val="FF0000"/>
                </a:solidFill>
              </a:rPr>
              <a:t>null References</a:t>
            </a:r>
            <a:r>
              <a:rPr lang="en-US" dirty="0"/>
              <a:t>; Introducing C# 6’s </a:t>
            </a:r>
            <a:r>
              <a:rPr lang="en-US" dirty="0">
                <a:solidFill>
                  <a:srgbClr val="FF0000"/>
                </a:solidFill>
              </a:rPr>
              <a:t>?. Operator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99107D-BF48-4FF0-912D-E8699B58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184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3113"/>
            <a:ext cx="12192000" cy="27701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368677-5E9B-46BA-9F8E-8850827E03AF}"/>
              </a:ext>
            </a:extLst>
          </p:cNvPr>
          <p:cNvCxnSpPr/>
          <p:nvPr/>
        </p:nvCxnSpPr>
        <p:spPr>
          <a:xfrm>
            <a:off x="1731146" y="3684233"/>
            <a:ext cx="98275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ABD73-B500-48B7-963E-CCF89CBF246C}"/>
              </a:ext>
            </a:extLst>
          </p:cNvPr>
          <p:cNvCxnSpPr>
            <a:cxnSpLocks/>
          </p:cNvCxnSpPr>
          <p:nvPr/>
        </p:nvCxnSpPr>
        <p:spPr>
          <a:xfrm>
            <a:off x="1661605" y="4165107"/>
            <a:ext cx="920466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AF4192-1D60-456D-ABFA-F908D968890E}"/>
              </a:ext>
            </a:extLst>
          </p:cNvPr>
          <p:cNvSpPr txBox="1"/>
          <p:nvPr/>
        </p:nvSpPr>
        <p:spPr>
          <a:xfrm>
            <a:off x="6488483" y="1858447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5B904-FCDB-40AB-ACB8-B10A1C29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86</a:t>
            </a:fld>
            <a:endParaRPr 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C5ACFE44-1401-404A-9380-60F16D583D26}"/>
              </a:ext>
            </a:extLst>
          </p:cNvPr>
          <p:cNvSpPr/>
          <p:nvPr/>
        </p:nvSpPr>
        <p:spPr>
          <a:xfrm>
            <a:off x="510988" y="38368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6066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138"/>
            <a:ext cx="10972800" cy="5102224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C# 6’s new </a:t>
            </a:r>
            <a:r>
              <a:rPr lang="en-US" b="1" u="sng" dirty="0">
                <a:solidFill>
                  <a:srgbClr val="FF0000"/>
                </a:solidFill>
              </a:rPr>
              <a:t>null-conditional operator (?.)</a:t>
            </a:r>
            <a:r>
              <a:rPr lang="en-US" u="sng" dirty="0">
                <a:solidFill>
                  <a:srgbClr val="FF0000"/>
                </a:solidFill>
              </a:rPr>
              <a:t> provides an elegant way to check for </a:t>
            </a:r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en-US" u="sng" dirty="0">
                <a:solidFill>
                  <a:srgbClr val="FF0000"/>
                </a:solidFill>
              </a:rPr>
              <a:t>. </a:t>
            </a:r>
          </a:p>
          <a:p>
            <a:r>
              <a:rPr lang="en-US" u="sng" dirty="0">
                <a:solidFill>
                  <a:srgbClr val="7030A0"/>
                </a:solidFill>
              </a:rPr>
              <a:t>The following statement calls </a:t>
            </a:r>
            <a:r>
              <a:rPr lang="en-US" u="sng" dirty="0">
                <a:solidFill>
                  <a:srgbClr val="7030A0"/>
                </a:solidFill>
                <a:latin typeface="Consolas" panose="020B0609020204030204" pitchFamily="49" charset="0"/>
              </a:rPr>
              <a:t>Dispose</a:t>
            </a:r>
            <a:r>
              <a:rPr lang="en-US" u="sng" dirty="0">
                <a:solidFill>
                  <a:srgbClr val="7030A0"/>
                </a:solidFill>
              </a:rPr>
              <a:t> </a:t>
            </a:r>
            <a:r>
              <a:rPr lang="en-US" i="1" u="sng" dirty="0">
                <a:solidFill>
                  <a:srgbClr val="7030A0"/>
                </a:solidFill>
              </a:rPr>
              <a:t>only</a:t>
            </a:r>
            <a:r>
              <a:rPr lang="en-US" u="sng" dirty="0">
                <a:solidFill>
                  <a:srgbClr val="7030A0"/>
                </a:solidFill>
              </a:rPr>
              <a:t> if </a:t>
            </a:r>
            <a:r>
              <a:rPr lang="en-US" u="sng" dirty="0" err="1">
                <a:solidFill>
                  <a:srgbClr val="7030A0"/>
                </a:solidFill>
                <a:latin typeface="Consolas" panose="020B0609020204030204" pitchFamily="49" charset="0"/>
              </a:rPr>
              <a:t>exampleObject</a:t>
            </a:r>
            <a:r>
              <a:rPr lang="en-US" u="sng" dirty="0">
                <a:solidFill>
                  <a:srgbClr val="7030A0"/>
                </a:solidFill>
              </a:rPr>
              <a:t> is not null</a:t>
            </a:r>
          </a:p>
          <a:p>
            <a:pPr lvl="1"/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exampleObject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?.Dispose();</a:t>
            </a:r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r>
              <a:rPr lang="en-US" u="sng" dirty="0">
                <a:solidFill>
                  <a:srgbClr val="FF0000"/>
                </a:solidFill>
              </a:rPr>
              <a:t>This eliminates the need to </a:t>
            </a:r>
            <a:r>
              <a:rPr lang="en-US" u="sng" dirty="0">
                <a:solidFill>
                  <a:srgbClr val="7030A0"/>
                </a:solidFill>
              </a:rPr>
              <a:t>wrap the statement in </a:t>
            </a:r>
            <a:r>
              <a:rPr lang="en-US" u="sng" dirty="0">
                <a:solidFill>
                  <a:srgbClr val="FF0000"/>
                </a:solidFill>
              </a:rPr>
              <a:t>and </a:t>
            </a:r>
            <a:r>
              <a:rPr lang="en-US" u="sng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u="sng" dirty="0">
                <a:solidFill>
                  <a:srgbClr val="7030A0"/>
                </a:solidFill>
              </a:rPr>
              <a:t> statement </a:t>
            </a:r>
            <a:r>
              <a:rPr lang="en-US" u="sng" dirty="0">
                <a:solidFill>
                  <a:srgbClr val="FF0000"/>
                </a:solidFill>
              </a:rPr>
              <a:t>that checks </a:t>
            </a:r>
            <a:r>
              <a:rPr lang="en-US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exampleObject</a:t>
            </a:r>
            <a:r>
              <a:rPr lang="en-US" u="sng" dirty="0">
                <a:solidFill>
                  <a:srgbClr val="FF0000"/>
                </a:solidFill>
              </a:rPr>
              <a:t> to see </a:t>
            </a:r>
            <a:r>
              <a:rPr lang="en-US" u="sng" dirty="0">
                <a:solidFill>
                  <a:srgbClr val="7030A0"/>
                </a:solidFill>
              </a:rPr>
              <a:t>if it’s </a:t>
            </a:r>
            <a:r>
              <a:rPr lang="en-US" u="sng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US" u="sng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7030A0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exampleObject</a:t>
            </a:r>
            <a:r>
              <a:rPr lang="en-US" altLang="zh-CN" sz="1800" dirty="0">
                <a:solidFill>
                  <a:srgbClr val="7030A0"/>
                </a:solidFill>
                <a:latin typeface="Consolas" panose="020B0609020204030204" pitchFamily="49" charset="0"/>
              </a:rPr>
              <a:t> != null;</a:t>
            </a:r>
          </a:p>
          <a:p>
            <a:pPr marL="109537" indent="0">
              <a:buNone/>
            </a:pPr>
            <a:r>
              <a:rPr lang="en-US" altLang="zh-CN" sz="1800" dirty="0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exampleObject.Dispose</a:t>
            </a:r>
            <a:r>
              <a:rPr lang="en-US" altLang="zh-CN" sz="1800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marL="365125" lvl="1" indent="0">
              <a:buNone/>
            </a:pPr>
            <a:r>
              <a:rPr lang="en-US" altLang="zh-CN" sz="1800" dirty="0">
                <a:solidFill>
                  <a:srgbClr val="7030A0"/>
                </a:solidFill>
                <a:latin typeface="Consolas" panose="020B0609020204030204" pitchFamily="49" charset="0"/>
              </a:rPr>
              <a:t>Else</a:t>
            </a:r>
          </a:p>
          <a:p>
            <a:pPr marL="365125" lvl="1" indent="0">
              <a:buNone/>
            </a:pPr>
            <a:r>
              <a:rPr lang="en-US" altLang="zh-CN" sz="1800" dirty="0">
                <a:solidFill>
                  <a:srgbClr val="7030A0"/>
                </a:solidFill>
                <a:latin typeface="Consolas" panose="020B0609020204030204" pitchFamily="49" charset="0"/>
              </a:rPr>
              <a:t>; </a:t>
            </a:r>
          </a:p>
          <a:p>
            <a:endParaRPr lang="en-US" u="sng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endParaRPr lang="en-US" u="sng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13.9.1 Null-Conditional Operator (?.) </a:t>
            </a:r>
            <a:r>
              <a:rPr lang="en-US" dirty="0">
                <a:solidFill>
                  <a:srgbClr val="7030A0"/>
                </a:solidFill>
              </a:rPr>
              <a:t>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6D511-4B13-4B46-AB93-F712A5E6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87</a:t>
            </a:fld>
            <a:endParaRPr 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3E3E6342-9CE5-4183-9E73-642DF0421078}"/>
              </a:ext>
            </a:extLst>
          </p:cNvPr>
          <p:cNvSpPr/>
          <p:nvPr/>
        </p:nvSpPr>
        <p:spPr>
          <a:xfrm>
            <a:off x="233082" y="3429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2862E0-2C89-4C76-945C-740ADA5B6C1F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3744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Downcasting</a:t>
            </a:r>
            <a:r>
              <a:rPr lang="en-US" dirty="0"/>
              <a:t> with </a:t>
            </a:r>
            <a:r>
              <a:rPr lang="en-US" dirty="0">
                <a:solidFill>
                  <a:srgbClr val="7030A0"/>
                </a:solidFill>
              </a:rPr>
              <a:t>operator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can cause </a:t>
            </a:r>
            <a:r>
              <a:rPr lang="en-US" dirty="0" err="1">
                <a:latin typeface="Consolas" panose="020B0609020204030204" pitchFamily="49" charset="0"/>
              </a:rPr>
              <a:t>InvalidCastException</a:t>
            </a:r>
            <a:r>
              <a:rPr lang="en-US" dirty="0" err="1"/>
              <a:t>s</a:t>
            </a:r>
            <a:r>
              <a:rPr lang="en-US" dirty="0"/>
              <a:t>. </a:t>
            </a:r>
          </a:p>
          <a:p>
            <a:r>
              <a:rPr lang="en-US" dirty="0"/>
              <a:t>You can avoid the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InvalidCastException</a:t>
            </a:r>
            <a:r>
              <a:rPr lang="en-US" dirty="0"/>
              <a:t> by using the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en-US" dirty="0"/>
              <a:t> operator:</a:t>
            </a:r>
          </a:p>
          <a:p>
            <a:pPr lvl="1"/>
            <a:r>
              <a:rPr lang="en-US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var</a:t>
            </a:r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 employee = </a:t>
            </a:r>
            <a:r>
              <a:rPr lang="en-US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currentEmployee</a:t>
            </a:r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 as </a:t>
            </a:r>
            <a:r>
              <a:rPr lang="en-US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u="sng" dirty="0">
              <a:solidFill>
                <a:srgbClr val="FF0000"/>
              </a:solidFill>
            </a:endParaRPr>
          </a:p>
          <a:p>
            <a:pPr lvl="1"/>
            <a:r>
              <a:rPr lang="en-US" sz="2400" u="sng" dirty="0">
                <a:solidFill>
                  <a:srgbClr val="FF0000"/>
                </a:solidFill>
              </a:rPr>
              <a:t>If </a:t>
            </a:r>
            <a:r>
              <a:rPr lang="en-US" sz="24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currentEmployee</a:t>
            </a:r>
            <a:r>
              <a:rPr lang="en-US" sz="2400" u="sng" dirty="0">
                <a:solidFill>
                  <a:srgbClr val="FF0000"/>
                </a:solidFill>
              </a:rPr>
              <a:t> </a:t>
            </a:r>
            <a:r>
              <a:rPr lang="en-US" sz="2400" i="1" u="sng" dirty="0">
                <a:solidFill>
                  <a:srgbClr val="FF0000"/>
                </a:solidFill>
              </a:rPr>
              <a:t>is a</a:t>
            </a:r>
            <a:r>
              <a:rPr lang="en-US" sz="2400" u="sng" dirty="0">
                <a:solidFill>
                  <a:srgbClr val="FF0000"/>
                </a:solidFill>
              </a:rPr>
              <a:t> </a:t>
            </a:r>
            <a:r>
              <a:rPr lang="en-US" sz="24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sz="2400" u="sng" dirty="0">
                <a:solidFill>
                  <a:srgbClr val="FF0000"/>
                </a:solidFill>
              </a:rPr>
              <a:t>, employee is assigned the </a:t>
            </a:r>
            <a:r>
              <a:rPr lang="en-US" sz="24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sz="2400" u="sng" dirty="0">
                <a:solidFill>
                  <a:srgbClr val="FF0000"/>
                </a:solidFill>
              </a:rPr>
              <a:t>; otherwise, it’s assigned </a:t>
            </a:r>
            <a:r>
              <a:rPr lang="en-US" sz="2400" u="sng" dirty="0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en-US" sz="2400" u="sng" dirty="0">
                <a:solidFill>
                  <a:srgbClr val="FF0000"/>
                </a:solidFill>
              </a:rPr>
              <a:t>.</a:t>
            </a:r>
            <a:r>
              <a:rPr lang="en-US" sz="2400" u="sng" dirty="0"/>
              <a:t> 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employee</a:t>
            </a:r>
            <a:r>
              <a:rPr lang="en-US" sz="2400" dirty="0">
                <a:solidFill>
                  <a:srgbClr val="7030A0"/>
                </a:solidFill>
              </a:rPr>
              <a:t> could be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7030A0"/>
                </a:solidFill>
              </a:rPr>
              <a:t>, so you must check before using it. </a:t>
            </a:r>
          </a:p>
          <a:p>
            <a:pPr lvl="1"/>
            <a:r>
              <a:rPr lang="en-US" sz="2400" dirty="0"/>
              <a:t>For example, to give the </a:t>
            </a:r>
            <a:r>
              <a:rPr lang="en-US" sz="2400" dirty="0" err="1">
                <a:latin typeface="Consolas" panose="020B0609020204030204" pitchFamily="49" charset="0"/>
              </a:rPr>
              <a:t>BasePlusCommissionEmployee</a:t>
            </a:r>
            <a:r>
              <a:rPr lang="en-US" sz="2400" dirty="0"/>
              <a:t> a 10% raise, we </a:t>
            </a:r>
            <a:r>
              <a:rPr lang="en-US" sz="2400" dirty="0">
                <a:solidFill>
                  <a:srgbClr val="7030A0"/>
                </a:solidFill>
              </a:rPr>
              <a:t>could use the following statement, which accesses and modifies the </a:t>
            </a:r>
            <a:r>
              <a:rPr lang="en-US" sz="2400" u="sng" dirty="0" err="1">
                <a:solidFill>
                  <a:srgbClr val="7030A0"/>
                </a:solidFill>
                <a:latin typeface="Consolas" panose="020B0609020204030204" pitchFamily="49" charset="0"/>
              </a:rPr>
              <a:t>BaseSalary</a:t>
            </a:r>
            <a:r>
              <a:rPr lang="en-US" sz="2400" u="sng" dirty="0">
                <a:solidFill>
                  <a:srgbClr val="7030A0"/>
                </a:solidFill>
              </a:rPr>
              <a:t> property </a:t>
            </a:r>
            <a:r>
              <a:rPr lang="en-US" sz="2400" i="1" u="sng" dirty="0">
                <a:solidFill>
                  <a:srgbClr val="7030A0"/>
                </a:solidFill>
              </a:rPr>
              <a:t>only</a:t>
            </a:r>
            <a:r>
              <a:rPr lang="en-US" sz="2400" u="sng" dirty="0">
                <a:solidFill>
                  <a:srgbClr val="7030A0"/>
                </a:solidFill>
              </a:rPr>
              <a:t> if employee is not </a:t>
            </a:r>
            <a:r>
              <a:rPr lang="en-US" sz="2400" u="sng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employee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?.</a:t>
            </a:r>
            <a:r>
              <a:rPr lang="en-US" sz="2400" dirty="0" err="1">
                <a:latin typeface="Consolas" panose="020B0609020204030204" pitchFamily="49" charset="0"/>
              </a:rPr>
              <a:t>BaseSalary</a:t>
            </a:r>
            <a:r>
              <a:rPr lang="en-US" sz="2400" dirty="0">
                <a:latin typeface="Consolas" panose="020B0609020204030204" pitchFamily="49" charset="0"/>
              </a:rPr>
              <a:t> *= 1.10M;	</a:t>
            </a: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13.9.2 Revisiting Operators </a:t>
            </a:r>
            <a:r>
              <a:rPr lang="en-US" dirty="0">
                <a:latin typeface="Consolas" panose="020B0609020204030204" pitchFamily="49" charset="0"/>
              </a:rPr>
              <a:t>is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as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B3FCA-8238-4388-BECC-28F587B2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087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you’d like to capture the value of </a:t>
            </a:r>
            <a:r>
              <a:rPr lang="en-US" sz="2400" dirty="0">
                <a:latin typeface="Consolas" panose="020B0609020204030204" pitchFamily="49" charset="0"/>
              </a:rPr>
              <a:t>employee?.</a:t>
            </a:r>
            <a:r>
              <a:rPr lang="en-US" sz="2400" dirty="0" err="1">
                <a:latin typeface="Consolas" panose="020B0609020204030204" pitchFamily="49" charset="0"/>
              </a:rPr>
              <a:t>BaseSalary</a:t>
            </a:r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decimal salary = employee?.</a:t>
            </a:r>
            <a:r>
              <a:rPr lang="en-US" sz="2000" dirty="0" err="1">
                <a:latin typeface="Consolas" panose="020B0609020204030204" pitchFamily="49" charset="0"/>
              </a:rPr>
              <a:t>BaseSalary</a:t>
            </a:r>
            <a:r>
              <a:rPr lang="en-US" sz="2000" dirty="0">
                <a:latin typeface="Consolas" panose="020B0609020204030204" pitchFamily="49" charset="0"/>
              </a:rPr>
              <a:t>;	</a:t>
            </a:r>
            <a:endParaRPr lang="en-US" sz="2400" dirty="0"/>
          </a:p>
          <a:p>
            <a:r>
              <a:rPr lang="en-US" sz="2400" dirty="0">
                <a:solidFill>
                  <a:srgbClr val="7030A0"/>
                </a:solidFill>
              </a:rPr>
              <a:t>This statement actually results in a compilation error indicating that you cannot implicitly convert type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decimal?</a:t>
            </a:r>
            <a:r>
              <a:rPr lang="en-US" sz="2400" dirty="0">
                <a:solidFill>
                  <a:srgbClr val="7030A0"/>
                </a:solidFill>
              </a:rPr>
              <a:t> to type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7030A0"/>
                </a:solidFill>
              </a:rPr>
              <a:t>. ???</a:t>
            </a:r>
          </a:p>
          <a:p>
            <a:r>
              <a:rPr lang="en-US" sz="2400" dirty="0">
                <a:solidFill>
                  <a:srgbClr val="C00000"/>
                </a:solidFill>
              </a:rPr>
              <a:t>Normally a value-type variable cannot be assigned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C00000"/>
                </a:solidFill>
              </a:rPr>
              <a:t>. </a:t>
            </a:r>
          </a:p>
          <a:p>
            <a:r>
              <a:rPr lang="en-US" sz="2400" dirty="0">
                <a:solidFill>
                  <a:srgbClr val="7030A0"/>
                </a:solidFill>
              </a:rPr>
              <a:t>Because the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employee</a:t>
            </a:r>
            <a:r>
              <a:rPr lang="en-US" sz="2400" dirty="0">
                <a:solidFill>
                  <a:srgbClr val="7030A0"/>
                </a:solidFill>
              </a:rPr>
              <a:t> reference might be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7030A0"/>
                </a:solidFill>
              </a:rPr>
              <a:t>, the expression returns a </a:t>
            </a:r>
            <a:r>
              <a:rPr lang="en-US" sz="2400" b="1" dirty="0" err="1">
                <a:solidFill>
                  <a:srgbClr val="7030A0"/>
                </a:solidFill>
              </a:rPr>
              <a:t>nullable</a:t>
            </a:r>
            <a:r>
              <a:rPr lang="en-US" sz="2400" b="1" dirty="0">
                <a:solidFill>
                  <a:srgbClr val="7030A0"/>
                </a:solidFill>
              </a:rPr>
              <a:t> type</a:t>
            </a:r>
            <a:r>
              <a:rPr lang="en-US" sz="2400" dirty="0">
                <a:solidFill>
                  <a:srgbClr val="7030A0"/>
                </a:solidFill>
              </a:rPr>
              <a:t>—a value type that also can be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7030A0"/>
                </a:solidFill>
              </a:rPr>
              <a:t>. </a:t>
            </a:r>
          </a:p>
          <a:p>
            <a:r>
              <a:rPr lang="en-US" sz="2400" dirty="0"/>
              <a:t>You specify a </a:t>
            </a:r>
            <a:r>
              <a:rPr lang="en-US" sz="2400" dirty="0" err="1"/>
              <a:t>nullable</a:t>
            </a:r>
            <a:r>
              <a:rPr lang="en-US" sz="2400" dirty="0"/>
              <a:t> type by following a value type’s name with a question mark (</a:t>
            </a:r>
            <a:r>
              <a:rPr lang="en-US" sz="2400" dirty="0">
                <a:latin typeface="Consolas" panose="020B0609020204030204" pitchFamily="49" charset="0"/>
              </a:rPr>
              <a:t>?</a:t>
            </a:r>
            <a:r>
              <a:rPr lang="en-US" sz="2400" dirty="0"/>
              <a:t>)—so </a:t>
            </a:r>
            <a:r>
              <a:rPr lang="en-US" sz="2400" dirty="0">
                <a:latin typeface="Consolas" panose="020B0609020204030204" pitchFamily="49" charset="0"/>
              </a:rPr>
              <a:t>decimal?</a:t>
            </a:r>
            <a:r>
              <a:rPr lang="en-US" sz="2400" dirty="0"/>
              <a:t> represents a </a:t>
            </a:r>
            <a:r>
              <a:rPr lang="en-US" sz="2400" dirty="0" err="1"/>
              <a:t>nullable</a:t>
            </a:r>
            <a:r>
              <a:rPr lang="en-US" sz="2400" dirty="0"/>
              <a:t> </a:t>
            </a:r>
            <a:r>
              <a:rPr lang="en-US" sz="2400" dirty="0">
                <a:latin typeface="Consolas" panose="020B0609020204030204" pitchFamily="49" charset="0"/>
              </a:rPr>
              <a:t>decimal</a:t>
            </a:r>
            <a:r>
              <a:rPr lang="en-US" sz="2400" dirty="0"/>
              <a:t>.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decimal? salary = employee?.</a:t>
            </a:r>
            <a:r>
              <a:rPr lang="en-US" sz="2000" dirty="0" err="1">
                <a:latin typeface="Consolas" panose="020B0609020204030204" pitchFamily="49" charset="0"/>
              </a:rPr>
              <a:t>BaseSalary</a:t>
            </a:r>
            <a:r>
              <a:rPr lang="en-US" sz="2000" dirty="0">
                <a:latin typeface="Consolas" panose="020B0609020204030204" pitchFamily="49" charset="0"/>
              </a:rPr>
              <a:t>;	</a:t>
            </a:r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/>
              <a:t>indicates that </a:t>
            </a:r>
            <a:r>
              <a:rPr lang="en-US" sz="2400" dirty="0">
                <a:latin typeface="Consolas" panose="020B0609020204030204" pitchFamily="49" charset="0"/>
              </a:rPr>
              <a:t>salary</a:t>
            </a:r>
            <a:r>
              <a:rPr lang="en-US" sz="2400" dirty="0"/>
              <a:t> either will be </a:t>
            </a:r>
            <a:r>
              <a:rPr lang="en-US" sz="2400" dirty="0">
                <a:latin typeface="Consolas" panose="020B0609020204030204" pitchFamily="49" charset="0"/>
              </a:rPr>
              <a:t>null</a:t>
            </a:r>
            <a:r>
              <a:rPr lang="en-US" sz="2400" dirty="0"/>
              <a:t> or the </a:t>
            </a:r>
            <a:r>
              <a:rPr lang="en-US" sz="2400" dirty="0">
                <a:latin typeface="Consolas" panose="020B0609020204030204" pitchFamily="49" charset="0"/>
              </a:rPr>
              <a:t>employee</a:t>
            </a:r>
            <a:r>
              <a:rPr lang="en-US" sz="2400" dirty="0"/>
              <a:t>’s </a:t>
            </a:r>
            <a:r>
              <a:rPr lang="en-US" sz="2400" dirty="0" err="1">
                <a:latin typeface="Consolas" panose="020B0609020204030204" pitchFamily="49" charset="0"/>
              </a:rPr>
              <a:t>BaseSalary</a:t>
            </a:r>
            <a:r>
              <a:rPr lang="en-US" sz="2400" dirty="0"/>
              <a:t>. 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13.9.3 Nullable </a:t>
            </a:r>
            <a:r>
              <a:rPr lang="en-US" dirty="0" err="1"/>
              <a:t>Types</a:t>
            </a:r>
            <a:r>
              <a:rPr lang="en-US" altLang="ja-JP" dirty="0" err="1">
                <a:solidFill>
                  <a:srgbClr val="C00000"/>
                </a:solidFill>
              </a:rPr>
              <a:t>?ignore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807F8C-412F-4D21-A0D9-9A510438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4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56"/>
            <a:ext cx="12192000" cy="647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9C07043-D1F9-4783-985D-513D17FA8427}"/>
              </a:ext>
            </a:extLst>
          </p:cNvPr>
          <p:cNvSpPr/>
          <p:nvPr/>
        </p:nvSpPr>
        <p:spPr>
          <a:xfrm>
            <a:off x="6644301" y="262779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69BF1A-96B9-46E3-9752-5F87B5E870AB}"/>
              </a:ext>
            </a:extLst>
          </p:cNvPr>
          <p:cNvCxnSpPr/>
          <p:nvPr/>
        </p:nvCxnSpPr>
        <p:spPr>
          <a:xfrm>
            <a:off x="3630967" y="4021584"/>
            <a:ext cx="402158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D3F36D-1B7E-48DD-88D0-38D645ECC187}"/>
              </a:ext>
            </a:extLst>
          </p:cNvPr>
          <p:cNvCxnSpPr>
            <a:cxnSpLocks/>
          </p:cNvCxnSpPr>
          <p:nvPr/>
        </p:nvCxnSpPr>
        <p:spPr>
          <a:xfrm>
            <a:off x="1191087" y="4280516"/>
            <a:ext cx="384255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28B59F-45A1-4070-B2FC-A0AA7833F1B4}"/>
              </a:ext>
            </a:extLst>
          </p:cNvPr>
          <p:cNvCxnSpPr>
            <a:cxnSpLocks/>
          </p:cNvCxnSpPr>
          <p:nvPr/>
        </p:nvCxnSpPr>
        <p:spPr>
          <a:xfrm>
            <a:off x="5671351" y="3508159"/>
            <a:ext cx="51638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E026D2-07D4-40BA-89EF-B1074785ABB3}"/>
              </a:ext>
            </a:extLst>
          </p:cNvPr>
          <p:cNvCxnSpPr>
            <a:cxnSpLocks/>
          </p:cNvCxnSpPr>
          <p:nvPr/>
        </p:nvCxnSpPr>
        <p:spPr>
          <a:xfrm>
            <a:off x="5734975" y="1547673"/>
            <a:ext cx="51638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68923-EB30-4E96-AB63-7740BF23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9</a:t>
            </a:fld>
            <a:endParaRPr lang="en-US"/>
          </a:p>
        </p:txBody>
      </p:sp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7607FF78-9D38-F7E7-3AFF-E7C5D0A08A55}"/>
              </a:ext>
            </a:extLst>
          </p:cNvPr>
          <p:cNvCxnSpPr>
            <a:cxnSpLocks/>
          </p:cNvCxnSpPr>
          <p:nvPr/>
        </p:nvCxnSpPr>
        <p:spPr>
          <a:xfrm>
            <a:off x="759823" y="4003654"/>
            <a:ext cx="264676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4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Nullable</a:t>
            </a:r>
            <a:r>
              <a:rPr lang="en-US" dirty="0"/>
              <a:t> types have the following capabilities:</a:t>
            </a:r>
          </a:p>
          <a:p>
            <a:pPr lvl="2"/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GetValueOrDefault</a:t>
            </a:r>
            <a:r>
              <a:rPr lang="en-US" dirty="0"/>
              <a:t> method checks whether a </a:t>
            </a:r>
            <a:r>
              <a:rPr lang="en-US" dirty="0" err="1"/>
              <a:t>nullable</a:t>
            </a:r>
            <a:r>
              <a:rPr lang="en-US" dirty="0"/>
              <a:t>-type variable contains a value. If so, the method returns that value; otherwise, it returns the value type’s default value. </a:t>
            </a:r>
          </a:p>
          <a:p>
            <a:pPr lvl="2"/>
            <a:r>
              <a:rPr lang="en-US" dirty="0"/>
              <a:t>An overload of this method receives one argument that enables you to specify a custom default value.</a:t>
            </a:r>
          </a:p>
          <a:p>
            <a:pPr lvl="2"/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HasValue</a:t>
            </a:r>
            <a:r>
              <a:rPr lang="en-US" dirty="0"/>
              <a:t> property returns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if a </a:t>
            </a:r>
            <a:r>
              <a:rPr lang="en-US" dirty="0" err="1"/>
              <a:t>nullable</a:t>
            </a:r>
            <a:r>
              <a:rPr lang="en-US" dirty="0"/>
              <a:t>-type variable contains a value; otherwise, it returns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Value</a:t>
            </a:r>
            <a:r>
              <a:rPr lang="en-US" dirty="0"/>
              <a:t> property returns the </a:t>
            </a:r>
            <a:r>
              <a:rPr lang="en-US" dirty="0" err="1"/>
              <a:t>nullable</a:t>
            </a:r>
            <a:r>
              <a:rPr lang="en-US" dirty="0"/>
              <a:t>-type variable’s underlying value or throws an </a:t>
            </a:r>
            <a:r>
              <a:rPr lang="en-US" dirty="0" err="1">
                <a:latin typeface="Consolas" panose="020B0609020204030204" pitchFamily="49" charset="0"/>
              </a:rPr>
              <a:t>InvalidOperationException</a:t>
            </a:r>
            <a:r>
              <a:rPr lang="en-US" dirty="0"/>
              <a:t> if the underlying value is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Variables of </a:t>
            </a:r>
            <a:r>
              <a:rPr lang="en-US" dirty="0" err="1"/>
              <a:t>nullable</a:t>
            </a:r>
            <a:r>
              <a:rPr lang="en-US" dirty="0"/>
              <a:t> types also may be used as the left operand of the null-conditional operator (</a:t>
            </a:r>
            <a:r>
              <a:rPr lang="en-US" dirty="0">
                <a:latin typeface="Consolas" panose="020B0609020204030204" pitchFamily="49" charset="0"/>
              </a:rPr>
              <a:t>?.</a:t>
            </a:r>
            <a:r>
              <a:rPr lang="en-US" dirty="0"/>
              <a:t>) or the null coalescing operator (</a:t>
            </a:r>
            <a:r>
              <a:rPr lang="en-US" dirty="0">
                <a:latin typeface="Consolas" panose="020B0609020204030204" pitchFamily="49" charset="0"/>
              </a:rPr>
              <a:t>??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13.9.3 Nullable Types</a:t>
            </a:r>
            <a:r>
              <a:rPr lang="en-US" altLang="ja-JP" dirty="0">
                <a:solidFill>
                  <a:srgbClr val="C00000"/>
                </a:solidFill>
              </a:rPr>
              <a:t> ?ignore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333CA1-6DF7-42C6-BBA0-A72065E4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931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7775"/>
            <a:ext cx="12192000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8548D-8E70-4171-9DAD-654609FD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2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also offers the </a:t>
            </a:r>
            <a:r>
              <a:rPr lang="en-US" b="1" dirty="0"/>
              <a:t>null coalescing operator (</a:t>
            </a:r>
            <a:r>
              <a:rPr lang="en-US" b="1" dirty="0">
                <a:latin typeface="Consolas" panose="020B0609020204030204" pitchFamily="49" charset="0"/>
              </a:rPr>
              <a:t>??</a:t>
            </a:r>
            <a:r>
              <a:rPr lang="en-US" b="1" dirty="0"/>
              <a:t>)</a:t>
            </a:r>
            <a:r>
              <a:rPr lang="en-US" dirty="0"/>
              <a:t> for working with values that can be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. </a:t>
            </a:r>
          </a:p>
          <a:p>
            <a:r>
              <a:rPr lang="en-US" dirty="0"/>
              <a:t>The operator has two operands. If the left operand is not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, the entire </a:t>
            </a:r>
            <a:r>
              <a:rPr lang="en-US" dirty="0">
                <a:latin typeface="Consolas" panose="020B0609020204030204" pitchFamily="49" charset="0"/>
              </a:rPr>
              <a:t>??</a:t>
            </a:r>
            <a:r>
              <a:rPr lang="en-US" dirty="0"/>
              <a:t> expression evaluates to the left operand’s value; otherwise, it evaluates to the right operand’s value. </a:t>
            </a:r>
          </a:p>
          <a:p>
            <a:r>
              <a:rPr lang="en-US" dirty="0">
                <a:latin typeface="Consolas" panose="020B0609020204030204" pitchFamily="49" charset="0"/>
              </a:rPr>
              <a:t>decimal salary = employee?.</a:t>
            </a:r>
            <a:r>
              <a:rPr lang="en-US" dirty="0" err="1">
                <a:latin typeface="Consolas" panose="020B0609020204030204" pitchFamily="49" charset="0"/>
              </a:rPr>
              <a:t>BaseSalary</a:t>
            </a:r>
            <a:r>
              <a:rPr lang="en-US" dirty="0">
                <a:latin typeface="Consolas" panose="020B0609020204030204" pitchFamily="49" charset="0"/>
              </a:rPr>
              <a:t> ?? 0M;	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/>
              <a:t> is not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salary</a:t>
            </a:r>
            <a:r>
              <a:rPr lang="en-US" dirty="0"/>
              <a:t> is assigned the </a:t>
            </a:r>
            <a:r>
              <a:rPr lang="en-US" dirty="0">
                <a:latin typeface="Consolas" panose="020B0609020204030204" pitchFamily="49" charset="0"/>
              </a:rPr>
              <a:t>employee’s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BaseSalary</a:t>
            </a:r>
            <a:r>
              <a:rPr lang="en-US" dirty="0"/>
              <a:t>; otherwise, </a:t>
            </a:r>
            <a:r>
              <a:rPr lang="en-US" dirty="0">
                <a:latin typeface="Consolas" panose="020B0609020204030204" pitchFamily="49" charset="0"/>
              </a:rPr>
              <a:t>salary</a:t>
            </a:r>
            <a:r>
              <a:rPr lang="en-US" dirty="0"/>
              <a:t> is assigned </a:t>
            </a:r>
            <a:r>
              <a:rPr lang="en-US" dirty="0">
                <a:latin typeface="Consolas" panose="020B0609020204030204" pitchFamily="49" charset="0"/>
              </a:rPr>
              <a:t>0M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preceding statement is equivalent to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decimal salary = (employee?.</a:t>
            </a:r>
            <a:r>
              <a:rPr lang="en-US" dirty="0" err="1">
                <a:latin typeface="Consolas" panose="020B0609020204030204" pitchFamily="49" charset="0"/>
              </a:rPr>
              <a:t>BaseSalary</a:t>
            </a:r>
            <a:r>
              <a:rPr lang="en-US" dirty="0">
                <a:latin typeface="Consolas" panose="020B0609020204030204" pitchFamily="49" charset="0"/>
              </a:rPr>
              <a:t>).</a:t>
            </a:r>
            <a:r>
              <a:rPr lang="en-US" dirty="0" err="1">
                <a:latin typeface="Consolas" panose="020B0609020204030204" pitchFamily="49" charset="0"/>
              </a:rPr>
              <a:t>GetValueOrDefault</a:t>
            </a:r>
            <a:r>
              <a:rPr lang="en-US" dirty="0">
                <a:latin typeface="Consolas" panose="020B0609020204030204" pitchFamily="49" charset="0"/>
              </a:rPr>
              <a:t>();	</a:t>
            </a: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13.9.4 Null Coalescing Operator (??)</a:t>
            </a:r>
            <a:r>
              <a:rPr lang="en-US" altLang="ja-JP" dirty="0">
                <a:solidFill>
                  <a:srgbClr val="C00000"/>
                </a:solidFill>
              </a:rPr>
              <a:t> ?ignore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74A972-CC4F-4B5E-A147-2CA882EA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0419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elegant and more compact than writing the following equivalent code, which must explicitly test for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decimal salary = 0M;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if (employee != null)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salary = </a:t>
            </a:r>
            <a:r>
              <a:rPr lang="en-US" dirty="0" err="1">
                <a:latin typeface="Consolas" panose="020B0609020204030204" pitchFamily="49" charset="0"/>
              </a:rPr>
              <a:t>employee.BaseSalary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13.9.4 Null Coalescing Operator (??)</a:t>
            </a:r>
            <a:r>
              <a:rPr lang="en-US" altLang="ja-JP" dirty="0">
                <a:solidFill>
                  <a:srgbClr val="C00000"/>
                </a:solidFill>
              </a:rPr>
              <a:t> ?ignore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42B65E-3D25-4831-9C4D-3C6200DA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691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Prior to C# 6, you could catch an exception based only on its type. </a:t>
            </a:r>
          </a:p>
          <a:p>
            <a:r>
              <a:rPr lang="en-US" sz="2400" dirty="0"/>
              <a:t>C# 6 introduces </a:t>
            </a:r>
            <a:r>
              <a:rPr lang="en-US" sz="2400" b="1" dirty="0"/>
              <a:t>exception filters</a:t>
            </a:r>
            <a:r>
              <a:rPr lang="en-US" sz="2400" dirty="0"/>
              <a:t> that enable you to catch an exception based on a </a:t>
            </a:r>
            <a:r>
              <a:rPr lang="en-US" sz="2400" dirty="0">
                <a:latin typeface="Consolas" panose="020B0609020204030204" pitchFamily="49" charset="0"/>
              </a:rPr>
              <a:t>catch</a:t>
            </a:r>
            <a:r>
              <a:rPr lang="en-US" sz="2400" dirty="0"/>
              <a:t>’s </a:t>
            </a:r>
            <a:r>
              <a:rPr lang="en-US" sz="2400" dirty="0" err="1"/>
              <a:t>exeption</a:t>
            </a:r>
            <a:r>
              <a:rPr lang="en-US" sz="2400" dirty="0"/>
              <a:t> type and a condition that’s specified with a </a:t>
            </a:r>
            <a:r>
              <a:rPr lang="en-US" sz="2400" b="1" dirty="0">
                <a:latin typeface="Consolas" panose="020B0609020204030204" pitchFamily="49" charset="0"/>
              </a:rPr>
              <a:t>when</a:t>
            </a:r>
            <a:r>
              <a:rPr lang="en-US" sz="2400" b="1" dirty="0"/>
              <a:t> clause</a:t>
            </a:r>
            <a:r>
              <a:rPr lang="en-US" sz="2400" dirty="0"/>
              <a:t>, as in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catch(</a:t>
            </a:r>
            <a:r>
              <a:rPr lang="en-US" sz="2000" i="1" dirty="0" err="1">
                <a:latin typeface="Consolas" panose="020B0609020204030204" pitchFamily="49" charset="0"/>
              </a:rPr>
              <a:t>ExceptionType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i="1" dirty="0">
                <a:latin typeface="Consolas" panose="020B0609020204030204" pitchFamily="49" charset="0"/>
              </a:rPr>
              <a:t>name</a:t>
            </a:r>
            <a:r>
              <a:rPr lang="en-US" sz="2000" dirty="0">
                <a:latin typeface="Consolas" panose="020B0609020204030204" pitchFamily="49" charset="0"/>
              </a:rPr>
              <a:t>) when(</a:t>
            </a:r>
            <a:r>
              <a:rPr lang="en-US" sz="2000" i="1" dirty="0">
                <a:latin typeface="Consolas" panose="020B0609020204030204" pitchFamily="49" charset="0"/>
              </a:rPr>
              <a:t>condition</a:t>
            </a:r>
            <a:r>
              <a:rPr lang="en-US" sz="2000" dirty="0">
                <a:latin typeface="Consolas" panose="020B0609020204030204" pitchFamily="49" charset="0"/>
              </a:rPr>
              <a:t>)	</a:t>
            </a:r>
            <a:endParaRPr lang="en-US" sz="2000" dirty="0"/>
          </a:p>
          <a:p>
            <a:r>
              <a:rPr lang="en-US" sz="2400" dirty="0"/>
              <a:t>You also can specify an exception filter for a general </a:t>
            </a:r>
            <a:r>
              <a:rPr lang="en-US" sz="2400" dirty="0">
                <a:latin typeface="Consolas" panose="020B0609020204030204" pitchFamily="49" charset="0"/>
              </a:rPr>
              <a:t>catch</a:t>
            </a:r>
            <a:r>
              <a:rPr lang="en-US" sz="2400" dirty="0"/>
              <a:t> clause that does not provide an exception type. This allows you to catch an exception based only on a condition, as in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catch when(</a:t>
            </a:r>
            <a:r>
              <a:rPr lang="en-US" sz="2000" i="1" dirty="0">
                <a:latin typeface="Consolas" panose="020B0609020204030204" pitchFamily="49" charset="0"/>
              </a:rPr>
              <a:t>condition</a:t>
            </a:r>
            <a:r>
              <a:rPr lang="en-US" sz="2000" dirty="0">
                <a:latin typeface="Consolas" panose="020B0609020204030204" pitchFamily="49" charset="0"/>
              </a:rPr>
              <a:t>)	</a:t>
            </a:r>
            <a:endParaRPr lang="en-US" sz="2000" dirty="0"/>
          </a:p>
          <a:p>
            <a:r>
              <a:rPr lang="en-US" sz="2400" dirty="0"/>
              <a:t>The exception is caught only if the </a:t>
            </a:r>
            <a:r>
              <a:rPr lang="en-US" sz="2400" dirty="0">
                <a:latin typeface="Consolas" panose="020B0609020204030204" pitchFamily="49" charset="0"/>
              </a:rPr>
              <a:t>when</a:t>
            </a:r>
            <a:r>
              <a:rPr lang="en-US" sz="2400" dirty="0"/>
              <a:t> clause’s condition is </a:t>
            </a:r>
            <a:r>
              <a:rPr lang="en-US" sz="2400" dirty="0">
                <a:latin typeface="Consolas" panose="020B0609020204030204" pitchFamily="49" charset="0"/>
              </a:rPr>
              <a:t>true</a:t>
            </a:r>
          </a:p>
          <a:p>
            <a:r>
              <a:rPr lang="en-US" sz="2400" dirty="0"/>
              <a:t>A typical use of an exception filter is to determine whether a property of an exception object has a specific value. </a:t>
            </a:r>
          </a:p>
          <a:p>
            <a:endParaRPr lang="en-US" sz="2400" dirty="0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13.10 Exception Filters and the C# 6 </a:t>
            </a:r>
            <a:r>
              <a:rPr lang="en-US"/>
              <a:t>when Clause</a:t>
            </a:r>
            <a:r>
              <a:rPr lang="en-US" altLang="ja-JP">
                <a:solidFill>
                  <a:srgbClr val="C00000"/>
                </a:solidFill>
              </a:rPr>
              <a:t> ?ignore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253D81-9EB1-4BF6-AB55-221B1683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871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3_Exceptions_Page_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613"/>
            <a:ext cx="12192000" cy="44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5E390-E97E-4B4B-9182-F84D94F3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134-F100-4680-9AD0-9133BFF69157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91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vcsharphtp6_10</Template>
  <TotalTime>575</TotalTime>
  <Words>3227</Words>
  <Application>Microsoft Office PowerPoint</Application>
  <PresentationFormat>Widescreen</PresentationFormat>
  <Paragraphs>375</Paragraphs>
  <Slides>95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5" baseType="lpstr">
      <vt:lpstr>Arial</vt:lpstr>
      <vt:lpstr>Calibri</vt:lpstr>
      <vt:lpstr>Cambria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Exception Handling:  A Deeper Look</vt:lpstr>
      <vt:lpstr>PowerPoint Presentation</vt:lpstr>
      <vt:lpstr>PowerPoint Presentation</vt:lpstr>
      <vt:lpstr>PowerPoint Presentation</vt:lpstr>
      <vt:lpstr>PowerPoint Presentation</vt:lpstr>
      <vt:lpstr>13.1 Introduction</vt:lpstr>
      <vt:lpstr>13.2 Example: Divide by Zero without Exception Handling</vt:lpstr>
      <vt:lpstr>PowerPoint Presentation</vt:lpstr>
      <vt:lpstr>PowerPoint Presentation</vt:lpstr>
      <vt:lpstr>PowerPoint Presentation</vt:lpstr>
      <vt:lpstr>13.2 Example: Divide by Zero without Exception Handling  (cont.)</vt:lpstr>
      <vt:lpstr>13.2 Example: Divide by Zero without Exception Handling  (cont.)</vt:lpstr>
      <vt:lpstr>13.2 Example: Divide by Zero without Exception Handling  (cont.)</vt:lpstr>
      <vt:lpstr>13.3 Example: Handling DivideByZeroExceptions and FormatExceptions（uses exception handling）</vt:lpstr>
      <vt:lpstr>PowerPoint Presentation</vt:lpstr>
      <vt:lpstr>PowerPoint Presentation</vt:lpstr>
      <vt:lpstr>PowerPoint Presentation</vt:lpstr>
      <vt:lpstr>PowerPoint Presentation</vt:lpstr>
      <vt:lpstr>Instead of let exception happen, parse&amp;check </vt:lpstr>
      <vt:lpstr>13.3 Example: Handling DivideByZeroExceptions and FormatExceptions (cont). </vt:lpstr>
      <vt:lpstr>PowerPoint Presentation</vt:lpstr>
      <vt:lpstr>PowerPoint Presentation</vt:lpstr>
      <vt:lpstr>13.3.1 Enclosing Code in a try Block</vt:lpstr>
      <vt:lpstr>13.3.2 Catching Exceptions</vt:lpstr>
      <vt:lpstr>13.3.3 Uncaught Exceptions</vt:lpstr>
      <vt:lpstr>PowerPoint Presentation</vt:lpstr>
      <vt:lpstr>13.3.4 Termination Model of Exception Handling</vt:lpstr>
      <vt:lpstr>PowerPoint Presentation</vt:lpstr>
      <vt:lpstr>13.4 .NET Exception Hierarchy </vt:lpstr>
      <vt:lpstr>13.4.1 Class SystemException</vt:lpstr>
      <vt:lpstr>13.4.1 Class SystemException(p)</vt:lpstr>
      <vt:lpstr>PowerPoint Presentation</vt:lpstr>
      <vt:lpstr>13.4.2 Which Exceptions Might a Method Throw?</vt:lpstr>
      <vt:lpstr>PowerPoint Presentation</vt:lpstr>
      <vt:lpstr>13.5 finally Block </vt:lpstr>
      <vt:lpstr>PowerPoint Presentation</vt:lpstr>
      <vt:lpstr>13.5.1 Moving Resource-Release Code to a finally Block  p</vt:lpstr>
      <vt:lpstr>13.5 finally Block (Cont.)</vt:lpstr>
      <vt:lpstr>PowerPoint Presentation</vt:lpstr>
      <vt:lpstr>PowerPoint Presentation</vt:lpstr>
      <vt:lpstr>https://stackoverflow.com/questions/2681097/correct-way-to-close-database-connection-in-event-of-exception </vt:lpstr>
      <vt:lpstr>13.5.2 Demonstrating the finally Block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13.5.3 Throwing Exceptions Using the throw Statement?</vt:lpstr>
      <vt:lpstr>13.5.4 Rethrowing Exceptions?</vt:lpstr>
      <vt:lpstr>PowerPoint Presentation</vt:lpstr>
      <vt:lpstr>13.5.5 Returning After a finally Block?</vt:lpstr>
      <vt:lpstr>PowerPoint Presentation</vt:lpstr>
      <vt:lpstr>PowerPoint Presentation</vt:lpstr>
      <vt:lpstr>PowerPoint Presentation</vt:lpstr>
      <vt:lpstr>13.6 The using statement p</vt:lpstr>
      <vt:lpstr>13.6 The using statement (Cont.)</vt:lpstr>
      <vt:lpstr>13.7 Exception Properties ?ignore </vt:lpstr>
      <vt:lpstr>13.7.1 Property InnerException ?ignore </vt:lpstr>
      <vt:lpstr>13.7.2 Other Exception Properties ?ignore </vt:lpstr>
      <vt:lpstr>13.7.3 Demonstrating Exception Properties and Stack Unwinding ?ignore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13.7.4 Throwing an Exception with an InnerException ?ignore </vt:lpstr>
      <vt:lpstr>13.7.5 Displaying Information About the Exception ?ignore </vt:lpstr>
      <vt:lpstr>PowerPoint Presentation</vt:lpstr>
      <vt:lpstr>13.8 User-Defined Exception Classes?ignore </vt:lpstr>
      <vt:lpstr>13.8 User-Defined Exception Classes (Cont.) </vt:lpstr>
      <vt:lpstr>PowerPoint Presentation</vt:lpstr>
      <vt:lpstr>PowerPoint Presentation</vt:lpstr>
      <vt:lpstr>13.8 User-Defined Exception Classes (Cont.)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13.9 Checking for null References; Introducing C# 6’s ?. Operator</vt:lpstr>
      <vt:lpstr>PowerPoint Presentation</vt:lpstr>
      <vt:lpstr>13.9.1 Null-Conditional Operator (?.) p</vt:lpstr>
      <vt:lpstr>13.9.2 Revisiting Operators is and as </vt:lpstr>
      <vt:lpstr>13.9.3 Nullable Types?ignore </vt:lpstr>
      <vt:lpstr>13.9.3 Nullable Types ?ignore </vt:lpstr>
      <vt:lpstr>PowerPoint Presentation</vt:lpstr>
      <vt:lpstr>13.9.4 Null Coalescing Operator (??) ?ignore </vt:lpstr>
      <vt:lpstr>13.9.4 Null Coalescing Operator (??) ?ignore </vt:lpstr>
      <vt:lpstr>13.10 Exception Filters and the C# 6 when Clause ?ignore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Deitel</dc:creator>
  <cp:lastModifiedBy>Suoju He</cp:lastModifiedBy>
  <cp:revision>56</cp:revision>
  <dcterms:created xsi:type="dcterms:W3CDTF">2016-07-22T20:31:44Z</dcterms:created>
  <dcterms:modified xsi:type="dcterms:W3CDTF">2023-10-15T20:45:57Z</dcterms:modified>
</cp:coreProperties>
</file>