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305" r:id="rId2"/>
    <p:sldId id="258" r:id="rId3"/>
    <p:sldId id="259" r:id="rId4"/>
    <p:sldId id="306" r:id="rId5"/>
    <p:sldId id="307" r:id="rId6"/>
    <p:sldId id="308" r:id="rId7"/>
    <p:sldId id="260" r:id="rId8"/>
    <p:sldId id="309" r:id="rId9"/>
    <p:sldId id="310" r:id="rId10"/>
    <p:sldId id="311" r:id="rId11"/>
    <p:sldId id="261" r:id="rId12"/>
    <p:sldId id="262" r:id="rId13"/>
    <p:sldId id="263" r:id="rId14"/>
    <p:sldId id="312" r:id="rId15"/>
    <p:sldId id="264" r:id="rId16"/>
    <p:sldId id="265" r:id="rId17"/>
    <p:sldId id="266" r:id="rId18"/>
    <p:sldId id="267" r:id="rId19"/>
    <p:sldId id="313" r:id="rId20"/>
    <p:sldId id="268" r:id="rId21"/>
    <p:sldId id="269" r:id="rId22"/>
    <p:sldId id="270" r:id="rId23"/>
    <p:sldId id="271" r:id="rId24"/>
    <p:sldId id="314" r:id="rId25"/>
    <p:sldId id="272" r:id="rId26"/>
    <p:sldId id="273" r:id="rId27"/>
    <p:sldId id="315" r:id="rId28"/>
    <p:sldId id="274" r:id="rId29"/>
    <p:sldId id="275" r:id="rId30"/>
    <p:sldId id="276" r:id="rId31"/>
    <p:sldId id="277" r:id="rId32"/>
    <p:sldId id="278" r:id="rId33"/>
    <p:sldId id="279" r:id="rId34"/>
    <p:sldId id="316" r:id="rId35"/>
    <p:sldId id="280" r:id="rId36"/>
    <p:sldId id="317" r:id="rId37"/>
    <p:sldId id="281" r:id="rId38"/>
    <p:sldId id="282" r:id="rId39"/>
    <p:sldId id="318" r:id="rId40"/>
    <p:sldId id="283" r:id="rId41"/>
    <p:sldId id="284" r:id="rId42"/>
    <p:sldId id="285" r:id="rId43"/>
    <p:sldId id="319" r:id="rId44"/>
    <p:sldId id="320" r:id="rId45"/>
    <p:sldId id="286" r:id="rId46"/>
    <p:sldId id="321" r:id="rId47"/>
    <p:sldId id="287" r:id="rId48"/>
    <p:sldId id="322" r:id="rId49"/>
    <p:sldId id="288" r:id="rId50"/>
    <p:sldId id="289" r:id="rId51"/>
    <p:sldId id="323" r:id="rId52"/>
    <p:sldId id="290" r:id="rId53"/>
    <p:sldId id="291" r:id="rId54"/>
    <p:sldId id="292" r:id="rId55"/>
    <p:sldId id="329" r:id="rId56"/>
    <p:sldId id="293" r:id="rId57"/>
    <p:sldId id="294" r:id="rId58"/>
    <p:sldId id="295" r:id="rId59"/>
    <p:sldId id="325" r:id="rId60"/>
    <p:sldId id="326" r:id="rId61"/>
    <p:sldId id="296" r:id="rId62"/>
    <p:sldId id="297" r:id="rId63"/>
    <p:sldId id="298" r:id="rId64"/>
    <p:sldId id="327" r:id="rId65"/>
    <p:sldId id="299" r:id="rId66"/>
    <p:sldId id="300" r:id="rId67"/>
    <p:sldId id="328" r:id="rId68"/>
    <p:sldId id="301" r:id="rId69"/>
    <p:sldId id="302" r:id="rId70"/>
    <p:sldId id="303" r:id="rId71"/>
    <p:sldId id="304" r:id="rId72"/>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oju He" initials="SH" lastIdx="2" clrIdx="0">
    <p:extLst>
      <p:ext uri="{19B8F6BF-5375-455C-9EA6-DF929625EA0E}">
        <p15:presenceInfo xmlns:p15="http://schemas.microsoft.com/office/powerpoint/2012/main" userId="Suoju 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9" autoAdjust="0"/>
    <p:restoredTop sz="95677" autoAdjust="0"/>
  </p:normalViewPr>
  <p:slideViewPr>
    <p:cSldViewPr snapToGrid="0">
      <p:cViewPr varScale="1">
        <p:scale>
          <a:sx n="86" d="100"/>
          <a:sy n="86" d="100"/>
        </p:scale>
        <p:origin x="4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95DE0-CCEF-4DDD-8513-7EB5114A6C10}"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82DED-7807-412C-B761-F11564645020}" type="slidenum">
              <a:rPr lang="en-US" smtClean="0"/>
              <a:t>‹#›</a:t>
            </a:fld>
            <a:endParaRPr lang="en-US"/>
          </a:p>
        </p:txBody>
      </p:sp>
    </p:spTree>
    <p:extLst>
      <p:ext uri="{BB962C8B-B14F-4D97-AF65-F5344CB8AC3E}">
        <p14:creationId xmlns:p14="http://schemas.microsoft.com/office/powerpoint/2010/main" val="42914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76B6E-7392-4AAB-B74D-020DDD275D8F}" type="slidenum">
              <a:rPr lang="en-US" smtClean="0"/>
              <a:t>1</a:t>
            </a:fld>
            <a:endParaRPr lang="en-US"/>
          </a:p>
        </p:txBody>
      </p:sp>
    </p:spTree>
    <p:extLst>
      <p:ext uri="{BB962C8B-B14F-4D97-AF65-F5344CB8AC3E}">
        <p14:creationId xmlns:p14="http://schemas.microsoft.com/office/powerpoint/2010/main" val="129984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E82DED-7807-412C-B761-F11564645020}" type="slidenum">
              <a:rPr lang="en-US" smtClean="0"/>
              <a:t>4</a:t>
            </a:fld>
            <a:endParaRPr lang="en-US"/>
          </a:p>
        </p:txBody>
      </p:sp>
    </p:spTree>
    <p:extLst>
      <p:ext uri="{BB962C8B-B14F-4D97-AF65-F5344CB8AC3E}">
        <p14:creationId xmlns:p14="http://schemas.microsoft.com/office/powerpoint/2010/main" val="159556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E82DED-7807-412C-B761-F11564645020}" type="slidenum">
              <a:rPr lang="en-US" smtClean="0"/>
              <a:t>67</a:t>
            </a:fld>
            <a:endParaRPr lang="en-US"/>
          </a:p>
        </p:txBody>
      </p:sp>
    </p:spTree>
    <p:extLst>
      <p:ext uri="{BB962C8B-B14F-4D97-AF65-F5344CB8AC3E}">
        <p14:creationId xmlns:p14="http://schemas.microsoft.com/office/powerpoint/2010/main" val="418117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9580C6B-8503-49C5-94C8-C4C9F64566E7}" type="datetime1">
              <a:rPr lang="en-US" smtClean="0"/>
              <a:t>3/4/2022</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3CD5B275-A731-4557-A543-A7E8478E24E9}"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368312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3C49D52-85B6-4AB2-AEF6-D4445C1D73B3}" type="datetime1">
              <a:rPr lang="en-US" smtClean="0"/>
              <a:t>3/4/2022</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223904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234C8644-6690-4562-91AE-000F13934CE7}" type="datetime1">
              <a:rPr lang="en-US" smtClean="0"/>
              <a:t>3/4/2022</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31889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243677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1136F765-E2CB-42BE-BC95-7991FEA11B52}" type="datetime1">
              <a:rPr lang="en-US" smtClean="0"/>
              <a:t>3/4/2022</a:t>
            </a:fld>
            <a:endParaRPr lang="en-US"/>
          </a:p>
        </p:txBody>
      </p:sp>
      <p:sp>
        <p:nvSpPr>
          <p:cNvPr id="8" name="Footer Placeholder 4"/>
          <p:cNvSpPr>
            <a:spLocks noGrp="1"/>
          </p:cNvSpPr>
          <p:nvPr>
            <p:ph type="ftr" sz="quarter" idx="11"/>
          </p:nvPr>
        </p:nvSpPr>
        <p:spPr>
          <a:xfrm>
            <a:off x="609600" y="6408739"/>
            <a:ext cx="8365067" cy="365125"/>
          </a:xfrm>
        </p:spPr>
        <p:txBody>
          <a:bodyPr/>
          <a:lstStyle>
            <a:lvl1pPr>
              <a:defRPr/>
            </a:lvl1pPr>
            <a:extLst/>
          </a:lstStyle>
          <a:p>
            <a:r>
              <a:rPr lang="en-US" dirty="0"/>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4336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5ED067AC-7379-4F31-A53C-34FB4145DAA6}" type="datetime1">
              <a:rPr lang="en-US" smtClean="0"/>
              <a:t>3/4/2022</a:t>
            </a:fld>
            <a:endParaRPr lang="en-US"/>
          </a:p>
        </p:txBody>
      </p:sp>
      <p:sp>
        <p:nvSpPr>
          <p:cNvPr id="7" name="Footer Placeholder 4"/>
          <p:cNvSpPr>
            <a:spLocks noGrp="1"/>
          </p:cNvSpPr>
          <p:nvPr>
            <p:ph type="ftr" sz="quarter" idx="11"/>
          </p:nvPr>
        </p:nvSpPr>
        <p:spPr/>
        <p:txBody>
          <a:bodyPr/>
          <a:lstStyle>
            <a:lvl1pPr>
              <a:defRPr/>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31538060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9C219DA-AFAE-4F1D-87CE-2975C6E159C7}" type="datetime1">
              <a:rPr lang="en-US" smtClean="0"/>
              <a:t>3/4/2022</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38401550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154144C1-CD53-4587-85BC-1C41A068F7A0}" type="datetime1">
              <a:rPr lang="en-US" smtClean="0"/>
              <a:t>3/4/2022</a:t>
            </a:fld>
            <a:endParaRPr lang="en-US"/>
          </a:p>
        </p:txBody>
      </p:sp>
      <p:sp>
        <p:nvSpPr>
          <p:cNvPr id="8" name="Footer Placeholder 7"/>
          <p:cNvSpPr>
            <a:spLocks noGrp="1"/>
          </p:cNvSpPr>
          <p:nvPr>
            <p:ph type="ftr" sz="quarter" idx="11"/>
          </p:nvPr>
        </p:nvSpPr>
        <p:spPr/>
        <p:txBody>
          <a:bodyPr/>
          <a:lstStyle>
            <a:lvl1pPr>
              <a:defRPr/>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6242891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11BA5D6A-51DB-4F0D-B91D-70E65B5AADCA}" type="datetime1">
              <a:rPr lang="en-US" smtClean="0"/>
              <a:t>3/4/2022</a:t>
            </a:fld>
            <a:endParaRPr lang="en-US"/>
          </a:p>
        </p:txBody>
      </p:sp>
      <p:sp>
        <p:nvSpPr>
          <p:cNvPr id="4" name="Footer Placeholder 3"/>
          <p:cNvSpPr>
            <a:spLocks noGrp="1"/>
          </p:cNvSpPr>
          <p:nvPr>
            <p:ph type="ftr" sz="quarter" idx="11"/>
          </p:nvPr>
        </p:nvSpPr>
        <p:spPr/>
        <p:txBody>
          <a:bodyPr/>
          <a:lstStyle>
            <a:lvl1pPr>
              <a:defRPr/>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62174565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EC8E677-51B8-4B4F-A667-7A709F570304}" type="datetime1">
              <a:rPr lang="en-US" smtClean="0"/>
              <a:t>3/4/2022</a:t>
            </a:fld>
            <a:endParaRPr lang="en-US"/>
          </a:p>
        </p:txBody>
      </p:sp>
      <p:sp>
        <p:nvSpPr>
          <p:cNvPr id="3"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2001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52318515-38E7-4CBE-9C94-C356F6EBDB8F}" type="datetime1">
              <a:rPr lang="en-US" smtClean="0"/>
              <a:t>3/4/2022</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81022909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19C14E04-A455-436F-80B2-A3844B7C11AB}" type="datetime1">
              <a:rPr lang="en-US" smtClean="0"/>
              <a:t>3/4/2022</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2339129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3CE8DFD9-F5E1-40C5-A697-EF55EB3AC3EC}" type="datetime1">
              <a:rPr lang="en-US" smtClean="0"/>
              <a:t>3/4/2022</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3CD5B275-A731-4557-A543-A7E8478E24E9}" type="slidenum">
              <a:rPr lang="en-US" smtClean="0"/>
              <a:t>‹#›</a:t>
            </a:fld>
            <a:endParaRPr lang="en-US"/>
          </a:p>
        </p:txBody>
      </p:sp>
    </p:spTree>
    <p:extLst>
      <p:ext uri="{BB962C8B-B14F-4D97-AF65-F5344CB8AC3E}">
        <p14:creationId xmlns:p14="http://schemas.microsoft.com/office/powerpoint/2010/main" val="185795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Strings and Characters:</a:t>
            </a:r>
            <a:br>
              <a:rPr lang="en-US"/>
            </a:br>
            <a:r>
              <a:rPr lang="en-US"/>
              <a:t>A Deeper Look</a:t>
            </a:r>
            <a:endParaRPr lang="en-US" dirty="0"/>
          </a:p>
        </p:txBody>
      </p:sp>
      <p:sp>
        <p:nvSpPr>
          <p:cNvPr id="3" name="Subtitle 2"/>
          <p:cNvSpPr>
            <a:spLocks noGrp="1"/>
          </p:cNvSpPr>
          <p:nvPr>
            <p:ph type="subTitle" idx="1"/>
          </p:nvPr>
        </p:nvSpPr>
        <p:spPr/>
        <p:txBody>
          <a:bodyPr/>
          <a:lstStyle/>
          <a:p>
            <a:r>
              <a:rPr lang="en-US"/>
              <a:t>Chapter 16 of Visual C# How to Program, 6/e</a:t>
            </a:r>
            <a:endParaRPr lang="en-US" dirty="0"/>
          </a:p>
        </p:txBody>
      </p:sp>
      <p:sp>
        <p:nvSpPr>
          <p:cNvPr id="5" name="Slide Number Placeholder 4">
            <a:extLst>
              <a:ext uri="{FF2B5EF4-FFF2-40B4-BE49-F238E27FC236}">
                <a16:creationId xmlns:a16="http://schemas.microsoft.com/office/drawing/2014/main" id="{FDA2AF80-56CB-4F71-B321-7CDD15DE1C14}"/>
              </a:ext>
            </a:extLst>
          </p:cNvPr>
          <p:cNvSpPr>
            <a:spLocks noGrp="1"/>
          </p:cNvSpPr>
          <p:nvPr>
            <p:ph type="sldNum" sz="quarter" idx="11"/>
          </p:nvPr>
        </p:nvSpPr>
        <p:spPr/>
        <p:txBody>
          <a:bodyPr/>
          <a:lstStyle/>
          <a:p>
            <a:fld id="{3CD5B275-A731-4557-A543-A7E8478E24E9}" type="slidenum">
              <a:rPr lang="en-US" smtClean="0"/>
              <a:t>1</a:t>
            </a:fld>
            <a:endParaRPr lang="en-US"/>
          </a:p>
        </p:txBody>
      </p:sp>
    </p:spTree>
    <p:extLst>
      <p:ext uri="{BB962C8B-B14F-4D97-AF65-F5344CB8AC3E}">
        <p14:creationId xmlns:p14="http://schemas.microsoft.com/office/powerpoint/2010/main" val="105663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3"/>
          <p:cNvSpPr>
            <a:spLocks noGrp="1"/>
          </p:cNvSpPr>
          <p:nvPr>
            <p:ph idx="1"/>
          </p:nvPr>
        </p:nvSpPr>
        <p:spPr/>
        <p:txBody>
          <a:bodyPr/>
          <a:lstStyle/>
          <a:p>
            <a:r>
              <a:rPr lang="en-US" altLang="en-US" dirty="0"/>
              <a:t>Figure 16.1 demonstrates three </a:t>
            </a:r>
            <a:r>
              <a:rPr lang="en-US" altLang="en-US" dirty="0">
                <a:latin typeface="Consolas" panose="020B0609020204030204" pitchFamily="49" charset="0"/>
              </a:rPr>
              <a:t>string</a:t>
            </a:r>
            <a:r>
              <a:rPr lang="en-US" altLang="en-US" dirty="0"/>
              <a:t> constructors. </a:t>
            </a:r>
          </a:p>
        </p:txBody>
      </p:sp>
      <p:sp>
        <p:nvSpPr>
          <p:cNvPr id="3" name="Title 2"/>
          <p:cNvSpPr>
            <a:spLocks noGrp="1"/>
          </p:cNvSpPr>
          <p:nvPr>
            <p:ph type="title"/>
          </p:nvPr>
        </p:nvSpPr>
        <p:spPr/>
        <p:txBody>
          <a:bodyPr/>
          <a:lstStyle/>
          <a:p>
            <a:r>
              <a:rPr lang="en-US" dirty="0"/>
              <a:t>16.3 </a:t>
            </a:r>
            <a:r>
              <a:rPr lang="en-US" dirty="0">
                <a:latin typeface="Consolas" panose="020B0609020204030204" pitchFamily="49" charset="0"/>
              </a:rPr>
              <a:t>string</a:t>
            </a:r>
            <a:r>
              <a:rPr lang="en-US" dirty="0"/>
              <a:t> Constructors</a:t>
            </a:r>
          </a:p>
        </p:txBody>
      </p:sp>
      <p:sp>
        <p:nvSpPr>
          <p:cNvPr id="2" name="Slide Number Placeholder 1">
            <a:extLst>
              <a:ext uri="{FF2B5EF4-FFF2-40B4-BE49-F238E27FC236}">
                <a16:creationId xmlns:a16="http://schemas.microsoft.com/office/drawing/2014/main" id="{5AF887F4-BB14-4785-A163-5BA91240FCB6}"/>
              </a:ext>
            </a:extLst>
          </p:cNvPr>
          <p:cNvSpPr>
            <a:spLocks noGrp="1"/>
          </p:cNvSpPr>
          <p:nvPr>
            <p:ph type="sldNum" sz="quarter" idx="12"/>
          </p:nvPr>
        </p:nvSpPr>
        <p:spPr/>
        <p:txBody>
          <a:bodyPr/>
          <a:lstStyle/>
          <a:p>
            <a:fld id="{3CD5B275-A731-4557-A543-A7E8478E24E9}" type="slidenum">
              <a:rPr lang="en-US" smtClean="0"/>
              <a:t>10</a:t>
            </a:fld>
            <a:endParaRPr lang="en-US"/>
          </a:p>
        </p:txBody>
      </p:sp>
    </p:spTree>
    <p:extLst>
      <p:ext uri="{BB962C8B-B14F-4D97-AF65-F5344CB8AC3E}">
        <p14:creationId xmlns:p14="http://schemas.microsoft.com/office/powerpoint/2010/main" val="265812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4" name="Arrow: Right 3">
            <a:extLst>
              <a:ext uri="{FF2B5EF4-FFF2-40B4-BE49-F238E27FC236}">
                <a16:creationId xmlns:a16="http://schemas.microsoft.com/office/drawing/2014/main" id="{715CFA67-7F97-473C-B8F2-1B37133F78FA}"/>
              </a:ext>
            </a:extLst>
          </p:cNvPr>
          <p:cNvSpPr/>
          <p:nvPr/>
        </p:nvSpPr>
        <p:spPr>
          <a:xfrm>
            <a:off x="1793289"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E1778F5-69B1-4AC9-9935-EF9CFD38DDEB}"/>
              </a:ext>
            </a:extLst>
          </p:cNvPr>
          <p:cNvSpPr>
            <a:spLocks noGrp="1"/>
          </p:cNvSpPr>
          <p:nvPr>
            <p:ph type="sldNum" sz="quarter" idx="12"/>
          </p:nvPr>
        </p:nvSpPr>
        <p:spPr/>
        <p:txBody>
          <a:bodyPr/>
          <a:lstStyle/>
          <a:p>
            <a:fld id="{3CD5B275-A731-4557-A543-A7E8478E24E9}" type="slidenum">
              <a:rPr lang="en-US" smtClean="0"/>
              <a:t>11</a:t>
            </a:fld>
            <a:endParaRPr lang="en-US"/>
          </a:p>
        </p:txBody>
      </p:sp>
    </p:spTree>
    <p:extLst>
      <p:ext uri="{BB962C8B-B14F-4D97-AF65-F5344CB8AC3E}">
        <p14:creationId xmlns:p14="http://schemas.microsoft.com/office/powerpoint/2010/main" val="363067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4" name="Slide Number Placeholder 3">
            <a:extLst>
              <a:ext uri="{FF2B5EF4-FFF2-40B4-BE49-F238E27FC236}">
                <a16:creationId xmlns:a16="http://schemas.microsoft.com/office/drawing/2014/main" id="{31CA180A-C857-40A6-95DF-978E439F9C66}"/>
              </a:ext>
            </a:extLst>
          </p:cNvPr>
          <p:cNvSpPr>
            <a:spLocks noGrp="1"/>
          </p:cNvSpPr>
          <p:nvPr>
            <p:ph type="sldNum" sz="quarter" idx="12"/>
          </p:nvPr>
        </p:nvSpPr>
        <p:spPr/>
        <p:txBody>
          <a:bodyPr/>
          <a:lstStyle/>
          <a:p>
            <a:fld id="{3CD5B275-A731-4557-A543-A7E8478E24E9}" type="slidenum">
              <a:rPr lang="en-US" smtClean="0"/>
              <a:t>12</a:t>
            </a:fld>
            <a:endParaRPr lang="en-US"/>
          </a:p>
        </p:txBody>
      </p:sp>
    </p:spTree>
    <p:extLst>
      <p:ext uri="{BB962C8B-B14F-4D97-AF65-F5344CB8AC3E}">
        <p14:creationId xmlns:p14="http://schemas.microsoft.com/office/powerpoint/2010/main" val="427569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09638"/>
            <a:ext cx="12192000" cy="5037137"/>
          </a:xfrm>
          <a:prstGeom prst="rect">
            <a:avLst/>
          </a:prstGeom>
          <a:noFill/>
          <a:ln>
            <a:noFill/>
          </a:ln>
        </p:spPr>
      </p:pic>
      <p:sp>
        <p:nvSpPr>
          <p:cNvPr id="4" name="Slide Number Placeholder 3">
            <a:extLst>
              <a:ext uri="{FF2B5EF4-FFF2-40B4-BE49-F238E27FC236}">
                <a16:creationId xmlns:a16="http://schemas.microsoft.com/office/drawing/2014/main" id="{451CF571-B824-4641-B313-A3A15E2FDC6B}"/>
              </a:ext>
            </a:extLst>
          </p:cNvPr>
          <p:cNvSpPr>
            <a:spLocks noGrp="1"/>
          </p:cNvSpPr>
          <p:nvPr>
            <p:ph type="sldNum" sz="quarter" idx="12"/>
          </p:nvPr>
        </p:nvSpPr>
        <p:spPr/>
        <p:txBody>
          <a:bodyPr/>
          <a:lstStyle/>
          <a:p>
            <a:fld id="{3CD5B275-A731-4557-A543-A7E8478E24E9}" type="slidenum">
              <a:rPr lang="en-US" smtClean="0"/>
              <a:t>13</a:t>
            </a:fld>
            <a:endParaRPr lang="en-US"/>
          </a:p>
        </p:txBody>
      </p:sp>
    </p:spTree>
    <p:extLst>
      <p:ext uri="{BB962C8B-B14F-4D97-AF65-F5344CB8AC3E}">
        <p14:creationId xmlns:p14="http://schemas.microsoft.com/office/powerpoint/2010/main" val="183315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3"/>
          <p:cNvSpPr>
            <a:spLocks noGrp="1"/>
          </p:cNvSpPr>
          <p:nvPr>
            <p:ph idx="1"/>
          </p:nvPr>
        </p:nvSpPr>
        <p:spPr/>
        <p:txBody>
          <a:bodyPr/>
          <a:lstStyle/>
          <a:p>
            <a:r>
              <a:rPr lang="en-US" altLang="en-US" dirty="0"/>
              <a:t>Fig. 16.2 presents the </a:t>
            </a:r>
            <a:r>
              <a:rPr lang="en-US" altLang="en-US" dirty="0">
                <a:latin typeface="Consolas" panose="020B0609020204030204" pitchFamily="49" charset="0"/>
              </a:rPr>
              <a:t>string</a:t>
            </a:r>
            <a:r>
              <a:rPr lang="en-US" altLang="en-US" dirty="0"/>
              <a:t> indexer, which facilitates the retrieval of any character in the </a:t>
            </a:r>
            <a:r>
              <a:rPr lang="en-US" altLang="en-US" dirty="0">
                <a:latin typeface="Consolas" panose="020B0609020204030204" pitchFamily="49" charset="0"/>
              </a:rPr>
              <a:t>string</a:t>
            </a:r>
            <a:r>
              <a:rPr lang="en-US" altLang="en-US" dirty="0"/>
              <a:t>, and the </a:t>
            </a:r>
            <a:r>
              <a:rPr lang="en-US" altLang="en-US" dirty="0">
                <a:latin typeface="Consolas" panose="020B0609020204030204" pitchFamily="49" charset="0"/>
              </a:rPr>
              <a:t>string</a:t>
            </a:r>
            <a:r>
              <a:rPr lang="en-US" altLang="en-US" dirty="0"/>
              <a:t> property </a:t>
            </a:r>
            <a:r>
              <a:rPr lang="en-US" altLang="en-US" dirty="0">
                <a:latin typeface="Consolas" panose="020B0609020204030204" pitchFamily="49" charset="0"/>
              </a:rPr>
              <a:t>Length</a:t>
            </a:r>
            <a:r>
              <a:rPr lang="en-US" altLang="en-US" dirty="0"/>
              <a:t>, which returns the length of the </a:t>
            </a:r>
            <a:r>
              <a:rPr lang="en-US" altLang="en-US" dirty="0">
                <a:latin typeface="Consolas" panose="020B0609020204030204" pitchFamily="49" charset="0"/>
              </a:rPr>
              <a:t>string</a:t>
            </a:r>
            <a:r>
              <a:rPr lang="en-US" altLang="en-US" dirty="0"/>
              <a:t>. </a:t>
            </a:r>
          </a:p>
          <a:p>
            <a:r>
              <a:rPr lang="en-US" altLang="en-US" dirty="0"/>
              <a:t>The </a:t>
            </a:r>
            <a:r>
              <a:rPr lang="en-US" altLang="en-US" dirty="0">
                <a:latin typeface="Consolas" panose="020B0609020204030204" pitchFamily="49" charset="0"/>
              </a:rPr>
              <a:t>string</a:t>
            </a:r>
            <a:r>
              <a:rPr lang="en-US" altLang="en-US" dirty="0"/>
              <a:t> method </a:t>
            </a:r>
            <a:r>
              <a:rPr lang="en-US" altLang="en-US" dirty="0" err="1">
                <a:latin typeface="Consolas" panose="020B0609020204030204" pitchFamily="49" charset="0"/>
              </a:rPr>
              <a:t>CopyTo</a:t>
            </a:r>
            <a:r>
              <a:rPr lang="en-US" altLang="en-US" dirty="0"/>
              <a:t> copies a specified number of characters from a </a:t>
            </a:r>
            <a:r>
              <a:rPr lang="en-US" altLang="en-US" dirty="0">
                <a:latin typeface="Consolas" panose="020B0609020204030204" pitchFamily="49" charset="0"/>
              </a:rPr>
              <a:t>string</a:t>
            </a:r>
            <a:r>
              <a:rPr lang="en-US" altLang="en-US" dirty="0"/>
              <a:t> into a </a:t>
            </a:r>
            <a:r>
              <a:rPr lang="en-US" altLang="en-US" dirty="0">
                <a:latin typeface="Consolas" panose="020B0609020204030204" pitchFamily="49" charset="0"/>
              </a:rPr>
              <a:t>char</a:t>
            </a:r>
            <a:r>
              <a:rPr lang="en-US" altLang="en-US" dirty="0"/>
              <a:t> array.</a:t>
            </a:r>
          </a:p>
        </p:txBody>
      </p:sp>
      <p:sp>
        <p:nvSpPr>
          <p:cNvPr id="3" name="Title 2"/>
          <p:cNvSpPr>
            <a:spLocks noGrp="1"/>
          </p:cNvSpPr>
          <p:nvPr>
            <p:ph type="title"/>
          </p:nvPr>
        </p:nvSpPr>
        <p:spPr/>
        <p:txBody>
          <a:bodyPr>
            <a:normAutofit fontScale="90000"/>
          </a:bodyPr>
          <a:lstStyle/>
          <a:p>
            <a:r>
              <a:rPr lang="en-US" dirty="0"/>
              <a:t>16.4 </a:t>
            </a:r>
            <a:r>
              <a:rPr lang="en-US" dirty="0">
                <a:latin typeface="Consolas" panose="020B0609020204030204" pitchFamily="49" charset="0"/>
              </a:rPr>
              <a:t>string</a:t>
            </a:r>
            <a:r>
              <a:rPr lang="en-US" dirty="0"/>
              <a:t> Indexer, </a:t>
            </a:r>
            <a:r>
              <a:rPr lang="en-US" dirty="0">
                <a:latin typeface="Consolas" panose="020B0609020204030204" pitchFamily="49" charset="0"/>
              </a:rPr>
              <a:t>Length</a:t>
            </a:r>
            <a:r>
              <a:rPr lang="en-US" dirty="0"/>
              <a:t> Property and </a:t>
            </a:r>
            <a:r>
              <a:rPr lang="en-US" dirty="0" err="1">
                <a:latin typeface="Consolas" panose="020B0609020204030204" pitchFamily="49" charset="0"/>
              </a:rPr>
              <a:t>CopyTo</a:t>
            </a:r>
            <a:r>
              <a:rPr lang="en-US" dirty="0"/>
              <a:t> Method</a:t>
            </a:r>
          </a:p>
        </p:txBody>
      </p:sp>
      <p:sp>
        <p:nvSpPr>
          <p:cNvPr id="2" name="Slide Number Placeholder 1">
            <a:extLst>
              <a:ext uri="{FF2B5EF4-FFF2-40B4-BE49-F238E27FC236}">
                <a16:creationId xmlns:a16="http://schemas.microsoft.com/office/drawing/2014/main" id="{E95FA5F2-1820-455E-8C3D-C810D1FCE2EA}"/>
              </a:ext>
            </a:extLst>
          </p:cNvPr>
          <p:cNvSpPr>
            <a:spLocks noGrp="1"/>
          </p:cNvSpPr>
          <p:nvPr>
            <p:ph type="sldNum" sz="quarter" idx="12"/>
          </p:nvPr>
        </p:nvSpPr>
        <p:spPr/>
        <p:txBody>
          <a:bodyPr/>
          <a:lstStyle/>
          <a:p>
            <a:fld id="{3CD5B275-A731-4557-A543-A7E8478E24E9}" type="slidenum">
              <a:rPr lang="en-US" smtClean="0"/>
              <a:t>14</a:t>
            </a:fld>
            <a:endParaRPr lang="en-US"/>
          </a:p>
        </p:txBody>
      </p:sp>
    </p:spTree>
    <p:extLst>
      <p:ext uri="{BB962C8B-B14F-4D97-AF65-F5344CB8AC3E}">
        <p14:creationId xmlns:p14="http://schemas.microsoft.com/office/powerpoint/2010/main" val="359104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4" name="Slide Number Placeholder 3">
            <a:extLst>
              <a:ext uri="{FF2B5EF4-FFF2-40B4-BE49-F238E27FC236}">
                <a16:creationId xmlns:a16="http://schemas.microsoft.com/office/drawing/2014/main" id="{4EF68F9C-AEE3-4C08-A2A4-5F173041800C}"/>
              </a:ext>
            </a:extLst>
          </p:cNvPr>
          <p:cNvSpPr>
            <a:spLocks noGrp="1"/>
          </p:cNvSpPr>
          <p:nvPr>
            <p:ph type="sldNum" sz="quarter" idx="12"/>
          </p:nvPr>
        </p:nvSpPr>
        <p:spPr/>
        <p:txBody>
          <a:bodyPr/>
          <a:lstStyle/>
          <a:p>
            <a:fld id="{3CD5B275-A731-4557-A543-A7E8478E24E9}" type="slidenum">
              <a:rPr lang="en-US" smtClean="0"/>
              <a:t>15</a:t>
            </a:fld>
            <a:endParaRPr lang="en-US"/>
          </a:p>
        </p:txBody>
      </p:sp>
      <p:sp>
        <p:nvSpPr>
          <p:cNvPr id="3" name="Arrow: Right 2">
            <a:extLst>
              <a:ext uri="{FF2B5EF4-FFF2-40B4-BE49-F238E27FC236}">
                <a16:creationId xmlns:a16="http://schemas.microsoft.com/office/drawing/2014/main" id="{A6993F72-60A9-41F0-A916-7C2714366BC3}"/>
              </a:ext>
            </a:extLst>
          </p:cNvPr>
          <p:cNvSpPr/>
          <p:nvPr/>
        </p:nvSpPr>
        <p:spPr>
          <a:xfrm>
            <a:off x="1091954" y="350667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30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4" name="Arrow: Right 3">
            <a:extLst>
              <a:ext uri="{FF2B5EF4-FFF2-40B4-BE49-F238E27FC236}">
                <a16:creationId xmlns:a16="http://schemas.microsoft.com/office/drawing/2014/main" id="{DF2FD662-6FF6-45BA-89C4-2494B3BE1E4E}"/>
              </a:ext>
            </a:extLst>
          </p:cNvPr>
          <p:cNvSpPr/>
          <p:nvPr/>
        </p:nvSpPr>
        <p:spPr>
          <a:xfrm>
            <a:off x="1429305" y="255676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E069C8A-B067-4AB0-A2B1-6538D7A6C80B}"/>
              </a:ext>
            </a:extLst>
          </p:cNvPr>
          <p:cNvSpPr>
            <a:spLocks noGrp="1"/>
          </p:cNvSpPr>
          <p:nvPr>
            <p:ph type="sldNum" sz="quarter" idx="12"/>
          </p:nvPr>
        </p:nvSpPr>
        <p:spPr/>
        <p:txBody>
          <a:bodyPr/>
          <a:lstStyle/>
          <a:p>
            <a:fld id="{3CD5B275-A731-4557-A543-A7E8478E24E9}" type="slidenum">
              <a:rPr lang="en-US" smtClean="0"/>
              <a:t>16</a:t>
            </a:fld>
            <a:endParaRPr lang="en-US"/>
          </a:p>
        </p:txBody>
      </p:sp>
    </p:spTree>
    <p:extLst>
      <p:ext uri="{BB962C8B-B14F-4D97-AF65-F5344CB8AC3E}">
        <p14:creationId xmlns:p14="http://schemas.microsoft.com/office/powerpoint/2010/main" val="150949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4" name="Slide Number Placeholder 3">
            <a:extLst>
              <a:ext uri="{FF2B5EF4-FFF2-40B4-BE49-F238E27FC236}">
                <a16:creationId xmlns:a16="http://schemas.microsoft.com/office/drawing/2014/main" id="{3925B90F-88BD-4717-9AE4-1DFC3D961B66}"/>
              </a:ext>
            </a:extLst>
          </p:cNvPr>
          <p:cNvSpPr>
            <a:spLocks noGrp="1"/>
          </p:cNvSpPr>
          <p:nvPr>
            <p:ph type="sldNum" sz="quarter" idx="12"/>
          </p:nvPr>
        </p:nvSpPr>
        <p:spPr/>
        <p:txBody>
          <a:bodyPr/>
          <a:lstStyle/>
          <a:p>
            <a:fld id="{3CD5B275-A731-4557-A543-A7E8478E24E9}" type="slidenum">
              <a:rPr lang="en-US" smtClean="0"/>
              <a:t>17</a:t>
            </a:fld>
            <a:endParaRPr lang="en-US"/>
          </a:p>
        </p:txBody>
      </p:sp>
    </p:spTree>
    <p:extLst>
      <p:ext uri="{BB962C8B-B14F-4D97-AF65-F5344CB8AC3E}">
        <p14:creationId xmlns:p14="http://schemas.microsoft.com/office/powerpoint/2010/main" val="206815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06613"/>
            <a:ext cx="12192000" cy="2643187"/>
          </a:xfrm>
          <a:prstGeom prst="rect">
            <a:avLst/>
          </a:prstGeom>
          <a:noFill/>
          <a:ln>
            <a:noFill/>
          </a:ln>
        </p:spPr>
      </p:pic>
      <p:sp>
        <p:nvSpPr>
          <p:cNvPr id="4" name="Slide Number Placeholder 3">
            <a:extLst>
              <a:ext uri="{FF2B5EF4-FFF2-40B4-BE49-F238E27FC236}">
                <a16:creationId xmlns:a16="http://schemas.microsoft.com/office/drawing/2014/main" id="{4B48ABF0-D9DF-479C-9042-49F383940902}"/>
              </a:ext>
            </a:extLst>
          </p:cNvPr>
          <p:cNvSpPr>
            <a:spLocks noGrp="1"/>
          </p:cNvSpPr>
          <p:nvPr>
            <p:ph type="sldNum" sz="quarter" idx="12"/>
          </p:nvPr>
        </p:nvSpPr>
        <p:spPr/>
        <p:txBody>
          <a:bodyPr/>
          <a:lstStyle/>
          <a:p>
            <a:fld id="{3CD5B275-A731-4557-A543-A7E8478E24E9}" type="slidenum">
              <a:rPr lang="en-US" smtClean="0"/>
              <a:t>18</a:t>
            </a:fld>
            <a:endParaRPr lang="en-US"/>
          </a:p>
        </p:txBody>
      </p:sp>
    </p:spTree>
    <p:extLst>
      <p:ext uri="{BB962C8B-B14F-4D97-AF65-F5344CB8AC3E}">
        <p14:creationId xmlns:p14="http://schemas.microsoft.com/office/powerpoint/2010/main" val="36388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3"/>
          <p:cNvSpPr>
            <a:spLocks noGrp="1"/>
          </p:cNvSpPr>
          <p:nvPr>
            <p:ph idx="1"/>
          </p:nvPr>
        </p:nvSpPr>
        <p:spPr/>
        <p:txBody>
          <a:bodyPr/>
          <a:lstStyle/>
          <a:p>
            <a:r>
              <a:rPr lang="en-US" dirty="0"/>
              <a:t>Class </a:t>
            </a:r>
            <a:r>
              <a:rPr lang="en-US" dirty="0">
                <a:latin typeface="Consolas" panose="020B0609020204030204" pitchFamily="49" charset="0"/>
              </a:rPr>
              <a:t>string</a:t>
            </a:r>
            <a:r>
              <a:rPr lang="en-US" dirty="0"/>
              <a:t> provides several ways to compare </a:t>
            </a:r>
            <a:r>
              <a:rPr lang="en-US" dirty="0">
                <a:latin typeface="Consolas" panose="020B0609020204030204" pitchFamily="49" charset="0"/>
              </a:rPr>
              <a:t>string</a:t>
            </a:r>
            <a:r>
              <a:rPr lang="en-US" dirty="0"/>
              <a:t>s. </a:t>
            </a:r>
          </a:p>
          <a:p>
            <a:r>
              <a:rPr lang="en-US" dirty="0"/>
              <a:t>Fig. 16.3 demonstrates method </a:t>
            </a:r>
            <a:r>
              <a:rPr lang="en-US" dirty="0">
                <a:latin typeface="Consolas" panose="020B0609020204030204" pitchFamily="49" charset="0"/>
              </a:rPr>
              <a:t>Equals</a:t>
            </a:r>
            <a:r>
              <a:rPr lang="en-US" dirty="0"/>
              <a:t>, method </a:t>
            </a:r>
            <a:r>
              <a:rPr lang="en-US" dirty="0" err="1">
                <a:solidFill>
                  <a:srgbClr val="FF0000"/>
                </a:solidFill>
                <a:latin typeface="Consolas" panose="020B0609020204030204" pitchFamily="49" charset="0"/>
              </a:rPr>
              <a:t>CompareTo</a:t>
            </a:r>
            <a:r>
              <a:rPr lang="en-US" dirty="0"/>
              <a:t> and the equality operator (</a:t>
            </a:r>
            <a:r>
              <a:rPr lang="en-US" dirty="0">
                <a:latin typeface="Consolas" panose="020B0609020204030204" pitchFamily="49" charset="0"/>
              </a:rPr>
              <a:t>==</a:t>
            </a:r>
            <a:r>
              <a:rPr lang="en-US" dirty="0"/>
              <a:t>).</a:t>
            </a:r>
          </a:p>
        </p:txBody>
      </p:sp>
      <p:sp>
        <p:nvSpPr>
          <p:cNvPr id="3" name="Title 2"/>
          <p:cNvSpPr>
            <a:spLocks noGrp="1"/>
          </p:cNvSpPr>
          <p:nvPr>
            <p:ph type="title"/>
          </p:nvPr>
        </p:nvSpPr>
        <p:spPr/>
        <p:txBody>
          <a:bodyPr/>
          <a:lstStyle/>
          <a:p>
            <a:r>
              <a:rPr lang="en-US"/>
              <a:t>16.5 Comparing strings</a:t>
            </a:r>
            <a:endParaRPr lang="en-US" dirty="0"/>
          </a:p>
        </p:txBody>
      </p:sp>
      <p:sp>
        <p:nvSpPr>
          <p:cNvPr id="2" name="Slide Number Placeholder 1">
            <a:extLst>
              <a:ext uri="{FF2B5EF4-FFF2-40B4-BE49-F238E27FC236}">
                <a16:creationId xmlns:a16="http://schemas.microsoft.com/office/drawing/2014/main" id="{6A3084E9-7E5C-4517-8B5F-72C8299D37AD}"/>
              </a:ext>
            </a:extLst>
          </p:cNvPr>
          <p:cNvSpPr>
            <a:spLocks noGrp="1"/>
          </p:cNvSpPr>
          <p:nvPr>
            <p:ph type="sldNum" sz="quarter" idx="12"/>
          </p:nvPr>
        </p:nvSpPr>
        <p:spPr/>
        <p:txBody>
          <a:bodyPr/>
          <a:lstStyle/>
          <a:p>
            <a:fld id="{3CD5B275-A731-4557-A543-A7E8478E24E9}" type="slidenum">
              <a:rPr lang="en-US" smtClean="0"/>
              <a:t>19</a:t>
            </a:fld>
            <a:endParaRPr lang="en-US"/>
          </a:p>
        </p:txBody>
      </p:sp>
    </p:spTree>
    <p:extLst>
      <p:ext uri="{BB962C8B-B14F-4D97-AF65-F5344CB8AC3E}">
        <p14:creationId xmlns:p14="http://schemas.microsoft.com/office/powerpoint/2010/main" val="328160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3175"/>
            <a:ext cx="12192000" cy="4311650"/>
          </a:xfrm>
          <a:prstGeom prst="rect">
            <a:avLst/>
          </a:prstGeom>
          <a:noFill/>
          <a:ln>
            <a:noFill/>
          </a:ln>
        </p:spPr>
      </p:pic>
      <p:sp>
        <p:nvSpPr>
          <p:cNvPr id="4" name="Slide Number Placeholder 3">
            <a:extLst>
              <a:ext uri="{FF2B5EF4-FFF2-40B4-BE49-F238E27FC236}">
                <a16:creationId xmlns:a16="http://schemas.microsoft.com/office/drawing/2014/main" id="{A3987D6E-E0E7-4E2A-A8B1-14E709CDF9AA}"/>
              </a:ext>
            </a:extLst>
          </p:cNvPr>
          <p:cNvSpPr>
            <a:spLocks noGrp="1"/>
          </p:cNvSpPr>
          <p:nvPr>
            <p:ph type="sldNum" sz="quarter" idx="12"/>
          </p:nvPr>
        </p:nvSpPr>
        <p:spPr/>
        <p:txBody>
          <a:bodyPr/>
          <a:lstStyle/>
          <a:p>
            <a:fld id="{3CD5B275-A731-4557-A543-A7E8478E24E9}" type="slidenum">
              <a:rPr lang="en-US" smtClean="0"/>
              <a:t>2</a:t>
            </a:fld>
            <a:endParaRPr lang="en-US"/>
          </a:p>
        </p:txBody>
      </p:sp>
    </p:spTree>
    <p:extLst>
      <p:ext uri="{BB962C8B-B14F-4D97-AF65-F5344CB8AC3E}">
        <p14:creationId xmlns:p14="http://schemas.microsoft.com/office/powerpoint/2010/main" val="336305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4650" y="0"/>
            <a:ext cx="11441113" cy="6858000"/>
          </a:xfrm>
          <a:prstGeom prst="rect">
            <a:avLst/>
          </a:prstGeom>
          <a:noFill/>
          <a:ln>
            <a:noFill/>
          </a:ln>
        </p:spPr>
      </p:pic>
      <p:sp>
        <p:nvSpPr>
          <p:cNvPr id="4" name="Slide Number Placeholder 3">
            <a:extLst>
              <a:ext uri="{FF2B5EF4-FFF2-40B4-BE49-F238E27FC236}">
                <a16:creationId xmlns:a16="http://schemas.microsoft.com/office/drawing/2014/main" id="{49CA4D52-2DDE-4E98-A313-0635D716668A}"/>
              </a:ext>
            </a:extLst>
          </p:cNvPr>
          <p:cNvSpPr>
            <a:spLocks noGrp="1"/>
          </p:cNvSpPr>
          <p:nvPr>
            <p:ph type="sldNum" sz="quarter" idx="12"/>
          </p:nvPr>
        </p:nvSpPr>
        <p:spPr/>
        <p:txBody>
          <a:bodyPr/>
          <a:lstStyle/>
          <a:p>
            <a:fld id="{3CD5B275-A731-4557-A543-A7E8478E24E9}" type="slidenum">
              <a:rPr lang="en-US" smtClean="0"/>
              <a:t>20</a:t>
            </a:fld>
            <a:endParaRPr lang="en-US"/>
          </a:p>
        </p:txBody>
      </p:sp>
    </p:spTree>
    <p:extLst>
      <p:ext uri="{BB962C8B-B14F-4D97-AF65-F5344CB8AC3E}">
        <p14:creationId xmlns:p14="http://schemas.microsoft.com/office/powerpoint/2010/main" val="388712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4650" y="0"/>
            <a:ext cx="11441113" cy="6858000"/>
          </a:xfrm>
          <a:prstGeom prst="rect">
            <a:avLst/>
          </a:prstGeom>
          <a:noFill/>
          <a:ln>
            <a:noFill/>
          </a:ln>
        </p:spPr>
      </p:pic>
      <p:sp>
        <p:nvSpPr>
          <p:cNvPr id="4" name="Slide Number Placeholder 3">
            <a:extLst>
              <a:ext uri="{FF2B5EF4-FFF2-40B4-BE49-F238E27FC236}">
                <a16:creationId xmlns:a16="http://schemas.microsoft.com/office/drawing/2014/main" id="{346AB4D3-46FF-4A4D-8C96-B766D4A6AFDB}"/>
              </a:ext>
            </a:extLst>
          </p:cNvPr>
          <p:cNvSpPr>
            <a:spLocks noGrp="1"/>
          </p:cNvSpPr>
          <p:nvPr>
            <p:ph type="sldNum" sz="quarter" idx="12"/>
          </p:nvPr>
        </p:nvSpPr>
        <p:spPr/>
        <p:txBody>
          <a:bodyPr/>
          <a:lstStyle/>
          <a:p>
            <a:fld id="{3CD5B275-A731-4557-A543-A7E8478E24E9}" type="slidenum">
              <a:rPr lang="en-US" smtClean="0"/>
              <a:t>21</a:t>
            </a:fld>
            <a:endParaRPr lang="en-US"/>
          </a:p>
        </p:txBody>
      </p:sp>
      <p:sp>
        <p:nvSpPr>
          <p:cNvPr id="3" name="Arrow: Right 2">
            <a:extLst>
              <a:ext uri="{FF2B5EF4-FFF2-40B4-BE49-F238E27FC236}">
                <a16:creationId xmlns:a16="http://schemas.microsoft.com/office/drawing/2014/main" id="{A8CF5FE1-A1C2-4CEC-8A09-B1E62D2BA681}"/>
              </a:ext>
            </a:extLst>
          </p:cNvPr>
          <p:cNvSpPr/>
          <p:nvPr/>
        </p:nvSpPr>
        <p:spPr>
          <a:xfrm>
            <a:off x="1216241" y="7457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84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23975" y="0"/>
            <a:ext cx="9544050" cy="6858000"/>
          </a:xfrm>
          <a:prstGeom prst="rect">
            <a:avLst/>
          </a:prstGeom>
          <a:noFill/>
          <a:ln>
            <a:noFill/>
          </a:ln>
        </p:spPr>
      </p:pic>
      <p:sp>
        <p:nvSpPr>
          <p:cNvPr id="4" name="Slide Number Placeholder 3">
            <a:extLst>
              <a:ext uri="{FF2B5EF4-FFF2-40B4-BE49-F238E27FC236}">
                <a16:creationId xmlns:a16="http://schemas.microsoft.com/office/drawing/2014/main" id="{77E9E4DF-72D1-487F-8128-F46659F64E4E}"/>
              </a:ext>
            </a:extLst>
          </p:cNvPr>
          <p:cNvSpPr>
            <a:spLocks noGrp="1"/>
          </p:cNvSpPr>
          <p:nvPr>
            <p:ph type="sldNum" sz="quarter" idx="12"/>
          </p:nvPr>
        </p:nvSpPr>
        <p:spPr/>
        <p:txBody>
          <a:bodyPr/>
          <a:lstStyle/>
          <a:p>
            <a:fld id="{3CD5B275-A731-4557-A543-A7E8478E24E9}" type="slidenum">
              <a:rPr lang="en-US" smtClean="0"/>
              <a:t>22</a:t>
            </a:fld>
            <a:endParaRPr lang="en-US"/>
          </a:p>
        </p:txBody>
      </p:sp>
      <p:sp>
        <p:nvSpPr>
          <p:cNvPr id="3" name="Arrow: Right 2">
            <a:extLst>
              <a:ext uri="{FF2B5EF4-FFF2-40B4-BE49-F238E27FC236}">
                <a16:creationId xmlns:a16="http://schemas.microsoft.com/office/drawing/2014/main" id="{FF0B8F08-63E2-4AD4-A8C0-1C3F0C0FBCCC}"/>
              </a:ext>
            </a:extLst>
          </p:cNvPr>
          <p:cNvSpPr/>
          <p:nvPr/>
        </p:nvSpPr>
        <p:spPr>
          <a:xfrm>
            <a:off x="1873189" y="8256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24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17525"/>
            <a:ext cx="12192000" cy="5821363"/>
          </a:xfrm>
          <a:prstGeom prst="rect">
            <a:avLst/>
          </a:prstGeom>
          <a:noFill/>
          <a:ln>
            <a:noFill/>
          </a:ln>
        </p:spPr>
      </p:pic>
      <p:sp>
        <p:nvSpPr>
          <p:cNvPr id="4" name="Arrow: Right 3">
            <a:extLst>
              <a:ext uri="{FF2B5EF4-FFF2-40B4-BE49-F238E27FC236}">
                <a16:creationId xmlns:a16="http://schemas.microsoft.com/office/drawing/2014/main" id="{29E2C9CE-60F9-4282-A7C0-50AF0FE73DCF}"/>
              </a:ext>
            </a:extLst>
          </p:cNvPr>
          <p:cNvSpPr/>
          <p:nvPr/>
        </p:nvSpPr>
        <p:spPr>
          <a:xfrm>
            <a:off x="-1" y="2570712"/>
            <a:ext cx="72095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EFEE1DD-D563-41AB-968A-779001BCD94A}"/>
              </a:ext>
            </a:extLst>
          </p:cNvPr>
          <p:cNvSpPr>
            <a:spLocks noGrp="1"/>
          </p:cNvSpPr>
          <p:nvPr>
            <p:ph type="sldNum" sz="quarter" idx="12"/>
          </p:nvPr>
        </p:nvSpPr>
        <p:spPr/>
        <p:txBody>
          <a:bodyPr/>
          <a:lstStyle/>
          <a:p>
            <a:fld id="{3CD5B275-A731-4557-A543-A7E8478E24E9}" type="slidenum">
              <a:rPr lang="en-US" smtClean="0"/>
              <a:t>23</a:t>
            </a:fld>
            <a:endParaRPr lang="en-US"/>
          </a:p>
        </p:txBody>
      </p:sp>
    </p:spTree>
    <p:extLst>
      <p:ext uri="{BB962C8B-B14F-4D97-AF65-F5344CB8AC3E}">
        <p14:creationId xmlns:p14="http://schemas.microsoft.com/office/powerpoint/2010/main" val="3077861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3"/>
          <p:cNvSpPr>
            <a:spLocks noGrp="1"/>
          </p:cNvSpPr>
          <p:nvPr>
            <p:ph idx="1"/>
          </p:nvPr>
        </p:nvSpPr>
        <p:spPr/>
        <p:txBody>
          <a:bodyPr/>
          <a:lstStyle/>
          <a:p>
            <a:r>
              <a:rPr lang="en-US" dirty="0"/>
              <a:t>Figure 16.4 shows how to test whether a </a:t>
            </a:r>
            <a:r>
              <a:rPr lang="en-US" dirty="0">
                <a:latin typeface="Consolas" panose="020B0609020204030204" pitchFamily="49" charset="0"/>
              </a:rPr>
              <a:t>string</a:t>
            </a:r>
            <a:r>
              <a:rPr lang="en-US" dirty="0"/>
              <a:t> instance begins or ends with a given </a:t>
            </a:r>
            <a:r>
              <a:rPr lang="en-US" dirty="0">
                <a:latin typeface="Consolas" panose="020B0609020204030204" pitchFamily="49" charset="0"/>
              </a:rPr>
              <a:t>string</a:t>
            </a:r>
            <a:r>
              <a:rPr lang="en-US" dirty="0"/>
              <a:t>. </a:t>
            </a:r>
          </a:p>
        </p:txBody>
      </p:sp>
      <p:sp>
        <p:nvSpPr>
          <p:cNvPr id="3" name="Title 2"/>
          <p:cNvSpPr>
            <a:spLocks noGrp="1"/>
          </p:cNvSpPr>
          <p:nvPr>
            <p:ph type="title"/>
          </p:nvPr>
        </p:nvSpPr>
        <p:spPr/>
        <p:txBody>
          <a:bodyPr/>
          <a:lstStyle/>
          <a:p>
            <a:r>
              <a:rPr lang="en-US"/>
              <a:t>16.5 Comparing strings (cont.)</a:t>
            </a:r>
            <a:endParaRPr lang="en-US" dirty="0"/>
          </a:p>
        </p:txBody>
      </p:sp>
      <p:sp>
        <p:nvSpPr>
          <p:cNvPr id="2" name="Slide Number Placeholder 1">
            <a:extLst>
              <a:ext uri="{FF2B5EF4-FFF2-40B4-BE49-F238E27FC236}">
                <a16:creationId xmlns:a16="http://schemas.microsoft.com/office/drawing/2014/main" id="{8C67A8D2-1C8E-429F-A597-D96F32ED76D0}"/>
              </a:ext>
            </a:extLst>
          </p:cNvPr>
          <p:cNvSpPr>
            <a:spLocks noGrp="1"/>
          </p:cNvSpPr>
          <p:nvPr>
            <p:ph type="sldNum" sz="quarter" idx="12"/>
          </p:nvPr>
        </p:nvSpPr>
        <p:spPr/>
        <p:txBody>
          <a:bodyPr/>
          <a:lstStyle/>
          <a:p>
            <a:fld id="{3CD5B275-A731-4557-A543-A7E8478E24E9}" type="slidenum">
              <a:rPr lang="en-US" smtClean="0"/>
              <a:t>24</a:t>
            </a:fld>
            <a:endParaRPr lang="en-US"/>
          </a:p>
        </p:txBody>
      </p:sp>
    </p:spTree>
    <p:extLst>
      <p:ext uri="{BB962C8B-B14F-4D97-AF65-F5344CB8AC3E}">
        <p14:creationId xmlns:p14="http://schemas.microsoft.com/office/powerpoint/2010/main" val="429228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5313" y="0"/>
            <a:ext cx="11001375" cy="6858000"/>
          </a:xfrm>
          <a:prstGeom prst="rect">
            <a:avLst/>
          </a:prstGeom>
          <a:noFill/>
          <a:ln>
            <a:noFill/>
          </a:ln>
        </p:spPr>
      </p:pic>
      <p:sp>
        <p:nvSpPr>
          <p:cNvPr id="4" name="Slide Number Placeholder 3">
            <a:extLst>
              <a:ext uri="{FF2B5EF4-FFF2-40B4-BE49-F238E27FC236}">
                <a16:creationId xmlns:a16="http://schemas.microsoft.com/office/drawing/2014/main" id="{1B237313-C50A-44F9-B126-ADEBFDED3673}"/>
              </a:ext>
            </a:extLst>
          </p:cNvPr>
          <p:cNvSpPr>
            <a:spLocks noGrp="1"/>
          </p:cNvSpPr>
          <p:nvPr>
            <p:ph type="sldNum" sz="quarter" idx="12"/>
          </p:nvPr>
        </p:nvSpPr>
        <p:spPr/>
        <p:txBody>
          <a:bodyPr/>
          <a:lstStyle/>
          <a:p>
            <a:fld id="{3CD5B275-A731-4557-A543-A7E8478E24E9}" type="slidenum">
              <a:rPr lang="en-US" smtClean="0"/>
              <a:t>25</a:t>
            </a:fld>
            <a:endParaRPr lang="en-US"/>
          </a:p>
        </p:txBody>
      </p:sp>
      <p:sp>
        <p:nvSpPr>
          <p:cNvPr id="3" name="Arrow: Right 2">
            <a:extLst>
              <a:ext uri="{FF2B5EF4-FFF2-40B4-BE49-F238E27FC236}">
                <a16:creationId xmlns:a16="http://schemas.microsoft.com/office/drawing/2014/main" id="{83D76811-A8D5-4AC6-9118-A143FEFEFA46}"/>
              </a:ext>
            </a:extLst>
          </p:cNvPr>
          <p:cNvSpPr/>
          <p:nvPr/>
        </p:nvSpPr>
        <p:spPr>
          <a:xfrm>
            <a:off x="1269507" y="3915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8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11175" y="0"/>
            <a:ext cx="11168063" cy="6858000"/>
          </a:xfrm>
          <a:prstGeom prst="rect">
            <a:avLst/>
          </a:prstGeom>
          <a:noFill/>
          <a:ln>
            <a:noFill/>
          </a:ln>
        </p:spPr>
      </p:pic>
      <p:sp>
        <p:nvSpPr>
          <p:cNvPr id="4" name="Slide Number Placeholder 3">
            <a:extLst>
              <a:ext uri="{FF2B5EF4-FFF2-40B4-BE49-F238E27FC236}">
                <a16:creationId xmlns:a16="http://schemas.microsoft.com/office/drawing/2014/main" id="{CCEC9ED2-BF48-44DD-AACD-BBCA2E30BFB7}"/>
              </a:ext>
            </a:extLst>
          </p:cNvPr>
          <p:cNvSpPr>
            <a:spLocks noGrp="1"/>
          </p:cNvSpPr>
          <p:nvPr>
            <p:ph type="sldNum" sz="quarter" idx="12"/>
          </p:nvPr>
        </p:nvSpPr>
        <p:spPr/>
        <p:txBody>
          <a:bodyPr/>
          <a:lstStyle/>
          <a:p>
            <a:fld id="{3CD5B275-A731-4557-A543-A7E8478E24E9}" type="slidenum">
              <a:rPr lang="en-US" smtClean="0"/>
              <a:t>26</a:t>
            </a:fld>
            <a:endParaRPr lang="en-US"/>
          </a:p>
        </p:txBody>
      </p:sp>
      <p:sp>
        <p:nvSpPr>
          <p:cNvPr id="3" name="Arrow: Right 2">
            <a:extLst>
              <a:ext uri="{FF2B5EF4-FFF2-40B4-BE49-F238E27FC236}">
                <a16:creationId xmlns:a16="http://schemas.microsoft.com/office/drawing/2014/main" id="{51C7D34D-DE2F-4C06-944D-806453BFEB45}"/>
              </a:ext>
            </a:extLst>
          </p:cNvPr>
          <p:cNvSpPr/>
          <p:nvPr/>
        </p:nvSpPr>
        <p:spPr>
          <a:xfrm>
            <a:off x="1393794" y="15713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83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3"/>
          <p:cNvSpPr>
            <a:spLocks noGrp="1"/>
          </p:cNvSpPr>
          <p:nvPr>
            <p:ph idx="1"/>
          </p:nvPr>
        </p:nvSpPr>
        <p:spPr/>
        <p:txBody>
          <a:bodyPr/>
          <a:lstStyle/>
          <a:p>
            <a:r>
              <a:rPr lang="en-US" altLang="en-US" dirty="0"/>
              <a:t>In many apps, it’s necessary to search for a character or set of characters in a </a:t>
            </a:r>
            <a:r>
              <a:rPr lang="en-US" altLang="en-US" dirty="0">
                <a:latin typeface="Consolas" panose="020B0609020204030204" pitchFamily="49" charset="0"/>
              </a:rPr>
              <a:t>string</a:t>
            </a:r>
            <a:r>
              <a:rPr lang="en-US" altLang="en-US" dirty="0"/>
              <a:t>. </a:t>
            </a:r>
          </a:p>
          <a:p>
            <a:r>
              <a:rPr lang="en-US" altLang="en-US" dirty="0"/>
              <a:t>For example, a programmer creating a word processor would want to provide capabilities for searching through documents. </a:t>
            </a:r>
          </a:p>
          <a:p>
            <a:r>
              <a:rPr lang="en-US" altLang="en-US" dirty="0"/>
              <a:t>Fig. 16.5 demonstrates some of the many versions of </a:t>
            </a:r>
            <a:r>
              <a:rPr lang="en-US" altLang="en-US" dirty="0">
                <a:latin typeface="Consolas" panose="020B0609020204030204" pitchFamily="49" charset="0"/>
              </a:rPr>
              <a:t>string</a:t>
            </a:r>
            <a:r>
              <a:rPr lang="en-US" altLang="en-US" dirty="0"/>
              <a:t> methods </a:t>
            </a:r>
            <a:r>
              <a:rPr lang="en-US" altLang="en-US" dirty="0" err="1">
                <a:latin typeface="Consolas" panose="020B0609020204030204" pitchFamily="49" charset="0"/>
              </a:rPr>
              <a:t>IndexOf</a:t>
            </a:r>
            <a:r>
              <a:rPr lang="en-US" altLang="en-US" dirty="0"/>
              <a:t>, </a:t>
            </a:r>
            <a:r>
              <a:rPr lang="en-US" altLang="en-US" dirty="0" err="1">
                <a:latin typeface="Consolas" panose="020B0609020204030204" pitchFamily="49" charset="0"/>
              </a:rPr>
              <a:t>IndexOfAny</a:t>
            </a:r>
            <a:r>
              <a:rPr lang="en-US" altLang="en-US" dirty="0"/>
              <a:t>, </a:t>
            </a:r>
            <a:r>
              <a:rPr lang="en-US" altLang="en-US" dirty="0" err="1">
                <a:latin typeface="Consolas" panose="020B0609020204030204" pitchFamily="49" charset="0"/>
              </a:rPr>
              <a:t>LastIndexOf</a:t>
            </a:r>
            <a:r>
              <a:rPr lang="en-US" altLang="en-US" dirty="0"/>
              <a:t> and </a:t>
            </a:r>
            <a:r>
              <a:rPr lang="en-US" altLang="en-US" dirty="0" err="1">
                <a:latin typeface="Consolas" panose="020B0609020204030204" pitchFamily="49" charset="0"/>
              </a:rPr>
              <a:t>LastIndexOfAny</a:t>
            </a:r>
            <a:r>
              <a:rPr lang="en-US" altLang="en-US" dirty="0"/>
              <a:t>, which search for a specified character or substring in a </a:t>
            </a:r>
            <a:r>
              <a:rPr lang="en-US" altLang="en-US" dirty="0">
                <a:latin typeface="Consolas" panose="020B0609020204030204" pitchFamily="49" charset="0"/>
              </a:rPr>
              <a:t>string</a:t>
            </a:r>
            <a:r>
              <a:rPr lang="en-US" altLang="en-US" dirty="0"/>
              <a:t>. </a:t>
            </a:r>
          </a:p>
          <a:p>
            <a:r>
              <a:rPr lang="en-US" altLang="en-US" dirty="0"/>
              <a:t>We perform all searches in this example on the string letters (initialized with </a:t>
            </a:r>
            <a:r>
              <a:rPr lang="en-US" altLang="en-US" dirty="0">
                <a:latin typeface="Consolas" panose="020B0609020204030204" pitchFamily="49" charset="0"/>
              </a:rPr>
              <a:t>"</a:t>
            </a:r>
            <a:r>
              <a:rPr lang="en-US" altLang="en-US" dirty="0" err="1">
                <a:latin typeface="Consolas" panose="020B0609020204030204" pitchFamily="49" charset="0"/>
              </a:rPr>
              <a:t>abcdefghijklmabcdefghijklm</a:t>
            </a:r>
            <a:r>
              <a:rPr lang="en-US" altLang="en-US" dirty="0">
                <a:latin typeface="Consolas" panose="020B0609020204030204" pitchFamily="49" charset="0"/>
              </a:rPr>
              <a:t>"</a:t>
            </a:r>
            <a:r>
              <a:rPr lang="en-US" altLang="en-US" dirty="0"/>
              <a:t>) located in method </a:t>
            </a:r>
            <a:r>
              <a:rPr lang="en-US" altLang="en-US" dirty="0">
                <a:latin typeface="Consolas" panose="020B0609020204030204" pitchFamily="49" charset="0"/>
              </a:rPr>
              <a:t>Main</a:t>
            </a:r>
            <a:r>
              <a:rPr lang="en-US" altLang="en-US" dirty="0"/>
              <a:t> of class </a:t>
            </a:r>
            <a:r>
              <a:rPr lang="en-US" altLang="en-US" dirty="0" err="1">
                <a:latin typeface="Consolas" panose="020B0609020204030204" pitchFamily="49" charset="0"/>
              </a:rPr>
              <a:t>StringIndexMethods</a:t>
            </a:r>
            <a:r>
              <a:rPr lang="en-US" altLang="en-US" dirty="0"/>
              <a:t>. </a:t>
            </a:r>
          </a:p>
        </p:txBody>
      </p:sp>
      <p:sp>
        <p:nvSpPr>
          <p:cNvPr id="3" name="Title 2"/>
          <p:cNvSpPr>
            <a:spLocks noGrp="1"/>
          </p:cNvSpPr>
          <p:nvPr>
            <p:ph type="title"/>
          </p:nvPr>
        </p:nvSpPr>
        <p:spPr/>
        <p:txBody>
          <a:bodyPr>
            <a:normAutofit fontScale="90000"/>
          </a:bodyPr>
          <a:lstStyle/>
          <a:p>
            <a:r>
              <a:rPr lang="en-US" dirty="0">
                <a:solidFill>
                  <a:srgbClr val="FF0000"/>
                </a:solidFill>
              </a:rPr>
              <a:t>16.6 Locating Characters and Substrings in strings</a:t>
            </a:r>
          </a:p>
        </p:txBody>
      </p:sp>
      <p:sp>
        <p:nvSpPr>
          <p:cNvPr id="2" name="Slide Number Placeholder 1">
            <a:extLst>
              <a:ext uri="{FF2B5EF4-FFF2-40B4-BE49-F238E27FC236}">
                <a16:creationId xmlns:a16="http://schemas.microsoft.com/office/drawing/2014/main" id="{E6CB0249-BECC-49F8-8C8B-2868F05E81DB}"/>
              </a:ext>
            </a:extLst>
          </p:cNvPr>
          <p:cNvSpPr>
            <a:spLocks noGrp="1"/>
          </p:cNvSpPr>
          <p:nvPr>
            <p:ph type="sldNum" sz="quarter" idx="12"/>
          </p:nvPr>
        </p:nvSpPr>
        <p:spPr/>
        <p:txBody>
          <a:bodyPr/>
          <a:lstStyle/>
          <a:p>
            <a:fld id="{3CD5B275-A731-4557-A543-A7E8478E24E9}" type="slidenum">
              <a:rPr lang="en-US" smtClean="0"/>
              <a:t>27</a:t>
            </a:fld>
            <a:endParaRPr lang="en-US"/>
          </a:p>
        </p:txBody>
      </p:sp>
    </p:spTree>
    <p:extLst>
      <p:ext uri="{BB962C8B-B14F-4D97-AF65-F5344CB8AC3E}">
        <p14:creationId xmlns:p14="http://schemas.microsoft.com/office/powerpoint/2010/main" val="656611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4" name="Slide Number Placeholder 3">
            <a:extLst>
              <a:ext uri="{FF2B5EF4-FFF2-40B4-BE49-F238E27FC236}">
                <a16:creationId xmlns:a16="http://schemas.microsoft.com/office/drawing/2014/main" id="{949D146A-A47F-40BC-81FE-0A0C7B4C5F12}"/>
              </a:ext>
            </a:extLst>
          </p:cNvPr>
          <p:cNvSpPr>
            <a:spLocks noGrp="1"/>
          </p:cNvSpPr>
          <p:nvPr>
            <p:ph type="sldNum" sz="quarter" idx="12"/>
          </p:nvPr>
        </p:nvSpPr>
        <p:spPr/>
        <p:txBody>
          <a:bodyPr/>
          <a:lstStyle/>
          <a:p>
            <a:fld id="{3CD5B275-A731-4557-A543-A7E8478E24E9}" type="slidenum">
              <a:rPr lang="en-US" smtClean="0"/>
              <a:t>28</a:t>
            </a:fld>
            <a:endParaRPr lang="en-US"/>
          </a:p>
        </p:txBody>
      </p:sp>
      <p:sp>
        <p:nvSpPr>
          <p:cNvPr id="3" name="Arrow: Right 2">
            <a:extLst>
              <a:ext uri="{FF2B5EF4-FFF2-40B4-BE49-F238E27FC236}">
                <a16:creationId xmlns:a16="http://schemas.microsoft.com/office/drawing/2014/main" id="{B8CAB5AC-7CE1-4B65-A153-1C21B48E8D73}"/>
              </a:ext>
            </a:extLst>
          </p:cNvPr>
          <p:cNvSpPr/>
          <p:nvPr/>
        </p:nvSpPr>
        <p:spPr>
          <a:xfrm>
            <a:off x="1349406" y="403046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91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4" name="Slide Number Placeholder 3">
            <a:extLst>
              <a:ext uri="{FF2B5EF4-FFF2-40B4-BE49-F238E27FC236}">
                <a16:creationId xmlns:a16="http://schemas.microsoft.com/office/drawing/2014/main" id="{1896AA80-9184-4E60-88D9-CF9906DEEA85}"/>
              </a:ext>
            </a:extLst>
          </p:cNvPr>
          <p:cNvSpPr>
            <a:spLocks noGrp="1"/>
          </p:cNvSpPr>
          <p:nvPr>
            <p:ph type="sldNum" sz="quarter" idx="12"/>
          </p:nvPr>
        </p:nvSpPr>
        <p:spPr/>
        <p:txBody>
          <a:bodyPr/>
          <a:lstStyle/>
          <a:p>
            <a:fld id="{3CD5B275-A731-4557-A543-A7E8478E24E9}" type="slidenum">
              <a:rPr lang="en-US" smtClean="0"/>
              <a:t>29</a:t>
            </a:fld>
            <a:endParaRPr lang="en-US"/>
          </a:p>
        </p:txBody>
      </p:sp>
    </p:spTree>
    <p:extLst>
      <p:ext uri="{BB962C8B-B14F-4D97-AF65-F5344CB8AC3E}">
        <p14:creationId xmlns:p14="http://schemas.microsoft.com/office/powerpoint/2010/main" val="10853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35138" y="0"/>
            <a:ext cx="8720137" cy="6858000"/>
          </a:xfrm>
          <a:prstGeom prst="rect">
            <a:avLst/>
          </a:prstGeom>
          <a:noFill/>
          <a:ln>
            <a:noFill/>
          </a:ln>
        </p:spPr>
      </p:pic>
      <p:sp>
        <p:nvSpPr>
          <p:cNvPr id="4" name="Slide Number Placeholder 3">
            <a:extLst>
              <a:ext uri="{FF2B5EF4-FFF2-40B4-BE49-F238E27FC236}">
                <a16:creationId xmlns:a16="http://schemas.microsoft.com/office/drawing/2014/main" id="{4E1BDBEB-7B63-4547-8604-BD1D37B9DF07}"/>
              </a:ext>
            </a:extLst>
          </p:cNvPr>
          <p:cNvSpPr>
            <a:spLocks noGrp="1"/>
          </p:cNvSpPr>
          <p:nvPr>
            <p:ph type="sldNum" sz="quarter" idx="12"/>
          </p:nvPr>
        </p:nvSpPr>
        <p:spPr/>
        <p:txBody>
          <a:bodyPr/>
          <a:lstStyle/>
          <a:p>
            <a:fld id="{3CD5B275-A731-4557-A543-A7E8478E24E9}" type="slidenum">
              <a:rPr lang="en-US" smtClean="0"/>
              <a:t>3</a:t>
            </a:fld>
            <a:endParaRPr lang="en-US"/>
          </a:p>
        </p:txBody>
      </p:sp>
    </p:spTree>
    <p:extLst>
      <p:ext uri="{BB962C8B-B14F-4D97-AF65-F5344CB8AC3E}">
        <p14:creationId xmlns:p14="http://schemas.microsoft.com/office/powerpoint/2010/main" val="225815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4" name="Slide Number Placeholder 3">
            <a:extLst>
              <a:ext uri="{FF2B5EF4-FFF2-40B4-BE49-F238E27FC236}">
                <a16:creationId xmlns:a16="http://schemas.microsoft.com/office/drawing/2014/main" id="{B61C4BCE-2309-4C9C-8198-FE12FAA39BC0}"/>
              </a:ext>
            </a:extLst>
          </p:cNvPr>
          <p:cNvSpPr>
            <a:spLocks noGrp="1"/>
          </p:cNvSpPr>
          <p:nvPr>
            <p:ph type="sldNum" sz="quarter" idx="12"/>
          </p:nvPr>
        </p:nvSpPr>
        <p:spPr/>
        <p:txBody>
          <a:bodyPr/>
          <a:lstStyle/>
          <a:p>
            <a:fld id="{3CD5B275-A731-4557-A543-A7E8478E24E9}" type="slidenum">
              <a:rPr lang="en-US" smtClean="0"/>
              <a:t>30</a:t>
            </a:fld>
            <a:endParaRPr lang="en-US"/>
          </a:p>
        </p:txBody>
      </p:sp>
      <p:sp>
        <p:nvSpPr>
          <p:cNvPr id="3" name="Arrow: Right 2">
            <a:extLst>
              <a:ext uri="{FF2B5EF4-FFF2-40B4-BE49-F238E27FC236}">
                <a16:creationId xmlns:a16="http://schemas.microsoft.com/office/drawing/2014/main" id="{039D7143-F83E-41CB-8EE6-6DB8FF9B0249}"/>
              </a:ext>
            </a:extLst>
          </p:cNvPr>
          <p:cNvSpPr/>
          <p:nvPr/>
        </p:nvSpPr>
        <p:spPr>
          <a:xfrm>
            <a:off x="1065320" y="11452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512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4" name="Slide Number Placeholder 3">
            <a:extLst>
              <a:ext uri="{FF2B5EF4-FFF2-40B4-BE49-F238E27FC236}">
                <a16:creationId xmlns:a16="http://schemas.microsoft.com/office/drawing/2014/main" id="{60A1A8B8-7D94-4839-857B-93CD2B104374}"/>
              </a:ext>
            </a:extLst>
          </p:cNvPr>
          <p:cNvSpPr>
            <a:spLocks noGrp="1"/>
          </p:cNvSpPr>
          <p:nvPr>
            <p:ph type="sldNum" sz="quarter" idx="12"/>
          </p:nvPr>
        </p:nvSpPr>
        <p:spPr/>
        <p:txBody>
          <a:bodyPr/>
          <a:lstStyle/>
          <a:p>
            <a:fld id="{3CD5B275-A731-4557-A543-A7E8478E24E9}" type="slidenum">
              <a:rPr lang="en-US" smtClean="0"/>
              <a:t>31</a:t>
            </a:fld>
            <a:endParaRPr lang="en-US"/>
          </a:p>
        </p:txBody>
      </p:sp>
    </p:spTree>
    <p:extLst>
      <p:ext uri="{BB962C8B-B14F-4D97-AF65-F5344CB8AC3E}">
        <p14:creationId xmlns:p14="http://schemas.microsoft.com/office/powerpoint/2010/main" val="325427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7438" y="0"/>
            <a:ext cx="10017125" cy="6858000"/>
          </a:xfrm>
          <a:prstGeom prst="rect">
            <a:avLst/>
          </a:prstGeom>
          <a:noFill/>
          <a:ln>
            <a:noFill/>
          </a:ln>
        </p:spPr>
      </p:pic>
      <p:sp>
        <p:nvSpPr>
          <p:cNvPr id="4" name="Slide Number Placeholder 3">
            <a:extLst>
              <a:ext uri="{FF2B5EF4-FFF2-40B4-BE49-F238E27FC236}">
                <a16:creationId xmlns:a16="http://schemas.microsoft.com/office/drawing/2014/main" id="{8E7548B5-5B9E-4581-B9C6-A881914CBB5E}"/>
              </a:ext>
            </a:extLst>
          </p:cNvPr>
          <p:cNvSpPr>
            <a:spLocks noGrp="1"/>
          </p:cNvSpPr>
          <p:nvPr>
            <p:ph type="sldNum" sz="quarter" idx="12"/>
          </p:nvPr>
        </p:nvSpPr>
        <p:spPr/>
        <p:txBody>
          <a:bodyPr/>
          <a:lstStyle/>
          <a:p>
            <a:fld id="{3CD5B275-A731-4557-A543-A7E8478E24E9}" type="slidenum">
              <a:rPr lang="en-US" smtClean="0"/>
              <a:t>32</a:t>
            </a:fld>
            <a:endParaRPr lang="en-US"/>
          </a:p>
        </p:txBody>
      </p:sp>
    </p:spTree>
    <p:extLst>
      <p:ext uri="{BB962C8B-B14F-4D97-AF65-F5344CB8AC3E}">
        <p14:creationId xmlns:p14="http://schemas.microsoft.com/office/powerpoint/2010/main" val="298306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28688"/>
            <a:ext cx="12192000" cy="4999037"/>
          </a:xfrm>
          <a:prstGeom prst="rect">
            <a:avLst/>
          </a:prstGeom>
          <a:noFill/>
          <a:ln>
            <a:noFill/>
          </a:ln>
        </p:spPr>
      </p:pic>
      <p:sp>
        <p:nvSpPr>
          <p:cNvPr id="4" name="Slide Number Placeholder 3">
            <a:extLst>
              <a:ext uri="{FF2B5EF4-FFF2-40B4-BE49-F238E27FC236}">
                <a16:creationId xmlns:a16="http://schemas.microsoft.com/office/drawing/2014/main" id="{F113DC76-E702-436B-B4F5-1DD58F94A63E}"/>
              </a:ext>
            </a:extLst>
          </p:cNvPr>
          <p:cNvSpPr>
            <a:spLocks noGrp="1"/>
          </p:cNvSpPr>
          <p:nvPr>
            <p:ph type="sldNum" sz="quarter" idx="12"/>
          </p:nvPr>
        </p:nvSpPr>
        <p:spPr/>
        <p:txBody>
          <a:bodyPr/>
          <a:lstStyle/>
          <a:p>
            <a:fld id="{3CD5B275-A731-4557-A543-A7E8478E24E9}" type="slidenum">
              <a:rPr lang="en-US" smtClean="0"/>
              <a:t>33</a:t>
            </a:fld>
            <a:endParaRPr lang="en-US"/>
          </a:p>
        </p:txBody>
      </p:sp>
    </p:spTree>
    <p:extLst>
      <p:ext uri="{BB962C8B-B14F-4D97-AF65-F5344CB8AC3E}">
        <p14:creationId xmlns:p14="http://schemas.microsoft.com/office/powerpoint/2010/main" val="3052015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3"/>
          <p:cNvSpPr>
            <a:spLocks noGrp="1"/>
          </p:cNvSpPr>
          <p:nvPr>
            <p:ph idx="1"/>
          </p:nvPr>
        </p:nvSpPr>
        <p:spPr/>
        <p:txBody>
          <a:bodyPr/>
          <a:lstStyle/>
          <a:p>
            <a:r>
              <a:rPr lang="en-US" altLang="en-US" dirty="0"/>
              <a:t>Class </a:t>
            </a:r>
            <a:r>
              <a:rPr lang="en-US" altLang="en-US" dirty="0">
                <a:latin typeface="Consolas" panose="020B0609020204030204" pitchFamily="49" charset="0"/>
              </a:rPr>
              <a:t>string</a:t>
            </a:r>
            <a:r>
              <a:rPr lang="en-US" altLang="en-US" dirty="0"/>
              <a:t> provides two </a:t>
            </a:r>
            <a:r>
              <a:rPr lang="en-US" altLang="en-US" dirty="0">
                <a:latin typeface="Consolas" panose="020B0609020204030204" pitchFamily="49" charset="0"/>
              </a:rPr>
              <a:t>Substring</a:t>
            </a:r>
            <a:r>
              <a:rPr lang="en-US" altLang="en-US" dirty="0"/>
              <a:t> methods, which create a new string by copying part of an existing </a:t>
            </a:r>
            <a:r>
              <a:rPr lang="en-US" altLang="en-US" dirty="0">
                <a:latin typeface="Consolas" panose="020B0609020204030204" pitchFamily="49" charset="0"/>
              </a:rPr>
              <a:t>string</a:t>
            </a:r>
            <a:r>
              <a:rPr lang="en-US" altLang="en-US" dirty="0"/>
              <a:t>. </a:t>
            </a:r>
          </a:p>
          <a:p>
            <a:r>
              <a:rPr lang="en-US" altLang="en-US" dirty="0"/>
              <a:t>Each method returns a new </a:t>
            </a:r>
            <a:r>
              <a:rPr lang="en-US" altLang="en-US" dirty="0">
                <a:latin typeface="Consolas" panose="020B0609020204030204" pitchFamily="49" charset="0"/>
              </a:rPr>
              <a:t>string</a:t>
            </a:r>
            <a:r>
              <a:rPr lang="en-US" altLang="en-US" dirty="0"/>
              <a:t>. </a:t>
            </a:r>
          </a:p>
          <a:p>
            <a:r>
              <a:rPr lang="en-US" altLang="en-US" dirty="0"/>
              <a:t>Fig. 16.6 demonstrates the use of both methods. </a:t>
            </a:r>
          </a:p>
        </p:txBody>
      </p:sp>
      <p:sp>
        <p:nvSpPr>
          <p:cNvPr id="3" name="Title 2"/>
          <p:cNvSpPr>
            <a:spLocks noGrp="1"/>
          </p:cNvSpPr>
          <p:nvPr>
            <p:ph type="title"/>
          </p:nvPr>
        </p:nvSpPr>
        <p:spPr/>
        <p:txBody>
          <a:bodyPr/>
          <a:lstStyle/>
          <a:p>
            <a:r>
              <a:rPr lang="en-US" dirty="0"/>
              <a:t>16.7 Extracting Substrings from </a:t>
            </a:r>
            <a:r>
              <a:rPr lang="en-US" dirty="0">
                <a:latin typeface="Consolas" panose="020B0609020204030204" pitchFamily="49" charset="0"/>
              </a:rPr>
              <a:t>string</a:t>
            </a:r>
            <a:r>
              <a:rPr lang="en-US" dirty="0"/>
              <a:t>s</a:t>
            </a:r>
          </a:p>
        </p:txBody>
      </p:sp>
      <p:sp>
        <p:nvSpPr>
          <p:cNvPr id="2" name="Slide Number Placeholder 1">
            <a:extLst>
              <a:ext uri="{FF2B5EF4-FFF2-40B4-BE49-F238E27FC236}">
                <a16:creationId xmlns:a16="http://schemas.microsoft.com/office/drawing/2014/main" id="{02D78E07-EA6E-4551-921F-00E7B6755DB5}"/>
              </a:ext>
            </a:extLst>
          </p:cNvPr>
          <p:cNvSpPr>
            <a:spLocks noGrp="1"/>
          </p:cNvSpPr>
          <p:nvPr>
            <p:ph type="sldNum" sz="quarter" idx="12"/>
          </p:nvPr>
        </p:nvSpPr>
        <p:spPr/>
        <p:txBody>
          <a:bodyPr/>
          <a:lstStyle/>
          <a:p>
            <a:fld id="{3CD5B275-A731-4557-A543-A7E8478E24E9}" type="slidenum">
              <a:rPr lang="en-US" smtClean="0"/>
              <a:t>34</a:t>
            </a:fld>
            <a:endParaRPr lang="en-US"/>
          </a:p>
        </p:txBody>
      </p:sp>
    </p:spTree>
    <p:extLst>
      <p:ext uri="{BB962C8B-B14F-4D97-AF65-F5344CB8AC3E}">
        <p14:creationId xmlns:p14="http://schemas.microsoft.com/office/powerpoint/2010/main" val="2920007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66813" y="0"/>
            <a:ext cx="9856787" cy="6858000"/>
          </a:xfrm>
          <a:prstGeom prst="rect">
            <a:avLst/>
          </a:prstGeom>
          <a:noFill/>
          <a:ln>
            <a:noFill/>
          </a:ln>
        </p:spPr>
      </p:pic>
      <p:sp>
        <p:nvSpPr>
          <p:cNvPr id="4" name="Arrow: Right 3">
            <a:extLst>
              <a:ext uri="{FF2B5EF4-FFF2-40B4-BE49-F238E27FC236}">
                <a16:creationId xmlns:a16="http://schemas.microsoft.com/office/drawing/2014/main" id="{978ECB84-82F8-4EB7-9A67-6D6AC62DD4D5}"/>
              </a:ext>
            </a:extLst>
          </p:cNvPr>
          <p:cNvSpPr/>
          <p:nvPr/>
        </p:nvSpPr>
        <p:spPr>
          <a:xfrm>
            <a:off x="1686757" y="30383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C3F7AD8-F8C3-4842-994D-A72F72F2F570}"/>
              </a:ext>
            </a:extLst>
          </p:cNvPr>
          <p:cNvSpPr>
            <a:spLocks noGrp="1"/>
          </p:cNvSpPr>
          <p:nvPr>
            <p:ph type="sldNum" sz="quarter" idx="12"/>
          </p:nvPr>
        </p:nvSpPr>
        <p:spPr/>
        <p:txBody>
          <a:bodyPr/>
          <a:lstStyle/>
          <a:p>
            <a:fld id="{3CD5B275-A731-4557-A543-A7E8478E24E9}" type="slidenum">
              <a:rPr lang="en-US" smtClean="0"/>
              <a:t>35</a:t>
            </a:fld>
            <a:endParaRPr lang="en-US"/>
          </a:p>
        </p:txBody>
      </p:sp>
    </p:spTree>
    <p:extLst>
      <p:ext uri="{BB962C8B-B14F-4D97-AF65-F5344CB8AC3E}">
        <p14:creationId xmlns:p14="http://schemas.microsoft.com/office/powerpoint/2010/main" val="2764963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3"/>
          <p:cNvSpPr>
            <a:spLocks noGrp="1"/>
          </p:cNvSpPr>
          <p:nvPr>
            <p:ph idx="1"/>
          </p:nvPr>
        </p:nvSpPr>
        <p:spPr/>
        <p:txBody>
          <a:bodyPr/>
          <a:lstStyle/>
          <a:p>
            <a:r>
              <a:rPr lang="en-US" altLang="en-US" dirty="0"/>
              <a:t>The </a:t>
            </a:r>
            <a:r>
              <a:rPr lang="en-US" altLang="en-US" dirty="0">
                <a:latin typeface="Consolas" panose="020B0609020204030204" pitchFamily="49" charset="0"/>
              </a:rPr>
              <a:t>+</a:t>
            </a:r>
            <a:r>
              <a:rPr lang="en-US" altLang="en-US" dirty="0"/>
              <a:t> operator is not the only way to perform </a:t>
            </a:r>
            <a:r>
              <a:rPr lang="en-US" altLang="en-US" dirty="0">
                <a:latin typeface="Consolas" panose="020B0609020204030204" pitchFamily="49" charset="0"/>
              </a:rPr>
              <a:t>string</a:t>
            </a:r>
            <a:r>
              <a:rPr lang="en-US" altLang="en-US" dirty="0"/>
              <a:t> concatenation. </a:t>
            </a:r>
          </a:p>
          <a:p>
            <a:r>
              <a:rPr lang="en-US" altLang="en-US" dirty="0"/>
              <a:t>The </a:t>
            </a:r>
            <a:r>
              <a:rPr lang="en-US" altLang="en-US" dirty="0">
                <a:latin typeface="Consolas" panose="020B0609020204030204" pitchFamily="49" charset="0"/>
              </a:rPr>
              <a:t>static</a:t>
            </a:r>
            <a:r>
              <a:rPr lang="en-US" altLang="en-US" dirty="0"/>
              <a:t> method </a:t>
            </a:r>
            <a:r>
              <a:rPr lang="en-US" altLang="en-US" dirty="0" err="1">
                <a:latin typeface="Consolas" panose="020B0609020204030204" pitchFamily="49" charset="0"/>
              </a:rPr>
              <a:t>Concat</a:t>
            </a:r>
            <a:r>
              <a:rPr lang="en-US" altLang="en-US" dirty="0"/>
              <a:t> of class </a:t>
            </a:r>
            <a:r>
              <a:rPr lang="en-US" altLang="en-US" dirty="0">
                <a:latin typeface="Consolas" panose="020B0609020204030204" pitchFamily="49" charset="0"/>
              </a:rPr>
              <a:t>string</a:t>
            </a:r>
            <a:r>
              <a:rPr lang="en-US" altLang="en-US" dirty="0"/>
              <a:t> (Fig. 16.7) concatenates two </a:t>
            </a:r>
            <a:r>
              <a:rPr lang="en-US" altLang="en-US" dirty="0">
                <a:latin typeface="Consolas" panose="020B0609020204030204" pitchFamily="49" charset="0"/>
              </a:rPr>
              <a:t>string</a:t>
            </a:r>
            <a:r>
              <a:rPr lang="en-US" altLang="en-US" dirty="0"/>
              <a:t>s and returns a new </a:t>
            </a:r>
            <a:r>
              <a:rPr lang="en-US" altLang="en-US" dirty="0">
                <a:latin typeface="Consolas" panose="020B0609020204030204" pitchFamily="49" charset="0"/>
              </a:rPr>
              <a:t>string</a:t>
            </a:r>
            <a:r>
              <a:rPr lang="en-US" altLang="en-US" dirty="0"/>
              <a:t> containing the combined characters from both original </a:t>
            </a:r>
            <a:r>
              <a:rPr lang="en-US" altLang="en-US" dirty="0">
                <a:latin typeface="Consolas" panose="020B0609020204030204" pitchFamily="49" charset="0"/>
              </a:rPr>
              <a:t>string</a:t>
            </a:r>
            <a:r>
              <a:rPr lang="en-US" altLang="en-US" dirty="0"/>
              <a:t>s. </a:t>
            </a:r>
          </a:p>
        </p:txBody>
      </p:sp>
      <p:sp>
        <p:nvSpPr>
          <p:cNvPr id="3" name="Title 2"/>
          <p:cNvSpPr>
            <a:spLocks noGrp="1"/>
          </p:cNvSpPr>
          <p:nvPr>
            <p:ph type="title"/>
          </p:nvPr>
        </p:nvSpPr>
        <p:spPr/>
        <p:txBody>
          <a:bodyPr/>
          <a:lstStyle/>
          <a:p>
            <a:r>
              <a:rPr lang="en-US"/>
              <a:t>16.8 Concatenating strings</a:t>
            </a:r>
            <a:endParaRPr lang="en-US" dirty="0"/>
          </a:p>
        </p:txBody>
      </p:sp>
      <p:sp>
        <p:nvSpPr>
          <p:cNvPr id="2" name="Slide Number Placeholder 1">
            <a:extLst>
              <a:ext uri="{FF2B5EF4-FFF2-40B4-BE49-F238E27FC236}">
                <a16:creationId xmlns:a16="http://schemas.microsoft.com/office/drawing/2014/main" id="{B2309A03-BD0A-4E56-878B-0060EF3FF368}"/>
              </a:ext>
            </a:extLst>
          </p:cNvPr>
          <p:cNvSpPr>
            <a:spLocks noGrp="1"/>
          </p:cNvSpPr>
          <p:nvPr>
            <p:ph type="sldNum" sz="quarter" idx="12"/>
          </p:nvPr>
        </p:nvSpPr>
        <p:spPr/>
        <p:txBody>
          <a:bodyPr/>
          <a:lstStyle/>
          <a:p>
            <a:fld id="{3CD5B275-A731-4557-A543-A7E8478E24E9}" type="slidenum">
              <a:rPr lang="en-US" smtClean="0"/>
              <a:t>36</a:t>
            </a:fld>
            <a:endParaRPr lang="en-US"/>
          </a:p>
        </p:txBody>
      </p:sp>
    </p:spTree>
    <p:extLst>
      <p:ext uri="{BB962C8B-B14F-4D97-AF65-F5344CB8AC3E}">
        <p14:creationId xmlns:p14="http://schemas.microsoft.com/office/powerpoint/2010/main" val="254049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4" name="Slide Number Placeholder 3">
            <a:extLst>
              <a:ext uri="{FF2B5EF4-FFF2-40B4-BE49-F238E27FC236}">
                <a16:creationId xmlns:a16="http://schemas.microsoft.com/office/drawing/2014/main" id="{FC1285E1-F12F-4D5B-98F9-D74F691AD130}"/>
              </a:ext>
            </a:extLst>
          </p:cNvPr>
          <p:cNvSpPr>
            <a:spLocks noGrp="1"/>
          </p:cNvSpPr>
          <p:nvPr>
            <p:ph type="sldNum" sz="quarter" idx="12"/>
          </p:nvPr>
        </p:nvSpPr>
        <p:spPr/>
        <p:txBody>
          <a:bodyPr/>
          <a:lstStyle/>
          <a:p>
            <a:fld id="{3CD5B275-A731-4557-A543-A7E8478E24E9}" type="slidenum">
              <a:rPr lang="en-US" smtClean="0"/>
              <a:t>37</a:t>
            </a:fld>
            <a:endParaRPr lang="en-US"/>
          </a:p>
        </p:txBody>
      </p:sp>
      <p:sp>
        <p:nvSpPr>
          <p:cNvPr id="3" name="Arrow: Right 2">
            <a:extLst>
              <a:ext uri="{FF2B5EF4-FFF2-40B4-BE49-F238E27FC236}">
                <a16:creationId xmlns:a16="http://schemas.microsoft.com/office/drawing/2014/main" id="{0280C139-C3A6-4732-BA1D-123E3C0C4E7A}"/>
              </a:ext>
            </a:extLst>
          </p:cNvPr>
          <p:cNvSpPr/>
          <p:nvPr/>
        </p:nvSpPr>
        <p:spPr>
          <a:xfrm>
            <a:off x="1260630" y="44743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22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55600"/>
            <a:ext cx="12192000" cy="6145213"/>
          </a:xfrm>
          <a:prstGeom prst="rect">
            <a:avLst/>
          </a:prstGeom>
          <a:noFill/>
          <a:ln>
            <a:noFill/>
          </a:ln>
        </p:spPr>
      </p:pic>
      <p:sp>
        <p:nvSpPr>
          <p:cNvPr id="4" name="Slide Number Placeholder 3">
            <a:extLst>
              <a:ext uri="{FF2B5EF4-FFF2-40B4-BE49-F238E27FC236}">
                <a16:creationId xmlns:a16="http://schemas.microsoft.com/office/drawing/2014/main" id="{19F99244-9E05-4F2C-93EC-97CF990806BE}"/>
              </a:ext>
            </a:extLst>
          </p:cNvPr>
          <p:cNvSpPr>
            <a:spLocks noGrp="1"/>
          </p:cNvSpPr>
          <p:nvPr>
            <p:ph type="sldNum" sz="quarter" idx="12"/>
          </p:nvPr>
        </p:nvSpPr>
        <p:spPr/>
        <p:txBody>
          <a:bodyPr/>
          <a:lstStyle/>
          <a:p>
            <a:fld id="{3CD5B275-A731-4557-A543-A7E8478E24E9}" type="slidenum">
              <a:rPr lang="en-US" smtClean="0"/>
              <a:t>38</a:t>
            </a:fld>
            <a:endParaRPr lang="en-US"/>
          </a:p>
        </p:txBody>
      </p:sp>
    </p:spTree>
    <p:extLst>
      <p:ext uri="{BB962C8B-B14F-4D97-AF65-F5344CB8AC3E}">
        <p14:creationId xmlns:p14="http://schemas.microsoft.com/office/powerpoint/2010/main" val="2960568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3"/>
          <p:cNvSpPr>
            <a:spLocks noGrp="1"/>
          </p:cNvSpPr>
          <p:nvPr>
            <p:ph idx="1"/>
          </p:nvPr>
        </p:nvSpPr>
        <p:spPr/>
        <p:txBody>
          <a:bodyPr/>
          <a:lstStyle/>
          <a:p>
            <a:r>
              <a:rPr lang="en-US" altLang="en-US" dirty="0"/>
              <a:t>Class </a:t>
            </a:r>
            <a:r>
              <a:rPr lang="en-US" altLang="en-US" dirty="0">
                <a:latin typeface="Consolas" panose="020B0609020204030204" pitchFamily="49" charset="0"/>
              </a:rPr>
              <a:t>string</a:t>
            </a:r>
            <a:r>
              <a:rPr lang="en-US" altLang="en-US" dirty="0"/>
              <a:t> provides several methods that return modified copies of strings. </a:t>
            </a:r>
          </a:p>
          <a:p>
            <a:r>
              <a:rPr lang="en-US" altLang="en-US" dirty="0"/>
              <a:t>The app in Fig. 16.8 demonstrates </a:t>
            </a:r>
            <a:r>
              <a:rPr lang="en-US" altLang="en-US" dirty="0">
                <a:latin typeface="Consolas" panose="020B0609020204030204" pitchFamily="49" charset="0"/>
              </a:rPr>
              <a:t>string</a:t>
            </a:r>
            <a:r>
              <a:rPr lang="en-US" altLang="en-US" dirty="0"/>
              <a:t> methods </a:t>
            </a:r>
            <a:r>
              <a:rPr lang="en-US" altLang="en-US" dirty="0">
                <a:latin typeface="Consolas" panose="020B0609020204030204" pitchFamily="49" charset="0"/>
              </a:rPr>
              <a:t>Replace</a:t>
            </a:r>
            <a:r>
              <a:rPr lang="en-US" altLang="en-US" dirty="0"/>
              <a:t>, </a:t>
            </a:r>
            <a:r>
              <a:rPr lang="en-US" altLang="en-US" dirty="0" err="1">
                <a:latin typeface="Consolas" panose="020B0609020204030204" pitchFamily="49" charset="0"/>
              </a:rPr>
              <a:t>ToLower</a:t>
            </a:r>
            <a:r>
              <a:rPr lang="en-US" altLang="en-US" dirty="0"/>
              <a:t>, </a:t>
            </a:r>
            <a:r>
              <a:rPr lang="en-US" altLang="en-US" dirty="0" err="1">
                <a:latin typeface="Consolas" panose="020B0609020204030204" pitchFamily="49" charset="0"/>
              </a:rPr>
              <a:t>ToUpper</a:t>
            </a:r>
            <a:r>
              <a:rPr lang="en-US" altLang="en-US" dirty="0"/>
              <a:t> and </a:t>
            </a:r>
            <a:r>
              <a:rPr lang="en-US" altLang="en-US" dirty="0">
                <a:latin typeface="Consolas" panose="020B0609020204030204" pitchFamily="49" charset="0"/>
              </a:rPr>
              <a:t>Trim. </a:t>
            </a:r>
          </a:p>
        </p:txBody>
      </p:sp>
      <p:sp>
        <p:nvSpPr>
          <p:cNvPr id="3" name="Title 2"/>
          <p:cNvSpPr>
            <a:spLocks noGrp="1"/>
          </p:cNvSpPr>
          <p:nvPr>
            <p:ph type="title"/>
          </p:nvPr>
        </p:nvSpPr>
        <p:spPr/>
        <p:txBody>
          <a:bodyPr/>
          <a:lstStyle/>
          <a:p>
            <a:r>
              <a:rPr lang="en-US"/>
              <a:t>16.9 Miscellaneous string Methods</a:t>
            </a:r>
            <a:endParaRPr lang="en-US" dirty="0"/>
          </a:p>
        </p:txBody>
      </p:sp>
      <p:sp>
        <p:nvSpPr>
          <p:cNvPr id="2" name="Slide Number Placeholder 1">
            <a:extLst>
              <a:ext uri="{FF2B5EF4-FFF2-40B4-BE49-F238E27FC236}">
                <a16:creationId xmlns:a16="http://schemas.microsoft.com/office/drawing/2014/main" id="{4E9308F7-0CBD-47BB-ABA1-66D2E80224C6}"/>
              </a:ext>
            </a:extLst>
          </p:cNvPr>
          <p:cNvSpPr>
            <a:spLocks noGrp="1"/>
          </p:cNvSpPr>
          <p:nvPr>
            <p:ph type="sldNum" sz="quarter" idx="12"/>
          </p:nvPr>
        </p:nvSpPr>
        <p:spPr/>
        <p:txBody>
          <a:bodyPr/>
          <a:lstStyle/>
          <a:p>
            <a:fld id="{3CD5B275-A731-4557-A543-A7E8478E24E9}" type="slidenum">
              <a:rPr lang="en-US" smtClean="0"/>
              <a:t>39</a:t>
            </a:fld>
            <a:endParaRPr lang="en-US"/>
          </a:p>
        </p:txBody>
      </p:sp>
    </p:spTree>
    <p:extLst>
      <p:ext uri="{BB962C8B-B14F-4D97-AF65-F5344CB8AC3E}">
        <p14:creationId xmlns:p14="http://schemas.microsoft.com/office/powerpoint/2010/main" val="329494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idx="1"/>
          </p:nvPr>
        </p:nvSpPr>
        <p:spPr/>
        <p:txBody>
          <a:bodyPr/>
          <a:lstStyle/>
          <a:p>
            <a:r>
              <a:rPr lang="en-US" altLang="en-US" sz="2400" dirty="0"/>
              <a:t>Characters are the fundamental building blocks of C# source code. </a:t>
            </a:r>
          </a:p>
          <a:p>
            <a:r>
              <a:rPr lang="en-US" altLang="en-US" sz="2400" dirty="0"/>
              <a:t>Every program is composed of characters that, when grouped together meaningfully, create a sequence that the compiler interprets as instructions describing how to accomplish a task. </a:t>
            </a:r>
          </a:p>
          <a:p>
            <a:r>
              <a:rPr lang="en-US" altLang="en-US" sz="2400" dirty="0"/>
              <a:t>A program also can contain character constants. </a:t>
            </a:r>
          </a:p>
          <a:p>
            <a:r>
              <a:rPr lang="en-US" altLang="en-US" sz="2400" dirty="0"/>
              <a:t>A character constant is a character that’s represented as an integer value, called a character code. </a:t>
            </a:r>
          </a:p>
          <a:p>
            <a:pPr lvl="1"/>
            <a:r>
              <a:rPr lang="en-US" altLang="en-US" sz="2000" dirty="0"/>
              <a:t>The integer value 122 corresponds to the character constant </a:t>
            </a:r>
            <a:r>
              <a:rPr lang="en-US" altLang="en-US" sz="2000" dirty="0">
                <a:latin typeface="Consolas" panose="020B0609020204030204" pitchFamily="49" charset="0"/>
              </a:rPr>
              <a:t>'z'</a:t>
            </a:r>
            <a:r>
              <a:rPr lang="en-US" altLang="en-US" sz="2000" dirty="0"/>
              <a:t>. </a:t>
            </a:r>
          </a:p>
          <a:p>
            <a:pPr lvl="1"/>
            <a:r>
              <a:rPr lang="en-US" altLang="en-US" sz="2000" dirty="0"/>
              <a:t>The integer value 10 corresponds to the newline character '\n'. </a:t>
            </a:r>
          </a:p>
          <a:p>
            <a:r>
              <a:rPr lang="en-US" altLang="en-US" sz="2400" dirty="0"/>
              <a:t>Character constants are established according to the Unicode character set, an international character set that contains many more symbols and letters than does the ASCII character set (listed in Appendix C). </a:t>
            </a:r>
          </a:p>
        </p:txBody>
      </p:sp>
      <p:sp>
        <p:nvSpPr>
          <p:cNvPr id="3" name="Title 2"/>
          <p:cNvSpPr>
            <a:spLocks noGrp="1"/>
          </p:cNvSpPr>
          <p:nvPr>
            <p:ph type="title"/>
          </p:nvPr>
        </p:nvSpPr>
        <p:spPr/>
        <p:txBody>
          <a:bodyPr/>
          <a:lstStyle/>
          <a:p>
            <a:r>
              <a:rPr lang="en-US"/>
              <a:t>16.2 Fundamentals of Characters and Strings</a:t>
            </a:r>
            <a:endParaRPr lang="en-US" dirty="0"/>
          </a:p>
        </p:txBody>
      </p:sp>
      <p:sp>
        <p:nvSpPr>
          <p:cNvPr id="2" name="Slide Number Placeholder 1">
            <a:extLst>
              <a:ext uri="{FF2B5EF4-FFF2-40B4-BE49-F238E27FC236}">
                <a16:creationId xmlns:a16="http://schemas.microsoft.com/office/drawing/2014/main" id="{16298D93-245A-44CC-880A-55BDC40A94E8}"/>
              </a:ext>
            </a:extLst>
          </p:cNvPr>
          <p:cNvSpPr>
            <a:spLocks noGrp="1"/>
          </p:cNvSpPr>
          <p:nvPr>
            <p:ph type="sldNum" sz="quarter" idx="12"/>
          </p:nvPr>
        </p:nvSpPr>
        <p:spPr/>
        <p:txBody>
          <a:bodyPr/>
          <a:lstStyle/>
          <a:p>
            <a:fld id="{3CD5B275-A731-4557-A543-A7E8478E24E9}" type="slidenum">
              <a:rPr lang="en-US" smtClean="0"/>
              <a:t>4</a:t>
            </a:fld>
            <a:endParaRPr lang="en-US"/>
          </a:p>
        </p:txBody>
      </p:sp>
    </p:spTree>
    <p:extLst>
      <p:ext uri="{BB962C8B-B14F-4D97-AF65-F5344CB8AC3E}">
        <p14:creationId xmlns:p14="http://schemas.microsoft.com/office/powerpoint/2010/main" val="1451837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4" name="Slide Number Placeholder 3">
            <a:extLst>
              <a:ext uri="{FF2B5EF4-FFF2-40B4-BE49-F238E27FC236}">
                <a16:creationId xmlns:a16="http://schemas.microsoft.com/office/drawing/2014/main" id="{2FC13A54-E6BF-4E77-A465-0B8232AD6332}"/>
              </a:ext>
            </a:extLst>
          </p:cNvPr>
          <p:cNvSpPr>
            <a:spLocks noGrp="1"/>
          </p:cNvSpPr>
          <p:nvPr>
            <p:ph type="sldNum" sz="quarter" idx="12"/>
          </p:nvPr>
        </p:nvSpPr>
        <p:spPr/>
        <p:txBody>
          <a:bodyPr/>
          <a:lstStyle/>
          <a:p>
            <a:fld id="{3CD5B275-A731-4557-A543-A7E8478E24E9}" type="slidenum">
              <a:rPr lang="en-US" smtClean="0"/>
              <a:t>40</a:t>
            </a:fld>
            <a:endParaRPr lang="en-US"/>
          </a:p>
        </p:txBody>
      </p:sp>
    </p:spTree>
    <p:extLst>
      <p:ext uri="{BB962C8B-B14F-4D97-AF65-F5344CB8AC3E}">
        <p14:creationId xmlns:p14="http://schemas.microsoft.com/office/powerpoint/2010/main" val="1528571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a:noFill/>
          <a:ln>
            <a:noFill/>
          </a:ln>
        </p:spPr>
      </p:pic>
      <p:sp>
        <p:nvSpPr>
          <p:cNvPr id="4" name="Slide Number Placeholder 3">
            <a:extLst>
              <a:ext uri="{FF2B5EF4-FFF2-40B4-BE49-F238E27FC236}">
                <a16:creationId xmlns:a16="http://schemas.microsoft.com/office/drawing/2014/main" id="{4A90C64F-46A8-47EC-A947-C532AEFE7CAB}"/>
              </a:ext>
            </a:extLst>
          </p:cNvPr>
          <p:cNvSpPr>
            <a:spLocks noGrp="1"/>
          </p:cNvSpPr>
          <p:nvPr>
            <p:ph type="sldNum" sz="quarter" idx="12"/>
          </p:nvPr>
        </p:nvSpPr>
        <p:spPr/>
        <p:txBody>
          <a:bodyPr/>
          <a:lstStyle/>
          <a:p>
            <a:fld id="{3CD5B275-A731-4557-A543-A7E8478E24E9}" type="slidenum">
              <a:rPr lang="en-US" smtClean="0"/>
              <a:t>41</a:t>
            </a:fld>
            <a:endParaRPr lang="en-US"/>
          </a:p>
        </p:txBody>
      </p:sp>
      <p:sp>
        <p:nvSpPr>
          <p:cNvPr id="3" name="Arrow: Right 2">
            <a:extLst>
              <a:ext uri="{FF2B5EF4-FFF2-40B4-BE49-F238E27FC236}">
                <a16:creationId xmlns:a16="http://schemas.microsoft.com/office/drawing/2014/main" id="{CE4FCB97-8716-4995-8301-1E88A77B9197}"/>
              </a:ext>
            </a:extLst>
          </p:cNvPr>
          <p:cNvSpPr/>
          <p:nvPr/>
        </p:nvSpPr>
        <p:spPr>
          <a:xfrm>
            <a:off x="1074198" y="23437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906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a:noFill/>
          <a:ln>
            <a:noFill/>
          </a:ln>
        </p:spPr>
      </p:pic>
      <p:sp>
        <p:nvSpPr>
          <p:cNvPr id="4" name="Slide Number Placeholder 3">
            <a:extLst>
              <a:ext uri="{FF2B5EF4-FFF2-40B4-BE49-F238E27FC236}">
                <a16:creationId xmlns:a16="http://schemas.microsoft.com/office/drawing/2014/main" id="{2C5785EF-0BAB-443E-94E5-A3BB9E1B2DC7}"/>
              </a:ext>
            </a:extLst>
          </p:cNvPr>
          <p:cNvSpPr>
            <a:spLocks noGrp="1"/>
          </p:cNvSpPr>
          <p:nvPr>
            <p:ph type="sldNum" sz="quarter" idx="12"/>
          </p:nvPr>
        </p:nvSpPr>
        <p:spPr/>
        <p:txBody>
          <a:bodyPr/>
          <a:lstStyle/>
          <a:p>
            <a:fld id="{3CD5B275-A731-4557-A543-A7E8478E24E9}" type="slidenum">
              <a:rPr lang="en-US" smtClean="0"/>
              <a:t>42</a:t>
            </a:fld>
            <a:endParaRPr lang="en-US"/>
          </a:p>
        </p:txBody>
      </p:sp>
    </p:spTree>
    <p:extLst>
      <p:ext uri="{BB962C8B-B14F-4D97-AF65-F5344CB8AC3E}">
        <p14:creationId xmlns:p14="http://schemas.microsoft.com/office/powerpoint/2010/main" val="3764895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3"/>
          <p:cNvSpPr>
            <a:spLocks noGrp="1"/>
          </p:cNvSpPr>
          <p:nvPr>
            <p:ph idx="1"/>
          </p:nvPr>
        </p:nvSpPr>
        <p:spPr/>
        <p:txBody>
          <a:bodyPr/>
          <a:lstStyle/>
          <a:p>
            <a:r>
              <a:rPr lang="en-US" altLang="en-US" dirty="0"/>
              <a:t>The </a:t>
            </a:r>
            <a:r>
              <a:rPr lang="en-US" altLang="en-US" dirty="0">
                <a:latin typeface="Consolas" panose="020B0609020204030204" pitchFamily="49" charset="0"/>
              </a:rPr>
              <a:t>string</a:t>
            </a:r>
            <a:r>
              <a:rPr lang="en-US" altLang="en-US" dirty="0"/>
              <a:t> class provides many capabilities for processing </a:t>
            </a:r>
            <a:r>
              <a:rPr lang="en-US" altLang="en-US" dirty="0">
                <a:latin typeface="Consolas" panose="020B0609020204030204" pitchFamily="49" charset="0"/>
              </a:rPr>
              <a:t>string</a:t>
            </a:r>
            <a:r>
              <a:rPr lang="en-US" altLang="en-US" dirty="0"/>
              <a:t>s. </a:t>
            </a:r>
          </a:p>
          <a:p>
            <a:r>
              <a:rPr lang="en-US" altLang="en-US" dirty="0"/>
              <a:t>However a </a:t>
            </a:r>
            <a:r>
              <a:rPr lang="en-US" altLang="en-US" dirty="0">
                <a:latin typeface="Consolas" panose="020B0609020204030204" pitchFamily="49" charset="0"/>
              </a:rPr>
              <a:t>string</a:t>
            </a:r>
            <a:r>
              <a:rPr lang="en-US" altLang="en-US" dirty="0"/>
              <a:t>’s contents can never change. </a:t>
            </a:r>
          </a:p>
          <a:p>
            <a:r>
              <a:rPr lang="en-US" altLang="en-US" dirty="0"/>
              <a:t>Operations that seem to concatenate strings are in fact creating new </a:t>
            </a:r>
            <a:r>
              <a:rPr lang="en-US" altLang="en-US" dirty="0">
                <a:latin typeface="Consolas" panose="020B0609020204030204" pitchFamily="49" charset="0"/>
              </a:rPr>
              <a:t>string</a:t>
            </a:r>
            <a:r>
              <a:rPr lang="en-US" altLang="en-US" dirty="0"/>
              <a:t>s—the </a:t>
            </a:r>
            <a:r>
              <a:rPr lang="en-US" altLang="en-US" dirty="0">
                <a:latin typeface="Consolas" panose="020B0609020204030204" pitchFamily="49" charset="0"/>
              </a:rPr>
              <a:t>+=</a:t>
            </a:r>
            <a:r>
              <a:rPr lang="en-US" altLang="en-US" dirty="0"/>
              <a:t> operator creates a new </a:t>
            </a:r>
            <a:r>
              <a:rPr lang="en-US" altLang="en-US" dirty="0">
                <a:latin typeface="Consolas" panose="020B0609020204030204" pitchFamily="49" charset="0"/>
              </a:rPr>
              <a:t>string</a:t>
            </a:r>
            <a:r>
              <a:rPr lang="en-US" altLang="en-US" dirty="0"/>
              <a:t> and assigns its reference to the variable on the left of the </a:t>
            </a:r>
            <a:r>
              <a:rPr lang="en-US" altLang="en-US" dirty="0">
                <a:latin typeface="Consolas" panose="020B0609020204030204" pitchFamily="49" charset="0"/>
              </a:rPr>
              <a:t>+=</a:t>
            </a:r>
            <a:r>
              <a:rPr lang="en-US" altLang="en-US" dirty="0"/>
              <a:t> operator.</a:t>
            </a:r>
          </a:p>
          <a:p>
            <a:r>
              <a:rPr lang="en-US" altLang="en-US" dirty="0"/>
              <a:t>Every </a:t>
            </a:r>
            <a:r>
              <a:rPr lang="en-US" altLang="en-US" dirty="0" err="1">
                <a:latin typeface="Consolas" panose="020B0609020204030204" pitchFamily="49" charset="0"/>
              </a:rPr>
              <a:t>StringBuilder</a:t>
            </a:r>
            <a:r>
              <a:rPr lang="en-US" altLang="en-US" dirty="0"/>
              <a:t> can store a certain number of characters that’s specified by its capacity. </a:t>
            </a:r>
          </a:p>
          <a:p>
            <a:r>
              <a:rPr lang="en-US" altLang="en-US" dirty="0"/>
              <a:t>Exceeding the capacity of a </a:t>
            </a:r>
            <a:r>
              <a:rPr lang="en-US" altLang="en-US" dirty="0" err="1">
                <a:latin typeface="Consolas" panose="020B0609020204030204" pitchFamily="49" charset="0"/>
              </a:rPr>
              <a:t>StringBuilder</a:t>
            </a:r>
            <a:r>
              <a:rPr lang="en-US" altLang="en-US" dirty="0"/>
              <a:t> causes the capacity to expand to accommodate the additional characters. </a:t>
            </a:r>
          </a:p>
        </p:txBody>
      </p:sp>
      <p:sp>
        <p:nvSpPr>
          <p:cNvPr id="3" name="Title 2"/>
          <p:cNvSpPr>
            <a:spLocks noGrp="1"/>
          </p:cNvSpPr>
          <p:nvPr>
            <p:ph type="title"/>
          </p:nvPr>
        </p:nvSpPr>
        <p:spPr/>
        <p:txBody>
          <a:bodyPr/>
          <a:lstStyle/>
          <a:p>
            <a:r>
              <a:rPr lang="en-US" dirty="0"/>
              <a:t>16.11 Class </a:t>
            </a:r>
            <a:r>
              <a:rPr lang="en-US" dirty="0" err="1">
                <a:latin typeface="Consolas" panose="020B0609020204030204" pitchFamily="49" charset="0"/>
              </a:rPr>
              <a:t>StringBuilder</a:t>
            </a:r>
            <a:endParaRPr lang="en-US" dirty="0">
              <a:latin typeface="Consolas" panose="020B0609020204030204" pitchFamily="49" charset="0"/>
            </a:endParaRPr>
          </a:p>
        </p:txBody>
      </p:sp>
      <p:sp>
        <p:nvSpPr>
          <p:cNvPr id="2" name="Slide Number Placeholder 1">
            <a:extLst>
              <a:ext uri="{FF2B5EF4-FFF2-40B4-BE49-F238E27FC236}">
                <a16:creationId xmlns:a16="http://schemas.microsoft.com/office/drawing/2014/main" id="{866164EC-8B88-480A-9EFB-926E0EF3CF70}"/>
              </a:ext>
            </a:extLst>
          </p:cNvPr>
          <p:cNvSpPr>
            <a:spLocks noGrp="1"/>
          </p:cNvSpPr>
          <p:nvPr>
            <p:ph type="sldNum" sz="quarter" idx="12"/>
          </p:nvPr>
        </p:nvSpPr>
        <p:spPr/>
        <p:txBody>
          <a:bodyPr/>
          <a:lstStyle/>
          <a:p>
            <a:fld id="{3CD5B275-A731-4557-A543-A7E8478E24E9}" type="slidenum">
              <a:rPr lang="en-US" smtClean="0"/>
              <a:t>43</a:t>
            </a:fld>
            <a:endParaRPr lang="en-US"/>
          </a:p>
        </p:txBody>
      </p:sp>
    </p:spTree>
    <p:extLst>
      <p:ext uri="{BB962C8B-B14F-4D97-AF65-F5344CB8AC3E}">
        <p14:creationId xmlns:p14="http://schemas.microsoft.com/office/powerpoint/2010/main" val="3660385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3"/>
          <p:cNvSpPr>
            <a:spLocks noGrp="1"/>
          </p:cNvSpPr>
          <p:nvPr>
            <p:ph idx="1"/>
          </p:nvPr>
        </p:nvSpPr>
        <p:spPr/>
        <p:txBody>
          <a:bodyPr/>
          <a:lstStyle/>
          <a:p>
            <a:r>
              <a:rPr lang="en-US" altLang="en-US" dirty="0" err="1">
                <a:latin typeface="Consolas" panose="020B0609020204030204" pitchFamily="49" charset="0"/>
              </a:rPr>
              <a:t>StringBuilder</a:t>
            </a:r>
            <a:r>
              <a:rPr lang="en-US" altLang="en-US" dirty="0"/>
              <a:t> methods </a:t>
            </a:r>
            <a:r>
              <a:rPr lang="en-US" altLang="en-US" dirty="0">
                <a:latin typeface="Consolas" panose="020B0609020204030204" pitchFamily="49" charset="0"/>
              </a:rPr>
              <a:t>Append</a:t>
            </a:r>
            <a:r>
              <a:rPr lang="en-US" altLang="en-US" dirty="0"/>
              <a:t> and </a:t>
            </a:r>
            <a:r>
              <a:rPr lang="en-US" altLang="en-US" dirty="0" err="1">
                <a:latin typeface="Consolas" panose="020B0609020204030204" pitchFamily="49" charset="0"/>
              </a:rPr>
              <a:t>AppendFormat</a:t>
            </a:r>
            <a:r>
              <a:rPr lang="en-US" altLang="en-US" dirty="0"/>
              <a:t> can be used for concatenation like the operators </a:t>
            </a:r>
            <a:r>
              <a:rPr lang="en-US" altLang="en-US" dirty="0">
                <a:latin typeface="Consolas" panose="020B0609020204030204" pitchFamily="49" charset="0"/>
              </a:rPr>
              <a:t>+</a:t>
            </a:r>
            <a:r>
              <a:rPr lang="en-US" altLang="en-US" dirty="0"/>
              <a:t> and </a:t>
            </a:r>
            <a:r>
              <a:rPr lang="en-US" altLang="en-US" dirty="0">
                <a:latin typeface="Consolas" panose="020B0609020204030204" pitchFamily="49" charset="0"/>
              </a:rPr>
              <a:t>+=</a:t>
            </a:r>
            <a:r>
              <a:rPr lang="en-US" altLang="en-US" dirty="0"/>
              <a:t> for class </a:t>
            </a:r>
            <a:r>
              <a:rPr lang="en-US" altLang="en-US" dirty="0">
                <a:latin typeface="Consolas" panose="020B0609020204030204" pitchFamily="49" charset="0"/>
              </a:rPr>
              <a:t>string</a:t>
            </a:r>
            <a:r>
              <a:rPr lang="en-US" altLang="en-US" dirty="0"/>
              <a:t>. </a:t>
            </a:r>
          </a:p>
          <a:p>
            <a:r>
              <a:rPr lang="en-US" altLang="en-US" dirty="0" err="1">
                <a:latin typeface="Consolas" panose="020B0609020204030204" pitchFamily="49" charset="0"/>
              </a:rPr>
              <a:t>StringBuilder</a:t>
            </a:r>
            <a:r>
              <a:rPr lang="en-US" altLang="en-US" dirty="0"/>
              <a:t> is particularly useful for manipulating in place a large number of </a:t>
            </a:r>
            <a:r>
              <a:rPr lang="en-US" altLang="en-US" dirty="0">
                <a:latin typeface="Consolas" panose="020B0609020204030204" pitchFamily="49" charset="0"/>
              </a:rPr>
              <a:t>string</a:t>
            </a:r>
            <a:r>
              <a:rPr lang="en-US" altLang="en-US" dirty="0"/>
              <a:t>s, as it’s much more efficient than creating individual immutable </a:t>
            </a:r>
            <a:r>
              <a:rPr lang="en-US" altLang="en-US" dirty="0">
                <a:latin typeface="Consolas" panose="020B0609020204030204" pitchFamily="49" charset="0"/>
              </a:rPr>
              <a:t>string</a:t>
            </a:r>
            <a:r>
              <a:rPr lang="en-US" altLang="en-US" dirty="0"/>
              <a:t>s.</a:t>
            </a:r>
          </a:p>
        </p:txBody>
      </p:sp>
      <p:sp>
        <p:nvSpPr>
          <p:cNvPr id="3" name="Title 2"/>
          <p:cNvSpPr>
            <a:spLocks noGrp="1"/>
          </p:cNvSpPr>
          <p:nvPr>
            <p:ph type="title"/>
          </p:nvPr>
        </p:nvSpPr>
        <p:spPr/>
        <p:txBody>
          <a:bodyPr/>
          <a:lstStyle/>
          <a:p>
            <a:r>
              <a:rPr lang="en-US"/>
              <a:t>16.11 Class StringBuilder (cont.)</a:t>
            </a:r>
            <a:endParaRPr lang="en-US" dirty="0"/>
          </a:p>
        </p:txBody>
      </p:sp>
      <p:sp>
        <p:nvSpPr>
          <p:cNvPr id="2" name="Slide Number Placeholder 1">
            <a:extLst>
              <a:ext uri="{FF2B5EF4-FFF2-40B4-BE49-F238E27FC236}">
                <a16:creationId xmlns:a16="http://schemas.microsoft.com/office/drawing/2014/main" id="{5DE67AB8-6068-47C5-AC95-EE6ADE5B4CBB}"/>
              </a:ext>
            </a:extLst>
          </p:cNvPr>
          <p:cNvSpPr>
            <a:spLocks noGrp="1"/>
          </p:cNvSpPr>
          <p:nvPr>
            <p:ph type="sldNum" sz="quarter" idx="12"/>
          </p:nvPr>
        </p:nvSpPr>
        <p:spPr/>
        <p:txBody>
          <a:bodyPr/>
          <a:lstStyle/>
          <a:p>
            <a:fld id="{3CD5B275-A731-4557-A543-A7E8478E24E9}" type="slidenum">
              <a:rPr lang="en-US" smtClean="0"/>
              <a:t>44</a:t>
            </a:fld>
            <a:endParaRPr lang="en-US"/>
          </a:p>
        </p:txBody>
      </p:sp>
    </p:spTree>
    <p:extLst>
      <p:ext uri="{BB962C8B-B14F-4D97-AF65-F5344CB8AC3E}">
        <p14:creationId xmlns:p14="http://schemas.microsoft.com/office/powerpoint/2010/main" val="25090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35038"/>
            <a:ext cx="12192000" cy="4986337"/>
          </a:xfrm>
          <a:prstGeom prst="rect">
            <a:avLst/>
          </a:prstGeom>
          <a:noFill/>
          <a:ln>
            <a:noFill/>
          </a:ln>
        </p:spPr>
      </p:pic>
      <p:sp>
        <p:nvSpPr>
          <p:cNvPr id="4" name="Slide Number Placeholder 3">
            <a:extLst>
              <a:ext uri="{FF2B5EF4-FFF2-40B4-BE49-F238E27FC236}">
                <a16:creationId xmlns:a16="http://schemas.microsoft.com/office/drawing/2014/main" id="{2CA05B53-5B45-48C0-8B79-DA7A451E9E8D}"/>
              </a:ext>
            </a:extLst>
          </p:cNvPr>
          <p:cNvSpPr>
            <a:spLocks noGrp="1"/>
          </p:cNvSpPr>
          <p:nvPr>
            <p:ph type="sldNum" sz="quarter" idx="12"/>
          </p:nvPr>
        </p:nvSpPr>
        <p:spPr/>
        <p:txBody>
          <a:bodyPr/>
          <a:lstStyle/>
          <a:p>
            <a:fld id="{3CD5B275-A731-4557-A543-A7E8478E24E9}" type="slidenum">
              <a:rPr lang="en-US" smtClean="0"/>
              <a:t>45</a:t>
            </a:fld>
            <a:endParaRPr lang="en-US"/>
          </a:p>
        </p:txBody>
      </p:sp>
    </p:spTree>
    <p:extLst>
      <p:ext uri="{BB962C8B-B14F-4D97-AF65-F5344CB8AC3E}">
        <p14:creationId xmlns:p14="http://schemas.microsoft.com/office/powerpoint/2010/main" val="2380824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3"/>
          <p:cNvSpPr>
            <a:spLocks noGrp="1"/>
          </p:cNvSpPr>
          <p:nvPr>
            <p:ph idx="1"/>
          </p:nvPr>
        </p:nvSpPr>
        <p:spPr/>
        <p:txBody>
          <a:bodyPr/>
          <a:lstStyle/>
          <a:p>
            <a:r>
              <a:rPr lang="en-US" altLang="en-US" dirty="0"/>
              <a:t>Class </a:t>
            </a:r>
            <a:r>
              <a:rPr lang="en-US" altLang="en-US" dirty="0" err="1">
                <a:latin typeface="Consolas" panose="020B0609020204030204" pitchFamily="49" charset="0"/>
              </a:rPr>
              <a:t>StringBuilderConstructor</a:t>
            </a:r>
            <a:r>
              <a:rPr lang="en-US" altLang="en-US" dirty="0"/>
              <a:t> (Fig. 16.9) demonstrates some </a:t>
            </a:r>
            <a:r>
              <a:rPr lang="en-US" altLang="en-US" dirty="0" err="1">
                <a:latin typeface="Consolas" panose="020B0609020204030204" pitchFamily="49" charset="0"/>
              </a:rPr>
              <a:t>StringBuilder</a:t>
            </a:r>
            <a:r>
              <a:rPr lang="en-US" altLang="en-US" dirty="0"/>
              <a:t> overloaded constructors.</a:t>
            </a:r>
          </a:p>
        </p:txBody>
      </p:sp>
      <p:sp>
        <p:nvSpPr>
          <p:cNvPr id="3" name="Title 2"/>
          <p:cNvSpPr>
            <a:spLocks noGrp="1"/>
          </p:cNvSpPr>
          <p:nvPr>
            <p:ph type="title"/>
          </p:nvPr>
        </p:nvSpPr>
        <p:spPr/>
        <p:txBody>
          <a:bodyPr/>
          <a:lstStyle/>
          <a:p>
            <a:r>
              <a:rPr lang="en-US"/>
              <a:t>16.11 Class StringBuilder (cont.)</a:t>
            </a:r>
            <a:endParaRPr lang="en-US" dirty="0"/>
          </a:p>
        </p:txBody>
      </p:sp>
      <p:sp>
        <p:nvSpPr>
          <p:cNvPr id="2" name="Slide Number Placeholder 1">
            <a:extLst>
              <a:ext uri="{FF2B5EF4-FFF2-40B4-BE49-F238E27FC236}">
                <a16:creationId xmlns:a16="http://schemas.microsoft.com/office/drawing/2014/main" id="{F597E634-CF21-4692-BCE3-BA2CDFC89FC9}"/>
              </a:ext>
            </a:extLst>
          </p:cNvPr>
          <p:cNvSpPr>
            <a:spLocks noGrp="1"/>
          </p:cNvSpPr>
          <p:nvPr>
            <p:ph type="sldNum" sz="quarter" idx="12"/>
          </p:nvPr>
        </p:nvSpPr>
        <p:spPr/>
        <p:txBody>
          <a:bodyPr/>
          <a:lstStyle/>
          <a:p>
            <a:fld id="{3CD5B275-A731-4557-A543-A7E8478E24E9}" type="slidenum">
              <a:rPr lang="en-US" smtClean="0"/>
              <a:t>46</a:t>
            </a:fld>
            <a:endParaRPr lang="en-US"/>
          </a:p>
        </p:txBody>
      </p:sp>
    </p:spTree>
    <p:extLst>
      <p:ext uri="{BB962C8B-B14F-4D97-AF65-F5344CB8AC3E}">
        <p14:creationId xmlns:p14="http://schemas.microsoft.com/office/powerpoint/2010/main" val="195206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55700" y="0"/>
            <a:ext cx="9880600" cy="6858000"/>
          </a:xfrm>
          <a:prstGeom prst="rect">
            <a:avLst/>
          </a:prstGeom>
          <a:noFill/>
          <a:ln>
            <a:noFill/>
          </a:ln>
        </p:spPr>
      </p:pic>
      <p:sp>
        <p:nvSpPr>
          <p:cNvPr id="4" name="Slide Number Placeholder 3">
            <a:extLst>
              <a:ext uri="{FF2B5EF4-FFF2-40B4-BE49-F238E27FC236}">
                <a16:creationId xmlns:a16="http://schemas.microsoft.com/office/drawing/2014/main" id="{AF5E5ECB-D301-4AB3-B509-4103C336F761}"/>
              </a:ext>
            </a:extLst>
          </p:cNvPr>
          <p:cNvSpPr>
            <a:spLocks noGrp="1"/>
          </p:cNvSpPr>
          <p:nvPr>
            <p:ph type="sldNum" sz="quarter" idx="12"/>
          </p:nvPr>
        </p:nvSpPr>
        <p:spPr/>
        <p:txBody>
          <a:bodyPr/>
          <a:lstStyle/>
          <a:p>
            <a:fld id="{3CD5B275-A731-4557-A543-A7E8478E24E9}" type="slidenum">
              <a:rPr lang="en-US" smtClean="0"/>
              <a:t>47</a:t>
            </a:fld>
            <a:endParaRPr lang="en-US"/>
          </a:p>
        </p:txBody>
      </p:sp>
      <p:sp>
        <p:nvSpPr>
          <p:cNvPr id="3" name="Arrow: Right 2">
            <a:extLst>
              <a:ext uri="{FF2B5EF4-FFF2-40B4-BE49-F238E27FC236}">
                <a16:creationId xmlns:a16="http://schemas.microsoft.com/office/drawing/2014/main" id="{792E75AF-7DB9-4685-8224-0221D39817B5}"/>
              </a:ext>
            </a:extLst>
          </p:cNvPr>
          <p:cNvSpPr/>
          <p:nvPr/>
        </p:nvSpPr>
        <p:spPr>
          <a:xfrm>
            <a:off x="1686757" y="25656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365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3"/>
          <p:cNvSpPr>
            <a:spLocks noGrp="1"/>
          </p:cNvSpPr>
          <p:nvPr>
            <p:ph idx="1"/>
          </p:nvPr>
        </p:nvSpPr>
        <p:spPr>
          <a:xfrm>
            <a:off x="609600" y="1816442"/>
            <a:ext cx="10972800" cy="4190657"/>
          </a:xfrm>
        </p:spPr>
        <p:txBody>
          <a:bodyPr/>
          <a:lstStyle/>
          <a:p>
            <a:r>
              <a:rPr lang="en-US" altLang="en-US" sz="2400" dirty="0"/>
              <a:t>Class </a:t>
            </a:r>
            <a:r>
              <a:rPr lang="en-US" altLang="en-US" sz="2400" dirty="0" err="1">
                <a:latin typeface="Consolas" panose="020B0609020204030204" pitchFamily="49" charset="0"/>
              </a:rPr>
              <a:t>StringBuilder</a:t>
            </a:r>
            <a:r>
              <a:rPr lang="en-US" altLang="en-US" sz="2400" dirty="0"/>
              <a:t> provides the </a:t>
            </a:r>
            <a:r>
              <a:rPr lang="en-US" altLang="en-US" sz="2400" dirty="0">
                <a:latin typeface="Consolas" panose="020B0609020204030204" pitchFamily="49" charset="0"/>
              </a:rPr>
              <a:t>Length</a:t>
            </a:r>
            <a:r>
              <a:rPr lang="en-US" altLang="en-US" sz="2400" dirty="0"/>
              <a:t> and </a:t>
            </a:r>
            <a:r>
              <a:rPr lang="en-US" altLang="en-US" sz="2400" dirty="0">
                <a:latin typeface="Consolas" panose="020B0609020204030204" pitchFamily="49" charset="0"/>
              </a:rPr>
              <a:t>Capacity</a:t>
            </a:r>
            <a:r>
              <a:rPr lang="en-US" altLang="en-US" sz="2400" dirty="0"/>
              <a:t> properties to return the number of characters currently in a </a:t>
            </a:r>
            <a:r>
              <a:rPr lang="en-US" altLang="en-US" sz="2400" dirty="0" err="1">
                <a:latin typeface="Consolas" panose="020B0609020204030204" pitchFamily="49" charset="0"/>
              </a:rPr>
              <a:t>StringBuilder</a:t>
            </a:r>
            <a:r>
              <a:rPr lang="en-US" altLang="en-US" sz="2400" dirty="0"/>
              <a:t> and the number of characters that a </a:t>
            </a:r>
            <a:r>
              <a:rPr lang="en-US" altLang="en-US" sz="2400" dirty="0" err="1">
                <a:latin typeface="Consolas" panose="020B0609020204030204" pitchFamily="49" charset="0"/>
              </a:rPr>
              <a:t>StringBuilder</a:t>
            </a:r>
            <a:r>
              <a:rPr lang="en-US" altLang="en-US" sz="2400" dirty="0"/>
              <a:t> can store without allocating more memory, respectively. </a:t>
            </a:r>
          </a:p>
          <a:p>
            <a:r>
              <a:rPr lang="en-US" altLang="en-US" sz="2400" dirty="0"/>
              <a:t>These properties also can increase or decrease the length or the capacity of the </a:t>
            </a:r>
            <a:r>
              <a:rPr lang="en-US" altLang="en-US" sz="2400" dirty="0" err="1">
                <a:latin typeface="Consolas" panose="020B0609020204030204" pitchFamily="49" charset="0"/>
              </a:rPr>
              <a:t>StringBuilder</a:t>
            </a:r>
            <a:r>
              <a:rPr lang="en-US" altLang="en-US" sz="2400" dirty="0"/>
              <a:t> . Method </a:t>
            </a:r>
            <a:r>
              <a:rPr lang="en-US" altLang="en-US" sz="2400" dirty="0" err="1">
                <a:latin typeface="Consolas" panose="020B0609020204030204" pitchFamily="49" charset="0"/>
              </a:rPr>
              <a:t>EnsureCapacity</a:t>
            </a:r>
            <a:r>
              <a:rPr lang="en-US" altLang="en-US" sz="2400" dirty="0"/>
              <a:t> allows you to reduce the number of times that a </a:t>
            </a:r>
            <a:r>
              <a:rPr lang="en-US" altLang="en-US" sz="2400" dirty="0" err="1">
                <a:latin typeface="Consolas" panose="020B0609020204030204" pitchFamily="49" charset="0"/>
              </a:rPr>
              <a:t>StringBuilder</a:t>
            </a:r>
            <a:r>
              <a:rPr lang="en-US" altLang="en-US" sz="2400" dirty="0" err="1"/>
              <a:t>’s</a:t>
            </a:r>
            <a:r>
              <a:rPr lang="en-US" altLang="en-US" sz="2400" dirty="0"/>
              <a:t> capacity must be increased. </a:t>
            </a:r>
          </a:p>
          <a:p>
            <a:r>
              <a:rPr lang="en-US" altLang="en-US" sz="2400" dirty="0"/>
              <a:t>The method ensures that the </a:t>
            </a:r>
            <a:r>
              <a:rPr lang="en-US" altLang="en-US" sz="2400" dirty="0" err="1">
                <a:latin typeface="Consolas" panose="020B0609020204030204" pitchFamily="49" charset="0"/>
              </a:rPr>
              <a:t>StringBuilder</a:t>
            </a:r>
            <a:r>
              <a:rPr lang="en-US" altLang="en-US" sz="2400" dirty="0" err="1"/>
              <a:t>’s</a:t>
            </a:r>
            <a:r>
              <a:rPr lang="en-US" altLang="en-US" sz="2400" dirty="0"/>
              <a:t> capacity is at least the specified value. </a:t>
            </a:r>
          </a:p>
          <a:p>
            <a:r>
              <a:rPr lang="en-US" altLang="en-US" sz="2400" dirty="0"/>
              <a:t>The program in Fig. 16.10 demonstrates these methods and properties.</a:t>
            </a:r>
          </a:p>
        </p:txBody>
      </p:sp>
      <p:sp>
        <p:nvSpPr>
          <p:cNvPr id="3" name="Title 2"/>
          <p:cNvSpPr>
            <a:spLocks noGrp="1"/>
          </p:cNvSpPr>
          <p:nvPr>
            <p:ph type="title"/>
          </p:nvPr>
        </p:nvSpPr>
        <p:spPr/>
        <p:txBody>
          <a:bodyPr>
            <a:normAutofit fontScale="90000"/>
          </a:bodyPr>
          <a:lstStyle/>
          <a:p>
            <a:r>
              <a:rPr lang="en-US" dirty="0"/>
              <a:t>16.11 </a:t>
            </a:r>
            <a:r>
              <a:rPr lang="en-US" dirty="0">
                <a:latin typeface="Consolas" panose="020B0609020204030204" pitchFamily="49" charset="0"/>
              </a:rPr>
              <a:t>Length</a:t>
            </a:r>
            <a:r>
              <a:rPr lang="en-US" dirty="0"/>
              <a:t> and </a:t>
            </a:r>
            <a:r>
              <a:rPr lang="en-US" dirty="0">
                <a:latin typeface="Consolas" panose="020B0609020204030204" pitchFamily="49" charset="0"/>
              </a:rPr>
              <a:t>Capacity</a:t>
            </a:r>
            <a:r>
              <a:rPr lang="en-US" dirty="0"/>
              <a:t> Properties, </a:t>
            </a:r>
            <a:r>
              <a:rPr lang="en-US" dirty="0" err="1">
                <a:latin typeface="Consolas" panose="020B0609020204030204" pitchFamily="49" charset="0"/>
              </a:rPr>
              <a:t>EnsureCapacity</a:t>
            </a:r>
            <a:r>
              <a:rPr lang="en-US" dirty="0"/>
              <a:t> Method and Indexer of Class </a:t>
            </a:r>
            <a:r>
              <a:rPr lang="en-US" dirty="0" err="1">
                <a:latin typeface="Consolas" panose="020B0609020204030204" pitchFamily="49" charset="0"/>
              </a:rPr>
              <a:t>StringBuilder</a:t>
            </a:r>
            <a:r>
              <a:rPr lang="en-US" dirty="0">
                <a:latin typeface="Consolas" panose="020B0609020204030204" pitchFamily="49" charset="0"/>
              </a:rPr>
              <a:t> </a:t>
            </a:r>
          </a:p>
        </p:txBody>
      </p:sp>
      <p:sp>
        <p:nvSpPr>
          <p:cNvPr id="2" name="Slide Number Placeholder 1">
            <a:extLst>
              <a:ext uri="{FF2B5EF4-FFF2-40B4-BE49-F238E27FC236}">
                <a16:creationId xmlns:a16="http://schemas.microsoft.com/office/drawing/2014/main" id="{0215B0BF-3E81-401B-9089-BB443113E87A}"/>
              </a:ext>
            </a:extLst>
          </p:cNvPr>
          <p:cNvSpPr>
            <a:spLocks noGrp="1"/>
          </p:cNvSpPr>
          <p:nvPr>
            <p:ph type="sldNum" sz="quarter" idx="12"/>
          </p:nvPr>
        </p:nvSpPr>
        <p:spPr/>
        <p:txBody>
          <a:bodyPr/>
          <a:lstStyle/>
          <a:p>
            <a:fld id="{3CD5B275-A731-4557-A543-A7E8478E24E9}" type="slidenum">
              <a:rPr lang="en-US" smtClean="0"/>
              <a:t>48</a:t>
            </a:fld>
            <a:endParaRPr lang="en-US"/>
          </a:p>
        </p:txBody>
      </p:sp>
    </p:spTree>
    <p:extLst>
      <p:ext uri="{BB962C8B-B14F-4D97-AF65-F5344CB8AC3E}">
        <p14:creationId xmlns:p14="http://schemas.microsoft.com/office/powerpoint/2010/main" val="2032990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4" name="Slide Number Placeholder 3">
            <a:extLst>
              <a:ext uri="{FF2B5EF4-FFF2-40B4-BE49-F238E27FC236}">
                <a16:creationId xmlns:a16="http://schemas.microsoft.com/office/drawing/2014/main" id="{1F15C029-0841-4217-B4E5-D6400781D591}"/>
              </a:ext>
            </a:extLst>
          </p:cNvPr>
          <p:cNvSpPr>
            <a:spLocks noGrp="1"/>
          </p:cNvSpPr>
          <p:nvPr>
            <p:ph type="sldNum" sz="quarter" idx="12"/>
          </p:nvPr>
        </p:nvSpPr>
        <p:spPr/>
        <p:txBody>
          <a:bodyPr/>
          <a:lstStyle/>
          <a:p>
            <a:fld id="{3CD5B275-A731-4557-A543-A7E8478E24E9}" type="slidenum">
              <a:rPr lang="en-US" smtClean="0"/>
              <a:t>49</a:t>
            </a:fld>
            <a:endParaRPr lang="en-US"/>
          </a:p>
        </p:txBody>
      </p:sp>
    </p:spTree>
    <p:extLst>
      <p:ext uri="{BB962C8B-B14F-4D97-AF65-F5344CB8AC3E}">
        <p14:creationId xmlns:p14="http://schemas.microsoft.com/office/powerpoint/2010/main" val="397133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3"/>
          <p:cNvSpPr>
            <a:spLocks noGrp="1"/>
          </p:cNvSpPr>
          <p:nvPr>
            <p:ph idx="1"/>
          </p:nvPr>
        </p:nvSpPr>
        <p:spPr/>
        <p:txBody>
          <a:bodyPr/>
          <a:lstStyle/>
          <a:p>
            <a:r>
              <a:rPr lang="en-US" altLang="en-US" dirty="0"/>
              <a:t>A </a:t>
            </a:r>
            <a:r>
              <a:rPr lang="en-US" altLang="en-US" dirty="0">
                <a:latin typeface="Consolas" panose="020B0609020204030204" pitchFamily="49" charset="0"/>
              </a:rPr>
              <a:t>string</a:t>
            </a:r>
            <a:r>
              <a:rPr lang="en-US" altLang="en-US" dirty="0"/>
              <a:t> is a series of characters treated as a unit. These characters can be uppercase letters, lowercase letters, digits and various special characters: </a:t>
            </a:r>
            <a:r>
              <a:rPr lang="en-US" altLang="en-US" dirty="0">
                <a:latin typeface="Consolas" panose="020B0609020204030204" pitchFamily="49" charset="0"/>
              </a:rPr>
              <a:t>+</a:t>
            </a:r>
            <a:r>
              <a:rPr lang="en-US" altLang="en-US" dirty="0"/>
              <a:t>, </a:t>
            </a:r>
            <a:r>
              <a:rPr lang="en-US" altLang="en-US" dirty="0">
                <a:latin typeface="Consolas" panose="020B0609020204030204" pitchFamily="49" charset="0"/>
              </a:rPr>
              <a:t>-</a:t>
            </a:r>
            <a:r>
              <a:rPr lang="en-US" altLang="en-US" dirty="0"/>
              <a:t>, </a:t>
            </a:r>
            <a:r>
              <a:rPr lang="en-US" altLang="en-US" dirty="0">
                <a:latin typeface="Consolas" panose="020B0609020204030204" pitchFamily="49" charset="0"/>
              </a:rPr>
              <a:t>*</a:t>
            </a:r>
            <a:r>
              <a:rPr lang="en-US" altLang="en-US" dirty="0"/>
              <a:t>, </a:t>
            </a:r>
            <a:r>
              <a:rPr lang="en-US" altLang="en-US" dirty="0">
                <a:latin typeface="Consolas" panose="020B0609020204030204" pitchFamily="49" charset="0"/>
              </a:rPr>
              <a:t>/</a:t>
            </a:r>
            <a:r>
              <a:rPr lang="en-US" altLang="en-US" dirty="0"/>
              <a:t>, </a:t>
            </a:r>
            <a:r>
              <a:rPr lang="en-US" altLang="en-US" dirty="0">
                <a:latin typeface="Consolas" panose="020B0609020204030204" pitchFamily="49" charset="0"/>
              </a:rPr>
              <a:t>$</a:t>
            </a:r>
            <a:r>
              <a:rPr lang="en-US" altLang="en-US" dirty="0"/>
              <a:t> and others. </a:t>
            </a:r>
          </a:p>
          <a:p>
            <a:r>
              <a:rPr lang="en-US" altLang="en-US" dirty="0"/>
              <a:t>A </a:t>
            </a:r>
            <a:r>
              <a:rPr lang="en-US" altLang="en-US" dirty="0">
                <a:latin typeface="Consolas" panose="020B0609020204030204" pitchFamily="49" charset="0"/>
              </a:rPr>
              <a:t>string</a:t>
            </a:r>
            <a:r>
              <a:rPr lang="en-US" altLang="en-US" dirty="0"/>
              <a:t> is an object of class </a:t>
            </a:r>
            <a:r>
              <a:rPr lang="en-US" altLang="en-US" dirty="0">
                <a:latin typeface="Consolas" panose="020B0609020204030204" pitchFamily="49" charset="0"/>
              </a:rPr>
              <a:t>string</a:t>
            </a:r>
            <a:r>
              <a:rPr lang="en-US" altLang="en-US" dirty="0"/>
              <a:t> in the </a:t>
            </a:r>
            <a:r>
              <a:rPr lang="en-US" altLang="en-US" dirty="0">
                <a:latin typeface="Consolas" panose="020B0609020204030204" pitchFamily="49" charset="0"/>
              </a:rPr>
              <a:t>System</a:t>
            </a:r>
            <a:r>
              <a:rPr lang="en-US" altLang="en-US" dirty="0"/>
              <a:t> namespace. </a:t>
            </a:r>
          </a:p>
          <a:p>
            <a:r>
              <a:rPr lang="en-US" altLang="en-US" dirty="0">
                <a:latin typeface="Consolas" panose="020B0609020204030204" pitchFamily="49" charset="0"/>
              </a:rPr>
              <a:t>string</a:t>
            </a:r>
            <a:r>
              <a:rPr lang="en-US" altLang="en-US" dirty="0"/>
              <a:t> literals are sequences of characters in double quotation marks</a:t>
            </a:r>
          </a:p>
          <a:p>
            <a:pPr lvl="1"/>
            <a:r>
              <a:rPr lang="en-US" altLang="en-US" dirty="0">
                <a:latin typeface="Consolas" panose="020B0609020204030204" pitchFamily="49" charset="0"/>
              </a:rPr>
              <a:t>"John Q. Doe"</a:t>
            </a:r>
          </a:p>
          <a:p>
            <a:pPr lvl="1"/>
            <a:r>
              <a:rPr lang="en-US" altLang="en-US" dirty="0">
                <a:latin typeface="Consolas" panose="020B0609020204030204" pitchFamily="49" charset="0"/>
              </a:rPr>
              <a:t>"9999 Main Street"</a:t>
            </a:r>
          </a:p>
          <a:p>
            <a:pPr lvl="1"/>
            <a:r>
              <a:rPr lang="en-US" altLang="en-US" dirty="0">
                <a:latin typeface="Consolas" panose="020B0609020204030204" pitchFamily="49" charset="0"/>
              </a:rPr>
              <a:t>"Waltham, Massachusetts"</a:t>
            </a:r>
          </a:p>
          <a:p>
            <a:pPr lvl="1"/>
            <a:r>
              <a:rPr lang="en-US" altLang="en-US" dirty="0">
                <a:latin typeface="Consolas" panose="020B0609020204030204" pitchFamily="49" charset="0"/>
              </a:rPr>
              <a:t>"(201) 555-1212"</a:t>
            </a:r>
          </a:p>
        </p:txBody>
      </p:sp>
      <p:sp>
        <p:nvSpPr>
          <p:cNvPr id="3" name="Title 2"/>
          <p:cNvSpPr>
            <a:spLocks noGrp="1"/>
          </p:cNvSpPr>
          <p:nvPr>
            <p:ph type="title"/>
          </p:nvPr>
        </p:nvSpPr>
        <p:spPr/>
        <p:txBody>
          <a:bodyPr>
            <a:normAutofit fontScale="90000"/>
          </a:bodyPr>
          <a:lstStyle/>
          <a:p>
            <a:r>
              <a:rPr lang="en-US"/>
              <a:t>16.2 Fundamentals of Characters and Strings (cont.)</a:t>
            </a:r>
            <a:endParaRPr lang="en-US" dirty="0"/>
          </a:p>
        </p:txBody>
      </p:sp>
      <p:sp>
        <p:nvSpPr>
          <p:cNvPr id="2" name="Slide Number Placeholder 1">
            <a:extLst>
              <a:ext uri="{FF2B5EF4-FFF2-40B4-BE49-F238E27FC236}">
                <a16:creationId xmlns:a16="http://schemas.microsoft.com/office/drawing/2014/main" id="{36192226-002B-42E1-9206-FBF83EE32F00}"/>
              </a:ext>
            </a:extLst>
          </p:cNvPr>
          <p:cNvSpPr>
            <a:spLocks noGrp="1"/>
          </p:cNvSpPr>
          <p:nvPr>
            <p:ph type="sldNum" sz="quarter" idx="12"/>
          </p:nvPr>
        </p:nvSpPr>
        <p:spPr/>
        <p:txBody>
          <a:bodyPr/>
          <a:lstStyle/>
          <a:p>
            <a:fld id="{3CD5B275-A731-4557-A543-A7E8478E24E9}" type="slidenum">
              <a:rPr lang="en-US" smtClean="0"/>
              <a:t>5</a:t>
            </a:fld>
            <a:endParaRPr lang="en-US"/>
          </a:p>
        </p:txBody>
      </p:sp>
    </p:spTree>
    <p:extLst>
      <p:ext uri="{BB962C8B-B14F-4D97-AF65-F5344CB8AC3E}">
        <p14:creationId xmlns:p14="http://schemas.microsoft.com/office/powerpoint/2010/main" val="3890209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06488" y="0"/>
            <a:ext cx="9979025" cy="6858000"/>
          </a:xfrm>
          <a:prstGeom prst="rect">
            <a:avLst/>
          </a:prstGeom>
          <a:noFill/>
          <a:ln>
            <a:noFill/>
          </a:ln>
        </p:spPr>
      </p:pic>
      <p:sp>
        <p:nvSpPr>
          <p:cNvPr id="4" name="Arrow: Right 3">
            <a:extLst>
              <a:ext uri="{FF2B5EF4-FFF2-40B4-BE49-F238E27FC236}">
                <a16:creationId xmlns:a16="http://schemas.microsoft.com/office/drawing/2014/main" id="{12E23D38-A71F-4C1C-AE5F-1FED1A2C64DB}"/>
              </a:ext>
            </a:extLst>
          </p:cNvPr>
          <p:cNvSpPr/>
          <p:nvPr/>
        </p:nvSpPr>
        <p:spPr>
          <a:xfrm>
            <a:off x="1811044" y="4350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2666EB5-0355-499B-A9C8-E421259F96A6}"/>
              </a:ext>
            </a:extLst>
          </p:cNvPr>
          <p:cNvSpPr>
            <a:spLocks noGrp="1"/>
          </p:cNvSpPr>
          <p:nvPr>
            <p:ph type="sldNum" sz="quarter" idx="12"/>
          </p:nvPr>
        </p:nvSpPr>
        <p:spPr/>
        <p:txBody>
          <a:bodyPr/>
          <a:lstStyle/>
          <a:p>
            <a:fld id="{3CD5B275-A731-4557-A543-A7E8478E24E9}" type="slidenum">
              <a:rPr lang="en-US" smtClean="0"/>
              <a:t>50</a:t>
            </a:fld>
            <a:endParaRPr lang="en-US"/>
          </a:p>
        </p:txBody>
      </p:sp>
    </p:spTree>
    <p:extLst>
      <p:ext uri="{BB962C8B-B14F-4D97-AF65-F5344CB8AC3E}">
        <p14:creationId xmlns:p14="http://schemas.microsoft.com/office/powerpoint/2010/main" val="631456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3"/>
          <p:cNvSpPr>
            <a:spLocks noGrp="1"/>
          </p:cNvSpPr>
          <p:nvPr>
            <p:ph idx="1"/>
          </p:nvPr>
        </p:nvSpPr>
        <p:spPr/>
        <p:txBody>
          <a:bodyPr/>
          <a:lstStyle/>
          <a:p>
            <a:r>
              <a:rPr lang="en-US" altLang="en-US" dirty="0"/>
              <a:t>Class </a:t>
            </a:r>
            <a:r>
              <a:rPr lang="en-US" altLang="en-US" dirty="0" err="1">
                <a:latin typeface="Consolas" panose="020B0609020204030204" pitchFamily="49" charset="0"/>
              </a:rPr>
              <a:t>StringBuilder</a:t>
            </a:r>
            <a:r>
              <a:rPr lang="en-US" altLang="en-US" dirty="0"/>
              <a:t> provides overloaded </a:t>
            </a:r>
            <a:r>
              <a:rPr lang="en-US" altLang="en-US" dirty="0">
                <a:latin typeface="Consolas" panose="020B0609020204030204" pitchFamily="49" charset="0"/>
              </a:rPr>
              <a:t>Append</a:t>
            </a:r>
            <a:r>
              <a:rPr lang="en-US" altLang="en-US" dirty="0"/>
              <a:t> methods that allow various types of values to be added to the end of a </a:t>
            </a:r>
            <a:r>
              <a:rPr lang="en-US" altLang="en-US" dirty="0" err="1">
                <a:latin typeface="Consolas" panose="020B0609020204030204" pitchFamily="49" charset="0"/>
              </a:rPr>
              <a:t>StringBuilder</a:t>
            </a:r>
            <a:r>
              <a:rPr lang="en-US" altLang="en-US" dirty="0"/>
              <a:t> . </a:t>
            </a:r>
          </a:p>
          <a:p>
            <a:r>
              <a:rPr lang="en-US" altLang="en-US" dirty="0"/>
              <a:t>The Framework Class Library provides versions for each of the simple types and for character arrays, strings and objects. </a:t>
            </a:r>
          </a:p>
          <a:p>
            <a:r>
              <a:rPr lang="en-US" altLang="en-US" dirty="0"/>
              <a:t>Each method takes an argument, converts it to a </a:t>
            </a:r>
            <a:r>
              <a:rPr lang="en-US" altLang="en-US" dirty="0">
                <a:latin typeface="Consolas" panose="020B0609020204030204" pitchFamily="49" charset="0"/>
              </a:rPr>
              <a:t>string</a:t>
            </a:r>
            <a:r>
              <a:rPr lang="en-US" altLang="en-US" dirty="0"/>
              <a:t> and appends it to the </a:t>
            </a:r>
            <a:r>
              <a:rPr lang="en-US" altLang="en-US" dirty="0" err="1">
                <a:latin typeface="Consolas" panose="020B0609020204030204" pitchFamily="49" charset="0"/>
              </a:rPr>
              <a:t>StringBuilder</a:t>
            </a:r>
            <a:r>
              <a:rPr lang="en-US" altLang="en-US" dirty="0"/>
              <a:t>. </a:t>
            </a:r>
          </a:p>
          <a:p>
            <a:r>
              <a:rPr lang="en-US" altLang="en-US" dirty="0"/>
              <a:t>Figure 16.11 demonstrates several </a:t>
            </a:r>
            <a:r>
              <a:rPr lang="en-US" altLang="en-US" dirty="0">
                <a:latin typeface="Consolas" panose="020B0609020204030204" pitchFamily="49" charset="0"/>
              </a:rPr>
              <a:t>Append</a:t>
            </a:r>
            <a:r>
              <a:rPr lang="en-US" altLang="en-US" dirty="0"/>
              <a:t> methods.</a:t>
            </a:r>
          </a:p>
        </p:txBody>
      </p:sp>
      <p:sp>
        <p:nvSpPr>
          <p:cNvPr id="3" name="Title 2"/>
          <p:cNvSpPr>
            <a:spLocks noGrp="1"/>
          </p:cNvSpPr>
          <p:nvPr>
            <p:ph type="title"/>
          </p:nvPr>
        </p:nvSpPr>
        <p:spPr/>
        <p:txBody>
          <a:bodyPr>
            <a:normAutofit fontScale="90000"/>
          </a:bodyPr>
          <a:lstStyle/>
          <a:p>
            <a:r>
              <a:rPr lang="en-US" dirty="0"/>
              <a:t>16.12 </a:t>
            </a:r>
            <a:r>
              <a:rPr lang="en-US" dirty="0">
                <a:latin typeface="Consolas" panose="020B0609020204030204" pitchFamily="49" charset="0"/>
              </a:rPr>
              <a:t>Append</a:t>
            </a:r>
            <a:r>
              <a:rPr lang="en-US" dirty="0"/>
              <a:t> and </a:t>
            </a:r>
            <a:r>
              <a:rPr lang="en-US" dirty="0" err="1">
                <a:latin typeface="Consolas" panose="020B0609020204030204" pitchFamily="49" charset="0"/>
              </a:rPr>
              <a:t>AppendFormat</a:t>
            </a:r>
            <a:r>
              <a:rPr lang="en-US" dirty="0"/>
              <a:t> Methods of Class </a:t>
            </a:r>
            <a:r>
              <a:rPr lang="en-US" dirty="0" err="1">
                <a:latin typeface="Consolas" panose="020B0609020204030204" pitchFamily="49" charset="0"/>
              </a:rPr>
              <a:t>StringBuilder</a:t>
            </a:r>
            <a:endParaRPr lang="en-US" dirty="0">
              <a:latin typeface="Consolas" panose="020B0609020204030204" pitchFamily="49" charset="0"/>
            </a:endParaRPr>
          </a:p>
        </p:txBody>
      </p:sp>
      <p:sp>
        <p:nvSpPr>
          <p:cNvPr id="2" name="Slide Number Placeholder 1">
            <a:extLst>
              <a:ext uri="{FF2B5EF4-FFF2-40B4-BE49-F238E27FC236}">
                <a16:creationId xmlns:a16="http://schemas.microsoft.com/office/drawing/2014/main" id="{0761BC5C-4536-46DB-85A1-DBE84F839430}"/>
              </a:ext>
            </a:extLst>
          </p:cNvPr>
          <p:cNvSpPr>
            <a:spLocks noGrp="1"/>
          </p:cNvSpPr>
          <p:nvPr>
            <p:ph type="sldNum" sz="quarter" idx="12"/>
          </p:nvPr>
        </p:nvSpPr>
        <p:spPr/>
        <p:txBody>
          <a:bodyPr/>
          <a:lstStyle/>
          <a:p>
            <a:fld id="{3CD5B275-A731-4557-A543-A7E8478E24E9}" type="slidenum">
              <a:rPr lang="en-US" smtClean="0"/>
              <a:t>51</a:t>
            </a:fld>
            <a:endParaRPr lang="en-US"/>
          </a:p>
        </p:txBody>
      </p:sp>
    </p:spTree>
    <p:extLst>
      <p:ext uri="{BB962C8B-B14F-4D97-AF65-F5344CB8AC3E}">
        <p14:creationId xmlns:p14="http://schemas.microsoft.com/office/powerpoint/2010/main" val="2928793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4" name="Arrow: Right 3">
            <a:extLst>
              <a:ext uri="{FF2B5EF4-FFF2-40B4-BE49-F238E27FC236}">
                <a16:creationId xmlns:a16="http://schemas.microsoft.com/office/drawing/2014/main" id="{925AB7EA-7577-4615-AAF4-1933DF6EC9AB}"/>
              </a:ext>
            </a:extLst>
          </p:cNvPr>
          <p:cNvSpPr/>
          <p:nvPr/>
        </p:nvSpPr>
        <p:spPr>
          <a:xfrm>
            <a:off x="1384916" y="52023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0FBE233-69C9-4CFD-8A6D-8CEEFFE7931D}"/>
              </a:ext>
            </a:extLst>
          </p:cNvPr>
          <p:cNvSpPr>
            <a:spLocks noGrp="1"/>
          </p:cNvSpPr>
          <p:nvPr>
            <p:ph type="sldNum" sz="quarter" idx="12"/>
          </p:nvPr>
        </p:nvSpPr>
        <p:spPr/>
        <p:txBody>
          <a:bodyPr/>
          <a:lstStyle/>
          <a:p>
            <a:fld id="{3CD5B275-A731-4557-A543-A7E8478E24E9}" type="slidenum">
              <a:rPr lang="en-US" smtClean="0"/>
              <a:t>52</a:t>
            </a:fld>
            <a:endParaRPr lang="en-US"/>
          </a:p>
        </p:txBody>
      </p:sp>
    </p:spTree>
    <p:extLst>
      <p:ext uri="{BB962C8B-B14F-4D97-AF65-F5344CB8AC3E}">
        <p14:creationId xmlns:p14="http://schemas.microsoft.com/office/powerpoint/2010/main" val="1800151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4" name="Slide Number Placeholder 3">
            <a:extLst>
              <a:ext uri="{FF2B5EF4-FFF2-40B4-BE49-F238E27FC236}">
                <a16:creationId xmlns:a16="http://schemas.microsoft.com/office/drawing/2014/main" id="{6E1ABC20-24A0-4AC9-BEE7-8BC974BE35DC}"/>
              </a:ext>
            </a:extLst>
          </p:cNvPr>
          <p:cNvSpPr>
            <a:spLocks noGrp="1"/>
          </p:cNvSpPr>
          <p:nvPr>
            <p:ph type="sldNum" sz="quarter" idx="12"/>
          </p:nvPr>
        </p:nvSpPr>
        <p:spPr/>
        <p:txBody>
          <a:bodyPr/>
          <a:lstStyle/>
          <a:p>
            <a:fld id="{3CD5B275-A731-4557-A543-A7E8478E24E9}" type="slidenum">
              <a:rPr lang="en-US" smtClean="0"/>
              <a:t>53</a:t>
            </a:fld>
            <a:endParaRPr lang="en-US"/>
          </a:p>
        </p:txBody>
      </p:sp>
    </p:spTree>
    <p:extLst>
      <p:ext uri="{BB962C8B-B14F-4D97-AF65-F5344CB8AC3E}">
        <p14:creationId xmlns:p14="http://schemas.microsoft.com/office/powerpoint/2010/main" val="3152610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52663"/>
            <a:ext cx="12192000" cy="2352675"/>
          </a:xfrm>
          <a:prstGeom prst="rect">
            <a:avLst/>
          </a:prstGeom>
          <a:noFill/>
          <a:ln>
            <a:noFill/>
          </a:ln>
        </p:spPr>
      </p:pic>
      <p:sp>
        <p:nvSpPr>
          <p:cNvPr id="4" name="Slide Number Placeholder 3">
            <a:extLst>
              <a:ext uri="{FF2B5EF4-FFF2-40B4-BE49-F238E27FC236}">
                <a16:creationId xmlns:a16="http://schemas.microsoft.com/office/drawing/2014/main" id="{020F8799-5CCB-44F1-B6FC-4C259C1F6309}"/>
              </a:ext>
            </a:extLst>
          </p:cNvPr>
          <p:cNvSpPr>
            <a:spLocks noGrp="1"/>
          </p:cNvSpPr>
          <p:nvPr>
            <p:ph type="sldNum" sz="quarter" idx="12"/>
          </p:nvPr>
        </p:nvSpPr>
        <p:spPr/>
        <p:txBody>
          <a:bodyPr/>
          <a:lstStyle/>
          <a:p>
            <a:fld id="{3CD5B275-A731-4557-A543-A7E8478E24E9}" type="slidenum">
              <a:rPr lang="en-US" smtClean="0"/>
              <a:t>54</a:t>
            </a:fld>
            <a:endParaRPr lang="en-US"/>
          </a:p>
        </p:txBody>
      </p:sp>
    </p:spTree>
    <p:extLst>
      <p:ext uri="{BB962C8B-B14F-4D97-AF65-F5344CB8AC3E}">
        <p14:creationId xmlns:p14="http://schemas.microsoft.com/office/powerpoint/2010/main" val="3580838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3"/>
          <p:cNvSpPr>
            <a:spLocks noGrp="1"/>
          </p:cNvSpPr>
          <p:nvPr>
            <p:ph idx="1"/>
          </p:nvPr>
        </p:nvSpPr>
        <p:spPr/>
        <p:txBody>
          <a:bodyPr/>
          <a:lstStyle/>
          <a:p>
            <a:r>
              <a:rPr lang="en-US" altLang="en-US" dirty="0"/>
              <a:t>Figure 16.11 demonstrates the </a:t>
            </a:r>
            <a:r>
              <a:rPr lang="en-US" altLang="en-US" dirty="0" err="1">
                <a:latin typeface="Consolas" panose="020B0609020204030204" pitchFamily="49" charset="0"/>
              </a:rPr>
              <a:t>AppendFormat</a:t>
            </a:r>
            <a:r>
              <a:rPr lang="en-US" altLang="en-US" dirty="0"/>
              <a:t> method.</a:t>
            </a:r>
          </a:p>
        </p:txBody>
      </p:sp>
      <p:sp>
        <p:nvSpPr>
          <p:cNvPr id="3" name="Title 2"/>
          <p:cNvSpPr>
            <a:spLocks noGrp="1"/>
          </p:cNvSpPr>
          <p:nvPr>
            <p:ph type="title"/>
          </p:nvPr>
        </p:nvSpPr>
        <p:spPr/>
        <p:txBody>
          <a:bodyPr>
            <a:normAutofit fontScale="90000"/>
          </a:bodyPr>
          <a:lstStyle/>
          <a:p>
            <a:r>
              <a:rPr lang="en-US" dirty="0"/>
              <a:t>16.12 </a:t>
            </a:r>
            <a:r>
              <a:rPr lang="en-US" dirty="0">
                <a:latin typeface="Consolas" panose="020B0609020204030204" pitchFamily="49" charset="0"/>
              </a:rPr>
              <a:t>Append</a:t>
            </a:r>
            <a:r>
              <a:rPr lang="en-US" dirty="0"/>
              <a:t> and </a:t>
            </a:r>
            <a:r>
              <a:rPr lang="en-US" dirty="0" err="1">
                <a:latin typeface="Consolas" panose="020B0609020204030204" pitchFamily="49" charset="0"/>
              </a:rPr>
              <a:t>AppendFormat</a:t>
            </a:r>
            <a:r>
              <a:rPr lang="en-US" dirty="0"/>
              <a:t> Methods of Class </a:t>
            </a:r>
            <a:r>
              <a:rPr lang="en-US" dirty="0" err="1">
                <a:latin typeface="Consolas" panose="020B0609020204030204" pitchFamily="49" charset="0"/>
              </a:rPr>
              <a:t>StringBuilder</a:t>
            </a:r>
            <a:endParaRPr lang="en-US" dirty="0">
              <a:latin typeface="Consolas" panose="020B0609020204030204" pitchFamily="49" charset="0"/>
            </a:endParaRPr>
          </a:p>
        </p:txBody>
      </p:sp>
      <p:sp>
        <p:nvSpPr>
          <p:cNvPr id="2" name="Slide Number Placeholder 1">
            <a:extLst>
              <a:ext uri="{FF2B5EF4-FFF2-40B4-BE49-F238E27FC236}">
                <a16:creationId xmlns:a16="http://schemas.microsoft.com/office/drawing/2014/main" id="{A7AE57B3-1099-41DC-B3C8-3D6A7BD405E7}"/>
              </a:ext>
            </a:extLst>
          </p:cNvPr>
          <p:cNvSpPr>
            <a:spLocks noGrp="1"/>
          </p:cNvSpPr>
          <p:nvPr>
            <p:ph type="sldNum" sz="quarter" idx="12"/>
          </p:nvPr>
        </p:nvSpPr>
        <p:spPr/>
        <p:txBody>
          <a:bodyPr/>
          <a:lstStyle/>
          <a:p>
            <a:fld id="{3CD5B275-A731-4557-A543-A7E8478E24E9}" type="slidenum">
              <a:rPr lang="en-US" smtClean="0"/>
              <a:t>55</a:t>
            </a:fld>
            <a:endParaRPr lang="en-US"/>
          </a:p>
        </p:txBody>
      </p:sp>
    </p:spTree>
    <p:extLst>
      <p:ext uri="{BB962C8B-B14F-4D97-AF65-F5344CB8AC3E}">
        <p14:creationId xmlns:p14="http://schemas.microsoft.com/office/powerpoint/2010/main" val="1395185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4" name="Slide Number Placeholder 3">
            <a:extLst>
              <a:ext uri="{FF2B5EF4-FFF2-40B4-BE49-F238E27FC236}">
                <a16:creationId xmlns:a16="http://schemas.microsoft.com/office/drawing/2014/main" id="{13276A6D-F0A0-4357-AD90-FF1AE7271331}"/>
              </a:ext>
            </a:extLst>
          </p:cNvPr>
          <p:cNvSpPr>
            <a:spLocks noGrp="1"/>
          </p:cNvSpPr>
          <p:nvPr>
            <p:ph type="sldNum" sz="quarter" idx="12"/>
          </p:nvPr>
        </p:nvSpPr>
        <p:spPr/>
        <p:txBody>
          <a:bodyPr/>
          <a:lstStyle/>
          <a:p>
            <a:fld id="{3CD5B275-A731-4557-A543-A7E8478E24E9}" type="slidenum">
              <a:rPr lang="en-US" smtClean="0"/>
              <a:t>56</a:t>
            </a:fld>
            <a:endParaRPr lang="en-US"/>
          </a:p>
        </p:txBody>
      </p:sp>
    </p:spTree>
    <p:extLst>
      <p:ext uri="{BB962C8B-B14F-4D97-AF65-F5344CB8AC3E}">
        <p14:creationId xmlns:p14="http://schemas.microsoft.com/office/powerpoint/2010/main" val="2713467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4" name="Arrow: Right 3">
            <a:extLst>
              <a:ext uri="{FF2B5EF4-FFF2-40B4-BE49-F238E27FC236}">
                <a16:creationId xmlns:a16="http://schemas.microsoft.com/office/drawing/2014/main" id="{E8D26ABE-4725-4EF2-AE24-A7937639AA5A}"/>
              </a:ext>
            </a:extLst>
          </p:cNvPr>
          <p:cNvSpPr/>
          <p:nvPr/>
        </p:nvSpPr>
        <p:spPr>
          <a:xfrm>
            <a:off x="994299"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2D23FD4A-B1E8-4D69-A1F5-FC14EB4ECE30}"/>
              </a:ext>
            </a:extLst>
          </p:cNvPr>
          <p:cNvSpPr>
            <a:spLocks noGrp="1"/>
          </p:cNvSpPr>
          <p:nvPr>
            <p:ph type="sldNum" sz="quarter" idx="12"/>
          </p:nvPr>
        </p:nvSpPr>
        <p:spPr/>
        <p:txBody>
          <a:bodyPr/>
          <a:lstStyle/>
          <a:p>
            <a:fld id="{3CD5B275-A731-4557-A543-A7E8478E24E9}" type="slidenum">
              <a:rPr lang="en-US" smtClean="0"/>
              <a:t>57</a:t>
            </a:fld>
            <a:endParaRPr lang="en-US"/>
          </a:p>
        </p:txBody>
      </p:sp>
    </p:spTree>
    <p:extLst>
      <p:ext uri="{BB962C8B-B14F-4D97-AF65-F5344CB8AC3E}">
        <p14:creationId xmlns:p14="http://schemas.microsoft.com/office/powerpoint/2010/main" val="2844626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5525"/>
            <a:ext cx="12192000" cy="4805363"/>
          </a:xfrm>
          <a:prstGeom prst="rect">
            <a:avLst/>
          </a:prstGeom>
          <a:noFill/>
          <a:ln>
            <a:noFill/>
          </a:ln>
        </p:spPr>
      </p:pic>
      <p:sp>
        <p:nvSpPr>
          <p:cNvPr id="4" name="Slide Number Placeholder 3">
            <a:extLst>
              <a:ext uri="{FF2B5EF4-FFF2-40B4-BE49-F238E27FC236}">
                <a16:creationId xmlns:a16="http://schemas.microsoft.com/office/drawing/2014/main" id="{E8B15616-B4EF-4397-A250-1B11B891FC90}"/>
              </a:ext>
            </a:extLst>
          </p:cNvPr>
          <p:cNvSpPr>
            <a:spLocks noGrp="1"/>
          </p:cNvSpPr>
          <p:nvPr>
            <p:ph type="sldNum" sz="quarter" idx="12"/>
          </p:nvPr>
        </p:nvSpPr>
        <p:spPr/>
        <p:txBody>
          <a:bodyPr/>
          <a:lstStyle/>
          <a:p>
            <a:fld id="{3CD5B275-A731-4557-A543-A7E8478E24E9}" type="slidenum">
              <a:rPr lang="en-US" smtClean="0"/>
              <a:t>58</a:t>
            </a:fld>
            <a:endParaRPr lang="en-US"/>
          </a:p>
        </p:txBody>
      </p:sp>
    </p:spTree>
    <p:extLst>
      <p:ext uri="{BB962C8B-B14F-4D97-AF65-F5344CB8AC3E}">
        <p14:creationId xmlns:p14="http://schemas.microsoft.com/office/powerpoint/2010/main" val="8123151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3"/>
          <p:cNvSpPr>
            <a:spLocks noGrp="1"/>
          </p:cNvSpPr>
          <p:nvPr>
            <p:ph idx="1"/>
          </p:nvPr>
        </p:nvSpPr>
        <p:spPr/>
        <p:txBody>
          <a:bodyPr/>
          <a:lstStyle/>
          <a:p>
            <a:r>
              <a:rPr lang="en-US" altLang="en-US" dirty="0"/>
              <a:t>Class </a:t>
            </a:r>
            <a:r>
              <a:rPr lang="en-US" altLang="en-US" dirty="0" err="1">
                <a:latin typeface="Consolas" panose="020B0609020204030204" pitchFamily="49" charset="0"/>
              </a:rPr>
              <a:t>StringBuilder</a:t>
            </a:r>
            <a:r>
              <a:rPr lang="en-US" altLang="en-US" dirty="0"/>
              <a:t> provides overloaded </a:t>
            </a:r>
            <a:r>
              <a:rPr lang="en-US" altLang="en-US" dirty="0">
                <a:latin typeface="Consolas" panose="020B0609020204030204" pitchFamily="49" charset="0"/>
              </a:rPr>
              <a:t>Insert</a:t>
            </a:r>
            <a:r>
              <a:rPr lang="en-US" altLang="en-US" dirty="0"/>
              <a:t> methods to allow various types of data to be inserted at any position in a </a:t>
            </a:r>
            <a:r>
              <a:rPr lang="en-US" altLang="en-US" dirty="0" err="1">
                <a:latin typeface="Consolas" panose="020B0609020204030204" pitchFamily="49" charset="0"/>
              </a:rPr>
              <a:t>StringBuilder</a:t>
            </a:r>
            <a:r>
              <a:rPr lang="en-US" altLang="en-US" dirty="0"/>
              <a:t> . </a:t>
            </a:r>
          </a:p>
          <a:p>
            <a:r>
              <a:rPr lang="en-US" altLang="en-US" dirty="0"/>
              <a:t>The class provides versions for each of the simple types and for character arrays, </a:t>
            </a:r>
            <a:r>
              <a:rPr lang="en-US" altLang="en-US" dirty="0">
                <a:latin typeface="Consolas" panose="020B0609020204030204" pitchFamily="49" charset="0"/>
              </a:rPr>
              <a:t>string</a:t>
            </a:r>
            <a:r>
              <a:rPr lang="en-US" altLang="en-US" dirty="0"/>
              <a:t>s and objects. </a:t>
            </a:r>
          </a:p>
          <a:p>
            <a:r>
              <a:rPr lang="en-US" altLang="en-US" dirty="0"/>
              <a:t>Each method takes its second argument, converts it to a </a:t>
            </a:r>
            <a:r>
              <a:rPr lang="en-US" altLang="en-US" dirty="0">
                <a:latin typeface="Consolas" panose="020B0609020204030204" pitchFamily="49" charset="0"/>
              </a:rPr>
              <a:t>string</a:t>
            </a:r>
            <a:r>
              <a:rPr lang="en-US" altLang="en-US" dirty="0"/>
              <a:t> and inserts the </a:t>
            </a:r>
            <a:r>
              <a:rPr lang="en-US" altLang="en-US" dirty="0">
                <a:latin typeface="Consolas" panose="020B0609020204030204" pitchFamily="49" charset="0"/>
              </a:rPr>
              <a:t>string</a:t>
            </a:r>
            <a:r>
              <a:rPr lang="en-US" altLang="en-US" dirty="0"/>
              <a:t> into the </a:t>
            </a:r>
            <a:r>
              <a:rPr lang="en-US" altLang="en-US" dirty="0" err="1">
                <a:latin typeface="Consolas" panose="020B0609020204030204" pitchFamily="49" charset="0"/>
              </a:rPr>
              <a:t>StringBuilder</a:t>
            </a:r>
            <a:r>
              <a:rPr lang="en-US" altLang="en-US" dirty="0"/>
              <a:t> in front of the character in the position specified by the first argument. </a:t>
            </a:r>
          </a:p>
          <a:p>
            <a:r>
              <a:rPr lang="en-US" altLang="en-US" dirty="0"/>
              <a:t>The index specified by the first argument must be greater than or equal to </a:t>
            </a:r>
            <a:r>
              <a:rPr lang="en-US" altLang="en-US" dirty="0">
                <a:latin typeface="Consolas" panose="020B0609020204030204" pitchFamily="49" charset="0"/>
              </a:rPr>
              <a:t>0</a:t>
            </a:r>
            <a:r>
              <a:rPr lang="en-US" altLang="en-US" dirty="0"/>
              <a:t> and less than the length of the </a:t>
            </a:r>
            <a:r>
              <a:rPr lang="en-US" altLang="en-US" dirty="0" err="1">
                <a:latin typeface="Consolas" panose="020B0609020204030204" pitchFamily="49" charset="0"/>
              </a:rPr>
              <a:t>StringBuilder</a:t>
            </a:r>
            <a:r>
              <a:rPr lang="en-US" altLang="en-US" dirty="0"/>
              <a:t>; otherwise, the program throws an </a:t>
            </a:r>
            <a:r>
              <a:rPr lang="en-US" altLang="en-US" dirty="0" err="1">
                <a:latin typeface="Consolas" panose="020B0609020204030204" pitchFamily="49" charset="0"/>
              </a:rPr>
              <a:t>ArgumentOutOfRangeException</a:t>
            </a:r>
            <a:r>
              <a:rPr lang="en-US" altLang="en-US" dirty="0"/>
              <a:t>.</a:t>
            </a:r>
          </a:p>
        </p:txBody>
      </p:sp>
      <p:sp>
        <p:nvSpPr>
          <p:cNvPr id="3" name="Title 2"/>
          <p:cNvSpPr>
            <a:spLocks noGrp="1"/>
          </p:cNvSpPr>
          <p:nvPr>
            <p:ph type="title"/>
          </p:nvPr>
        </p:nvSpPr>
        <p:spPr/>
        <p:txBody>
          <a:bodyPr>
            <a:normAutofit fontScale="90000"/>
          </a:bodyPr>
          <a:lstStyle/>
          <a:p>
            <a:r>
              <a:rPr lang="en-US" dirty="0"/>
              <a:t>16.13 </a:t>
            </a:r>
            <a:r>
              <a:rPr lang="en-US" dirty="0">
                <a:latin typeface="Consolas" panose="020B0609020204030204" pitchFamily="49" charset="0"/>
              </a:rPr>
              <a:t>Insert</a:t>
            </a:r>
            <a:r>
              <a:rPr lang="en-US" dirty="0"/>
              <a:t>, </a:t>
            </a:r>
            <a:r>
              <a:rPr lang="en-US" dirty="0">
                <a:latin typeface="Consolas" panose="020B0609020204030204" pitchFamily="49" charset="0"/>
              </a:rPr>
              <a:t>Remove</a:t>
            </a:r>
            <a:r>
              <a:rPr lang="en-US" dirty="0"/>
              <a:t> and </a:t>
            </a:r>
            <a:r>
              <a:rPr lang="en-US" dirty="0">
                <a:latin typeface="Consolas" panose="020B0609020204030204" pitchFamily="49" charset="0"/>
              </a:rPr>
              <a:t>Replace</a:t>
            </a:r>
            <a:r>
              <a:rPr lang="en-US" dirty="0"/>
              <a:t> Methods of </a:t>
            </a:r>
            <a:r>
              <a:rPr lang="en-US" dirty="0">
                <a:solidFill>
                  <a:srgbClr val="FF0000"/>
                </a:solidFill>
              </a:rPr>
              <a:t>Class </a:t>
            </a:r>
            <a:r>
              <a:rPr lang="en-US" dirty="0" err="1">
                <a:solidFill>
                  <a:srgbClr val="FF0000"/>
                </a:solidFill>
                <a:latin typeface="Consolas" panose="020B0609020204030204" pitchFamily="49" charset="0"/>
              </a:rPr>
              <a:t>StringBuilder</a:t>
            </a:r>
            <a:endParaRPr lang="en-US" dirty="0">
              <a:solidFill>
                <a:srgbClr val="FF0000"/>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A811D376-3A52-4FF2-AAC0-AF10AE6BFF13}"/>
              </a:ext>
            </a:extLst>
          </p:cNvPr>
          <p:cNvSpPr>
            <a:spLocks noGrp="1"/>
          </p:cNvSpPr>
          <p:nvPr>
            <p:ph type="sldNum" sz="quarter" idx="12"/>
          </p:nvPr>
        </p:nvSpPr>
        <p:spPr/>
        <p:txBody>
          <a:bodyPr/>
          <a:lstStyle/>
          <a:p>
            <a:fld id="{3CD5B275-A731-4557-A543-A7E8478E24E9}" type="slidenum">
              <a:rPr lang="en-US" smtClean="0"/>
              <a:t>59</a:t>
            </a:fld>
            <a:endParaRPr lang="en-US"/>
          </a:p>
        </p:txBody>
      </p:sp>
    </p:spTree>
    <p:extLst>
      <p:ext uri="{BB962C8B-B14F-4D97-AF65-F5344CB8AC3E}">
        <p14:creationId xmlns:p14="http://schemas.microsoft.com/office/powerpoint/2010/main" val="225530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3"/>
          <p:cNvSpPr>
            <a:spLocks noGrp="1"/>
          </p:cNvSpPr>
          <p:nvPr>
            <p:ph idx="1"/>
          </p:nvPr>
        </p:nvSpPr>
        <p:spPr/>
        <p:txBody>
          <a:bodyPr/>
          <a:lstStyle/>
          <a:p>
            <a:r>
              <a:rPr lang="en-US" dirty="0"/>
              <a:t>A declaration can assign a </a:t>
            </a:r>
            <a:r>
              <a:rPr lang="en-US" dirty="0">
                <a:latin typeface="Consolas" panose="020B0609020204030204" pitchFamily="49" charset="0"/>
              </a:rPr>
              <a:t>string</a:t>
            </a:r>
            <a:r>
              <a:rPr lang="en-US" dirty="0"/>
              <a:t> literal to a </a:t>
            </a:r>
            <a:r>
              <a:rPr lang="en-US" dirty="0">
                <a:latin typeface="Consolas" panose="020B0609020204030204" pitchFamily="49" charset="0"/>
              </a:rPr>
              <a:t>string</a:t>
            </a:r>
            <a:r>
              <a:rPr lang="en-US" dirty="0"/>
              <a:t> reference. The declaration</a:t>
            </a:r>
          </a:p>
          <a:p>
            <a:pPr lvl="1"/>
            <a:r>
              <a:rPr lang="en-US" dirty="0">
                <a:latin typeface="Consolas" panose="020B0609020204030204" pitchFamily="49" charset="0"/>
              </a:rPr>
              <a:t>string color = "blue";</a:t>
            </a:r>
          </a:p>
        </p:txBody>
      </p:sp>
      <p:sp>
        <p:nvSpPr>
          <p:cNvPr id="3" name="Title 2"/>
          <p:cNvSpPr>
            <a:spLocks noGrp="1"/>
          </p:cNvSpPr>
          <p:nvPr>
            <p:ph type="title"/>
          </p:nvPr>
        </p:nvSpPr>
        <p:spPr/>
        <p:txBody>
          <a:bodyPr>
            <a:normAutofit fontScale="90000"/>
          </a:bodyPr>
          <a:lstStyle/>
          <a:p>
            <a:r>
              <a:rPr lang="en-US"/>
              <a:t>16.2 Fundamentals of Characters and Strings (cont.)</a:t>
            </a:r>
            <a:endParaRPr lang="en-US" dirty="0"/>
          </a:p>
        </p:txBody>
      </p:sp>
      <p:sp>
        <p:nvSpPr>
          <p:cNvPr id="2" name="Slide Number Placeholder 1">
            <a:extLst>
              <a:ext uri="{FF2B5EF4-FFF2-40B4-BE49-F238E27FC236}">
                <a16:creationId xmlns:a16="http://schemas.microsoft.com/office/drawing/2014/main" id="{369BF500-D1B3-4C69-AA42-DE93ABD00147}"/>
              </a:ext>
            </a:extLst>
          </p:cNvPr>
          <p:cNvSpPr>
            <a:spLocks noGrp="1"/>
          </p:cNvSpPr>
          <p:nvPr>
            <p:ph type="sldNum" sz="quarter" idx="12"/>
          </p:nvPr>
        </p:nvSpPr>
        <p:spPr/>
        <p:txBody>
          <a:bodyPr/>
          <a:lstStyle/>
          <a:p>
            <a:fld id="{3CD5B275-A731-4557-A543-A7E8478E24E9}" type="slidenum">
              <a:rPr lang="en-US" smtClean="0"/>
              <a:t>6</a:t>
            </a:fld>
            <a:endParaRPr lang="en-US"/>
          </a:p>
        </p:txBody>
      </p:sp>
    </p:spTree>
    <p:extLst>
      <p:ext uri="{BB962C8B-B14F-4D97-AF65-F5344CB8AC3E}">
        <p14:creationId xmlns:p14="http://schemas.microsoft.com/office/powerpoint/2010/main" val="21698431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3"/>
          <p:cNvSpPr>
            <a:spLocks noGrp="1"/>
          </p:cNvSpPr>
          <p:nvPr>
            <p:ph idx="1"/>
          </p:nvPr>
        </p:nvSpPr>
        <p:spPr/>
        <p:txBody>
          <a:bodyPr/>
          <a:lstStyle/>
          <a:p>
            <a:r>
              <a:rPr lang="en-US" altLang="en-US" dirty="0"/>
              <a:t>Class </a:t>
            </a:r>
            <a:r>
              <a:rPr lang="en-US" altLang="en-US" dirty="0" err="1">
                <a:latin typeface="Consolas" panose="020B0609020204030204" pitchFamily="49" charset="0"/>
              </a:rPr>
              <a:t>StringBuilder</a:t>
            </a:r>
            <a:r>
              <a:rPr lang="en-US" altLang="en-US" dirty="0"/>
              <a:t> also provides method </a:t>
            </a:r>
            <a:r>
              <a:rPr lang="en-US" altLang="en-US" dirty="0">
                <a:latin typeface="Consolas" panose="020B0609020204030204" pitchFamily="49" charset="0"/>
              </a:rPr>
              <a:t>Remove</a:t>
            </a:r>
            <a:r>
              <a:rPr lang="en-US" altLang="en-US" dirty="0"/>
              <a:t> for deleting any portion of a </a:t>
            </a:r>
            <a:r>
              <a:rPr lang="en-US" altLang="en-US" dirty="0" err="1">
                <a:latin typeface="Consolas" panose="020B0609020204030204" pitchFamily="49" charset="0"/>
              </a:rPr>
              <a:t>StringBuilder</a:t>
            </a:r>
            <a:r>
              <a:rPr lang="en-US" altLang="en-US" dirty="0"/>
              <a:t>. </a:t>
            </a:r>
          </a:p>
          <a:p>
            <a:r>
              <a:rPr lang="en-US" altLang="en-US" dirty="0"/>
              <a:t>Method </a:t>
            </a:r>
            <a:r>
              <a:rPr lang="en-US" altLang="en-US" dirty="0">
                <a:latin typeface="Consolas" panose="020B0609020204030204" pitchFamily="49" charset="0"/>
              </a:rPr>
              <a:t>Remove</a:t>
            </a:r>
            <a:r>
              <a:rPr lang="en-US" altLang="en-US" dirty="0"/>
              <a:t> takes two arguments—the index at which to begin deletion and the number of characters to delete. </a:t>
            </a:r>
          </a:p>
          <a:p>
            <a:r>
              <a:rPr lang="en-US" altLang="en-US" dirty="0"/>
              <a:t>The sum of the starting index and the number of characters to be deleted must always be less than the length of the </a:t>
            </a:r>
            <a:r>
              <a:rPr lang="en-US" altLang="en-US" dirty="0" err="1">
                <a:latin typeface="Consolas" panose="020B0609020204030204" pitchFamily="49" charset="0"/>
              </a:rPr>
              <a:t>StringBuilder</a:t>
            </a:r>
            <a:r>
              <a:rPr lang="en-US" altLang="en-US" dirty="0"/>
              <a:t> ; otherwise, the program throws an </a:t>
            </a:r>
            <a:r>
              <a:rPr lang="en-US" altLang="en-US" dirty="0" err="1">
                <a:latin typeface="Consolas" panose="020B0609020204030204" pitchFamily="49" charset="0"/>
              </a:rPr>
              <a:t>ArgumentOutOfRangeException</a:t>
            </a:r>
            <a:r>
              <a:rPr lang="en-US" altLang="en-US" dirty="0"/>
              <a:t>. </a:t>
            </a:r>
          </a:p>
          <a:p>
            <a:r>
              <a:rPr lang="en-US" altLang="en-US" dirty="0"/>
              <a:t>The </a:t>
            </a:r>
            <a:r>
              <a:rPr lang="en-US" altLang="en-US" dirty="0">
                <a:latin typeface="Consolas" panose="020B0609020204030204" pitchFamily="49" charset="0"/>
              </a:rPr>
              <a:t>Insert</a:t>
            </a:r>
            <a:r>
              <a:rPr lang="en-US" altLang="en-US" dirty="0"/>
              <a:t> and </a:t>
            </a:r>
            <a:r>
              <a:rPr lang="en-US" altLang="en-US" dirty="0">
                <a:latin typeface="Consolas" panose="020B0609020204030204" pitchFamily="49" charset="0"/>
              </a:rPr>
              <a:t>Remove</a:t>
            </a:r>
            <a:r>
              <a:rPr lang="en-US" altLang="en-US" dirty="0"/>
              <a:t> methods are demonstrated in Fig. 16.13.</a:t>
            </a:r>
          </a:p>
        </p:txBody>
      </p:sp>
      <p:sp>
        <p:nvSpPr>
          <p:cNvPr id="3" name="Title 2"/>
          <p:cNvSpPr>
            <a:spLocks noGrp="1"/>
          </p:cNvSpPr>
          <p:nvPr>
            <p:ph type="title"/>
          </p:nvPr>
        </p:nvSpPr>
        <p:spPr/>
        <p:txBody>
          <a:bodyPr>
            <a:normAutofit fontScale="90000"/>
          </a:bodyPr>
          <a:lstStyle/>
          <a:p>
            <a:r>
              <a:rPr lang="en-US" dirty="0"/>
              <a:t>16.13 </a:t>
            </a:r>
            <a:r>
              <a:rPr lang="en-US" dirty="0">
                <a:latin typeface="Consolas" panose="020B0609020204030204" pitchFamily="49" charset="0"/>
              </a:rPr>
              <a:t>Insert</a:t>
            </a:r>
            <a:r>
              <a:rPr lang="en-US" dirty="0"/>
              <a:t>, </a:t>
            </a:r>
            <a:r>
              <a:rPr lang="en-US" dirty="0">
                <a:latin typeface="Consolas" panose="020B0609020204030204" pitchFamily="49" charset="0"/>
              </a:rPr>
              <a:t>Remove</a:t>
            </a:r>
            <a:r>
              <a:rPr lang="en-US" dirty="0"/>
              <a:t> and </a:t>
            </a:r>
            <a:r>
              <a:rPr lang="en-US" dirty="0">
                <a:latin typeface="Consolas" panose="020B0609020204030204" pitchFamily="49" charset="0"/>
              </a:rPr>
              <a:t>Replace</a:t>
            </a:r>
            <a:r>
              <a:rPr lang="en-US" dirty="0"/>
              <a:t> Methods of Class </a:t>
            </a:r>
            <a:r>
              <a:rPr lang="en-US" dirty="0" err="1">
                <a:latin typeface="Consolas" panose="020B0609020204030204" pitchFamily="49" charset="0"/>
              </a:rPr>
              <a:t>StringBuilder</a:t>
            </a:r>
            <a:r>
              <a:rPr lang="en-US" dirty="0"/>
              <a:t> (cont.)</a:t>
            </a:r>
          </a:p>
        </p:txBody>
      </p:sp>
      <p:sp>
        <p:nvSpPr>
          <p:cNvPr id="2" name="Slide Number Placeholder 1">
            <a:extLst>
              <a:ext uri="{FF2B5EF4-FFF2-40B4-BE49-F238E27FC236}">
                <a16:creationId xmlns:a16="http://schemas.microsoft.com/office/drawing/2014/main" id="{E167F4E9-7764-433B-9872-BAACDCD0FA70}"/>
              </a:ext>
            </a:extLst>
          </p:cNvPr>
          <p:cNvSpPr>
            <a:spLocks noGrp="1"/>
          </p:cNvSpPr>
          <p:nvPr>
            <p:ph type="sldNum" sz="quarter" idx="12"/>
          </p:nvPr>
        </p:nvSpPr>
        <p:spPr/>
        <p:txBody>
          <a:bodyPr/>
          <a:lstStyle/>
          <a:p>
            <a:fld id="{3CD5B275-A731-4557-A543-A7E8478E24E9}" type="slidenum">
              <a:rPr lang="en-US" smtClean="0"/>
              <a:t>60</a:t>
            </a:fld>
            <a:endParaRPr lang="en-US"/>
          </a:p>
        </p:txBody>
      </p:sp>
    </p:spTree>
    <p:extLst>
      <p:ext uri="{BB962C8B-B14F-4D97-AF65-F5344CB8AC3E}">
        <p14:creationId xmlns:p14="http://schemas.microsoft.com/office/powerpoint/2010/main" val="3974931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95338" y="0"/>
            <a:ext cx="10599737" cy="6858000"/>
          </a:xfrm>
          <a:prstGeom prst="rect">
            <a:avLst/>
          </a:prstGeom>
          <a:noFill/>
          <a:ln>
            <a:noFill/>
          </a:ln>
        </p:spPr>
      </p:pic>
      <p:sp>
        <p:nvSpPr>
          <p:cNvPr id="4" name="Slide Number Placeholder 3">
            <a:extLst>
              <a:ext uri="{FF2B5EF4-FFF2-40B4-BE49-F238E27FC236}">
                <a16:creationId xmlns:a16="http://schemas.microsoft.com/office/drawing/2014/main" id="{AEB8B291-941C-4FBD-996F-1DF8FD85627F}"/>
              </a:ext>
            </a:extLst>
          </p:cNvPr>
          <p:cNvSpPr>
            <a:spLocks noGrp="1"/>
          </p:cNvSpPr>
          <p:nvPr>
            <p:ph type="sldNum" sz="quarter" idx="12"/>
          </p:nvPr>
        </p:nvSpPr>
        <p:spPr/>
        <p:txBody>
          <a:bodyPr/>
          <a:lstStyle/>
          <a:p>
            <a:fld id="{3CD5B275-A731-4557-A543-A7E8478E24E9}" type="slidenum">
              <a:rPr lang="en-US" smtClean="0"/>
              <a:t>61</a:t>
            </a:fld>
            <a:endParaRPr lang="en-US"/>
          </a:p>
        </p:txBody>
      </p:sp>
    </p:spTree>
    <p:extLst>
      <p:ext uri="{BB962C8B-B14F-4D97-AF65-F5344CB8AC3E}">
        <p14:creationId xmlns:p14="http://schemas.microsoft.com/office/powerpoint/2010/main" val="1297452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4650" y="0"/>
            <a:ext cx="11441113" cy="6858000"/>
          </a:xfrm>
          <a:prstGeom prst="rect">
            <a:avLst/>
          </a:prstGeom>
          <a:noFill/>
          <a:ln>
            <a:noFill/>
          </a:ln>
        </p:spPr>
      </p:pic>
      <p:sp>
        <p:nvSpPr>
          <p:cNvPr id="4" name="Arrow: Right 3">
            <a:extLst>
              <a:ext uri="{FF2B5EF4-FFF2-40B4-BE49-F238E27FC236}">
                <a16:creationId xmlns:a16="http://schemas.microsoft.com/office/drawing/2014/main" id="{829F583E-B2F3-4395-9805-2FDDD3EA8B9B}"/>
              </a:ext>
            </a:extLst>
          </p:cNvPr>
          <p:cNvSpPr/>
          <p:nvPr/>
        </p:nvSpPr>
        <p:spPr>
          <a:xfrm>
            <a:off x="1358283" y="8078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A96C1D-3569-4D27-8690-4122ECE9FA65}"/>
              </a:ext>
            </a:extLst>
          </p:cNvPr>
          <p:cNvSpPr txBox="1"/>
          <p:nvPr/>
        </p:nvSpPr>
        <p:spPr>
          <a:xfrm>
            <a:off x="1358283" y="348477"/>
            <a:ext cx="2627642" cy="369332"/>
          </a:xfrm>
          <a:prstGeom prst="rect">
            <a:avLst/>
          </a:prstGeom>
          <a:noFill/>
        </p:spPr>
        <p:txBody>
          <a:bodyPr wrap="none" rtlCol="0">
            <a:spAutoFit/>
          </a:bodyPr>
          <a:lstStyle/>
          <a:p>
            <a:r>
              <a:rPr lang="en-US" b="1" dirty="0">
                <a:solidFill>
                  <a:srgbClr val="FF0000"/>
                </a:solidFill>
              </a:rPr>
              <a:t>Insert from beginning</a:t>
            </a:r>
          </a:p>
        </p:txBody>
      </p:sp>
      <p:sp>
        <p:nvSpPr>
          <p:cNvPr id="6" name="Slide Number Placeholder 5">
            <a:extLst>
              <a:ext uri="{FF2B5EF4-FFF2-40B4-BE49-F238E27FC236}">
                <a16:creationId xmlns:a16="http://schemas.microsoft.com/office/drawing/2014/main" id="{E85ACCDA-205B-44B5-9DB2-9DFC77376042}"/>
              </a:ext>
            </a:extLst>
          </p:cNvPr>
          <p:cNvSpPr>
            <a:spLocks noGrp="1"/>
          </p:cNvSpPr>
          <p:nvPr>
            <p:ph type="sldNum" sz="quarter" idx="12"/>
          </p:nvPr>
        </p:nvSpPr>
        <p:spPr/>
        <p:txBody>
          <a:bodyPr/>
          <a:lstStyle/>
          <a:p>
            <a:fld id="{3CD5B275-A731-4557-A543-A7E8478E24E9}" type="slidenum">
              <a:rPr lang="en-US" smtClean="0"/>
              <a:t>62</a:t>
            </a:fld>
            <a:endParaRPr lang="en-US"/>
          </a:p>
        </p:txBody>
      </p:sp>
    </p:spTree>
    <p:extLst>
      <p:ext uri="{BB962C8B-B14F-4D97-AF65-F5344CB8AC3E}">
        <p14:creationId xmlns:p14="http://schemas.microsoft.com/office/powerpoint/2010/main" val="3650017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65113"/>
            <a:ext cx="12192000" cy="6327775"/>
          </a:xfrm>
          <a:prstGeom prst="rect">
            <a:avLst/>
          </a:prstGeom>
          <a:noFill/>
          <a:ln>
            <a:noFill/>
          </a:ln>
        </p:spPr>
      </p:pic>
      <p:sp>
        <p:nvSpPr>
          <p:cNvPr id="4" name="Slide Number Placeholder 3">
            <a:extLst>
              <a:ext uri="{FF2B5EF4-FFF2-40B4-BE49-F238E27FC236}">
                <a16:creationId xmlns:a16="http://schemas.microsoft.com/office/drawing/2014/main" id="{B63F6A54-68B9-47AC-B799-609BDB5D01AD}"/>
              </a:ext>
            </a:extLst>
          </p:cNvPr>
          <p:cNvSpPr>
            <a:spLocks noGrp="1"/>
          </p:cNvSpPr>
          <p:nvPr>
            <p:ph type="sldNum" sz="quarter" idx="12"/>
          </p:nvPr>
        </p:nvSpPr>
        <p:spPr/>
        <p:txBody>
          <a:bodyPr/>
          <a:lstStyle/>
          <a:p>
            <a:fld id="{3CD5B275-A731-4557-A543-A7E8478E24E9}" type="slidenum">
              <a:rPr lang="en-US" smtClean="0"/>
              <a:t>63</a:t>
            </a:fld>
            <a:endParaRPr lang="en-US"/>
          </a:p>
        </p:txBody>
      </p:sp>
    </p:spTree>
    <p:extLst>
      <p:ext uri="{BB962C8B-B14F-4D97-AF65-F5344CB8AC3E}">
        <p14:creationId xmlns:p14="http://schemas.microsoft.com/office/powerpoint/2010/main" val="3876857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3"/>
          <p:cNvSpPr>
            <a:spLocks noGrp="1"/>
          </p:cNvSpPr>
          <p:nvPr>
            <p:ph idx="1"/>
          </p:nvPr>
        </p:nvSpPr>
        <p:spPr/>
        <p:txBody>
          <a:bodyPr/>
          <a:lstStyle/>
          <a:p>
            <a:r>
              <a:rPr lang="en-US" altLang="en-US" dirty="0" err="1">
                <a:latin typeface="Consolas" panose="020B0609020204030204" pitchFamily="49" charset="0"/>
              </a:rPr>
              <a:t>StringBuilder</a:t>
            </a:r>
            <a:r>
              <a:rPr lang="en-US" altLang="en-US" dirty="0"/>
              <a:t> method </a:t>
            </a:r>
            <a:r>
              <a:rPr lang="en-US" altLang="en-US" dirty="0">
                <a:latin typeface="Consolas" panose="020B0609020204030204" pitchFamily="49" charset="0"/>
              </a:rPr>
              <a:t>Replace</a:t>
            </a:r>
            <a:r>
              <a:rPr lang="en-US" altLang="en-US" dirty="0"/>
              <a:t> searches for a specified </a:t>
            </a:r>
            <a:r>
              <a:rPr lang="en-US" altLang="en-US" dirty="0">
                <a:latin typeface="Consolas" panose="020B0609020204030204" pitchFamily="49" charset="0"/>
              </a:rPr>
              <a:t>string</a:t>
            </a:r>
            <a:r>
              <a:rPr lang="en-US" altLang="en-US" dirty="0"/>
              <a:t> or character and substitutes another </a:t>
            </a:r>
            <a:r>
              <a:rPr lang="en-US" altLang="en-US" dirty="0">
                <a:latin typeface="Consolas" panose="020B0609020204030204" pitchFamily="49" charset="0"/>
              </a:rPr>
              <a:t>string</a:t>
            </a:r>
            <a:r>
              <a:rPr lang="en-US" altLang="en-US" dirty="0"/>
              <a:t> or character in its place. </a:t>
            </a:r>
          </a:p>
          <a:p>
            <a:r>
              <a:rPr lang="en-US" altLang="en-US" dirty="0"/>
              <a:t>Figure 16.14 demonstrates this method.</a:t>
            </a:r>
          </a:p>
        </p:txBody>
      </p:sp>
      <p:sp>
        <p:nvSpPr>
          <p:cNvPr id="3" name="Title 2"/>
          <p:cNvSpPr>
            <a:spLocks noGrp="1"/>
          </p:cNvSpPr>
          <p:nvPr>
            <p:ph type="title"/>
          </p:nvPr>
        </p:nvSpPr>
        <p:spPr/>
        <p:txBody>
          <a:bodyPr>
            <a:normAutofit fontScale="90000"/>
          </a:bodyPr>
          <a:lstStyle/>
          <a:p>
            <a:r>
              <a:rPr lang="en-US" dirty="0"/>
              <a:t>16.13 </a:t>
            </a:r>
            <a:r>
              <a:rPr lang="en-US" dirty="0">
                <a:latin typeface="Consolas" panose="020B0609020204030204" pitchFamily="49" charset="0"/>
              </a:rPr>
              <a:t>Insert</a:t>
            </a:r>
            <a:r>
              <a:rPr lang="en-US" dirty="0"/>
              <a:t>, </a:t>
            </a:r>
            <a:r>
              <a:rPr lang="en-US" dirty="0">
                <a:latin typeface="Consolas" panose="020B0609020204030204" pitchFamily="49" charset="0"/>
              </a:rPr>
              <a:t>Remove</a:t>
            </a:r>
            <a:r>
              <a:rPr lang="en-US" dirty="0"/>
              <a:t> and </a:t>
            </a:r>
            <a:r>
              <a:rPr lang="en-US" dirty="0">
                <a:latin typeface="Consolas" panose="020B0609020204030204" pitchFamily="49" charset="0"/>
              </a:rPr>
              <a:t>Replace</a:t>
            </a:r>
            <a:r>
              <a:rPr lang="en-US" dirty="0"/>
              <a:t> Methods of Class </a:t>
            </a:r>
            <a:r>
              <a:rPr lang="en-US" dirty="0" err="1">
                <a:latin typeface="Consolas" panose="020B0609020204030204" pitchFamily="49" charset="0"/>
              </a:rPr>
              <a:t>StringBuilder</a:t>
            </a:r>
            <a:r>
              <a:rPr lang="en-US" dirty="0"/>
              <a:t> (cont.)</a:t>
            </a:r>
          </a:p>
        </p:txBody>
      </p:sp>
      <p:sp>
        <p:nvSpPr>
          <p:cNvPr id="2" name="Slide Number Placeholder 1">
            <a:extLst>
              <a:ext uri="{FF2B5EF4-FFF2-40B4-BE49-F238E27FC236}">
                <a16:creationId xmlns:a16="http://schemas.microsoft.com/office/drawing/2014/main" id="{C9DF910C-89C7-4DD2-B892-C55FD5737901}"/>
              </a:ext>
            </a:extLst>
          </p:cNvPr>
          <p:cNvSpPr>
            <a:spLocks noGrp="1"/>
          </p:cNvSpPr>
          <p:nvPr>
            <p:ph type="sldNum" sz="quarter" idx="12"/>
          </p:nvPr>
        </p:nvSpPr>
        <p:spPr/>
        <p:txBody>
          <a:bodyPr/>
          <a:lstStyle/>
          <a:p>
            <a:fld id="{3CD5B275-A731-4557-A543-A7E8478E24E9}" type="slidenum">
              <a:rPr lang="en-US" smtClean="0"/>
              <a:t>64</a:t>
            </a:fld>
            <a:endParaRPr lang="en-US"/>
          </a:p>
        </p:txBody>
      </p:sp>
    </p:spTree>
    <p:extLst>
      <p:ext uri="{BB962C8B-B14F-4D97-AF65-F5344CB8AC3E}">
        <p14:creationId xmlns:p14="http://schemas.microsoft.com/office/powerpoint/2010/main" val="1472214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4" name="Slide Number Placeholder 3">
            <a:extLst>
              <a:ext uri="{FF2B5EF4-FFF2-40B4-BE49-F238E27FC236}">
                <a16:creationId xmlns:a16="http://schemas.microsoft.com/office/drawing/2014/main" id="{045C38FC-B821-43FB-81E2-958EB7927F65}"/>
              </a:ext>
            </a:extLst>
          </p:cNvPr>
          <p:cNvSpPr>
            <a:spLocks noGrp="1"/>
          </p:cNvSpPr>
          <p:nvPr>
            <p:ph type="sldNum" sz="quarter" idx="12"/>
          </p:nvPr>
        </p:nvSpPr>
        <p:spPr/>
        <p:txBody>
          <a:bodyPr/>
          <a:lstStyle/>
          <a:p>
            <a:fld id="{3CD5B275-A731-4557-A543-A7E8478E24E9}" type="slidenum">
              <a:rPr lang="en-US" smtClean="0"/>
              <a:t>65</a:t>
            </a:fld>
            <a:endParaRPr lang="en-US"/>
          </a:p>
        </p:txBody>
      </p:sp>
      <p:sp>
        <p:nvSpPr>
          <p:cNvPr id="3" name="Arrow: Right 2">
            <a:extLst>
              <a:ext uri="{FF2B5EF4-FFF2-40B4-BE49-F238E27FC236}">
                <a16:creationId xmlns:a16="http://schemas.microsoft.com/office/drawing/2014/main" id="{DA66FDAC-AC0C-493C-8D1F-9FD5AB364B2E}"/>
              </a:ext>
            </a:extLst>
          </p:cNvPr>
          <p:cNvSpPr/>
          <p:nvPr/>
        </p:nvSpPr>
        <p:spPr>
          <a:xfrm>
            <a:off x="1455938" y="413699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620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a:noFill/>
          <a:ln>
            <a:noFill/>
          </a:ln>
        </p:spPr>
      </p:pic>
      <p:sp>
        <p:nvSpPr>
          <p:cNvPr id="4" name="Slide Number Placeholder 3">
            <a:extLst>
              <a:ext uri="{FF2B5EF4-FFF2-40B4-BE49-F238E27FC236}">
                <a16:creationId xmlns:a16="http://schemas.microsoft.com/office/drawing/2014/main" id="{AC920658-3554-4E1A-A685-519DBEAD0C8A}"/>
              </a:ext>
            </a:extLst>
          </p:cNvPr>
          <p:cNvSpPr>
            <a:spLocks noGrp="1"/>
          </p:cNvSpPr>
          <p:nvPr>
            <p:ph type="sldNum" sz="quarter" idx="12"/>
          </p:nvPr>
        </p:nvSpPr>
        <p:spPr/>
        <p:txBody>
          <a:bodyPr/>
          <a:lstStyle/>
          <a:p>
            <a:fld id="{3CD5B275-A731-4557-A543-A7E8478E24E9}" type="slidenum">
              <a:rPr lang="en-US" smtClean="0"/>
              <a:t>66</a:t>
            </a:fld>
            <a:endParaRPr lang="en-US"/>
          </a:p>
        </p:txBody>
      </p:sp>
    </p:spTree>
    <p:extLst>
      <p:ext uri="{BB962C8B-B14F-4D97-AF65-F5344CB8AC3E}">
        <p14:creationId xmlns:p14="http://schemas.microsoft.com/office/powerpoint/2010/main" val="1618526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3"/>
          <p:cNvSpPr>
            <a:spLocks noGrp="1"/>
          </p:cNvSpPr>
          <p:nvPr>
            <p:ph idx="1"/>
          </p:nvPr>
        </p:nvSpPr>
        <p:spPr/>
        <p:txBody>
          <a:bodyPr/>
          <a:lstStyle/>
          <a:p>
            <a:r>
              <a:rPr lang="en-US" altLang="en-US" dirty="0"/>
              <a:t>Figure 16.15 demonstrates </a:t>
            </a:r>
            <a:r>
              <a:rPr lang="en-US" altLang="en-US" dirty="0">
                <a:latin typeface="Consolas" panose="020B0609020204030204" pitchFamily="49" charset="0"/>
              </a:rPr>
              <a:t>static</a:t>
            </a:r>
            <a:r>
              <a:rPr lang="en-US" altLang="en-US" dirty="0"/>
              <a:t> methods that test characters to determine whether they’re of a specific character type and </a:t>
            </a:r>
            <a:r>
              <a:rPr lang="en-US" altLang="en-US" dirty="0">
                <a:latin typeface="Consolas" panose="020B0609020204030204" pitchFamily="49" charset="0"/>
              </a:rPr>
              <a:t>static</a:t>
            </a:r>
            <a:r>
              <a:rPr lang="en-US" altLang="en-US" dirty="0"/>
              <a:t> methods that perform case conversions on characters.</a:t>
            </a:r>
          </a:p>
        </p:txBody>
      </p:sp>
      <p:sp>
        <p:nvSpPr>
          <p:cNvPr id="3" name="Title 2"/>
          <p:cNvSpPr>
            <a:spLocks noGrp="1"/>
          </p:cNvSpPr>
          <p:nvPr>
            <p:ph type="title"/>
          </p:nvPr>
        </p:nvSpPr>
        <p:spPr/>
        <p:txBody>
          <a:bodyPr/>
          <a:lstStyle/>
          <a:p>
            <a:r>
              <a:rPr lang="en-US"/>
              <a:t>16.14 Char Methods</a:t>
            </a:r>
            <a:endParaRPr lang="en-US" dirty="0"/>
          </a:p>
        </p:txBody>
      </p:sp>
      <p:sp>
        <p:nvSpPr>
          <p:cNvPr id="2" name="Slide Number Placeholder 1">
            <a:extLst>
              <a:ext uri="{FF2B5EF4-FFF2-40B4-BE49-F238E27FC236}">
                <a16:creationId xmlns:a16="http://schemas.microsoft.com/office/drawing/2014/main" id="{B7422723-35C5-4A3F-8A94-29E766BF46F7}"/>
              </a:ext>
            </a:extLst>
          </p:cNvPr>
          <p:cNvSpPr>
            <a:spLocks noGrp="1"/>
          </p:cNvSpPr>
          <p:nvPr>
            <p:ph type="sldNum" sz="quarter" idx="12"/>
          </p:nvPr>
        </p:nvSpPr>
        <p:spPr/>
        <p:txBody>
          <a:bodyPr/>
          <a:lstStyle/>
          <a:p>
            <a:fld id="{3CD5B275-A731-4557-A543-A7E8478E24E9}" type="slidenum">
              <a:rPr lang="en-US" smtClean="0"/>
              <a:t>67</a:t>
            </a:fld>
            <a:endParaRPr lang="en-US"/>
          </a:p>
        </p:txBody>
      </p:sp>
    </p:spTree>
    <p:extLst>
      <p:ext uri="{BB962C8B-B14F-4D97-AF65-F5344CB8AC3E}">
        <p14:creationId xmlns:p14="http://schemas.microsoft.com/office/powerpoint/2010/main" val="2414482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11163" y="0"/>
            <a:ext cx="11368087" cy="6858000"/>
          </a:xfrm>
          <a:prstGeom prst="rect">
            <a:avLst/>
          </a:prstGeom>
          <a:noFill/>
          <a:ln>
            <a:noFill/>
          </a:ln>
        </p:spPr>
      </p:pic>
      <p:sp>
        <p:nvSpPr>
          <p:cNvPr id="4" name="Slide Number Placeholder 3">
            <a:extLst>
              <a:ext uri="{FF2B5EF4-FFF2-40B4-BE49-F238E27FC236}">
                <a16:creationId xmlns:a16="http://schemas.microsoft.com/office/drawing/2014/main" id="{7887D515-7F49-443E-A416-9DA01ACF7C7E}"/>
              </a:ext>
            </a:extLst>
          </p:cNvPr>
          <p:cNvSpPr>
            <a:spLocks noGrp="1"/>
          </p:cNvSpPr>
          <p:nvPr>
            <p:ph type="sldNum" sz="quarter" idx="12"/>
          </p:nvPr>
        </p:nvSpPr>
        <p:spPr/>
        <p:txBody>
          <a:bodyPr/>
          <a:lstStyle/>
          <a:p>
            <a:fld id="{3CD5B275-A731-4557-A543-A7E8478E24E9}" type="slidenum">
              <a:rPr lang="en-US" smtClean="0"/>
              <a:t>68</a:t>
            </a:fld>
            <a:endParaRPr lang="en-US"/>
          </a:p>
        </p:txBody>
      </p:sp>
    </p:spTree>
    <p:extLst>
      <p:ext uri="{BB962C8B-B14F-4D97-AF65-F5344CB8AC3E}">
        <p14:creationId xmlns:p14="http://schemas.microsoft.com/office/powerpoint/2010/main" val="2653093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79425" y="0"/>
            <a:ext cx="11231563" cy="6858000"/>
          </a:xfrm>
          <a:prstGeom prst="rect">
            <a:avLst/>
          </a:prstGeom>
          <a:noFill/>
          <a:ln>
            <a:noFill/>
          </a:ln>
        </p:spPr>
      </p:pic>
      <p:sp>
        <p:nvSpPr>
          <p:cNvPr id="4" name="Slide Number Placeholder 3">
            <a:extLst>
              <a:ext uri="{FF2B5EF4-FFF2-40B4-BE49-F238E27FC236}">
                <a16:creationId xmlns:a16="http://schemas.microsoft.com/office/drawing/2014/main" id="{6926A35C-7487-4F01-A119-972B3C593511}"/>
              </a:ext>
            </a:extLst>
          </p:cNvPr>
          <p:cNvSpPr>
            <a:spLocks noGrp="1"/>
          </p:cNvSpPr>
          <p:nvPr>
            <p:ph type="sldNum" sz="quarter" idx="12"/>
          </p:nvPr>
        </p:nvSpPr>
        <p:spPr/>
        <p:txBody>
          <a:bodyPr/>
          <a:lstStyle/>
          <a:p>
            <a:fld id="{3CD5B275-A731-4557-A543-A7E8478E24E9}" type="slidenum">
              <a:rPr lang="en-US" smtClean="0"/>
              <a:t>69</a:t>
            </a:fld>
            <a:endParaRPr lang="en-US"/>
          </a:p>
        </p:txBody>
      </p:sp>
    </p:spTree>
    <p:extLst>
      <p:ext uri="{BB962C8B-B14F-4D97-AF65-F5344CB8AC3E}">
        <p14:creationId xmlns:p14="http://schemas.microsoft.com/office/powerpoint/2010/main" val="370946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9325"/>
            <a:ext cx="12192000" cy="4957763"/>
          </a:xfrm>
          <a:prstGeom prst="rect">
            <a:avLst/>
          </a:prstGeom>
          <a:noFill/>
          <a:ln>
            <a:noFill/>
          </a:ln>
        </p:spPr>
      </p:pic>
      <p:sp>
        <p:nvSpPr>
          <p:cNvPr id="4" name="Slide Number Placeholder 3">
            <a:extLst>
              <a:ext uri="{FF2B5EF4-FFF2-40B4-BE49-F238E27FC236}">
                <a16:creationId xmlns:a16="http://schemas.microsoft.com/office/drawing/2014/main" id="{5C3FCA1B-6D3D-402A-8E98-91A613E706C3}"/>
              </a:ext>
            </a:extLst>
          </p:cNvPr>
          <p:cNvSpPr>
            <a:spLocks noGrp="1"/>
          </p:cNvSpPr>
          <p:nvPr>
            <p:ph type="sldNum" sz="quarter" idx="12"/>
          </p:nvPr>
        </p:nvSpPr>
        <p:spPr/>
        <p:txBody>
          <a:bodyPr/>
          <a:lstStyle/>
          <a:p>
            <a:fld id="{3CD5B275-A731-4557-A543-A7E8478E24E9}" type="slidenum">
              <a:rPr lang="en-US" smtClean="0"/>
              <a:t>7</a:t>
            </a:fld>
            <a:endParaRPr lang="en-US"/>
          </a:p>
        </p:txBody>
      </p:sp>
    </p:spTree>
    <p:extLst>
      <p:ext uri="{BB962C8B-B14F-4D97-AF65-F5344CB8AC3E}">
        <p14:creationId xmlns:p14="http://schemas.microsoft.com/office/powerpoint/2010/main" val="2646294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58888" y="0"/>
            <a:ext cx="9672637" cy="6858000"/>
          </a:xfrm>
          <a:prstGeom prst="rect">
            <a:avLst/>
          </a:prstGeom>
          <a:noFill/>
          <a:ln>
            <a:noFill/>
          </a:ln>
        </p:spPr>
      </p:pic>
      <p:sp>
        <p:nvSpPr>
          <p:cNvPr id="4" name="Slide Number Placeholder 3">
            <a:extLst>
              <a:ext uri="{FF2B5EF4-FFF2-40B4-BE49-F238E27FC236}">
                <a16:creationId xmlns:a16="http://schemas.microsoft.com/office/drawing/2014/main" id="{9F533E70-29C8-40C2-9832-C7797BD763C6}"/>
              </a:ext>
            </a:extLst>
          </p:cNvPr>
          <p:cNvSpPr>
            <a:spLocks noGrp="1"/>
          </p:cNvSpPr>
          <p:nvPr>
            <p:ph type="sldNum" sz="quarter" idx="12"/>
          </p:nvPr>
        </p:nvSpPr>
        <p:spPr/>
        <p:txBody>
          <a:bodyPr/>
          <a:lstStyle/>
          <a:p>
            <a:fld id="{3CD5B275-A731-4557-A543-A7E8478E24E9}" type="slidenum">
              <a:rPr lang="en-US" smtClean="0"/>
              <a:t>70</a:t>
            </a:fld>
            <a:endParaRPr lang="en-US"/>
          </a:p>
        </p:txBody>
      </p:sp>
    </p:spTree>
    <p:extLst>
      <p:ext uri="{BB962C8B-B14F-4D97-AF65-F5344CB8AC3E}">
        <p14:creationId xmlns:p14="http://schemas.microsoft.com/office/powerpoint/2010/main" val="1483757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6_Strings_Page_4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58888" y="0"/>
            <a:ext cx="9672637" cy="6858000"/>
          </a:xfrm>
          <a:prstGeom prst="rect">
            <a:avLst/>
          </a:prstGeom>
          <a:noFill/>
          <a:ln>
            <a:noFill/>
          </a:ln>
        </p:spPr>
      </p:pic>
      <p:sp>
        <p:nvSpPr>
          <p:cNvPr id="4" name="Slide Number Placeholder 3">
            <a:extLst>
              <a:ext uri="{FF2B5EF4-FFF2-40B4-BE49-F238E27FC236}">
                <a16:creationId xmlns:a16="http://schemas.microsoft.com/office/drawing/2014/main" id="{7487B4CC-B35F-422F-B096-1240AC381012}"/>
              </a:ext>
            </a:extLst>
          </p:cNvPr>
          <p:cNvSpPr>
            <a:spLocks noGrp="1"/>
          </p:cNvSpPr>
          <p:nvPr>
            <p:ph type="sldNum" sz="quarter" idx="12"/>
          </p:nvPr>
        </p:nvSpPr>
        <p:spPr/>
        <p:txBody>
          <a:bodyPr/>
          <a:lstStyle/>
          <a:p>
            <a:fld id="{3CD5B275-A731-4557-A543-A7E8478E24E9}" type="slidenum">
              <a:rPr lang="en-US" smtClean="0"/>
              <a:t>71</a:t>
            </a:fld>
            <a:endParaRPr lang="en-US"/>
          </a:p>
        </p:txBody>
      </p:sp>
    </p:spTree>
    <p:extLst>
      <p:ext uri="{BB962C8B-B14F-4D97-AF65-F5344CB8AC3E}">
        <p14:creationId xmlns:p14="http://schemas.microsoft.com/office/powerpoint/2010/main" val="235951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3"/>
          <p:cNvSpPr>
            <a:spLocks noGrp="1"/>
          </p:cNvSpPr>
          <p:nvPr>
            <p:ph idx="1"/>
          </p:nvPr>
        </p:nvSpPr>
        <p:spPr/>
        <p:txBody>
          <a:bodyPr/>
          <a:lstStyle/>
          <a:p>
            <a:pPr marL="109537" indent="0">
              <a:buNone/>
            </a:pPr>
            <a:r>
              <a:rPr lang="en-US" b="1" i="1" dirty="0"/>
              <a:t>Verbatim Strings</a:t>
            </a:r>
          </a:p>
          <a:p>
            <a:r>
              <a:rPr lang="en-US" dirty="0"/>
              <a:t>On occasion, a string will contain multiple backslash characters (this often occurs in the name of a file). </a:t>
            </a:r>
          </a:p>
          <a:p>
            <a:r>
              <a:rPr lang="en-US" dirty="0"/>
              <a:t>To avoid excessive backslash characters, it’s possible to exclude escape sequences and interpret all the characters in a string literally, using the </a:t>
            </a:r>
            <a:r>
              <a:rPr lang="en-US" dirty="0">
                <a:latin typeface="Consolas" panose="020B0609020204030204" pitchFamily="49" charset="0"/>
              </a:rPr>
              <a:t>@</a:t>
            </a:r>
            <a:r>
              <a:rPr lang="en-US" dirty="0"/>
              <a:t> character to create what’s known as a verbatim </a:t>
            </a:r>
            <a:r>
              <a:rPr lang="en-US" dirty="0">
                <a:latin typeface="Consolas" panose="020B0609020204030204" pitchFamily="49" charset="0"/>
              </a:rPr>
              <a:t>string</a:t>
            </a:r>
            <a:r>
              <a:rPr lang="en-US" dirty="0"/>
              <a:t>. </a:t>
            </a:r>
          </a:p>
          <a:p>
            <a:r>
              <a:rPr lang="en-US" dirty="0"/>
              <a:t>Backslashes within the double quotation marks following the </a:t>
            </a:r>
            <a:r>
              <a:rPr lang="en-US" dirty="0">
                <a:latin typeface="Consolas" panose="020B0609020204030204" pitchFamily="49" charset="0"/>
              </a:rPr>
              <a:t>@</a:t>
            </a:r>
            <a:r>
              <a:rPr lang="en-US" dirty="0"/>
              <a:t> character are not considered escape sequences. </a:t>
            </a:r>
          </a:p>
        </p:txBody>
      </p:sp>
      <p:sp>
        <p:nvSpPr>
          <p:cNvPr id="3" name="Title 2"/>
          <p:cNvSpPr>
            <a:spLocks noGrp="1"/>
          </p:cNvSpPr>
          <p:nvPr>
            <p:ph type="title"/>
          </p:nvPr>
        </p:nvSpPr>
        <p:spPr/>
        <p:txBody>
          <a:bodyPr>
            <a:normAutofit fontScale="90000"/>
          </a:bodyPr>
          <a:lstStyle/>
          <a:p>
            <a:r>
              <a:rPr lang="en-US"/>
              <a:t>16.2 Fundamentals of Characters and Strings (cont.)</a:t>
            </a:r>
            <a:endParaRPr lang="en-US" dirty="0"/>
          </a:p>
        </p:txBody>
      </p:sp>
      <p:sp>
        <p:nvSpPr>
          <p:cNvPr id="2" name="Slide Number Placeholder 1">
            <a:extLst>
              <a:ext uri="{FF2B5EF4-FFF2-40B4-BE49-F238E27FC236}">
                <a16:creationId xmlns:a16="http://schemas.microsoft.com/office/drawing/2014/main" id="{D53CFD19-4A31-47EA-A852-20D4613C8E2D}"/>
              </a:ext>
            </a:extLst>
          </p:cNvPr>
          <p:cNvSpPr>
            <a:spLocks noGrp="1"/>
          </p:cNvSpPr>
          <p:nvPr>
            <p:ph type="sldNum" sz="quarter" idx="12"/>
          </p:nvPr>
        </p:nvSpPr>
        <p:spPr/>
        <p:txBody>
          <a:bodyPr/>
          <a:lstStyle/>
          <a:p>
            <a:fld id="{3CD5B275-A731-4557-A543-A7E8478E24E9}" type="slidenum">
              <a:rPr lang="en-US" smtClean="0"/>
              <a:t>8</a:t>
            </a:fld>
            <a:endParaRPr lang="en-US"/>
          </a:p>
        </p:txBody>
      </p:sp>
    </p:spTree>
    <p:extLst>
      <p:ext uri="{BB962C8B-B14F-4D97-AF65-F5344CB8AC3E}">
        <p14:creationId xmlns:p14="http://schemas.microsoft.com/office/powerpoint/2010/main" val="423889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3"/>
          <p:cNvSpPr>
            <a:spLocks noGrp="1"/>
          </p:cNvSpPr>
          <p:nvPr>
            <p:ph idx="1"/>
          </p:nvPr>
        </p:nvSpPr>
        <p:spPr/>
        <p:txBody>
          <a:bodyPr/>
          <a:lstStyle/>
          <a:p>
            <a:r>
              <a:rPr lang="en-US" dirty="0"/>
              <a:t>For example, consider </a:t>
            </a:r>
          </a:p>
          <a:p>
            <a:pPr lvl="1"/>
            <a:r>
              <a:rPr lang="en-US" dirty="0">
                <a:latin typeface="Consolas" panose="020B0609020204030204" pitchFamily="49" charset="0"/>
              </a:rPr>
              <a:t>string file = "C:\\MyFolder\\MySubFolder\\MyFile.txt";</a:t>
            </a:r>
          </a:p>
          <a:p>
            <a:r>
              <a:rPr lang="en-US" dirty="0"/>
              <a:t>Using the verbatim </a:t>
            </a:r>
            <a:r>
              <a:rPr lang="en-US" dirty="0">
                <a:latin typeface="Consolas" panose="020B0609020204030204" pitchFamily="49" charset="0"/>
              </a:rPr>
              <a:t>string</a:t>
            </a:r>
            <a:r>
              <a:rPr lang="en-US" dirty="0"/>
              <a:t> syntax, the assignment can be altered to</a:t>
            </a:r>
          </a:p>
          <a:p>
            <a:pPr lvl="1"/>
            <a:r>
              <a:rPr lang="en-US" dirty="0">
                <a:latin typeface="Consolas" panose="020B0609020204030204" pitchFamily="49" charset="0"/>
              </a:rPr>
              <a:t>string file = @"C:\MyFolder\MySubFolder\MyFile.txt";</a:t>
            </a:r>
          </a:p>
          <a:p>
            <a:endParaRPr lang="en-US" dirty="0"/>
          </a:p>
        </p:txBody>
      </p:sp>
      <p:sp>
        <p:nvSpPr>
          <p:cNvPr id="3" name="Title 2"/>
          <p:cNvSpPr>
            <a:spLocks noGrp="1"/>
          </p:cNvSpPr>
          <p:nvPr>
            <p:ph type="title"/>
          </p:nvPr>
        </p:nvSpPr>
        <p:spPr/>
        <p:txBody>
          <a:bodyPr>
            <a:normAutofit fontScale="90000"/>
          </a:bodyPr>
          <a:lstStyle/>
          <a:p>
            <a:r>
              <a:rPr lang="en-US"/>
              <a:t>16.2 Fundamentals of Characters and Strings (cont.)</a:t>
            </a:r>
            <a:endParaRPr lang="en-US" dirty="0"/>
          </a:p>
        </p:txBody>
      </p:sp>
      <p:sp>
        <p:nvSpPr>
          <p:cNvPr id="2" name="Slide Number Placeholder 1">
            <a:extLst>
              <a:ext uri="{FF2B5EF4-FFF2-40B4-BE49-F238E27FC236}">
                <a16:creationId xmlns:a16="http://schemas.microsoft.com/office/drawing/2014/main" id="{110941D6-F933-4F24-A650-1276780D1033}"/>
              </a:ext>
            </a:extLst>
          </p:cNvPr>
          <p:cNvSpPr>
            <a:spLocks noGrp="1"/>
          </p:cNvSpPr>
          <p:nvPr>
            <p:ph type="sldNum" sz="quarter" idx="12"/>
          </p:nvPr>
        </p:nvSpPr>
        <p:spPr/>
        <p:txBody>
          <a:bodyPr/>
          <a:lstStyle/>
          <a:p>
            <a:fld id="{3CD5B275-A731-4557-A543-A7E8478E24E9}" type="slidenum">
              <a:rPr lang="en-US" smtClean="0"/>
              <a:t>9</a:t>
            </a:fld>
            <a:endParaRPr lang="en-US"/>
          </a:p>
        </p:txBody>
      </p:sp>
    </p:spTree>
    <p:extLst>
      <p:ext uri="{BB962C8B-B14F-4D97-AF65-F5344CB8AC3E}">
        <p14:creationId xmlns:p14="http://schemas.microsoft.com/office/powerpoint/2010/main" val="210072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vcsharphtp6_12</Template>
  <TotalTime>78</TotalTime>
  <Words>1459</Words>
  <Application>Microsoft Office PowerPoint</Application>
  <PresentationFormat>Widescreen</PresentationFormat>
  <Paragraphs>169</Paragraphs>
  <Slides>71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Calibri</vt:lpstr>
      <vt:lpstr>Cambria</vt:lpstr>
      <vt:lpstr>Consolas</vt:lpstr>
      <vt:lpstr>Lucida Sans Unicode</vt:lpstr>
      <vt:lpstr>Verdana</vt:lpstr>
      <vt:lpstr>Wingdings</vt:lpstr>
      <vt:lpstr>Wingdings 2</vt:lpstr>
      <vt:lpstr>Wingdings 3</vt:lpstr>
      <vt:lpstr>Concourse</vt:lpstr>
      <vt:lpstr>Strings and Characters: A Deeper Look</vt:lpstr>
      <vt:lpstr>PowerPoint Presentation</vt:lpstr>
      <vt:lpstr>PowerPoint Presentation</vt:lpstr>
      <vt:lpstr>16.2 Fundamentals of Characters and Strings</vt:lpstr>
      <vt:lpstr>16.2 Fundamentals of Characters and Strings (cont.)</vt:lpstr>
      <vt:lpstr>16.2 Fundamentals of Characters and Strings (cont.)</vt:lpstr>
      <vt:lpstr>PowerPoint Presentation</vt:lpstr>
      <vt:lpstr>16.2 Fundamentals of Characters and Strings (cont.)</vt:lpstr>
      <vt:lpstr>16.2 Fundamentals of Characters and Strings (cont.)</vt:lpstr>
      <vt:lpstr>16.3 string Constructors</vt:lpstr>
      <vt:lpstr>PowerPoint Presentation</vt:lpstr>
      <vt:lpstr>PowerPoint Presentation</vt:lpstr>
      <vt:lpstr>PowerPoint Presentation</vt:lpstr>
      <vt:lpstr>16.4 string Indexer, Length Property and CopyTo Method</vt:lpstr>
      <vt:lpstr>PowerPoint Presentation</vt:lpstr>
      <vt:lpstr>PowerPoint Presentation</vt:lpstr>
      <vt:lpstr>PowerPoint Presentation</vt:lpstr>
      <vt:lpstr>PowerPoint Presentation</vt:lpstr>
      <vt:lpstr>16.5 Comparing strings</vt:lpstr>
      <vt:lpstr>PowerPoint Presentation</vt:lpstr>
      <vt:lpstr>PowerPoint Presentation</vt:lpstr>
      <vt:lpstr>PowerPoint Presentation</vt:lpstr>
      <vt:lpstr>PowerPoint Presentation</vt:lpstr>
      <vt:lpstr>16.5 Comparing strings (cont.)</vt:lpstr>
      <vt:lpstr>PowerPoint Presentation</vt:lpstr>
      <vt:lpstr>PowerPoint Presentation</vt:lpstr>
      <vt:lpstr>16.6 Locating Characters and Substrings in strings</vt:lpstr>
      <vt:lpstr>PowerPoint Presentation</vt:lpstr>
      <vt:lpstr>PowerPoint Presentation</vt:lpstr>
      <vt:lpstr>PowerPoint Presentation</vt:lpstr>
      <vt:lpstr>PowerPoint Presentation</vt:lpstr>
      <vt:lpstr>PowerPoint Presentation</vt:lpstr>
      <vt:lpstr>PowerPoint Presentation</vt:lpstr>
      <vt:lpstr>16.7 Extracting Substrings from strings</vt:lpstr>
      <vt:lpstr>PowerPoint Presentation</vt:lpstr>
      <vt:lpstr>16.8 Concatenating strings</vt:lpstr>
      <vt:lpstr>PowerPoint Presentation</vt:lpstr>
      <vt:lpstr>PowerPoint Presentation</vt:lpstr>
      <vt:lpstr>16.9 Miscellaneous string Methods</vt:lpstr>
      <vt:lpstr>PowerPoint Presentation</vt:lpstr>
      <vt:lpstr>PowerPoint Presentation</vt:lpstr>
      <vt:lpstr>PowerPoint Presentation</vt:lpstr>
      <vt:lpstr>16.11 Class StringBuilder</vt:lpstr>
      <vt:lpstr>16.11 Class StringBuilder (cont.)</vt:lpstr>
      <vt:lpstr>PowerPoint Presentation</vt:lpstr>
      <vt:lpstr>16.11 Class StringBuilder (cont.)</vt:lpstr>
      <vt:lpstr>PowerPoint Presentation</vt:lpstr>
      <vt:lpstr>16.11 Length and Capacity Properties, EnsureCapacity Method and Indexer of Class StringBuilder </vt:lpstr>
      <vt:lpstr>PowerPoint Presentation</vt:lpstr>
      <vt:lpstr>PowerPoint Presentation</vt:lpstr>
      <vt:lpstr>16.12 Append and AppendFormat Methods of Class StringBuilder</vt:lpstr>
      <vt:lpstr>PowerPoint Presentation</vt:lpstr>
      <vt:lpstr>PowerPoint Presentation</vt:lpstr>
      <vt:lpstr>PowerPoint Presentation</vt:lpstr>
      <vt:lpstr>16.12 Append and AppendFormat Methods of Class StringBuilder</vt:lpstr>
      <vt:lpstr>PowerPoint Presentation</vt:lpstr>
      <vt:lpstr>PowerPoint Presentation</vt:lpstr>
      <vt:lpstr>PowerPoint Presentation</vt:lpstr>
      <vt:lpstr>16.13 Insert, Remove and Replace Methods of Class StringBuilder</vt:lpstr>
      <vt:lpstr>16.13 Insert, Remove and Replace Methods of Class StringBuilder (cont.)</vt:lpstr>
      <vt:lpstr>PowerPoint Presentation</vt:lpstr>
      <vt:lpstr>PowerPoint Presentation</vt:lpstr>
      <vt:lpstr>PowerPoint Presentation</vt:lpstr>
      <vt:lpstr>16.13 Insert, Remove and Replace Methods of Class StringBuilder (cont.)</vt:lpstr>
      <vt:lpstr>PowerPoint Presentation</vt:lpstr>
      <vt:lpstr>PowerPoint Presentation</vt:lpstr>
      <vt:lpstr>16.14 Char Methods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and Characters: A Deeper Look</dc:title>
  <dc:creator>Paul Deitel</dc:creator>
  <cp:lastModifiedBy>Suoju He</cp:lastModifiedBy>
  <cp:revision>11</cp:revision>
  <dcterms:created xsi:type="dcterms:W3CDTF">2016-09-30T13:55:52Z</dcterms:created>
  <dcterms:modified xsi:type="dcterms:W3CDTF">2022-03-04T22:54:08Z</dcterms:modified>
</cp:coreProperties>
</file>