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handoutMasterIdLst>
    <p:handoutMasterId r:id="rId92"/>
  </p:handoutMasterIdLst>
  <p:sldIdLst>
    <p:sldId id="301" r:id="rId2"/>
    <p:sldId id="258" r:id="rId3"/>
    <p:sldId id="302" r:id="rId4"/>
    <p:sldId id="260" r:id="rId5"/>
    <p:sldId id="261" r:id="rId6"/>
    <p:sldId id="303" r:id="rId7"/>
    <p:sldId id="304" r:id="rId8"/>
    <p:sldId id="305" r:id="rId9"/>
    <p:sldId id="306" r:id="rId10"/>
    <p:sldId id="307" r:id="rId11"/>
    <p:sldId id="262" r:id="rId12"/>
    <p:sldId id="263" r:id="rId13"/>
    <p:sldId id="264" r:id="rId14"/>
    <p:sldId id="265"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266" r:id="rId29"/>
    <p:sldId id="321" r:id="rId30"/>
    <p:sldId id="322" r:id="rId31"/>
    <p:sldId id="323" r:id="rId32"/>
    <p:sldId id="324" r:id="rId33"/>
    <p:sldId id="325" r:id="rId34"/>
    <p:sldId id="267" r:id="rId35"/>
    <p:sldId id="268" r:id="rId36"/>
    <p:sldId id="269" r:id="rId37"/>
    <p:sldId id="270" r:id="rId38"/>
    <p:sldId id="271" r:id="rId39"/>
    <p:sldId id="272" r:id="rId40"/>
    <p:sldId id="328" r:id="rId41"/>
    <p:sldId id="329" r:id="rId42"/>
    <p:sldId id="330" r:id="rId43"/>
    <p:sldId id="331" r:id="rId44"/>
    <p:sldId id="332" r:id="rId45"/>
    <p:sldId id="333" r:id="rId46"/>
    <p:sldId id="334" r:id="rId47"/>
    <p:sldId id="335" r:id="rId48"/>
    <p:sldId id="336" r:id="rId49"/>
    <p:sldId id="337" r:id="rId50"/>
    <p:sldId id="338" r:id="rId51"/>
    <p:sldId id="273" r:id="rId52"/>
    <p:sldId id="274" r:id="rId53"/>
    <p:sldId id="275" r:id="rId54"/>
    <p:sldId id="276" r:id="rId55"/>
    <p:sldId id="277" r:id="rId56"/>
    <p:sldId id="278" r:id="rId57"/>
    <p:sldId id="279" r:id="rId58"/>
    <p:sldId id="339" r:id="rId59"/>
    <p:sldId id="340" r:id="rId60"/>
    <p:sldId id="341" r:id="rId61"/>
    <p:sldId id="342" r:id="rId62"/>
    <p:sldId id="343" r:id="rId63"/>
    <p:sldId id="344" r:id="rId64"/>
    <p:sldId id="280" r:id="rId65"/>
    <p:sldId id="281" r:id="rId66"/>
    <p:sldId id="282" r:id="rId67"/>
    <p:sldId id="283" r:id="rId68"/>
    <p:sldId id="284" r:id="rId69"/>
    <p:sldId id="285" r:id="rId70"/>
    <p:sldId id="286" r:id="rId71"/>
    <p:sldId id="345" r:id="rId72"/>
    <p:sldId id="346" r:id="rId73"/>
    <p:sldId id="347" r:id="rId74"/>
    <p:sldId id="348" r:id="rId75"/>
    <p:sldId id="287" r:id="rId76"/>
    <p:sldId id="288" r:id="rId77"/>
    <p:sldId id="289" r:id="rId78"/>
    <p:sldId id="290" r:id="rId79"/>
    <p:sldId id="291" r:id="rId80"/>
    <p:sldId id="292" r:id="rId81"/>
    <p:sldId id="293" r:id="rId82"/>
    <p:sldId id="294" r:id="rId83"/>
    <p:sldId id="295" r:id="rId84"/>
    <p:sldId id="296" r:id="rId85"/>
    <p:sldId id="297" r:id="rId86"/>
    <p:sldId id="298" r:id="rId87"/>
    <p:sldId id="349" r:id="rId88"/>
    <p:sldId id="299" r:id="rId89"/>
    <p:sldId id="300" r:id="rId90"/>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26" autoAdjust="0"/>
  </p:normalViewPr>
  <p:slideViewPr>
    <p:cSldViewPr snapToGrid="0">
      <p:cViewPr varScale="1">
        <p:scale>
          <a:sx n="85" d="100"/>
          <a:sy n="85" d="100"/>
        </p:scale>
        <p:origin x="365" y="72"/>
      </p:cViewPr>
      <p:guideLst/>
    </p:cSldViewPr>
  </p:slideViewPr>
  <p:notesTextViewPr>
    <p:cViewPr>
      <p:scale>
        <a:sx n="1" d="1"/>
        <a:sy n="1" d="1"/>
      </p:scale>
      <p:origin x="0" y="0"/>
    </p:cViewPr>
  </p:notesTextViewPr>
  <p:notesViewPr>
    <p:cSldViewPr snapToGrid="0">
      <p:cViewPr varScale="1">
        <p:scale>
          <a:sx n="94" d="100"/>
          <a:sy n="94" d="100"/>
        </p:scale>
        <p:origin x="368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B66A52-0CF5-44BF-B4CC-3955C4B2AA15}" type="datetimeFigureOut">
              <a:rPr lang="en-US" smtClean="0"/>
              <a:t>5/21/2022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4FAC4E-F39A-4BD5-9FC7-5E5334EE312F}" type="slidenum">
              <a:rPr lang="en-US" smtClean="0"/>
              <a:t>‹#›</a:t>
            </a:fld>
            <a:endParaRPr lang="en-US"/>
          </a:p>
        </p:txBody>
      </p:sp>
    </p:spTree>
    <p:extLst>
      <p:ext uri="{BB962C8B-B14F-4D97-AF65-F5344CB8AC3E}">
        <p14:creationId xmlns:p14="http://schemas.microsoft.com/office/powerpoint/2010/main" val="348705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558AC-53CF-48DC-9AA8-04EC6EB03621}"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BDACE-B81F-40E5-822F-AA69146E50BA}" type="slidenum">
              <a:rPr lang="en-US" smtClean="0"/>
              <a:t>‹#›</a:t>
            </a:fld>
            <a:endParaRPr lang="en-US"/>
          </a:p>
        </p:txBody>
      </p:sp>
    </p:spTree>
    <p:extLst>
      <p:ext uri="{BB962C8B-B14F-4D97-AF65-F5344CB8AC3E}">
        <p14:creationId xmlns:p14="http://schemas.microsoft.com/office/powerpoint/2010/main" val="401975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76B6E-7392-4AAB-B74D-020DDD275D8F}" type="slidenum">
              <a:rPr lang="en-US" smtClean="0"/>
              <a:t>1</a:t>
            </a:fld>
            <a:endParaRPr lang="en-US"/>
          </a:p>
        </p:txBody>
      </p:sp>
    </p:spTree>
    <p:extLst>
      <p:ext uri="{BB962C8B-B14F-4D97-AF65-F5344CB8AC3E}">
        <p14:creationId xmlns:p14="http://schemas.microsoft.com/office/powerpoint/2010/main" val="75755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rPr>
              <a:t>Inconsequential </a:t>
            </a:r>
            <a:r>
              <a:rPr lang="zh-CN" altLang="en-US" dirty="0"/>
              <a:t>无关紧要的</a:t>
            </a:r>
          </a:p>
          <a:p>
            <a:r>
              <a:rPr lang="en-US" dirty="0" err="1"/>
              <a:t>Wúguān</a:t>
            </a:r>
            <a:r>
              <a:rPr lang="en-US" dirty="0"/>
              <a:t> </a:t>
            </a:r>
            <a:r>
              <a:rPr lang="en-US" dirty="0" err="1"/>
              <a:t>jǐnyào</a:t>
            </a:r>
            <a:r>
              <a:rPr lang="en-US" dirty="0"/>
              <a:t> de</a:t>
            </a:r>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19</a:t>
            </a:fld>
            <a:endParaRPr lang="en-US"/>
          </a:p>
        </p:txBody>
      </p:sp>
    </p:spTree>
    <p:extLst>
      <p:ext uri="{BB962C8B-B14F-4D97-AF65-F5344CB8AC3E}">
        <p14:creationId xmlns:p14="http://schemas.microsoft.com/office/powerpoint/2010/main" val="223065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dirty="0"/>
              <a:t>Quadratic </a:t>
            </a:r>
            <a:r>
              <a:rPr lang="en-US" dirty="0" err="1"/>
              <a:t>kwäˈdradik</a:t>
            </a:r>
            <a:r>
              <a:rPr lang="en-US" dirty="0"/>
              <a:t>  </a:t>
            </a:r>
            <a:r>
              <a:rPr lang="zh-CN" altLang="en-US" dirty="0"/>
              <a:t>二次方 </a:t>
            </a:r>
            <a:r>
              <a:rPr lang="en-US" dirty="0" err="1"/>
              <a:t>Èr</a:t>
            </a:r>
            <a:r>
              <a:rPr lang="en-US" dirty="0"/>
              <a:t> </a:t>
            </a:r>
            <a:r>
              <a:rPr lang="en-US" dirty="0" err="1"/>
              <a:t>cì</a:t>
            </a:r>
            <a:r>
              <a:rPr lang="en-US" dirty="0"/>
              <a:t> </a:t>
            </a:r>
            <a:r>
              <a:rPr lang="en-US" dirty="0" err="1"/>
              <a:t>fāng</a:t>
            </a:r>
            <a:endParaRPr lang="en-US" dirty="0"/>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21</a:t>
            </a:fld>
            <a:endParaRPr lang="en-US"/>
          </a:p>
        </p:txBody>
      </p:sp>
    </p:spTree>
    <p:extLst>
      <p:ext uri="{BB962C8B-B14F-4D97-AF65-F5344CB8AC3E}">
        <p14:creationId xmlns:p14="http://schemas.microsoft.com/office/powerpoint/2010/main" val="384202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7030A0"/>
                </a:solidFill>
              </a:rPr>
              <a:t>Inconsequential </a:t>
            </a:r>
            <a:endParaRPr lang="zh-CN" altLang="en-US" dirty="0"/>
          </a:p>
          <a:p>
            <a:r>
              <a:rPr lang="zh-CN" altLang="en-US" dirty="0"/>
              <a:t>无关紧要的</a:t>
            </a:r>
          </a:p>
          <a:p>
            <a:r>
              <a:rPr lang="en-US" dirty="0" err="1"/>
              <a:t>Wúguān</a:t>
            </a:r>
            <a:r>
              <a:rPr lang="en-US" dirty="0"/>
              <a:t> </a:t>
            </a:r>
            <a:r>
              <a:rPr lang="en-US" dirty="0" err="1"/>
              <a:t>jǐnyào</a:t>
            </a:r>
            <a:r>
              <a:rPr lang="en-US" dirty="0"/>
              <a:t> de</a:t>
            </a:r>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22</a:t>
            </a:fld>
            <a:endParaRPr lang="en-US"/>
          </a:p>
        </p:txBody>
      </p:sp>
    </p:spTree>
    <p:extLst>
      <p:ext uri="{BB962C8B-B14F-4D97-AF65-F5344CB8AC3E}">
        <p14:creationId xmlns:p14="http://schemas.microsoft.com/office/powerpoint/2010/main" val="309065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FF0000"/>
                </a:solidFill>
              </a:rPr>
              <a:t>Encompass   </a:t>
            </a:r>
            <a:r>
              <a:rPr lang="en-US" dirty="0" err="1"/>
              <a:t>inˈkəmpəs</a:t>
            </a:r>
            <a:r>
              <a:rPr lang="en-US" dirty="0"/>
              <a:t> </a:t>
            </a:r>
            <a:r>
              <a:rPr lang="zh-CN" altLang="en-US" dirty="0"/>
              <a:t>包括 </a:t>
            </a:r>
            <a:r>
              <a:rPr lang="en-US" dirty="0" err="1"/>
              <a:t>Bāokuò</a:t>
            </a:r>
            <a:endParaRPr lang="en-US" dirty="0"/>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30</a:t>
            </a:fld>
            <a:endParaRPr lang="en-US"/>
          </a:p>
        </p:txBody>
      </p:sp>
    </p:spTree>
    <p:extLst>
      <p:ext uri="{BB962C8B-B14F-4D97-AF65-F5344CB8AC3E}">
        <p14:creationId xmlns:p14="http://schemas.microsoft.com/office/powerpoint/2010/main" val="103626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a:t>
            </a:r>
            <a:r>
              <a:rPr lang="zh-CN" altLang="en-US" dirty="0"/>
              <a:t>指数</a:t>
            </a:r>
          </a:p>
          <a:p>
            <a:r>
              <a:rPr lang="en-US" dirty="0" err="1"/>
              <a:t>Zhǐshù</a:t>
            </a:r>
            <a:endParaRPr lang="en-US" dirty="0"/>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43</a:t>
            </a:fld>
            <a:endParaRPr lang="en-US"/>
          </a:p>
        </p:txBody>
      </p:sp>
    </p:spTree>
    <p:extLst>
      <p:ext uri="{BB962C8B-B14F-4D97-AF65-F5344CB8AC3E}">
        <p14:creationId xmlns:p14="http://schemas.microsoft.com/office/powerpoint/2010/main" val="77195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rgbClr val="FF0000"/>
                </a:solidFill>
              </a:rPr>
              <a:t>Logarithms </a:t>
            </a:r>
            <a:r>
              <a:rPr lang="zh-CN" altLang="en-US" dirty="0"/>
              <a:t>对数</a:t>
            </a:r>
          </a:p>
          <a:p>
            <a:r>
              <a:rPr lang="en-US" dirty="0" err="1"/>
              <a:t>Duì</a:t>
            </a:r>
            <a:r>
              <a:rPr lang="en-US" dirty="0"/>
              <a:t> </a:t>
            </a:r>
            <a:r>
              <a:rPr lang="en-US" dirty="0" err="1"/>
              <a:t>shù</a:t>
            </a:r>
            <a:endParaRPr lang="en-US" dirty="0"/>
          </a:p>
          <a:p>
            <a:endParaRPr lang="en-US" dirty="0"/>
          </a:p>
          <a:p>
            <a:r>
              <a:rPr lang="en-US" altLang="en-US" sz="1200" dirty="0">
                <a:solidFill>
                  <a:srgbClr val="0000FF"/>
                </a:solidFill>
              </a:rPr>
              <a:t>Logarithmic</a:t>
            </a:r>
          </a:p>
          <a:p>
            <a:r>
              <a:rPr lang="en-US" dirty="0"/>
              <a:t>ˌ</a:t>
            </a:r>
            <a:r>
              <a:rPr lang="en-US" dirty="0" err="1"/>
              <a:t>lôɡəˈriT͟Hmik</a:t>
            </a:r>
            <a:endParaRPr lang="en-US" sz="1200" dirty="0">
              <a:solidFill>
                <a:srgbClr val="0000FF"/>
              </a:solidFill>
            </a:endParaRPr>
          </a:p>
          <a:p>
            <a:endParaRPr lang="en-US" sz="1200" dirty="0">
              <a:solidFill>
                <a:srgbClr val="0000FF"/>
              </a:solidFill>
            </a:endParaRPr>
          </a:p>
          <a:p>
            <a:r>
              <a:rPr lang="zh-CN" altLang="en-US" dirty="0"/>
              <a:t>对数的</a:t>
            </a:r>
          </a:p>
          <a:p>
            <a:r>
              <a:rPr lang="en-US" dirty="0" err="1"/>
              <a:t>Duì</a:t>
            </a:r>
            <a:r>
              <a:rPr lang="en-US" dirty="0"/>
              <a:t> </a:t>
            </a:r>
            <a:r>
              <a:rPr lang="en-US" dirty="0" err="1"/>
              <a:t>shǔ</a:t>
            </a:r>
            <a:r>
              <a:rPr lang="en-US" dirty="0"/>
              <a:t> de</a:t>
            </a:r>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44</a:t>
            </a:fld>
            <a:endParaRPr lang="en-US"/>
          </a:p>
        </p:txBody>
      </p:sp>
    </p:spTree>
    <p:extLst>
      <p:ext uri="{BB962C8B-B14F-4D97-AF65-F5344CB8AC3E}">
        <p14:creationId xmlns:p14="http://schemas.microsoft.com/office/powerpoint/2010/main" val="276056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solidFill>
                  <a:srgbClr val="FF0000"/>
                </a:solidFill>
              </a:rPr>
              <a:t>Intriguing </a:t>
            </a:r>
            <a:r>
              <a:rPr lang="zh-CN" altLang="en-US" dirty="0"/>
              <a:t>耐人寻味的 </a:t>
            </a:r>
            <a:r>
              <a:rPr lang="en-US" dirty="0" err="1"/>
              <a:t>Nàirénxúnwèi</a:t>
            </a:r>
            <a:r>
              <a:rPr lang="en-US" dirty="0"/>
              <a:t> de</a:t>
            </a:r>
          </a:p>
          <a:p>
            <a:endParaRPr lang="en-US" dirty="0"/>
          </a:p>
        </p:txBody>
      </p:sp>
      <p:sp>
        <p:nvSpPr>
          <p:cNvPr id="4" name="Slide Number Placeholder 3"/>
          <p:cNvSpPr>
            <a:spLocks noGrp="1"/>
          </p:cNvSpPr>
          <p:nvPr>
            <p:ph type="sldNum" sz="quarter" idx="5"/>
          </p:nvPr>
        </p:nvSpPr>
        <p:spPr/>
        <p:txBody>
          <a:bodyPr/>
          <a:lstStyle/>
          <a:p>
            <a:fld id="{A45BDACE-B81F-40E5-822F-AA69146E50BA}" type="slidenum">
              <a:rPr lang="en-US" smtClean="0"/>
              <a:t>45</a:t>
            </a:fld>
            <a:endParaRPr lang="en-US"/>
          </a:p>
        </p:txBody>
      </p:sp>
    </p:spTree>
    <p:extLst>
      <p:ext uri="{BB962C8B-B14F-4D97-AF65-F5344CB8AC3E}">
        <p14:creationId xmlns:p14="http://schemas.microsoft.com/office/powerpoint/2010/main" val="1150104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EE281108-9E7E-44AB-BE01-66FEAC808290}" type="datetime1">
              <a:rPr lang="en-US" smtClean="0"/>
              <a:t>5/21/2022</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A0BE4C0-7B2F-47B8-83D7-B37A9A8A5C1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6932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E929953-1C94-4C4E-97B7-C5C91C0A45A4}" type="datetime1">
              <a:rPr lang="en-US" smtClean="0"/>
              <a:t>5/21/2022</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397225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ECAD070-DD1D-44CD-9E6C-16EAC6804219}" type="datetime1">
              <a:rPr lang="en-US" smtClean="0"/>
              <a:t>5/21/2022</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139184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111112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8FFB0C44-5C9B-4D4B-A737-D2BF50E69584}" type="datetime1">
              <a:rPr lang="en-US" smtClean="0"/>
              <a:t>5/21/2022</a:t>
            </a:fld>
            <a:endParaRPr lang="en-US"/>
          </a:p>
        </p:txBody>
      </p:sp>
      <p:sp>
        <p:nvSpPr>
          <p:cNvPr id="8" name="Footer Placeholder 4"/>
          <p:cNvSpPr>
            <a:spLocks noGrp="1"/>
          </p:cNvSpPr>
          <p:nvPr>
            <p:ph type="ftr" sz="quarter" idx="11"/>
          </p:nvPr>
        </p:nvSpPr>
        <p:spPr>
          <a:xfrm>
            <a:off x="609600" y="6408739"/>
            <a:ext cx="8365067" cy="365125"/>
          </a:xfrm>
        </p:spPr>
        <p:txBody>
          <a:bodyPr/>
          <a:lstStyle>
            <a:lvl1pPr>
              <a:defRPr/>
            </a:lvl1pPr>
            <a:extLst/>
          </a:lstStyle>
          <a:p>
            <a:r>
              <a:rPr lang="en-US"/>
              <a:t>©1992-2017 by Pearson Education, Inc.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178045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2929D402-3DD6-4594-825B-3F80FF79175D}" type="datetime1">
              <a:rPr lang="en-US" smtClean="0"/>
              <a:t>5/21/2022</a:t>
            </a:fld>
            <a:endParaRPr lang="en-US"/>
          </a:p>
        </p:txBody>
      </p:sp>
      <p:sp>
        <p:nvSpPr>
          <p:cNvPr id="7" name="Footer Placeholder 4"/>
          <p:cNvSpPr>
            <a:spLocks noGrp="1"/>
          </p:cNvSpPr>
          <p:nvPr>
            <p:ph type="ftr" sz="quarter" idx="11"/>
          </p:nvPr>
        </p:nvSpPr>
        <p:spPr/>
        <p:txBody>
          <a:bodyPr/>
          <a:lstStyle>
            <a:lvl1pPr>
              <a:defRPr/>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830223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81C5AD2B-9EBF-4F70-801C-55A0B0BAFB67}" type="datetime1">
              <a:rPr lang="en-US" smtClean="0"/>
              <a:t>5/21/2022</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23746253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D4BEF7B7-1F86-4232-92F6-F9C61A68B077}" type="datetime1">
              <a:rPr lang="en-US" smtClean="0"/>
              <a:t>5/21/2022</a:t>
            </a:fld>
            <a:endParaRPr lang="en-US"/>
          </a:p>
        </p:txBody>
      </p:sp>
      <p:sp>
        <p:nvSpPr>
          <p:cNvPr id="8" name="Footer Placeholder 7"/>
          <p:cNvSpPr>
            <a:spLocks noGrp="1"/>
          </p:cNvSpPr>
          <p:nvPr>
            <p:ph type="ftr" sz="quarter" idx="11"/>
          </p:nvPr>
        </p:nvSpPr>
        <p:spPr/>
        <p:txBody>
          <a:bodyPr/>
          <a:lstStyle>
            <a:lvl1pPr>
              <a:defRPr/>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8110559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D1AD350-C5EE-4F9E-8147-CA1ED1425449}" type="datetime1">
              <a:rPr lang="en-US" smtClean="0"/>
              <a:t>5/21/2022</a:t>
            </a:fld>
            <a:endParaRPr lang="en-US"/>
          </a:p>
        </p:txBody>
      </p:sp>
      <p:sp>
        <p:nvSpPr>
          <p:cNvPr id="4" name="Footer Placeholder 3"/>
          <p:cNvSpPr>
            <a:spLocks noGrp="1"/>
          </p:cNvSpPr>
          <p:nvPr>
            <p:ph type="ftr" sz="quarter" idx="11"/>
          </p:nvPr>
        </p:nvSpPr>
        <p:spPr/>
        <p:txBody>
          <a:bodyPr/>
          <a:lstStyle>
            <a:lvl1pPr>
              <a:defRPr/>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278983883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211E861-372E-4EC8-ACA7-F753D6ACC763}" type="datetime1">
              <a:rPr lang="en-US" smtClean="0"/>
              <a:t>5/21/2022</a:t>
            </a:fld>
            <a:endParaRPr lang="en-US"/>
          </a:p>
        </p:txBody>
      </p:sp>
      <p:sp>
        <p:nvSpPr>
          <p:cNvPr id="3"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173292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465CA4F9-CA0B-4863-87F7-61D5BE014056}" type="datetime1">
              <a:rPr lang="en-US" smtClean="0"/>
              <a:t>5/21/2022</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33770402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AF782B1E-35A9-4049-AC8A-448F22D75F58}" type="datetime1">
              <a:rPr lang="en-US" smtClean="0"/>
              <a:t>5/21/2022</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411403162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8A668114-4F5B-48D4-8C0E-CCD411F89042}" type="datetime1">
              <a:rPr lang="en-US" smtClean="0"/>
              <a:t>5/21/2022</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8A0BE4C0-7B2F-47B8-83D7-B37A9A8A5C1D}" type="slidenum">
              <a:rPr lang="en-US" smtClean="0"/>
              <a:t>‹#›</a:t>
            </a:fld>
            <a:endParaRPr lang="en-US"/>
          </a:p>
        </p:txBody>
      </p:sp>
    </p:spTree>
    <p:extLst>
      <p:ext uri="{BB962C8B-B14F-4D97-AF65-F5344CB8AC3E}">
        <p14:creationId xmlns:p14="http://schemas.microsoft.com/office/powerpoint/2010/main" val="3678296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and Sorting</a:t>
            </a:r>
          </a:p>
        </p:txBody>
      </p:sp>
      <p:sp>
        <p:nvSpPr>
          <p:cNvPr id="3" name="Subtitle 2"/>
          <p:cNvSpPr>
            <a:spLocks noGrp="1"/>
          </p:cNvSpPr>
          <p:nvPr>
            <p:ph type="subTitle" idx="1"/>
          </p:nvPr>
        </p:nvSpPr>
        <p:spPr/>
        <p:txBody>
          <a:bodyPr/>
          <a:lstStyle/>
          <a:p>
            <a:r>
              <a:rPr lang="en-US" dirty="0"/>
              <a:t>Chapter 18 of Visual C# How to Program, 6/e</a:t>
            </a:r>
          </a:p>
        </p:txBody>
      </p:sp>
      <p:sp>
        <p:nvSpPr>
          <p:cNvPr id="5" name="Slide Number Placeholder 4">
            <a:extLst>
              <a:ext uri="{FF2B5EF4-FFF2-40B4-BE49-F238E27FC236}">
                <a16:creationId xmlns:a16="http://schemas.microsoft.com/office/drawing/2014/main" id="{4BDCE3C6-61C9-4CEA-AC06-2E09893062C1}"/>
              </a:ext>
            </a:extLst>
          </p:cNvPr>
          <p:cNvSpPr>
            <a:spLocks noGrp="1"/>
          </p:cNvSpPr>
          <p:nvPr>
            <p:ph type="sldNum" sz="quarter" idx="11"/>
          </p:nvPr>
        </p:nvSpPr>
        <p:spPr/>
        <p:txBody>
          <a:bodyPr/>
          <a:lstStyle/>
          <a:p>
            <a:fld id="{8A0BE4C0-7B2F-47B8-83D7-B37A9A8A5C1D}" type="slidenum">
              <a:rPr lang="en-US" smtClean="0"/>
              <a:t>1</a:t>
            </a:fld>
            <a:endParaRPr lang="en-US"/>
          </a:p>
        </p:txBody>
      </p:sp>
    </p:spTree>
    <p:extLst>
      <p:ext uri="{BB962C8B-B14F-4D97-AF65-F5344CB8AC3E}">
        <p14:creationId xmlns:p14="http://schemas.microsoft.com/office/powerpoint/2010/main" val="193524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pPr eaLnBrk="1" hangingPunct="1"/>
            <a:r>
              <a:rPr lang="en-US" altLang="en-US" dirty="0"/>
              <a:t>Figure 18.2 declares class </a:t>
            </a:r>
            <a:r>
              <a:rPr lang="en-US" altLang="en-US" dirty="0" err="1">
                <a:latin typeface="Consolas" panose="020B0609020204030204" pitchFamily="49" charset="0"/>
              </a:rPr>
              <a:t>LinearSearchTest</a:t>
            </a:r>
            <a:r>
              <a:rPr lang="en-US" altLang="en-US" dirty="0"/>
              <a:t>. </a:t>
            </a:r>
          </a:p>
          <a:p>
            <a:r>
              <a:rPr lang="en-US" altLang="en-US" dirty="0">
                <a:latin typeface="Consolas" panose="020B0609020204030204" pitchFamily="49" charset="0"/>
              </a:rPr>
              <a:t>Main</a:t>
            </a:r>
            <a:r>
              <a:rPr lang="en-US" altLang="en-US" dirty="0"/>
              <a:t> uses an </a:t>
            </a:r>
            <a:r>
              <a:rPr lang="en-US" altLang="en-US" dirty="0" err="1">
                <a:latin typeface="Consolas" panose="020B0609020204030204" pitchFamily="49" charset="0"/>
              </a:rPr>
              <a:t>int</a:t>
            </a:r>
            <a:r>
              <a:rPr lang="en-US" altLang="en-US" dirty="0"/>
              <a:t> array </a:t>
            </a:r>
            <a:r>
              <a:rPr lang="en-US" altLang="en-US" dirty="0">
                <a:latin typeface="Consolas" panose="020B0609020204030204" pitchFamily="49" charset="0"/>
              </a:rPr>
              <a:t>data</a:t>
            </a:r>
            <a:r>
              <a:rPr lang="en-US" altLang="en-US" dirty="0"/>
              <a:t> and a </a:t>
            </a:r>
            <a:r>
              <a:rPr lang="en-US" altLang="en-US" dirty="0">
                <a:latin typeface="Consolas" panose="020B0609020204030204" pitchFamily="49" charset="0"/>
              </a:rPr>
              <a:t>Random</a:t>
            </a:r>
            <a:r>
              <a:rPr lang="en-US" altLang="en-US" dirty="0"/>
              <a:t> object named </a:t>
            </a:r>
            <a:r>
              <a:rPr lang="en-US" altLang="en-US" dirty="0">
                <a:latin typeface="Consolas" panose="020B0609020204030204" pitchFamily="49" charset="0"/>
              </a:rPr>
              <a:t>generator</a:t>
            </a:r>
            <a:r>
              <a:rPr lang="en-US" altLang="en-US" dirty="0"/>
              <a:t> to fill the array with randomly generated </a:t>
            </a:r>
            <a:r>
              <a:rPr lang="en-US" altLang="en-US" dirty="0" err="1">
                <a:latin typeface="Consolas" panose="020B0609020204030204" pitchFamily="49" charset="0"/>
              </a:rPr>
              <a:t>int</a:t>
            </a:r>
            <a:r>
              <a:rPr lang="en-US" altLang="en-US" dirty="0" err="1"/>
              <a:t>s</a:t>
            </a:r>
            <a:r>
              <a:rPr lang="en-US" altLang="en-US" dirty="0"/>
              <a:t> in the range 10–99.</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0F9DA84A-EB3B-44D7-938B-4B07069FA6D3}"/>
              </a:ext>
            </a:extLst>
          </p:cNvPr>
          <p:cNvSpPr>
            <a:spLocks noGrp="1"/>
          </p:cNvSpPr>
          <p:nvPr>
            <p:ph type="sldNum" sz="quarter" idx="12"/>
          </p:nvPr>
        </p:nvSpPr>
        <p:spPr/>
        <p:txBody>
          <a:bodyPr/>
          <a:lstStyle/>
          <a:p>
            <a:fld id="{8A0BE4C0-7B2F-47B8-83D7-B37A9A8A5C1D}" type="slidenum">
              <a:rPr lang="en-US" smtClean="0"/>
              <a:t>10</a:t>
            </a:fld>
            <a:endParaRPr lang="en-US"/>
          </a:p>
        </p:txBody>
      </p:sp>
    </p:spTree>
    <p:extLst>
      <p:ext uri="{BB962C8B-B14F-4D97-AF65-F5344CB8AC3E}">
        <p14:creationId xmlns:p14="http://schemas.microsoft.com/office/powerpoint/2010/main" val="353932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71600" y="0"/>
            <a:ext cx="9448800" cy="6858000"/>
          </a:xfrm>
          <a:prstGeom prst="rect">
            <a:avLst/>
          </a:prstGeom>
          <a:noFill/>
          <a:ln>
            <a:noFill/>
          </a:ln>
        </p:spPr>
      </p:pic>
      <p:sp>
        <p:nvSpPr>
          <p:cNvPr id="4" name="Slide Number Placeholder 3">
            <a:extLst>
              <a:ext uri="{FF2B5EF4-FFF2-40B4-BE49-F238E27FC236}">
                <a16:creationId xmlns:a16="http://schemas.microsoft.com/office/drawing/2014/main" id="{B82C9044-C8CB-4D90-99CC-10C63562DBE8}"/>
              </a:ext>
            </a:extLst>
          </p:cNvPr>
          <p:cNvSpPr>
            <a:spLocks noGrp="1"/>
          </p:cNvSpPr>
          <p:nvPr>
            <p:ph type="sldNum" sz="quarter" idx="12"/>
          </p:nvPr>
        </p:nvSpPr>
        <p:spPr/>
        <p:txBody>
          <a:bodyPr/>
          <a:lstStyle/>
          <a:p>
            <a:fld id="{8A0BE4C0-7B2F-47B8-83D7-B37A9A8A5C1D}" type="slidenum">
              <a:rPr lang="en-US" smtClean="0"/>
              <a:t>11</a:t>
            </a:fld>
            <a:endParaRPr lang="en-US"/>
          </a:p>
        </p:txBody>
      </p:sp>
    </p:spTree>
    <p:extLst>
      <p:ext uri="{BB962C8B-B14F-4D97-AF65-F5344CB8AC3E}">
        <p14:creationId xmlns:p14="http://schemas.microsoft.com/office/powerpoint/2010/main" val="151147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71600" y="0"/>
            <a:ext cx="9448800" cy="6858000"/>
          </a:xfrm>
          <a:prstGeom prst="rect">
            <a:avLst/>
          </a:prstGeom>
          <a:noFill/>
          <a:ln>
            <a:noFill/>
          </a:ln>
        </p:spPr>
      </p:pic>
      <p:sp>
        <p:nvSpPr>
          <p:cNvPr id="4" name="Arrow: Right 3">
            <a:extLst>
              <a:ext uri="{FF2B5EF4-FFF2-40B4-BE49-F238E27FC236}">
                <a16:creationId xmlns:a16="http://schemas.microsoft.com/office/drawing/2014/main" id="{6A0C6237-7784-4CB9-B697-62944ABB1C36}"/>
              </a:ext>
            </a:extLst>
          </p:cNvPr>
          <p:cNvSpPr/>
          <p:nvPr/>
        </p:nvSpPr>
        <p:spPr>
          <a:xfrm>
            <a:off x="2148396" y="1544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EDD41EC-8919-4063-8DEC-AAC1A4378D15}"/>
              </a:ext>
            </a:extLst>
          </p:cNvPr>
          <p:cNvSpPr/>
          <p:nvPr/>
        </p:nvSpPr>
        <p:spPr>
          <a:xfrm>
            <a:off x="6533964" y="1075605"/>
            <a:ext cx="191669" cy="484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A5D614D-1383-4B06-9D42-B6033A3E3CFA}"/>
              </a:ext>
            </a:extLst>
          </p:cNvPr>
          <p:cNvSpPr>
            <a:spLocks noGrp="1"/>
          </p:cNvSpPr>
          <p:nvPr>
            <p:ph type="sldNum" sz="quarter" idx="12"/>
          </p:nvPr>
        </p:nvSpPr>
        <p:spPr/>
        <p:txBody>
          <a:bodyPr/>
          <a:lstStyle/>
          <a:p>
            <a:fld id="{8A0BE4C0-7B2F-47B8-83D7-B37A9A8A5C1D}" type="slidenum">
              <a:rPr lang="en-US" smtClean="0"/>
              <a:t>12</a:t>
            </a:fld>
            <a:endParaRPr lang="en-US"/>
          </a:p>
        </p:txBody>
      </p:sp>
    </p:spTree>
    <p:extLst>
      <p:ext uri="{BB962C8B-B14F-4D97-AF65-F5344CB8AC3E}">
        <p14:creationId xmlns:p14="http://schemas.microsoft.com/office/powerpoint/2010/main" val="331282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638"/>
            <a:ext cx="12192000" cy="6816725"/>
          </a:xfrm>
          <a:prstGeom prst="rect">
            <a:avLst/>
          </a:prstGeom>
          <a:noFill/>
          <a:ln>
            <a:noFill/>
          </a:ln>
        </p:spPr>
      </p:pic>
      <p:sp>
        <p:nvSpPr>
          <p:cNvPr id="4" name="Arrow: Right 3">
            <a:extLst>
              <a:ext uri="{FF2B5EF4-FFF2-40B4-BE49-F238E27FC236}">
                <a16:creationId xmlns:a16="http://schemas.microsoft.com/office/drawing/2014/main" id="{156E620C-A12D-4517-8CF6-404497BE4FF2}"/>
              </a:ext>
            </a:extLst>
          </p:cNvPr>
          <p:cNvSpPr/>
          <p:nvPr/>
        </p:nvSpPr>
        <p:spPr>
          <a:xfrm>
            <a:off x="417250" y="11718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657AF39A-79F1-47D9-921F-B44CD958DB2E}"/>
              </a:ext>
            </a:extLst>
          </p:cNvPr>
          <p:cNvSpPr>
            <a:spLocks noGrp="1"/>
          </p:cNvSpPr>
          <p:nvPr>
            <p:ph type="sldNum" sz="quarter" idx="12"/>
          </p:nvPr>
        </p:nvSpPr>
        <p:spPr/>
        <p:txBody>
          <a:bodyPr/>
          <a:lstStyle/>
          <a:p>
            <a:fld id="{8A0BE4C0-7B2F-47B8-83D7-B37A9A8A5C1D}" type="slidenum">
              <a:rPr lang="en-US" smtClean="0"/>
              <a:t>13</a:t>
            </a:fld>
            <a:endParaRPr lang="en-US"/>
          </a:p>
        </p:txBody>
      </p:sp>
    </p:spTree>
    <p:extLst>
      <p:ext uri="{BB962C8B-B14F-4D97-AF65-F5344CB8AC3E}">
        <p14:creationId xmlns:p14="http://schemas.microsoft.com/office/powerpoint/2010/main" val="119292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3250"/>
            <a:ext cx="12192000" cy="5649913"/>
          </a:xfrm>
          <a:prstGeom prst="rect">
            <a:avLst/>
          </a:prstGeom>
          <a:noFill/>
          <a:ln>
            <a:noFill/>
          </a:ln>
        </p:spPr>
      </p:pic>
      <p:sp>
        <p:nvSpPr>
          <p:cNvPr id="4" name="Slide Number Placeholder 3">
            <a:extLst>
              <a:ext uri="{FF2B5EF4-FFF2-40B4-BE49-F238E27FC236}">
                <a16:creationId xmlns:a16="http://schemas.microsoft.com/office/drawing/2014/main" id="{06B203B5-3F0C-4090-95A8-B7BBB3CDACD3}"/>
              </a:ext>
            </a:extLst>
          </p:cNvPr>
          <p:cNvSpPr>
            <a:spLocks noGrp="1"/>
          </p:cNvSpPr>
          <p:nvPr>
            <p:ph type="sldNum" sz="quarter" idx="12"/>
          </p:nvPr>
        </p:nvSpPr>
        <p:spPr/>
        <p:txBody>
          <a:bodyPr/>
          <a:lstStyle/>
          <a:p>
            <a:fld id="{8A0BE4C0-7B2F-47B8-83D7-B37A9A8A5C1D}" type="slidenum">
              <a:rPr lang="en-US" smtClean="0"/>
              <a:t>14</a:t>
            </a:fld>
            <a:endParaRPr lang="en-US"/>
          </a:p>
        </p:txBody>
      </p:sp>
    </p:spTree>
    <p:extLst>
      <p:ext uri="{BB962C8B-B14F-4D97-AF65-F5344CB8AC3E}">
        <p14:creationId xmlns:p14="http://schemas.microsoft.com/office/powerpoint/2010/main" val="125090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marL="109537" indent="0">
              <a:buNone/>
              <a:defRPr/>
            </a:pPr>
            <a:r>
              <a:rPr lang="en-US" sz="2400" b="1" i="1" dirty="0"/>
              <a:t>Efficiency of Linear Search</a:t>
            </a:r>
          </a:p>
          <a:p>
            <a:pPr eaLnBrk="1" hangingPunct="1">
              <a:defRPr/>
            </a:pPr>
            <a:r>
              <a:rPr lang="en-US" sz="2400" u="sng" dirty="0">
                <a:solidFill>
                  <a:srgbClr val="7030A0"/>
                </a:solidFill>
              </a:rPr>
              <a:t>Searching algorithms </a:t>
            </a:r>
            <a:r>
              <a:rPr lang="en-US" sz="2400" u="sng" dirty="0"/>
              <a:t>all accomplish the same goal—</a:t>
            </a:r>
            <a:r>
              <a:rPr lang="en-US" sz="2400" u="sng" dirty="0">
                <a:solidFill>
                  <a:srgbClr val="7030A0"/>
                </a:solidFill>
              </a:rPr>
              <a:t>finding an element that matches a given search key, if such an element exists</a:t>
            </a:r>
            <a:r>
              <a:rPr lang="en-US" sz="2400" u="sng" dirty="0"/>
              <a:t>. </a:t>
            </a:r>
          </a:p>
          <a:p>
            <a:pPr eaLnBrk="1" hangingPunct="1">
              <a:defRPr/>
            </a:pPr>
            <a:r>
              <a:rPr lang="en-US" sz="2400" dirty="0">
                <a:solidFill>
                  <a:srgbClr val="7030A0"/>
                </a:solidFill>
              </a:rPr>
              <a:t>Many things</a:t>
            </a:r>
            <a:r>
              <a:rPr lang="en-US" sz="2400" dirty="0"/>
              <a:t>, </a:t>
            </a:r>
            <a:r>
              <a:rPr lang="en-US" sz="2400" u="sng" dirty="0"/>
              <a:t>however, </a:t>
            </a:r>
            <a:r>
              <a:rPr lang="en-US" sz="2400" u="sng" dirty="0">
                <a:solidFill>
                  <a:srgbClr val="7030A0"/>
                </a:solidFill>
              </a:rPr>
              <a:t>differentiate search algorithms from one another. </a:t>
            </a:r>
          </a:p>
          <a:p>
            <a:pPr eaLnBrk="1" hangingPunct="1">
              <a:defRPr/>
            </a:pPr>
            <a:r>
              <a:rPr lang="en-US" sz="2400" u="sng" dirty="0">
                <a:solidFill>
                  <a:srgbClr val="7030A0"/>
                </a:solidFill>
              </a:rPr>
              <a:t>The major difference </a:t>
            </a:r>
            <a:r>
              <a:rPr lang="en-US" sz="2400" u="sng" dirty="0"/>
              <a:t>is the </a:t>
            </a:r>
            <a:r>
              <a:rPr lang="en-US" sz="2400" u="sng" dirty="0">
                <a:solidFill>
                  <a:srgbClr val="7030A0"/>
                </a:solidFill>
              </a:rPr>
              <a:t>amount of effort required to complete the search</a:t>
            </a:r>
            <a:r>
              <a:rPr lang="en-US" sz="2400" u="sng" dirty="0"/>
              <a:t>.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B837FB87-5486-4409-BAB9-98151CECE600}"/>
              </a:ext>
            </a:extLst>
          </p:cNvPr>
          <p:cNvSpPr>
            <a:spLocks noGrp="1"/>
          </p:cNvSpPr>
          <p:nvPr>
            <p:ph type="sldNum" sz="quarter" idx="12"/>
          </p:nvPr>
        </p:nvSpPr>
        <p:spPr/>
        <p:txBody>
          <a:bodyPr/>
          <a:lstStyle/>
          <a:p>
            <a:fld id="{8A0BE4C0-7B2F-47B8-83D7-B37A9A8A5C1D}" type="slidenum">
              <a:rPr lang="en-US" smtClean="0"/>
              <a:t>15</a:t>
            </a:fld>
            <a:endParaRPr lang="en-US"/>
          </a:p>
        </p:txBody>
      </p:sp>
    </p:spTree>
    <p:extLst>
      <p:ext uri="{BB962C8B-B14F-4D97-AF65-F5344CB8AC3E}">
        <p14:creationId xmlns:p14="http://schemas.microsoft.com/office/powerpoint/2010/main" val="166208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pPr eaLnBrk="1" hangingPunct="1"/>
            <a:r>
              <a:rPr lang="en-US" altLang="en-US" sz="2400" u="sng" dirty="0">
                <a:solidFill>
                  <a:srgbClr val="7030A0"/>
                </a:solidFill>
              </a:rPr>
              <a:t>One way to describe this effort </a:t>
            </a:r>
            <a:r>
              <a:rPr lang="en-US" altLang="en-US" sz="2400" u="sng" dirty="0"/>
              <a:t>is with </a:t>
            </a:r>
            <a:r>
              <a:rPr lang="en-US" altLang="en-US" sz="2400" u="sng" dirty="0">
                <a:solidFill>
                  <a:srgbClr val="0000FF"/>
                </a:solidFill>
              </a:rPr>
              <a:t>Big O notation</a:t>
            </a:r>
            <a:r>
              <a:rPr lang="en-US" altLang="en-US" sz="2400" u="sng" dirty="0"/>
              <a:t>, which </a:t>
            </a:r>
            <a:r>
              <a:rPr lang="en-US" altLang="en-US" sz="2400" u="sng" dirty="0">
                <a:solidFill>
                  <a:srgbClr val="FF0000"/>
                </a:solidFill>
              </a:rPr>
              <a:t>is a measure of the </a:t>
            </a:r>
            <a:r>
              <a:rPr lang="en-US" altLang="en-US" sz="2400" i="1" u="sng" dirty="0">
                <a:solidFill>
                  <a:srgbClr val="FF0000"/>
                </a:solidFill>
              </a:rPr>
              <a:t>worst-case runtime </a:t>
            </a:r>
            <a:r>
              <a:rPr lang="en-US" altLang="en-US" sz="2400" u="sng" dirty="0">
                <a:solidFill>
                  <a:srgbClr val="FF0000"/>
                </a:solidFill>
              </a:rPr>
              <a:t>for an algorithm</a:t>
            </a:r>
            <a:r>
              <a:rPr lang="en-US" altLang="en-US" sz="2400" u="sng" dirty="0"/>
              <a:t>—</a:t>
            </a:r>
            <a:r>
              <a:rPr lang="en-US" altLang="en-US" sz="2400" u="sng" dirty="0">
                <a:solidFill>
                  <a:srgbClr val="7030A0"/>
                </a:solidFill>
              </a:rPr>
              <a:t>that is, how hard an algorithm may </a:t>
            </a:r>
            <a:r>
              <a:rPr lang="en-US" altLang="en-US" sz="2400" i="1" u="sng" dirty="0">
                <a:solidFill>
                  <a:srgbClr val="7030A0"/>
                </a:solidFill>
              </a:rPr>
              <a:t>have to work </a:t>
            </a:r>
            <a:r>
              <a:rPr lang="en-US" altLang="en-US" sz="2400" u="sng" dirty="0">
                <a:solidFill>
                  <a:srgbClr val="7030A0"/>
                </a:solidFill>
              </a:rPr>
              <a:t>to solve a problem. </a:t>
            </a:r>
          </a:p>
          <a:p>
            <a:pPr eaLnBrk="1" hangingPunct="1"/>
            <a:r>
              <a:rPr lang="en-US" altLang="en-US" sz="2400" dirty="0"/>
              <a:t>For </a:t>
            </a:r>
            <a:r>
              <a:rPr lang="en-US" altLang="en-US" sz="2400" dirty="0">
                <a:solidFill>
                  <a:srgbClr val="FF0000"/>
                </a:solidFill>
              </a:rPr>
              <a:t>searching </a:t>
            </a:r>
            <a:r>
              <a:rPr lang="en-US" altLang="en-US" sz="2400" dirty="0"/>
              <a:t>and </a:t>
            </a:r>
            <a:r>
              <a:rPr lang="en-US" altLang="en-US" sz="2400" dirty="0">
                <a:solidFill>
                  <a:srgbClr val="FF0000"/>
                </a:solidFill>
              </a:rPr>
              <a:t>sorting</a:t>
            </a:r>
            <a:r>
              <a:rPr lang="en-US" altLang="en-US" sz="2400" dirty="0"/>
              <a:t> algorithms, this is particularly </a:t>
            </a:r>
            <a:r>
              <a:rPr lang="en-US" altLang="en-US" sz="2400" dirty="0">
                <a:solidFill>
                  <a:srgbClr val="7030A0"/>
                </a:solidFill>
              </a:rPr>
              <a:t>dependent on </a:t>
            </a:r>
            <a:r>
              <a:rPr lang="en-US" altLang="en-US" sz="2400" i="1" dirty="0">
                <a:solidFill>
                  <a:srgbClr val="7030A0"/>
                </a:solidFill>
              </a:rPr>
              <a:t>how many elements </a:t>
            </a:r>
            <a:r>
              <a:rPr lang="en-US" altLang="en-US" sz="2400" dirty="0">
                <a:solidFill>
                  <a:srgbClr val="7030A0"/>
                </a:solidFill>
              </a:rPr>
              <a:t>there are in the data set </a:t>
            </a:r>
            <a:r>
              <a:rPr lang="en-US" altLang="en-US" sz="2400" dirty="0"/>
              <a:t>and the </a:t>
            </a:r>
            <a:r>
              <a:rPr lang="en-US" altLang="en-US" sz="2400" dirty="0">
                <a:solidFill>
                  <a:srgbClr val="7030A0"/>
                </a:solidFill>
              </a:rPr>
              <a:t>algorithm used</a:t>
            </a:r>
            <a:r>
              <a:rPr lang="en-US" altLang="en-US" sz="2400" dirty="0"/>
              <a:t>.</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5FDCDB02-F87B-4B4C-A937-E770D5CCB892}"/>
              </a:ext>
            </a:extLst>
          </p:cNvPr>
          <p:cNvSpPr>
            <a:spLocks noGrp="1"/>
          </p:cNvSpPr>
          <p:nvPr>
            <p:ph type="sldNum" sz="quarter" idx="12"/>
          </p:nvPr>
        </p:nvSpPr>
        <p:spPr/>
        <p:txBody>
          <a:bodyPr/>
          <a:lstStyle/>
          <a:p>
            <a:fld id="{8A0BE4C0-7B2F-47B8-83D7-B37A9A8A5C1D}" type="slidenum">
              <a:rPr lang="en-US" smtClean="0"/>
              <a:t>16</a:t>
            </a:fld>
            <a:endParaRPr lang="en-US"/>
          </a:p>
        </p:txBody>
      </p:sp>
      <p:sp>
        <p:nvSpPr>
          <p:cNvPr id="4" name="箭头: 右 3">
            <a:extLst>
              <a:ext uri="{FF2B5EF4-FFF2-40B4-BE49-F238E27FC236}">
                <a16:creationId xmlns:a16="http://schemas.microsoft.com/office/drawing/2014/main" id="{8B979B4F-BC9A-4D91-8122-6E53D51E6FE5}"/>
              </a:ext>
            </a:extLst>
          </p:cNvPr>
          <p:cNvSpPr/>
          <p:nvPr/>
        </p:nvSpPr>
        <p:spPr>
          <a:xfrm>
            <a:off x="8965" y="18108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407518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marL="109537" indent="0">
              <a:buNone/>
              <a:defRPr/>
            </a:pPr>
            <a:r>
              <a:rPr lang="en-US" sz="2400" b="1" i="1" dirty="0"/>
              <a:t>Constant Runtime</a:t>
            </a:r>
          </a:p>
          <a:p>
            <a:pPr eaLnBrk="1" hangingPunct="1">
              <a:defRPr/>
            </a:pPr>
            <a:r>
              <a:rPr lang="en-US" sz="2400" u="sng" dirty="0"/>
              <a:t>Suppose </a:t>
            </a:r>
            <a:r>
              <a:rPr lang="en-US" sz="2400" u="sng" dirty="0">
                <a:solidFill>
                  <a:srgbClr val="7030A0"/>
                </a:solidFill>
              </a:rPr>
              <a:t>an algorithm is designed </a:t>
            </a:r>
            <a:r>
              <a:rPr lang="en-US" sz="2400" u="sng" dirty="0"/>
              <a:t>to test </a:t>
            </a:r>
            <a:r>
              <a:rPr lang="en-US" sz="2400" u="sng" dirty="0">
                <a:solidFill>
                  <a:srgbClr val="FF0000"/>
                </a:solidFill>
              </a:rPr>
              <a:t>whether the first element of an array is equal to the second element. </a:t>
            </a:r>
          </a:p>
          <a:p>
            <a:pPr eaLnBrk="1" hangingPunct="1">
              <a:defRPr/>
            </a:pPr>
            <a:r>
              <a:rPr lang="en-US" sz="2400" u="sng" dirty="0">
                <a:solidFill>
                  <a:srgbClr val="7030A0"/>
                </a:solidFill>
              </a:rPr>
              <a:t>If the array has 10 elements</a:t>
            </a:r>
            <a:r>
              <a:rPr lang="en-US" sz="2400" u="sng" dirty="0"/>
              <a:t>, this algorithm requires one comparison. </a:t>
            </a:r>
          </a:p>
          <a:p>
            <a:pPr eaLnBrk="1" hangingPunct="1">
              <a:defRPr/>
            </a:pPr>
            <a:r>
              <a:rPr lang="en-US" sz="2400" u="sng" dirty="0">
                <a:solidFill>
                  <a:srgbClr val="7030A0"/>
                </a:solidFill>
              </a:rPr>
              <a:t>If the array has 1,000 elements</a:t>
            </a:r>
            <a:r>
              <a:rPr lang="en-US" sz="2400" u="sng" dirty="0"/>
              <a:t>, this algorithm still requires </a:t>
            </a:r>
            <a:r>
              <a:rPr lang="en-US" sz="2400" u="sng" dirty="0">
                <a:solidFill>
                  <a:srgbClr val="7030A0"/>
                </a:solidFill>
              </a:rPr>
              <a:t>one comparison</a:t>
            </a:r>
            <a:r>
              <a:rPr lang="en-US" sz="2400" u="sng" dirty="0"/>
              <a:t>. </a:t>
            </a:r>
            <a:r>
              <a:rPr lang="en-US" sz="2400" dirty="0"/>
              <a:t>In fact, this algorithm is completely </a:t>
            </a:r>
            <a:r>
              <a:rPr lang="en-US" sz="2400" dirty="0">
                <a:solidFill>
                  <a:srgbClr val="FF0000"/>
                </a:solidFill>
              </a:rPr>
              <a:t>independent of the number of elements in the </a:t>
            </a:r>
            <a:r>
              <a:rPr lang="en-US" sz="2400" dirty="0">
                <a:solidFill>
                  <a:srgbClr val="7030A0"/>
                </a:solidFill>
              </a:rPr>
              <a:t>array</a:t>
            </a:r>
            <a:r>
              <a:rPr lang="en-US" sz="2400" dirty="0"/>
              <a:t>, and is thus said to have a </a:t>
            </a:r>
            <a:r>
              <a:rPr lang="en-US" sz="2400" u="sng" dirty="0">
                <a:solidFill>
                  <a:srgbClr val="0000FF"/>
                </a:solidFill>
              </a:rPr>
              <a:t>constant runtime</a:t>
            </a:r>
            <a:r>
              <a:rPr lang="en-US" sz="2400" dirty="0"/>
              <a:t>, which is represented in Big O notation as </a:t>
            </a:r>
            <a:r>
              <a:rPr lang="en-US" sz="2400" i="1" dirty="0">
                <a:solidFill>
                  <a:srgbClr val="0000FF"/>
                </a:solidFill>
              </a:rPr>
              <a:t>O(1)</a:t>
            </a:r>
            <a:r>
              <a:rPr lang="en-US" sz="2400" dirty="0"/>
              <a:t>.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D0B818D5-B0F3-4C19-A471-4E3CE1F6CE67}"/>
              </a:ext>
            </a:extLst>
          </p:cNvPr>
          <p:cNvSpPr>
            <a:spLocks noGrp="1"/>
          </p:cNvSpPr>
          <p:nvPr>
            <p:ph type="sldNum" sz="quarter" idx="12"/>
          </p:nvPr>
        </p:nvSpPr>
        <p:spPr/>
        <p:txBody>
          <a:bodyPr/>
          <a:lstStyle/>
          <a:p>
            <a:fld id="{8A0BE4C0-7B2F-47B8-83D7-B37A9A8A5C1D}" type="slidenum">
              <a:rPr lang="en-US" smtClean="0"/>
              <a:t>17</a:t>
            </a:fld>
            <a:endParaRPr lang="en-US"/>
          </a:p>
        </p:txBody>
      </p:sp>
      <p:sp>
        <p:nvSpPr>
          <p:cNvPr id="4" name="箭头: 右 3">
            <a:extLst>
              <a:ext uri="{FF2B5EF4-FFF2-40B4-BE49-F238E27FC236}">
                <a16:creationId xmlns:a16="http://schemas.microsoft.com/office/drawing/2014/main" id="{C0A43219-174E-496D-B3E4-BD223553574C}"/>
              </a:ext>
            </a:extLst>
          </p:cNvPr>
          <p:cNvSpPr/>
          <p:nvPr/>
        </p:nvSpPr>
        <p:spPr>
          <a:xfrm>
            <a:off x="0" y="2133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215782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hangingPunct="1"/>
            <a:r>
              <a:rPr lang="en-US" altLang="en-US" sz="2400" u="sng" dirty="0"/>
              <a:t>An algorithm that is </a:t>
            </a:r>
            <a:r>
              <a:rPr lang="en-US" altLang="en-US" sz="2400" i="1" u="sng" dirty="0"/>
              <a:t>O</a:t>
            </a:r>
            <a:r>
              <a:rPr lang="en-US" altLang="en-US" sz="2400" u="sng" dirty="0"/>
              <a:t>(1) does not necessarily </a:t>
            </a:r>
            <a:r>
              <a:rPr lang="en-US" altLang="en-US" sz="2400" u="sng" dirty="0">
                <a:solidFill>
                  <a:srgbClr val="7030A0"/>
                </a:solidFill>
              </a:rPr>
              <a:t>require only one comparison</a:t>
            </a:r>
            <a:r>
              <a:rPr lang="en-US" altLang="en-US" sz="2400" u="sng" dirty="0"/>
              <a:t>. </a:t>
            </a:r>
          </a:p>
          <a:p>
            <a:pPr eaLnBrk="1" hangingPunct="1"/>
            <a:r>
              <a:rPr lang="en-US" altLang="en-US" sz="2400" i="1" u="sng" dirty="0"/>
              <a:t>O</a:t>
            </a:r>
            <a:r>
              <a:rPr lang="en-US" altLang="en-US" sz="2400" u="sng" dirty="0"/>
              <a:t>(1) just means </a:t>
            </a:r>
            <a:r>
              <a:rPr lang="en-US" altLang="en-US" sz="2400" u="sng" dirty="0">
                <a:solidFill>
                  <a:srgbClr val="FF0000"/>
                </a:solidFill>
              </a:rPr>
              <a:t>that the number of comparisons is constant</a:t>
            </a:r>
            <a:r>
              <a:rPr lang="en-US" altLang="en-US" sz="2400" u="sng" dirty="0"/>
              <a:t>—it does not grow </a:t>
            </a:r>
            <a:r>
              <a:rPr lang="en-US" altLang="en-US" sz="2400" u="sng" dirty="0">
                <a:solidFill>
                  <a:srgbClr val="FF0000"/>
                </a:solidFill>
              </a:rPr>
              <a:t>as the size of the array increases</a:t>
            </a:r>
            <a:r>
              <a:rPr lang="en-US" altLang="en-US" sz="2400" u="sng" dirty="0"/>
              <a:t>. </a:t>
            </a:r>
          </a:p>
          <a:p>
            <a:pPr eaLnBrk="1" hangingPunct="1"/>
            <a:r>
              <a:rPr lang="en-US" altLang="en-US" sz="2400" u="sng" dirty="0"/>
              <a:t>An algorithm that tests whether the </a:t>
            </a:r>
            <a:r>
              <a:rPr lang="en-US" altLang="en-US" sz="2400" u="sng" dirty="0">
                <a:solidFill>
                  <a:srgbClr val="7030A0"/>
                </a:solidFill>
              </a:rPr>
              <a:t>first element of an array </a:t>
            </a:r>
            <a:r>
              <a:rPr lang="en-US" altLang="en-US" sz="2400" u="sng" dirty="0"/>
              <a:t>is equal to </a:t>
            </a:r>
            <a:r>
              <a:rPr lang="en-US" altLang="en-US" sz="2400" u="sng" dirty="0">
                <a:solidFill>
                  <a:srgbClr val="7030A0"/>
                </a:solidFill>
              </a:rPr>
              <a:t>any of </a:t>
            </a:r>
            <a:r>
              <a:rPr lang="en-US" altLang="en-US" sz="2400" u="sng" dirty="0"/>
              <a:t>the next </a:t>
            </a:r>
            <a:r>
              <a:rPr lang="en-US" altLang="en-US" sz="2400" u="sng" dirty="0">
                <a:solidFill>
                  <a:srgbClr val="FF0000"/>
                </a:solidFill>
              </a:rPr>
              <a:t>three elements </a:t>
            </a:r>
            <a:r>
              <a:rPr lang="en-US" altLang="en-US" sz="2400" u="sng" dirty="0"/>
              <a:t>is still </a:t>
            </a:r>
            <a:r>
              <a:rPr lang="en-US" altLang="en-US" sz="2400" i="1" u="sng" dirty="0"/>
              <a:t>O</a:t>
            </a:r>
            <a:r>
              <a:rPr lang="en-US" altLang="en-US" sz="2400" u="sng" dirty="0"/>
              <a:t>(1), even though it </a:t>
            </a:r>
            <a:r>
              <a:rPr lang="en-US" altLang="en-US" sz="2400" u="sng" dirty="0">
                <a:solidFill>
                  <a:srgbClr val="7030A0"/>
                </a:solidFill>
              </a:rPr>
              <a:t>requires three comparisons</a:t>
            </a:r>
            <a:r>
              <a:rPr lang="en-US" altLang="en-US" sz="2400" u="sng" dirty="0"/>
              <a:t>.</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36B3B93F-5718-4D00-A7F2-C286FF143366}"/>
              </a:ext>
            </a:extLst>
          </p:cNvPr>
          <p:cNvSpPr>
            <a:spLocks noGrp="1"/>
          </p:cNvSpPr>
          <p:nvPr>
            <p:ph type="sldNum" sz="quarter" idx="12"/>
          </p:nvPr>
        </p:nvSpPr>
        <p:spPr/>
        <p:txBody>
          <a:bodyPr/>
          <a:lstStyle/>
          <a:p>
            <a:fld id="{8A0BE4C0-7B2F-47B8-83D7-B37A9A8A5C1D}" type="slidenum">
              <a:rPr lang="en-US" smtClean="0"/>
              <a:t>18</a:t>
            </a:fld>
            <a:endParaRPr lang="en-US"/>
          </a:p>
        </p:txBody>
      </p:sp>
      <p:sp>
        <p:nvSpPr>
          <p:cNvPr id="4" name="箭头: 右 3">
            <a:extLst>
              <a:ext uri="{FF2B5EF4-FFF2-40B4-BE49-F238E27FC236}">
                <a16:creationId xmlns:a16="http://schemas.microsoft.com/office/drawing/2014/main" id="{457E0A30-FA09-4F8E-96B9-05C1D25290B0}"/>
              </a:ext>
            </a:extLst>
          </p:cNvPr>
          <p:cNvSpPr/>
          <p:nvPr/>
        </p:nvSpPr>
        <p:spPr>
          <a:xfrm>
            <a:off x="0" y="1981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 name="箭头: 右 4">
            <a:extLst>
              <a:ext uri="{FF2B5EF4-FFF2-40B4-BE49-F238E27FC236}">
                <a16:creationId xmlns:a16="http://schemas.microsoft.com/office/drawing/2014/main" id="{CB068383-0D0D-4FF1-B9AD-539B19950A51}"/>
              </a:ext>
            </a:extLst>
          </p:cNvPr>
          <p:cNvSpPr/>
          <p:nvPr/>
        </p:nvSpPr>
        <p:spPr>
          <a:xfrm>
            <a:off x="-71718"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4139195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marL="109537" indent="0">
              <a:buNone/>
              <a:defRPr/>
            </a:pPr>
            <a:r>
              <a:rPr lang="en-US" sz="2400" b="1" i="1" dirty="0"/>
              <a:t>Linear Runtime</a:t>
            </a:r>
          </a:p>
          <a:p>
            <a:pPr eaLnBrk="1" hangingPunct="1">
              <a:defRPr/>
            </a:pPr>
            <a:r>
              <a:rPr lang="en-US" sz="2400" u="sng" dirty="0"/>
              <a:t>An algorithm that tests whether the </a:t>
            </a:r>
            <a:r>
              <a:rPr lang="en-US" sz="2400" u="sng" dirty="0">
                <a:solidFill>
                  <a:srgbClr val="FF0000"/>
                </a:solidFill>
              </a:rPr>
              <a:t>first element </a:t>
            </a:r>
            <a:r>
              <a:rPr lang="en-US" sz="2400" u="sng" dirty="0"/>
              <a:t>of an array is equal to </a:t>
            </a:r>
            <a:r>
              <a:rPr lang="en-US" sz="2400" i="1" u="sng" dirty="0"/>
              <a:t>any</a:t>
            </a:r>
            <a:r>
              <a:rPr lang="en-US" sz="2400" u="sng" dirty="0"/>
              <a:t> of </a:t>
            </a:r>
            <a:r>
              <a:rPr lang="en-US" sz="2400" u="sng" dirty="0">
                <a:solidFill>
                  <a:srgbClr val="FF0000"/>
                </a:solidFill>
              </a:rPr>
              <a:t>the other elements of the array will require at most </a:t>
            </a:r>
            <a:r>
              <a:rPr lang="en-US" sz="2400" i="1" u="sng" dirty="0">
                <a:solidFill>
                  <a:srgbClr val="FF0000"/>
                </a:solidFill>
              </a:rPr>
              <a:t>n</a:t>
            </a:r>
            <a:r>
              <a:rPr lang="en-US" sz="2400" u="sng" dirty="0">
                <a:solidFill>
                  <a:srgbClr val="FF0000"/>
                </a:solidFill>
              </a:rPr>
              <a:t> – 1 comparisons</a:t>
            </a:r>
            <a:r>
              <a:rPr lang="en-US" sz="2400" u="sng" dirty="0"/>
              <a:t>, </a:t>
            </a:r>
            <a:r>
              <a:rPr lang="en-US" sz="2400" u="sng" dirty="0">
                <a:solidFill>
                  <a:srgbClr val="7030A0"/>
                </a:solidFill>
              </a:rPr>
              <a:t>where </a:t>
            </a:r>
            <a:r>
              <a:rPr lang="en-US" sz="2400" i="1" u="sng" dirty="0">
                <a:solidFill>
                  <a:srgbClr val="7030A0"/>
                </a:solidFill>
              </a:rPr>
              <a:t>n</a:t>
            </a:r>
            <a:r>
              <a:rPr lang="en-US" sz="2400" u="sng" dirty="0">
                <a:solidFill>
                  <a:srgbClr val="7030A0"/>
                </a:solidFill>
              </a:rPr>
              <a:t> is the number of elements in the array. </a:t>
            </a:r>
          </a:p>
          <a:p>
            <a:pPr eaLnBrk="1" hangingPunct="1">
              <a:defRPr/>
            </a:pPr>
            <a:r>
              <a:rPr lang="en-US" sz="2400" dirty="0">
                <a:solidFill>
                  <a:srgbClr val="7030A0"/>
                </a:solidFill>
              </a:rPr>
              <a:t>If the array has 10 elements</a:t>
            </a:r>
            <a:r>
              <a:rPr lang="en-US" sz="2400" dirty="0"/>
              <a:t>, this algorithm requires up to nine comparisons. </a:t>
            </a:r>
          </a:p>
          <a:p>
            <a:pPr eaLnBrk="1" hangingPunct="1">
              <a:defRPr/>
            </a:pPr>
            <a:r>
              <a:rPr lang="en-US" sz="2400" dirty="0">
                <a:solidFill>
                  <a:srgbClr val="7030A0"/>
                </a:solidFill>
              </a:rPr>
              <a:t>If the array has 1,000 elements</a:t>
            </a:r>
            <a:r>
              <a:rPr lang="en-US" sz="2400" dirty="0"/>
              <a:t>, this algorithm requires up to 999 comparisons. </a:t>
            </a:r>
          </a:p>
          <a:p>
            <a:pPr eaLnBrk="1" hangingPunct="1">
              <a:defRPr/>
            </a:pPr>
            <a:r>
              <a:rPr lang="en-US" sz="2400" u="sng" dirty="0">
                <a:solidFill>
                  <a:srgbClr val="FF0000"/>
                </a:solidFill>
              </a:rPr>
              <a:t>As </a:t>
            </a:r>
            <a:r>
              <a:rPr lang="en-US" sz="2400" i="1" u="sng" dirty="0">
                <a:solidFill>
                  <a:srgbClr val="FF0000"/>
                </a:solidFill>
              </a:rPr>
              <a:t>n</a:t>
            </a:r>
            <a:r>
              <a:rPr lang="en-US" sz="2400" u="sng" dirty="0">
                <a:solidFill>
                  <a:srgbClr val="FF0000"/>
                </a:solidFill>
              </a:rPr>
              <a:t> grows larger, the </a:t>
            </a:r>
            <a:r>
              <a:rPr lang="en-US" sz="2400" i="1" u="sng" dirty="0">
                <a:solidFill>
                  <a:srgbClr val="FF0000"/>
                </a:solidFill>
              </a:rPr>
              <a:t>n</a:t>
            </a:r>
            <a:r>
              <a:rPr lang="en-US" sz="2400" u="sng" dirty="0">
                <a:solidFill>
                  <a:srgbClr val="FF0000"/>
                </a:solidFill>
              </a:rPr>
              <a:t> part of the expression dominates, and </a:t>
            </a:r>
            <a:r>
              <a:rPr lang="en-US" sz="2400" u="sng" dirty="0">
                <a:solidFill>
                  <a:srgbClr val="7030A0"/>
                </a:solidFill>
              </a:rPr>
              <a:t>subtracting</a:t>
            </a:r>
            <a:r>
              <a:rPr lang="en-US" sz="2400" u="sng" dirty="0">
                <a:solidFill>
                  <a:srgbClr val="FF0000"/>
                </a:solidFill>
              </a:rPr>
              <a:t> one becomes inconsequential.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C39F13A1-5DD7-4162-AE4C-AFE5D1C1656D}"/>
              </a:ext>
            </a:extLst>
          </p:cNvPr>
          <p:cNvSpPr>
            <a:spLocks noGrp="1"/>
          </p:cNvSpPr>
          <p:nvPr>
            <p:ph type="sldNum" sz="quarter" idx="12"/>
          </p:nvPr>
        </p:nvSpPr>
        <p:spPr/>
        <p:txBody>
          <a:bodyPr/>
          <a:lstStyle/>
          <a:p>
            <a:fld id="{8A0BE4C0-7B2F-47B8-83D7-B37A9A8A5C1D}" type="slidenum">
              <a:rPr lang="en-US" smtClean="0"/>
              <a:t>19</a:t>
            </a:fld>
            <a:endParaRPr lang="en-US"/>
          </a:p>
        </p:txBody>
      </p:sp>
      <p:sp>
        <p:nvSpPr>
          <p:cNvPr id="4" name="箭头: 右 3">
            <a:extLst>
              <a:ext uri="{FF2B5EF4-FFF2-40B4-BE49-F238E27FC236}">
                <a16:creationId xmlns:a16="http://schemas.microsoft.com/office/drawing/2014/main" id="{2D4F308E-6A91-493F-8DF9-3FC575A88994}"/>
              </a:ext>
            </a:extLst>
          </p:cNvPr>
          <p:cNvSpPr/>
          <p:nvPr/>
        </p:nvSpPr>
        <p:spPr>
          <a:xfrm>
            <a:off x="0" y="22770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 name="箭头: 右 4">
            <a:extLst>
              <a:ext uri="{FF2B5EF4-FFF2-40B4-BE49-F238E27FC236}">
                <a16:creationId xmlns:a16="http://schemas.microsoft.com/office/drawing/2014/main" id="{5162CA52-F162-48A8-A887-19DC68CCC96B}"/>
              </a:ext>
            </a:extLst>
          </p:cNvPr>
          <p:cNvSpPr/>
          <p:nvPr/>
        </p:nvSpPr>
        <p:spPr>
          <a:xfrm>
            <a:off x="0" y="414206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166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44600" y="0"/>
            <a:ext cx="9701213" cy="6858000"/>
          </a:xfrm>
          <a:prstGeom prst="rect">
            <a:avLst/>
          </a:prstGeom>
          <a:noFill/>
          <a:ln>
            <a:noFill/>
          </a:ln>
        </p:spPr>
      </p:pic>
      <p:sp>
        <p:nvSpPr>
          <p:cNvPr id="4" name="Slide Number Placeholder 3">
            <a:extLst>
              <a:ext uri="{FF2B5EF4-FFF2-40B4-BE49-F238E27FC236}">
                <a16:creationId xmlns:a16="http://schemas.microsoft.com/office/drawing/2014/main" id="{47A4AE3C-E6CC-491D-8AEF-E1C3B73C395B}"/>
              </a:ext>
            </a:extLst>
          </p:cNvPr>
          <p:cNvSpPr>
            <a:spLocks noGrp="1"/>
          </p:cNvSpPr>
          <p:nvPr>
            <p:ph type="sldNum" sz="quarter" idx="12"/>
          </p:nvPr>
        </p:nvSpPr>
        <p:spPr/>
        <p:txBody>
          <a:bodyPr/>
          <a:lstStyle/>
          <a:p>
            <a:fld id="{8A0BE4C0-7B2F-47B8-83D7-B37A9A8A5C1D}" type="slidenum">
              <a:rPr lang="en-US" smtClean="0"/>
              <a:t>2</a:t>
            </a:fld>
            <a:endParaRPr lang="en-US"/>
          </a:p>
        </p:txBody>
      </p:sp>
    </p:spTree>
    <p:extLst>
      <p:ext uri="{BB962C8B-B14F-4D97-AF65-F5344CB8AC3E}">
        <p14:creationId xmlns:p14="http://schemas.microsoft.com/office/powerpoint/2010/main" val="56402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pPr eaLnBrk="1" hangingPunct="1"/>
            <a:r>
              <a:rPr lang="en-US" altLang="en-US" sz="2400" u="sng" dirty="0"/>
              <a:t>Big O is designed to highlight these </a:t>
            </a:r>
            <a:r>
              <a:rPr lang="en-US" altLang="en-US" sz="2400" u="sng" dirty="0">
                <a:solidFill>
                  <a:srgbClr val="FF0000"/>
                </a:solidFill>
              </a:rPr>
              <a:t>dominant terms </a:t>
            </a:r>
            <a:r>
              <a:rPr lang="en-US" altLang="en-US" sz="2400" u="sng" dirty="0"/>
              <a:t>and </a:t>
            </a:r>
            <a:r>
              <a:rPr lang="en-US" altLang="en-US" sz="2400" u="sng" dirty="0">
                <a:solidFill>
                  <a:srgbClr val="7030A0"/>
                </a:solidFill>
              </a:rPr>
              <a:t>ignore terms that become unimportant as </a:t>
            </a:r>
            <a:r>
              <a:rPr lang="en-US" altLang="en-US" sz="2400" i="1" u="sng" dirty="0">
                <a:solidFill>
                  <a:srgbClr val="7030A0"/>
                </a:solidFill>
              </a:rPr>
              <a:t>n</a:t>
            </a:r>
            <a:r>
              <a:rPr lang="en-US" altLang="en-US" sz="2400" u="sng" dirty="0">
                <a:solidFill>
                  <a:srgbClr val="7030A0"/>
                </a:solidFill>
              </a:rPr>
              <a:t> grows. </a:t>
            </a:r>
          </a:p>
          <a:p>
            <a:pPr eaLnBrk="1" hangingPunct="1"/>
            <a:r>
              <a:rPr lang="en-US" altLang="en-US" sz="2400" u="sng" dirty="0"/>
              <a:t>For this reason, an algorithm that requires a total of </a:t>
            </a:r>
            <a:r>
              <a:rPr lang="en-US" altLang="en-US" sz="2400" i="1" u="sng" dirty="0"/>
              <a:t>n</a:t>
            </a:r>
            <a:r>
              <a:rPr lang="en-US" altLang="en-US" sz="2400" u="sng" dirty="0"/>
              <a:t> – 1 comparisons (such as the one we described earlier) is said to be </a:t>
            </a:r>
            <a:r>
              <a:rPr lang="en-US" altLang="en-US" sz="2400" i="1" u="sng" dirty="0">
                <a:solidFill>
                  <a:srgbClr val="0000FF"/>
                </a:solidFill>
              </a:rPr>
              <a:t>O(n)</a:t>
            </a:r>
            <a:r>
              <a:rPr lang="en-US" altLang="en-US" sz="2400" u="sng" dirty="0"/>
              <a:t>. </a:t>
            </a:r>
            <a:r>
              <a:rPr lang="en-US" altLang="en-US" sz="2400" b="1" u="sng" dirty="0"/>
              <a:t>An </a:t>
            </a:r>
            <a:r>
              <a:rPr lang="en-US" altLang="en-US" sz="2400" b="1" i="1" u="sng" dirty="0"/>
              <a:t>O</a:t>
            </a:r>
            <a:r>
              <a:rPr lang="en-US" altLang="en-US" sz="2400" b="1" u="sng" dirty="0"/>
              <a:t>(</a:t>
            </a:r>
            <a:r>
              <a:rPr lang="en-US" altLang="en-US" sz="2400" b="1" i="1" u="sng" dirty="0"/>
              <a:t>n</a:t>
            </a:r>
            <a:r>
              <a:rPr lang="en-US" altLang="en-US" sz="2400" b="1" u="sng" dirty="0"/>
              <a:t>) algorithm is referred to as having a </a:t>
            </a:r>
            <a:r>
              <a:rPr lang="en-US" altLang="en-US" sz="2400" b="1" u="sng" dirty="0">
                <a:solidFill>
                  <a:srgbClr val="0000FF"/>
                </a:solidFill>
              </a:rPr>
              <a:t>linear runtime</a:t>
            </a:r>
            <a:r>
              <a:rPr lang="en-US" altLang="en-US" sz="2400" b="1" u="sng" dirty="0"/>
              <a:t>. </a:t>
            </a:r>
          </a:p>
          <a:p>
            <a:pPr eaLnBrk="1" hangingPunct="1"/>
            <a:r>
              <a:rPr lang="en-US" altLang="en-US" sz="2400" i="1" dirty="0"/>
              <a:t>O</a:t>
            </a:r>
            <a:r>
              <a:rPr lang="en-US" altLang="en-US" sz="2400" dirty="0"/>
              <a:t>(</a:t>
            </a:r>
            <a:r>
              <a:rPr lang="en-US" altLang="en-US" sz="2400" i="1" dirty="0"/>
              <a:t>n</a:t>
            </a:r>
            <a:r>
              <a:rPr lang="en-US" altLang="en-US" sz="2400" dirty="0"/>
              <a:t>) is often pronounced </a:t>
            </a:r>
            <a:r>
              <a:rPr lang="en-US" altLang="en-US" sz="2400" dirty="0">
                <a:solidFill>
                  <a:srgbClr val="7030A0"/>
                </a:solidFill>
              </a:rPr>
              <a:t>“on the order of </a:t>
            </a:r>
            <a:r>
              <a:rPr lang="en-US" altLang="en-US" sz="2400" i="1" dirty="0">
                <a:solidFill>
                  <a:srgbClr val="7030A0"/>
                </a:solidFill>
              </a:rPr>
              <a:t>n</a:t>
            </a:r>
            <a:r>
              <a:rPr lang="en-US" altLang="en-US" sz="2400" dirty="0">
                <a:solidFill>
                  <a:srgbClr val="7030A0"/>
                </a:solidFill>
              </a:rPr>
              <a:t>” </a:t>
            </a:r>
            <a:r>
              <a:rPr lang="en-US" altLang="en-US" sz="2400" dirty="0"/>
              <a:t>or more simply </a:t>
            </a:r>
            <a:r>
              <a:rPr lang="en-US" altLang="en-US" sz="2400" dirty="0">
                <a:solidFill>
                  <a:srgbClr val="7030A0"/>
                </a:solidFill>
              </a:rPr>
              <a:t>“order </a:t>
            </a:r>
            <a:r>
              <a:rPr lang="en-US" altLang="en-US" sz="2400" i="1" dirty="0">
                <a:solidFill>
                  <a:srgbClr val="7030A0"/>
                </a:solidFill>
              </a:rPr>
              <a:t>n</a:t>
            </a:r>
            <a:r>
              <a:rPr lang="en-US" altLang="en-US" sz="2400" dirty="0">
                <a:solidFill>
                  <a:srgbClr val="7030A0"/>
                </a:solidFill>
              </a:rPr>
              <a:t>.”</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E954D477-B6D4-4089-80C3-4FB473988732}"/>
              </a:ext>
            </a:extLst>
          </p:cNvPr>
          <p:cNvSpPr>
            <a:spLocks noGrp="1"/>
          </p:cNvSpPr>
          <p:nvPr>
            <p:ph type="sldNum" sz="quarter" idx="12"/>
          </p:nvPr>
        </p:nvSpPr>
        <p:spPr/>
        <p:txBody>
          <a:bodyPr/>
          <a:lstStyle/>
          <a:p>
            <a:fld id="{8A0BE4C0-7B2F-47B8-83D7-B37A9A8A5C1D}" type="slidenum">
              <a:rPr lang="en-US" smtClean="0"/>
              <a:t>20</a:t>
            </a:fld>
            <a:endParaRPr lang="en-US"/>
          </a:p>
        </p:txBody>
      </p:sp>
      <p:sp>
        <p:nvSpPr>
          <p:cNvPr id="4" name="箭头: 右 3">
            <a:extLst>
              <a:ext uri="{FF2B5EF4-FFF2-40B4-BE49-F238E27FC236}">
                <a16:creationId xmlns:a16="http://schemas.microsoft.com/office/drawing/2014/main" id="{A621E9F1-1E66-44D2-8A75-E617CFA98083}"/>
              </a:ext>
            </a:extLst>
          </p:cNvPr>
          <p:cNvSpPr/>
          <p:nvPr/>
        </p:nvSpPr>
        <p:spPr>
          <a:xfrm>
            <a:off x="0" y="26445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1976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pPr marL="109537" indent="0">
              <a:buNone/>
              <a:defRPr/>
            </a:pPr>
            <a:r>
              <a:rPr lang="en-US" sz="2400" b="1" i="1" dirty="0">
                <a:solidFill>
                  <a:srgbClr val="7030A0"/>
                </a:solidFill>
              </a:rPr>
              <a:t>Quadratic </a:t>
            </a:r>
            <a:r>
              <a:rPr lang="en-US" sz="2400" b="1" i="1" dirty="0"/>
              <a:t>Runtime</a:t>
            </a:r>
          </a:p>
          <a:p>
            <a:pPr eaLnBrk="1" hangingPunct="1">
              <a:defRPr/>
            </a:pPr>
            <a:r>
              <a:rPr lang="en-US" sz="2400" u="sng" dirty="0"/>
              <a:t>Now suppose you have an algorithm that tests whether </a:t>
            </a:r>
            <a:r>
              <a:rPr lang="en-US" sz="2400" i="1" u="sng" dirty="0">
                <a:solidFill>
                  <a:srgbClr val="FF0000"/>
                </a:solidFill>
              </a:rPr>
              <a:t>any</a:t>
            </a:r>
            <a:r>
              <a:rPr lang="en-US" sz="2400" u="sng" dirty="0">
                <a:solidFill>
                  <a:srgbClr val="FF0000"/>
                </a:solidFill>
              </a:rPr>
              <a:t> element of an array is duplicated elsewhere in the array. </a:t>
            </a:r>
          </a:p>
          <a:p>
            <a:pPr eaLnBrk="1" hangingPunct="1">
              <a:defRPr/>
            </a:pPr>
            <a:r>
              <a:rPr lang="en-US" sz="2400" dirty="0">
                <a:solidFill>
                  <a:srgbClr val="FF0000"/>
                </a:solidFill>
              </a:rPr>
              <a:t>The first element must be compared with every other element in the array. </a:t>
            </a:r>
          </a:p>
          <a:p>
            <a:pPr eaLnBrk="1" hangingPunct="1">
              <a:defRPr/>
            </a:pPr>
            <a:r>
              <a:rPr lang="en-US" sz="2400" dirty="0">
                <a:solidFill>
                  <a:srgbClr val="FF0000"/>
                </a:solidFill>
              </a:rPr>
              <a:t>The second element must be compared with every other element </a:t>
            </a:r>
            <a:r>
              <a:rPr lang="en-US" sz="2400" dirty="0">
                <a:solidFill>
                  <a:srgbClr val="7030A0"/>
                </a:solidFill>
              </a:rPr>
              <a:t>except the first</a:t>
            </a:r>
            <a:r>
              <a:rPr lang="en-US" sz="2400" dirty="0">
                <a:solidFill>
                  <a:srgbClr val="FF0000"/>
                </a:solidFill>
              </a:rPr>
              <a:t> (it was already compared to the first). </a:t>
            </a:r>
          </a:p>
          <a:p>
            <a:pPr eaLnBrk="1" hangingPunct="1">
              <a:defRPr/>
            </a:pPr>
            <a:r>
              <a:rPr lang="en-US" sz="2400" dirty="0"/>
              <a:t>The </a:t>
            </a:r>
            <a:r>
              <a:rPr lang="en-US" sz="2400" dirty="0">
                <a:solidFill>
                  <a:srgbClr val="7030A0"/>
                </a:solidFill>
              </a:rPr>
              <a:t>third element </a:t>
            </a:r>
            <a:r>
              <a:rPr lang="en-US" sz="2400" dirty="0"/>
              <a:t>must be compared with every other element </a:t>
            </a:r>
            <a:r>
              <a:rPr lang="en-US" sz="2400" dirty="0">
                <a:solidFill>
                  <a:srgbClr val="7030A0"/>
                </a:solidFill>
              </a:rPr>
              <a:t>except the first two. </a:t>
            </a:r>
          </a:p>
        </p:txBody>
      </p:sp>
      <p:sp>
        <p:nvSpPr>
          <p:cNvPr id="3" name="Title 2"/>
          <p:cNvSpPr>
            <a:spLocks noGrp="1"/>
          </p:cNvSpPr>
          <p:nvPr>
            <p:ph type="title"/>
          </p:nvPr>
        </p:nvSpPr>
        <p:spPr/>
        <p:txBody>
          <a:bodyPr/>
          <a:lstStyle/>
          <a:p>
            <a:pPr eaLnBrk="1" hangingPunct="1">
              <a:defRPr/>
            </a:pPr>
            <a:r>
              <a:rPr lang="en-US" dirty="0"/>
              <a:t>18.2.1 Linear Search (cont.) </a:t>
            </a:r>
            <a:r>
              <a:rPr lang="en-US" altLang="zh-CN" dirty="0">
                <a:solidFill>
                  <a:srgbClr val="FF0000"/>
                </a:solidFill>
              </a:rPr>
              <a:t>p</a:t>
            </a:r>
            <a:endParaRPr lang="en-US" dirty="0">
              <a:solidFill>
                <a:srgbClr val="FF0000"/>
              </a:solidFill>
            </a:endParaRPr>
          </a:p>
        </p:txBody>
      </p:sp>
      <p:sp>
        <p:nvSpPr>
          <p:cNvPr id="2" name="Slide Number Placeholder 1">
            <a:extLst>
              <a:ext uri="{FF2B5EF4-FFF2-40B4-BE49-F238E27FC236}">
                <a16:creationId xmlns:a16="http://schemas.microsoft.com/office/drawing/2014/main" id="{7A2F2168-591D-4E8A-A415-8102E07BD3D1}"/>
              </a:ext>
            </a:extLst>
          </p:cNvPr>
          <p:cNvSpPr>
            <a:spLocks noGrp="1"/>
          </p:cNvSpPr>
          <p:nvPr>
            <p:ph type="sldNum" sz="quarter" idx="12"/>
          </p:nvPr>
        </p:nvSpPr>
        <p:spPr/>
        <p:txBody>
          <a:bodyPr/>
          <a:lstStyle/>
          <a:p>
            <a:fld id="{8A0BE4C0-7B2F-47B8-83D7-B37A9A8A5C1D}" type="slidenum">
              <a:rPr lang="en-US" smtClean="0"/>
              <a:t>21</a:t>
            </a:fld>
            <a:endParaRPr lang="en-US"/>
          </a:p>
        </p:txBody>
      </p:sp>
      <p:sp>
        <p:nvSpPr>
          <p:cNvPr id="4" name="箭头: 右 3">
            <a:extLst>
              <a:ext uri="{FF2B5EF4-FFF2-40B4-BE49-F238E27FC236}">
                <a16:creationId xmlns:a16="http://schemas.microsoft.com/office/drawing/2014/main" id="{75946154-849F-4621-9324-BAA5F5B6F155}"/>
              </a:ext>
            </a:extLst>
          </p:cNvPr>
          <p:cNvSpPr/>
          <p:nvPr/>
        </p:nvSpPr>
        <p:spPr>
          <a:xfrm>
            <a:off x="0" y="21156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218181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lang="en-US" altLang="en-US" sz="2800" u="sng" dirty="0"/>
              <a:t>In the end, this algorithm will end up making </a:t>
            </a:r>
            <a:r>
              <a:rPr lang="en-US" altLang="en-US" sz="2800" u="sng" dirty="0">
                <a:solidFill>
                  <a:srgbClr val="7030A0"/>
                </a:solidFill>
              </a:rPr>
              <a:t>(</a:t>
            </a:r>
            <a:r>
              <a:rPr lang="en-US" altLang="en-US" sz="2800" i="1" u="sng" dirty="0">
                <a:solidFill>
                  <a:srgbClr val="7030A0"/>
                </a:solidFill>
              </a:rPr>
              <a:t>n</a:t>
            </a:r>
            <a:r>
              <a:rPr lang="en-US" altLang="en-US" sz="2800" u="sng" dirty="0">
                <a:solidFill>
                  <a:srgbClr val="7030A0"/>
                </a:solidFill>
              </a:rPr>
              <a:t> – 1) + (</a:t>
            </a:r>
            <a:r>
              <a:rPr lang="en-US" altLang="en-US" sz="2800" i="1" u="sng" dirty="0">
                <a:solidFill>
                  <a:srgbClr val="7030A0"/>
                </a:solidFill>
              </a:rPr>
              <a:t>n</a:t>
            </a:r>
            <a:r>
              <a:rPr lang="en-US" altLang="en-US" sz="2800" u="sng" dirty="0">
                <a:solidFill>
                  <a:srgbClr val="7030A0"/>
                </a:solidFill>
              </a:rPr>
              <a:t> – 2) + … + 2 + 1 or </a:t>
            </a:r>
            <a:r>
              <a:rPr lang="en-US" altLang="en-US" sz="2800" i="1" u="sng" dirty="0">
                <a:solidFill>
                  <a:srgbClr val="FF0000"/>
                </a:solidFill>
              </a:rPr>
              <a:t>n</a:t>
            </a:r>
            <a:r>
              <a:rPr lang="en-US" altLang="en-US" sz="2800" u="sng" dirty="0">
                <a:solidFill>
                  <a:srgbClr val="FF0000"/>
                </a:solidFill>
              </a:rPr>
              <a:t>2</a:t>
            </a:r>
            <a:r>
              <a:rPr lang="en-US" altLang="en-US" sz="2800" u="sng" dirty="0">
                <a:solidFill>
                  <a:srgbClr val="7030A0"/>
                </a:solidFill>
              </a:rPr>
              <a:t>/2 – </a:t>
            </a:r>
            <a:r>
              <a:rPr lang="en-US" altLang="en-US" sz="2800" i="1" u="sng" dirty="0">
                <a:solidFill>
                  <a:srgbClr val="7030A0"/>
                </a:solidFill>
              </a:rPr>
              <a:t>n</a:t>
            </a:r>
            <a:r>
              <a:rPr lang="en-US" altLang="en-US" sz="2800" u="sng" dirty="0">
                <a:solidFill>
                  <a:srgbClr val="7030A0"/>
                </a:solidFill>
              </a:rPr>
              <a:t>/2 comparisons. </a:t>
            </a:r>
            <a:r>
              <a:rPr lang="zh-CN" altLang="en-US" sz="2800" u="sng" dirty="0">
                <a:solidFill>
                  <a:srgbClr val="FF0000"/>
                </a:solidFill>
              </a:rPr>
              <a:t>（</a:t>
            </a:r>
            <a:r>
              <a:rPr lang="en-US" altLang="en-US" sz="2800" i="1" u="sng" dirty="0">
                <a:solidFill>
                  <a:srgbClr val="FF0000"/>
                </a:solidFill>
              </a:rPr>
              <a:t>n</a:t>
            </a:r>
            <a:r>
              <a:rPr lang="en-US" altLang="en-US" sz="2800" u="sng" baseline="30000" dirty="0">
                <a:solidFill>
                  <a:srgbClr val="FF0000"/>
                </a:solidFill>
              </a:rPr>
              <a:t>2 </a:t>
            </a:r>
            <a:r>
              <a:rPr lang="en-US" altLang="en-US" sz="2800" u="sng" dirty="0">
                <a:solidFill>
                  <a:srgbClr val="FF0000"/>
                </a:solidFill>
              </a:rPr>
              <a:t>/2 – </a:t>
            </a:r>
            <a:r>
              <a:rPr lang="en-US" altLang="en-US" sz="2800" i="1" u="sng" dirty="0">
                <a:solidFill>
                  <a:srgbClr val="FF0000"/>
                </a:solidFill>
              </a:rPr>
              <a:t>n</a:t>
            </a:r>
            <a:r>
              <a:rPr lang="en-US" altLang="en-US" sz="2800" u="sng" dirty="0">
                <a:solidFill>
                  <a:srgbClr val="FF0000"/>
                </a:solidFill>
              </a:rPr>
              <a:t>/2</a:t>
            </a:r>
            <a:r>
              <a:rPr lang="zh-CN" altLang="en-US" sz="2800" u="sng" dirty="0">
                <a:solidFill>
                  <a:srgbClr val="FF0000"/>
                </a:solidFill>
              </a:rPr>
              <a:t>）</a:t>
            </a:r>
            <a:endParaRPr lang="en-US" altLang="en-US" sz="2800" u="sng" dirty="0">
              <a:solidFill>
                <a:srgbClr val="FF0000"/>
              </a:solidFill>
            </a:endParaRPr>
          </a:p>
          <a:p>
            <a:pPr eaLnBrk="1" hangingPunct="1"/>
            <a:r>
              <a:rPr lang="en-US" altLang="en-US" sz="2800" dirty="0">
                <a:solidFill>
                  <a:srgbClr val="FF0000"/>
                </a:solidFill>
              </a:rPr>
              <a:t>As </a:t>
            </a:r>
            <a:r>
              <a:rPr lang="en-US" altLang="en-US" sz="2800" i="1" dirty="0">
                <a:solidFill>
                  <a:srgbClr val="FF0000"/>
                </a:solidFill>
              </a:rPr>
              <a:t>n</a:t>
            </a:r>
            <a:r>
              <a:rPr lang="en-US" altLang="en-US" sz="2800" dirty="0">
                <a:solidFill>
                  <a:srgbClr val="FF0000"/>
                </a:solidFill>
              </a:rPr>
              <a:t> increases</a:t>
            </a:r>
            <a:r>
              <a:rPr lang="en-US" altLang="en-US" sz="2800" dirty="0"/>
              <a:t>, the </a:t>
            </a:r>
            <a:r>
              <a:rPr lang="en-US" altLang="en-US" sz="2800" i="1" dirty="0">
                <a:solidFill>
                  <a:srgbClr val="7030A0"/>
                </a:solidFill>
              </a:rPr>
              <a:t>n</a:t>
            </a:r>
            <a:r>
              <a:rPr lang="en-US" altLang="en-US" sz="2800" baseline="30000" dirty="0">
                <a:solidFill>
                  <a:srgbClr val="7030A0"/>
                </a:solidFill>
              </a:rPr>
              <a:t>2</a:t>
            </a:r>
            <a:r>
              <a:rPr lang="en-US" altLang="en-US" sz="2800" dirty="0">
                <a:solidFill>
                  <a:srgbClr val="7030A0"/>
                </a:solidFill>
              </a:rPr>
              <a:t> term dominates </a:t>
            </a:r>
            <a:r>
              <a:rPr lang="en-US" altLang="en-US" sz="2800" dirty="0"/>
              <a:t>and the </a:t>
            </a:r>
            <a:r>
              <a:rPr lang="en-US" altLang="en-US" sz="2800" i="1" dirty="0"/>
              <a:t>n</a:t>
            </a:r>
            <a:r>
              <a:rPr lang="en-US" altLang="en-US" sz="2800" dirty="0"/>
              <a:t> term becomes </a:t>
            </a:r>
            <a:r>
              <a:rPr lang="en-US" altLang="en-US" sz="2800" dirty="0">
                <a:solidFill>
                  <a:srgbClr val="7030A0"/>
                </a:solidFill>
              </a:rPr>
              <a:t>inconsequential</a:t>
            </a:r>
            <a:r>
              <a:rPr lang="en-US" altLang="en-US" sz="2800" dirty="0"/>
              <a:t>. Again, Big O notation </a:t>
            </a:r>
            <a:r>
              <a:rPr lang="en-US" altLang="en-US" sz="2800" dirty="0">
                <a:solidFill>
                  <a:srgbClr val="7030A0"/>
                </a:solidFill>
              </a:rPr>
              <a:t>highlights the </a:t>
            </a:r>
            <a:r>
              <a:rPr lang="en-US" altLang="en-US" sz="2800" i="1" dirty="0">
                <a:solidFill>
                  <a:srgbClr val="7030A0"/>
                </a:solidFill>
              </a:rPr>
              <a:t>n</a:t>
            </a:r>
            <a:r>
              <a:rPr lang="en-US" altLang="en-US" sz="2800" baseline="30000" dirty="0">
                <a:solidFill>
                  <a:srgbClr val="7030A0"/>
                </a:solidFill>
              </a:rPr>
              <a:t>2</a:t>
            </a:r>
            <a:r>
              <a:rPr lang="en-US" altLang="en-US" sz="2800" dirty="0">
                <a:solidFill>
                  <a:srgbClr val="7030A0"/>
                </a:solidFill>
              </a:rPr>
              <a:t> term</a:t>
            </a:r>
            <a:r>
              <a:rPr lang="en-US" altLang="en-US" sz="2800" dirty="0"/>
              <a:t>, leaving </a:t>
            </a:r>
            <a:r>
              <a:rPr lang="en-US" altLang="en-US" sz="2800" i="1" dirty="0">
                <a:solidFill>
                  <a:srgbClr val="7030A0"/>
                </a:solidFill>
              </a:rPr>
              <a:t>n</a:t>
            </a:r>
            <a:r>
              <a:rPr lang="en-US" altLang="en-US" sz="2800" baseline="30000" dirty="0">
                <a:solidFill>
                  <a:srgbClr val="7030A0"/>
                </a:solidFill>
              </a:rPr>
              <a:t>2</a:t>
            </a:r>
            <a:r>
              <a:rPr lang="en-US" altLang="en-US" sz="2800" dirty="0">
                <a:solidFill>
                  <a:srgbClr val="7030A0"/>
                </a:solidFill>
              </a:rPr>
              <a:t>/2. </a:t>
            </a:r>
          </a:p>
          <a:p>
            <a:pPr eaLnBrk="1" hangingPunct="1"/>
            <a:r>
              <a:rPr lang="en-US" altLang="en-US" sz="2800" dirty="0"/>
              <a:t>But as we’ll soon see, </a:t>
            </a:r>
            <a:r>
              <a:rPr lang="en-US" altLang="en-US" sz="2800" dirty="0">
                <a:solidFill>
                  <a:srgbClr val="7030A0"/>
                </a:solidFill>
              </a:rPr>
              <a:t>constant factors are omitted in Big O notation</a:t>
            </a:r>
            <a:r>
              <a:rPr lang="en-US" altLang="en-US" sz="2800" dirty="0"/>
              <a:t>.</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26E0F6EB-A5DE-45A5-A492-A8C21D8FDAA4}"/>
              </a:ext>
            </a:extLst>
          </p:cNvPr>
          <p:cNvSpPr>
            <a:spLocks noGrp="1"/>
          </p:cNvSpPr>
          <p:nvPr>
            <p:ph type="sldNum" sz="quarter" idx="12"/>
          </p:nvPr>
        </p:nvSpPr>
        <p:spPr/>
        <p:txBody>
          <a:bodyPr/>
          <a:lstStyle/>
          <a:p>
            <a:fld id="{8A0BE4C0-7B2F-47B8-83D7-B37A9A8A5C1D}" type="slidenum">
              <a:rPr lang="en-US" smtClean="0"/>
              <a:t>22</a:t>
            </a:fld>
            <a:endParaRPr lang="en-US"/>
          </a:p>
        </p:txBody>
      </p:sp>
      <p:sp>
        <p:nvSpPr>
          <p:cNvPr id="4" name="箭头: 右 3">
            <a:extLst>
              <a:ext uri="{FF2B5EF4-FFF2-40B4-BE49-F238E27FC236}">
                <a16:creationId xmlns:a16="http://schemas.microsoft.com/office/drawing/2014/main" id="{E90A991D-ECFE-4403-A303-C55038AD97B6}"/>
              </a:ext>
            </a:extLst>
          </p:cNvPr>
          <p:cNvSpPr/>
          <p:nvPr/>
        </p:nvSpPr>
        <p:spPr>
          <a:xfrm>
            <a:off x="0" y="18736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58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hangingPunct="1"/>
            <a:r>
              <a:rPr lang="en-US" altLang="en-US" sz="2400" u="sng" dirty="0">
                <a:solidFill>
                  <a:srgbClr val="7030A0"/>
                </a:solidFill>
              </a:rPr>
              <a:t>Big O is concerned with how an algorithm’s runtime grows in relation to the </a:t>
            </a:r>
            <a:r>
              <a:rPr lang="en-US" altLang="en-US" sz="2400" b="1" u="sng" dirty="0">
                <a:solidFill>
                  <a:srgbClr val="7030A0"/>
                </a:solidFill>
              </a:rPr>
              <a:t>number of items processed</a:t>
            </a:r>
            <a:r>
              <a:rPr lang="en-US" altLang="en-US" sz="2400" u="sng" dirty="0">
                <a:solidFill>
                  <a:srgbClr val="7030A0"/>
                </a:solidFill>
              </a:rPr>
              <a:t>. </a:t>
            </a:r>
          </a:p>
          <a:p>
            <a:pPr eaLnBrk="1" hangingPunct="1"/>
            <a:r>
              <a:rPr lang="en-US" altLang="en-US" sz="2400" dirty="0"/>
              <a:t>Suppose an algorithm requires </a:t>
            </a:r>
            <a:r>
              <a:rPr lang="en-US" altLang="en-US" sz="2400" i="1" dirty="0">
                <a:solidFill>
                  <a:srgbClr val="FF0000"/>
                </a:solidFill>
              </a:rPr>
              <a:t>n</a:t>
            </a:r>
            <a:r>
              <a:rPr lang="en-US" altLang="en-US" sz="2400" baseline="30000" dirty="0">
                <a:solidFill>
                  <a:srgbClr val="FF0000"/>
                </a:solidFill>
              </a:rPr>
              <a:t>2</a:t>
            </a:r>
            <a:r>
              <a:rPr lang="en-US" altLang="en-US" sz="2400" dirty="0">
                <a:solidFill>
                  <a:srgbClr val="FF0000"/>
                </a:solidFill>
              </a:rPr>
              <a:t> comparisons</a:t>
            </a:r>
            <a:r>
              <a:rPr lang="en-US" altLang="en-US" sz="2400" dirty="0"/>
              <a:t>. </a:t>
            </a:r>
          </a:p>
          <a:p>
            <a:pPr eaLnBrk="1" hangingPunct="1"/>
            <a:r>
              <a:rPr lang="en-US" altLang="en-US" sz="2400" dirty="0"/>
              <a:t>With </a:t>
            </a:r>
            <a:r>
              <a:rPr lang="en-US" altLang="en-US" sz="2400" dirty="0">
                <a:solidFill>
                  <a:srgbClr val="FF0000"/>
                </a:solidFill>
              </a:rPr>
              <a:t>four elements</a:t>
            </a:r>
            <a:r>
              <a:rPr lang="en-US" altLang="en-US" sz="2400" dirty="0"/>
              <a:t>, the algorithm will require </a:t>
            </a:r>
            <a:r>
              <a:rPr lang="en-US" altLang="en-US" sz="2400" dirty="0">
                <a:solidFill>
                  <a:srgbClr val="FF0000"/>
                </a:solidFill>
              </a:rPr>
              <a:t>16 comparisons</a:t>
            </a:r>
            <a:r>
              <a:rPr lang="en-US" altLang="en-US" sz="2400" dirty="0"/>
              <a:t>; with eight elements, the algorithm will require </a:t>
            </a:r>
            <a:r>
              <a:rPr lang="en-US" altLang="en-US" sz="2400" dirty="0">
                <a:solidFill>
                  <a:srgbClr val="FF0000"/>
                </a:solidFill>
              </a:rPr>
              <a:t>64 comparisons</a:t>
            </a:r>
            <a:r>
              <a:rPr lang="en-US" altLang="en-US" sz="2400" dirty="0"/>
              <a:t>. </a:t>
            </a:r>
          </a:p>
          <a:p>
            <a:pPr eaLnBrk="1" hangingPunct="1"/>
            <a:r>
              <a:rPr lang="en-US" altLang="en-US" sz="2400" dirty="0"/>
              <a:t>With this algorithm, </a:t>
            </a:r>
            <a:r>
              <a:rPr lang="en-US" altLang="en-US" sz="2400" dirty="0">
                <a:solidFill>
                  <a:srgbClr val="7030A0"/>
                </a:solidFill>
              </a:rPr>
              <a:t>doubling the number of elements </a:t>
            </a:r>
            <a:r>
              <a:rPr lang="en-US" altLang="en-US" sz="2400" dirty="0">
                <a:solidFill>
                  <a:srgbClr val="FF0000"/>
                </a:solidFill>
              </a:rPr>
              <a:t>quadruples</a:t>
            </a:r>
            <a:r>
              <a:rPr lang="en-US" altLang="en-US" sz="2400" dirty="0"/>
              <a:t> the number of comparisons. </a:t>
            </a:r>
          </a:p>
          <a:p>
            <a:pPr eaLnBrk="1" hangingPunct="1"/>
            <a:r>
              <a:rPr lang="en-US" altLang="en-US" sz="2400" dirty="0"/>
              <a:t>Consider a similar algorithm requiring </a:t>
            </a:r>
            <a:r>
              <a:rPr lang="en-US" altLang="en-US" sz="2400" i="1" dirty="0">
                <a:solidFill>
                  <a:srgbClr val="7030A0"/>
                </a:solidFill>
              </a:rPr>
              <a:t>n</a:t>
            </a:r>
            <a:r>
              <a:rPr lang="en-US" altLang="en-US" sz="2400" baseline="30000" dirty="0">
                <a:solidFill>
                  <a:srgbClr val="7030A0"/>
                </a:solidFill>
              </a:rPr>
              <a:t>2</a:t>
            </a:r>
            <a:r>
              <a:rPr lang="en-US" altLang="en-US" sz="2400" dirty="0">
                <a:solidFill>
                  <a:srgbClr val="7030A0"/>
                </a:solidFill>
              </a:rPr>
              <a:t>/2 comparisons</a:t>
            </a:r>
            <a:r>
              <a:rPr lang="en-US" altLang="en-US" sz="2400" dirty="0"/>
              <a:t>. </a:t>
            </a:r>
          </a:p>
          <a:p>
            <a:pPr eaLnBrk="1" hangingPunct="1"/>
            <a:r>
              <a:rPr lang="en-US" altLang="en-US" sz="2400" dirty="0"/>
              <a:t>With four elements, the algorithm will require eight comparisons; with eight elements, 32 comparisons.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3733B882-E2DA-4441-A35E-623C5C414E14}"/>
              </a:ext>
            </a:extLst>
          </p:cNvPr>
          <p:cNvSpPr>
            <a:spLocks noGrp="1"/>
          </p:cNvSpPr>
          <p:nvPr>
            <p:ph type="sldNum" sz="quarter" idx="12"/>
          </p:nvPr>
        </p:nvSpPr>
        <p:spPr/>
        <p:txBody>
          <a:bodyPr/>
          <a:lstStyle/>
          <a:p>
            <a:fld id="{8A0BE4C0-7B2F-47B8-83D7-B37A9A8A5C1D}" type="slidenum">
              <a:rPr lang="en-US" smtClean="0"/>
              <a:t>23</a:t>
            </a:fld>
            <a:endParaRPr lang="en-US"/>
          </a:p>
        </p:txBody>
      </p:sp>
    </p:spTree>
    <p:extLst>
      <p:ext uri="{BB962C8B-B14F-4D97-AF65-F5344CB8AC3E}">
        <p14:creationId xmlns:p14="http://schemas.microsoft.com/office/powerpoint/2010/main" val="166601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eaLnBrk="1" hangingPunct="1"/>
            <a:r>
              <a:rPr lang="en-US" altLang="en-US" sz="2400" dirty="0"/>
              <a:t>Again, doubling the number of elements quadruples the number of comparisons. </a:t>
            </a:r>
          </a:p>
          <a:p>
            <a:pPr eaLnBrk="1" hangingPunct="1"/>
            <a:r>
              <a:rPr lang="en-US" altLang="en-US" sz="2400" u="sng" dirty="0">
                <a:solidFill>
                  <a:srgbClr val="7030A0"/>
                </a:solidFill>
              </a:rPr>
              <a:t>Both of these algorithms </a:t>
            </a:r>
            <a:r>
              <a:rPr lang="en-US" altLang="en-US" sz="2400" u="sng" dirty="0"/>
              <a:t>grow as the </a:t>
            </a:r>
            <a:r>
              <a:rPr lang="en-US" altLang="en-US" sz="2400" u="sng" dirty="0">
                <a:solidFill>
                  <a:srgbClr val="7030A0"/>
                </a:solidFill>
              </a:rPr>
              <a:t>square of </a:t>
            </a:r>
            <a:r>
              <a:rPr lang="en-US" altLang="en-US" sz="2400" i="1" u="sng" dirty="0">
                <a:solidFill>
                  <a:srgbClr val="7030A0"/>
                </a:solidFill>
              </a:rPr>
              <a:t>n</a:t>
            </a:r>
            <a:r>
              <a:rPr lang="en-US" altLang="en-US" sz="2400" u="sng" dirty="0"/>
              <a:t>, so </a:t>
            </a:r>
            <a:r>
              <a:rPr lang="en-US" altLang="en-US" sz="2400" u="sng" dirty="0">
                <a:solidFill>
                  <a:srgbClr val="7030A0"/>
                </a:solidFill>
              </a:rPr>
              <a:t>Big O ignores the constant</a:t>
            </a:r>
            <a:r>
              <a:rPr lang="en-US" altLang="en-US" sz="2400" u="sng" dirty="0"/>
              <a:t>, and </a:t>
            </a:r>
            <a:r>
              <a:rPr lang="en-US" altLang="en-US" sz="2400" u="sng" dirty="0">
                <a:solidFill>
                  <a:srgbClr val="7030A0"/>
                </a:solidFill>
              </a:rPr>
              <a:t>both algorithms </a:t>
            </a:r>
            <a:r>
              <a:rPr lang="en-US" altLang="en-US" sz="2400" u="sng" dirty="0"/>
              <a:t>are considered to be </a:t>
            </a:r>
            <a:r>
              <a:rPr lang="en-US" altLang="en-US" sz="2400" i="1" u="sng" dirty="0">
                <a:solidFill>
                  <a:srgbClr val="7030A0"/>
                </a:solidFill>
              </a:rPr>
              <a:t>O</a:t>
            </a:r>
            <a:r>
              <a:rPr lang="en-US" altLang="en-US" sz="2400" u="sng" dirty="0">
                <a:solidFill>
                  <a:srgbClr val="7030A0"/>
                </a:solidFill>
              </a:rPr>
              <a:t>(</a:t>
            </a:r>
            <a:r>
              <a:rPr lang="en-US" altLang="en-US" sz="2400" i="1" u="sng" dirty="0">
                <a:solidFill>
                  <a:srgbClr val="7030A0"/>
                </a:solidFill>
              </a:rPr>
              <a:t>n</a:t>
            </a:r>
            <a:r>
              <a:rPr lang="en-US" altLang="en-US" sz="2400" u="sng" baseline="30000" dirty="0">
                <a:solidFill>
                  <a:srgbClr val="7030A0"/>
                </a:solidFill>
              </a:rPr>
              <a:t>2</a:t>
            </a:r>
            <a:r>
              <a:rPr lang="en-US" altLang="en-US" sz="2400" u="sng" dirty="0">
                <a:solidFill>
                  <a:srgbClr val="7030A0"/>
                </a:solidFill>
              </a:rPr>
              <a:t>), </a:t>
            </a:r>
            <a:r>
              <a:rPr lang="en-US" altLang="en-US" sz="2400" u="sng" dirty="0"/>
              <a:t>referred to </a:t>
            </a:r>
            <a:r>
              <a:rPr lang="en-US" altLang="en-US" sz="2400" u="sng" dirty="0">
                <a:solidFill>
                  <a:srgbClr val="FF0000"/>
                </a:solidFill>
              </a:rPr>
              <a:t>as quadratic runtime </a:t>
            </a:r>
            <a:r>
              <a:rPr lang="en-US" altLang="en-US" sz="2400" u="sng" dirty="0"/>
              <a:t>and pronounced “</a:t>
            </a:r>
            <a:r>
              <a:rPr lang="en-US" altLang="en-US" sz="2400" u="sng" dirty="0">
                <a:solidFill>
                  <a:srgbClr val="FF0000"/>
                </a:solidFill>
              </a:rPr>
              <a:t>on the order of </a:t>
            </a:r>
            <a:r>
              <a:rPr lang="en-US" altLang="en-US" sz="2400" i="1" u="sng" dirty="0">
                <a:solidFill>
                  <a:srgbClr val="FF0000"/>
                </a:solidFill>
              </a:rPr>
              <a:t>n</a:t>
            </a:r>
            <a:r>
              <a:rPr lang="en-US" altLang="en-US" sz="2400" u="sng" dirty="0">
                <a:solidFill>
                  <a:srgbClr val="FF0000"/>
                </a:solidFill>
              </a:rPr>
              <a:t>-squared</a:t>
            </a:r>
            <a:r>
              <a:rPr lang="en-US" altLang="en-US" sz="2400" u="sng" dirty="0"/>
              <a:t>” or more simply “</a:t>
            </a:r>
            <a:r>
              <a:rPr lang="en-US" altLang="en-US" sz="2400" u="sng" dirty="0">
                <a:solidFill>
                  <a:srgbClr val="FF0000"/>
                </a:solidFill>
              </a:rPr>
              <a:t>order </a:t>
            </a:r>
            <a:r>
              <a:rPr lang="en-US" altLang="en-US" sz="2400" i="1" u="sng" dirty="0">
                <a:solidFill>
                  <a:srgbClr val="FF0000"/>
                </a:solidFill>
              </a:rPr>
              <a:t>n</a:t>
            </a:r>
            <a:r>
              <a:rPr lang="en-US" altLang="en-US" sz="2400" u="sng" dirty="0">
                <a:solidFill>
                  <a:srgbClr val="FF0000"/>
                </a:solidFill>
              </a:rPr>
              <a:t>-squared</a:t>
            </a:r>
            <a:r>
              <a:rPr lang="en-US" altLang="en-US" sz="2400" u="sng" dirty="0"/>
              <a:t>.”</a:t>
            </a:r>
          </a:p>
          <a:p>
            <a:pPr eaLnBrk="1" hangingPunct="1"/>
            <a:r>
              <a:rPr lang="en-US" altLang="en-US" sz="2400" u="sng" dirty="0"/>
              <a:t>When </a:t>
            </a:r>
            <a:r>
              <a:rPr lang="en-US" altLang="en-US" sz="2400" i="1" u="sng" dirty="0">
                <a:solidFill>
                  <a:srgbClr val="7030A0"/>
                </a:solidFill>
              </a:rPr>
              <a:t>n</a:t>
            </a:r>
            <a:r>
              <a:rPr lang="en-US" altLang="en-US" sz="2400" u="sng" dirty="0">
                <a:solidFill>
                  <a:srgbClr val="7030A0"/>
                </a:solidFill>
              </a:rPr>
              <a:t> is small</a:t>
            </a:r>
            <a:r>
              <a:rPr lang="en-US" altLang="en-US" sz="2400" u="sng" dirty="0"/>
              <a:t>, </a:t>
            </a:r>
            <a:r>
              <a:rPr lang="en-US" altLang="en-US" sz="2400" i="1" u="sng" dirty="0">
                <a:solidFill>
                  <a:srgbClr val="7030A0"/>
                </a:solidFill>
              </a:rPr>
              <a:t>O</a:t>
            </a:r>
            <a:r>
              <a:rPr lang="en-US" altLang="en-US" sz="2400" u="sng" dirty="0">
                <a:solidFill>
                  <a:srgbClr val="7030A0"/>
                </a:solidFill>
              </a:rPr>
              <a:t>(</a:t>
            </a:r>
            <a:r>
              <a:rPr lang="en-US" altLang="en-US" sz="2400" i="1" u="sng" dirty="0">
                <a:solidFill>
                  <a:srgbClr val="7030A0"/>
                </a:solidFill>
              </a:rPr>
              <a:t>n</a:t>
            </a:r>
            <a:r>
              <a:rPr lang="en-US" altLang="en-US" sz="2400" u="sng" baseline="30000" dirty="0">
                <a:solidFill>
                  <a:srgbClr val="7030A0"/>
                </a:solidFill>
              </a:rPr>
              <a:t>2</a:t>
            </a:r>
            <a:r>
              <a:rPr lang="en-US" altLang="en-US" sz="2400" u="sng" dirty="0">
                <a:solidFill>
                  <a:srgbClr val="7030A0"/>
                </a:solidFill>
              </a:rPr>
              <a:t>) </a:t>
            </a:r>
            <a:r>
              <a:rPr lang="en-US" altLang="en-US" sz="2400" u="sng" dirty="0"/>
              <a:t>algorithms (running on today’s billions-of-operations-per-second personal computers) </a:t>
            </a:r>
            <a:r>
              <a:rPr lang="en-US" altLang="en-US" sz="2400" u="sng" dirty="0">
                <a:solidFill>
                  <a:srgbClr val="7030A0"/>
                </a:solidFill>
              </a:rPr>
              <a:t>will not noticeably affect performance</a:t>
            </a:r>
            <a:r>
              <a:rPr lang="en-US" altLang="en-US" sz="2400" u="sng" dirty="0"/>
              <a:t>. </a:t>
            </a:r>
          </a:p>
          <a:p>
            <a:pPr eaLnBrk="1" hangingPunct="1"/>
            <a:r>
              <a:rPr lang="en-US" altLang="en-US" sz="2400" u="sng" dirty="0"/>
              <a:t>But as </a:t>
            </a:r>
            <a:r>
              <a:rPr lang="en-US" altLang="en-US" sz="2400" i="1" u="sng" dirty="0"/>
              <a:t>n</a:t>
            </a:r>
            <a:r>
              <a:rPr lang="en-US" altLang="en-US" sz="2400" u="sng" dirty="0"/>
              <a:t> grows, you’ll start to notice the </a:t>
            </a:r>
            <a:r>
              <a:rPr lang="en-US" altLang="en-US" sz="2400" u="sng" dirty="0">
                <a:solidFill>
                  <a:srgbClr val="7030A0"/>
                </a:solidFill>
              </a:rPr>
              <a:t>performance degradation</a:t>
            </a:r>
            <a:r>
              <a:rPr lang="en-US" altLang="en-US" sz="2400" u="sng" dirty="0"/>
              <a:t>.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1B8817EA-CBA4-4473-9B23-EC7FE45EC6BD}"/>
              </a:ext>
            </a:extLst>
          </p:cNvPr>
          <p:cNvSpPr>
            <a:spLocks noGrp="1"/>
          </p:cNvSpPr>
          <p:nvPr>
            <p:ph type="sldNum" sz="quarter" idx="12"/>
          </p:nvPr>
        </p:nvSpPr>
        <p:spPr/>
        <p:txBody>
          <a:bodyPr/>
          <a:lstStyle/>
          <a:p>
            <a:fld id="{8A0BE4C0-7B2F-47B8-83D7-B37A9A8A5C1D}" type="slidenum">
              <a:rPr lang="en-US" smtClean="0"/>
              <a:t>24</a:t>
            </a:fld>
            <a:endParaRPr lang="en-US"/>
          </a:p>
        </p:txBody>
      </p:sp>
      <p:sp>
        <p:nvSpPr>
          <p:cNvPr id="4" name="箭头: 右 3">
            <a:extLst>
              <a:ext uri="{FF2B5EF4-FFF2-40B4-BE49-F238E27FC236}">
                <a16:creationId xmlns:a16="http://schemas.microsoft.com/office/drawing/2014/main" id="{EEE87DAF-52B1-48C6-B937-943F9BE3C4B3}"/>
              </a:ext>
            </a:extLst>
          </p:cNvPr>
          <p:cNvSpPr/>
          <p:nvPr/>
        </p:nvSpPr>
        <p:spPr>
          <a:xfrm>
            <a:off x="0" y="26535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152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609600" y="1371601"/>
            <a:ext cx="10972800" cy="4525963"/>
          </a:xfrm>
        </p:spPr>
        <p:txBody>
          <a:bodyPr/>
          <a:lstStyle/>
          <a:p>
            <a:pPr eaLnBrk="1" hangingPunct="1"/>
            <a:r>
              <a:rPr lang="en-US" altLang="en-US" sz="2400" dirty="0">
                <a:solidFill>
                  <a:srgbClr val="7030A0"/>
                </a:solidFill>
              </a:rPr>
              <a:t>An </a:t>
            </a:r>
            <a:r>
              <a:rPr lang="en-US" altLang="en-US" sz="2400" i="1" dirty="0">
                <a:solidFill>
                  <a:srgbClr val="7030A0"/>
                </a:solidFill>
              </a:rPr>
              <a:t>O</a:t>
            </a:r>
            <a:r>
              <a:rPr lang="en-US" altLang="en-US" sz="2400" dirty="0">
                <a:solidFill>
                  <a:srgbClr val="7030A0"/>
                </a:solidFill>
              </a:rPr>
              <a:t>(</a:t>
            </a:r>
            <a:r>
              <a:rPr lang="en-US" altLang="en-US" sz="2400" i="1" dirty="0">
                <a:solidFill>
                  <a:srgbClr val="7030A0"/>
                </a:solidFill>
              </a:rPr>
              <a:t>n</a:t>
            </a:r>
            <a:r>
              <a:rPr lang="en-US" altLang="en-US" sz="2400" baseline="30000" dirty="0">
                <a:solidFill>
                  <a:srgbClr val="7030A0"/>
                </a:solidFill>
              </a:rPr>
              <a:t>2</a:t>
            </a:r>
            <a:r>
              <a:rPr lang="en-US" altLang="en-US" sz="2400" dirty="0">
                <a:solidFill>
                  <a:srgbClr val="7030A0"/>
                </a:solidFill>
              </a:rPr>
              <a:t>) algorithm </a:t>
            </a:r>
            <a:r>
              <a:rPr lang="en-US" altLang="en-US" sz="2400" dirty="0"/>
              <a:t>running on a million-element array would require </a:t>
            </a:r>
            <a:r>
              <a:rPr lang="en-US" altLang="en-US" sz="2400" dirty="0">
                <a:solidFill>
                  <a:srgbClr val="7030A0"/>
                </a:solidFill>
              </a:rPr>
              <a:t>a trillion “operations</a:t>
            </a:r>
            <a:r>
              <a:rPr lang="en-US" altLang="en-US" sz="2400" dirty="0"/>
              <a:t>” (where each could actually require several machine instructions to execute). </a:t>
            </a:r>
          </a:p>
          <a:p>
            <a:pPr eaLnBrk="1" hangingPunct="1"/>
            <a:r>
              <a:rPr lang="en-US" altLang="en-US" sz="2400" dirty="0"/>
              <a:t>This could require many minutes to execute. </a:t>
            </a:r>
          </a:p>
          <a:p>
            <a:pPr eaLnBrk="1" hangingPunct="1"/>
            <a:r>
              <a:rPr lang="en-US" altLang="en-US" sz="2400" dirty="0"/>
              <a:t>A billion-element array would require a quintillion operations, a number so large that the algorithm could take decades! </a:t>
            </a:r>
          </a:p>
          <a:p>
            <a:pPr eaLnBrk="1" hangingPunct="1"/>
            <a:r>
              <a:rPr lang="en-US" altLang="en-US" sz="2400" i="1" u="sng" dirty="0">
                <a:solidFill>
                  <a:srgbClr val="7030A0"/>
                </a:solidFill>
              </a:rPr>
              <a:t>O</a:t>
            </a:r>
            <a:r>
              <a:rPr lang="en-US" altLang="en-US" sz="2400" u="sng" dirty="0">
                <a:solidFill>
                  <a:srgbClr val="7030A0"/>
                </a:solidFill>
              </a:rPr>
              <a:t>(</a:t>
            </a:r>
            <a:r>
              <a:rPr lang="en-US" altLang="en-US" sz="2400" i="1" u="sng" dirty="0">
                <a:solidFill>
                  <a:srgbClr val="7030A0"/>
                </a:solidFill>
              </a:rPr>
              <a:t>n</a:t>
            </a:r>
            <a:r>
              <a:rPr lang="en-US" altLang="en-US" sz="2400" u="sng" baseline="30000" dirty="0">
                <a:solidFill>
                  <a:srgbClr val="7030A0"/>
                </a:solidFill>
              </a:rPr>
              <a:t>2</a:t>
            </a:r>
            <a:r>
              <a:rPr lang="en-US" altLang="en-US" sz="2400" u="sng" dirty="0">
                <a:solidFill>
                  <a:srgbClr val="7030A0"/>
                </a:solidFill>
              </a:rPr>
              <a:t>) algorithms are easy to write, as you’ll see shortly. </a:t>
            </a:r>
          </a:p>
          <a:p>
            <a:pPr eaLnBrk="1" hangingPunct="1"/>
            <a:r>
              <a:rPr lang="en-US" altLang="en-US" sz="2400" dirty="0"/>
              <a:t>You’ll also see algorithms </a:t>
            </a:r>
            <a:r>
              <a:rPr lang="en-US" altLang="en-US" sz="2400" dirty="0">
                <a:solidFill>
                  <a:srgbClr val="7030A0"/>
                </a:solidFill>
              </a:rPr>
              <a:t>with more favorable Big O measures</a:t>
            </a:r>
            <a:r>
              <a:rPr lang="en-US" altLang="en-US" sz="2400" dirty="0"/>
              <a:t>. </a:t>
            </a:r>
          </a:p>
          <a:p>
            <a:pPr eaLnBrk="1" hangingPunct="1"/>
            <a:r>
              <a:rPr lang="en-US" altLang="en-US" sz="2400" u="sng" dirty="0"/>
              <a:t>These </a:t>
            </a:r>
            <a:r>
              <a:rPr lang="en-US" altLang="en-US" sz="2400" u="sng" dirty="0">
                <a:solidFill>
                  <a:srgbClr val="7030A0"/>
                </a:solidFill>
              </a:rPr>
              <a:t>efficient algorithms </a:t>
            </a:r>
            <a:r>
              <a:rPr lang="en-US" altLang="en-US" sz="2400" u="sng" dirty="0"/>
              <a:t>often take more </a:t>
            </a:r>
            <a:r>
              <a:rPr lang="en-US" altLang="en-US" sz="2400" u="sng" dirty="0">
                <a:solidFill>
                  <a:srgbClr val="7030A0"/>
                </a:solidFill>
              </a:rPr>
              <a:t>cleverness and effort to cr</a:t>
            </a:r>
            <a:r>
              <a:rPr lang="en-US" altLang="en-US" sz="2400" u="sng" dirty="0"/>
              <a:t>eate, but their </a:t>
            </a:r>
            <a:r>
              <a:rPr lang="en-US" altLang="en-US" sz="2400" u="sng" dirty="0">
                <a:solidFill>
                  <a:srgbClr val="7030A0"/>
                </a:solidFill>
              </a:rPr>
              <a:t>superior performance can be well worth the extra effort</a:t>
            </a:r>
            <a:r>
              <a:rPr lang="en-US" altLang="en-US" sz="2400" u="sng" dirty="0"/>
              <a:t>, especially </a:t>
            </a:r>
            <a:r>
              <a:rPr lang="en-US" altLang="en-US" sz="2400" u="sng" dirty="0">
                <a:solidFill>
                  <a:srgbClr val="7030A0"/>
                </a:solidFill>
              </a:rPr>
              <a:t>as n gets large.</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1B8B8A91-83B8-401B-AAB8-0FA5E9A894CC}"/>
              </a:ext>
            </a:extLst>
          </p:cNvPr>
          <p:cNvSpPr>
            <a:spLocks noGrp="1"/>
          </p:cNvSpPr>
          <p:nvPr>
            <p:ph type="sldNum" sz="quarter" idx="12"/>
          </p:nvPr>
        </p:nvSpPr>
        <p:spPr/>
        <p:txBody>
          <a:bodyPr/>
          <a:lstStyle/>
          <a:p>
            <a:fld id="{8A0BE4C0-7B2F-47B8-83D7-B37A9A8A5C1D}" type="slidenum">
              <a:rPr lang="en-US" smtClean="0"/>
              <a:t>25</a:t>
            </a:fld>
            <a:endParaRPr lang="en-US"/>
          </a:p>
        </p:txBody>
      </p:sp>
    </p:spTree>
    <p:extLst>
      <p:ext uri="{BB962C8B-B14F-4D97-AF65-F5344CB8AC3E}">
        <p14:creationId xmlns:p14="http://schemas.microsoft.com/office/powerpoint/2010/main" val="295584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609600" y="1219201"/>
            <a:ext cx="10972800" cy="4525963"/>
          </a:xfrm>
        </p:spPr>
        <p:txBody>
          <a:bodyPr/>
          <a:lstStyle/>
          <a:p>
            <a:pPr marL="109537" indent="0">
              <a:buNone/>
              <a:defRPr/>
            </a:pPr>
            <a:r>
              <a:rPr lang="en-US" sz="2300" b="1" i="1" dirty="0"/>
              <a:t>Linear Search Runtime</a:t>
            </a:r>
          </a:p>
          <a:p>
            <a:pPr eaLnBrk="1" hangingPunct="1">
              <a:defRPr/>
            </a:pPr>
            <a:r>
              <a:rPr lang="en-US" sz="2300" u="sng" dirty="0">
                <a:solidFill>
                  <a:srgbClr val="7030A0"/>
                </a:solidFill>
              </a:rPr>
              <a:t>The linear search algorithm runs in </a:t>
            </a:r>
            <a:r>
              <a:rPr lang="en-US" sz="2300" i="1" u="sng" dirty="0">
                <a:solidFill>
                  <a:srgbClr val="7030A0"/>
                </a:solidFill>
              </a:rPr>
              <a:t>O</a:t>
            </a:r>
            <a:r>
              <a:rPr lang="en-US" sz="2300" u="sng" dirty="0">
                <a:solidFill>
                  <a:srgbClr val="7030A0"/>
                </a:solidFill>
              </a:rPr>
              <a:t>(</a:t>
            </a:r>
            <a:r>
              <a:rPr lang="en-US" sz="2300" i="1" u="sng" dirty="0">
                <a:solidFill>
                  <a:srgbClr val="7030A0"/>
                </a:solidFill>
              </a:rPr>
              <a:t>n</a:t>
            </a:r>
            <a:r>
              <a:rPr lang="en-US" sz="2300" u="sng" dirty="0">
                <a:solidFill>
                  <a:srgbClr val="7030A0"/>
                </a:solidFill>
              </a:rPr>
              <a:t>) time. </a:t>
            </a:r>
          </a:p>
          <a:p>
            <a:pPr eaLnBrk="1" hangingPunct="1">
              <a:defRPr/>
            </a:pPr>
            <a:r>
              <a:rPr lang="en-US" sz="2300" dirty="0"/>
              <a:t>The worst case in this algorithm is that every element must be checked to determine whether the search item exists in the array. </a:t>
            </a:r>
          </a:p>
          <a:p>
            <a:pPr eaLnBrk="1" hangingPunct="1">
              <a:defRPr/>
            </a:pPr>
            <a:r>
              <a:rPr lang="en-US" sz="2300" dirty="0">
                <a:solidFill>
                  <a:srgbClr val="7030A0"/>
                </a:solidFill>
              </a:rPr>
              <a:t>If the size of the array is doubled, the </a:t>
            </a:r>
            <a:r>
              <a:rPr lang="en-US" sz="2300" dirty="0">
                <a:solidFill>
                  <a:srgbClr val="FF0000"/>
                </a:solidFill>
              </a:rPr>
              <a:t>number of comparisons </a:t>
            </a:r>
            <a:r>
              <a:rPr lang="en-US" sz="2300" dirty="0">
                <a:solidFill>
                  <a:srgbClr val="7030A0"/>
                </a:solidFill>
              </a:rPr>
              <a:t>that the </a:t>
            </a:r>
            <a:r>
              <a:rPr lang="en-US" sz="2300" dirty="0">
                <a:solidFill>
                  <a:srgbClr val="FF0000"/>
                </a:solidFill>
              </a:rPr>
              <a:t>algorithm must perform</a:t>
            </a:r>
            <a:r>
              <a:rPr lang="en-US" sz="2300" dirty="0">
                <a:solidFill>
                  <a:srgbClr val="7030A0"/>
                </a:solidFill>
              </a:rPr>
              <a:t> is also </a:t>
            </a:r>
            <a:r>
              <a:rPr lang="en-US" sz="2300" dirty="0">
                <a:solidFill>
                  <a:srgbClr val="FF0000"/>
                </a:solidFill>
              </a:rPr>
              <a:t>doubled</a:t>
            </a:r>
            <a:r>
              <a:rPr lang="en-US" sz="2300" dirty="0">
                <a:solidFill>
                  <a:srgbClr val="7030A0"/>
                </a:solidFill>
              </a:rPr>
              <a:t>. </a:t>
            </a:r>
          </a:p>
          <a:p>
            <a:pPr eaLnBrk="1" hangingPunct="1">
              <a:defRPr/>
            </a:pPr>
            <a:r>
              <a:rPr lang="en-US" sz="2300" dirty="0">
                <a:solidFill>
                  <a:srgbClr val="7030A0"/>
                </a:solidFill>
              </a:rPr>
              <a:t>Linear search can </a:t>
            </a:r>
            <a:r>
              <a:rPr lang="en-US" sz="2300" dirty="0">
                <a:solidFill>
                  <a:srgbClr val="FF0000"/>
                </a:solidFill>
              </a:rPr>
              <a:t>provide outstanding performance </a:t>
            </a:r>
            <a:r>
              <a:rPr lang="en-US" sz="2300" dirty="0">
                <a:solidFill>
                  <a:srgbClr val="7030A0"/>
                </a:solidFill>
              </a:rPr>
              <a:t>if the element matching the search key happens to </a:t>
            </a:r>
            <a:r>
              <a:rPr lang="en-US" sz="2300" dirty="0">
                <a:solidFill>
                  <a:srgbClr val="FF0000"/>
                </a:solidFill>
              </a:rPr>
              <a:t>be at or near the front of the array</a:t>
            </a:r>
            <a:r>
              <a:rPr lang="en-US" sz="2300" dirty="0">
                <a:solidFill>
                  <a:srgbClr val="7030A0"/>
                </a:solidFill>
              </a:rPr>
              <a:t>.</a:t>
            </a:r>
          </a:p>
          <a:p>
            <a:pPr eaLnBrk="1" hangingPunct="1">
              <a:defRPr/>
            </a:pPr>
            <a:r>
              <a:rPr lang="en-US" sz="2300" dirty="0">
                <a:solidFill>
                  <a:srgbClr val="7030A0"/>
                </a:solidFill>
              </a:rPr>
              <a:t>But we seek algorithms that perform well, </a:t>
            </a:r>
            <a:r>
              <a:rPr lang="en-US" sz="2300" dirty="0">
                <a:solidFill>
                  <a:srgbClr val="FF0000"/>
                </a:solidFill>
              </a:rPr>
              <a:t>on average, across </a:t>
            </a:r>
            <a:r>
              <a:rPr lang="en-US" sz="2300" i="1" dirty="0">
                <a:solidFill>
                  <a:srgbClr val="FF0000"/>
                </a:solidFill>
              </a:rPr>
              <a:t>all</a:t>
            </a:r>
            <a:r>
              <a:rPr lang="en-US" sz="2300" dirty="0">
                <a:solidFill>
                  <a:srgbClr val="FF0000"/>
                </a:solidFill>
              </a:rPr>
              <a:t> searches</a:t>
            </a:r>
            <a:r>
              <a:rPr lang="en-US" sz="2300" dirty="0">
                <a:solidFill>
                  <a:srgbClr val="7030A0"/>
                </a:solidFill>
              </a:rPr>
              <a:t>, including those where the </a:t>
            </a:r>
            <a:r>
              <a:rPr lang="en-US" sz="2300" dirty="0">
                <a:solidFill>
                  <a:srgbClr val="FF0000"/>
                </a:solidFill>
              </a:rPr>
              <a:t>element matching the search key is near the end of the array</a:t>
            </a:r>
            <a:r>
              <a:rPr lang="en-US" sz="2300" dirty="0">
                <a:solidFill>
                  <a:srgbClr val="7030A0"/>
                </a:solidFill>
              </a:rPr>
              <a:t>.</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AB9E4931-79FE-421F-AA78-544C481DA449}"/>
              </a:ext>
            </a:extLst>
          </p:cNvPr>
          <p:cNvSpPr>
            <a:spLocks noGrp="1"/>
          </p:cNvSpPr>
          <p:nvPr>
            <p:ph type="sldNum" sz="quarter" idx="12"/>
          </p:nvPr>
        </p:nvSpPr>
        <p:spPr/>
        <p:txBody>
          <a:bodyPr/>
          <a:lstStyle/>
          <a:p>
            <a:fld id="{8A0BE4C0-7B2F-47B8-83D7-B37A9A8A5C1D}" type="slidenum">
              <a:rPr lang="en-US" smtClean="0"/>
              <a:t>26</a:t>
            </a:fld>
            <a:endParaRPr lang="en-US"/>
          </a:p>
        </p:txBody>
      </p:sp>
    </p:spTree>
    <p:extLst>
      <p:ext uri="{BB962C8B-B14F-4D97-AF65-F5344CB8AC3E}">
        <p14:creationId xmlns:p14="http://schemas.microsoft.com/office/powerpoint/2010/main" val="356759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681135" y="1219201"/>
            <a:ext cx="10901265" cy="4525963"/>
          </a:xfrm>
        </p:spPr>
        <p:txBody>
          <a:bodyPr/>
          <a:lstStyle/>
          <a:p>
            <a:r>
              <a:rPr lang="en-US" altLang="en-US" sz="2400" dirty="0"/>
              <a:t>Linear search is the easiest search algorithm to program, but it can be slow compared to other search algorithms. </a:t>
            </a:r>
          </a:p>
          <a:p>
            <a:r>
              <a:rPr lang="en-US" altLang="en-US" sz="2400" u="sng" dirty="0">
                <a:solidFill>
                  <a:srgbClr val="7030A0"/>
                </a:solidFill>
              </a:rPr>
              <a:t>If an app needs to perform </a:t>
            </a:r>
            <a:r>
              <a:rPr lang="en-US" altLang="en-US" sz="2400" u="sng" dirty="0">
                <a:solidFill>
                  <a:srgbClr val="FF0000"/>
                </a:solidFill>
              </a:rPr>
              <a:t>many searches on large arrays</a:t>
            </a:r>
            <a:r>
              <a:rPr lang="en-US" altLang="en-US" sz="2400" u="sng" dirty="0">
                <a:solidFill>
                  <a:srgbClr val="7030A0"/>
                </a:solidFill>
              </a:rPr>
              <a:t>, it may be better to implement </a:t>
            </a:r>
            <a:r>
              <a:rPr lang="en-US" altLang="en-US" sz="2400" u="sng" dirty="0">
                <a:solidFill>
                  <a:srgbClr val="FF0000"/>
                </a:solidFill>
              </a:rPr>
              <a:t>a different, more efficient algorithm</a:t>
            </a:r>
            <a:r>
              <a:rPr lang="en-US" altLang="en-US" sz="2400" u="sng" dirty="0"/>
              <a:t>, such as the </a:t>
            </a:r>
            <a:r>
              <a:rPr lang="en-US" altLang="en-US" sz="2400" u="sng" dirty="0">
                <a:solidFill>
                  <a:srgbClr val="7030A0"/>
                </a:solidFill>
              </a:rPr>
              <a:t>binary search</a:t>
            </a:r>
            <a:r>
              <a:rPr lang="en-US" altLang="en-US" sz="2400" u="sng" dirty="0"/>
              <a:t>, </a:t>
            </a:r>
            <a:r>
              <a:rPr lang="en-US" altLang="en-US" sz="2400" dirty="0"/>
              <a:t>which we present in the next section.</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2F07194B-AF46-4227-B427-3C25843291F8}"/>
              </a:ext>
            </a:extLst>
          </p:cNvPr>
          <p:cNvSpPr>
            <a:spLocks noGrp="1"/>
          </p:cNvSpPr>
          <p:nvPr>
            <p:ph type="sldNum" sz="quarter" idx="12"/>
          </p:nvPr>
        </p:nvSpPr>
        <p:spPr/>
        <p:txBody>
          <a:bodyPr/>
          <a:lstStyle/>
          <a:p>
            <a:fld id="{8A0BE4C0-7B2F-47B8-83D7-B37A9A8A5C1D}" type="slidenum">
              <a:rPr lang="en-US" smtClean="0"/>
              <a:t>27</a:t>
            </a:fld>
            <a:endParaRPr lang="en-US"/>
          </a:p>
        </p:txBody>
      </p:sp>
      <p:sp>
        <p:nvSpPr>
          <p:cNvPr id="4" name="箭头: 右 3">
            <a:extLst>
              <a:ext uri="{FF2B5EF4-FFF2-40B4-BE49-F238E27FC236}">
                <a16:creationId xmlns:a16="http://schemas.microsoft.com/office/drawing/2014/main" id="{EE5B50BF-396C-43B1-B79F-5DD88E71DC6F}"/>
              </a:ext>
            </a:extLst>
          </p:cNvPr>
          <p:cNvSpPr/>
          <p:nvPr/>
        </p:nvSpPr>
        <p:spPr>
          <a:xfrm>
            <a:off x="120396" y="22859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8708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89075"/>
            <a:ext cx="12192000" cy="3879850"/>
          </a:xfrm>
          <a:prstGeom prst="rect">
            <a:avLst/>
          </a:prstGeom>
          <a:noFill/>
          <a:ln>
            <a:noFill/>
          </a:ln>
        </p:spPr>
      </p:pic>
      <p:sp>
        <p:nvSpPr>
          <p:cNvPr id="4" name="Arrow: Right 3">
            <a:extLst>
              <a:ext uri="{FF2B5EF4-FFF2-40B4-BE49-F238E27FC236}">
                <a16:creationId xmlns:a16="http://schemas.microsoft.com/office/drawing/2014/main" id="{35745AD0-5E78-4650-91A2-4B1CBF6F217E}"/>
              </a:ext>
            </a:extLst>
          </p:cNvPr>
          <p:cNvSpPr/>
          <p:nvPr/>
        </p:nvSpPr>
        <p:spPr>
          <a:xfrm>
            <a:off x="452760" y="371086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3726F43-DBB7-4B55-9078-E1E174C868A5}"/>
              </a:ext>
            </a:extLst>
          </p:cNvPr>
          <p:cNvSpPr>
            <a:spLocks noGrp="1"/>
          </p:cNvSpPr>
          <p:nvPr>
            <p:ph type="sldNum" sz="quarter" idx="12"/>
          </p:nvPr>
        </p:nvSpPr>
        <p:spPr/>
        <p:txBody>
          <a:bodyPr/>
          <a:lstStyle/>
          <a:p>
            <a:fld id="{8A0BE4C0-7B2F-47B8-83D7-B37A9A8A5C1D}" type="slidenum">
              <a:rPr lang="en-US" smtClean="0"/>
              <a:t>28</a:t>
            </a:fld>
            <a:endParaRPr lang="en-US"/>
          </a:p>
        </p:txBody>
      </p:sp>
    </p:spTree>
    <p:extLst>
      <p:ext uri="{BB962C8B-B14F-4D97-AF65-F5344CB8AC3E}">
        <p14:creationId xmlns:p14="http://schemas.microsoft.com/office/powerpoint/2010/main" val="36677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p:txBody>
          <a:bodyPr/>
          <a:lstStyle/>
          <a:p>
            <a:pPr eaLnBrk="1" hangingPunct="1"/>
            <a:r>
              <a:rPr lang="en-US" altLang="en-US" sz="2400" u="sng" dirty="0"/>
              <a:t>The </a:t>
            </a:r>
            <a:r>
              <a:rPr lang="en-US" altLang="en-US" sz="2400" u="sng" dirty="0">
                <a:solidFill>
                  <a:srgbClr val="0000FF"/>
                </a:solidFill>
              </a:rPr>
              <a:t>binary search algorithm </a:t>
            </a:r>
            <a:r>
              <a:rPr lang="en-US" altLang="en-US" sz="2400" u="sng" dirty="0"/>
              <a:t>is more </a:t>
            </a:r>
            <a:r>
              <a:rPr lang="en-US" altLang="en-US" sz="2400" u="sng" dirty="0">
                <a:solidFill>
                  <a:srgbClr val="FF0000"/>
                </a:solidFill>
              </a:rPr>
              <a:t>efficient than the linear search algorithm</a:t>
            </a:r>
            <a:r>
              <a:rPr lang="en-US" altLang="en-US" sz="2400" u="sng" dirty="0"/>
              <a:t>, but it </a:t>
            </a:r>
            <a:r>
              <a:rPr lang="en-US" altLang="en-US" sz="2400" u="sng" dirty="0">
                <a:solidFill>
                  <a:srgbClr val="FF0000"/>
                </a:solidFill>
              </a:rPr>
              <a:t>requires that the array first be </a:t>
            </a:r>
            <a:r>
              <a:rPr lang="en-US" altLang="en-US" sz="2400" i="1" u="sng" dirty="0">
                <a:solidFill>
                  <a:srgbClr val="FF0000"/>
                </a:solidFill>
              </a:rPr>
              <a:t>sorted</a:t>
            </a:r>
            <a:r>
              <a:rPr lang="en-US" altLang="en-US" sz="2400" u="sng" dirty="0"/>
              <a:t>. </a:t>
            </a:r>
          </a:p>
          <a:p>
            <a:pPr eaLnBrk="1" hangingPunct="1"/>
            <a:r>
              <a:rPr lang="en-US" altLang="en-US" sz="2400" dirty="0"/>
              <a:t>The first iteration of this algorithm tests the middle element in the array. </a:t>
            </a:r>
          </a:p>
          <a:p>
            <a:pPr eaLnBrk="1" hangingPunct="1"/>
            <a:r>
              <a:rPr lang="en-US" altLang="en-US" sz="2400" dirty="0"/>
              <a:t>If this matches the search key, the algorithm ends. </a:t>
            </a:r>
          </a:p>
          <a:p>
            <a:pPr eaLnBrk="1" hangingPunct="1"/>
            <a:r>
              <a:rPr lang="en-US" altLang="en-US" sz="2400" u="sng" dirty="0"/>
              <a:t>Assuming the array is sorted in </a:t>
            </a:r>
            <a:r>
              <a:rPr lang="en-US" altLang="en-US" sz="2400" u="sng" dirty="0">
                <a:solidFill>
                  <a:srgbClr val="FF0000"/>
                </a:solidFill>
              </a:rPr>
              <a:t>ascending order</a:t>
            </a:r>
            <a:r>
              <a:rPr lang="en-US" altLang="en-US" sz="2400" u="sng" dirty="0"/>
              <a:t>, if the search key is less than the </a:t>
            </a:r>
            <a:r>
              <a:rPr lang="en-US" altLang="en-US" sz="2400" u="sng" dirty="0">
                <a:solidFill>
                  <a:srgbClr val="FF0000"/>
                </a:solidFill>
              </a:rPr>
              <a:t>middle element</a:t>
            </a:r>
            <a:r>
              <a:rPr lang="en-US" altLang="en-US" sz="2400" u="sng" dirty="0"/>
              <a:t>, the search key cannot match any element in the second half of the array and the </a:t>
            </a:r>
            <a:r>
              <a:rPr lang="en-US" altLang="en-US" sz="2400" u="sng" dirty="0">
                <a:solidFill>
                  <a:srgbClr val="FF0000"/>
                </a:solidFill>
              </a:rPr>
              <a:t>algorithm continues with only the first half of the array</a:t>
            </a:r>
            <a:r>
              <a:rPr lang="en-US" altLang="en-US" sz="2400" dirty="0">
                <a:solidFill>
                  <a:srgbClr val="FF0000"/>
                </a:solidFill>
              </a:rPr>
              <a:t> </a:t>
            </a:r>
            <a:r>
              <a:rPr lang="en-US" altLang="en-US" sz="2400" dirty="0"/>
              <a:t>(i.e., the first element up to, but not including, the middle element). </a:t>
            </a:r>
          </a:p>
        </p:txBody>
      </p:sp>
      <p:sp>
        <p:nvSpPr>
          <p:cNvPr id="3" name="Title 2"/>
          <p:cNvSpPr>
            <a:spLocks noGrp="1"/>
          </p:cNvSpPr>
          <p:nvPr>
            <p:ph type="title"/>
          </p:nvPr>
        </p:nvSpPr>
        <p:spPr/>
        <p:txBody>
          <a:bodyPr/>
          <a:lstStyle/>
          <a:p>
            <a:pPr eaLnBrk="1" hangingPunct="1">
              <a:defRPr/>
            </a:pPr>
            <a:r>
              <a:rPr lang="en-US" dirty="0"/>
              <a:t>18.2.2 Binary Search </a:t>
            </a:r>
            <a:r>
              <a:rPr lang="en-US" altLang="zh-CN" dirty="0">
                <a:solidFill>
                  <a:srgbClr val="FF0000"/>
                </a:solidFill>
              </a:rPr>
              <a:t>p</a:t>
            </a:r>
            <a:endParaRPr lang="en-US" dirty="0">
              <a:solidFill>
                <a:srgbClr val="FF0000"/>
              </a:solidFill>
            </a:endParaRPr>
          </a:p>
        </p:txBody>
      </p:sp>
      <p:sp>
        <p:nvSpPr>
          <p:cNvPr id="2" name="Slide Number Placeholder 1">
            <a:extLst>
              <a:ext uri="{FF2B5EF4-FFF2-40B4-BE49-F238E27FC236}">
                <a16:creationId xmlns:a16="http://schemas.microsoft.com/office/drawing/2014/main" id="{A0258916-FFAF-421A-ADEE-F78758A343E5}"/>
              </a:ext>
            </a:extLst>
          </p:cNvPr>
          <p:cNvSpPr>
            <a:spLocks noGrp="1"/>
          </p:cNvSpPr>
          <p:nvPr>
            <p:ph type="sldNum" sz="quarter" idx="12"/>
          </p:nvPr>
        </p:nvSpPr>
        <p:spPr/>
        <p:txBody>
          <a:bodyPr/>
          <a:lstStyle/>
          <a:p>
            <a:fld id="{8A0BE4C0-7B2F-47B8-83D7-B37A9A8A5C1D}" type="slidenum">
              <a:rPr lang="en-US" smtClean="0"/>
              <a:t>29</a:t>
            </a:fld>
            <a:endParaRPr lang="en-US"/>
          </a:p>
        </p:txBody>
      </p:sp>
      <p:sp>
        <p:nvSpPr>
          <p:cNvPr id="4" name="箭头: 右 3">
            <a:extLst>
              <a:ext uri="{FF2B5EF4-FFF2-40B4-BE49-F238E27FC236}">
                <a16:creationId xmlns:a16="http://schemas.microsoft.com/office/drawing/2014/main" id="{A38B7B4E-A173-44B7-8FF7-EF13D360A936}"/>
              </a:ext>
            </a:extLst>
          </p:cNvPr>
          <p:cNvSpPr/>
          <p:nvPr/>
        </p:nvSpPr>
        <p:spPr>
          <a:xfrm>
            <a:off x="0" y="16943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51040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634481" y="1341438"/>
            <a:ext cx="11047445" cy="4525962"/>
          </a:xfrm>
        </p:spPr>
        <p:txBody>
          <a:bodyPr/>
          <a:lstStyle/>
          <a:p>
            <a:pPr eaLnBrk="1" hangingPunct="1"/>
            <a:r>
              <a:rPr lang="en-US" altLang="en-US" sz="2400" u="sng" dirty="0">
                <a:solidFill>
                  <a:srgbClr val="0000FF"/>
                </a:solidFill>
                <a:cs typeface="Times New Roman" panose="02020603050405020304" pitchFamily="18" charset="0"/>
              </a:rPr>
              <a:t>Searching</a:t>
            </a:r>
            <a:r>
              <a:rPr lang="en-US" altLang="en-US" sz="2400" u="sng" dirty="0">
                <a:cs typeface="Times New Roman" panose="02020603050405020304" pitchFamily="18" charset="0"/>
              </a:rPr>
              <a:t> data involves determining whether a value (referred to as the </a:t>
            </a:r>
            <a:r>
              <a:rPr lang="en-US" altLang="en-US" sz="2400" u="sng" dirty="0">
                <a:solidFill>
                  <a:srgbClr val="0000FF"/>
                </a:solidFill>
                <a:cs typeface="Times New Roman" panose="02020603050405020304" pitchFamily="18" charset="0"/>
              </a:rPr>
              <a:t>search key</a:t>
            </a:r>
            <a:r>
              <a:rPr lang="en-US" altLang="en-US" sz="2400" u="sng" dirty="0">
                <a:cs typeface="Times New Roman" panose="02020603050405020304" pitchFamily="18" charset="0"/>
              </a:rPr>
              <a:t>) is </a:t>
            </a:r>
            <a:r>
              <a:rPr lang="en-US" altLang="en-US" sz="2400" u="sng" dirty="0">
                <a:solidFill>
                  <a:srgbClr val="7030A0"/>
                </a:solidFill>
                <a:cs typeface="Times New Roman" panose="02020603050405020304" pitchFamily="18" charset="0"/>
              </a:rPr>
              <a:t>present in the data and, if so, finding the value’s location</a:t>
            </a:r>
            <a:r>
              <a:rPr lang="en-US" altLang="en-US" sz="2400" u="sng" dirty="0">
                <a:cs typeface="Times New Roman" panose="02020603050405020304" pitchFamily="18" charset="0"/>
              </a:rPr>
              <a:t>. </a:t>
            </a:r>
          </a:p>
          <a:p>
            <a:pPr eaLnBrk="1" hangingPunct="1"/>
            <a:r>
              <a:rPr lang="en-US" altLang="en-US" sz="2400" u="sng" dirty="0">
                <a:cs typeface="Times New Roman" panose="02020603050405020304" pitchFamily="18" charset="0"/>
              </a:rPr>
              <a:t>Two popular search algorithms are the </a:t>
            </a:r>
            <a:r>
              <a:rPr lang="en-US" altLang="en-US" sz="2400" u="sng" dirty="0">
                <a:solidFill>
                  <a:srgbClr val="FF0000"/>
                </a:solidFill>
                <a:cs typeface="Times New Roman" panose="02020603050405020304" pitchFamily="18" charset="0"/>
              </a:rPr>
              <a:t>simple </a:t>
            </a:r>
            <a:r>
              <a:rPr lang="en-US" altLang="en-US" sz="2400" i="1" u="sng" dirty="0">
                <a:solidFill>
                  <a:srgbClr val="FF0000"/>
                </a:solidFill>
                <a:cs typeface="Times New Roman" panose="02020603050405020304" pitchFamily="18" charset="0"/>
              </a:rPr>
              <a:t>linear search</a:t>
            </a:r>
            <a:r>
              <a:rPr lang="en-US" altLang="en-US" sz="2400" u="sng" dirty="0">
                <a:solidFill>
                  <a:srgbClr val="FF0000"/>
                </a:solidFill>
                <a:cs typeface="Times New Roman" panose="02020603050405020304" pitchFamily="18" charset="0"/>
              </a:rPr>
              <a:t> </a:t>
            </a:r>
            <a:r>
              <a:rPr lang="en-US" altLang="en-US" sz="2400" u="sng" dirty="0">
                <a:cs typeface="Times New Roman" panose="02020603050405020304" pitchFamily="18" charset="0"/>
              </a:rPr>
              <a:t>and the faster, but more complex, </a:t>
            </a:r>
            <a:r>
              <a:rPr lang="en-US" altLang="en-US" sz="2400" i="1" u="sng" dirty="0">
                <a:solidFill>
                  <a:srgbClr val="FF0000"/>
                </a:solidFill>
                <a:cs typeface="Times New Roman" panose="02020603050405020304" pitchFamily="18" charset="0"/>
              </a:rPr>
              <a:t>binary search</a:t>
            </a:r>
            <a:r>
              <a:rPr lang="en-US" altLang="en-US" sz="2400" u="sng" dirty="0">
                <a:cs typeface="Times New Roman" panose="02020603050405020304" pitchFamily="18" charset="0"/>
              </a:rPr>
              <a:t>. </a:t>
            </a:r>
          </a:p>
          <a:p>
            <a:pPr eaLnBrk="1" hangingPunct="1"/>
            <a:endParaRPr lang="en-US" altLang="en-US" sz="2400" dirty="0">
              <a:cs typeface="Times New Roman" panose="02020603050405020304" pitchFamily="18" charset="0"/>
            </a:endParaRPr>
          </a:p>
          <a:p>
            <a:pPr eaLnBrk="1" hangingPunct="1"/>
            <a:r>
              <a:rPr lang="en-US" altLang="en-US" sz="2400" u="sng" dirty="0">
                <a:solidFill>
                  <a:srgbClr val="0000FF"/>
                </a:solidFill>
                <a:cs typeface="Times New Roman" panose="02020603050405020304" pitchFamily="18" charset="0"/>
              </a:rPr>
              <a:t>Sorting</a:t>
            </a:r>
            <a:r>
              <a:rPr lang="en-US" altLang="en-US" sz="2400" u="sng" dirty="0">
                <a:cs typeface="Times New Roman" panose="02020603050405020304" pitchFamily="18" charset="0"/>
              </a:rPr>
              <a:t> places data </a:t>
            </a:r>
            <a:r>
              <a:rPr lang="en-US" altLang="en-US" sz="2400" u="sng" dirty="0">
                <a:solidFill>
                  <a:srgbClr val="FF0000"/>
                </a:solidFill>
                <a:cs typeface="Times New Roman" panose="02020603050405020304" pitchFamily="18" charset="0"/>
              </a:rPr>
              <a:t>in order, based on one or more </a:t>
            </a:r>
            <a:r>
              <a:rPr lang="en-US" altLang="en-US" sz="2400" u="sng" dirty="0">
                <a:solidFill>
                  <a:srgbClr val="0000FF"/>
                </a:solidFill>
                <a:cs typeface="Times New Roman" panose="02020603050405020304" pitchFamily="18" charset="0"/>
              </a:rPr>
              <a:t>sort keys</a:t>
            </a:r>
            <a:r>
              <a:rPr lang="en-US" altLang="en-US" sz="2400" u="sng" dirty="0">
                <a:cs typeface="Times New Roman" panose="02020603050405020304" pitchFamily="18" charset="0"/>
              </a:rPr>
              <a:t>. </a:t>
            </a:r>
          </a:p>
          <a:p>
            <a:pPr eaLnBrk="1" hangingPunct="1"/>
            <a:r>
              <a:rPr lang="en-US" altLang="en-US" sz="2400" dirty="0">
                <a:cs typeface="Times New Roman" panose="02020603050405020304" pitchFamily="18" charset="0"/>
              </a:rPr>
              <a:t>This chapter introduces </a:t>
            </a:r>
            <a:r>
              <a:rPr lang="en-US" altLang="en-US" sz="2400" dirty="0">
                <a:solidFill>
                  <a:srgbClr val="7030A0"/>
                </a:solidFill>
                <a:cs typeface="Times New Roman" panose="02020603050405020304" pitchFamily="18" charset="0"/>
              </a:rPr>
              <a:t>two simple sorting algorithms</a:t>
            </a:r>
            <a:r>
              <a:rPr lang="en-US" altLang="en-US" sz="2400" dirty="0">
                <a:cs typeface="Times New Roman" panose="02020603050405020304" pitchFamily="18" charset="0"/>
              </a:rPr>
              <a:t>, the </a:t>
            </a:r>
            <a:r>
              <a:rPr lang="en-US" altLang="en-US" sz="2400" i="1" dirty="0">
                <a:solidFill>
                  <a:srgbClr val="FF0000"/>
                </a:solidFill>
                <a:cs typeface="Times New Roman" panose="02020603050405020304" pitchFamily="18" charset="0"/>
              </a:rPr>
              <a:t>selection sort </a:t>
            </a:r>
            <a:r>
              <a:rPr lang="en-US" altLang="en-US" sz="2400" dirty="0">
                <a:cs typeface="Times New Roman" panose="02020603050405020304" pitchFamily="18" charset="0"/>
              </a:rPr>
              <a:t>and the </a:t>
            </a:r>
            <a:r>
              <a:rPr lang="en-US" altLang="en-US" sz="2400" i="1" dirty="0">
                <a:solidFill>
                  <a:srgbClr val="FF0000"/>
                </a:solidFill>
                <a:cs typeface="Times New Roman" panose="02020603050405020304" pitchFamily="18" charset="0"/>
              </a:rPr>
              <a:t>insertion sort</a:t>
            </a:r>
            <a:r>
              <a:rPr lang="en-US" altLang="en-US" sz="2400" dirty="0">
                <a:cs typeface="Times New Roman" panose="02020603050405020304" pitchFamily="18" charset="0"/>
              </a:rPr>
              <a:t>, along with the more efficient, but more complex, </a:t>
            </a:r>
            <a:r>
              <a:rPr lang="en-US" altLang="en-US" sz="2400" dirty="0">
                <a:solidFill>
                  <a:srgbClr val="FF0000"/>
                </a:solidFill>
                <a:cs typeface="Times New Roman" panose="02020603050405020304" pitchFamily="18" charset="0"/>
              </a:rPr>
              <a:t>merge sort</a:t>
            </a:r>
            <a:r>
              <a:rPr lang="en-US" altLang="en-US" sz="2400" dirty="0">
                <a:cs typeface="Times New Roman" panose="02020603050405020304" pitchFamily="18" charset="0"/>
              </a:rPr>
              <a:t>. </a:t>
            </a:r>
          </a:p>
          <a:p>
            <a:pPr eaLnBrk="1" hangingPunct="1"/>
            <a:r>
              <a:rPr lang="en-US" altLang="en-US" sz="2400" dirty="0">
                <a:cs typeface="Times New Roman" panose="02020603050405020304" pitchFamily="18" charset="0"/>
              </a:rPr>
              <a:t>Figure 18.1 summarizes the </a:t>
            </a:r>
            <a:r>
              <a:rPr lang="en-US" altLang="en-US" sz="2400" dirty="0">
                <a:solidFill>
                  <a:srgbClr val="7030A0"/>
                </a:solidFill>
                <a:cs typeface="Times New Roman" panose="02020603050405020304" pitchFamily="18" charset="0"/>
              </a:rPr>
              <a:t>searching</a:t>
            </a:r>
            <a:r>
              <a:rPr lang="en-US" altLang="en-US" sz="2400" dirty="0">
                <a:cs typeface="Times New Roman" panose="02020603050405020304" pitchFamily="18" charset="0"/>
              </a:rPr>
              <a:t> and </a:t>
            </a:r>
            <a:r>
              <a:rPr lang="en-US" altLang="en-US" sz="2400" dirty="0">
                <a:solidFill>
                  <a:srgbClr val="7030A0"/>
                </a:solidFill>
                <a:cs typeface="Times New Roman" panose="02020603050405020304" pitchFamily="18" charset="0"/>
              </a:rPr>
              <a:t>sorting</a:t>
            </a:r>
            <a:r>
              <a:rPr lang="en-US" altLang="en-US" sz="2400" dirty="0">
                <a:cs typeface="Times New Roman" panose="02020603050405020304" pitchFamily="18" charset="0"/>
              </a:rPr>
              <a:t> algorithms discussed in this book.</a:t>
            </a:r>
          </a:p>
        </p:txBody>
      </p:sp>
      <p:sp>
        <p:nvSpPr>
          <p:cNvPr id="3" name="Title 2"/>
          <p:cNvSpPr>
            <a:spLocks noGrp="1"/>
          </p:cNvSpPr>
          <p:nvPr>
            <p:ph type="title"/>
          </p:nvPr>
        </p:nvSpPr>
        <p:spPr>
          <a:xfrm>
            <a:off x="634481" y="304800"/>
            <a:ext cx="11047445" cy="1143000"/>
          </a:xfrm>
        </p:spPr>
        <p:txBody>
          <a:bodyPr/>
          <a:lstStyle/>
          <a:p>
            <a:pPr eaLnBrk="1" hangingPunct="1">
              <a:defRPr/>
            </a:pPr>
            <a:r>
              <a:rPr lang="en-US" dirty="0"/>
              <a:t>18.1 Introduction</a:t>
            </a:r>
          </a:p>
        </p:txBody>
      </p:sp>
      <p:sp>
        <p:nvSpPr>
          <p:cNvPr id="2" name="Slide Number Placeholder 1">
            <a:extLst>
              <a:ext uri="{FF2B5EF4-FFF2-40B4-BE49-F238E27FC236}">
                <a16:creationId xmlns:a16="http://schemas.microsoft.com/office/drawing/2014/main" id="{FF5EDFF7-A13A-4848-AE6E-E5949ED6B21E}"/>
              </a:ext>
            </a:extLst>
          </p:cNvPr>
          <p:cNvSpPr>
            <a:spLocks noGrp="1"/>
          </p:cNvSpPr>
          <p:nvPr>
            <p:ph type="sldNum" sz="quarter" idx="12"/>
          </p:nvPr>
        </p:nvSpPr>
        <p:spPr/>
        <p:txBody>
          <a:bodyPr/>
          <a:lstStyle/>
          <a:p>
            <a:fld id="{8A0BE4C0-7B2F-47B8-83D7-B37A9A8A5C1D}" type="slidenum">
              <a:rPr lang="en-US" smtClean="0"/>
              <a:t>3</a:t>
            </a:fld>
            <a:endParaRPr lang="en-US"/>
          </a:p>
        </p:txBody>
      </p:sp>
    </p:spTree>
    <p:extLst>
      <p:ext uri="{BB962C8B-B14F-4D97-AF65-F5344CB8AC3E}">
        <p14:creationId xmlns:p14="http://schemas.microsoft.com/office/powerpoint/2010/main" val="66833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609600" y="1265238"/>
            <a:ext cx="10972800" cy="4525962"/>
          </a:xfrm>
        </p:spPr>
        <p:txBody>
          <a:bodyPr/>
          <a:lstStyle/>
          <a:p>
            <a:pPr eaLnBrk="1" hangingPunct="1"/>
            <a:r>
              <a:rPr lang="en-US" altLang="en-US" sz="2300" dirty="0">
                <a:solidFill>
                  <a:srgbClr val="FF0000"/>
                </a:solidFill>
              </a:rPr>
              <a:t>If the search key is greater than the middle element</a:t>
            </a:r>
            <a:r>
              <a:rPr lang="en-US" altLang="en-US" sz="2300" dirty="0"/>
              <a:t>, the search key cannot match any element in the first half of the array, and </a:t>
            </a:r>
            <a:r>
              <a:rPr lang="en-US" altLang="en-US" sz="2300" dirty="0">
                <a:solidFill>
                  <a:srgbClr val="FF0000"/>
                </a:solidFill>
              </a:rPr>
              <a:t>the algorithm continues with only the second half of the array </a:t>
            </a:r>
            <a:r>
              <a:rPr lang="en-US" altLang="en-US" sz="2300" dirty="0"/>
              <a:t>(i.e., the element after the middle element through the last element). </a:t>
            </a:r>
          </a:p>
          <a:p>
            <a:pPr eaLnBrk="1" hangingPunct="1"/>
            <a:r>
              <a:rPr lang="en-US" altLang="en-US" sz="2300" dirty="0">
                <a:solidFill>
                  <a:srgbClr val="FF0000"/>
                </a:solidFill>
              </a:rPr>
              <a:t>Each iteration tests the middle value of the remaining portion of the array, called a </a:t>
            </a:r>
            <a:r>
              <a:rPr lang="en-US" altLang="en-US" sz="2300" i="1" dirty="0">
                <a:solidFill>
                  <a:srgbClr val="FF0000"/>
                </a:solidFill>
              </a:rPr>
              <a:t>subarray</a:t>
            </a:r>
            <a:r>
              <a:rPr lang="en-US" altLang="en-US" sz="2300" dirty="0">
                <a:solidFill>
                  <a:srgbClr val="FF0000"/>
                </a:solidFill>
              </a:rPr>
              <a:t>. </a:t>
            </a:r>
          </a:p>
          <a:p>
            <a:pPr eaLnBrk="1" hangingPunct="1"/>
            <a:r>
              <a:rPr lang="en-US" altLang="en-US" sz="2300" dirty="0"/>
              <a:t>A subarray can have no elements, or it can </a:t>
            </a:r>
            <a:r>
              <a:rPr lang="en-US" altLang="en-US" sz="2300" dirty="0">
                <a:solidFill>
                  <a:srgbClr val="FF0000"/>
                </a:solidFill>
              </a:rPr>
              <a:t>encompass</a:t>
            </a:r>
            <a:r>
              <a:rPr lang="en-US" altLang="en-US" sz="2300" dirty="0"/>
              <a:t> the entire array</a:t>
            </a:r>
            <a:r>
              <a:rPr lang="en-US" altLang="en-US" sz="2300" dirty="0">
                <a:solidFill>
                  <a:srgbClr val="FF0000"/>
                </a:solidFill>
              </a:rPr>
              <a:t>?</a:t>
            </a:r>
            <a:r>
              <a:rPr lang="en-US" altLang="en-US" sz="2300" dirty="0"/>
              <a:t>. </a:t>
            </a:r>
          </a:p>
          <a:p>
            <a:pPr eaLnBrk="1" hangingPunct="1"/>
            <a:r>
              <a:rPr lang="en-US" altLang="en-US" sz="2300" dirty="0">
                <a:solidFill>
                  <a:srgbClr val="FF0000"/>
                </a:solidFill>
              </a:rPr>
              <a:t>If the search key does not match the element, the algorithm eliminates half of the remaining elements. </a:t>
            </a:r>
          </a:p>
          <a:p>
            <a:pPr eaLnBrk="1" hangingPunct="1"/>
            <a:r>
              <a:rPr lang="en-US" altLang="en-US" sz="2300" dirty="0">
                <a:solidFill>
                  <a:srgbClr val="7030A0"/>
                </a:solidFill>
              </a:rPr>
              <a:t>The algorithm ends by </a:t>
            </a:r>
            <a:r>
              <a:rPr lang="en-US" altLang="en-US" sz="2300" dirty="0">
                <a:solidFill>
                  <a:srgbClr val="FF0000"/>
                </a:solidFill>
              </a:rPr>
              <a:t>either finding an element </a:t>
            </a:r>
            <a:r>
              <a:rPr lang="en-US" altLang="en-US" sz="2300" dirty="0">
                <a:solidFill>
                  <a:srgbClr val="7030A0"/>
                </a:solidFill>
              </a:rPr>
              <a:t>that matches the search key or </a:t>
            </a:r>
            <a:r>
              <a:rPr lang="en-US" altLang="en-US" sz="2300" dirty="0">
                <a:solidFill>
                  <a:srgbClr val="FF0000"/>
                </a:solidFill>
              </a:rPr>
              <a:t>reducing the subarray to zero size</a:t>
            </a:r>
            <a:r>
              <a:rPr lang="en-US" altLang="en-US" sz="2300" dirty="0">
                <a:solidFill>
                  <a:srgbClr val="7030A0"/>
                </a:solidFill>
              </a:rPr>
              <a:t>.</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AD0CA8CD-A074-4813-A2D4-C0BC924BCA1E}"/>
              </a:ext>
            </a:extLst>
          </p:cNvPr>
          <p:cNvSpPr>
            <a:spLocks noGrp="1"/>
          </p:cNvSpPr>
          <p:nvPr>
            <p:ph type="sldNum" sz="quarter" idx="12"/>
          </p:nvPr>
        </p:nvSpPr>
        <p:spPr/>
        <p:txBody>
          <a:bodyPr/>
          <a:lstStyle/>
          <a:p>
            <a:fld id="{8A0BE4C0-7B2F-47B8-83D7-B37A9A8A5C1D}" type="slidenum">
              <a:rPr lang="en-US" smtClean="0"/>
              <a:t>30</a:t>
            </a:fld>
            <a:endParaRPr lang="en-US"/>
          </a:p>
        </p:txBody>
      </p:sp>
    </p:spTree>
    <p:extLst>
      <p:ext uri="{BB962C8B-B14F-4D97-AF65-F5344CB8AC3E}">
        <p14:creationId xmlns:p14="http://schemas.microsoft.com/office/powerpoint/2010/main" val="1625104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p:txBody>
          <a:bodyPr/>
          <a:lstStyle/>
          <a:p>
            <a:pPr eaLnBrk="1" hangingPunct="1"/>
            <a:r>
              <a:rPr lang="en-US" altLang="en-US" sz="2400" dirty="0"/>
              <a:t>As an example, consider the sorted 15-element array</a:t>
            </a:r>
          </a:p>
          <a:p>
            <a:pPr marL="603250" lvl="2" indent="0">
              <a:buNone/>
            </a:pPr>
            <a:r>
              <a:rPr lang="en-US" altLang="en-US" sz="1600" dirty="0">
                <a:latin typeface="Consolas" panose="020B0609020204030204" pitchFamily="49" charset="0"/>
              </a:rPr>
              <a:t>2  3  5  10  27  30  34  51  56  65  77  81  82  93  99</a:t>
            </a:r>
            <a:endParaRPr lang="en-US" altLang="en-US" dirty="0"/>
          </a:p>
          <a:p>
            <a:pPr eaLnBrk="1" hangingPunct="1"/>
            <a:r>
              <a:rPr lang="en-US" altLang="en-US" sz="2400" dirty="0"/>
              <a:t>and a search key of 65. </a:t>
            </a:r>
          </a:p>
          <a:p>
            <a:pPr eaLnBrk="1" hangingPunct="1"/>
            <a:r>
              <a:rPr lang="en-US" altLang="en-US" sz="2400" dirty="0"/>
              <a:t>An app implementing the binary search algorithm would first check whether 51 is the search key (because </a:t>
            </a:r>
            <a:r>
              <a:rPr lang="en-US" altLang="en-US" sz="2400" dirty="0">
                <a:solidFill>
                  <a:srgbClr val="7030A0"/>
                </a:solidFill>
              </a:rPr>
              <a:t>51 is the middle element of the array). </a:t>
            </a:r>
          </a:p>
          <a:p>
            <a:pPr eaLnBrk="1" hangingPunct="1"/>
            <a:r>
              <a:rPr lang="en-US" altLang="en-US" sz="2400" dirty="0"/>
              <a:t>The search key (65) is larger than 51, so 51 is “discarded” (i.e., eliminated from consideration) along with the first half of the array (all elements smaller than 51.) </a:t>
            </a:r>
          </a:p>
          <a:p>
            <a:pPr eaLnBrk="1" hangingPunct="1"/>
            <a:r>
              <a:rPr lang="en-US" altLang="en-US" sz="2400" dirty="0">
                <a:solidFill>
                  <a:srgbClr val="7030A0"/>
                </a:solidFill>
              </a:rPr>
              <a:t>Next, the algorithm checks whether 81 (the middle element of the remainder of the array) matches the search key. </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AD3C1970-3F07-480B-A31C-791DD621464D}"/>
              </a:ext>
            </a:extLst>
          </p:cNvPr>
          <p:cNvSpPr>
            <a:spLocks noGrp="1"/>
          </p:cNvSpPr>
          <p:nvPr>
            <p:ph type="sldNum" sz="quarter" idx="12"/>
          </p:nvPr>
        </p:nvSpPr>
        <p:spPr/>
        <p:txBody>
          <a:bodyPr/>
          <a:lstStyle/>
          <a:p>
            <a:fld id="{8A0BE4C0-7B2F-47B8-83D7-B37A9A8A5C1D}" type="slidenum">
              <a:rPr lang="en-US" smtClean="0"/>
              <a:t>31</a:t>
            </a:fld>
            <a:endParaRPr lang="en-US"/>
          </a:p>
        </p:txBody>
      </p:sp>
    </p:spTree>
    <p:extLst>
      <p:ext uri="{BB962C8B-B14F-4D97-AF65-F5344CB8AC3E}">
        <p14:creationId xmlns:p14="http://schemas.microsoft.com/office/powerpoint/2010/main" val="3431662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p:cNvSpPr>
            <a:spLocks noGrp="1"/>
          </p:cNvSpPr>
          <p:nvPr>
            <p:ph idx="1"/>
          </p:nvPr>
        </p:nvSpPr>
        <p:spPr/>
        <p:txBody>
          <a:bodyPr/>
          <a:lstStyle/>
          <a:p>
            <a:pPr eaLnBrk="1" hangingPunct="1"/>
            <a:r>
              <a:rPr lang="en-US" altLang="en-US" sz="2400" dirty="0"/>
              <a:t>The search key (65) is smaller than 81, so 81 is discarded along with the elements larger than 81. </a:t>
            </a:r>
          </a:p>
          <a:p>
            <a:pPr eaLnBrk="1" hangingPunct="1"/>
            <a:r>
              <a:rPr lang="en-US" altLang="en-US" sz="2400" dirty="0">
                <a:solidFill>
                  <a:srgbClr val="7030A0"/>
                </a:solidFill>
              </a:rPr>
              <a:t>After just two tests, the algorithm has narrowed the number of values to </a:t>
            </a:r>
            <a:r>
              <a:rPr lang="en-US" altLang="en-US" sz="2400" dirty="0">
                <a:solidFill>
                  <a:srgbClr val="FF0000"/>
                </a:solidFill>
              </a:rPr>
              <a:t>check to three (56, 65 and 77). </a:t>
            </a:r>
          </a:p>
          <a:p>
            <a:pPr eaLnBrk="1" hangingPunct="1"/>
            <a:r>
              <a:rPr lang="en-US" altLang="en-US" sz="2400" dirty="0"/>
              <a:t>The algorithm then checks 65 (which indeed matches the search key) and returns the index of the array element containing 65. </a:t>
            </a:r>
          </a:p>
          <a:p>
            <a:pPr eaLnBrk="1" hangingPunct="1"/>
            <a:r>
              <a:rPr lang="en-US" altLang="en-US" sz="2400" dirty="0"/>
              <a:t>This algorithm required </a:t>
            </a:r>
            <a:r>
              <a:rPr lang="en-US" altLang="en-US" sz="2400" dirty="0">
                <a:solidFill>
                  <a:srgbClr val="7030A0"/>
                </a:solidFill>
              </a:rPr>
              <a:t>just three comparisons </a:t>
            </a:r>
            <a:r>
              <a:rPr lang="en-US" altLang="en-US" sz="2400" dirty="0"/>
              <a:t>to determine whether the search key matched an element of the array. </a:t>
            </a:r>
          </a:p>
          <a:p>
            <a:pPr eaLnBrk="1" hangingPunct="1"/>
            <a:r>
              <a:rPr lang="en-US" altLang="en-US" sz="2400" dirty="0">
                <a:solidFill>
                  <a:srgbClr val="7030A0"/>
                </a:solidFill>
              </a:rPr>
              <a:t>Using </a:t>
            </a:r>
            <a:r>
              <a:rPr lang="en-US" altLang="en-US" sz="2400" dirty="0">
                <a:solidFill>
                  <a:srgbClr val="FF0000"/>
                </a:solidFill>
              </a:rPr>
              <a:t>a linear search algorithm </a:t>
            </a:r>
            <a:r>
              <a:rPr lang="en-US" altLang="en-US" sz="2400" dirty="0">
                <a:solidFill>
                  <a:srgbClr val="7030A0"/>
                </a:solidFill>
              </a:rPr>
              <a:t>would have required </a:t>
            </a:r>
            <a:r>
              <a:rPr lang="en-US" altLang="en-US" sz="2400" dirty="0">
                <a:solidFill>
                  <a:srgbClr val="FF0000"/>
                </a:solidFill>
              </a:rPr>
              <a:t>10 comparisons</a:t>
            </a:r>
            <a:r>
              <a:rPr lang="en-US" altLang="en-US" sz="2400" dirty="0">
                <a:solidFill>
                  <a:srgbClr val="7030A0"/>
                </a:solidFill>
              </a:rPr>
              <a:t>. </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4D45EBDE-F6F5-4D24-944B-049DB783D529}"/>
              </a:ext>
            </a:extLst>
          </p:cNvPr>
          <p:cNvSpPr>
            <a:spLocks noGrp="1"/>
          </p:cNvSpPr>
          <p:nvPr>
            <p:ph type="sldNum" sz="quarter" idx="12"/>
          </p:nvPr>
        </p:nvSpPr>
        <p:spPr/>
        <p:txBody>
          <a:bodyPr/>
          <a:lstStyle/>
          <a:p>
            <a:fld id="{8A0BE4C0-7B2F-47B8-83D7-B37A9A8A5C1D}" type="slidenum">
              <a:rPr lang="en-US" smtClean="0"/>
              <a:t>32</a:t>
            </a:fld>
            <a:endParaRPr lang="en-US"/>
          </a:p>
        </p:txBody>
      </p:sp>
    </p:spTree>
    <p:extLst>
      <p:ext uri="{BB962C8B-B14F-4D97-AF65-F5344CB8AC3E}">
        <p14:creationId xmlns:p14="http://schemas.microsoft.com/office/powerpoint/2010/main" val="2404972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hangingPunct="1"/>
            <a:r>
              <a:rPr lang="en-US" altLang="en-US" sz="2400" dirty="0"/>
              <a:t>In this example, we have chosen to use an array with 15 elements so that there will always be an obvious middle element in the array. </a:t>
            </a:r>
          </a:p>
          <a:p>
            <a:pPr eaLnBrk="1" hangingPunct="1"/>
            <a:r>
              <a:rPr lang="en-US" altLang="en-US" sz="2400" dirty="0">
                <a:solidFill>
                  <a:srgbClr val="7030A0"/>
                </a:solidFill>
              </a:rPr>
              <a:t>With an </a:t>
            </a:r>
            <a:r>
              <a:rPr lang="en-US" altLang="en-US" sz="2400" dirty="0">
                <a:solidFill>
                  <a:srgbClr val="FF0000"/>
                </a:solidFill>
              </a:rPr>
              <a:t>even number of elements</a:t>
            </a:r>
            <a:r>
              <a:rPr lang="en-US" altLang="en-US" sz="2400" dirty="0">
                <a:solidFill>
                  <a:srgbClr val="7030A0"/>
                </a:solidFill>
              </a:rPr>
              <a:t>, the middle of the array lies </a:t>
            </a:r>
            <a:r>
              <a:rPr lang="en-US" altLang="en-US" sz="2400" dirty="0">
                <a:solidFill>
                  <a:srgbClr val="FF0000"/>
                </a:solidFill>
              </a:rPr>
              <a:t>between two elements. </a:t>
            </a:r>
          </a:p>
          <a:p>
            <a:pPr eaLnBrk="1" hangingPunct="1"/>
            <a:r>
              <a:rPr lang="en-US" altLang="en-US" sz="2400" dirty="0">
                <a:solidFill>
                  <a:srgbClr val="7030A0"/>
                </a:solidFill>
              </a:rPr>
              <a:t>We implement the algorithm to choose the </a:t>
            </a:r>
            <a:r>
              <a:rPr lang="en-US" altLang="en-US" sz="2400" dirty="0">
                <a:solidFill>
                  <a:srgbClr val="FF0000"/>
                </a:solidFill>
              </a:rPr>
              <a:t>higher of the two elements</a:t>
            </a:r>
            <a:r>
              <a:rPr lang="en-US" altLang="en-US" sz="2400" dirty="0">
                <a:solidFill>
                  <a:srgbClr val="7030A0"/>
                </a:solidFill>
              </a:rPr>
              <a:t>.</a:t>
            </a:r>
          </a:p>
          <a:p>
            <a:pPr>
              <a:defRPr/>
            </a:pPr>
            <a:r>
              <a:rPr lang="en-US" sz="2400" dirty="0"/>
              <a:t>Figure 18.3 declares class </a:t>
            </a:r>
            <a:r>
              <a:rPr lang="en-US" sz="2400" dirty="0" err="1">
                <a:latin typeface="Consolas" panose="020B0609020204030204" pitchFamily="49" charset="0"/>
              </a:rPr>
              <a:t>BinarySearchTest</a:t>
            </a:r>
            <a:r>
              <a:rPr lang="en-US" sz="2400" dirty="0"/>
              <a:t> to implement and test a binary search.</a:t>
            </a:r>
          </a:p>
          <a:p>
            <a:r>
              <a:rPr lang="en-US" altLang="en-US" sz="2400" dirty="0"/>
              <a:t>Method </a:t>
            </a:r>
            <a:r>
              <a:rPr lang="en-US" altLang="en-US" sz="2400" dirty="0">
                <a:solidFill>
                  <a:srgbClr val="0000FF"/>
                </a:solidFill>
                <a:latin typeface="Consolas" panose="020B0609020204030204" pitchFamily="49" charset="0"/>
              </a:rPr>
              <a:t>Sort</a:t>
            </a:r>
            <a:r>
              <a:rPr lang="en-US" altLang="en-US" sz="2400" dirty="0">
                <a:solidFill>
                  <a:srgbClr val="0000FF"/>
                </a:solidFill>
              </a:rPr>
              <a:t> </a:t>
            </a:r>
            <a:r>
              <a:rPr lang="en-US" altLang="en-US" sz="2400" dirty="0"/>
              <a:t>is a </a:t>
            </a:r>
            <a:r>
              <a:rPr lang="en-US" altLang="en-US" sz="2400" dirty="0">
                <a:solidFill>
                  <a:srgbClr val="FF0000"/>
                </a:solidFill>
                <a:latin typeface="Consolas" panose="020B0609020204030204" pitchFamily="49" charset="0"/>
              </a:rPr>
              <a:t>static</a:t>
            </a:r>
            <a:r>
              <a:rPr lang="en-US" altLang="en-US" sz="2400" dirty="0">
                <a:solidFill>
                  <a:srgbClr val="FF0000"/>
                </a:solidFill>
              </a:rPr>
              <a:t> method </a:t>
            </a:r>
            <a:r>
              <a:rPr lang="en-US" altLang="en-US" sz="2400" dirty="0"/>
              <a:t>of class </a:t>
            </a:r>
            <a:r>
              <a:rPr lang="en-US" altLang="en-US" sz="2400" dirty="0">
                <a:latin typeface="Consolas" panose="020B0609020204030204" pitchFamily="49" charset="0"/>
              </a:rPr>
              <a:t>Array</a:t>
            </a:r>
            <a:r>
              <a:rPr lang="en-US" altLang="en-US" sz="2400" dirty="0"/>
              <a:t> that sorts the elements in an array in </a:t>
            </a:r>
            <a:r>
              <a:rPr lang="en-US" altLang="en-US" sz="2400" i="1" dirty="0"/>
              <a:t>ascending</a:t>
            </a:r>
            <a:r>
              <a:rPr lang="en-US" altLang="en-US" sz="2400" dirty="0"/>
              <a:t> order. </a:t>
            </a:r>
          </a:p>
          <a:p>
            <a:r>
              <a:rPr lang="en-US" altLang="en-US" sz="2400" dirty="0"/>
              <a:t>Recall that the </a:t>
            </a:r>
            <a:r>
              <a:rPr lang="en-US" altLang="en-US" sz="2400" dirty="0">
                <a:solidFill>
                  <a:srgbClr val="FF0000"/>
                </a:solidFill>
              </a:rPr>
              <a:t>binary search algorithm </a:t>
            </a:r>
            <a:r>
              <a:rPr lang="en-US" altLang="en-US" sz="2400" dirty="0"/>
              <a:t>works only on </a:t>
            </a:r>
            <a:r>
              <a:rPr lang="en-US" altLang="en-US" sz="2400" i="1" dirty="0"/>
              <a:t>sorted</a:t>
            </a:r>
            <a:r>
              <a:rPr lang="en-US" altLang="en-US" sz="2400" dirty="0"/>
              <a:t> arrays.</a:t>
            </a:r>
          </a:p>
          <a:p>
            <a:pPr>
              <a:defRPr/>
            </a:pPr>
            <a:endParaRPr lang="en-US" sz="2400" dirty="0"/>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692BFA39-068A-4137-A5FF-97A2676C2E91}"/>
              </a:ext>
            </a:extLst>
          </p:cNvPr>
          <p:cNvSpPr>
            <a:spLocks noGrp="1"/>
          </p:cNvSpPr>
          <p:nvPr>
            <p:ph type="sldNum" sz="quarter" idx="12"/>
          </p:nvPr>
        </p:nvSpPr>
        <p:spPr/>
        <p:txBody>
          <a:bodyPr/>
          <a:lstStyle/>
          <a:p>
            <a:fld id="{8A0BE4C0-7B2F-47B8-83D7-B37A9A8A5C1D}" type="slidenum">
              <a:rPr lang="en-US" smtClean="0"/>
              <a:t>33</a:t>
            </a:fld>
            <a:endParaRPr lang="en-US"/>
          </a:p>
        </p:txBody>
      </p:sp>
    </p:spTree>
    <p:extLst>
      <p:ext uri="{BB962C8B-B14F-4D97-AF65-F5344CB8AC3E}">
        <p14:creationId xmlns:p14="http://schemas.microsoft.com/office/powerpoint/2010/main" val="331871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sp>
        <p:nvSpPr>
          <p:cNvPr id="4" name="Arrow: Right 3">
            <a:extLst>
              <a:ext uri="{FF2B5EF4-FFF2-40B4-BE49-F238E27FC236}">
                <a16:creationId xmlns:a16="http://schemas.microsoft.com/office/drawing/2014/main" id="{85F4AA8F-A475-4E10-9551-1362858D0C81}"/>
              </a:ext>
            </a:extLst>
          </p:cNvPr>
          <p:cNvSpPr/>
          <p:nvPr/>
        </p:nvSpPr>
        <p:spPr>
          <a:xfrm>
            <a:off x="1642188" y="47399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C97300B-9971-4DAC-AD7A-DDF27217021C}"/>
              </a:ext>
            </a:extLst>
          </p:cNvPr>
          <p:cNvSpPr>
            <a:spLocks noGrp="1"/>
          </p:cNvSpPr>
          <p:nvPr>
            <p:ph type="sldNum" sz="quarter" idx="12"/>
          </p:nvPr>
        </p:nvSpPr>
        <p:spPr/>
        <p:txBody>
          <a:bodyPr/>
          <a:lstStyle/>
          <a:p>
            <a:fld id="{8A0BE4C0-7B2F-47B8-83D7-B37A9A8A5C1D}" type="slidenum">
              <a:rPr lang="en-US" smtClean="0"/>
              <a:t>34</a:t>
            </a:fld>
            <a:endParaRPr lang="en-US"/>
          </a:p>
        </p:txBody>
      </p:sp>
    </p:spTree>
    <p:extLst>
      <p:ext uri="{BB962C8B-B14F-4D97-AF65-F5344CB8AC3E}">
        <p14:creationId xmlns:p14="http://schemas.microsoft.com/office/powerpoint/2010/main" val="304678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4713" y="0"/>
            <a:ext cx="10440987" cy="6858000"/>
          </a:xfrm>
          <a:prstGeom prst="rect">
            <a:avLst/>
          </a:prstGeom>
          <a:noFill/>
          <a:ln>
            <a:noFill/>
          </a:ln>
        </p:spPr>
      </p:pic>
      <p:sp>
        <p:nvSpPr>
          <p:cNvPr id="4" name="Arrow: Right 3">
            <a:extLst>
              <a:ext uri="{FF2B5EF4-FFF2-40B4-BE49-F238E27FC236}">
                <a16:creationId xmlns:a16="http://schemas.microsoft.com/office/drawing/2014/main" id="{3AC0171B-C1CF-49BB-AB42-9844A833D4CD}"/>
              </a:ext>
            </a:extLst>
          </p:cNvPr>
          <p:cNvSpPr/>
          <p:nvPr/>
        </p:nvSpPr>
        <p:spPr>
          <a:xfrm>
            <a:off x="1838130" y="24539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D41CCFE-79FB-4A1F-B555-77B6A0C7B532}"/>
              </a:ext>
            </a:extLst>
          </p:cNvPr>
          <p:cNvSpPr>
            <a:spLocks noGrp="1"/>
          </p:cNvSpPr>
          <p:nvPr>
            <p:ph type="sldNum" sz="quarter" idx="12"/>
          </p:nvPr>
        </p:nvSpPr>
        <p:spPr/>
        <p:txBody>
          <a:bodyPr/>
          <a:lstStyle/>
          <a:p>
            <a:fld id="{8A0BE4C0-7B2F-47B8-83D7-B37A9A8A5C1D}" type="slidenum">
              <a:rPr lang="en-US" smtClean="0"/>
              <a:t>35</a:t>
            </a:fld>
            <a:endParaRPr lang="en-US"/>
          </a:p>
        </p:txBody>
      </p:sp>
    </p:spTree>
    <p:extLst>
      <p:ext uri="{BB962C8B-B14F-4D97-AF65-F5344CB8AC3E}">
        <p14:creationId xmlns:p14="http://schemas.microsoft.com/office/powerpoint/2010/main" val="2499472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sp>
        <p:nvSpPr>
          <p:cNvPr id="4" name="Arrow: Right 3">
            <a:extLst>
              <a:ext uri="{FF2B5EF4-FFF2-40B4-BE49-F238E27FC236}">
                <a16:creationId xmlns:a16="http://schemas.microsoft.com/office/drawing/2014/main" id="{BFA1A48C-7FD5-4444-977E-7BAF2CECA777}"/>
              </a:ext>
            </a:extLst>
          </p:cNvPr>
          <p:cNvSpPr/>
          <p:nvPr/>
        </p:nvSpPr>
        <p:spPr>
          <a:xfrm>
            <a:off x="1380931" y="23513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967ED36-BC37-4E05-A930-8B11A318637A}"/>
              </a:ext>
            </a:extLst>
          </p:cNvPr>
          <p:cNvSpPr>
            <a:spLocks noGrp="1"/>
          </p:cNvSpPr>
          <p:nvPr>
            <p:ph type="sldNum" sz="quarter" idx="12"/>
          </p:nvPr>
        </p:nvSpPr>
        <p:spPr/>
        <p:txBody>
          <a:bodyPr/>
          <a:lstStyle/>
          <a:p>
            <a:fld id="{8A0BE4C0-7B2F-47B8-83D7-B37A9A8A5C1D}" type="slidenum">
              <a:rPr lang="en-US" smtClean="0"/>
              <a:t>36</a:t>
            </a:fld>
            <a:endParaRPr lang="en-US"/>
          </a:p>
        </p:txBody>
      </p:sp>
    </p:spTree>
    <p:extLst>
      <p:ext uri="{BB962C8B-B14F-4D97-AF65-F5344CB8AC3E}">
        <p14:creationId xmlns:p14="http://schemas.microsoft.com/office/powerpoint/2010/main" val="224681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0313" y="0"/>
            <a:ext cx="9729787" cy="6858000"/>
          </a:xfrm>
          <a:prstGeom prst="rect">
            <a:avLst/>
          </a:prstGeom>
          <a:noFill/>
          <a:ln>
            <a:noFill/>
          </a:ln>
        </p:spPr>
      </p:pic>
      <p:sp>
        <p:nvSpPr>
          <p:cNvPr id="4" name="Arrow: Right 3">
            <a:extLst>
              <a:ext uri="{FF2B5EF4-FFF2-40B4-BE49-F238E27FC236}">
                <a16:creationId xmlns:a16="http://schemas.microsoft.com/office/drawing/2014/main" id="{A30AFAB0-DCCD-4ECD-8A6D-153A6C0D69A0}"/>
              </a:ext>
            </a:extLst>
          </p:cNvPr>
          <p:cNvSpPr/>
          <p:nvPr/>
        </p:nvSpPr>
        <p:spPr>
          <a:xfrm>
            <a:off x="2267339" y="130628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267D5A-7447-4CE8-9B12-F067E03FBFD7}"/>
              </a:ext>
            </a:extLst>
          </p:cNvPr>
          <p:cNvSpPr txBox="1"/>
          <p:nvPr/>
        </p:nvSpPr>
        <p:spPr>
          <a:xfrm>
            <a:off x="5570375" y="4441372"/>
            <a:ext cx="2627642" cy="307777"/>
          </a:xfrm>
          <a:prstGeom prst="rect">
            <a:avLst/>
          </a:prstGeom>
          <a:noFill/>
        </p:spPr>
        <p:txBody>
          <a:bodyPr wrap="none" rtlCol="0">
            <a:spAutoFit/>
          </a:bodyPr>
          <a:lstStyle/>
          <a:p>
            <a:r>
              <a:rPr lang="en-US" sz="1400" b="1" dirty="0">
                <a:solidFill>
                  <a:srgbClr val="FF0000"/>
                </a:solidFill>
              </a:rPr>
              <a:t>While the array is not empty</a:t>
            </a:r>
          </a:p>
        </p:txBody>
      </p:sp>
      <p:sp>
        <p:nvSpPr>
          <p:cNvPr id="6" name="Slide Number Placeholder 5">
            <a:extLst>
              <a:ext uri="{FF2B5EF4-FFF2-40B4-BE49-F238E27FC236}">
                <a16:creationId xmlns:a16="http://schemas.microsoft.com/office/drawing/2014/main" id="{6C83D994-6382-43FC-910C-E80F3902430C}"/>
              </a:ext>
            </a:extLst>
          </p:cNvPr>
          <p:cNvSpPr>
            <a:spLocks noGrp="1"/>
          </p:cNvSpPr>
          <p:nvPr>
            <p:ph type="sldNum" sz="quarter" idx="12"/>
          </p:nvPr>
        </p:nvSpPr>
        <p:spPr/>
        <p:txBody>
          <a:bodyPr/>
          <a:lstStyle/>
          <a:p>
            <a:fld id="{8A0BE4C0-7B2F-47B8-83D7-B37A9A8A5C1D}" type="slidenum">
              <a:rPr lang="en-US" smtClean="0"/>
              <a:t>37</a:t>
            </a:fld>
            <a:endParaRPr lang="en-US"/>
          </a:p>
        </p:txBody>
      </p:sp>
    </p:spTree>
    <p:extLst>
      <p:ext uri="{BB962C8B-B14F-4D97-AF65-F5344CB8AC3E}">
        <p14:creationId xmlns:p14="http://schemas.microsoft.com/office/powerpoint/2010/main" val="3426719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638"/>
            <a:ext cx="12192000" cy="6561137"/>
          </a:xfrm>
          <a:prstGeom prst="rect">
            <a:avLst/>
          </a:prstGeom>
          <a:noFill/>
          <a:ln>
            <a:noFill/>
          </a:ln>
        </p:spPr>
      </p:pic>
      <p:sp>
        <p:nvSpPr>
          <p:cNvPr id="4" name="Slide Number Placeholder 3">
            <a:extLst>
              <a:ext uri="{FF2B5EF4-FFF2-40B4-BE49-F238E27FC236}">
                <a16:creationId xmlns:a16="http://schemas.microsoft.com/office/drawing/2014/main" id="{E70236E9-098B-44FE-B3AF-A64532716D30}"/>
              </a:ext>
            </a:extLst>
          </p:cNvPr>
          <p:cNvSpPr>
            <a:spLocks noGrp="1"/>
          </p:cNvSpPr>
          <p:nvPr>
            <p:ph type="sldNum" sz="quarter" idx="12"/>
          </p:nvPr>
        </p:nvSpPr>
        <p:spPr/>
        <p:txBody>
          <a:bodyPr/>
          <a:lstStyle/>
          <a:p>
            <a:fld id="{8A0BE4C0-7B2F-47B8-83D7-B37A9A8A5C1D}" type="slidenum">
              <a:rPr lang="en-US" smtClean="0"/>
              <a:t>38</a:t>
            </a:fld>
            <a:endParaRPr lang="en-US"/>
          </a:p>
        </p:txBody>
      </p:sp>
    </p:spTree>
    <p:extLst>
      <p:ext uri="{BB962C8B-B14F-4D97-AF65-F5344CB8AC3E}">
        <p14:creationId xmlns:p14="http://schemas.microsoft.com/office/powerpoint/2010/main" val="3445184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82700" y="0"/>
            <a:ext cx="9626600" cy="6858000"/>
          </a:xfrm>
          <a:prstGeom prst="rect">
            <a:avLst/>
          </a:prstGeom>
          <a:noFill/>
          <a:ln>
            <a:noFill/>
          </a:ln>
        </p:spPr>
      </p:pic>
      <p:sp>
        <p:nvSpPr>
          <p:cNvPr id="4" name="Slide Number Placeholder 3">
            <a:extLst>
              <a:ext uri="{FF2B5EF4-FFF2-40B4-BE49-F238E27FC236}">
                <a16:creationId xmlns:a16="http://schemas.microsoft.com/office/drawing/2014/main" id="{DD92F9B9-5261-4A49-8494-A3A8AB9C4C79}"/>
              </a:ext>
            </a:extLst>
          </p:cNvPr>
          <p:cNvSpPr>
            <a:spLocks noGrp="1"/>
          </p:cNvSpPr>
          <p:nvPr>
            <p:ph type="sldNum" sz="quarter" idx="12"/>
          </p:nvPr>
        </p:nvSpPr>
        <p:spPr/>
        <p:txBody>
          <a:bodyPr/>
          <a:lstStyle/>
          <a:p>
            <a:fld id="{8A0BE4C0-7B2F-47B8-83D7-B37A9A8A5C1D}" type="slidenum">
              <a:rPr lang="en-US" smtClean="0"/>
              <a:t>39</a:t>
            </a:fld>
            <a:endParaRPr lang="en-US"/>
          </a:p>
        </p:txBody>
      </p:sp>
      <p:sp>
        <p:nvSpPr>
          <p:cNvPr id="3" name="Arrow: Right 2">
            <a:extLst>
              <a:ext uri="{FF2B5EF4-FFF2-40B4-BE49-F238E27FC236}">
                <a16:creationId xmlns:a16="http://schemas.microsoft.com/office/drawing/2014/main" id="{D36F979E-EBFF-45DD-818E-3E441DDF97C4}"/>
              </a:ext>
            </a:extLst>
          </p:cNvPr>
          <p:cNvSpPr/>
          <p:nvPr/>
        </p:nvSpPr>
        <p:spPr>
          <a:xfrm>
            <a:off x="352064" y="3728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sorted</a:t>
            </a:r>
            <a:endParaRPr lang="en-US" sz="1400" dirty="0"/>
          </a:p>
        </p:txBody>
      </p:sp>
    </p:spTree>
    <p:extLst>
      <p:ext uri="{BB962C8B-B14F-4D97-AF65-F5344CB8AC3E}">
        <p14:creationId xmlns:p14="http://schemas.microsoft.com/office/powerpoint/2010/main" val="88736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9775"/>
            <a:ext cx="12192000" cy="5376863"/>
          </a:xfrm>
          <a:prstGeom prst="rect">
            <a:avLst/>
          </a:prstGeom>
          <a:noFill/>
          <a:ln>
            <a:noFill/>
          </a:ln>
        </p:spPr>
      </p:pic>
      <p:sp>
        <p:nvSpPr>
          <p:cNvPr id="4" name="Slide Number Placeholder 3">
            <a:extLst>
              <a:ext uri="{FF2B5EF4-FFF2-40B4-BE49-F238E27FC236}">
                <a16:creationId xmlns:a16="http://schemas.microsoft.com/office/drawing/2014/main" id="{21F9D317-144C-46F1-BB8E-1B0008C169F3}"/>
              </a:ext>
            </a:extLst>
          </p:cNvPr>
          <p:cNvSpPr>
            <a:spLocks noGrp="1"/>
          </p:cNvSpPr>
          <p:nvPr>
            <p:ph type="sldNum" sz="quarter" idx="12"/>
          </p:nvPr>
        </p:nvSpPr>
        <p:spPr/>
        <p:txBody>
          <a:bodyPr/>
          <a:lstStyle/>
          <a:p>
            <a:fld id="{8A0BE4C0-7B2F-47B8-83D7-B37A9A8A5C1D}" type="slidenum">
              <a:rPr lang="en-US" smtClean="0"/>
              <a:t>4</a:t>
            </a:fld>
            <a:endParaRPr lang="en-US"/>
          </a:p>
        </p:txBody>
      </p:sp>
    </p:spTree>
    <p:extLst>
      <p:ext uri="{BB962C8B-B14F-4D97-AF65-F5344CB8AC3E}">
        <p14:creationId xmlns:p14="http://schemas.microsoft.com/office/powerpoint/2010/main" val="2431122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p:txBody>
          <a:bodyPr/>
          <a:lstStyle/>
          <a:p>
            <a:pPr eaLnBrk="1" hangingPunct="1"/>
            <a:r>
              <a:rPr lang="en-US" altLang="en-US" sz="2400" dirty="0"/>
              <a:t>Lines 27–47 of Fig. 18.5 loop until the user enters </a:t>
            </a:r>
            <a:r>
              <a:rPr lang="en-US" altLang="en-US" sz="2400" dirty="0">
                <a:latin typeface="Consolas" panose="020B0609020204030204" pitchFamily="49" charset="0"/>
              </a:rPr>
              <a:t>-1</a:t>
            </a:r>
            <a:r>
              <a:rPr lang="en-US" altLang="en-US" sz="2400" dirty="0"/>
              <a:t>. </a:t>
            </a:r>
          </a:p>
          <a:p>
            <a:pPr eaLnBrk="1" hangingPunct="1"/>
            <a:r>
              <a:rPr lang="en-US" altLang="en-US" sz="2400" dirty="0"/>
              <a:t>For each other number the user enters, the app performs a binary search to determine whether the number matches an element in the array. </a:t>
            </a:r>
          </a:p>
          <a:p>
            <a:pPr eaLnBrk="1" hangingPunct="1"/>
            <a:r>
              <a:rPr lang="en-US" altLang="en-US" sz="2400" dirty="0"/>
              <a:t>The first line of output from this app is the array of </a:t>
            </a:r>
            <a:r>
              <a:rPr lang="en-US" altLang="en-US" sz="2400" dirty="0" err="1">
                <a:latin typeface="Consolas" panose="020B0609020204030204" pitchFamily="49" charset="0"/>
              </a:rPr>
              <a:t>int</a:t>
            </a:r>
            <a:r>
              <a:rPr lang="en-US" altLang="en-US" sz="2400" dirty="0" err="1"/>
              <a:t>s</a:t>
            </a:r>
            <a:r>
              <a:rPr lang="en-US" altLang="en-US" sz="2400" dirty="0"/>
              <a:t>, in increasing order. </a:t>
            </a:r>
          </a:p>
          <a:p>
            <a:pPr eaLnBrk="1" hangingPunct="1"/>
            <a:r>
              <a:rPr lang="en-US" altLang="en-US" sz="2400" dirty="0"/>
              <a:t>When the user instructs the app to search for </a:t>
            </a:r>
            <a:r>
              <a:rPr lang="en-US" altLang="en-US" sz="2400" dirty="0">
                <a:latin typeface="Consolas" panose="020B0609020204030204" pitchFamily="49" charset="0"/>
              </a:rPr>
              <a:t>72</a:t>
            </a:r>
            <a:r>
              <a:rPr lang="en-US" altLang="en-US" sz="2400" dirty="0"/>
              <a:t>, the app first tests the middle element (indicated by * in the sample output), which is </a:t>
            </a:r>
            <a:r>
              <a:rPr lang="en-US" altLang="en-US" sz="2400" dirty="0">
                <a:latin typeface="Consolas" panose="020B0609020204030204" pitchFamily="49" charset="0"/>
              </a:rPr>
              <a:t>52</a:t>
            </a:r>
            <a:r>
              <a:rPr lang="en-US" altLang="en-US" sz="2400" dirty="0"/>
              <a:t>. </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8EA5B6C0-B560-4033-8CF7-76ACA873D296}"/>
              </a:ext>
            </a:extLst>
          </p:cNvPr>
          <p:cNvSpPr>
            <a:spLocks noGrp="1"/>
          </p:cNvSpPr>
          <p:nvPr>
            <p:ph type="sldNum" sz="quarter" idx="12"/>
          </p:nvPr>
        </p:nvSpPr>
        <p:spPr/>
        <p:txBody>
          <a:bodyPr/>
          <a:lstStyle/>
          <a:p>
            <a:fld id="{8A0BE4C0-7B2F-47B8-83D7-B37A9A8A5C1D}" type="slidenum">
              <a:rPr lang="en-US" smtClean="0"/>
              <a:t>40</a:t>
            </a:fld>
            <a:endParaRPr lang="en-US"/>
          </a:p>
        </p:txBody>
      </p:sp>
    </p:spTree>
    <p:extLst>
      <p:ext uri="{BB962C8B-B14F-4D97-AF65-F5344CB8AC3E}">
        <p14:creationId xmlns:p14="http://schemas.microsoft.com/office/powerpoint/2010/main" val="1960153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p:txBody>
          <a:bodyPr/>
          <a:lstStyle/>
          <a:p>
            <a:pPr eaLnBrk="1" hangingPunct="1"/>
            <a:r>
              <a:rPr lang="en-US" altLang="en-US" sz="2400" dirty="0"/>
              <a:t>The search key is greater than </a:t>
            </a:r>
            <a:r>
              <a:rPr lang="en-US" altLang="en-US" sz="2400" dirty="0">
                <a:latin typeface="Consolas" panose="020B0609020204030204" pitchFamily="49" charset="0"/>
              </a:rPr>
              <a:t>52</a:t>
            </a:r>
            <a:r>
              <a:rPr lang="en-US" altLang="en-US" sz="2400" dirty="0"/>
              <a:t>, so the app eliminates from consideration the first half of the array and tests the middle element from the second half. The search key is smaller than </a:t>
            </a:r>
            <a:r>
              <a:rPr lang="en-US" altLang="en-US" sz="2400" dirty="0">
                <a:latin typeface="Consolas" panose="020B0609020204030204" pitchFamily="49" charset="0"/>
              </a:rPr>
              <a:t>82</a:t>
            </a:r>
            <a:r>
              <a:rPr lang="en-US" altLang="en-US" sz="2400" dirty="0"/>
              <a:t>, so the app eliminates from consideration the second half of the subarray, leaving only three elements. </a:t>
            </a:r>
          </a:p>
          <a:p>
            <a:pPr eaLnBrk="1" hangingPunct="1"/>
            <a:r>
              <a:rPr lang="en-US" altLang="en-US" sz="2400" dirty="0"/>
              <a:t>Finally, the app checks </a:t>
            </a:r>
            <a:r>
              <a:rPr lang="en-US" altLang="en-US" sz="2400" dirty="0">
                <a:latin typeface="Consolas" panose="020B0609020204030204" pitchFamily="49" charset="0"/>
              </a:rPr>
              <a:t>72</a:t>
            </a:r>
            <a:r>
              <a:rPr lang="en-US" altLang="en-US" sz="2400" dirty="0"/>
              <a:t> (which matches the search key) and returns the index </a:t>
            </a:r>
            <a:r>
              <a:rPr lang="en-US" altLang="en-US" sz="2400" dirty="0">
                <a:latin typeface="Consolas" panose="020B0609020204030204" pitchFamily="49" charset="0"/>
              </a:rPr>
              <a:t>9</a:t>
            </a:r>
            <a:r>
              <a:rPr lang="en-US" altLang="en-US" sz="2400" dirty="0"/>
              <a:t>.</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8C01A5D6-4DA7-413A-ACDE-97BD0D1E8D7D}"/>
              </a:ext>
            </a:extLst>
          </p:cNvPr>
          <p:cNvSpPr>
            <a:spLocks noGrp="1"/>
          </p:cNvSpPr>
          <p:nvPr>
            <p:ph type="sldNum" sz="quarter" idx="12"/>
          </p:nvPr>
        </p:nvSpPr>
        <p:spPr/>
        <p:txBody>
          <a:bodyPr/>
          <a:lstStyle/>
          <a:p>
            <a:fld id="{8A0BE4C0-7B2F-47B8-83D7-B37A9A8A5C1D}" type="slidenum">
              <a:rPr lang="en-US" smtClean="0"/>
              <a:t>41</a:t>
            </a:fld>
            <a:endParaRPr lang="en-US"/>
          </a:p>
        </p:txBody>
      </p:sp>
    </p:spTree>
    <p:extLst>
      <p:ext uri="{BB962C8B-B14F-4D97-AF65-F5344CB8AC3E}">
        <p14:creationId xmlns:p14="http://schemas.microsoft.com/office/powerpoint/2010/main" val="62054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pPr marL="109537" indent="0">
              <a:buNone/>
              <a:defRPr/>
            </a:pPr>
            <a:r>
              <a:rPr lang="en-US" sz="2400" b="1" i="1" dirty="0"/>
              <a:t>Efficiency of Binary Search</a:t>
            </a:r>
          </a:p>
          <a:p>
            <a:pPr eaLnBrk="1" hangingPunct="1">
              <a:defRPr/>
            </a:pPr>
            <a:r>
              <a:rPr lang="en-US" sz="2400" u="sng" dirty="0">
                <a:solidFill>
                  <a:srgbClr val="FF0000"/>
                </a:solidFill>
              </a:rPr>
              <a:t>In the worst-case scenario, searching a sorted array of 1,023 elements will take only 10 comparisons when using a binary search. </a:t>
            </a:r>
          </a:p>
          <a:p>
            <a:pPr eaLnBrk="1" hangingPunct="1">
              <a:defRPr/>
            </a:pPr>
            <a:r>
              <a:rPr lang="en-US" sz="2400" dirty="0"/>
              <a:t>Repeatedly dividing 1,023 by 2 (because after each comparison, we are able to eliminate half of the array) and rounding down (because we also remove the middle element) yields the values 511, 255, 127, 63, 31, 15, 7, 3, 1 and 0. </a:t>
            </a:r>
          </a:p>
          <a:p>
            <a:pPr eaLnBrk="1" hangingPunct="1">
              <a:defRPr/>
            </a:pPr>
            <a:r>
              <a:rPr lang="en-US" sz="2400" dirty="0"/>
              <a:t>The number 1023 (2</a:t>
            </a:r>
            <a:r>
              <a:rPr lang="en-US" sz="2400" baseline="30000" dirty="0"/>
              <a:t>10</a:t>
            </a:r>
            <a:r>
              <a:rPr lang="en-US" sz="2400" dirty="0"/>
              <a:t> – 1) is divided by 2 only 10 times to get the value 0, which indicates that there are no more elements to test. </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42D8AAF8-22B4-45D6-B3D8-B97417751329}"/>
              </a:ext>
            </a:extLst>
          </p:cNvPr>
          <p:cNvSpPr>
            <a:spLocks noGrp="1"/>
          </p:cNvSpPr>
          <p:nvPr>
            <p:ph type="sldNum" sz="quarter" idx="12"/>
          </p:nvPr>
        </p:nvSpPr>
        <p:spPr/>
        <p:txBody>
          <a:bodyPr/>
          <a:lstStyle/>
          <a:p>
            <a:fld id="{8A0BE4C0-7B2F-47B8-83D7-B37A9A8A5C1D}" type="slidenum">
              <a:rPr lang="en-US" smtClean="0"/>
              <a:t>42</a:t>
            </a:fld>
            <a:endParaRPr lang="en-US"/>
          </a:p>
        </p:txBody>
      </p:sp>
    </p:spTree>
    <p:extLst>
      <p:ext uri="{BB962C8B-B14F-4D97-AF65-F5344CB8AC3E}">
        <p14:creationId xmlns:p14="http://schemas.microsoft.com/office/powerpoint/2010/main" val="2838199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p:txBody>
          <a:bodyPr/>
          <a:lstStyle/>
          <a:p>
            <a:pPr eaLnBrk="1" hangingPunct="1"/>
            <a:r>
              <a:rPr lang="en-US" altLang="en-US" sz="2400" dirty="0"/>
              <a:t>Dividing by 2 is equivalent to one comparison in the binary search algorithm. Thus, an array of </a:t>
            </a:r>
            <a:r>
              <a:rPr lang="en-US" altLang="en-US" sz="2400" dirty="0">
                <a:solidFill>
                  <a:srgbClr val="7030A0"/>
                </a:solidFill>
              </a:rPr>
              <a:t>1,048,575 (220 – 1) </a:t>
            </a:r>
            <a:r>
              <a:rPr lang="en-US" altLang="en-US" sz="2400" dirty="0"/>
              <a:t>elements takes a </a:t>
            </a:r>
            <a:r>
              <a:rPr lang="en-US" altLang="en-US" sz="2400" dirty="0">
                <a:solidFill>
                  <a:srgbClr val="7030A0"/>
                </a:solidFill>
              </a:rPr>
              <a:t>maximum of 20 </a:t>
            </a:r>
            <a:r>
              <a:rPr lang="en-US" altLang="en-US" sz="2400" dirty="0"/>
              <a:t>comparisons to find the key, and an array of one billion elements (which is less than 230 – 1) takes a maximum of 30 comparisons to find the key. </a:t>
            </a:r>
          </a:p>
          <a:p>
            <a:pPr eaLnBrk="1" hangingPunct="1"/>
            <a:r>
              <a:rPr lang="en-US" altLang="en-US" sz="2400" dirty="0"/>
              <a:t>This is a tremendous improvement in performance </a:t>
            </a:r>
            <a:r>
              <a:rPr lang="en-US" altLang="en-US" sz="2400" dirty="0">
                <a:solidFill>
                  <a:srgbClr val="7030A0"/>
                </a:solidFill>
              </a:rPr>
              <a:t>over the linear search. </a:t>
            </a:r>
          </a:p>
          <a:p>
            <a:pPr eaLnBrk="1" hangingPunct="1"/>
            <a:r>
              <a:rPr lang="en-US" altLang="en-US" sz="2400" u="sng" dirty="0"/>
              <a:t>The </a:t>
            </a:r>
            <a:r>
              <a:rPr lang="en-US" altLang="en-US" sz="2400" u="sng" dirty="0">
                <a:solidFill>
                  <a:srgbClr val="FF0000"/>
                </a:solidFill>
              </a:rPr>
              <a:t>maximum number of comparisons </a:t>
            </a:r>
            <a:r>
              <a:rPr lang="en-US" altLang="en-US" sz="2400" u="sng" dirty="0"/>
              <a:t>needed for the </a:t>
            </a:r>
            <a:r>
              <a:rPr lang="en-US" altLang="en-US" sz="2400" u="sng" dirty="0">
                <a:solidFill>
                  <a:srgbClr val="FF0000"/>
                </a:solidFill>
              </a:rPr>
              <a:t>binary search </a:t>
            </a:r>
            <a:r>
              <a:rPr lang="en-US" altLang="en-US" sz="2400" u="sng" dirty="0"/>
              <a:t>of any sorted array is the </a:t>
            </a:r>
            <a:r>
              <a:rPr lang="en-US" altLang="en-US" sz="2400" u="sng" dirty="0">
                <a:solidFill>
                  <a:srgbClr val="FF0000"/>
                </a:solidFill>
              </a:rPr>
              <a:t>exponent</a:t>
            </a:r>
            <a:r>
              <a:rPr lang="en-US" altLang="en-US" sz="2400" u="sng" dirty="0"/>
              <a:t> of the first </a:t>
            </a:r>
            <a:r>
              <a:rPr lang="en-US" altLang="en-US" sz="2400" u="sng" dirty="0">
                <a:solidFill>
                  <a:srgbClr val="7030A0"/>
                </a:solidFill>
              </a:rPr>
              <a:t>power of 2 greater than?? </a:t>
            </a:r>
            <a:r>
              <a:rPr lang="en-US" altLang="en-US" sz="2400" u="sng" dirty="0"/>
              <a:t>the number of elements in the array, which is represented as </a:t>
            </a:r>
            <a:r>
              <a:rPr lang="en-US" altLang="en-US" sz="2400" u="sng" dirty="0">
                <a:solidFill>
                  <a:srgbClr val="FF0000"/>
                </a:solidFill>
              </a:rPr>
              <a:t>log</a:t>
            </a:r>
            <a:r>
              <a:rPr lang="en-US" altLang="en-US" sz="2400" u="sng" baseline="-25000" dirty="0">
                <a:solidFill>
                  <a:srgbClr val="FF0000"/>
                </a:solidFill>
              </a:rPr>
              <a:t>2</a:t>
            </a:r>
            <a:r>
              <a:rPr lang="en-US" altLang="en-US" sz="2400" u="sng" dirty="0">
                <a:solidFill>
                  <a:srgbClr val="FF0000"/>
                </a:solidFill>
              </a:rPr>
              <a:t> n</a:t>
            </a:r>
            <a:r>
              <a:rPr lang="en-US" altLang="en-US" sz="2400" u="sng" dirty="0"/>
              <a:t>. </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77CBA1D1-0477-42BA-BB59-F96617A17799}"/>
              </a:ext>
            </a:extLst>
          </p:cNvPr>
          <p:cNvSpPr>
            <a:spLocks noGrp="1"/>
          </p:cNvSpPr>
          <p:nvPr>
            <p:ph type="sldNum" sz="quarter" idx="12"/>
          </p:nvPr>
        </p:nvSpPr>
        <p:spPr/>
        <p:txBody>
          <a:bodyPr/>
          <a:lstStyle/>
          <a:p>
            <a:fld id="{8A0BE4C0-7B2F-47B8-83D7-B37A9A8A5C1D}" type="slidenum">
              <a:rPr lang="en-US" smtClean="0"/>
              <a:t>43</a:t>
            </a:fld>
            <a:endParaRPr lang="en-US"/>
          </a:p>
        </p:txBody>
      </p:sp>
    </p:spTree>
    <p:extLst>
      <p:ext uri="{BB962C8B-B14F-4D97-AF65-F5344CB8AC3E}">
        <p14:creationId xmlns:p14="http://schemas.microsoft.com/office/powerpoint/2010/main" val="428094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p:txBody>
          <a:bodyPr/>
          <a:lstStyle/>
          <a:p>
            <a:pPr eaLnBrk="1" hangingPunct="1"/>
            <a:r>
              <a:rPr lang="en-US" altLang="en-US" sz="2400" dirty="0">
                <a:solidFill>
                  <a:srgbClr val="FF0000"/>
                </a:solidFill>
              </a:rPr>
              <a:t>All logarithms grow at roughly the same rate</a:t>
            </a:r>
            <a:r>
              <a:rPr lang="en-US" altLang="en-US" sz="2400" dirty="0"/>
              <a:t>, so in Big O notation </a:t>
            </a:r>
            <a:r>
              <a:rPr lang="en-US" altLang="en-US" sz="2400" dirty="0">
                <a:solidFill>
                  <a:srgbClr val="7030A0"/>
                </a:solidFill>
              </a:rPr>
              <a:t>the </a:t>
            </a:r>
            <a:r>
              <a:rPr lang="en-US" altLang="en-US" sz="2400" b="1" dirty="0">
                <a:solidFill>
                  <a:srgbClr val="7030A0"/>
                </a:solidFill>
              </a:rPr>
              <a:t>base</a:t>
            </a:r>
            <a:r>
              <a:rPr lang="en-US" altLang="en-US" sz="2400" dirty="0">
                <a:solidFill>
                  <a:srgbClr val="7030A0"/>
                </a:solidFill>
              </a:rPr>
              <a:t> can be omitted. </a:t>
            </a:r>
          </a:p>
          <a:p>
            <a:pPr eaLnBrk="1" hangingPunct="1"/>
            <a:r>
              <a:rPr lang="en-US" altLang="en-US" sz="2400" u="sng" dirty="0"/>
              <a:t>This results in a big O of </a:t>
            </a:r>
            <a:r>
              <a:rPr lang="en-US" altLang="en-US" sz="2400" i="1" u="sng" dirty="0">
                <a:solidFill>
                  <a:srgbClr val="0000FF"/>
                </a:solidFill>
              </a:rPr>
              <a:t>O(log n)</a:t>
            </a:r>
            <a:r>
              <a:rPr lang="en-US" altLang="en-US" sz="2400" u="sng" dirty="0"/>
              <a:t> for a binary search, which is also known as </a:t>
            </a:r>
            <a:r>
              <a:rPr lang="en-US" altLang="en-US" sz="2400" u="sng" dirty="0">
                <a:solidFill>
                  <a:srgbClr val="0000FF"/>
                </a:solidFill>
              </a:rPr>
              <a:t>logarithmic runtime</a:t>
            </a:r>
            <a:r>
              <a:rPr lang="en-US" altLang="en-US" sz="2400" u="sng" dirty="0"/>
              <a:t>.</a:t>
            </a:r>
          </a:p>
        </p:txBody>
      </p:sp>
      <p:sp>
        <p:nvSpPr>
          <p:cNvPr id="3" name="Title 2"/>
          <p:cNvSpPr>
            <a:spLocks noGrp="1"/>
          </p:cNvSpPr>
          <p:nvPr>
            <p:ph type="title"/>
          </p:nvPr>
        </p:nvSpPr>
        <p:spPr/>
        <p:txBody>
          <a:bodyPr/>
          <a:lstStyle/>
          <a:p>
            <a:pPr eaLnBrk="1" hangingPunct="1">
              <a:defRPr/>
            </a:pPr>
            <a:r>
              <a:rPr lang="en-US" dirty="0"/>
              <a:t>18.2.2 Binary Search (cont.)</a:t>
            </a:r>
          </a:p>
        </p:txBody>
      </p:sp>
      <p:sp>
        <p:nvSpPr>
          <p:cNvPr id="2" name="Slide Number Placeholder 1">
            <a:extLst>
              <a:ext uri="{FF2B5EF4-FFF2-40B4-BE49-F238E27FC236}">
                <a16:creationId xmlns:a16="http://schemas.microsoft.com/office/drawing/2014/main" id="{EEC09874-6F6C-434D-A82A-19604E528ED9}"/>
              </a:ext>
            </a:extLst>
          </p:cNvPr>
          <p:cNvSpPr>
            <a:spLocks noGrp="1"/>
          </p:cNvSpPr>
          <p:nvPr>
            <p:ph type="sldNum" sz="quarter" idx="12"/>
          </p:nvPr>
        </p:nvSpPr>
        <p:spPr/>
        <p:txBody>
          <a:bodyPr/>
          <a:lstStyle/>
          <a:p>
            <a:fld id="{8A0BE4C0-7B2F-47B8-83D7-B37A9A8A5C1D}" type="slidenum">
              <a:rPr lang="en-US" smtClean="0"/>
              <a:t>44</a:t>
            </a:fld>
            <a:endParaRPr lang="en-US"/>
          </a:p>
        </p:txBody>
      </p:sp>
      <p:sp>
        <p:nvSpPr>
          <p:cNvPr id="4" name="箭头: 右 3">
            <a:extLst>
              <a:ext uri="{FF2B5EF4-FFF2-40B4-BE49-F238E27FC236}">
                <a16:creationId xmlns:a16="http://schemas.microsoft.com/office/drawing/2014/main" id="{F0097831-EA28-45CB-B548-3A8094DD6664}"/>
              </a:ext>
            </a:extLst>
          </p:cNvPr>
          <p:cNvSpPr/>
          <p:nvPr/>
        </p:nvSpPr>
        <p:spPr>
          <a:xfrm>
            <a:off x="53788" y="251011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5950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1"/>
          </p:nvPr>
        </p:nvSpPr>
        <p:spPr/>
        <p:txBody>
          <a:bodyPr/>
          <a:lstStyle/>
          <a:p>
            <a:pPr eaLnBrk="1" hangingPunct="1"/>
            <a:r>
              <a:rPr lang="en-US" altLang="en-US" u="sng" dirty="0">
                <a:solidFill>
                  <a:srgbClr val="FF0000"/>
                </a:solidFill>
              </a:rPr>
              <a:t>Sorting data </a:t>
            </a:r>
            <a:r>
              <a:rPr lang="en-US" altLang="en-US" u="sng" dirty="0"/>
              <a:t>(i.e., </a:t>
            </a:r>
            <a:r>
              <a:rPr lang="en-US" altLang="en-US" u="sng" dirty="0">
                <a:solidFill>
                  <a:srgbClr val="FF0000"/>
                </a:solidFill>
              </a:rPr>
              <a:t>placing the data in some particular order</a:t>
            </a:r>
            <a:r>
              <a:rPr lang="en-US" altLang="en-US" u="sng" dirty="0"/>
              <a:t>, such as </a:t>
            </a:r>
            <a:r>
              <a:rPr lang="en-US" altLang="en-US" u="sng" dirty="0">
                <a:solidFill>
                  <a:srgbClr val="FF0000"/>
                </a:solidFill>
              </a:rPr>
              <a:t>ascending or descending</a:t>
            </a:r>
            <a:r>
              <a:rPr lang="en-US" altLang="en-US" u="sng" dirty="0"/>
              <a:t>) is one of the most important computing applications. </a:t>
            </a:r>
          </a:p>
          <a:p>
            <a:pPr eaLnBrk="1" hangingPunct="1"/>
            <a:r>
              <a:rPr lang="en-US" altLang="en-US" dirty="0"/>
              <a:t>Virtually every organization must sort some data—often, massive amounts of it. </a:t>
            </a:r>
          </a:p>
          <a:p>
            <a:pPr eaLnBrk="1" hangingPunct="1"/>
            <a:r>
              <a:rPr lang="en-US" altLang="en-US" dirty="0"/>
              <a:t>Sorting data is an </a:t>
            </a:r>
            <a:r>
              <a:rPr lang="en-US" altLang="en-US" dirty="0">
                <a:solidFill>
                  <a:srgbClr val="FF0000"/>
                </a:solidFill>
              </a:rPr>
              <a:t>intriguing</a:t>
            </a:r>
            <a:r>
              <a:rPr lang="en-US" altLang="en-US" dirty="0"/>
              <a:t>, </a:t>
            </a:r>
            <a:r>
              <a:rPr lang="en-US" altLang="en-US" dirty="0">
                <a:solidFill>
                  <a:srgbClr val="FF0000"/>
                </a:solidFill>
              </a:rPr>
              <a:t>compute-intensive</a:t>
            </a:r>
            <a:r>
              <a:rPr lang="en-US" altLang="en-US" dirty="0"/>
              <a:t> problem that has attracted substantial research efforts.</a:t>
            </a:r>
          </a:p>
        </p:txBody>
      </p:sp>
      <p:sp>
        <p:nvSpPr>
          <p:cNvPr id="3" name="Title 2"/>
          <p:cNvSpPr>
            <a:spLocks noGrp="1"/>
          </p:cNvSpPr>
          <p:nvPr>
            <p:ph type="title"/>
          </p:nvPr>
        </p:nvSpPr>
        <p:spPr/>
        <p:txBody>
          <a:bodyPr/>
          <a:lstStyle/>
          <a:p>
            <a:pPr eaLnBrk="1" hangingPunct="1">
              <a:defRPr/>
            </a:pPr>
            <a:r>
              <a:rPr lang="en-US" dirty="0"/>
              <a:t>18.3 Sorting Algorithms</a:t>
            </a:r>
          </a:p>
        </p:txBody>
      </p:sp>
      <p:sp>
        <p:nvSpPr>
          <p:cNvPr id="2" name="Slide Number Placeholder 1">
            <a:extLst>
              <a:ext uri="{FF2B5EF4-FFF2-40B4-BE49-F238E27FC236}">
                <a16:creationId xmlns:a16="http://schemas.microsoft.com/office/drawing/2014/main" id="{14750C54-6477-4ED9-92B1-1E123068B875}"/>
              </a:ext>
            </a:extLst>
          </p:cNvPr>
          <p:cNvSpPr>
            <a:spLocks noGrp="1"/>
          </p:cNvSpPr>
          <p:nvPr>
            <p:ph type="sldNum" sz="quarter" idx="12"/>
          </p:nvPr>
        </p:nvSpPr>
        <p:spPr/>
        <p:txBody>
          <a:bodyPr/>
          <a:lstStyle/>
          <a:p>
            <a:fld id="{8A0BE4C0-7B2F-47B8-83D7-B37A9A8A5C1D}" type="slidenum">
              <a:rPr lang="en-US" smtClean="0"/>
              <a:t>45</a:t>
            </a:fld>
            <a:endParaRPr lang="en-US"/>
          </a:p>
        </p:txBody>
      </p:sp>
    </p:spTree>
    <p:extLst>
      <p:ext uri="{BB962C8B-B14F-4D97-AF65-F5344CB8AC3E}">
        <p14:creationId xmlns:p14="http://schemas.microsoft.com/office/powerpoint/2010/main" val="2315125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609600" y="1295401"/>
            <a:ext cx="10972800" cy="4525963"/>
          </a:xfrm>
        </p:spPr>
        <p:txBody>
          <a:bodyPr/>
          <a:lstStyle/>
          <a:p>
            <a:r>
              <a:rPr lang="en-US" altLang="en-US" sz="2200" dirty="0"/>
              <a:t>It’s important to understand about sorting that the </a:t>
            </a:r>
            <a:r>
              <a:rPr lang="en-US" altLang="en-US" sz="2200" i="1" dirty="0">
                <a:solidFill>
                  <a:srgbClr val="FF0000"/>
                </a:solidFill>
              </a:rPr>
              <a:t>end result</a:t>
            </a:r>
            <a:r>
              <a:rPr lang="en-US" altLang="en-US" sz="2200" dirty="0"/>
              <a:t>—the </a:t>
            </a:r>
            <a:r>
              <a:rPr lang="en-US" altLang="en-US" sz="2200" dirty="0">
                <a:solidFill>
                  <a:srgbClr val="FF0000"/>
                </a:solidFill>
              </a:rPr>
              <a:t>sorted array</a:t>
            </a:r>
            <a:r>
              <a:rPr lang="en-US" altLang="en-US" sz="2200" dirty="0"/>
              <a:t>—will </a:t>
            </a:r>
            <a:r>
              <a:rPr lang="en-US" altLang="en-US" sz="2200" dirty="0">
                <a:solidFill>
                  <a:srgbClr val="7030A0"/>
                </a:solidFill>
              </a:rPr>
              <a:t>be the </a:t>
            </a:r>
            <a:r>
              <a:rPr lang="en-US" altLang="en-US" sz="2200" i="1" dirty="0">
                <a:solidFill>
                  <a:srgbClr val="7030A0"/>
                </a:solidFill>
              </a:rPr>
              <a:t>same</a:t>
            </a:r>
            <a:r>
              <a:rPr lang="en-US" altLang="en-US" sz="2200" dirty="0">
                <a:solidFill>
                  <a:srgbClr val="7030A0"/>
                </a:solidFill>
              </a:rPr>
              <a:t> no matter which (correct) algorithm you use to sort the array. </a:t>
            </a:r>
          </a:p>
          <a:p>
            <a:r>
              <a:rPr lang="en-US" altLang="en-US" sz="2200" dirty="0"/>
              <a:t>The c</a:t>
            </a:r>
            <a:r>
              <a:rPr lang="en-US" altLang="en-US" sz="2200" dirty="0">
                <a:solidFill>
                  <a:srgbClr val="7030A0"/>
                </a:solidFill>
              </a:rPr>
              <a:t>hoice of algorithm </a:t>
            </a:r>
            <a:r>
              <a:rPr lang="en-US" altLang="en-US" sz="2200" dirty="0"/>
              <a:t>affects only the </a:t>
            </a:r>
            <a:r>
              <a:rPr lang="en-US" altLang="en-US" sz="2200" i="1" dirty="0">
                <a:solidFill>
                  <a:srgbClr val="7030A0"/>
                </a:solidFill>
              </a:rPr>
              <a:t>runtime</a:t>
            </a:r>
            <a:r>
              <a:rPr lang="en-US" altLang="en-US" sz="2200" dirty="0">
                <a:solidFill>
                  <a:srgbClr val="7030A0"/>
                </a:solidFill>
              </a:rPr>
              <a:t> and </a:t>
            </a:r>
            <a:r>
              <a:rPr lang="en-US" altLang="en-US" sz="2200" i="1" dirty="0">
                <a:solidFill>
                  <a:srgbClr val="7030A0"/>
                </a:solidFill>
              </a:rPr>
              <a:t>memory </a:t>
            </a:r>
            <a:r>
              <a:rPr lang="en-US" altLang="en-US" sz="2200" i="1" dirty="0"/>
              <a:t>use</a:t>
            </a:r>
            <a:r>
              <a:rPr lang="en-US" altLang="en-US" sz="2200" dirty="0"/>
              <a:t> of the app. </a:t>
            </a:r>
          </a:p>
          <a:p>
            <a:r>
              <a:rPr lang="en-US" altLang="en-US" sz="2200" dirty="0"/>
              <a:t>The rest of the chapter introduces </a:t>
            </a:r>
            <a:r>
              <a:rPr lang="en-US" altLang="en-US" sz="2200" dirty="0">
                <a:solidFill>
                  <a:srgbClr val="7030A0"/>
                </a:solidFill>
              </a:rPr>
              <a:t>three common sorting algorithms</a:t>
            </a:r>
            <a:r>
              <a:rPr lang="en-US" altLang="en-US" sz="2200" dirty="0"/>
              <a:t>. </a:t>
            </a:r>
          </a:p>
          <a:p>
            <a:r>
              <a:rPr lang="en-US" altLang="en-US" sz="2200" u="sng" dirty="0"/>
              <a:t>The first two—</a:t>
            </a:r>
            <a:r>
              <a:rPr lang="en-US" altLang="en-US" sz="2200" b="1" i="1" u="sng" dirty="0">
                <a:solidFill>
                  <a:srgbClr val="FF0000"/>
                </a:solidFill>
              </a:rPr>
              <a:t>selection sort</a:t>
            </a:r>
            <a:r>
              <a:rPr lang="en-US" altLang="en-US" sz="2200" b="1" u="sng" dirty="0">
                <a:solidFill>
                  <a:srgbClr val="FF0000"/>
                </a:solidFill>
              </a:rPr>
              <a:t> </a:t>
            </a:r>
            <a:r>
              <a:rPr lang="en-US" altLang="en-US" sz="2200" u="sng" dirty="0"/>
              <a:t>and </a:t>
            </a:r>
            <a:r>
              <a:rPr lang="en-US" altLang="en-US" sz="2200" b="1" i="1" u="sng" dirty="0">
                <a:solidFill>
                  <a:srgbClr val="FF0000"/>
                </a:solidFill>
              </a:rPr>
              <a:t>insertion sort</a:t>
            </a:r>
            <a:r>
              <a:rPr lang="en-US" altLang="en-US" sz="2200" u="sng" dirty="0"/>
              <a:t>—are </a:t>
            </a:r>
            <a:r>
              <a:rPr lang="en-US" altLang="en-US" sz="2200" u="sng" dirty="0">
                <a:solidFill>
                  <a:srgbClr val="7030A0"/>
                </a:solidFill>
              </a:rPr>
              <a:t>simple to program</a:t>
            </a:r>
            <a:r>
              <a:rPr lang="en-US" altLang="en-US" sz="2200" u="sng" dirty="0"/>
              <a:t>, but </a:t>
            </a:r>
            <a:r>
              <a:rPr lang="en-US" altLang="en-US" sz="2200" u="sng" dirty="0">
                <a:solidFill>
                  <a:srgbClr val="7030A0"/>
                </a:solidFill>
              </a:rPr>
              <a:t>inefficient</a:t>
            </a:r>
            <a:r>
              <a:rPr lang="en-US" altLang="en-US" sz="2200" u="sng" dirty="0"/>
              <a:t>. </a:t>
            </a:r>
          </a:p>
          <a:p>
            <a:r>
              <a:rPr lang="en-US" altLang="en-US" sz="2200" u="sng" dirty="0"/>
              <a:t>The last—</a:t>
            </a:r>
            <a:r>
              <a:rPr lang="en-US" altLang="en-US" sz="2200" b="1" i="1" u="sng" dirty="0">
                <a:solidFill>
                  <a:srgbClr val="FF0000"/>
                </a:solidFill>
              </a:rPr>
              <a:t>merge sort</a:t>
            </a:r>
            <a:r>
              <a:rPr lang="en-US" altLang="en-US" sz="2200" u="sng" dirty="0"/>
              <a:t>—is </a:t>
            </a:r>
            <a:r>
              <a:rPr lang="en-US" altLang="en-US" sz="2200" u="sng" dirty="0">
                <a:solidFill>
                  <a:srgbClr val="7030A0"/>
                </a:solidFill>
              </a:rPr>
              <a:t>much faster </a:t>
            </a:r>
            <a:r>
              <a:rPr lang="en-US" altLang="en-US" sz="2200" u="sng" dirty="0"/>
              <a:t>than </a:t>
            </a:r>
            <a:r>
              <a:rPr lang="en-US" altLang="en-US" sz="2200" u="sng" dirty="0">
                <a:solidFill>
                  <a:srgbClr val="7030A0"/>
                </a:solidFill>
              </a:rPr>
              <a:t>selection sort </a:t>
            </a:r>
            <a:r>
              <a:rPr lang="en-US" altLang="en-US" sz="2200" u="sng" dirty="0"/>
              <a:t>and </a:t>
            </a:r>
            <a:r>
              <a:rPr lang="en-US" altLang="en-US" sz="2200" u="sng" dirty="0">
                <a:solidFill>
                  <a:srgbClr val="7030A0"/>
                </a:solidFill>
              </a:rPr>
              <a:t>insertion sort </a:t>
            </a:r>
            <a:r>
              <a:rPr lang="en-US" altLang="en-US" sz="2200" u="sng" dirty="0"/>
              <a:t>but more </a:t>
            </a:r>
            <a:r>
              <a:rPr lang="en-US" altLang="en-US" sz="2200" u="sng" dirty="0">
                <a:solidFill>
                  <a:srgbClr val="7030A0"/>
                </a:solidFill>
              </a:rPr>
              <a:t>difficult to program</a:t>
            </a:r>
            <a:r>
              <a:rPr lang="en-US" altLang="en-US" sz="2200" u="sng" dirty="0"/>
              <a:t>. We focus on </a:t>
            </a:r>
            <a:r>
              <a:rPr lang="en-US" altLang="en-US" sz="2200" u="sng" dirty="0">
                <a:solidFill>
                  <a:srgbClr val="7030A0"/>
                </a:solidFill>
              </a:rPr>
              <a:t>sorting arrays of simple-type data, namely </a:t>
            </a:r>
            <a:r>
              <a:rPr lang="en-US" altLang="en-US" sz="2200" u="sng" dirty="0" err="1">
                <a:solidFill>
                  <a:srgbClr val="7030A0"/>
                </a:solidFill>
                <a:latin typeface="Consolas" panose="020B0609020204030204" pitchFamily="49" charset="0"/>
              </a:rPr>
              <a:t>int</a:t>
            </a:r>
            <a:r>
              <a:rPr lang="en-US" altLang="en-US" sz="2200" u="sng" dirty="0" err="1">
                <a:solidFill>
                  <a:srgbClr val="7030A0"/>
                </a:solidFill>
              </a:rPr>
              <a:t>s</a:t>
            </a:r>
            <a:r>
              <a:rPr lang="en-US" altLang="en-US" sz="2200" u="sng" dirty="0"/>
              <a:t>. </a:t>
            </a:r>
          </a:p>
          <a:p>
            <a:r>
              <a:rPr lang="en-US" altLang="en-US" sz="2200" dirty="0"/>
              <a:t>It’s possible to </a:t>
            </a:r>
            <a:r>
              <a:rPr lang="en-US" altLang="en-US" sz="2200" dirty="0">
                <a:solidFill>
                  <a:srgbClr val="7030A0"/>
                </a:solidFill>
              </a:rPr>
              <a:t>sort arrays of objects </a:t>
            </a:r>
            <a:r>
              <a:rPr lang="en-US" altLang="en-US" sz="2200" dirty="0"/>
              <a:t>as well—we discuss this in </a:t>
            </a:r>
            <a:r>
              <a:rPr lang="en-US" altLang="en-US" sz="2200" dirty="0">
                <a:solidFill>
                  <a:srgbClr val="7030A0"/>
                </a:solidFill>
              </a:rPr>
              <a:t>Chapter 21, Collections</a:t>
            </a:r>
            <a:r>
              <a:rPr lang="en-US" altLang="en-US" sz="2200" dirty="0"/>
              <a:t>.</a:t>
            </a:r>
          </a:p>
        </p:txBody>
      </p:sp>
      <p:sp>
        <p:nvSpPr>
          <p:cNvPr id="3" name="Title 2"/>
          <p:cNvSpPr>
            <a:spLocks noGrp="1"/>
          </p:cNvSpPr>
          <p:nvPr>
            <p:ph type="title"/>
          </p:nvPr>
        </p:nvSpPr>
        <p:spPr/>
        <p:txBody>
          <a:bodyPr/>
          <a:lstStyle/>
          <a:p>
            <a:pPr eaLnBrk="1" hangingPunct="1">
              <a:defRPr/>
            </a:pPr>
            <a:r>
              <a:rPr lang="en-US" dirty="0"/>
              <a:t>18.3 Sorting Algorithms</a:t>
            </a:r>
          </a:p>
        </p:txBody>
      </p:sp>
      <p:sp>
        <p:nvSpPr>
          <p:cNvPr id="2" name="Slide Number Placeholder 1">
            <a:extLst>
              <a:ext uri="{FF2B5EF4-FFF2-40B4-BE49-F238E27FC236}">
                <a16:creationId xmlns:a16="http://schemas.microsoft.com/office/drawing/2014/main" id="{F8758983-1C13-4FA1-975E-A4FCCB6D0BC8}"/>
              </a:ext>
            </a:extLst>
          </p:cNvPr>
          <p:cNvSpPr>
            <a:spLocks noGrp="1"/>
          </p:cNvSpPr>
          <p:nvPr>
            <p:ph type="sldNum" sz="quarter" idx="12"/>
          </p:nvPr>
        </p:nvSpPr>
        <p:spPr/>
        <p:txBody>
          <a:bodyPr/>
          <a:lstStyle/>
          <a:p>
            <a:fld id="{8A0BE4C0-7B2F-47B8-83D7-B37A9A8A5C1D}" type="slidenum">
              <a:rPr lang="en-US" smtClean="0"/>
              <a:t>46</a:t>
            </a:fld>
            <a:endParaRPr lang="en-US"/>
          </a:p>
        </p:txBody>
      </p:sp>
    </p:spTree>
    <p:extLst>
      <p:ext uri="{BB962C8B-B14F-4D97-AF65-F5344CB8AC3E}">
        <p14:creationId xmlns:p14="http://schemas.microsoft.com/office/powerpoint/2010/main" val="3426381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a:xfrm>
            <a:off x="609600" y="1219201"/>
            <a:ext cx="10972800" cy="4525963"/>
          </a:xfrm>
        </p:spPr>
        <p:txBody>
          <a:bodyPr/>
          <a:lstStyle/>
          <a:p>
            <a:pPr eaLnBrk="1" hangingPunct="1"/>
            <a:r>
              <a:rPr lang="en-US" altLang="en-US" sz="2400" dirty="0">
                <a:solidFill>
                  <a:srgbClr val="0000FF"/>
                </a:solidFill>
              </a:rPr>
              <a:t>Selection sort </a:t>
            </a:r>
            <a:r>
              <a:rPr lang="en-US" altLang="en-US" sz="2400" dirty="0"/>
              <a:t>is a simple, but </a:t>
            </a:r>
            <a:r>
              <a:rPr lang="en-US" altLang="en-US" sz="2400" dirty="0">
                <a:solidFill>
                  <a:srgbClr val="FF0000"/>
                </a:solidFill>
              </a:rPr>
              <a:t>inefficient, sorting algorithm</a:t>
            </a:r>
            <a:r>
              <a:rPr lang="en-US" altLang="en-US" sz="2400" dirty="0"/>
              <a:t>. </a:t>
            </a:r>
          </a:p>
          <a:p>
            <a:pPr eaLnBrk="1" hangingPunct="1"/>
            <a:r>
              <a:rPr lang="en-US" altLang="en-US" sz="2400" dirty="0"/>
              <a:t>The first iteration of the algorithm </a:t>
            </a:r>
            <a:r>
              <a:rPr lang="en-US" altLang="en-US" sz="2400" dirty="0">
                <a:solidFill>
                  <a:srgbClr val="FF0000"/>
                </a:solidFill>
              </a:rPr>
              <a:t>selects the </a:t>
            </a:r>
            <a:r>
              <a:rPr lang="en-US" altLang="en-US" sz="2400" i="1" dirty="0">
                <a:solidFill>
                  <a:srgbClr val="FF0000"/>
                </a:solidFill>
              </a:rPr>
              <a:t>smallest element</a:t>
            </a:r>
            <a:r>
              <a:rPr lang="en-US" altLang="en-US" sz="2400" dirty="0">
                <a:solidFill>
                  <a:srgbClr val="FF0000"/>
                </a:solidFill>
              </a:rPr>
              <a:t> </a:t>
            </a:r>
            <a:r>
              <a:rPr lang="en-US" altLang="en-US" sz="2400" dirty="0"/>
              <a:t>in the array and </a:t>
            </a:r>
            <a:r>
              <a:rPr lang="en-US" altLang="en-US" sz="2400" dirty="0">
                <a:solidFill>
                  <a:srgbClr val="7030A0"/>
                </a:solidFill>
              </a:rPr>
              <a:t>swaps it with the first element</a:t>
            </a:r>
            <a:r>
              <a:rPr lang="en-US" altLang="en-US" sz="2400" dirty="0"/>
              <a:t>. </a:t>
            </a:r>
          </a:p>
          <a:p>
            <a:pPr eaLnBrk="1" hangingPunct="1"/>
            <a:r>
              <a:rPr lang="en-US" altLang="en-US" sz="2400" dirty="0"/>
              <a:t>The second iteration selects the </a:t>
            </a:r>
            <a:r>
              <a:rPr lang="en-US" altLang="en-US" sz="2400" i="1" dirty="0">
                <a:solidFill>
                  <a:srgbClr val="7030A0"/>
                </a:solidFill>
              </a:rPr>
              <a:t>second-smallest element </a:t>
            </a:r>
            <a:r>
              <a:rPr lang="en-US" altLang="en-US" sz="2400" dirty="0"/>
              <a:t>(which is the smallest of the remaining elements) and </a:t>
            </a:r>
            <a:r>
              <a:rPr lang="en-US" altLang="en-US" sz="2400" dirty="0">
                <a:solidFill>
                  <a:srgbClr val="7030A0"/>
                </a:solidFill>
              </a:rPr>
              <a:t>swaps it with the second element</a:t>
            </a:r>
            <a:r>
              <a:rPr lang="en-US" altLang="en-US" sz="2400" dirty="0"/>
              <a:t>. </a:t>
            </a:r>
          </a:p>
          <a:p>
            <a:pPr eaLnBrk="1" hangingPunct="1"/>
            <a:r>
              <a:rPr lang="en-US" altLang="en-US" sz="2400" dirty="0"/>
              <a:t>The algorithm continues until the </a:t>
            </a:r>
            <a:r>
              <a:rPr lang="en-US" altLang="en-US" sz="2400" dirty="0">
                <a:solidFill>
                  <a:srgbClr val="7030A0"/>
                </a:solidFill>
              </a:rPr>
              <a:t>last iteration </a:t>
            </a:r>
            <a:r>
              <a:rPr lang="en-US" altLang="en-US" sz="2400" dirty="0"/>
              <a:t>selects the </a:t>
            </a:r>
            <a:r>
              <a:rPr lang="en-US" altLang="en-US" sz="2400" i="1" dirty="0">
                <a:solidFill>
                  <a:srgbClr val="7030A0"/>
                </a:solidFill>
              </a:rPr>
              <a:t>second-largest</a:t>
            </a:r>
            <a:r>
              <a:rPr lang="en-US" altLang="en-US" sz="2400" i="1" dirty="0"/>
              <a:t> element </a:t>
            </a:r>
            <a:r>
              <a:rPr lang="en-US" altLang="en-US" sz="2400" dirty="0"/>
              <a:t>and, if necessary, </a:t>
            </a:r>
            <a:r>
              <a:rPr lang="en-US" altLang="en-US" sz="2400" dirty="0">
                <a:solidFill>
                  <a:srgbClr val="7030A0"/>
                </a:solidFill>
              </a:rPr>
              <a:t>swaps it with the </a:t>
            </a:r>
            <a:r>
              <a:rPr lang="en-US" altLang="en-US" sz="2400" i="1" dirty="0">
                <a:solidFill>
                  <a:srgbClr val="7030A0"/>
                </a:solidFill>
              </a:rPr>
              <a:t>second-to-last element</a:t>
            </a:r>
            <a:r>
              <a:rPr lang="en-US" altLang="en-US" sz="2400" dirty="0"/>
              <a:t>, leaving the </a:t>
            </a:r>
            <a:r>
              <a:rPr lang="en-US" altLang="en-US" sz="2400" i="1" dirty="0"/>
              <a:t>largest element </a:t>
            </a:r>
            <a:r>
              <a:rPr lang="en-US" altLang="en-US" sz="2400" dirty="0"/>
              <a:t>in the </a:t>
            </a:r>
            <a:r>
              <a:rPr lang="en-US" altLang="en-US" sz="2400" i="1" dirty="0"/>
              <a:t>last</a:t>
            </a:r>
            <a:r>
              <a:rPr lang="en-US" altLang="en-US" sz="2400" dirty="0"/>
              <a:t> position. </a:t>
            </a:r>
          </a:p>
          <a:p>
            <a:pPr eaLnBrk="1" hangingPunct="1"/>
            <a:r>
              <a:rPr lang="en-US" altLang="en-US" sz="2400" dirty="0"/>
              <a:t>After the </a:t>
            </a:r>
            <a:r>
              <a:rPr lang="en-US" altLang="en-US" sz="2400" i="1" dirty="0" err="1"/>
              <a:t>i</a:t>
            </a:r>
            <a:r>
              <a:rPr lang="en-US" altLang="en-US" sz="2400" dirty="0" err="1"/>
              <a:t>th</a:t>
            </a:r>
            <a:r>
              <a:rPr lang="en-US" altLang="en-US" sz="2400" dirty="0"/>
              <a:t> iteration, the smallest </a:t>
            </a:r>
            <a:r>
              <a:rPr lang="en-US" altLang="en-US" sz="2400" i="1" dirty="0" err="1"/>
              <a:t>i</a:t>
            </a:r>
            <a:r>
              <a:rPr lang="en-US" altLang="en-US" sz="2400" dirty="0"/>
              <a:t> elements of the array will be sorted in </a:t>
            </a:r>
            <a:r>
              <a:rPr lang="en-US" altLang="en-US" sz="2400" dirty="0">
                <a:solidFill>
                  <a:srgbClr val="7030A0"/>
                </a:solidFill>
              </a:rPr>
              <a:t>increasing order in the first </a:t>
            </a:r>
            <a:r>
              <a:rPr lang="en-US" altLang="en-US" sz="2400" i="1" dirty="0" err="1">
                <a:solidFill>
                  <a:srgbClr val="7030A0"/>
                </a:solidFill>
              </a:rPr>
              <a:t>i</a:t>
            </a:r>
            <a:r>
              <a:rPr lang="en-US" altLang="en-US" sz="2400" dirty="0">
                <a:solidFill>
                  <a:srgbClr val="7030A0"/>
                </a:solidFill>
              </a:rPr>
              <a:t> positions of the array.</a:t>
            </a:r>
          </a:p>
        </p:txBody>
      </p:sp>
      <p:sp>
        <p:nvSpPr>
          <p:cNvPr id="3" name="Title 2"/>
          <p:cNvSpPr>
            <a:spLocks noGrp="1"/>
          </p:cNvSpPr>
          <p:nvPr>
            <p:ph type="title"/>
          </p:nvPr>
        </p:nvSpPr>
        <p:spPr/>
        <p:txBody>
          <a:bodyPr/>
          <a:lstStyle/>
          <a:p>
            <a:pPr eaLnBrk="1" hangingPunct="1">
              <a:defRPr/>
            </a:pPr>
            <a:r>
              <a:rPr lang="en-US" dirty="0">
                <a:solidFill>
                  <a:srgbClr val="FF0000"/>
                </a:solidFill>
              </a:rPr>
              <a:t>18.3.1 Selection Sort</a:t>
            </a:r>
          </a:p>
        </p:txBody>
      </p:sp>
      <p:sp>
        <p:nvSpPr>
          <p:cNvPr id="2" name="Slide Number Placeholder 1">
            <a:extLst>
              <a:ext uri="{FF2B5EF4-FFF2-40B4-BE49-F238E27FC236}">
                <a16:creationId xmlns:a16="http://schemas.microsoft.com/office/drawing/2014/main" id="{79DE0565-EE49-4DC3-BAB0-23D23DE65947}"/>
              </a:ext>
            </a:extLst>
          </p:cNvPr>
          <p:cNvSpPr>
            <a:spLocks noGrp="1"/>
          </p:cNvSpPr>
          <p:nvPr>
            <p:ph type="sldNum" sz="quarter" idx="12"/>
          </p:nvPr>
        </p:nvSpPr>
        <p:spPr/>
        <p:txBody>
          <a:bodyPr/>
          <a:lstStyle/>
          <a:p>
            <a:fld id="{8A0BE4C0-7B2F-47B8-83D7-B37A9A8A5C1D}" type="slidenum">
              <a:rPr lang="en-US" smtClean="0"/>
              <a:t>47</a:t>
            </a:fld>
            <a:endParaRPr lang="en-US"/>
          </a:p>
        </p:txBody>
      </p:sp>
    </p:spTree>
    <p:extLst>
      <p:ext uri="{BB962C8B-B14F-4D97-AF65-F5344CB8AC3E}">
        <p14:creationId xmlns:p14="http://schemas.microsoft.com/office/powerpoint/2010/main" val="470743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609599" y="1066801"/>
            <a:ext cx="10960359" cy="4525963"/>
          </a:xfrm>
        </p:spPr>
        <p:txBody>
          <a:bodyPr/>
          <a:lstStyle/>
          <a:p>
            <a:pPr eaLnBrk="1" hangingPunct="1"/>
            <a:r>
              <a:rPr lang="en-US" altLang="en-US" dirty="0"/>
              <a:t>As an example, consider the array</a:t>
            </a:r>
          </a:p>
          <a:p>
            <a:pPr marL="603250" lvl="2" indent="0">
              <a:buNone/>
            </a:pPr>
            <a:r>
              <a:rPr lang="en-US" altLang="en-US" dirty="0">
                <a:latin typeface="Consolas" panose="020B0609020204030204" pitchFamily="49" charset="0"/>
              </a:rPr>
              <a:t>34   56   </a:t>
            </a:r>
            <a:r>
              <a:rPr lang="en-US" altLang="en-US" b="1" dirty="0">
                <a:solidFill>
                  <a:srgbClr val="7030A0"/>
                </a:solidFill>
                <a:latin typeface="Consolas" panose="020B0609020204030204" pitchFamily="49" charset="0"/>
              </a:rPr>
              <a:t>4</a:t>
            </a:r>
            <a:r>
              <a:rPr lang="en-US" altLang="en-US" dirty="0">
                <a:latin typeface="Consolas" panose="020B0609020204030204" pitchFamily="49" charset="0"/>
              </a:rPr>
              <a:t>   10   77   51   93   30   5   52</a:t>
            </a:r>
          </a:p>
          <a:p>
            <a:pPr eaLnBrk="1" hangingPunct="1"/>
            <a:r>
              <a:rPr lang="en-US" altLang="en-US" dirty="0"/>
              <a:t>An app that implements selection sort first determines the </a:t>
            </a:r>
            <a:r>
              <a:rPr lang="en-US" altLang="en-US" dirty="0">
                <a:solidFill>
                  <a:srgbClr val="7030A0"/>
                </a:solidFill>
              </a:rPr>
              <a:t>smallest </a:t>
            </a:r>
            <a:r>
              <a:rPr lang="en-US" altLang="en-US" dirty="0"/>
              <a:t>element (4) of this array, which is contained in index 2 (i.e., position 3). </a:t>
            </a:r>
          </a:p>
          <a:p>
            <a:pPr eaLnBrk="1" hangingPunct="1"/>
            <a:r>
              <a:rPr lang="en-US" altLang="en-US" dirty="0"/>
              <a:t>The app swaps 4 with 34, resulting in</a:t>
            </a:r>
          </a:p>
          <a:p>
            <a:pPr marL="603250" lvl="2" indent="0">
              <a:buNone/>
            </a:pPr>
            <a:r>
              <a:rPr lang="en-US" altLang="en-US" dirty="0">
                <a:latin typeface="Consolas" panose="020B0609020204030204" pitchFamily="49" charset="0"/>
              </a:rPr>
              <a:t>4   </a:t>
            </a:r>
            <a:r>
              <a:rPr lang="en-US" altLang="en-US" b="1" dirty="0">
                <a:solidFill>
                  <a:srgbClr val="7030A0"/>
                </a:solidFill>
                <a:latin typeface="Consolas" panose="020B0609020204030204" pitchFamily="49" charset="0"/>
              </a:rPr>
              <a:t>56</a:t>
            </a:r>
            <a:r>
              <a:rPr lang="en-US" altLang="en-US" dirty="0">
                <a:latin typeface="Consolas" panose="020B0609020204030204" pitchFamily="49" charset="0"/>
              </a:rPr>
              <a:t>   34   10   77   51   93   30   </a:t>
            </a:r>
            <a:r>
              <a:rPr lang="en-US" altLang="en-US" b="1" dirty="0">
                <a:solidFill>
                  <a:srgbClr val="7030A0"/>
                </a:solidFill>
                <a:latin typeface="Consolas" panose="020B0609020204030204" pitchFamily="49" charset="0"/>
              </a:rPr>
              <a:t>5</a:t>
            </a:r>
            <a:r>
              <a:rPr lang="en-US" altLang="en-US" dirty="0">
                <a:latin typeface="Consolas" panose="020B0609020204030204" pitchFamily="49" charset="0"/>
              </a:rPr>
              <a:t>   52</a:t>
            </a:r>
          </a:p>
          <a:p>
            <a:pPr eaLnBrk="1" hangingPunct="1"/>
            <a:r>
              <a:rPr lang="en-US" altLang="en-US" dirty="0"/>
              <a:t>The app then determines the </a:t>
            </a:r>
            <a:r>
              <a:rPr lang="en-US" altLang="en-US" dirty="0">
                <a:solidFill>
                  <a:srgbClr val="7030A0"/>
                </a:solidFill>
              </a:rPr>
              <a:t>smallest value of the </a:t>
            </a:r>
            <a:r>
              <a:rPr lang="en-US" altLang="en-US" i="1" dirty="0">
                <a:solidFill>
                  <a:srgbClr val="7030A0"/>
                </a:solidFill>
              </a:rPr>
              <a:t>remaining elements </a:t>
            </a:r>
            <a:r>
              <a:rPr lang="en-US" altLang="en-US" dirty="0"/>
              <a:t>(all elements except 4), </a:t>
            </a:r>
            <a:r>
              <a:rPr lang="en-US" altLang="en-US" dirty="0">
                <a:solidFill>
                  <a:srgbClr val="7030A0"/>
                </a:solidFill>
              </a:rPr>
              <a:t>which is 5</a:t>
            </a:r>
            <a:r>
              <a:rPr lang="en-US" altLang="en-US" dirty="0"/>
              <a:t>, contained in index 8. </a:t>
            </a:r>
          </a:p>
          <a:p>
            <a:pPr eaLnBrk="1" hangingPunct="1"/>
            <a:r>
              <a:rPr lang="en-US" altLang="en-US" dirty="0"/>
              <a:t>The app </a:t>
            </a:r>
            <a:r>
              <a:rPr lang="en-US" altLang="en-US" dirty="0">
                <a:solidFill>
                  <a:srgbClr val="7030A0"/>
                </a:solidFill>
              </a:rPr>
              <a:t>swaps 5 with 56</a:t>
            </a:r>
            <a:r>
              <a:rPr lang="en-US" altLang="en-US" dirty="0"/>
              <a:t>, resulting in</a:t>
            </a:r>
          </a:p>
          <a:p>
            <a:pPr marL="603250" lvl="2" indent="0">
              <a:buNone/>
            </a:pPr>
            <a:r>
              <a:rPr lang="en-US" altLang="en-US" dirty="0">
                <a:latin typeface="Consolas" panose="020B0609020204030204" pitchFamily="49" charset="0"/>
              </a:rPr>
              <a:t>4   5   34   10   77   51   93   30   56   52</a:t>
            </a:r>
          </a:p>
        </p:txBody>
      </p:sp>
      <p:sp>
        <p:nvSpPr>
          <p:cNvPr id="3" name="Title 2"/>
          <p:cNvSpPr>
            <a:spLocks noGrp="1"/>
          </p:cNvSpPr>
          <p:nvPr>
            <p:ph type="title"/>
          </p:nvPr>
        </p:nvSpPr>
        <p:spPr>
          <a:xfrm>
            <a:off x="609599" y="0"/>
            <a:ext cx="10960359" cy="1143000"/>
          </a:xfrm>
        </p:spPr>
        <p:txBody>
          <a:bodyPr/>
          <a:lstStyle/>
          <a:p>
            <a:pPr eaLnBrk="1" hangingPunct="1">
              <a:defRPr/>
            </a:pPr>
            <a:r>
              <a:rPr lang="en-US" dirty="0"/>
              <a:t>18.3.1 Selection Sort (cont.)</a:t>
            </a:r>
          </a:p>
        </p:txBody>
      </p:sp>
      <p:sp>
        <p:nvSpPr>
          <p:cNvPr id="2" name="Slide Number Placeholder 1">
            <a:extLst>
              <a:ext uri="{FF2B5EF4-FFF2-40B4-BE49-F238E27FC236}">
                <a16:creationId xmlns:a16="http://schemas.microsoft.com/office/drawing/2014/main" id="{F41AD03A-2D97-44E1-A6A5-FD9855E73262}"/>
              </a:ext>
            </a:extLst>
          </p:cNvPr>
          <p:cNvSpPr>
            <a:spLocks noGrp="1"/>
          </p:cNvSpPr>
          <p:nvPr>
            <p:ph type="sldNum" sz="quarter" idx="12"/>
          </p:nvPr>
        </p:nvSpPr>
        <p:spPr/>
        <p:txBody>
          <a:bodyPr/>
          <a:lstStyle/>
          <a:p>
            <a:fld id="{8A0BE4C0-7B2F-47B8-83D7-B37A9A8A5C1D}" type="slidenum">
              <a:rPr lang="en-US" smtClean="0"/>
              <a:t>48</a:t>
            </a:fld>
            <a:endParaRPr lang="en-US"/>
          </a:p>
        </p:txBody>
      </p:sp>
    </p:spTree>
    <p:extLst>
      <p:ext uri="{BB962C8B-B14F-4D97-AF65-F5344CB8AC3E}">
        <p14:creationId xmlns:p14="http://schemas.microsoft.com/office/powerpoint/2010/main" val="4204854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a:xfrm>
            <a:off x="609600" y="1295401"/>
            <a:ext cx="10972800" cy="4525963"/>
          </a:xfrm>
        </p:spPr>
        <p:txBody>
          <a:bodyPr/>
          <a:lstStyle/>
          <a:p>
            <a:r>
              <a:rPr lang="en-US" altLang="en-US" dirty="0"/>
              <a:t>On the third iteration, the app determines the next smallest value (10) and swaps it with 34.</a:t>
            </a:r>
          </a:p>
          <a:p>
            <a:pPr marL="603250" lvl="2" indent="0">
              <a:buNone/>
            </a:pPr>
            <a:r>
              <a:rPr lang="en-US" altLang="en-US" dirty="0">
                <a:latin typeface="Consolas" panose="020B0609020204030204" pitchFamily="49" charset="0"/>
              </a:rPr>
              <a:t>4   5   10   34   77   51   93   30   56</a:t>
            </a:r>
          </a:p>
          <a:p>
            <a:r>
              <a:rPr lang="en-US" altLang="en-US" dirty="0"/>
              <a:t>The process continues until the array is fully sorted.</a:t>
            </a:r>
          </a:p>
          <a:p>
            <a:pPr marL="603250" lvl="2" indent="0">
              <a:buNone/>
            </a:pPr>
            <a:r>
              <a:rPr lang="en-US" altLang="en-US" dirty="0">
                <a:latin typeface="Consolas" panose="020B0609020204030204" pitchFamily="49" charset="0"/>
              </a:rPr>
              <a:t>4   5   10   30   34   51   52   56   77   93</a:t>
            </a:r>
            <a:endParaRPr lang="en-US" altLang="en-US" sz="2000" dirty="0">
              <a:latin typeface="Consolas" panose="020B0609020204030204" pitchFamily="49" charset="0"/>
            </a:endParaRPr>
          </a:p>
          <a:p>
            <a:r>
              <a:rPr lang="en-US" altLang="en-US" dirty="0"/>
              <a:t>After the first iteration, the smallest element is in the first position. </a:t>
            </a:r>
          </a:p>
          <a:p>
            <a:r>
              <a:rPr lang="en-US" altLang="en-US" dirty="0"/>
              <a:t>After the second iteration, the two smallest elements are in order in the first two positions. </a:t>
            </a:r>
          </a:p>
          <a:p>
            <a:r>
              <a:rPr lang="en-US" altLang="en-US" dirty="0"/>
              <a:t>After the third iteration, the three smallest elements are in order in the first three positions.</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18.3.1 Selection Sort (cont.)</a:t>
            </a:r>
          </a:p>
        </p:txBody>
      </p:sp>
      <p:sp>
        <p:nvSpPr>
          <p:cNvPr id="2" name="Slide Number Placeholder 1">
            <a:extLst>
              <a:ext uri="{FF2B5EF4-FFF2-40B4-BE49-F238E27FC236}">
                <a16:creationId xmlns:a16="http://schemas.microsoft.com/office/drawing/2014/main" id="{9566F530-C4CC-4CBB-AD6B-90F0D09B2E51}"/>
              </a:ext>
            </a:extLst>
          </p:cNvPr>
          <p:cNvSpPr>
            <a:spLocks noGrp="1"/>
          </p:cNvSpPr>
          <p:nvPr>
            <p:ph type="sldNum" sz="quarter" idx="12"/>
          </p:nvPr>
        </p:nvSpPr>
        <p:spPr/>
        <p:txBody>
          <a:bodyPr/>
          <a:lstStyle/>
          <a:p>
            <a:fld id="{8A0BE4C0-7B2F-47B8-83D7-B37A9A8A5C1D}" type="slidenum">
              <a:rPr lang="en-US" smtClean="0"/>
              <a:t>49</a:t>
            </a:fld>
            <a:endParaRPr lang="en-US"/>
          </a:p>
        </p:txBody>
      </p:sp>
    </p:spTree>
    <p:extLst>
      <p:ext uri="{BB962C8B-B14F-4D97-AF65-F5344CB8AC3E}">
        <p14:creationId xmlns:p14="http://schemas.microsoft.com/office/powerpoint/2010/main" val="196469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25463"/>
            <a:ext cx="12192000" cy="5805487"/>
          </a:xfrm>
          <a:prstGeom prst="rect">
            <a:avLst/>
          </a:prstGeom>
          <a:noFill/>
          <a:ln>
            <a:noFill/>
          </a:ln>
        </p:spPr>
      </p:pic>
      <p:sp>
        <p:nvSpPr>
          <p:cNvPr id="4" name="Slide Number Placeholder 3">
            <a:extLst>
              <a:ext uri="{FF2B5EF4-FFF2-40B4-BE49-F238E27FC236}">
                <a16:creationId xmlns:a16="http://schemas.microsoft.com/office/drawing/2014/main" id="{5E6E8B93-A25E-449D-9FBC-5C7301768437}"/>
              </a:ext>
            </a:extLst>
          </p:cNvPr>
          <p:cNvSpPr>
            <a:spLocks noGrp="1"/>
          </p:cNvSpPr>
          <p:nvPr>
            <p:ph type="sldNum" sz="quarter" idx="12"/>
          </p:nvPr>
        </p:nvSpPr>
        <p:spPr/>
        <p:txBody>
          <a:bodyPr/>
          <a:lstStyle/>
          <a:p>
            <a:fld id="{8A0BE4C0-7B2F-47B8-83D7-B37A9A8A5C1D}" type="slidenum">
              <a:rPr lang="en-US" smtClean="0"/>
              <a:t>5</a:t>
            </a:fld>
            <a:endParaRPr lang="en-US"/>
          </a:p>
        </p:txBody>
      </p:sp>
    </p:spTree>
    <p:extLst>
      <p:ext uri="{BB962C8B-B14F-4D97-AF65-F5344CB8AC3E}">
        <p14:creationId xmlns:p14="http://schemas.microsoft.com/office/powerpoint/2010/main" val="2028338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p:txBody>
          <a:bodyPr/>
          <a:lstStyle/>
          <a:p>
            <a:pPr eaLnBrk="1" hangingPunct="1"/>
            <a:r>
              <a:rPr lang="en-US" altLang="en-US" dirty="0"/>
              <a:t>Figure 18.64 declares class </a:t>
            </a:r>
            <a:r>
              <a:rPr lang="en-US" altLang="en-US" dirty="0" err="1">
                <a:latin typeface="Consolas" panose="020B0609020204030204" pitchFamily="49" charset="0"/>
              </a:rPr>
              <a:t>SelectionSortTest</a:t>
            </a:r>
            <a:r>
              <a:rPr lang="en-US" altLang="en-US" dirty="0"/>
              <a:t> to implement and test a selection sort.</a:t>
            </a:r>
          </a:p>
          <a:p>
            <a:pPr eaLnBrk="1" hangingPunct="1"/>
            <a:r>
              <a:rPr lang="en-US" altLang="en-US" dirty="0">
                <a:latin typeface="Consolas" panose="020B0609020204030204" pitchFamily="49" charset="0"/>
              </a:rPr>
              <a:t>Main</a:t>
            </a:r>
            <a:r>
              <a:rPr lang="en-US" altLang="en-US" dirty="0"/>
              <a:t> creates and initializes array </a:t>
            </a:r>
            <a:r>
              <a:rPr lang="en-US" altLang="en-US" dirty="0">
                <a:latin typeface="Consolas" panose="020B0609020204030204" pitchFamily="49" charset="0"/>
              </a:rPr>
              <a:t>data</a:t>
            </a:r>
            <a:r>
              <a:rPr lang="en-US" altLang="en-US" dirty="0"/>
              <a:t> with random </a:t>
            </a:r>
            <a:r>
              <a:rPr lang="en-US" altLang="en-US" dirty="0" err="1">
                <a:latin typeface="Consolas" panose="020B0609020204030204" pitchFamily="49" charset="0"/>
              </a:rPr>
              <a:t>int</a:t>
            </a:r>
            <a:r>
              <a:rPr lang="en-US" altLang="en-US" dirty="0" err="1"/>
              <a:t>s</a:t>
            </a:r>
            <a:r>
              <a:rPr lang="en-US" altLang="en-US" dirty="0"/>
              <a:t> in the range </a:t>
            </a:r>
            <a:r>
              <a:rPr lang="en-US" altLang="en-US" dirty="0">
                <a:latin typeface="Consolas" panose="020B0609020204030204" pitchFamily="49" charset="0"/>
              </a:rPr>
              <a:t>10–99</a:t>
            </a:r>
            <a:r>
              <a:rPr lang="en-US" altLang="en-US" dirty="0"/>
              <a:t>.</a:t>
            </a:r>
          </a:p>
        </p:txBody>
      </p:sp>
      <p:sp>
        <p:nvSpPr>
          <p:cNvPr id="3" name="Title 2"/>
          <p:cNvSpPr>
            <a:spLocks noGrp="1"/>
          </p:cNvSpPr>
          <p:nvPr>
            <p:ph type="title"/>
          </p:nvPr>
        </p:nvSpPr>
        <p:spPr/>
        <p:txBody>
          <a:bodyPr/>
          <a:lstStyle/>
          <a:p>
            <a:pPr eaLnBrk="1" hangingPunct="1">
              <a:defRPr/>
            </a:pPr>
            <a:r>
              <a:rPr lang="en-US" dirty="0"/>
              <a:t>18.3.1 Selection Sort (cont.)</a:t>
            </a:r>
          </a:p>
        </p:txBody>
      </p:sp>
      <p:sp>
        <p:nvSpPr>
          <p:cNvPr id="2" name="Slide Number Placeholder 1">
            <a:extLst>
              <a:ext uri="{FF2B5EF4-FFF2-40B4-BE49-F238E27FC236}">
                <a16:creationId xmlns:a16="http://schemas.microsoft.com/office/drawing/2014/main" id="{B85FC1A1-702D-4F17-B267-10D6EDD29C4E}"/>
              </a:ext>
            </a:extLst>
          </p:cNvPr>
          <p:cNvSpPr>
            <a:spLocks noGrp="1"/>
          </p:cNvSpPr>
          <p:nvPr>
            <p:ph type="sldNum" sz="quarter" idx="12"/>
          </p:nvPr>
        </p:nvSpPr>
        <p:spPr/>
        <p:txBody>
          <a:bodyPr/>
          <a:lstStyle/>
          <a:p>
            <a:fld id="{8A0BE4C0-7B2F-47B8-83D7-B37A9A8A5C1D}" type="slidenum">
              <a:rPr lang="en-US" smtClean="0"/>
              <a:t>50</a:t>
            </a:fld>
            <a:endParaRPr lang="en-US"/>
          </a:p>
        </p:txBody>
      </p:sp>
    </p:spTree>
    <p:extLst>
      <p:ext uri="{BB962C8B-B14F-4D97-AF65-F5344CB8AC3E}">
        <p14:creationId xmlns:p14="http://schemas.microsoft.com/office/powerpoint/2010/main" val="2576822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4" name="Arrow: Right 3">
            <a:extLst>
              <a:ext uri="{FF2B5EF4-FFF2-40B4-BE49-F238E27FC236}">
                <a16:creationId xmlns:a16="http://schemas.microsoft.com/office/drawing/2014/main" id="{C2CAEC39-530C-43BE-B199-678EE0FAD61D}"/>
              </a:ext>
            </a:extLst>
          </p:cNvPr>
          <p:cNvSpPr/>
          <p:nvPr/>
        </p:nvSpPr>
        <p:spPr>
          <a:xfrm>
            <a:off x="1305017" y="31866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767DAF5-F8CB-490E-AABD-909FC45C2AD1}"/>
              </a:ext>
            </a:extLst>
          </p:cNvPr>
          <p:cNvSpPr>
            <a:spLocks noGrp="1"/>
          </p:cNvSpPr>
          <p:nvPr>
            <p:ph type="sldNum" sz="quarter" idx="12"/>
          </p:nvPr>
        </p:nvSpPr>
        <p:spPr/>
        <p:txBody>
          <a:bodyPr/>
          <a:lstStyle/>
          <a:p>
            <a:fld id="{8A0BE4C0-7B2F-47B8-83D7-B37A9A8A5C1D}" type="slidenum">
              <a:rPr lang="en-US" smtClean="0"/>
              <a:t>51</a:t>
            </a:fld>
            <a:endParaRPr lang="en-US"/>
          </a:p>
        </p:txBody>
      </p:sp>
    </p:spTree>
    <p:extLst>
      <p:ext uri="{BB962C8B-B14F-4D97-AF65-F5344CB8AC3E}">
        <p14:creationId xmlns:p14="http://schemas.microsoft.com/office/powerpoint/2010/main" val="739882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2350"/>
            <a:ext cx="12192000" cy="4811713"/>
          </a:xfrm>
          <a:prstGeom prst="rect">
            <a:avLst/>
          </a:prstGeom>
          <a:noFill/>
          <a:ln>
            <a:noFill/>
          </a:ln>
        </p:spPr>
      </p:pic>
      <p:sp>
        <p:nvSpPr>
          <p:cNvPr id="4" name="Arrow: Right 3">
            <a:extLst>
              <a:ext uri="{FF2B5EF4-FFF2-40B4-BE49-F238E27FC236}">
                <a16:creationId xmlns:a16="http://schemas.microsoft.com/office/drawing/2014/main" id="{4D0A399A-1126-4B5D-83D0-E9487AD33F72}"/>
              </a:ext>
            </a:extLst>
          </p:cNvPr>
          <p:cNvSpPr/>
          <p:nvPr/>
        </p:nvSpPr>
        <p:spPr>
          <a:xfrm>
            <a:off x="1012055" y="24591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CBEBAEF-0C1B-41B9-A64D-EBA382B54382}"/>
              </a:ext>
            </a:extLst>
          </p:cNvPr>
          <p:cNvSpPr>
            <a:spLocks noGrp="1"/>
          </p:cNvSpPr>
          <p:nvPr>
            <p:ph type="sldNum" sz="quarter" idx="12"/>
          </p:nvPr>
        </p:nvSpPr>
        <p:spPr/>
        <p:txBody>
          <a:bodyPr/>
          <a:lstStyle/>
          <a:p>
            <a:fld id="{8A0BE4C0-7B2F-47B8-83D7-B37A9A8A5C1D}" type="slidenum">
              <a:rPr lang="en-US" smtClean="0"/>
              <a:t>52</a:t>
            </a:fld>
            <a:endParaRPr lang="en-US"/>
          </a:p>
        </p:txBody>
      </p:sp>
    </p:spTree>
    <p:extLst>
      <p:ext uri="{BB962C8B-B14F-4D97-AF65-F5344CB8AC3E}">
        <p14:creationId xmlns:p14="http://schemas.microsoft.com/office/powerpoint/2010/main" val="1860303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a:noFill/>
          <a:ln>
            <a:noFill/>
          </a:ln>
        </p:spPr>
      </p:pic>
      <p:sp>
        <p:nvSpPr>
          <p:cNvPr id="4" name="Arrow: Right 3">
            <a:extLst>
              <a:ext uri="{FF2B5EF4-FFF2-40B4-BE49-F238E27FC236}">
                <a16:creationId xmlns:a16="http://schemas.microsoft.com/office/drawing/2014/main" id="{EB922AE5-4B1B-4EE0-972C-F870F211DD86}"/>
              </a:ext>
            </a:extLst>
          </p:cNvPr>
          <p:cNvSpPr/>
          <p:nvPr/>
        </p:nvSpPr>
        <p:spPr>
          <a:xfrm>
            <a:off x="2024108" y="454536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DA15565-4012-4A2E-ABFE-3D11163C4B9D}"/>
              </a:ext>
            </a:extLst>
          </p:cNvPr>
          <p:cNvSpPr/>
          <p:nvPr/>
        </p:nvSpPr>
        <p:spPr>
          <a:xfrm>
            <a:off x="2513312" y="35333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Update smallest</a:t>
            </a:r>
          </a:p>
        </p:txBody>
      </p:sp>
      <p:sp>
        <p:nvSpPr>
          <p:cNvPr id="6" name="Slide Number Placeholder 5">
            <a:extLst>
              <a:ext uri="{FF2B5EF4-FFF2-40B4-BE49-F238E27FC236}">
                <a16:creationId xmlns:a16="http://schemas.microsoft.com/office/drawing/2014/main" id="{D480757C-557B-493E-A091-6EAA4B964DAB}"/>
              </a:ext>
            </a:extLst>
          </p:cNvPr>
          <p:cNvSpPr>
            <a:spLocks noGrp="1"/>
          </p:cNvSpPr>
          <p:nvPr>
            <p:ph type="sldNum" sz="quarter" idx="12"/>
          </p:nvPr>
        </p:nvSpPr>
        <p:spPr/>
        <p:txBody>
          <a:bodyPr/>
          <a:lstStyle/>
          <a:p>
            <a:fld id="{8A0BE4C0-7B2F-47B8-83D7-B37A9A8A5C1D}" type="slidenum">
              <a:rPr lang="en-US" smtClean="0"/>
              <a:t>53</a:t>
            </a:fld>
            <a:endParaRPr lang="en-US"/>
          </a:p>
        </p:txBody>
      </p:sp>
    </p:spTree>
    <p:extLst>
      <p:ext uri="{BB962C8B-B14F-4D97-AF65-F5344CB8AC3E}">
        <p14:creationId xmlns:p14="http://schemas.microsoft.com/office/powerpoint/2010/main" val="1510359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a:noFill/>
          <a:ln>
            <a:noFill/>
          </a:ln>
        </p:spPr>
      </p:pic>
      <p:sp>
        <p:nvSpPr>
          <p:cNvPr id="4" name="Slide Number Placeholder 3">
            <a:extLst>
              <a:ext uri="{FF2B5EF4-FFF2-40B4-BE49-F238E27FC236}">
                <a16:creationId xmlns:a16="http://schemas.microsoft.com/office/drawing/2014/main" id="{4EE8E365-741B-4EF0-A32A-D76BA4F09DC1}"/>
              </a:ext>
            </a:extLst>
          </p:cNvPr>
          <p:cNvSpPr>
            <a:spLocks noGrp="1"/>
          </p:cNvSpPr>
          <p:nvPr>
            <p:ph type="sldNum" sz="quarter" idx="12"/>
          </p:nvPr>
        </p:nvSpPr>
        <p:spPr/>
        <p:txBody>
          <a:bodyPr/>
          <a:lstStyle/>
          <a:p>
            <a:fld id="{8A0BE4C0-7B2F-47B8-83D7-B37A9A8A5C1D}" type="slidenum">
              <a:rPr lang="en-US" smtClean="0"/>
              <a:t>54</a:t>
            </a:fld>
            <a:endParaRPr lang="en-US"/>
          </a:p>
        </p:txBody>
      </p:sp>
    </p:spTree>
    <p:extLst>
      <p:ext uri="{BB962C8B-B14F-4D97-AF65-F5344CB8AC3E}">
        <p14:creationId xmlns:p14="http://schemas.microsoft.com/office/powerpoint/2010/main" val="1286787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4" name="Slide Number Placeholder 3">
            <a:extLst>
              <a:ext uri="{FF2B5EF4-FFF2-40B4-BE49-F238E27FC236}">
                <a16:creationId xmlns:a16="http://schemas.microsoft.com/office/drawing/2014/main" id="{0F27733F-1691-48E8-8958-600277D4C0C7}"/>
              </a:ext>
            </a:extLst>
          </p:cNvPr>
          <p:cNvSpPr>
            <a:spLocks noGrp="1"/>
          </p:cNvSpPr>
          <p:nvPr>
            <p:ph type="sldNum" sz="quarter" idx="12"/>
          </p:nvPr>
        </p:nvSpPr>
        <p:spPr/>
        <p:txBody>
          <a:bodyPr/>
          <a:lstStyle/>
          <a:p>
            <a:fld id="{8A0BE4C0-7B2F-47B8-83D7-B37A9A8A5C1D}" type="slidenum">
              <a:rPr lang="en-US" smtClean="0"/>
              <a:t>55</a:t>
            </a:fld>
            <a:endParaRPr lang="en-US"/>
          </a:p>
        </p:txBody>
      </p:sp>
    </p:spTree>
    <p:extLst>
      <p:ext uri="{BB962C8B-B14F-4D97-AF65-F5344CB8AC3E}">
        <p14:creationId xmlns:p14="http://schemas.microsoft.com/office/powerpoint/2010/main" val="834804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a:noFill/>
          <a:ln>
            <a:noFill/>
          </a:ln>
        </p:spPr>
      </p:pic>
      <p:sp>
        <p:nvSpPr>
          <p:cNvPr id="4" name="Slide Number Placeholder 3">
            <a:extLst>
              <a:ext uri="{FF2B5EF4-FFF2-40B4-BE49-F238E27FC236}">
                <a16:creationId xmlns:a16="http://schemas.microsoft.com/office/drawing/2014/main" id="{CA7AEF10-C3BE-4843-B029-7EEFF0543E36}"/>
              </a:ext>
            </a:extLst>
          </p:cNvPr>
          <p:cNvSpPr>
            <a:spLocks noGrp="1"/>
          </p:cNvSpPr>
          <p:nvPr>
            <p:ph type="sldNum" sz="quarter" idx="12"/>
          </p:nvPr>
        </p:nvSpPr>
        <p:spPr/>
        <p:txBody>
          <a:bodyPr/>
          <a:lstStyle/>
          <a:p>
            <a:fld id="{8A0BE4C0-7B2F-47B8-83D7-B37A9A8A5C1D}" type="slidenum">
              <a:rPr lang="en-US" smtClean="0"/>
              <a:t>56</a:t>
            </a:fld>
            <a:endParaRPr lang="en-US"/>
          </a:p>
        </p:txBody>
      </p:sp>
    </p:spTree>
    <p:extLst>
      <p:ext uri="{BB962C8B-B14F-4D97-AF65-F5344CB8AC3E}">
        <p14:creationId xmlns:p14="http://schemas.microsoft.com/office/powerpoint/2010/main" val="1426186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5913"/>
            <a:ext cx="12192000" cy="6224587"/>
          </a:xfrm>
          <a:prstGeom prst="rect">
            <a:avLst/>
          </a:prstGeom>
          <a:noFill/>
          <a:ln>
            <a:noFill/>
          </a:ln>
        </p:spPr>
      </p:pic>
      <p:sp>
        <p:nvSpPr>
          <p:cNvPr id="4" name="Slide Number Placeholder 3">
            <a:extLst>
              <a:ext uri="{FF2B5EF4-FFF2-40B4-BE49-F238E27FC236}">
                <a16:creationId xmlns:a16="http://schemas.microsoft.com/office/drawing/2014/main" id="{A28811CD-2FAF-4166-B863-B1C4D534CC51}"/>
              </a:ext>
            </a:extLst>
          </p:cNvPr>
          <p:cNvSpPr>
            <a:spLocks noGrp="1"/>
          </p:cNvSpPr>
          <p:nvPr>
            <p:ph type="sldNum" sz="quarter" idx="12"/>
          </p:nvPr>
        </p:nvSpPr>
        <p:spPr/>
        <p:txBody>
          <a:bodyPr/>
          <a:lstStyle/>
          <a:p>
            <a:fld id="{8A0BE4C0-7B2F-47B8-83D7-B37A9A8A5C1D}" type="slidenum">
              <a:rPr lang="en-US" smtClean="0"/>
              <a:t>57</a:t>
            </a:fld>
            <a:endParaRPr lang="en-US"/>
          </a:p>
        </p:txBody>
      </p:sp>
    </p:spTree>
    <p:extLst>
      <p:ext uri="{BB962C8B-B14F-4D97-AF65-F5344CB8AC3E}">
        <p14:creationId xmlns:p14="http://schemas.microsoft.com/office/powerpoint/2010/main" val="1732118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531845" y="1219201"/>
            <a:ext cx="11094098" cy="4525963"/>
          </a:xfrm>
        </p:spPr>
        <p:txBody>
          <a:bodyPr/>
          <a:lstStyle/>
          <a:p>
            <a:pPr eaLnBrk="1" hangingPunct="1"/>
            <a:r>
              <a:rPr lang="en-US" altLang="en-US" sz="2200" dirty="0"/>
              <a:t>Line 22 calls method </a:t>
            </a:r>
            <a:r>
              <a:rPr lang="en-US" altLang="en-US" sz="2200" dirty="0" err="1">
                <a:latin typeface="Consolas" panose="020B0609020204030204" pitchFamily="49" charset="0"/>
              </a:rPr>
              <a:t>SelectionSort</a:t>
            </a:r>
            <a:r>
              <a:rPr lang="en-US" altLang="en-US" sz="2200" dirty="0"/>
              <a:t> (Fig. 18.6, lines 22–39), which sorts the elements using selection sort. </a:t>
            </a:r>
          </a:p>
          <a:p>
            <a:pPr eaLnBrk="1" hangingPunct="1"/>
            <a:r>
              <a:rPr lang="en-US" altLang="en-US" sz="2200" dirty="0"/>
              <a:t>The output uses dashes to indicate the portion of the array that is sorted after each pass.</a:t>
            </a:r>
          </a:p>
          <a:p>
            <a:pPr eaLnBrk="1" hangingPunct="1"/>
            <a:r>
              <a:rPr lang="en-US" altLang="en-US" sz="2200" dirty="0"/>
              <a:t>An asterisk is placed next to the position of the element that was swapped with the smallest element on that pass. </a:t>
            </a:r>
          </a:p>
          <a:p>
            <a:pPr eaLnBrk="1" hangingPunct="1"/>
            <a:r>
              <a:rPr lang="en-US" altLang="en-US" sz="2200" dirty="0"/>
              <a:t>On each pass, the element next to the asterisk and the element above the rightmost set of dashes were the two values that were swapped.</a:t>
            </a:r>
          </a:p>
        </p:txBody>
      </p:sp>
      <p:sp>
        <p:nvSpPr>
          <p:cNvPr id="3" name="Title 2"/>
          <p:cNvSpPr>
            <a:spLocks noGrp="1"/>
          </p:cNvSpPr>
          <p:nvPr>
            <p:ph type="title"/>
          </p:nvPr>
        </p:nvSpPr>
        <p:spPr>
          <a:xfrm>
            <a:off x="531845" y="76200"/>
            <a:ext cx="11094098" cy="1143000"/>
          </a:xfrm>
        </p:spPr>
        <p:txBody>
          <a:bodyPr/>
          <a:lstStyle/>
          <a:p>
            <a:pPr eaLnBrk="1" hangingPunct="1">
              <a:defRPr/>
            </a:pPr>
            <a:r>
              <a:rPr lang="en-US" dirty="0"/>
              <a:t>18.3.1 Selection Sort (cont.)</a:t>
            </a:r>
          </a:p>
        </p:txBody>
      </p:sp>
      <p:sp>
        <p:nvSpPr>
          <p:cNvPr id="2" name="Slide Number Placeholder 1">
            <a:extLst>
              <a:ext uri="{FF2B5EF4-FFF2-40B4-BE49-F238E27FC236}">
                <a16:creationId xmlns:a16="http://schemas.microsoft.com/office/drawing/2014/main" id="{350CC4F1-BCF5-4896-A160-38F15779078D}"/>
              </a:ext>
            </a:extLst>
          </p:cNvPr>
          <p:cNvSpPr>
            <a:spLocks noGrp="1"/>
          </p:cNvSpPr>
          <p:nvPr>
            <p:ph type="sldNum" sz="quarter" idx="12"/>
          </p:nvPr>
        </p:nvSpPr>
        <p:spPr/>
        <p:txBody>
          <a:bodyPr/>
          <a:lstStyle/>
          <a:p>
            <a:fld id="{8A0BE4C0-7B2F-47B8-83D7-B37A9A8A5C1D}" type="slidenum">
              <a:rPr lang="en-US" smtClean="0"/>
              <a:t>58</a:t>
            </a:fld>
            <a:endParaRPr lang="en-US"/>
          </a:p>
        </p:txBody>
      </p:sp>
    </p:spTree>
    <p:extLst>
      <p:ext uri="{BB962C8B-B14F-4D97-AF65-F5344CB8AC3E}">
        <p14:creationId xmlns:p14="http://schemas.microsoft.com/office/powerpoint/2010/main" val="2697339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p:txBody>
          <a:bodyPr/>
          <a:lstStyle/>
          <a:p>
            <a:pPr eaLnBrk="1" hangingPunct="1"/>
            <a:r>
              <a:rPr lang="en-US" altLang="en-US" dirty="0">
                <a:solidFill>
                  <a:srgbClr val="0000FF"/>
                </a:solidFill>
              </a:rPr>
              <a:t>Insertion sort </a:t>
            </a:r>
            <a:r>
              <a:rPr lang="en-US" altLang="en-US" dirty="0"/>
              <a:t>is another </a:t>
            </a:r>
            <a:r>
              <a:rPr lang="en-US" altLang="en-US" i="1" dirty="0"/>
              <a:t>simple</a:t>
            </a:r>
            <a:r>
              <a:rPr lang="en-US" altLang="en-US" dirty="0"/>
              <a:t>, but </a:t>
            </a:r>
            <a:r>
              <a:rPr lang="en-US" altLang="en-US" i="1" dirty="0">
                <a:solidFill>
                  <a:srgbClr val="FF0000"/>
                </a:solidFill>
              </a:rPr>
              <a:t>inefficient</a:t>
            </a:r>
            <a:r>
              <a:rPr lang="en-US" altLang="en-US" dirty="0">
                <a:solidFill>
                  <a:srgbClr val="FF0000"/>
                </a:solidFill>
              </a:rPr>
              <a:t>, sorting algorithm</a:t>
            </a:r>
            <a:r>
              <a:rPr lang="en-US" altLang="en-US" dirty="0"/>
              <a:t>.</a:t>
            </a:r>
          </a:p>
          <a:p>
            <a:pPr eaLnBrk="1" hangingPunct="1"/>
            <a:r>
              <a:rPr lang="en-US" altLang="en-US" dirty="0">
                <a:solidFill>
                  <a:srgbClr val="FF0000"/>
                </a:solidFill>
              </a:rPr>
              <a:t>Its first iteration takes the second element in the array and, if it’s less than the first, swaps them. </a:t>
            </a:r>
          </a:p>
          <a:p>
            <a:pPr eaLnBrk="1" hangingPunct="1"/>
            <a:r>
              <a:rPr lang="en-US" altLang="en-US" dirty="0"/>
              <a:t>The second iteration looks at the </a:t>
            </a:r>
            <a:r>
              <a:rPr lang="en-US" altLang="en-US" dirty="0">
                <a:solidFill>
                  <a:srgbClr val="FF0000"/>
                </a:solidFill>
              </a:rPr>
              <a:t>third element </a:t>
            </a:r>
            <a:r>
              <a:rPr lang="en-US" altLang="en-US" dirty="0"/>
              <a:t>and </a:t>
            </a:r>
            <a:r>
              <a:rPr lang="en-US" altLang="en-US" dirty="0">
                <a:solidFill>
                  <a:srgbClr val="FF0000"/>
                </a:solidFill>
              </a:rPr>
              <a:t>inserts it </a:t>
            </a:r>
            <a:r>
              <a:rPr lang="en-US" altLang="en-US" dirty="0"/>
              <a:t>in the correct position </a:t>
            </a:r>
            <a:r>
              <a:rPr lang="en-US" altLang="en-US" dirty="0">
                <a:solidFill>
                  <a:srgbClr val="7030A0"/>
                </a:solidFill>
              </a:rPr>
              <a:t>with respect </a:t>
            </a:r>
            <a:r>
              <a:rPr lang="en-US" altLang="en-US" dirty="0"/>
              <a:t>to the </a:t>
            </a:r>
            <a:r>
              <a:rPr lang="en-US" altLang="en-US" dirty="0">
                <a:solidFill>
                  <a:srgbClr val="FF0000"/>
                </a:solidFill>
              </a:rPr>
              <a:t>first two elements </a:t>
            </a:r>
            <a:r>
              <a:rPr lang="en-US" altLang="en-US" dirty="0"/>
              <a:t>(moving them as necessary), so all three elements are in order. </a:t>
            </a:r>
          </a:p>
          <a:p>
            <a:pPr eaLnBrk="1" hangingPunct="1"/>
            <a:r>
              <a:rPr lang="en-US" altLang="en-US" dirty="0"/>
              <a:t>At the </a:t>
            </a:r>
            <a:r>
              <a:rPr lang="en-US" altLang="en-US" i="1" dirty="0" err="1"/>
              <a:t>i</a:t>
            </a:r>
            <a:r>
              <a:rPr lang="en-US" altLang="en-US" dirty="0" err="1"/>
              <a:t>th</a:t>
            </a:r>
            <a:r>
              <a:rPr lang="en-US" altLang="en-US" dirty="0"/>
              <a:t> iteration of this algorithm, the first </a:t>
            </a:r>
            <a:r>
              <a:rPr lang="en-US" altLang="en-US" i="1" dirty="0" err="1"/>
              <a:t>i</a:t>
            </a:r>
            <a:r>
              <a:rPr lang="en-US" altLang="en-US" dirty="0"/>
              <a:t> elements in the original array will be sorted. </a:t>
            </a:r>
          </a:p>
        </p:txBody>
      </p:sp>
      <p:sp>
        <p:nvSpPr>
          <p:cNvPr id="3" name="Title 2"/>
          <p:cNvSpPr>
            <a:spLocks noGrp="1"/>
          </p:cNvSpPr>
          <p:nvPr>
            <p:ph type="title"/>
          </p:nvPr>
        </p:nvSpPr>
        <p:spPr/>
        <p:txBody>
          <a:bodyPr/>
          <a:lstStyle/>
          <a:p>
            <a:pPr eaLnBrk="1" hangingPunct="1">
              <a:defRPr/>
            </a:pPr>
            <a:r>
              <a:rPr lang="en-US" dirty="0">
                <a:solidFill>
                  <a:srgbClr val="FF0000"/>
                </a:solidFill>
              </a:rPr>
              <a:t>18.3.2 Insertion Sort</a:t>
            </a:r>
          </a:p>
        </p:txBody>
      </p:sp>
      <p:sp>
        <p:nvSpPr>
          <p:cNvPr id="2" name="Slide Number Placeholder 1">
            <a:extLst>
              <a:ext uri="{FF2B5EF4-FFF2-40B4-BE49-F238E27FC236}">
                <a16:creationId xmlns:a16="http://schemas.microsoft.com/office/drawing/2014/main" id="{9AE55B9A-04AD-4D2A-A392-23EF1281FEA2}"/>
              </a:ext>
            </a:extLst>
          </p:cNvPr>
          <p:cNvSpPr>
            <a:spLocks noGrp="1"/>
          </p:cNvSpPr>
          <p:nvPr>
            <p:ph type="sldNum" sz="quarter" idx="12"/>
          </p:nvPr>
        </p:nvSpPr>
        <p:spPr/>
        <p:txBody>
          <a:bodyPr/>
          <a:lstStyle/>
          <a:p>
            <a:fld id="{8A0BE4C0-7B2F-47B8-83D7-B37A9A8A5C1D}" type="slidenum">
              <a:rPr lang="en-US" smtClean="0"/>
              <a:t>59</a:t>
            </a:fld>
            <a:endParaRPr lang="en-US"/>
          </a:p>
        </p:txBody>
      </p:sp>
    </p:spTree>
    <p:extLst>
      <p:ext uri="{BB962C8B-B14F-4D97-AF65-F5344CB8AC3E}">
        <p14:creationId xmlns:p14="http://schemas.microsoft.com/office/powerpoint/2010/main" val="326575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eaLnBrk="1" hangingPunct="1"/>
            <a:r>
              <a:rPr lang="en-US" altLang="en-US" dirty="0"/>
              <a:t>The next two sections discuss two common search algorithms—</a:t>
            </a:r>
            <a:r>
              <a:rPr lang="en-US" altLang="en-US" b="1" dirty="0">
                <a:solidFill>
                  <a:srgbClr val="FF0000"/>
                </a:solidFill>
              </a:rPr>
              <a:t>one</a:t>
            </a:r>
            <a:r>
              <a:rPr lang="en-US" altLang="en-US" dirty="0"/>
              <a:t> that is </a:t>
            </a:r>
            <a:r>
              <a:rPr lang="en-US" altLang="en-US" u="sng" dirty="0">
                <a:solidFill>
                  <a:srgbClr val="7030A0"/>
                </a:solidFill>
              </a:rPr>
              <a:t>easy to program </a:t>
            </a:r>
            <a:r>
              <a:rPr lang="en-US" altLang="en-US" dirty="0">
                <a:solidFill>
                  <a:srgbClr val="7030A0"/>
                </a:solidFill>
              </a:rPr>
              <a:t>yet </a:t>
            </a:r>
            <a:r>
              <a:rPr lang="en-US" altLang="en-US" u="sng" dirty="0">
                <a:solidFill>
                  <a:srgbClr val="7030A0"/>
                </a:solidFill>
              </a:rPr>
              <a:t>relatively inefficient </a:t>
            </a:r>
            <a:r>
              <a:rPr lang="en-US" altLang="en-US" dirty="0"/>
              <a:t>and </a:t>
            </a:r>
            <a:r>
              <a:rPr lang="en-US" altLang="en-US" b="1" dirty="0">
                <a:solidFill>
                  <a:srgbClr val="FF0000"/>
                </a:solidFill>
              </a:rPr>
              <a:t>one</a:t>
            </a:r>
            <a:r>
              <a:rPr lang="en-US" altLang="en-US" dirty="0"/>
              <a:t> that is </a:t>
            </a:r>
            <a:r>
              <a:rPr lang="en-US" altLang="en-US" u="sng" dirty="0">
                <a:solidFill>
                  <a:srgbClr val="7030A0"/>
                </a:solidFill>
              </a:rPr>
              <a:t>relatively efficient </a:t>
            </a:r>
            <a:r>
              <a:rPr lang="en-US" altLang="en-US" dirty="0">
                <a:solidFill>
                  <a:srgbClr val="7030A0"/>
                </a:solidFill>
              </a:rPr>
              <a:t>but </a:t>
            </a:r>
            <a:r>
              <a:rPr lang="en-US" altLang="en-US" u="sng" dirty="0">
                <a:solidFill>
                  <a:srgbClr val="7030A0"/>
                </a:solidFill>
              </a:rPr>
              <a:t>more complex </a:t>
            </a:r>
            <a:r>
              <a:rPr lang="en-US" altLang="en-US" dirty="0">
                <a:solidFill>
                  <a:srgbClr val="7030A0"/>
                </a:solidFill>
              </a:rPr>
              <a:t>to program</a:t>
            </a:r>
            <a:r>
              <a:rPr lang="en-US" altLang="en-US" dirty="0"/>
              <a:t>.</a:t>
            </a:r>
          </a:p>
        </p:txBody>
      </p:sp>
      <p:sp>
        <p:nvSpPr>
          <p:cNvPr id="3" name="Title 2"/>
          <p:cNvSpPr>
            <a:spLocks noGrp="1"/>
          </p:cNvSpPr>
          <p:nvPr>
            <p:ph type="title"/>
          </p:nvPr>
        </p:nvSpPr>
        <p:spPr/>
        <p:txBody>
          <a:bodyPr/>
          <a:lstStyle/>
          <a:p>
            <a:pPr eaLnBrk="1" hangingPunct="1">
              <a:defRPr/>
            </a:pPr>
            <a:r>
              <a:rPr lang="en-US" dirty="0"/>
              <a:t>18.2  Searching Algorithms</a:t>
            </a:r>
          </a:p>
        </p:txBody>
      </p:sp>
      <p:sp>
        <p:nvSpPr>
          <p:cNvPr id="2" name="Slide Number Placeholder 1">
            <a:extLst>
              <a:ext uri="{FF2B5EF4-FFF2-40B4-BE49-F238E27FC236}">
                <a16:creationId xmlns:a16="http://schemas.microsoft.com/office/drawing/2014/main" id="{DB2BE969-3746-4982-8275-2C4B4FDE526A}"/>
              </a:ext>
            </a:extLst>
          </p:cNvPr>
          <p:cNvSpPr>
            <a:spLocks noGrp="1"/>
          </p:cNvSpPr>
          <p:nvPr>
            <p:ph type="sldNum" sz="quarter" idx="12"/>
          </p:nvPr>
        </p:nvSpPr>
        <p:spPr/>
        <p:txBody>
          <a:bodyPr/>
          <a:lstStyle/>
          <a:p>
            <a:fld id="{8A0BE4C0-7B2F-47B8-83D7-B37A9A8A5C1D}" type="slidenum">
              <a:rPr lang="en-US" smtClean="0"/>
              <a:t>6</a:t>
            </a:fld>
            <a:endParaRPr lang="en-US"/>
          </a:p>
        </p:txBody>
      </p:sp>
    </p:spTree>
    <p:extLst>
      <p:ext uri="{BB962C8B-B14F-4D97-AF65-F5344CB8AC3E}">
        <p14:creationId xmlns:p14="http://schemas.microsoft.com/office/powerpoint/2010/main" val="259040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p:txBody>
          <a:bodyPr/>
          <a:lstStyle/>
          <a:p>
            <a:pPr eaLnBrk="1" hangingPunct="1"/>
            <a:r>
              <a:rPr lang="en-US" altLang="en-US" dirty="0"/>
              <a:t>Consider as an example the following array, which is identical to the array we used in the discussions of </a:t>
            </a:r>
            <a:r>
              <a:rPr lang="en-US" altLang="en-US" dirty="0">
                <a:solidFill>
                  <a:srgbClr val="FF0000"/>
                </a:solidFill>
              </a:rPr>
              <a:t>selection sort </a:t>
            </a:r>
            <a:r>
              <a:rPr lang="en-US" altLang="en-US" dirty="0"/>
              <a:t>and </a:t>
            </a:r>
            <a:r>
              <a:rPr lang="en-US" altLang="en-US" dirty="0">
                <a:solidFill>
                  <a:srgbClr val="FF0000"/>
                </a:solidFill>
              </a:rPr>
              <a:t>merge sort</a:t>
            </a:r>
            <a:r>
              <a:rPr lang="en-US" altLang="en-US" dirty="0"/>
              <a:t>.</a:t>
            </a:r>
          </a:p>
          <a:p>
            <a:pPr marL="603250" lvl="2" indent="0">
              <a:buNone/>
            </a:pPr>
            <a:r>
              <a:rPr lang="en-US" altLang="en-US" dirty="0">
                <a:solidFill>
                  <a:srgbClr val="FF0000"/>
                </a:solidFill>
                <a:latin typeface="Consolas" panose="020B0609020204030204" pitchFamily="49" charset="0"/>
              </a:rPr>
              <a:t>34   56   </a:t>
            </a:r>
            <a:r>
              <a:rPr lang="en-US" altLang="en-US" dirty="0">
                <a:latin typeface="Consolas" panose="020B0609020204030204" pitchFamily="49" charset="0"/>
              </a:rPr>
              <a:t>4   10   77   51   93   30   5   52</a:t>
            </a:r>
            <a:endParaRPr lang="en-US" altLang="en-US" dirty="0"/>
          </a:p>
          <a:p>
            <a:pPr eaLnBrk="1" hangingPunct="1"/>
            <a:r>
              <a:rPr lang="en-US" altLang="en-US" dirty="0"/>
              <a:t>An app that implements the </a:t>
            </a:r>
            <a:r>
              <a:rPr lang="en-US" altLang="en-US" dirty="0">
                <a:solidFill>
                  <a:srgbClr val="FF0000"/>
                </a:solidFill>
              </a:rPr>
              <a:t>insertion sort algorithm </a:t>
            </a:r>
            <a:r>
              <a:rPr lang="en-US" altLang="en-US" dirty="0"/>
              <a:t>first looks at the first two elements of the array, 34 and 56. </a:t>
            </a:r>
          </a:p>
          <a:p>
            <a:pPr eaLnBrk="1" hangingPunct="1"/>
            <a:r>
              <a:rPr lang="en-US" altLang="en-US" dirty="0"/>
              <a:t>These are </a:t>
            </a:r>
            <a:r>
              <a:rPr lang="en-US" altLang="en-US" dirty="0">
                <a:solidFill>
                  <a:srgbClr val="FF0000"/>
                </a:solidFill>
              </a:rPr>
              <a:t>already in order</a:t>
            </a:r>
            <a:r>
              <a:rPr lang="en-US" altLang="en-US" dirty="0"/>
              <a:t>, so the app continues (if they were out of order, it would </a:t>
            </a:r>
            <a:r>
              <a:rPr lang="en-US" altLang="en-US" dirty="0">
                <a:solidFill>
                  <a:srgbClr val="FF0000"/>
                </a:solidFill>
              </a:rPr>
              <a:t>swap them</a:t>
            </a:r>
            <a:r>
              <a:rPr lang="en-US" altLang="en-US" dirty="0"/>
              <a:t>).</a:t>
            </a:r>
          </a:p>
        </p:txBody>
      </p:sp>
      <p:sp>
        <p:nvSpPr>
          <p:cNvPr id="3" name="Title 2"/>
          <p:cNvSpPr>
            <a:spLocks noGrp="1"/>
          </p:cNvSpPr>
          <p:nvPr>
            <p:ph type="title"/>
          </p:nvPr>
        </p:nvSpPr>
        <p:spPr/>
        <p:txBody>
          <a:bodyPr/>
          <a:lstStyle/>
          <a:p>
            <a:pPr eaLnBrk="1" hangingPunct="1">
              <a:defRPr/>
            </a:pPr>
            <a:r>
              <a:rPr lang="en-US" dirty="0"/>
              <a:t>18.3.2 Insertion Sort (cont.)</a:t>
            </a:r>
          </a:p>
        </p:txBody>
      </p:sp>
      <p:sp>
        <p:nvSpPr>
          <p:cNvPr id="2" name="Slide Number Placeholder 1">
            <a:extLst>
              <a:ext uri="{FF2B5EF4-FFF2-40B4-BE49-F238E27FC236}">
                <a16:creationId xmlns:a16="http://schemas.microsoft.com/office/drawing/2014/main" id="{42B3F394-662D-4FA2-AF6D-6A05CBF925BB}"/>
              </a:ext>
            </a:extLst>
          </p:cNvPr>
          <p:cNvSpPr>
            <a:spLocks noGrp="1"/>
          </p:cNvSpPr>
          <p:nvPr>
            <p:ph type="sldNum" sz="quarter" idx="12"/>
          </p:nvPr>
        </p:nvSpPr>
        <p:spPr/>
        <p:txBody>
          <a:bodyPr/>
          <a:lstStyle/>
          <a:p>
            <a:fld id="{8A0BE4C0-7B2F-47B8-83D7-B37A9A8A5C1D}" type="slidenum">
              <a:rPr lang="en-US" smtClean="0"/>
              <a:t>60</a:t>
            </a:fld>
            <a:endParaRPr lang="en-US"/>
          </a:p>
        </p:txBody>
      </p:sp>
    </p:spTree>
    <p:extLst>
      <p:ext uri="{BB962C8B-B14F-4D97-AF65-F5344CB8AC3E}">
        <p14:creationId xmlns:p14="http://schemas.microsoft.com/office/powerpoint/2010/main" val="4261584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p:txBody>
          <a:bodyPr/>
          <a:lstStyle/>
          <a:p>
            <a:pPr eaLnBrk="1" hangingPunct="1"/>
            <a:r>
              <a:rPr lang="en-US" altLang="en-US" dirty="0"/>
              <a:t>In the next iteration, the app looks at the third value, 4. </a:t>
            </a:r>
          </a:p>
          <a:p>
            <a:pPr eaLnBrk="1" hangingPunct="1"/>
            <a:r>
              <a:rPr lang="en-US" altLang="en-US" dirty="0"/>
              <a:t>This value is less than 56, so the app stores 4 in a temporary variable and moves 56 one element to the right. The app then checks and determines that 4 is less than 34, so it moves 34 one element to the right. </a:t>
            </a:r>
          </a:p>
          <a:p>
            <a:pPr eaLnBrk="1" hangingPunct="1"/>
            <a:r>
              <a:rPr lang="en-US" altLang="en-US" dirty="0"/>
              <a:t>The app has now reached the beginning of the array, so it places 4 in the zeroth position. </a:t>
            </a:r>
          </a:p>
          <a:p>
            <a:pPr eaLnBrk="1" hangingPunct="1"/>
            <a:r>
              <a:rPr lang="en-US" altLang="en-US" dirty="0"/>
              <a:t>The array now is</a:t>
            </a:r>
          </a:p>
          <a:p>
            <a:pPr marL="603250" lvl="2" indent="0">
              <a:buNone/>
            </a:pPr>
            <a:r>
              <a:rPr lang="en-US" altLang="en-US" dirty="0">
                <a:solidFill>
                  <a:srgbClr val="FF0000"/>
                </a:solidFill>
                <a:latin typeface="Consolas" panose="020B0609020204030204" pitchFamily="49" charset="0"/>
              </a:rPr>
              <a:t>4 </a:t>
            </a:r>
            <a:r>
              <a:rPr lang="en-US" altLang="en-US" dirty="0">
                <a:latin typeface="Consolas" panose="020B0609020204030204" pitchFamily="49" charset="0"/>
              </a:rPr>
              <a:t>  </a:t>
            </a:r>
            <a:r>
              <a:rPr lang="en-US" altLang="en-US" dirty="0">
                <a:solidFill>
                  <a:srgbClr val="7030A0"/>
                </a:solidFill>
                <a:latin typeface="Consolas" panose="020B0609020204030204" pitchFamily="49" charset="0"/>
              </a:rPr>
              <a:t>34   56   </a:t>
            </a:r>
            <a:r>
              <a:rPr lang="en-US" altLang="en-US" dirty="0">
                <a:latin typeface="Consolas" panose="020B0609020204030204" pitchFamily="49" charset="0"/>
              </a:rPr>
              <a:t>10   77   51   93   30   5   52</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18.3.2 Insertion Sort (cont.)</a:t>
            </a:r>
          </a:p>
        </p:txBody>
      </p:sp>
      <p:sp>
        <p:nvSpPr>
          <p:cNvPr id="2" name="Slide Number Placeholder 1">
            <a:extLst>
              <a:ext uri="{FF2B5EF4-FFF2-40B4-BE49-F238E27FC236}">
                <a16:creationId xmlns:a16="http://schemas.microsoft.com/office/drawing/2014/main" id="{5E43BB30-AA97-44EC-B082-61310DF9F93A}"/>
              </a:ext>
            </a:extLst>
          </p:cNvPr>
          <p:cNvSpPr>
            <a:spLocks noGrp="1"/>
          </p:cNvSpPr>
          <p:nvPr>
            <p:ph type="sldNum" sz="quarter" idx="12"/>
          </p:nvPr>
        </p:nvSpPr>
        <p:spPr/>
        <p:txBody>
          <a:bodyPr/>
          <a:lstStyle/>
          <a:p>
            <a:fld id="{8A0BE4C0-7B2F-47B8-83D7-B37A9A8A5C1D}" type="slidenum">
              <a:rPr lang="en-US" smtClean="0"/>
              <a:t>61</a:t>
            </a:fld>
            <a:endParaRPr lang="en-US"/>
          </a:p>
        </p:txBody>
      </p:sp>
    </p:spTree>
    <p:extLst>
      <p:ext uri="{BB962C8B-B14F-4D97-AF65-F5344CB8AC3E}">
        <p14:creationId xmlns:p14="http://schemas.microsoft.com/office/powerpoint/2010/main" val="2976843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p:cNvSpPr>
            <a:spLocks noGrp="1"/>
          </p:cNvSpPr>
          <p:nvPr>
            <p:ph idx="1"/>
          </p:nvPr>
        </p:nvSpPr>
        <p:spPr>
          <a:xfrm>
            <a:off x="609600" y="1295401"/>
            <a:ext cx="10972800" cy="4525963"/>
          </a:xfrm>
        </p:spPr>
        <p:txBody>
          <a:bodyPr/>
          <a:lstStyle/>
          <a:p>
            <a:pPr eaLnBrk="1" hangingPunct="1"/>
            <a:r>
              <a:rPr lang="en-US" altLang="en-US" sz="2400" dirty="0"/>
              <a:t>In the next iteration, the app </a:t>
            </a:r>
            <a:r>
              <a:rPr lang="en-US" altLang="en-US" sz="2400" dirty="0">
                <a:solidFill>
                  <a:srgbClr val="7030A0"/>
                </a:solidFill>
              </a:rPr>
              <a:t>stores the value 10 </a:t>
            </a:r>
            <a:r>
              <a:rPr lang="en-US" altLang="en-US" sz="2400" dirty="0"/>
              <a:t>in a </a:t>
            </a:r>
            <a:r>
              <a:rPr lang="en-US" altLang="en-US" sz="2400" dirty="0">
                <a:solidFill>
                  <a:srgbClr val="7030A0"/>
                </a:solidFill>
              </a:rPr>
              <a:t>temporary variable</a:t>
            </a:r>
            <a:r>
              <a:rPr lang="en-US" altLang="en-US" sz="2400" dirty="0"/>
              <a:t>. </a:t>
            </a:r>
          </a:p>
          <a:p>
            <a:pPr eaLnBrk="1" hangingPunct="1"/>
            <a:r>
              <a:rPr lang="en-US" altLang="en-US" sz="2400" dirty="0"/>
              <a:t>Then the app compares </a:t>
            </a:r>
            <a:r>
              <a:rPr lang="en-US" altLang="en-US" sz="2400" dirty="0">
                <a:solidFill>
                  <a:srgbClr val="7030A0"/>
                </a:solidFill>
              </a:rPr>
              <a:t>10 to 56 and moves 56 </a:t>
            </a:r>
            <a:r>
              <a:rPr lang="en-US" altLang="en-US" sz="2400" dirty="0"/>
              <a:t>one element to the right because it’s larger than 10. </a:t>
            </a:r>
          </a:p>
          <a:p>
            <a:pPr eaLnBrk="1" hangingPunct="1"/>
            <a:r>
              <a:rPr lang="en-US" altLang="en-US" sz="2400" dirty="0"/>
              <a:t>The app </a:t>
            </a:r>
            <a:r>
              <a:rPr lang="en-US" altLang="en-US" sz="2400" dirty="0">
                <a:solidFill>
                  <a:srgbClr val="7030A0"/>
                </a:solidFill>
              </a:rPr>
              <a:t>then compares 10 to 34</a:t>
            </a:r>
            <a:r>
              <a:rPr lang="en-US" altLang="en-US" sz="2400" dirty="0"/>
              <a:t>, moving </a:t>
            </a:r>
            <a:r>
              <a:rPr lang="en-US" altLang="en-US" sz="2400" dirty="0">
                <a:solidFill>
                  <a:srgbClr val="7030A0"/>
                </a:solidFill>
              </a:rPr>
              <a:t>34 one element to the right</a:t>
            </a:r>
            <a:r>
              <a:rPr lang="en-US" altLang="en-US" sz="2400" dirty="0"/>
              <a:t>. When the app compares 10 to 4, it observes that 10 is larger than 4 and places 10 in element 1. </a:t>
            </a:r>
          </a:p>
          <a:p>
            <a:pPr eaLnBrk="1" hangingPunct="1"/>
            <a:r>
              <a:rPr lang="en-US" altLang="en-US" sz="2400" dirty="0"/>
              <a:t>The array now is</a:t>
            </a:r>
          </a:p>
          <a:p>
            <a:pPr marL="603250" lvl="2" indent="0">
              <a:buNone/>
            </a:pPr>
            <a:r>
              <a:rPr lang="en-US" altLang="en-US" sz="2000" dirty="0">
                <a:solidFill>
                  <a:srgbClr val="7030A0"/>
                </a:solidFill>
                <a:latin typeface="Consolas" panose="020B0609020204030204" pitchFamily="49" charset="0"/>
              </a:rPr>
              <a:t>4   10   34   56   </a:t>
            </a:r>
            <a:r>
              <a:rPr lang="en-US" altLang="en-US" sz="2000" dirty="0">
                <a:latin typeface="Consolas" panose="020B0609020204030204" pitchFamily="49" charset="0"/>
              </a:rPr>
              <a:t>77   51   93   30   5   52</a:t>
            </a:r>
          </a:p>
          <a:p>
            <a:pPr eaLnBrk="1" hangingPunct="1"/>
            <a:r>
              <a:rPr lang="en-US" altLang="en-US" sz="2400" dirty="0">
                <a:cs typeface="Times New Roman" panose="02020603050405020304" pitchFamily="18" charset="0"/>
              </a:rPr>
              <a:t>Using this algorithm, at the </a:t>
            </a:r>
            <a:r>
              <a:rPr lang="en-US" altLang="en-US" sz="2400" i="1" dirty="0" err="1">
                <a:cs typeface="Times New Roman" panose="02020603050405020304" pitchFamily="18" charset="0"/>
              </a:rPr>
              <a:t>i</a:t>
            </a:r>
            <a:r>
              <a:rPr lang="en-US" altLang="en-US" sz="2400" dirty="0" err="1">
                <a:cs typeface="Times New Roman" panose="02020603050405020304" pitchFamily="18" charset="0"/>
              </a:rPr>
              <a:t>th</a:t>
            </a:r>
            <a:r>
              <a:rPr lang="en-US" altLang="en-US" sz="2400" dirty="0">
                <a:cs typeface="Times New Roman" panose="02020603050405020304" pitchFamily="18" charset="0"/>
              </a:rPr>
              <a:t> iteration, the original array’s first </a:t>
            </a:r>
            <a:r>
              <a:rPr lang="en-US" altLang="en-US" sz="2400" i="1" dirty="0" err="1">
                <a:cs typeface="Times New Roman" panose="02020603050405020304" pitchFamily="18" charset="0"/>
              </a:rPr>
              <a:t>i</a:t>
            </a:r>
            <a:r>
              <a:rPr lang="en-US" altLang="en-US" sz="2400" dirty="0">
                <a:cs typeface="Times New Roman" panose="02020603050405020304" pitchFamily="18" charset="0"/>
              </a:rPr>
              <a:t> elements are sorted, but they may not be in their final locations—</a:t>
            </a:r>
            <a:r>
              <a:rPr lang="en-US" altLang="en-US" sz="2400" dirty="0">
                <a:solidFill>
                  <a:srgbClr val="7030A0"/>
                </a:solidFill>
                <a:cs typeface="Times New Roman" panose="02020603050405020304" pitchFamily="18" charset="0"/>
              </a:rPr>
              <a:t>smaller values may be located later in the array.</a:t>
            </a:r>
          </a:p>
        </p:txBody>
      </p:sp>
      <p:sp>
        <p:nvSpPr>
          <p:cNvPr id="3" name="Title 2"/>
          <p:cNvSpPr>
            <a:spLocks noGrp="1"/>
          </p:cNvSpPr>
          <p:nvPr>
            <p:ph type="title"/>
          </p:nvPr>
        </p:nvSpPr>
        <p:spPr/>
        <p:txBody>
          <a:bodyPr/>
          <a:lstStyle/>
          <a:p>
            <a:pPr eaLnBrk="1" hangingPunct="1">
              <a:defRPr/>
            </a:pPr>
            <a:r>
              <a:rPr lang="en-US" dirty="0"/>
              <a:t>18.3.2 Insertion Sort (cont.)</a:t>
            </a:r>
          </a:p>
        </p:txBody>
      </p:sp>
      <p:sp>
        <p:nvSpPr>
          <p:cNvPr id="2" name="Slide Number Placeholder 1">
            <a:extLst>
              <a:ext uri="{FF2B5EF4-FFF2-40B4-BE49-F238E27FC236}">
                <a16:creationId xmlns:a16="http://schemas.microsoft.com/office/drawing/2014/main" id="{3DCC14B9-933B-4B3F-830C-A668510A1ACA}"/>
              </a:ext>
            </a:extLst>
          </p:cNvPr>
          <p:cNvSpPr>
            <a:spLocks noGrp="1"/>
          </p:cNvSpPr>
          <p:nvPr>
            <p:ph type="sldNum" sz="quarter" idx="12"/>
          </p:nvPr>
        </p:nvSpPr>
        <p:spPr/>
        <p:txBody>
          <a:bodyPr/>
          <a:lstStyle/>
          <a:p>
            <a:fld id="{8A0BE4C0-7B2F-47B8-83D7-B37A9A8A5C1D}" type="slidenum">
              <a:rPr lang="en-US" smtClean="0"/>
              <a:t>62</a:t>
            </a:fld>
            <a:endParaRPr lang="en-US"/>
          </a:p>
        </p:txBody>
      </p:sp>
    </p:spTree>
    <p:extLst>
      <p:ext uri="{BB962C8B-B14F-4D97-AF65-F5344CB8AC3E}">
        <p14:creationId xmlns:p14="http://schemas.microsoft.com/office/powerpoint/2010/main" val="3081328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p:txBody>
          <a:bodyPr/>
          <a:lstStyle/>
          <a:p>
            <a:pPr eaLnBrk="1" hangingPunct="1"/>
            <a:r>
              <a:rPr lang="en-US" altLang="en-US" dirty="0"/>
              <a:t>Figure 18.5 declares the </a:t>
            </a:r>
            <a:r>
              <a:rPr lang="en-US" altLang="en-US" dirty="0" err="1">
                <a:latin typeface="Consolas" panose="020B0609020204030204" pitchFamily="49" charset="0"/>
              </a:rPr>
              <a:t>InsertionSortTest</a:t>
            </a:r>
            <a:r>
              <a:rPr lang="en-US" altLang="en-US" dirty="0"/>
              <a:t> class to implement and test an insertion sort.</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18.3.2 Insertion Sort (cont.)</a:t>
            </a:r>
          </a:p>
        </p:txBody>
      </p:sp>
      <p:sp>
        <p:nvSpPr>
          <p:cNvPr id="2" name="Slide Number Placeholder 1">
            <a:extLst>
              <a:ext uri="{FF2B5EF4-FFF2-40B4-BE49-F238E27FC236}">
                <a16:creationId xmlns:a16="http://schemas.microsoft.com/office/drawing/2014/main" id="{2C3C438B-1428-467B-9442-625D8F665F0C}"/>
              </a:ext>
            </a:extLst>
          </p:cNvPr>
          <p:cNvSpPr>
            <a:spLocks noGrp="1"/>
          </p:cNvSpPr>
          <p:nvPr>
            <p:ph type="sldNum" sz="quarter" idx="12"/>
          </p:nvPr>
        </p:nvSpPr>
        <p:spPr/>
        <p:txBody>
          <a:bodyPr/>
          <a:lstStyle/>
          <a:p>
            <a:fld id="{8A0BE4C0-7B2F-47B8-83D7-B37A9A8A5C1D}" type="slidenum">
              <a:rPr lang="en-US" smtClean="0"/>
              <a:t>63</a:t>
            </a:fld>
            <a:endParaRPr lang="en-US"/>
          </a:p>
        </p:txBody>
      </p:sp>
    </p:spTree>
    <p:extLst>
      <p:ext uri="{BB962C8B-B14F-4D97-AF65-F5344CB8AC3E}">
        <p14:creationId xmlns:p14="http://schemas.microsoft.com/office/powerpoint/2010/main" val="3495975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4" name="Slide Number Placeholder 3">
            <a:extLst>
              <a:ext uri="{FF2B5EF4-FFF2-40B4-BE49-F238E27FC236}">
                <a16:creationId xmlns:a16="http://schemas.microsoft.com/office/drawing/2014/main" id="{7B49BDC9-F744-4306-A4E9-7F9CC96F03D9}"/>
              </a:ext>
            </a:extLst>
          </p:cNvPr>
          <p:cNvSpPr>
            <a:spLocks noGrp="1"/>
          </p:cNvSpPr>
          <p:nvPr>
            <p:ph type="sldNum" sz="quarter" idx="12"/>
          </p:nvPr>
        </p:nvSpPr>
        <p:spPr/>
        <p:txBody>
          <a:bodyPr/>
          <a:lstStyle/>
          <a:p>
            <a:fld id="{8A0BE4C0-7B2F-47B8-83D7-B37A9A8A5C1D}" type="slidenum">
              <a:rPr lang="en-US" smtClean="0"/>
              <a:t>64</a:t>
            </a:fld>
            <a:endParaRPr lang="en-US"/>
          </a:p>
        </p:txBody>
      </p:sp>
    </p:spTree>
    <p:extLst>
      <p:ext uri="{BB962C8B-B14F-4D97-AF65-F5344CB8AC3E}">
        <p14:creationId xmlns:p14="http://schemas.microsoft.com/office/powerpoint/2010/main" val="2645087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a:noFill/>
          <a:ln>
            <a:noFill/>
          </a:ln>
        </p:spPr>
      </p:pic>
      <p:sp>
        <p:nvSpPr>
          <p:cNvPr id="4" name="Arrow: Right 3">
            <a:extLst>
              <a:ext uri="{FF2B5EF4-FFF2-40B4-BE49-F238E27FC236}">
                <a16:creationId xmlns:a16="http://schemas.microsoft.com/office/drawing/2014/main" id="{D3BFD7F2-D532-4896-B8D5-BF10D5C68A80}"/>
              </a:ext>
            </a:extLst>
          </p:cNvPr>
          <p:cNvSpPr/>
          <p:nvPr/>
        </p:nvSpPr>
        <p:spPr>
          <a:xfrm>
            <a:off x="994299" y="26277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335709F-5485-4BCC-B802-847F2007E9FA}"/>
              </a:ext>
            </a:extLst>
          </p:cNvPr>
          <p:cNvSpPr>
            <a:spLocks noGrp="1"/>
          </p:cNvSpPr>
          <p:nvPr>
            <p:ph type="sldNum" sz="quarter" idx="12"/>
          </p:nvPr>
        </p:nvSpPr>
        <p:spPr/>
        <p:txBody>
          <a:bodyPr/>
          <a:lstStyle/>
          <a:p>
            <a:fld id="{8A0BE4C0-7B2F-47B8-83D7-B37A9A8A5C1D}" type="slidenum">
              <a:rPr lang="en-US" smtClean="0"/>
              <a:t>65</a:t>
            </a:fld>
            <a:endParaRPr lang="en-US"/>
          </a:p>
        </p:txBody>
      </p:sp>
    </p:spTree>
    <p:extLst>
      <p:ext uri="{BB962C8B-B14F-4D97-AF65-F5344CB8AC3E}">
        <p14:creationId xmlns:p14="http://schemas.microsoft.com/office/powerpoint/2010/main" val="2656857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444625" y="0"/>
            <a:ext cx="9301163" cy="6858000"/>
          </a:xfrm>
          <a:prstGeom prst="rect">
            <a:avLst/>
          </a:prstGeom>
          <a:noFill/>
          <a:ln>
            <a:noFill/>
          </a:ln>
        </p:spPr>
      </p:pic>
      <p:sp>
        <p:nvSpPr>
          <p:cNvPr id="4" name="Arrow: Right 3">
            <a:extLst>
              <a:ext uri="{FF2B5EF4-FFF2-40B4-BE49-F238E27FC236}">
                <a16:creationId xmlns:a16="http://schemas.microsoft.com/office/drawing/2014/main" id="{299C4BE1-90EA-4E36-B73D-ABB9E1DA01DC}"/>
              </a:ext>
            </a:extLst>
          </p:cNvPr>
          <p:cNvSpPr/>
          <p:nvPr/>
        </p:nvSpPr>
        <p:spPr>
          <a:xfrm>
            <a:off x="1544715" y="6036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DBCB38E-15C7-4214-800A-145F88FE0857}"/>
              </a:ext>
            </a:extLst>
          </p:cNvPr>
          <p:cNvSpPr/>
          <p:nvPr/>
        </p:nvSpPr>
        <p:spPr>
          <a:xfrm>
            <a:off x="2618912" y="39416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B81AE2D-C3F1-4799-B7B3-38E1786445BD}"/>
              </a:ext>
            </a:extLst>
          </p:cNvPr>
          <p:cNvSpPr>
            <a:spLocks noGrp="1"/>
          </p:cNvSpPr>
          <p:nvPr>
            <p:ph type="sldNum" sz="quarter" idx="12"/>
          </p:nvPr>
        </p:nvSpPr>
        <p:spPr/>
        <p:txBody>
          <a:bodyPr/>
          <a:lstStyle/>
          <a:p>
            <a:fld id="{8A0BE4C0-7B2F-47B8-83D7-B37A9A8A5C1D}" type="slidenum">
              <a:rPr lang="en-US" smtClean="0"/>
              <a:t>66</a:t>
            </a:fld>
            <a:endParaRPr lang="en-US"/>
          </a:p>
        </p:txBody>
      </p:sp>
    </p:spTree>
    <p:extLst>
      <p:ext uri="{BB962C8B-B14F-4D97-AF65-F5344CB8AC3E}">
        <p14:creationId xmlns:p14="http://schemas.microsoft.com/office/powerpoint/2010/main" val="1194648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9275" y="0"/>
            <a:ext cx="11091863" cy="6858000"/>
          </a:xfrm>
          <a:prstGeom prst="rect">
            <a:avLst/>
          </a:prstGeom>
          <a:noFill/>
          <a:ln>
            <a:noFill/>
          </a:ln>
        </p:spPr>
      </p:pic>
      <p:sp>
        <p:nvSpPr>
          <p:cNvPr id="4" name="Slide Number Placeholder 3">
            <a:extLst>
              <a:ext uri="{FF2B5EF4-FFF2-40B4-BE49-F238E27FC236}">
                <a16:creationId xmlns:a16="http://schemas.microsoft.com/office/drawing/2014/main" id="{49C742F7-5958-449B-B537-253B0C092D89}"/>
              </a:ext>
            </a:extLst>
          </p:cNvPr>
          <p:cNvSpPr>
            <a:spLocks noGrp="1"/>
          </p:cNvSpPr>
          <p:nvPr>
            <p:ph type="sldNum" sz="quarter" idx="12"/>
          </p:nvPr>
        </p:nvSpPr>
        <p:spPr/>
        <p:txBody>
          <a:bodyPr/>
          <a:lstStyle/>
          <a:p>
            <a:fld id="{8A0BE4C0-7B2F-47B8-83D7-B37A9A8A5C1D}" type="slidenum">
              <a:rPr lang="en-US" smtClean="0"/>
              <a:t>67</a:t>
            </a:fld>
            <a:endParaRPr lang="en-US"/>
          </a:p>
        </p:txBody>
      </p:sp>
    </p:spTree>
    <p:extLst>
      <p:ext uri="{BB962C8B-B14F-4D97-AF65-F5344CB8AC3E}">
        <p14:creationId xmlns:p14="http://schemas.microsoft.com/office/powerpoint/2010/main" val="262042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a:noFill/>
          <a:ln>
            <a:noFill/>
          </a:ln>
        </p:spPr>
      </p:pic>
      <p:sp>
        <p:nvSpPr>
          <p:cNvPr id="4" name="Slide Number Placeholder 3">
            <a:extLst>
              <a:ext uri="{FF2B5EF4-FFF2-40B4-BE49-F238E27FC236}">
                <a16:creationId xmlns:a16="http://schemas.microsoft.com/office/drawing/2014/main" id="{E8B99A0E-7A17-462B-BC52-33754CE9EE8F}"/>
              </a:ext>
            </a:extLst>
          </p:cNvPr>
          <p:cNvSpPr>
            <a:spLocks noGrp="1"/>
          </p:cNvSpPr>
          <p:nvPr>
            <p:ph type="sldNum" sz="quarter" idx="12"/>
          </p:nvPr>
        </p:nvSpPr>
        <p:spPr/>
        <p:txBody>
          <a:bodyPr/>
          <a:lstStyle/>
          <a:p>
            <a:fld id="{8A0BE4C0-7B2F-47B8-83D7-B37A9A8A5C1D}" type="slidenum">
              <a:rPr lang="en-US" smtClean="0"/>
              <a:t>68</a:t>
            </a:fld>
            <a:endParaRPr lang="en-US"/>
          </a:p>
        </p:txBody>
      </p:sp>
    </p:spTree>
    <p:extLst>
      <p:ext uri="{BB962C8B-B14F-4D97-AF65-F5344CB8AC3E}">
        <p14:creationId xmlns:p14="http://schemas.microsoft.com/office/powerpoint/2010/main" val="3895344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a:noFill/>
          <a:ln>
            <a:noFill/>
          </a:ln>
        </p:spPr>
      </p:pic>
      <p:sp>
        <p:nvSpPr>
          <p:cNvPr id="4" name="Slide Number Placeholder 3">
            <a:extLst>
              <a:ext uri="{FF2B5EF4-FFF2-40B4-BE49-F238E27FC236}">
                <a16:creationId xmlns:a16="http://schemas.microsoft.com/office/drawing/2014/main" id="{A5C3BC74-665D-44B7-9852-41149C2C2DB2}"/>
              </a:ext>
            </a:extLst>
          </p:cNvPr>
          <p:cNvSpPr>
            <a:spLocks noGrp="1"/>
          </p:cNvSpPr>
          <p:nvPr>
            <p:ph type="sldNum" sz="quarter" idx="12"/>
          </p:nvPr>
        </p:nvSpPr>
        <p:spPr/>
        <p:txBody>
          <a:bodyPr/>
          <a:lstStyle/>
          <a:p>
            <a:fld id="{8A0BE4C0-7B2F-47B8-83D7-B37A9A8A5C1D}" type="slidenum">
              <a:rPr lang="en-US" smtClean="0"/>
              <a:t>69</a:t>
            </a:fld>
            <a:endParaRPr lang="en-US"/>
          </a:p>
        </p:txBody>
      </p:sp>
    </p:spTree>
    <p:extLst>
      <p:ext uri="{BB962C8B-B14F-4D97-AF65-F5344CB8AC3E}">
        <p14:creationId xmlns:p14="http://schemas.microsoft.com/office/powerpoint/2010/main" val="330005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pPr eaLnBrk="1" hangingPunct="1"/>
            <a:r>
              <a:rPr lang="en-US" altLang="en-US" dirty="0"/>
              <a:t>The </a:t>
            </a:r>
            <a:r>
              <a:rPr lang="en-US" altLang="en-US" dirty="0">
                <a:solidFill>
                  <a:srgbClr val="0000FF"/>
                </a:solidFill>
              </a:rPr>
              <a:t>linear search algorithm </a:t>
            </a:r>
            <a:r>
              <a:rPr lang="en-US" altLang="en-US" dirty="0"/>
              <a:t>searches each element in an array sequentially. </a:t>
            </a:r>
          </a:p>
          <a:p>
            <a:pPr eaLnBrk="1" hangingPunct="1"/>
            <a:r>
              <a:rPr lang="en-US" altLang="en-US" dirty="0"/>
              <a:t>If the search key does not match an element in the array, the algorithm tests each element and, </a:t>
            </a:r>
            <a:r>
              <a:rPr lang="en-US" altLang="en-US" dirty="0">
                <a:solidFill>
                  <a:srgbClr val="FF0000"/>
                </a:solidFill>
              </a:rPr>
              <a:t>when the end of the array is reached, informs the user that the search key is not present. </a:t>
            </a:r>
          </a:p>
          <a:p>
            <a:pPr eaLnBrk="1" hangingPunct="1"/>
            <a:r>
              <a:rPr lang="en-US" altLang="en-US" dirty="0">
                <a:solidFill>
                  <a:srgbClr val="FF0000"/>
                </a:solidFill>
              </a:rPr>
              <a:t>If the search key is in the array, the algorithm </a:t>
            </a:r>
            <a:r>
              <a:rPr lang="en-US" altLang="en-US" dirty="0"/>
              <a:t>tests each element until it </a:t>
            </a:r>
            <a:r>
              <a:rPr lang="en-US" altLang="en-US" dirty="0">
                <a:solidFill>
                  <a:srgbClr val="FF0000"/>
                </a:solidFill>
              </a:rPr>
              <a:t>finds one that matches the search key </a:t>
            </a:r>
            <a:r>
              <a:rPr lang="en-US" altLang="en-US" dirty="0"/>
              <a:t>and </a:t>
            </a:r>
            <a:r>
              <a:rPr lang="en-US" altLang="en-US" dirty="0">
                <a:solidFill>
                  <a:srgbClr val="FF0000"/>
                </a:solidFill>
              </a:rPr>
              <a:t>returns the index </a:t>
            </a:r>
            <a:r>
              <a:rPr lang="en-US" altLang="en-US" dirty="0"/>
              <a:t>of that element.</a:t>
            </a:r>
          </a:p>
        </p:txBody>
      </p:sp>
      <p:sp>
        <p:nvSpPr>
          <p:cNvPr id="3" name="Title 2"/>
          <p:cNvSpPr>
            <a:spLocks noGrp="1"/>
          </p:cNvSpPr>
          <p:nvPr>
            <p:ph type="title"/>
          </p:nvPr>
        </p:nvSpPr>
        <p:spPr/>
        <p:txBody>
          <a:bodyPr/>
          <a:lstStyle/>
          <a:p>
            <a:pPr eaLnBrk="1" hangingPunct="1">
              <a:defRPr/>
            </a:pPr>
            <a:r>
              <a:rPr lang="en-US" dirty="0"/>
              <a:t>18.2.1 Linear Search</a:t>
            </a:r>
          </a:p>
        </p:txBody>
      </p:sp>
      <p:sp>
        <p:nvSpPr>
          <p:cNvPr id="2" name="Slide Number Placeholder 1">
            <a:extLst>
              <a:ext uri="{FF2B5EF4-FFF2-40B4-BE49-F238E27FC236}">
                <a16:creationId xmlns:a16="http://schemas.microsoft.com/office/drawing/2014/main" id="{5442EEF7-3239-4CBD-8911-F85940CAC953}"/>
              </a:ext>
            </a:extLst>
          </p:cNvPr>
          <p:cNvSpPr>
            <a:spLocks noGrp="1"/>
          </p:cNvSpPr>
          <p:nvPr>
            <p:ph type="sldNum" sz="quarter" idx="12"/>
          </p:nvPr>
        </p:nvSpPr>
        <p:spPr/>
        <p:txBody>
          <a:bodyPr/>
          <a:lstStyle/>
          <a:p>
            <a:fld id="{8A0BE4C0-7B2F-47B8-83D7-B37A9A8A5C1D}" type="slidenum">
              <a:rPr lang="en-US" smtClean="0"/>
              <a:t>7</a:t>
            </a:fld>
            <a:endParaRPr lang="en-US"/>
          </a:p>
        </p:txBody>
      </p:sp>
    </p:spTree>
    <p:extLst>
      <p:ext uri="{BB962C8B-B14F-4D97-AF65-F5344CB8AC3E}">
        <p14:creationId xmlns:p14="http://schemas.microsoft.com/office/powerpoint/2010/main" val="220219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800"/>
            <a:ext cx="12192000" cy="6500813"/>
          </a:xfrm>
          <a:prstGeom prst="rect">
            <a:avLst/>
          </a:prstGeom>
          <a:noFill/>
          <a:ln>
            <a:noFill/>
          </a:ln>
        </p:spPr>
      </p:pic>
      <p:sp>
        <p:nvSpPr>
          <p:cNvPr id="4" name="Slide Number Placeholder 3">
            <a:extLst>
              <a:ext uri="{FF2B5EF4-FFF2-40B4-BE49-F238E27FC236}">
                <a16:creationId xmlns:a16="http://schemas.microsoft.com/office/drawing/2014/main" id="{4CCD11F6-1F3E-4D0E-8AF5-EEE465B3521E}"/>
              </a:ext>
            </a:extLst>
          </p:cNvPr>
          <p:cNvSpPr>
            <a:spLocks noGrp="1"/>
          </p:cNvSpPr>
          <p:nvPr>
            <p:ph type="sldNum" sz="quarter" idx="12"/>
          </p:nvPr>
        </p:nvSpPr>
        <p:spPr/>
        <p:txBody>
          <a:bodyPr/>
          <a:lstStyle/>
          <a:p>
            <a:fld id="{8A0BE4C0-7B2F-47B8-83D7-B37A9A8A5C1D}" type="slidenum">
              <a:rPr lang="en-US" smtClean="0"/>
              <a:t>70</a:t>
            </a:fld>
            <a:endParaRPr lang="en-US"/>
          </a:p>
        </p:txBody>
      </p:sp>
    </p:spTree>
    <p:extLst>
      <p:ext uri="{BB962C8B-B14F-4D97-AF65-F5344CB8AC3E}">
        <p14:creationId xmlns:p14="http://schemas.microsoft.com/office/powerpoint/2010/main" val="865059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1"/>
          <p:cNvSpPr>
            <a:spLocks noGrp="1"/>
          </p:cNvSpPr>
          <p:nvPr>
            <p:ph idx="1"/>
          </p:nvPr>
        </p:nvSpPr>
        <p:spPr/>
        <p:txBody>
          <a:bodyPr/>
          <a:lstStyle/>
          <a:p>
            <a:pPr eaLnBrk="1" hangingPunct="1"/>
            <a:r>
              <a:rPr lang="en-US" altLang="en-US" dirty="0">
                <a:solidFill>
                  <a:srgbClr val="0000FF"/>
                </a:solidFill>
              </a:rPr>
              <a:t>Merge sort </a:t>
            </a:r>
            <a:r>
              <a:rPr lang="en-US" altLang="en-US" dirty="0"/>
              <a:t>is an </a:t>
            </a:r>
            <a:r>
              <a:rPr lang="en-US" altLang="en-US" i="1" dirty="0"/>
              <a:t>efficient</a:t>
            </a:r>
            <a:r>
              <a:rPr lang="en-US" altLang="en-US" dirty="0"/>
              <a:t> sorting algorithm but is conceptually more </a:t>
            </a:r>
            <a:r>
              <a:rPr lang="en-US" altLang="en-US" i="1" dirty="0">
                <a:solidFill>
                  <a:srgbClr val="7030A0"/>
                </a:solidFill>
              </a:rPr>
              <a:t>complex</a:t>
            </a:r>
            <a:r>
              <a:rPr lang="en-US" altLang="en-US" dirty="0">
                <a:solidFill>
                  <a:srgbClr val="7030A0"/>
                </a:solidFill>
              </a:rPr>
              <a:t> than </a:t>
            </a:r>
            <a:r>
              <a:rPr lang="en-US" altLang="en-US" dirty="0">
                <a:solidFill>
                  <a:srgbClr val="FF0000"/>
                </a:solidFill>
              </a:rPr>
              <a:t>selection sort </a:t>
            </a:r>
            <a:r>
              <a:rPr lang="en-US" altLang="en-US" dirty="0">
                <a:solidFill>
                  <a:srgbClr val="7030A0"/>
                </a:solidFill>
              </a:rPr>
              <a:t>and </a:t>
            </a:r>
            <a:r>
              <a:rPr lang="en-US" altLang="en-US" dirty="0">
                <a:solidFill>
                  <a:srgbClr val="FF0000"/>
                </a:solidFill>
              </a:rPr>
              <a:t>insertion sort</a:t>
            </a:r>
            <a:r>
              <a:rPr lang="en-US" altLang="en-US" dirty="0">
                <a:solidFill>
                  <a:srgbClr val="7030A0"/>
                </a:solidFill>
              </a:rPr>
              <a:t>. </a:t>
            </a:r>
          </a:p>
          <a:p>
            <a:pPr eaLnBrk="1" hangingPunct="1"/>
            <a:r>
              <a:rPr lang="en-US" altLang="en-US" dirty="0"/>
              <a:t>The merge sort algorithm sorts an array by </a:t>
            </a:r>
            <a:r>
              <a:rPr lang="en-US" altLang="en-US" i="1" dirty="0">
                <a:solidFill>
                  <a:srgbClr val="7030A0"/>
                </a:solidFill>
              </a:rPr>
              <a:t>splitting</a:t>
            </a:r>
            <a:r>
              <a:rPr lang="en-US" altLang="en-US" dirty="0">
                <a:solidFill>
                  <a:srgbClr val="7030A0"/>
                </a:solidFill>
              </a:rPr>
              <a:t> it into two equal-sized subarrays</a:t>
            </a:r>
            <a:r>
              <a:rPr lang="en-US" altLang="en-US" dirty="0"/>
              <a:t>, </a:t>
            </a:r>
            <a:r>
              <a:rPr lang="en-US" altLang="en-US" i="1" dirty="0">
                <a:solidFill>
                  <a:srgbClr val="7030A0"/>
                </a:solidFill>
              </a:rPr>
              <a:t>sorting</a:t>
            </a:r>
            <a:r>
              <a:rPr lang="en-US" altLang="en-US" dirty="0">
                <a:solidFill>
                  <a:srgbClr val="7030A0"/>
                </a:solidFill>
              </a:rPr>
              <a:t> each subarray </a:t>
            </a:r>
            <a:r>
              <a:rPr lang="en-US" altLang="en-US" dirty="0"/>
              <a:t>and </a:t>
            </a:r>
            <a:r>
              <a:rPr lang="en-US" altLang="en-US" i="1" dirty="0">
                <a:solidFill>
                  <a:srgbClr val="7030A0"/>
                </a:solidFill>
              </a:rPr>
              <a:t>merging</a:t>
            </a:r>
            <a:r>
              <a:rPr lang="en-US" altLang="en-US" dirty="0">
                <a:solidFill>
                  <a:srgbClr val="7030A0"/>
                </a:solidFill>
              </a:rPr>
              <a:t> them in one larger </a:t>
            </a:r>
            <a:r>
              <a:rPr lang="en-US" altLang="en-US" dirty="0"/>
              <a:t>array. </a:t>
            </a:r>
          </a:p>
          <a:p>
            <a:pPr eaLnBrk="1" hangingPunct="1"/>
            <a:r>
              <a:rPr lang="en-US" altLang="en-US" dirty="0"/>
              <a:t>With an odd number of elements, the algorithm creates the two subarrays such that one has one more element than the other.</a:t>
            </a:r>
          </a:p>
        </p:txBody>
      </p:sp>
      <p:sp>
        <p:nvSpPr>
          <p:cNvPr id="3" name="Title 2"/>
          <p:cNvSpPr>
            <a:spLocks noGrp="1"/>
          </p:cNvSpPr>
          <p:nvPr>
            <p:ph type="title"/>
          </p:nvPr>
        </p:nvSpPr>
        <p:spPr/>
        <p:txBody>
          <a:bodyPr/>
          <a:lstStyle/>
          <a:p>
            <a:pPr eaLnBrk="1" hangingPunct="1">
              <a:defRPr/>
            </a:pPr>
            <a:r>
              <a:rPr lang="en-US" dirty="0"/>
              <a:t>18.3.3 Merge Sort</a:t>
            </a:r>
          </a:p>
        </p:txBody>
      </p:sp>
      <p:sp>
        <p:nvSpPr>
          <p:cNvPr id="2" name="Slide Number Placeholder 1">
            <a:extLst>
              <a:ext uri="{FF2B5EF4-FFF2-40B4-BE49-F238E27FC236}">
                <a16:creationId xmlns:a16="http://schemas.microsoft.com/office/drawing/2014/main" id="{F4F32602-4A0E-4A8D-B7B7-50F4A6C9F1A8}"/>
              </a:ext>
            </a:extLst>
          </p:cNvPr>
          <p:cNvSpPr>
            <a:spLocks noGrp="1"/>
          </p:cNvSpPr>
          <p:nvPr>
            <p:ph type="sldNum" sz="quarter" idx="12"/>
          </p:nvPr>
        </p:nvSpPr>
        <p:spPr/>
        <p:txBody>
          <a:bodyPr/>
          <a:lstStyle/>
          <a:p>
            <a:fld id="{8A0BE4C0-7B2F-47B8-83D7-B37A9A8A5C1D}" type="slidenum">
              <a:rPr lang="en-US" smtClean="0"/>
              <a:t>71</a:t>
            </a:fld>
            <a:endParaRPr lang="en-US"/>
          </a:p>
        </p:txBody>
      </p:sp>
    </p:spTree>
    <p:extLst>
      <p:ext uri="{BB962C8B-B14F-4D97-AF65-F5344CB8AC3E}">
        <p14:creationId xmlns:p14="http://schemas.microsoft.com/office/powerpoint/2010/main" val="2409426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1"/>
          <p:cNvSpPr>
            <a:spLocks noGrp="1"/>
          </p:cNvSpPr>
          <p:nvPr>
            <p:ph idx="1"/>
          </p:nvPr>
        </p:nvSpPr>
        <p:spPr/>
        <p:txBody>
          <a:bodyPr/>
          <a:lstStyle/>
          <a:p>
            <a:pPr eaLnBrk="1" hangingPunct="1"/>
            <a:r>
              <a:rPr lang="en-US" altLang="en-US" sz="2400" dirty="0">
                <a:solidFill>
                  <a:srgbClr val="7030A0"/>
                </a:solidFill>
              </a:rPr>
              <a:t>The implementation of merge sort </a:t>
            </a:r>
            <a:r>
              <a:rPr lang="en-US" altLang="en-US" sz="2400" dirty="0"/>
              <a:t>in this example is </a:t>
            </a:r>
            <a:r>
              <a:rPr lang="en-US" altLang="en-US" sz="2400" b="1" i="1" dirty="0">
                <a:solidFill>
                  <a:srgbClr val="FF0000"/>
                </a:solidFill>
              </a:rPr>
              <a:t>recursive</a:t>
            </a:r>
            <a:r>
              <a:rPr lang="en-US" altLang="en-US" sz="2400" dirty="0"/>
              <a:t>. The </a:t>
            </a:r>
            <a:r>
              <a:rPr lang="en-US" altLang="en-US" sz="2400" dirty="0">
                <a:solidFill>
                  <a:srgbClr val="FF0000"/>
                </a:solidFill>
              </a:rPr>
              <a:t>base case </a:t>
            </a:r>
            <a:r>
              <a:rPr lang="en-US" altLang="en-US" sz="2400" dirty="0"/>
              <a:t>is an array </a:t>
            </a:r>
            <a:r>
              <a:rPr lang="en-US" altLang="en-US" sz="2400" dirty="0">
                <a:solidFill>
                  <a:srgbClr val="FF0000"/>
                </a:solidFill>
              </a:rPr>
              <a:t>with one element. </a:t>
            </a:r>
          </a:p>
          <a:p>
            <a:pPr eaLnBrk="1" hangingPunct="1"/>
            <a:r>
              <a:rPr lang="en-US" altLang="en-US" sz="2400" dirty="0"/>
              <a:t>A one-element array is, of course, sorted, so merge sort immediately returns when it’s called with a one-element array. </a:t>
            </a:r>
          </a:p>
          <a:p>
            <a:pPr eaLnBrk="1" hangingPunct="1"/>
            <a:r>
              <a:rPr lang="en-US" altLang="en-US" sz="2400" dirty="0">
                <a:solidFill>
                  <a:srgbClr val="7030A0"/>
                </a:solidFill>
              </a:rPr>
              <a:t>The </a:t>
            </a:r>
            <a:r>
              <a:rPr lang="en-US" altLang="en-US" sz="2400" i="1" dirty="0">
                <a:solidFill>
                  <a:srgbClr val="7030A0"/>
                </a:solidFill>
              </a:rPr>
              <a:t>recursion step </a:t>
            </a:r>
            <a:r>
              <a:rPr lang="en-US" altLang="en-US" sz="2400" i="1" dirty="0">
                <a:solidFill>
                  <a:srgbClr val="FF0000"/>
                </a:solidFill>
              </a:rPr>
              <a:t>splits </a:t>
            </a:r>
            <a:r>
              <a:rPr lang="en-US" altLang="en-US" sz="2400" dirty="0">
                <a:solidFill>
                  <a:srgbClr val="FF0000"/>
                </a:solidFill>
              </a:rPr>
              <a:t>an array </a:t>
            </a:r>
            <a:r>
              <a:rPr lang="en-US" altLang="en-US" sz="2400" dirty="0">
                <a:solidFill>
                  <a:srgbClr val="7030A0"/>
                </a:solidFill>
              </a:rPr>
              <a:t>in two approximately equal-length pieces, recursively </a:t>
            </a:r>
            <a:r>
              <a:rPr lang="en-US" altLang="en-US" sz="2400" i="1" dirty="0">
                <a:solidFill>
                  <a:srgbClr val="FF0000"/>
                </a:solidFill>
              </a:rPr>
              <a:t>sorts</a:t>
            </a:r>
            <a:r>
              <a:rPr lang="en-US" altLang="en-US" sz="2400" dirty="0">
                <a:solidFill>
                  <a:srgbClr val="FF0000"/>
                </a:solidFill>
              </a:rPr>
              <a:t> them </a:t>
            </a:r>
            <a:r>
              <a:rPr lang="en-US" altLang="en-US" sz="2400" dirty="0">
                <a:solidFill>
                  <a:srgbClr val="7030A0"/>
                </a:solidFill>
              </a:rPr>
              <a:t>and </a:t>
            </a:r>
            <a:r>
              <a:rPr lang="en-US" altLang="en-US" sz="2400" i="1" dirty="0">
                <a:solidFill>
                  <a:srgbClr val="FF0000"/>
                </a:solidFill>
              </a:rPr>
              <a:t>merges</a:t>
            </a:r>
            <a:r>
              <a:rPr lang="en-US" altLang="en-US" sz="2400" dirty="0">
                <a:solidFill>
                  <a:srgbClr val="FF0000"/>
                </a:solidFill>
              </a:rPr>
              <a:t> the two sorted arrays </a:t>
            </a:r>
            <a:r>
              <a:rPr lang="en-US" altLang="en-US" sz="2400" dirty="0">
                <a:solidFill>
                  <a:srgbClr val="7030A0"/>
                </a:solidFill>
              </a:rPr>
              <a:t>in one larger, sorted array. </a:t>
            </a:r>
          </a:p>
          <a:p>
            <a:pPr eaLnBrk="1" hangingPunct="1"/>
            <a:r>
              <a:rPr lang="en-US" altLang="en-US" sz="2400" dirty="0"/>
              <a:t>Suppose the algorithm has already merged smaller arrays to create sorted arrays A:</a:t>
            </a:r>
          </a:p>
          <a:p>
            <a:pPr marL="603250" lvl="2" indent="0">
              <a:buNone/>
            </a:pPr>
            <a:r>
              <a:rPr lang="en-US" altLang="en-US" sz="1800" dirty="0">
                <a:latin typeface="Consolas" panose="020B0609020204030204" pitchFamily="49" charset="0"/>
              </a:rPr>
              <a:t>4   10   34   56   77</a:t>
            </a:r>
            <a:endParaRPr lang="en-US" altLang="en-US" sz="2400" dirty="0"/>
          </a:p>
          <a:p>
            <a:pPr eaLnBrk="1" hangingPunct="1"/>
            <a:r>
              <a:rPr lang="en-US" altLang="en-US" sz="2400" dirty="0"/>
              <a:t>and B:</a:t>
            </a:r>
          </a:p>
          <a:p>
            <a:pPr marL="603250" lvl="2" indent="0">
              <a:buNone/>
            </a:pPr>
            <a:r>
              <a:rPr lang="en-US" altLang="en-US" sz="1800" dirty="0">
                <a:latin typeface="Consolas" panose="020B0609020204030204" pitchFamily="49" charset="0"/>
              </a:rPr>
              <a:t>5   30   51   52   93</a:t>
            </a:r>
          </a:p>
          <a:p>
            <a:pPr eaLnBrk="1" hangingPunct="1"/>
            <a:endParaRPr lang="en-US" altLang="en-US" sz="2400" dirty="0"/>
          </a:p>
        </p:txBody>
      </p:sp>
      <p:sp>
        <p:nvSpPr>
          <p:cNvPr id="3" name="Title 2"/>
          <p:cNvSpPr>
            <a:spLocks noGrp="1"/>
          </p:cNvSpPr>
          <p:nvPr>
            <p:ph type="title"/>
          </p:nvPr>
        </p:nvSpPr>
        <p:spPr/>
        <p:txBody>
          <a:bodyPr/>
          <a:lstStyle/>
          <a:p>
            <a:pPr eaLnBrk="1" hangingPunct="1">
              <a:defRPr/>
            </a:pPr>
            <a:r>
              <a:rPr lang="en-US" dirty="0"/>
              <a:t>18.3.3 Merge Sort (cont.)</a:t>
            </a:r>
          </a:p>
        </p:txBody>
      </p:sp>
      <p:sp>
        <p:nvSpPr>
          <p:cNvPr id="2" name="Slide Number Placeholder 1">
            <a:extLst>
              <a:ext uri="{FF2B5EF4-FFF2-40B4-BE49-F238E27FC236}">
                <a16:creationId xmlns:a16="http://schemas.microsoft.com/office/drawing/2014/main" id="{1C3F6E27-D179-4E53-92F9-112F5A4837EB}"/>
              </a:ext>
            </a:extLst>
          </p:cNvPr>
          <p:cNvSpPr>
            <a:spLocks noGrp="1"/>
          </p:cNvSpPr>
          <p:nvPr>
            <p:ph type="sldNum" sz="quarter" idx="12"/>
          </p:nvPr>
        </p:nvSpPr>
        <p:spPr/>
        <p:txBody>
          <a:bodyPr/>
          <a:lstStyle/>
          <a:p>
            <a:fld id="{8A0BE4C0-7B2F-47B8-83D7-B37A9A8A5C1D}" type="slidenum">
              <a:rPr lang="en-US" smtClean="0"/>
              <a:t>72</a:t>
            </a:fld>
            <a:endParaRPr lang="en-US"/>
          </a:p>
        </p:txBody>
      </p:sp>
    </p:spTree>
    <p:extLst>
      <p:ext uri="{BB962C8B-B14F-4D97-AF65-F5344CB8AC3E}">
        <p14:creationId xmlns:p14="http://schemas.microsoft.com/office/powerpoint/2010/main" val="28234712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1"/>
          <p:cNvSpPr>
            <a:spLocks noGrp="1"/>
          </p:cNvSpPr>
          <p:nvPr>
            <p:ph idx="1"/>
          </p:nvPr>
        </p:nvSpPr>
        <p:spPr>
          <a:xfrm>
            <a:off x="609600" y="1265238"/>
            <a:ext cx="10972800" cy="4525962"/>
          </a:xfrm>
        </p:spPr>
        <p:txBody>
          <a:bodyPr/>
          <a:lstStyle/>
          <a:p>
            <a:pPr eaLnBrk="1" hangingPunct="1"/>
            <a:r>
              <a:rPr lang="en-US" altLang="en-US" sz="2200" dirty="0"/>
              <a:t>Merge sort combines these two arrays in one larger, sorted array. </a:t>
            </a:r>
          </a:p>
          <a:p>
            <a:pPr eaLnBrk="1" hangingPunct="1"/>
            <a:r>
              <a:rPr lang="en-US" altLang="en-US" sz="2200" dirty="0">
                <a:solidFill>
                  <a:srgbClr val="7030A0"/>
                </a:solidFill>
              </a:rPr>
              <a:t>The smallest element in A is 4 </a:t>
            </a:r>
            <a:r>
              <a:rPr lang="en-US" altLang="en-US" sz="2200" dirty="0"/>
              <a:t>(located in the zeroth element of A). </a:t>
            </a:r>
          </a:p>
          <a:p>
            <a:pPr eaLnBrk="1" hangingPunct="1"/>
            <a:r>
              <a:rPr lang="en-US" altLang="en-US" sz="2200" dirty="0">
                <a:solidFill>
                  <a:srgbClr val="7030A0"/>
                </a:solidFill>
              </a:rPr>
              <a:t>The smallest element in B is 5 </a:t>
            </a:r>
            <a:r>
              <a:rPr lang="en-US" altLang="en-US" sz="2200" dirty="0"/>
              <a:t>(located in the zeroth element of B). </a:t>
            </a:r>
          </a:p>
          <a:p>
            <a:pPr eaLnBrk="1" hangingPunct="1"/>
            <a:r>
              <a:rPr lang="en-US" altLang="en-US" sz="2200" dirty="0"/>
              <a:t>In order to determine the smallest element in the larger array, the algorithm compares 4 and 5. </a:t>
            </a:r>
          </a:p>
          <a:p>
            <a:pPr eaLnBrk="1" hangingPunct="1"/>
            <a:r>
              <a:rPr lang="en-US" altLang="en-US" sz="2200" dirty="0">
                <a:solidFill>
                  <a:srgbClr val="7030A0"/>
                </a:solidFill>
              </a:rPr>
              <a:t>The value from A is smaller, so 4 becomes the first element in the merged array. </a:t>
            </a:r>
          </a:p>
          <a:p>
            <a:pPr eaLnBrk="1" hangingPunct="1"/>
            <a:r>
              <a:rPr lang="en-US" altLang="en-US" sz="2200" dirty="0">
                <a:solidFill>
                  <a:srgbClr val="7030A0"/>
                </a:solidFill>
              </a:rPr>
              <a:t>The algorithm continues by comparing 10 (the second element in A) to 5 (the first element in B). </a:t>
            </a:r>
          </a:p>
          <a:p>
            <a:pPr eaLnBrk="1" hangingPunct="1"/>
            <a:r>
              <a:rPr lang="en-US" altLang="en-US" sz="2200" dirty="0"/>
              <a:t>The value from B is smaller, so 5 becomes the second element in the larger array. </a:t>
            </a:r>
          </a:p>
          <a:p>
            <a:pPr eaLnBrk="1" hangingPunct="1"/>
            <a:r>
              <a:rPr lang="en-US" altLang="en-US" sz="2200" dirty="0"/>
              <a:t>The algorithm continues by comparing 10 to 30, with 10 becoming the third element in the array, and so on.</a:t>
            </a:r>
          </a:p>
        </p:txBody>
      </p:sp>
      <p:sp>
        <p:nvSpPr>
          <p:cNvPr id="3" name="Title 2"/>
          <p:cNvSpPr>
            <a:spLocks noGrp="1"/>
          </p:cNvSpPr>
          <p:nvPr>
            <p:ph type="title"/>
          </p:nvPr>
        </p:nvSpPr>
        <p:spPr/>
        <p:txBody>
          <a:bodyPr/>
          <a:lstStyle/>
          <a:p>
            <a:pPr eaLnBrk="1" hangingPunct="1">
              <a:defRPr/>
            </a:pPr>
            <a:r>
              <a:rPr lang="en-US" dirty="0"/>
              <a:t>18.3.3 Merge Sort (cont.)</a:t>
            </a:r>
          </a:p>
        </p:txBody>
      </p:sp>
      <p:sp>
        <p:nvSpPr>
          <p:cNvPr id="2" name="Slide Number Placeholder 1">
            <a:extLst>
              <a:ext uri="{FF2B5EF4-FFF2-40B4-BE49-F238E27FC236}">
                <a16:creationId xmlns:a16="http://schemas.microsoft.com/office/drawing/2014/main" id="{326EAF38-3D0B-4EF8-BF2E-F3AA17493B53}"/>
              </a:ext>
            </a:extLst>
          </p:cNvPr>
          <p:cNvSpPr>
            <a:spLocks noGrp="1"/>
          </p:cNvSpPr>
          <p:nvPr>
            <p:ph type="sldNum" sz="quarter" idx="12"/>
          </p:nvPr>
        </p:nvSpPr>
        <p:spPr/>
        <p:txBody>
          <a:bodyPr/>
          <a:lstStyle/>
          <a:p>
            <a:fld id="{8A0BE4C0-7B2F-47B8-83D7-B37A9A8A5C1D}" type="slidenum">
              <a:rPr lang="en-US" smtClean="0"/>
              <a:t>73</a:t>
            </a:fld>
            <a:endParaRPr lang="en-US"/>
          </a:p>
        </p:txBody>
      </p:sp>
    </p:spTree>
    <p:extLst>
      <p:ext uri="{BB962C8B-B14F-4D97-AF65-F5344CB8AC3E}">
        <p14:creationId xmlns:p14="http://schemas.microsoft.com/office/powerpoint/2010/main" val="42673998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1"/>
          <p:cNvSpPr>
            <a:spLocks noGrp="1"/>
          </p:cNvSpPr>
          <p:nvPr>
            <p:ph idx="1"/>
          </p:nvPr>
        </p:nvSpPr>
        <p:spPr>
          <a:xfrm>
            <a:off x="609600" y="1265238"/>
            <a:ext cx="10972800" cy="4525962"/>
          </a:xfrm>
        </p:spPr>
        <p:txBody>
          <a:bodyPr/>
          <a:lstStyle/>
          <a:p>
            <a:pPr eaLnBrk="1" hangingPunct="1"/>
            <a:r>
              <a:rPr lang="en-US" altLang="en-US" dirty="0"/>
              <a:t>Lines 29–31 of Fig. 18.6 declare the </a:t>
            </a:r>
            <a:r>
              <a:rPr lang="en-US" altLang="en-US" dirty="0" err="1">
                <a:latin typeface="Consolas" panose="020B0609020204030204" pitchFamily="49" charset="0"/>
              </a:rPr>
              <a:t>MergeSort</a:t>
            </a:r>
            <a:r>
              <a:rPr lang="en-US" altLang="en-US" dirty="0"/>
              <a:t> method.</a:t>
            </a:r>
          </a:p>
          <a:p>
            <a:r>
              <a:rPr lang="en-US" altLang="en-US" dirty="0"/>
              <a:t>The output from this app displays the splits and merges performed by merge sort, showing the progress of the sort at each step of the algorithm.</a:t>
            </a:r>
          </a:p>
          <a:p>
            <a:pPr eaLnBrk="1" hangingPunct="1"/>
            <a:r>
              <a:rPr lang="en-US" altLang="en-US" dirty="0"/>
              <a:t> </a:t>
            </a:r>
          </a:p>
        </p:txBody>
      </p:sp>
      <p:sp>
        <p:nvSpPr>
          <p:cNvPr id="3" name="Title 2"/>
          <p:cNvSpPr>
            <a:spLocks noGrp="1"/>
          </p:cNvSpPr>
          <p:nvPr>
            <p:ph type="title"/>
          </p:nvPr>
        </p:nvSpPr>
        <p:spPr/>
        <p:txBody>
          <a:bodyPr/>
          <a:lstStyle/>
          <a:p>
            <a:pPr eaLnBrk="1" hangingPunct="1">
              <a:defRPr/>
            </a:pPr>
            <a:r>
              <a:rPr lang="en-US" dirty="0"/>
              <a:t>18.3.3 Merge Sort (cont.)</a:t>
            </a:r>
          </a:p>
        </p:txBody>
      </p:sp>
      <p:sp>
        <p:nvSpPr>
          <p:cNvPr id="2" name="Slide Number Placeholder 1">
            <a:extLst>
              <a:ext uri="{FF2B5EF4-FFF2-40B4-BE49-F238E27FC236}">
                <a16:creationId xmlns:a16="http://schemas.microsoft.com/office/drawing/2014/main" id="{95E5C817-68DD-41E4-A625-8E3F3A562D5D}"/>
              </a:ext>
            </a:extLst>
          </p:cNvPr>
          <p:cNvSpPr>
            <a:spLocks noGrp="1"/>
          </p:cNvSpPr>
          <p:nvPr>
            <p:ph type="sldNum" sz="quarter" idx="12"/>
          </p:nvPr>
        </p:nvSpPr>
        <p:spPr/>
        <p:txBody>
          <a:bodyPr/>
          <a:lstStyle/>
          <a:p>
            <a:fld id="{8A0BE4C0-7B2F-47B8-83D7-B37A9A8A5C1D}" type="slidenum">
              <a:rPr lang="en-US" smtClean="0"/>
              <a:t>74</a:t>
            </a:fld>
            <a:endParaRPr lang="en-US"/>
          </a:p>
        </p:txBody>
      </p:sp>
    </p:spTree>
    <p:extLst>
      <p:ext uri="{BB962C8B-B14F-4D97-AF65-F5344CB8AC3E}">
        <p14:creationId xmlns:p14="http://schemas.microsoft.com/office/powerpoint/2010/main" val="4287468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4713" y="0"/>
            <a:ext cx="10440987" cy="6858000"/>
          </a:xfrm>
          <a:prstGeom prst="rect">
            <a:avLst/>
          </a:prstGeom>
          <a:noFill/>
          <a:ln>
            <a:noFill/>
          </a:ln>
        </p:spPr>
      </p:pic>
      <p:sp>
        <p:nvSpPr>
          <p:cNvPr id="4" name="Slide Number Placeholder 3">
            <a:extLst>
              <a:ext uri="{FF2B5EF4-FFF2-40B4-BE49-F238E27FC236}">
                <a16:creationId xmlns:a16="http://schemas.microsoft.com/office/drawing/2014/main" id="{8736D245-01A2-40DF-A2E6-729C8C44C7D9}"/>
              </a:ext>
            </a:extLst>
          </p:cNvPr>
          <p:cNvSpPr>
            <a:spLocks noGrp="1"/>
          </p:cNvSpPr>
          <p:nvPr>
            <p:ph type="sldNum" sz="quarter" idx="12"/>
          </p:nvPr>
        </p:nvSpPr>
        <p:spPr/>
        <p:txBody>
          <a:bodyPr/>
          <a:lstStyle/>
          <a:p>
            <a:fld id="{8A0BE4C0-7B2F-47B8-83D7-B37A9A8A5C1D}" type="slidenum">
              <a:rPr lang="en-US" smtClean="0"/>
              <a:t>75</a:t>
            </a:fld>
            <a:endParaRPr lang="en-US"/>
          </a:p>
        </p:txBody>
      </p:sp>
    </p:spTree>
    <p:extLst>
      <p:ext uri="{BB962C8B-B14F-4D97-AF65-F5344CB8AC3E}">
        <p14:creationId xmlns:p14="http://schemas.microsoft.com/office/powerpoint/2010/main" val="1277083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3"/>
            <a:ext cx="12192000" cy="6848475"/>
          </a:xfrm>
          <a:prstGeom prst="rect">
            <a:avLst/>
          </a:prstGeom>
          <a:noFill/>
          <a:ln>
            <a:noFill/>
          </a:ln>
        </p:spPr>
      </p:pic>
      <p:sp>
        <p:nvSpPr>
          <p:cNvPr id="4" name="Arrow: Right 3">
            <a:extLst>
              <a:ext uri="{FF2B5EF4-FFF2-40B4-BE49-F238E27FC236}">
                <a16:creationId xmlns:a16="http://schemas.microsoft.com/office/drawing/2014/main" id="{D95215E3-E2F9-4957-B98C-2F9D5BA390C4}"/>
              </a:ext>
            </a:extLst>
          </p:cNvPr>
          <p:cNvSpPr/>
          <p:nvPr/>
        </p:nvSpPr>
        <p:spPr>
          <a:xfrm>
            <a:off x="949911" y="8611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8815D4B7-66DB-4406-BB9C-FFB50B22E428}"/>
              </a:ext>
            </a:extLst>
          </p:cNvPr>
          <p:cNvSpPr/>
          <p:nvPr/>
        </p:nvSpPr>
        <p:spPr>
          <a:xfrm>
            <a:off x="763480" y="352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4B2D4CA-FBBD-4A77-A182-5ED184E5630E}"/>
              </a:ext>
            </a:extLst>
          </p:cNvPr>
          <p:cNvSpPr/>
          <p:nvPr/>
        </p:nvSpPr>
        <p:spPr>
          <a:xfrm>
            <a:off x="550416" y="47042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D1F40AC7-8D0A-4548-AD70-F6EE1173F790}"/>
              </a:ext>
            </a:extLst>
          </p:cNvPr>
          <p:cNvSpPr>
            <a:spLocks noGrp="1"/>
          </p:cNvSpPr>
          <p:nvPr>
            <p:ph type="sldNum" sz="quarter" idx="12"/>
          </p:nvPr>
        </p:nvSpPr>
        <p:spPr/>
        <p:txBody>
          <a:bodyPr/>
          <a:lstStyle/>
          <a:p>
            <a:fld id="{8A0BE4C0-7B2F-47B8-83D7-B37A9A8A5C1D}" type="slidenum">
              <a:rPr lang="en-US" smtClean="0"/>
              <a:t>76</a:t>
            </a:fld>
            <a:endParaRPr lang="en-US"/>
          </a:p>
        </p:txBody>
      </p:sp>
    </p:spTree>
    <p:extLst>
      <p:ext uri="{BB962C8B-B14F-4D97-AF65-F5344CB8AC3E}">
        <p14:creationId xmlns:p14="http://schemas.microsoft.com/office/powerpoint/2010/main" val="13893409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cxnSp>
        <p:nvCxnSpPr>
          <p:cNvPr id="5" name="Straight Connector 4">
            <a:extLst>
              <a:ext uri="{FF2B5EF4-FFF2-40B4-BE49-F238E27FC236}">
                <a16:creationId xmlns:a16="http://schemas.microsoft.com/office/drawing/2014/main" id="{E713EBB7-04C5-40BA-AA48-78151C5D5106}"/>
              </a:ext>
            </a:extLst>
          </p:cNvPr>
          <p:cNvCxnSpPr/>
          <p:nvPr/>
        </p:nvCxnSpPr>
        <p:spPr>
          <a:xfrm>
            <a:off x="7758426" y="3642064"/>
            <a:ext cx="1855433"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Arrow: Right 3">
            <a:extLst>
              <a:ext uri="{FF2B5EF4-FFF2-40B4-BE49-F238E27FC236}">
                <a16:creationId xmlns:a16="http://schemas.microsoft.com/office/drawing/2014/main" id="{842CDC31-EA8D-488F-9E2F-A89D458BF130}"/>
              </a:ext>
            </a:extLst>
          </p:cNvPr>
          <p:cNvSpPr/>
          <p:nvPr/>
        </p:nvSpPr>
        <p:spPr>
          <a:xfrm>
            <a:off x="2088937" y="35688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5DB358E-2BBF-4664-BC39-32152653B579}"/>
              </a:ext>
            </a:extLst>
          </p:cNvPr>
          <p:cNvSpPr/>
          <p:nvPr/>
        </p:nvSpPr>
        <p:spPr>
          <a:xfrm>
            <a:off x="6844684" y="1856156"/>
            <a:ext cx="184775"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814D2658-D7BF-447A-95AE-2931BDE1C4C2}"/>
              </a:ext>
            </a:extLst>
          </p:cNvPr>
          <p:cNvSpPr>
            <a:spLocks noGrp="1"/>
          </p:cNvSpPr>
          <p:nvPr>
            <p:ph type="sldNum" sz="quarter" idx="12"/>
          </p:nvPr>
        </p:nvSpPr>
        <p:spPr/>
        <p:txBody>
          <a:bodyPr/>
          <a:lstStyle/>
          <a:p>
            <a:fld id="{8A0BE4C0-7B2F-47B8-83D7-B37A9A8A5C1D}" type="slidenum">
              <a:rPr lang="en-US" smtClean="0"/>
              <a:t>77</a:t>
            </a:fld>
            <a:endParaRPr lang="en-US"/>
          </a:p>
        </p:txBody>
      </p:sp>
    </p:spTree>
    <p:extLst>
      <p:ext uri="{BB962C8B-B14F-4D97-AF65-F5344CB8AC3E}">
        <p14:creationId xmlns:p14="http://schemas.microsoft.com/office/powerpoint/2010/main" val="194235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0313" y="0"/>
            <a:ext cx="9729787" cy="6858000"/>
          </a:xfrm>
          <a:prstGeom prst="rect">
            <a:avLst/>
          </a:prstGeom>
          <a:noFill/>
          <a:ln>
            <a:noFill/>
          </a:ln>
        </p:spPr>
      </p:pic>
      <p:sp>
        <p:nvSpPr>
          <p:cNvPr id="4" name="Arrow: Right 3">
            <a:extLst>
              <a:ext uri="{FF2B5EF4-FFF2-40B4-BE49-F238E27FC236}">
                <a16:creationId xmlns:a16="http://schemas.microsoft.com/office/drawing/2014/main" id="{EEC4244C-E334-4107-81B6-491C5BC0BE92}"/>
              </a:ext>
            </a:extLst>
          </p:cNvPr>
          <p:cNvSpPr/>
          <p:nvPr/>
        </p:nvSpPr>
        <p:spPr>
          <a:xfrm>
            <a:off x="1402671" y="6303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CBCB5C3-3C85-40C4-9EDE-53FD8CAE67C2}"/>
              </a:ext>
            </a:extLst>
          </p:cNvPr>
          <p:cNvSpPr>
            <a:spLocks noGrp="1"/>
          </p:cNvSpPr>
          <p:nvPr>
            <p:ph type="sldNum" sz="quarter" idx="12"/>
          </p:nvPr>
        </p:nvSpPr>
        <p:spPr/>
        <p:txBody>
          <a:bodyPr/>
          <a:lstStyle/>
          <a:p>
            <a:fld id="{8A0BE4C0-7B2F-47B8-83D7-B37A9A8A5C1D}" type="slidenum">
              <a:rPr lang="en-US" smtClean="0"/>
              <a:t>78</a:t>
            </a:fld>
            <a:endParaRPr lang="en-US"/>
          </a:p>
        </p:txBody>
      </p:sp>
    </p:spTree>
    <p:extLst>
      <p:ext uri="{BB962C8B-B14F-4D97-AF65-F5344CB8AC3E}">
        <p14:creationId xmlns:p14="http://schemas.microsoft.com/office/powerpoint/2010/main" val="4218400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87475" y="0"/>
            <a:ext cx="9415463" cy="6858000"/>
          </a:xfrm>
          <a:prstGeom prst="rect">
            <a:avLst/>
          </a:prstGeom>
          <a:noFill/>
          <a:ln>
            <a:noFill/>
          </a:ln>
        </p:spPr>
      </p:pic>
      <p:sp>
        <p:nvSpPr>
          <p:cNvPr id="4" name="Slide Number Placeholder 3">
            <a:extLst>
              <a:ext uri="{FF2B5EF4-FFF2-40B4-BE49-F238E27FC236}">
                <a16:creationId xmlns:a16="http://schemas.microsoft.com/office/drawing/2014/main" id="{3C0CBCDA-6275-4EEE-ACEA-0723C8F9A09B}"/>
              </a:ext>
            </a:extLst>
          </p:cNvPr>
          <p:cNvSpPr>
            <a:spLocks noGrp="1"/>
          </p:cNvSpPr>
          <p:nvPr>
            <p:ph type="sldNum" sz="quarter" idx="12"/>
          </p:nvPr>
        </p:nvSpPr>
        <p:spPr/>
        <p:txBody>
          <a:bodyPr/>
          <a:lstStyle/>
          <a:p>
            <a:fld id="{8A0BE4C0-7B2F-47B8-83D7-B37A9A8A5C1D}" type="slidenum">
              <a:rPr lang="en-US" smtClean="0"/>
              <a:t>79</a:t>
            </a:fld>
            <a:endParaRPr lang="en-US"/>
          </a:p>
        </p:txBody>
      </p:sp>
    </p:spTree>
    <p:extLst>
      <p:ext uri="{BB962C8B-B14F-4D97-AF65-F5344CB8AC3E}">
        <p14:creationId xmlns:p14="http://schemas.microsoft.com/office/powerpoint/2010/main" val="274017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r>
              <a:rPr lang="en-US" altLang="en-US" dirty="0"/>
              <a:t>As an example, consider an array containing the following values and a method that is searching for </a:t>
            </a:r>
            <a:r>
              <a:rPr lang="en-US" altLang="en-US" b="1" dirty="0">
                <a:solidFill>
                  <a:srgbClr val="7030A0"/>
                </a:solidFill>
              </a:rPr>
              <a:t>51</a:t>
            </a:r>
            <a:r>
              <a:rPr lang="en-US" altLang="en-US" dirty="0"/>
              <a:t>. </a:t>
            </a:r>
          </a:p>
          <a:p>
            <a:pPr marL="603250" lvl="2" indent="0">
              <a:buNone/>
            </a:pPr>
            <a:r>
              <a:rPr lang="en-US" altLang="en-US" dirty="0">
                <a:latin typeface="Consolas" panose="020B0609020204030204" pitchFamily="49" charset="0"/>
              </a:rPr>
              <a:t>34   56   2   10   77   </a:t>
            </a:r>
            <a:r>
              <a:rPr lang="en-US" altLang="en-US" b="1" dirty="0">
                <a:solidFill>
                  <a:srgbClr val="7030A0"/>
                </a:solidFill>
                <a:latin typeface="Consolas" panose="020B0609020204030204" pitchFamily="49" charset="0"/>
              </a:rPr>
              <a:t>51</a:t>
            </a:r>
            <a:r>
              <a:rPr lang="en-US" altLang="en-US" dirty="0">
                <a:latin typeface="Consolas" panose="020B0609020204030204" pitchFamily="49" charset="0"/>
              </a:rPr>
              <a:t>   93   30   5   52</a:t>
            </a:r>
            <a:endParaRPr lang="en-US" altLang="en-US" dirty="0"/>
          </a:p>
          <a:p>
            <a:pPr eaLnBrk="1" hangingPunct="1"/>
            <a:r>
              <a:rPr lang="en-US" altLang="en-US" dirty="0"/>
              <a:t>Using the linear search algorithm, the method first checks whether </a:t>
            </a:r>
            <a:r>
              <a:rPr lang="en-US" altLang="en-US" dirty="0">
                <a:solidFill>
                  <a:srgbClr val="FF0000"/>
                </a:solidFill>
              </a:rPr>
              <a:t>34</a:t>
            </a:r>
            <a:r>
              <a:rPr lang="en-US" altLang="en-US" dirty="0"/>
              <a:t> matches the </a:t>
            </a:r>
            <a:r>
              <a:rPr lang="en-US" altLang="en-US" dirty="0">
                <a:solidFill>
                  <a:srgbClr val="FF0000"/>
                </a:solidFill>
              </a:rPr>
              <a:t>search key</a:t>
            </a:r>
            <a:r>
              <a:rPr lang="en-US" altLang="en-US" dirty="0"/>
              <a:t>. </a:t>
            </a:r>
          </a:p>
          <a:p>
            <a:pPr eaLnBrk="1" hangingPunct="1"/>
            <a:r>
              <a:rPr lang="en-US" altLang="en-US" dirty="0"/>
              <a:t>It does not, so the algorithm checks whether 56 matches the </a:t>
            </a:r>
            <a:r>
              <a:rPr lang="en-US" altLang="en-US" dirty="0">
                <a:solidFill>
                  <a:srgbClr val="FF0000"/>
                </a:solidFill>
              </a:rPr>
              <a:t>search key</a:t>
            </a:r>
            <a:r>
              <a:rPr lang="en-US" altLang="en-US" dirty="0"/>
              <a:t>. </a:t>
            </a:r>
          </a:p>
          <a:p>
            <a:pPr eaLnBrk="1" hangingPunct="1"/>
            <a:r>
              <a:rPr lang="en-US" altLang="en-US" dirty="0"/>
              <a:t>The method continues moving through the array sequentially, testing 2, then 10, then 77. </a:t>
            </a:r>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02D8B88E-DF71-4D52-BB76-B8E2FD539E60}"/>
              </a:ext>
            </a:extLst>
          </p:cNvPr>
          <p:cNvSpPr>
            <a:spLocks noGrp="1"/>
          </p:cNvSpPr>
          <p:nvPr>
            <p:ph type="sldNum" sz="quarter" idx="12"/>
          </p:nvPr>
        </p:nvSpPr>
        <p:spPr/>
        <p:txBody>
          <a:bodyPr/>
          <a:lstStyle/>
          <a:p>
            <a:fld id="{8A0BE4C0-7B2F-47B8-83D7-B37A9A8A5C1D}" type="slidenum">
              <a:rPr lang="en-US" smtClean="0"/>
              <a:t>8</a:t>
            </a:fld>
            <a:endParaRPr lang="en-US"/>
          </a:p>
        </p:txBody>
      </p:sp>
    </p:spTree>
    <p:extLst>
      <p:ext uri="{BB962C8B-B14F-4D97-AF65-F5344CB8AC3E}">
        <p14:creationId xmlns:p14="http://schemas.microsoft.com/office/powerpoint/2010/main" val="984033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4200"/>
            <a:ext cx="12192000" cy="5688013"/>
          </a:xfrm>
          <a:prstGeom prst="rect">
            <a:avLst/>
          </a:prstGeom>
          <a:noFill/>
          <a:ln>
            <a:noFill/>
          </a:ln>
        </p:spPr>
      </p:pic>
      <p:sp>
        <p:nvSpPr>
          <p:cNvPr id="4" name="Slide Number Placeholder 3">
            <a:extLst>
              <a:ext uri="{FF2B5EF4-FFF2-40B4-BE49-F238E27FC236}">
                <a16:creationId xmlns:a16="http://schemas.microsoft.com/office/drawing/2014/main" id="{8FB3D89E-AF07-43AC-B253-4F680BAD628C}"/>
              </a:ext>
            </a:extLst>
          </p:cNvPr>
          <p:cNvSpPr>
            <a:spLocks noGrp="1"/>
          </p:cNvSpPr>
          <p:nvPr>
            <p:ph type="sldNum" sz="quarter" idx="12"/>
          </p:nvPr>
        </p:nvSpPr>
        <p:spPr/>
        <p:txBody>
          <a:bodyPr/>
          <a:lstStyle/>
          <a:p>
            <a:fld id="{8A0BE4C0-7B2F-47B8-83D7-B37A9A8A5C1D}" type="slidenum">
              <a:rPr lang="en-US" smtClean="0"/>
              <a:t>80</a:t>
            </a:fld>
            <a:endParaRPr lang="en-US"/>
          </a:p>
        </p:txBody>
      </p:sp>
    </p:spTree>
    <p:extLst>
      <p:ext uri="{BB962C8B-B14F-4D97-AF65-F5344CB8AC3E}">
        <p14:creationId xmlns:p14="http://schemas.microsoft.com/office/powerpoint/2010/main" val="24974295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3688"/>
            <a:ext cx="12192000" cy="6269037"/>
          </a:xfrm>
          <a:prstGeom prst="rect">
            <a:avLst/>
          </a:prstGeom>
          <a:noFill/>
          <a:ln>
            <a:noFill/>
          </a:ln>
        </p:spPr>
      </p:pic>
      <p:sp>
        <p:nvSpPr>
          <p:cNvPr id="4" name="Arrow: Down 3">
            <a:extLst>
              <a:ext uri="{FF2B5EF4-FFF2-40B4-BE49-F238E27FC236}">
                <a16:creationId xmlns:a16="http://schemas.microsoft.com/office/drawing/2014/main" id="{9A1F29B9-9BA8-4B52-9963-00401468F30C}"/>
              </a:ext>
            </a:extLst>
          </p:cNvPr>
          <p:cNvSpPr/>
          <p:nvPr/>
        </p:nvSpPr>
        <p:spPr>
          <a:xfrm>
            <a:off x="4962617" y="85922"/>
            <a:ext cx="484632" cy="767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24ED489-52D6-416E-A89C-6CE37979CF5C}"/>
              </a:ext>
            </a:extLst>
          </p:cNvPr>
          <p:cNvSpPr>
            <a:spLocks noGrp="1"/>
          </p:cNvSpPr>
          <p:nvPr>
            <p:ph type="sldNum" sz="quarter" idx="12"/>
          </p:nvPr>
        </p:nvSpPr>
        <p:spPr/>
        <p:txBody>
          <a:bodyPr/>
          <a:lstStyle/>
          <a:p>
            <a:fld id="{8A0BE4C0-7B2F-47B8-83D7-B37A9A8A5C1D}" type="slidenum">
              <a:rPr lang="en-US" smtClean="0"/>
              <a:t>81</a:t>
            </a:fld>
            <a:endParaRPr lang="en-US"/>
          </a:p>
        </p:txBody>
      </p:sp>
    </p:spTree>
    <p:extLst>
      <p:ext uri="{BB962C8B-B14F-4D97-AF65-F5344CB8AC3E}">
        <p14:creationId xmlns:p14="http://schemas.microsoft.com/office/powerpoint/2010/main" val="53917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8850" y="0"/>
            <a:ext cx="10274300" cy="6858000"/>
          </a:xfrm>
          <a:prstGeom prst="rect">
            <a:avLst/>
          </a:prstGeom>
          <a:noFill/>
          <a:ln>
            <a:noFill/>
          </a:ln>
        </p:spPr>
      </p:pic>
      <p:sp>
        <p:nvSpPr>
          <p:cNvPr id="4" name="Slide Number Placeholder 3">
            <a:extLst>
              <a:ext uri="{FF2B5EF4-FFF2-40B4-BE49-F238E27FC236}">
                <a16:creationId xmlns:a16="http://schemas.microsoft.com/office/drawing/2014/main" id="{5E6AD93B-A571-4297-8DFB-C01A2CC312FD}"/>
              </a:ext>
            </a:extLst>
          </p:cNvPr>
          <p:cNvSpPr>
            <a:spLocks noGrp="1"/>
          </p:cNvSpPr>
          <p:nvPr>
            <p:ph type="sldNum" sz="quarter" idx="12"/>
          </p:nvPr>
        </p:nvSpPr>
        <p:spPr/>
        <p:txBody>
          <a:bodyPr/>
          <a:lstStyle/>
          <a:p>
            <a:fld id="{8A0BE4C0-7B2F-47B8-83D7-B37A9A8A5C1D}" type="slidenum">
              <a:rPr lang="en-US" smtClean="0"/>
              <a:t>82</a:t>
            </a:fld>
            <a:endParaRPr lang="en-US"/>
          </a:p>
        </p:txBody>
      </p:sp>
    </p:spTree>
    <p:extLst>
      <p:ext uri="{BB962C8B-B14F-4D97-AF65-F5344CB8AC3E}">
        <p14:creationId xmlns:p14="http://schemas.microsoft.com/office/powerpoint/2010/main" val="8335847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0"/>
            <a:ext cx="10628313" cy="6858000"/>
          </a:xfrm>
          <a:prstGeom prst="rect">
            <a:avLst/>
          </a:prstGeom>
          <a:noFill/>
          <a:ln>
            <a:noFill/>
          </a:ln>
        </p:spPr>
      </p:pic>
      <p:sp>
        <p:nvSpPr>
          <p:cNvPr id="4" name="Slide Number Placeholder 3">
            <a:extLst>
              <a:ext uri="{FF2B5EF4-FFF2-40B4-BE49-F238E27FC236}">
                <a16:creationId xmlns:a16="http://schemas.microsoft.com/office/drawing/2014/main" id="{9D89EBDE-B17B-47FB-A479-BD11418B7EEB}"/>
              </a:ext>
            </a:extLst>
          </p:cNvPr>
          <p:cNvSpPr>
            <a:spLocks noGrp="1"/>
          </p:cNvSpPr>
          <p:nvPr>
            <p:ph type="sldNum" sz="quarter" idx="12"/>
          </p:nvPr>
        </p:nvSpPr>
        <p:spPr/>
        <p:txBody>
          <a:bodyPr/>
          <a:lstStyle/>
          <a:p>
            <a:fld id="{8A0BE4C0-7B2F-47B8-83D7-B37A9A8A5C1D}" type="slidenum">
              <a:rPr lang="en-US" smtClean="0"/>
              <a:t>83</a:t>
            </a:fld>
            <a:endParaRPr lang="en-US"/>
          </a:p>
        </p:txBody>
      </p:sp>
    </p:spTree>
    <p:extLst>
      <p:ext uri="{BB962C8B-B14F-4D97-AF65-F5344CB8AC3E}">
        <p14:creationId xmlns:p14="http://schemas.microsoft.com/office/powerpoint/2010/main" val="3182158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213"/>
            <a:ext cx="12192000" cy="6505575"/>
          </a:xfrm>
          <a:prstGeom prst="rect">
            <a:avLst/>
          </a:prstGeom>
          <a:noFill/>
          <a:ln>
            <a:noFill/>
          </a:ln>
        </p:spPr>
      </p:pic>
      <p:sp>
        <p:nvSpPr>
          <p:cNvPr id="4" name="Slide Number Placeholder 3">
            <a:extLst>
              <a:ext uri="{FF2B5EF4-FFF2-40B4-BE49-F238E27FC236}">
                <a16:creationId xmlns:a16="http://schemas.microsoft.com/office/drawing/2014/main" id="{D346180C-2D47-42DD-9BB0-E42939CCA3E0}"/>
              </a:ext>
            </a:extLst>
          </p:cNvPr>
          <p:cNvSpPr>
            <a:spLocks noGrp="1"/>
          </p:cNvSpPr>
          <p:nvPr>
            <p:ph type="sldNum" sz="quarter" idx="12"/>
          </p:nvPr>
        </p:nvSpPr>
        <p:spPr/>
        <p:txBody>
          <a:bodyPr/>
          <a:lstStyle/>
          <a:p>
            <a:fld id="{8A0BE4C0-7B2F-47B8-83D7-B37A9A8A5C1D}" type="slidenum">
              <a:rPr lang="en-US" smtClean="0"/>
              <a:t>84</a:t>
            </a:fld>
            <a:endParaRPr lang="en-US"/>
          </a:p>
        </p:txBody>
      </p:sp>
    </p:spTree>
    <p:extLst>
      <p:ext uri="{BB962C8B-B14F-4D97-AF65-F5344CB8AC3E}">
        <p14:creationId xmlns:p14="http://schemas.microsoft.com/office/powerpoint/2010/main" val="2685495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a:noFill/>
          <a:ln>
            <a:noFill/>
          </a:ln>
        </p:spPr>
      </p:pic>
      <p:sp>
        <p:nvSpPr>
          <p:cNvPr id="4" name="Slide Number Placeholder 3">
            <a:extLst>
              <a:ext uri="{FF2B5EF4-FFF2-40B4-BE49-F238E27FC236}">
                <a16:creationId xmlns:a16="http://schemas.microsoft.com/office/drawing/2014/main" id="{27A26C2D-9896-410F-8030-FD2EE0E9FDFD}"/>
              </a:ext>
            </a:extLst>
          </p:cNvPr>
          <p:cNvSpPr>
            <a:spLocks noGrp="1"/>
          </p:cNvSpPr>
          <p:nvPr>
            <p:ph type="sldNum" sz="quarter" idx="12"/>
          </p:nvPr>
        </p:nvSpPr>
        <p:spPr/>
        <p:txBody>
          <a:bodyPr/>
          <a:lstStyle/>
          <a:p>
            <a:fld id="{8A0BE4C0-7B2F-47B8-83D7-B37A9A8A5C1D}" type="slidenum">
              <a:rPr lang="en-US" smtClean="0"/>
              <a:t>85</a:t>
            </a:fld>
            <a:endParaRPr lang="en-US"/>
          </a:p>
        </p:txBody>
      </p:sp>
    </p:spTree>
    <p:extLst>
      <p:ext uri="{BB962C8B-B14F-4D97-AF65-F5344CB8AC3E}">
        <p14:creationId xmlns:p14="http://schemas.microsoft.com/office/powerpoint/2010/main" val="25204692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6875"/>
            <a:ext cx="12192000" cy="6064250"/>
          </a:xfrm>
          <a:prstGeom prst="rect">
            <a:avLst/>
          </a:prstGeom>
          <a:noFill/>
          <a:ln>
            <a:noFill/>
          </a:ln>
        </p:spPr>
      </p:pic>
      <p:sp>
        <p:nvSpPr>
          <p:cNvPr id="4" name="Arrow: Right 3">
            <a:extLst>
              <a:ext uri="{FF2B5EF4-FFF2-40B4-BE49-F238E27FC236}">
                <a16:creationId xmlns:a16="http://schemas.microsoft.com/office/drawing/2014/main" id="{5A1F1F23-5452-42A8-8A99-A2FC63279CF2}"/>
              </a:ext>
            </a:extLst>
          </p:cNvPr>
          <p:cNvSpPr/>
          <p:nvPr/>
        </p:nvSpPr>
        <p:spPr>
          <a:xfrm>
            <a:off x="443884" y="27520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525E196-AE83-450B-8123-25DC05FD4479}"/>
              </a:ext>
            </a:extLst>
          </p:cNvPr>
          <p:cNvCxnSpPr/>
          <p:nvPr/>
        </p:nvCxnSpPr>
        <p:spPr>
          <a:xfrm>
            <a:off x="8584707" y="3151573"/>
            <a:ext cx="286748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C0F0178-9A6B-45FD-818C-8EA66DF43D02}"/>
              </a:ext>
            </a:extLst>
          </p:cNvPr>
          <p:cNvCxnSpPr/>
          <p:nvPr/>
        </p:nvCxnSpPr>
        <p:spPr>
          <a:xfrm>
            <a:off x="4687410" y="3648722"/>
            <a:ext cx="1837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FB6110-194F-4FBC-B6DE-BACD48012F82}"/>
              </a:ext>
            </a:extLst>
          </p:cNvPr>
          <p:cNvCxnSpPr>
            <a:cxnSpLocks/>
          </p:cNvCxnSpPr>
          <p:nvPr/>
        </p:nvCxnSpPr>
        <p:spPr>
          <a:xfrm>
            <a:off x="2334827" y="4216893"/>
            <a:ext cx="224605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7D71058-7FAF-4C0A-89B4-CC3580E0CD87}"/>
              </a:ext>
            </a:extLst>
          </p:cNvPr>
          <p:cNvSpPr>
            <a:spLocks noGrp="1"/>
          </p:cNvSpPr>
          <p:nvPr>
            <p:ph type="sldNum" sz="quarter" idx="12"/>
          </p:nvPr>
        </p:nvSpPr>
        <p:spPr/>
        <p:txBody>
          <a:bodyPr/>
          <a:lstStyle/>
          <a:p>
            <a:fld id="{8A0BE4C0-7B2F-47B8-83D7-B37A9A8A5C1D}" type="slidenum">
              <a:rPr lang="en-US" smtClean="0"/>
              <a:t>86</a:t>
            </a:fld>
            <a:endParaRPr lang="en-US"/>
          </a:p>
        </p:txBody>
      </p:sp>
    </p:spTree>
    <p:extLst>
      <p:ext uri="{BB962C8B-B14F-4D97-AF65-F5344CB8AC3E}">
        <p14:creationId xmlns:p14="http://schemas.microsoft.com/office/powerpoint/2010/main" val="14601436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1"/>
          <p:cNvSpPr>
            <a:spLocks noGrp="1"/>
          </p:cNvSpPr>
          <p:nvPr>
            <p:ph idx="1"/>
          </p:nvPr>
        </p:nvSpPr>
        <p:spPr/>
        <p:txBody>
          <a:bodyPr/>
          <a:lstStyle/>
          <a:p>
            <a:pPr eaLnBrk="1" hangingPunct="1"/>
            <a:r>
              <a:rPr lang="en-US" altLang="en-US" dirty="0"/>
              <a:t>Figure 18.12 summarizes many of the </a:t>
            </a:r>
            <a:r>
              <a:rPr lang="en-US" altLang="en-US" dirty="0">
                <a:solidFill>
                  <a:srgbClr val="7030A0"/>
                </a:solidFill>
              </a:rPr>
              <a:t>searching</a:t>
            </a:r>
            <a:r>
              <a:rPr lang="en-US" altLang="en-US" dirty="0"/>
              <a:t> and </a:t>
            </a:r>
            <a:r>
              <a:rPr lang="en-US" altLang="en-US" dirty="0">
                <a:solidFill>
                  <a:srgbClr val="7030A0"/>
                </a:solidFill>
              </a:rPr>
              <a:t>sorting</a:t>
            </a:r>
            <a:r>
              <a:rPr lang="en-US" altLang="en-US" dirty="0"/>
              <a:t> algorithms covered in this book and lists the Big O of each. </a:t>
            </a:r>
          </a:p>
          <a:p>
            <a:pPr eaLnBrk="1" hangingPunct="1"/>
            <a:r>
              <a:rPr lang="en-US" altLang="en-US" dirty="0"/>
              <a:t>Figure 18.13 lists the </a:t>
            </a:r>
            <a:r>
              <a:rPr lang="en-US" altLang="en-US" dirty="0">
                <a:solidFill>
                  <a:srgbClr val="7030A0"/>
                </a:solidFill>
              </a:rPr>
              <a:t>Big O expressions </a:t>
            </a:r>
            <a:r>
              <a:rPr lang="en-US" altLang="en-US" dirty="0"/>
              <a:t>covered in this chapter, along with </a:t>
            </a:r>
            <a:r>
              <a:rPr lang="en-US" altLang="en-US" dirty="0">
                <a:solidFill>
                  <a:srgbClr val="7030A0"/>
                </a:solidFill>
              </a:rPr>
              <a:t>a number of values for </a:t>
            </a:r>
            <a:r>
              <a:rPr lang="en-US" altLang="en-US" i="1" dirty="0">
                <a:solidFill>
                  <a:srgbClr val="7030A0"/>
                </a:solidFill>
              </a:rPr>
              <a:t>n</a:t>
            </a:r>
            <a:r>
              <a:rPr lang="en-US" altLang="en-US" dirty="0">
                <a:solidFill>
                  <a:srgbClr val="7030A0"/>
                </a:solidFill>
              </a:rPr>
              <a:t> </a:t>
            </a:r>
            <a:r>
              <a:rPr lang="en-US" altLang="en-US" dirty="0"/>
              <a:t>to highlight the </a:t>
            </a:r>
            <a:r>
              <a:rPr lang="en-US" altLang="en-US" dirty="0">
                <a:solidFill>
                  <a:srgbClr val="7030A0"/>
                </a:solidFill>
              </a:rPr>
              <a:t>differences in the growth rates.</a:t>
            </a:r>
          </a:p>
        </p:txBody>
      </p:sp>
      <p:sp>
        <p:nvSpPr>
          <p:cNvPr id="3" name="Title 2"/>
          <p:cNvSpPr>
            <a:spLocks noGrp="1"/>
          </p:cNvSpPr>
          <p:nvPr>
            <p:ph type="title"/>
          </p:nvPr>
        </p:nvSpPr>
        <p:spPr/>
        <p:txBody>
          <a:bodyPr>
            <a:normAutofit fontScale="90000"/>
          </a:bodyPr>
          <a:lstStyle/>
          <a:p>
            <a:pPr eaLnBrk="1" hangingPunct="1">
              <a:defRPr/>
            </a:pPr>
            <a:r>
              <a:rPr lang="en-US" dirty="0"/>
              <a:t>18.4 Summary of the </a:t>
            </a:r>
            <a:r>
              <a:rPr lang="en-US" dirty="0">
                <a:solidFill>
                  <a:srgbClr val="FF0000"/>
                </a:solidFill>
              </a:rPr>
              <a:t>Efficiency</a:t>
            </a:r>
            <a:r>
              <a:rPr lang="en-US" dirty="0"/>
              <a:t> of </a:t>
            </a:r>
            <a:r>
              <a:rPr lang="en-US" dirty="0">
                <a:solidFill>
                  <a:srgbClr val="7030A0"/>
                </a:solidFill>
              </a:rPr>
              <a:t>Searching</a:t>
            </a:r>
            <a:r>
              <a:rPr lang="en-US" dirty="0"/>
              <a:t> and Sorting Algorithms</a:t>
            </a:r>
          </a:p>
        </p:txBody>
      </p:sp>
      <p:sp>
        <p:nvSpPr>
          <p:cNvPr id="2" name="Slide Number Placeholder 1">
            <a:extLst>
              <a:ext uri="{FF2B5EF4-FFF2-40B4-BE49-F238E27FC236}">
                <a16:creationId xmlns:a16="http://schemas.microsoft.com/office/drawing/2014/main" id="{8F09E9E1-6179-488A-BE0A-E5E1C60CDD2F}"/>
              </a:ext>
            </a:extLst>
          </p:cNvPr>
          <p:cNvSpPr>
            <a:spLocks noGrp="1"/>
          </p:cNvSpPr>
          <p:nvPr>
            <p:ph type="sldNum" sz="quarter" idx="12"/>
          </p:nvPr>
        </p:nvSpPr>
        <p:spPr/>
        <p:txBody>
          <a:bodyPr/>
          <a:lstStyle/>
          <a:p>
            <a:fld id="{8A0BE4C0-7B2F-47B8-83D7-B37A9A8A5C1D}" type="slidenum">
              <a:rPr lang="en-US" smtClean="0"/>
              <a:t>87</a:t>
            </a:fld>
            <a:endParaRPr lang="en-US"/>
          </a:p>
        </p:txBody>
      </p:sp>
    </p:spTree>
    <p:extLst>
      <p:ext uri="{BB962C8B-B14F-4D97-AF65-F5344CB8AC3E}">
        <p14:creationId xmlns:p14="http://schemas.microsoft.com/office/powerpoint/2010/main" val="8594772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6663" y="0"/>
            <a:ext cx="9718675" cy="6858000"/>
          </a:xfrm>
          <a:prstGeom prst="rect">
            <a:avLst/>
          </a:prstGeom>
          <a:noFill/>
          <a:ln>
            <a:noFill/>
          </a:ln>
        </p:spPr>
      </p:pic>
      <p:sp>
        <p:nvSpPr>
          <p:cNvPr id="4" name="Arrow: Right 3">
            <a:extLst>
              <a:ext uri="{FF2B5EF4-FFF2-40B4-BE49-F238E27FC236}">
                <a16:creationId xmlns:a16="http://schemas.microsoft.com/office/drawing/2014/main" id="{5611D72F-6469-4FFE-8046-90BDF4C747CE}"/>
              </a:ext>
            </a:extLst>
          </p:cNvPr>
          <p:cNvSpPr/>
          <p:nvPr/>
        </p:nvSpPr>
        <p:spPr>
          <a:xfrm>
            <a:off x="747458" y="19086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40D4DBF7-54AA-4ACE-AE95-19BA2A5C1288}"/>
              </a:ext>
            </a:extLst>
          </p:cNvPr>
          <p:cNvSpPr/>
          <p:nvPr/>
        </p:nvSpPr>
        <p:spPr>
          <a:xfrm>
            <a:off x="905522" y="487384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884154C7-07C4-4855-9FEE-EF82BE63C425}"/>
              </a:ext>
            </a:extLst>
          </p:cNvPr>
          <p:cNvSpPr/>
          <p:nvPr/>
        </p:nvSpPr>
        <p:spPr>
          <a:xfrm>
            <a:off x="872677" y="39800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838AC252-1268-4F41-BE0D-6368A13118C2}"/>
              </a:ext>
            </a:extLst>
          </p:cNvPr>
          <p:cNvSpPr>
            <a:spLocks noGrp="1"/>
          </p:cNvSpPr>
          <p:nvPr>
            <p:ph type="sldNum" sz="quarter" idx="12"/>
          </p:nvPr>
        </p:nvSpPr>
        <p:spPr/>
        <p:txBody>
          <a:bodyPr/>
          <a:lstStyle/>
          <a:p>
            <a:fld id="{8A0BE4C0-7B2F-47B8-83D7-B37A9A8A5C1D}" type="slidenum">
              <a:rPr lang="en-US" smtClean="0"/>
              <a:t>88</a:t>
            </a:fld>
            <a:endParaRPr lang="en-US"/>
          </a:p>
        </p:txBody>
      </p:sp>
    </p:spTree>
    <p:extLst>
      <p:ext uri="{BB962C8B-B14F-4D97-AF65-F5344CB8AC3E}">
        <p14:creationId xmlns:p14="http://schemas.microsoft.com/office/powerpoint/2010/main" val="33624112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18_SearchSort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2738" y="0"/>
            <a:ext cx="11564937" cy="6858000"/>
          </a:xfrm>
          <a:prstGeom prst="rect">
            <a:avLst/>
          </a:prstGeom>
          <a:noFill/>
          <a:ln>
            <a:noFill/>
          </a:ln>
        </p:spPr>
      </p:pic>
      <p:sp>
        <p:nvSpPr>
          <p:cNvPr id="4" name="Slide Number Placeholder 3">
            <a:extLst>
              <a:ext uri="{FF2B5EF4-FFF2-40B4-BE49-F238E27FC236}">
                <a16:creationId xmlns:a16="http://schemas.microsoft.com/office/drawing/2014/main" id="{8DB3FA7F-1E8A-40BA-9E4D-E56F40301298}"/>
              </a:ext>
            </a:extLst>
          </p:cNvPr>
          <p:cNvSpPr>
            <a:spLocks noGrp="1"/>
          </p:cNvSpPr>
          <p:nvPr>
            <p:ph type="sldNum" sz="quarter" idx="12"/>
          </p:nvPr>
        </p:nvSpPr>
        <p:spPr/>
        <p:txBody>
          <a:bodyPr/>
          <a:lstStyle/>
          <a:p>
            <a:fld id="{8A0BE4C0-7B2F-47B8-83D7-B37A9A8A5C1D}" type="slidenum">
              <a:rPr lang="en-US" smtClean="0"/>
              <a:t>89</a:t>
            </a:fld>
            <a:endParaRPr lang="en-US"/>
          </a:p>
        </p:txBody>
      </p:sp>
    </p:spTree>
    <p:extLst>
      <p:ext uri="{BB962C8B-B14F-4D97-AF65-F5344CB8AC3E}">
        <p14:creationId xmlns:p14="http://schemas.microsoft.com/office/powerpoint/2010/main" val="376913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p:txBody>
          <a:bodyPr/>
          <a:lstStyle/>
          <a:p>
            <a:pPr eaLnBrk="1" hangingPunct="1"/>
            <a:r>
              <a:rPr lang="en-US" altLang="en-US" dirty="0"/>
              <a:t>When the method tests 51, which </a:t>
            </a:r>
            <a:r>
              <a:rPr lang="en-US" altLang="en-US" dirty="0">
                <a:solidFill>
                  <a:srgbClr val="FF0000"/>
                </a:solidFill>
              </a:rPr>
              <a:t>matches the search key</a:t>
            </a:r>
            <a:r>
              <a:rPr lang="en-US" altLang="en-US" dirty="0"/>
              <a:t>, the method </a:t>
            </a:r>
            <a:r>
              <a:rPr lang="en-US" altLang="en-US" dirty="0">
                <a:solidFill>
                  <a:srgbClr val="7030A0"/>
                </a:solidFill>
              </a:rPr>
              <a:t>returns the index 5</a:t>
            </a:r>
            <a:r>
              <a:rPr lang="en-US" altLang="en-US" dirty="0"/>
              <a:t>, which is the </a:t>
            </a:r>
            <a:r>
              <a:rPr lang="en-US" altLang="en-US" dirty="0">
                <a:solidFill>
                  <a:srgbClr val="7030A0"/>
                </a:solidFill>
              </a:rPr>
              <a:t>location of 51 in the array</a:t>
            </a:r>
            <a:r>
              <a:rPr lang="en-US" altLang="en-US" dirty="0"/>
              <a:t>. </a:t>
            </a:r>
          </a:p>
          <a:p>
            <a:pPr eaLnBrk="1" hangingPunct="1"/>
            <a:r>
              <a:rPr lang="en-US" altLang="en-US" dirty="0"/>
              <a:t>If, after </a:t>
            </a:r>
            <a:r>
              <a:rPr lang="en-US" altLang="en-US" dirty="0">
                <a:solidFill>
                  <a:srgbClr val="7030A0"/>
                </a:solidFill>
              </a:rPr>
              <a:t>checking every array element</a:t>
            </a:r>
            <a:r>
              <a:rPr lang="en-US" altLang="en-US" dirty="0"/>
              <a:t>, the method determines that the </a:t>
            </a:r>
            <a:r>
              <a:rPr lang="en-US" altLang="en-US" dirty="0">
                <a:solidFill>
                  <a:srgbClr val="FF0000"/>
                </a:solidFill>
              </a:rPr>
              <a:t>search key </a:t>
            </a:r>
            <a:r>
              <a:rPr lang="en-US" altLang="en-US" dirty="0">
                <a:solidFill>
                  <a:srgbClr val="7030A0"/>
                </a:solidFill>
              </a:rPr>
              <a:t>does not match any element in the array</a:t>
            </a:r>
            <a:r>
              <a:rPr lang="en-US" altLang="en-US" dirty="0"/>
              <a:t>, the method returns -1. </a:t>
            </a:r>
          </a:p>
          <a:p>
            <a:pPr eaLnBrk="1" hangingPunct="1"/>
            <a:r>
              <a:rPr lang="en-US" altLang="en-US" u="sng" dirty="0"/>
              <a:t>If there are </a:t>
            </a:r>
            <a:r>
              <a:rPr lang="en-US" altLang="en-US" u="sng" dirty="0">
                <a:solidFill>
                  <a:srgbClr val="FF0000"/>
                </a:solidFill>
              </a:rPr>
              <a:t>duplicate values </a:t>
            </a:r>
            <a:r>
              <a:rPr lang="en-US" altLang="en-US" u="sng" dirty="0">
                <a:solidFill>
                  <a:srgbClr val="7030A0"/>
                </a:solidFill>
              </a:rPr>
              <a:t>in the array</a:t>
            </a:r>
            <a:r>
              <a:rPr lang="en-US" altLang="en-US" u="sng" dirty="0"/>
              <a:t>, linear search </a:t>
            </a:r>
            <a:r>
              <a:rPr lang="en-US" altLang="en-US" u="sng" dirty="0">
                <a:solidFill>
                  <a:srgbClr val="7030A0"/>
                </a:solidFill>
              </a:rPr>
              <a:t>returns the </a:t>
            </a:r>
            <a:r>
              <a:rPr lang="en-US" altLang="en-US" u="sng" dirty="0">
                <a:solidFill>
                  <a:srgbClr val="FF0000"/>
                </a:solidFill>
              </a:rPr>
              <a:t>index of the first element</a:t>
            </a:r>
            <a:r>
              <a:rPr lang="en-US" altLang="en-US" u="sng" dirty="0">
                <a:solidFill>
                  <a:srgbClr val="7030A0"/>
                </a:solidFill>
              </a:rPr>
              <a:t> in the array that matches the </a:t>
            </a:r>
            <a:r>
              <a:rPr lang="en-US" altLang="en-US" u="sng" dirty="0">
                <a:solidFill>
                  <a:srgbClr val="FF0000"/>
                </a:solidFill>
              </a:rPr>
              <a:t>search key</a:t>
            </a:r>
            <a:r>
              <a:rPr lang="en-US" altLang="en-US" u="sng" dirty="0"/>
              <a:t>.</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18.2.1 Linear Search (cont.)</a:t>
            </a:r>
          </a:p>
        </p:txBody>
      </p:sp>
      <p:sp>
        <p:nvSpPr>
          <p:cNvPr id="2" name="Slide Number Placeholder 1">
            <a:extLst>
              <a:ext uri="{FF2B5EF4-FFF2-40B4-BE49-F238E27FC236}">
                <a16:creationId xmlns:a16="http://schemas.microsoft.com/office/drawing/2014/main" id="{176D9313-FA46-42D4-9899-19FB61477D6B}"/>
              </a:ext>
            </a:extLst>
          </p:cNvPr>
          <p:cNvSpPr>
            <a:spLocks noGrp="1"/>
          </p:cNvSpPr>
          <p:nvPr>
            <p:ph type="sldNum" sz="quarter" idx="12"/>
          </p:nvPr>
        </p:nvSpPr>
        <p:spPr/>
        <p:txBody>
          <a:bodyPr/>
          <a:lstStyle/>
          <a:p>
            <a:fld id="{8A0BE4C0-7B2F-47B8-83D7-B37A9A8A5C1D}" type="slidenum">
              <a:rPr lang="en-US" smtClean="0"/>
              <a:t>9</a:t>
            </a:fld>
            <a:endParaRPr lang="en-US"/>
          </a:p>
        </p:txBody>
      </p:sp>
    </p:spTree>
    <p:extLst>
      <p:ext uri="{BB962C8B-B14F-4D97-AF65-F5344CB8AC3E}">
        <p14:creationId xmlns:p14="http://schemas.microsoft.com/office/powerpoint/2010/main" val="698833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vcsharphtp6_12</Template>
  <TotalTime>380</TotalTime>
  <Words>4411</Words>
  <Application>Microsoft Office PowerPoint</Application>
  <PresentationFormat>宽屏</PresentationFormat>
  <Paragraphs>365</Paragraphs>
  <Slides>89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89</vt:i4>
      </vt:variant>
    </vt:vector>
  </HeadingPairs>
  <TitlesOfParts>
    <vt:vector size="98" baseType="lpstr">
      <vt:lpstr>Calibri</vt:lpstr>
      <vt:lpstr>Cambria</vt:lpstr>
      <vt:lpstr>Consolas</vt:lpstr>
      <vt:lpstr>Lucida Sans Unicode</vt:lpstr>
      <vt:lpstr>Verdana</vt:lpstr>
      <vt:lpstr>Wingdings</vt:lpstr>
      <vt:lpstr>Wingdings 2</vt:lpstr>
      <vt:lpstr>Wingdings 3</vt:lpstr>
      <vt:lpstr>Concourse</vt:lpstr>
      <vt:lpstr>Searching and Sorting</vt:lpstr>
      <vt:lpstr>PowerPoint 演示文稿</vt:lpstr>
      <vt:lpstr>18.1 Introduction</vt:lpstr>
      <vt:lpstr>PowerPoint 演示文稿</vt:lpstr>
      <vt:lpstr>PowerPoint 演示文稿</vt:lpstr>
      <vt:lpstr>18.2  Searching Algorithms</vt:lpstr>
      <vt:lpstr>18.2.1 Linear Search</vt:lpstr>
      <vt:lpstr>18.2.1 Linear Search (cont.)</vt:lpstr>
      <vt:lpstr>18.2.1 Linear Search (cont.)</vt:lpstr>
      <vt:lpstr>18.2.1 Linear Search (cont.)</vt:lpstr>
      <vt:lpstr>PowerPoint 演示文稿</vt:lpstr>
      <vt:lpstr>PowerPoint 演示文稿</vt:lpstr>
      <vt:lpstr>PowerPoint 演示文稿</vt:lpstr>
      <vt:lpstr>PowerPoint 演示文稿</vt:lpstr>
      <vt:lpstr>18.2.1 Linear Search (cont.)</vt:lpstr>
      <vt:lpstr>18.2.1 Linear Search (cont.)</vt:lpstr>
      <vt:lpstr>18.2.1 Linear Search (cont.)</vt:lpstr>
      <vt:lpstr>18.2.1 Linear Search (cont.)</vt:lpstr>
      <vt:lpstr>18.2.1 Linear Search (cont.)</vt:lpstr>
      <vt:lpstr>18.2.1 Linear Search (cont.)</vt:lpstr>
      <vt:lpstr>18.2.1 Linear Search (cont.) p</vt:lpstr>
      <vt:lpstr>18.2.1 Linear Search (cont.)</vt:lpstr>
      <vt:lpstr>18.2.1 Linear Search (cont.)</vt:lpstr>
      <vt:lpstr>18.2.1 Linear Search (cont.)</vt:lpstr>
      <vt:lpstr>18.2.1 Linear Search (cont.)</vt:lpstr>
      <vt:lpstr>18.2.1 Linear Search (cont.)</vt:lpstr>
      <vt:lpstr>18.2.1 Linear Search (cont.)</vt:lpstr>
      <vt:lpstr>PowerPoint 演示文稿</vt:lpstr>
      <vt:lpstr>18.2.2 Binary Search p</vt:lpstr>
      <vt:lpstr>18.2.2 Binary Search (cont.)</vt:lpstr>
      <vt:lpstr>18.2.2 Binary Search (cont.)</vt:lpstr>
      <vt:lpstr>18.2.2 Binary Search (cont.)</vt:lpstr>
      <vt:lpstr>18.2.2 Binary Search (cont.)</vt:lpstr>
      <vt:lpstr>PowerPoint 演示文稿</vt:lpstr>
      <vt:lpstr>PowerPoint 演示文稿</vt:lpstr>
      <vt:lpstr>PowerPoint 演示文稿</vt:lpstr>
      <vt:lpstr>PowerPoint 演示文稿</vt:lpstr>
      <vt:lpstr>PowerPoint 演示文稿</vt:lpstr>
      <vt:lpstr>PowerPoint 演示文稿</vt:lpstr>
      <vt:lpstr>18.2.2 Binary Search (cont.)</vt:lpstr>
      <vt:lpstr>18.2.2 Binary Search (cont.)</vt:lpstr>
      <vt:lpstr>18.2.2 Binary Search (cont.)</vt:lpstr>
      <vt:lpstr>18.2.2 Binary Search (cont.)</vt:lpstr>
      <vt:lpstr>18.2.2 Binary Search (cont.)</vt:lpstr>
      <vt:lpstr>18.3 Sorting Algorithms</vt:lpstr>
      <vt:lpstr>18.3 Sorting Algorithms</vt:lpstr>
      <vt:lpstr>18.3.1 Selection Sort</vt:lpstr>
      <vt:lpstr>18.3.1 Selection Sort (cont.)</vt:lpstr>
      <vt:lpstr>18.3.1 Selection Sort (cont.)</vt:lpstr>
      <vt:lpstr>18.3.1 Selection Sort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18.3.1 Selection Sort (cont.)</vt:lpstr>
      <vt:lpstr>18.3.2 Insertion Sort</vt:lpstr>
      <vt:lpstr>18.3.2 Insertion Sort (cont.)</vt:lpstr>
      <vt:lpstr>18.3.2 Insertion Sort (cont.)</vt:lpstr>
      <vt:lpstr>18.3.2 Insertion Sort (cont.)</vt:lpstr>
      <vt:lpstr>18.3.2 Insertion Sort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18.3.3 Merge Sort</vt:lpstr>
      <vt:lpstr>18.3.3 Merge Sort (cont.)</vt:lpstr>
      <vt:lpstr>18.3.3 Merge Sort (cont.)</vt:lpstr>
      <vt:lpstr>18.3.3 Merge Sort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18.4 Summary of the Efficiency of Searching and Sorting Algorithms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and Sorting</dc:title>
  <dc:creator>Paul Deitel</dc:creator>
  <cp:lastModifiedBy>Suoju He</cp:lastModifiedBy>
  <cp:revision>42</cp:revision>
  <dcterms:created xsi:type="dcterms:W3CDTF">2016-09-30T13:59:38Z</dcterms:created>
  <dcterms:modified xsi:type="dcterms:W3CDTF">2022-05-22T02:48:23Z</dcterms:modified>
</cp:coreProperties>
</file>