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328" r:id="rId2"/>
    <p:sldId id="258" r:id="rId3"/>
    <p:sldId id="259" r:id="rId4"/>
    <p:sldId id="329" r:id="rId5"/>
    <p:sldId id="330" r:id="rId6"/>
    <p:sldId id="331" r:id="rId7"/>
    <p:sldId id="332" r:id="rId8"/>
    <p:sldId id="333" r:id="rId9"/>
    <p:sldId id="334" r:id="rId10"/>
    <p:sldId id="380" r:id="rId11"/>
    <p:sldId id="335" r:id="rId12"/>
    <p:sldId id="260" r:id="rId13"/>
    <p:sldId id="336" r:id="rId14"/>
    <p:sldId id="261" r:id="rId15"/>
    <p:sldId id="262" r:id="rId16"/>
    <p:sldId id="337" r:id="rId17"/>
    <p:sldId id="338" r:id="rId18"/>
    <p:sldId id="339" r:id="rId19"/>
    <p:sldId id="340" r:id="rId20"/>
    <p:sldId id="263" r:id="rId21"/>
    <p:sldId id="341" r:id="rId22"/>
    <p:sldId id="264" r:id="rId23"/>
    <p:sldId id="265" r:id="rId24"/>
    <p:sldId id="266" r:id="rId25"/>
    <p:sldId id="342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343" r:id="rId41"/>
    <p:sldId id="344" r:id="rId42"/>
    <p:sldId id="345" r:id="rId43"/>
    <p:sldId id="281" r:id="rId44"/>
    <p:sldId id="282" r:id="rId45"/>
    <p:sldId id="346" r:id="rId46"/>
    <p:sldId id="347" r:id="rId47"/>
    <p:sldId id="283" r:id="rId48"/>
    <p:sldId id="348" r:id="rId49"/>
    <p:sldId id="284" r:id="rId50"/>
    <p:sldId id="349" r:id="rId51"/>
    <p:sldId id="285" r:id="rId52"/>
    <p:sldId id="350" r:id="rId53"/>
    <p:sldId id="286" r:id="rId54"/>
    <p:sldId id="351" r:id="rId55"/>
    <p:sldId id="287" r:id="rId56"/>
    <p:sldId id="288" r:id="rId57"/>
    <p:sldId id="352" r:id="rId58"/>
    <p:sldId id="353" r:id="rId59"/>
    <p:sldId id="376" r:id="rId60"/>
    <p:sldId id="289" r:id="rId61"/>
    <p:sldId id="290" r:id="rId62"/>
    <p:sldId id="354" r:id="rId63"/>
    <p:sldId id="291" r:id="rId64"/>
    <p:sldId id="292" r:id="rId65"/>
    <p:sldId id="293" r:id="rId66"/>
    <p:sldId id="294" r:id="rId67"/>
    <p:sldId id="355" r:id="rId68"/>
    <p:sldId id="356" r:id="rId69"/>
    <p:sldId id="377" r:id="rId70"/>
    <p:sldId id="295" r:id="rId71"/>
    <p:sldId id="296" r:id="rId72"/>
    <p:sldId id="357" r:id="rId73"/>
    <p:sldId id="358" r:id="rId74"/>
    <p:sldId id="359" r:id="rId75"/>
    <p:sldId id="379" r:id="rId76"/>
    <p:sldId id="297" r:id="rId77"/>
    <p:sldId id="298" r:id="rId78"/>
    <p:sldId id="360" r:id="rId79"/>
    <p:sldId id="299" r:id="rId80"/>
    <p:sldId id="300" r:id="rId81"/>
    <p:sldId id="301" r:id="rId82"/>
    <p:sldId id="302" r:id="rId83"/>
    <p:sldId id="375" r:id="rId84"/>
    <p:sldId id="378" r:id="rId85"/>
    <p:sldId id="381" r:id="rId86"/>
    <p:sldId id="382" r:id="rId87"/>
    <p:sldId id="361" r:id="rId88"/>
    <p:sldId id="362" r:id="rId89"/>
    <p:sldId id="303" r:id="rId90"/>
    <p:sldId id="363" r:id="rId91"/>
    <p:sldId id="304" r:id="rId92"/>
    <p:sldId id="364" r:id="rId93"/>
    <p:sldId id="305" r:id="rId94"/>
    <p:sldId id="306" r:id="rId95"/>
    <p:sldId id="307" r:id="rId96"/>
    <p:sldId id="308" r:id="rId97"/>
    <p:sldId id="309" r:id="rId98"/>
    <p:sldId id="310" r:id="rId99"/>
    <p:sldId id="311" r:id="rId100"/>
    <p:sldId id="312" r:id="rId101"/>
    <p:sldId id="313" r:id="rId102"/>
    <p:sldId id="314" r:id="rId103"/>
    <p:sldId id="365" r:id="rId104"/>
    <p:sldId id="31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16" r:id="rId115"/>
    <p:sldId id="317" r:id="rId116"/>
    <p:sldId id="318" r:id="rId117"/>
    <p:sldId id="319" r:id="rId118"/>
    <p:sldId id="320" r:id="rId119"/>
    <p:sldId id="321" r:id="rId120"/>
    <p:sldId id="322" r:id="rId121"/>
    <p:sldId id="323" r:id="rId122"/>
    <p:sldId id="324" r:id="rId123"/>
    <p:sldId id="325" r:id="rId124"/>
    <p:sldId id="326" r:id="rId125"/>
    <p:sldId id="327" r:id="rId12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C4E5D-5809-413D-B300-CDE6D24AD41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9A64-95FD-4FF6-9C66-A25F6B4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2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https://www.albahari.com/valuevsreftypes.aspx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9A64-95FD-4FF6-9C66-A25F6B409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4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D9A64-95FD-4FF6-9C66-A25F6B4090C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 </a:t>
            </a:r>
            <a:r>
              <a:rPr lang="en-US" altLang="zh-CN" dirty="0"/>
              <a:t>very important, critical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9A64-95FD-4FF6-9C66-A25F6B4090C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AC229B9C-9A6F-4F1C-A272-6BFFA20FD0FF}" type="datetime1">
              <a:rPr lang="en-US" smtClean="0"/>
              <a:t>2/21/2024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982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7A38A-D22C-4D53-9CD4-BEC84F0D5609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8D65D-F813-4207-AF2F-8CF2598ABE4D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B717387-8C36-45DB-8F4A-E86D1BC968BD}" type="datetime1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8739"/>
            <a:ext cx="83650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20896EC-A940-4612-9DEE-DE29F38AF685}" type="datetime1">
              <a:rPr lang="en-US" smtClean="0"/>
              <a:t>2/21/2024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7530976-D079-47A2-B4F3-BDC44E70C34E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5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CDDA856-F87F-46D8-8F35-24382145CA9E}" type="datetime1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1C02E-6B2F-47E2-9062-A34B9398E734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6C74E-DBDF-437B-A927-9A28C80A6559}" type="datetime1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7FEA7F2-EB50-4373-9000-9A86FB97F118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7C3B6C84-7933-485C-86A1-24D9ED9DAE8E}" type="datetime1">
              <a:rPr lang="en-US" smtClean="0"/>
              <a:t>2/21/2024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692EC26A-788D-446E-B9D9-844F851F113B}" type="datetime1">
              <a:rPr lang="en-US" smtClean="0"/>
              <a:t>2/21/2024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6387E195-D5A9-408D-AC36-E41C06A6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Linked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19 of Visual C# How to Program, 6/e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27DDE-2316-41EA-BEB9-143CA49F7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00FAC-FBAA-604A-23DF-5804F7AB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boxing</a:t>
            </a:r>
            <a:r>
              <a:rPr lang="en-US" dirty="0">
                <a:solidFill>
                  <a:srgbClr val="FF0000"/>
                </a:solidFill>
              </a:rPr>
              <a:t> in C# is the process of converting a value type to a reference type</a:t>
            </a:r>
            <a:r>
              <a:rPr lang="en-US" dirty="0"/>
              <a:t>, which involves allocating a new object on the heap and copying the value into it. </a:t>
            </a:r>
          </a:p>
          <a:p>
            <a:r>
              <a:rPr lang="en-US" dirty="0">
                <a:solidFill>
                  <a:srgbClr val="7030A0"/>
                </a:solidFill>
              </a:rPr>
              <a:t>Unboxing</a:t>
            </a:r>
            <a:r>
              <a:rPr lang="en-US" dirty="0"/>
              <a:t> is the reverse process, </a:t>
            </a:r>
            <a:r>
              <a:rPr lang="en-US" dirty="0">
                <a:solidFill>
                  <a:srgbClr val="FF0000"/>
                </a:solidFill>
              </a:rPr>
              <a:t>where a value is extracted from an object reference back into a value type through an explicit cast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9406C-639B-8977-DC53-4FCD1139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Boxing &amp; Unboxing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69640-34A1-4EE9-0944-632F967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8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BEE7D83-F8DA-4096-8297-5E8C5A7D9D71}"/>
              </a:ext>
            </a:extLst>
          </p:cNvPr>
          <p:cNvSpPr/>
          <p:nvPr/>
        </p:nvSpPr>
        <p:spPr>
          <a:xfrm>
            <a:off x="2112886" y="5335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81ECF-B461-4D11-8583-EF012EE3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3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38F87D1-DC7B-4453-B63C-516C61956D25}"/>
              </a:ext>
            </a:extLst>
          </p:cNvPr>
          <p:cNvSpPr/>
          <p:nvPr/>
        </p:nvSpPr>
        <p:spPr>
          <a:xfrm>
            <a:off x="1038687" y="17400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635B5D-BCC7-4343-819B-2589DA7F62E5}"/>
              </a:ext>
            </a:extLst>
          </p:cNvPr>
          <p:cNvSpPr/>
          <p:nvPr/>
        </p:nvSpPr>
        <p:spPr>
          <a:xfrm>
            <a:off x="1038687" y="29435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4CEAA0-DDBF-4ED4-95CE-7CDA8B870A46}"/>
              </a:ext>
            </a:extLst>
          </p:cNvPr>
          <p:cNvSpPr/>
          <p:nvPr/>
        </p:nvSpPr>
        <p:spPr>
          <a:xfrm>
            <a:off x="825623" y="41471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572A-53BC-4E9C-8CC4-B2A8160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687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CADE-255F-4FBD-B874-31186484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44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the following discussion, we use the binary search tree shown in Fig. 19.22.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0A5AF-F9C3-4B79-9F16-A2EB7FD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400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488"/>
            <a:ext cx="12192000" cy="3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6962B-1E9B-4887-9DA5-9EA94828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96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err="1"/>
              <a:t>Inorder</a:t>
            </a:r>
            <a:r>
              <a:rPr lang="en-US" b="1" i="1" dirty="0"/>
              <a:t> Traversal Algorithm</a:t>
            </a:r>
          </a:p>
          <a:p>
            <a:pPr eaLnBrk="1" hangingPunct="1">
              <a:defRPr/>
            </a:pPr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InorderHelper</a:t>
            </a:r>
            <a:r>
              <a:rPr lang="en-US" dirty="0"/>
              <a:t> (lines 105–118) defines the steps for an </a:t>
            </a:r>
            <a:r>
              <a:rPr lang="en-US" i="1" dirty="0" err="1"/>
              <a:t>inorder</a:t>
            </a:r>
            <a:r>
              <a:rPr lang="en-US" i="1" dirty="0"/>
              <a:t> traversal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dirty="0"/>
              <a:t>Those steps are as follows: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If the argument is null, do not process the tree.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left subtree with a call to </a:t>
            </a:r>
            <a:r>
              <a:rPr lang="en-US" dirty="0" err="1">
                <a:latin typeface="Consolas" panose="020B0609020204030204" pitchFamily="49" charset="0"/>
              </a:rPr>
              <a:t>InorderHelper</a:t>
            </a:r>
            <a:r>
              <a:rPr lang="en-US" dirty="0"/>
              <a:t> 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Process the value in the node 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right subtree with a call to </a:t>
            </a:r>
            <a:r>
              <a:rPr lang="en-US" dirty="0" err="1">
                <a:latin typeface="Consolas" panose="020B0609020204030204" pitchFamily="49" charset="0"/>
              </a:rPr>
              <a:t>InorderHelper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B5A3F-4C70-4286-8293-9D45E874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55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inorder</a:t>
            </a:r>
            <a:r>
              <a:rPr lang="en-US" altLang="en-US" dirty="0"/>
              <a:t> traversal does not process the value in a node until the values in that node’s left subtree are processed. The </a:t>
            </a:r>
            <a:r>
              <a:rPr lang="en-US" altLang="en-US" dirty="0" err="1"/>
              <a:t>inorder</a:t>
            </a:r>
            <a:r>
              <a:rPr lang="en-US" altLang="en-US" dirty="0"/>
              <a:t> traversal of the tree in Fig. 19.22 is</a:t>
            </a:r>
          </a:p>
          <a:p>
            <a:pPr marL="630238" lvl="2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6 13 17 27 33 42 48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inorder</a:t>
            </a:r>
            <a:r>
              <a:rPr lang="en-US" altLang="en-US" dirty="0"/>
              <a:t> traversal of a binary search tree displays the node values in ascending order. </a:t>
            </a:r>
          </a:p>
          <a:p>
            <a:pPr eaLnBrk="1" hangingPunct="1"/>
            <a:r>
              <a:rPr lang="en-US" altLang="en-US" dirty="0"/>
              <a:t>The process of creating a binary search tree actually sorts the data (when coupled with an </a:t>
            </a:r>
            <a:r>
              <a:rPr lang="en-US" altLang="en-US" dirty="0" err="1"/>
              <a:t>inorder</a:t>
            </a:r>
            <a:r>
              <a:rPr lang="en-US" altLang="en-US" dirty="0"/>
              <a:t> traversal)—thus, this process is called the </a:t>
            </a:r>
            <a:r>
              <a:rPr lang="en-US" altLang="en-US" dirty="0">
                <a:solidFill>
                  <a:srgbClr val="0000FF"/>
                </a:solidFill>
              </a:rPr>
              <a:t>binary-tree sort</a:t>
            </a:r>
            <a:r>
              <a:rPr lang="en-US" alt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CA277-DF7D-4873-85A8-F9E1763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07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Preorder Traversal Algorithm</a:t>
            </a:r>
          </a:p>
          <a:p>
            <a:pPr eaLnBrk="1" hangingPunct="1">
              <a:defRPr/>
            </a:pPr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PreorderHelper</a:t>
            </a:r>
            <a:r>
              <a:rPr lang="en-US" dirty="0"/>
              <a:t> (lines 83–96) defines the steps for a </a:t>
            </a:r>
            <a:r>
              <a:rPr lang="en-US" i="1" dirty="0"/>
              <a:t>preorder traversal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dirty="0"/>
              <a:t>Those steps are as follows: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If the argument is null, do not process the tree.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Process the value in the node 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left subtree with a call to </a:t>
            </a:r>
            <a:r>
              <a:rPr lang="en-US" dirty="0" err="1"/>
              <a:t>PreorderHelper</a:t>
            </a:r>
            <a:r>
              <a:rPr lang="en-US" dirty="0"/>
              <a:t> 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right subtree with a call to </a:t>
            </a:r>
            <a:r>
              <a:rPr lang="en-US" dirty="0" err="1"/>
              <a:t>PreorderHelper</a:t>
            </a:r>
            <a:r>
              <a:rPr lang="en-US" dirty="0"/>
              <a:t> </a:t>
            </a:r>
          </a:p>
          <a:p>
            <a:pPr marL="623887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F7CF5-82A9-48BA-9D69-04B1190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60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preorder traversal processes the value in each node as the node is visited. </a:t>
            </a:r>
          </a:p>
          <a:p>
            <a:pPr eaLnBrk="1" hangingPunct="1"/>
            <a:r>
              <a:rPr lang="en-US" altLang="en-US" dirty="0"/>
              <a:t>After processing the value in a given node, the preorder traversal processes the values in the left subtree, then the values in the right subtree. </a:t>
            </a:r>
          </a:p>
          <a:p>
            <a:pPr eaLnBrk="1" hangingPunct="1"/>
            <a:r>
              <a:rPr lang="en-US" altLang="en-US" dirty="0"/>
              <a:t>The preorder traversal of the tree in Fig. 19.22 is</a:t>
            </a:r>
          </a:p>
          <a:p>
            <a:pPr marL="603250" lvl="2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27 13 6 17 42 33 48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31389A-910C-452E-AA94-5A1BECD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69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err="1"/>
              <a:t>Postorder</a:t>
            </a:r>
            <a:r>
              <a:rPr lang="en-US" b="1" i="1" dirty="0"/>
              <a:t> Traversal Algorithm</a:t>
            </a:r>
          </a:p>
          <a:p>
            <a:pPr eaLnBrk="1" hangingPunct="1">
              <a:defRPr/>
            </a:pPr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PostorderHelper</a:t>
            </a:r>
            <a:r>
              <a:rPr lang="en-US" dirty="0"/>
              <a:t> (lines 127-140) defines the steps for a </a:t>
            </a:r>
            <a:r>
              <a:rPr lang="en-US" i="1" dirty="0" err="1"/>
              <a:t>postorder</a:t>
            </a:r>
            <a:r>
              <a:rPr lang="en-US" i="1" dirty="0"/>
              <a:t> traversal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dirty="0"/>
              <a:t>Those steps are as follows: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If the argument is null, do not process the tree.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left subtree with a call to </a:t>
            </a:r>
            <a:r>
              <a:rPr lang="en-US" dirty="0" err="1">
                <a:latin typeface="Consolas" panose="020B0609020204030204" pitchFamily="49" charset="0"/>
              </a:rPr>
              <a:t>PostorderHelper</a:t>
            </a:r>
            <a:r>
              <a:rPr lang="en-US" dirty="0"/>
              <a:t> .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Traverse the right subtree with a call to </a:t>
            </a:r>
            <a:r>
              <a:rPr lang="en-US" dirty="0" err="1">
                <a:latin typeface="Consolas" panose="020B0609020204030204" pitchFamily="49" charset="0"/>
              </a:rPr>
              <a:t>PostorderHelper</a:t>
            </a:r>
            <a:r>
              <a:rPr lang="en-US" dirty="0"/>
              <a:t> 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en-US" dirty="0"/>
              <a:t>Process the value in the node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7EF9A-4F63-4202-A606-019BE390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u="sng" dirty="0"/>
              <a:t>A </a:t>
            </a:r>
            <a:r>
              <a:rPr lang="en-US" altLang="en-US" sz="2400" u="sng" dirty="0">
                <a:solidFill>
                  <a:srgbClr val="0000FF"/>
                </a:solidFill>
              </a:rPr>
              <a:t>self-referential class </a:t>
            </a:r>
            <a:r>
              <a:rPr lang="en-US" altLang="en-US" sz="2400" u="sng" dirty="0">
                <a:solidFill>
                  <a:srgbClr val="FF0000"/>
                </a:solidFill>
              </a:rPr>
              <a:t>contains a reference member </a:t>
            </a:r>
            <a:r>
              <a:rPr lang="en-US" altLang="en-US" sz="2400" u="sng" dirty="0"/>
              <a:t>that </a:t>
            </a:r>
            <a:r>
              <a:rPr lang="en-US" altLang="en-US" sz="2400" u="sng" dirty="0">
                <a:solidFill>
                  <a:srgbClr val="7030A0"/>
                </a:solidFill>
              </a:rPr>
              <a:t>refers to an object of the same class type</a:t>
            </a:r>
            <a:r>
              <a:rPr lang="en-US" altLang="en-US" sz="2400" u="sng" dirty="0"/>
              <a:t>. </a:t>
            </a:r>
          </a:p>
          <a:p>
            <a:pPr eaLnBrk="1" hangingPunct="1"/>
            <a:r>
              <a:rPr lang="en-US" altLang="en-US" sz="2400" dirty="0"/>
              <a:t>For example, the class declaration in </a:t>
            </a:r>
            <a:r>
              <a:rPr lang="en-US" altLang="en-US" sz="2400" dirty="0">
                <a:solidFill>
                  <a:srgbClr val="7030A0"/>
                </a:solidFill>
              </a:rPr>
              <a:t>Fig. 19.1 </a:t>
            </a:r>
            <a:r>
              <a:rPr lang="en-US" altLang="en-US" sz="2400" dirty="0"/>
              <a:t>defines the </a:t>
            </a:r>
            <a:r>
              <a:rPr lang="en-US" altLang="en-US" sz="2400" dirty="0">
                <a:solidFill>
                  <a:srgbClr val="FF0000"/>
                </a:solidFill>
              </a:rPr>
              <a:t>shell of a self-referential class named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This type has </a:t>
            </a:r>
            <a:r>
              <a:rPr lang="en-US" altLang="en-US" sz="2400" dirty="0">
                <a:solidFill>
                  <a:srgbClr val="FF0000"/>
                </a:solidFill>
              </a:rPr>
              <a:t>two properties</a:t>
            </a:r>
            <a:r>
              <a:rPr lang="en-US" altLang="en-US" sz="2400" dirty="0"/>
              <a:t>—</a:t>
            </a:r>
            <a:r>
              <a:rPr lang="en-US" alt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Data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400" dirty="0">
                <a:solidFill>
                  <a:srgbClr val="7030A0"/>
                </a:solidFill>
              </a:rPr>
              <a:t> reference </a:t>
            </a:r>
            <a:r>
              <a:rPr lang="en-US" alt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>
                <a:latin typeface="Consolas" panose="020B0609020204030204" pitchFamily="49" charset="0"/>
              </a:rPr>
              <a:t>Next</a:t>
            </a:r>
            <a:r>
              <a:rPr lang="en-US" altLang="en-US" sz="2400" dirty="0"/>
              <a:t> references an object of type </a:t>
            </a:r>
            <a:r>
              <a:rPr lang="en-US" altLang="en-US" sz="2400" dirty="0">
                <a:latin typeface="Consolas" panose="020B0609020204030204" pitchFamily="49" charset="0"/>
              </a:rPr>
              <a:t>Node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7030A0"/>
                </a:solidFill>
              </a:rPr>
              <a:t>an object of the same type as the one being declared here</a:t>
            </a:r>
            <a:r>
              <a:rPr lang="en-US" altLang="en-US" sz="2400" dirty="0"/>
              <a:t>—hence, the term “self-referential class.” </a:t>
            </a:r>
          </a:p>
          <a:p>
            <a:pPr eaLnBrk="1" hangingPunct="1"/>
            <a:r>
              <a:rPr lang="en-US" altLang="en-US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2400" u="sng" dirty="0">
                <a:solidFill>
                  <a:srgbClr val="7030A0"/>
                </a:solidFill>
              </a:rPr>
              <a:t> is referred </a:t>
            </a:r>
            <a:r>
              <a:rPr lang="en-US" altLang="en-US" sz="2400" u="sng" dirty="0"/>
              <a:t>to as a </a:t>
            </a:r>
            <a:r>
              <a:rPr lang="en-US" altLang="en-US" sz="2400" u="sng" dirty="0">
                <a:solidFill>
                  <a:srgbClr val="0000FF"/>
                </a:solidFill>
              </a:rPr>
              <a:t>link</a:t>
            </a:r>
            <a:r>
              <a:rPr lang="en-US" altLang="en-US" sz="2400" u="sng" dirty="0"/>
              <a:t> (i.e., </a:t>
            </a:r>
            <a:r>
              <a:rPr lang="en-US" altLang="en-US" sz="2400" u="sng" dirty="0">
                <a:latin typeface="Consolas" panose="020B0609020204030204" pitchFamily="49" charset="0"/>
              </a:rPr>
              <a:t>Next</a:t>
            </a:r>
            <a:r>
              <a:rPr lang="en-US" altLang="en-US" sz="2400" u="sng" dirty="0"/>
              <a:t> can be used to “tie” an object of type </a:t>
            </a:r>
            <a:r>
              <a:rPr lang="en-US" altLang="en-US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400" u="sng" dirty="0">
                <a:solidFill>
                  <a:srgbClr val="7030A0"/>
                </a:solidFill>
              </a:rPr>
              <a:t> to another object of the same type</a:t>
            </a:r>
            <a:r>
              <a:rPr lang="en-US" altLang="en-US" sz="2400" u="sng" dirty="0"/>
              <a:t>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19.3 Self-Referential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998EB-CC2E-40F8-A648-C9FE9CF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12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postorder</a:t>
            </a:r>
            <a:r>
              <a:rPr lang="en-US" altLang="en-US" dirty="0"/>
              <a:t> traversal processes the value in each node after the values of all that node’s children are processed. 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postorder</a:t>
            </a:r>
            <a:r>
              <a:rPr lang="en-US" altLang="en-US" dirty="0"/>
              <a:t> traversal of the tree in Fig. 19.22 is</a:t>
            </a:r>
          </a:p>
          <a:p>
            <a:pPr marL="603250" lvl="2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6 17 13 33 48 42 27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C982-F84D-4DAB-8C2C-E34142CB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06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Duplicate Elimination</a:t>
            </a:r>
          </a:p>
          <a:p>
            <a:pPr eaLnBrk="1" hangingPunct="1">
              <a:defRPr/>
            </a:pPr>
            <a:r>
              <a:rPr lang="en-US" dirty="0"/>
              <a:t>A binary search tree facilitates </a:t>
            </a:r>
            <a:r>
              <a:rPr lang="en-US" dirty="0">
                <a:solidFill>
                  <a:srgbClr val="0000FF"/>
                </a:solidFill>
              </a:rPr>
              <a:t>duplicate elimination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Searching a binary tree for a value that matches a key value is fast, </a:t>
            </a:r>
            <a:r>
              <a:rPr lang="en-US" dirty="0"/>
              <a:t>especially for </a:t>
            </a:r>
            <a:r>
              <a:rPr lang="en-US" dirty="0">
                <a:solidFill>
                  <a:srgbClr val="0000FF"/>
                </a:solidFill>
              </a:rPr>
              <a:t>tightly packed </a:t>
            </a:r>
            <a:r>
              <a:rPr lang="en-US" dirty="0"/>
              <a:t>binary trees.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19919-9D64-4922-9FC6-1E96DFBF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39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 our next example, we take advantage of C#’s polymorphic capabilities by implementing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TreeNode</a:t>
            </a:r>
            <a:r>
              <a:rPr lang="en-US" altLang="en-US" sz="2400" dirty="0">
                <a:solidFill>
                  <a:srgbClr val="FF0000"/>
                </a:solidFill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Tree</a:t>
            </a:r>
            <a:r>
              <a:rPr lang="en-US" altLang="en-US" sz="2400" dirty="0">
                <a:solidFill>
                  <a:srgbClr val="FF0000"/>
                </a:solidFill>
              </a:rPr>
              <a:t> classes that manipulate objects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type that implements interface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IComparable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(namespace </a:t>
            </a:r>
            <a:r>
              <a:rPr lang="en-US" altLang="en-US" sz="2400" dirty="0">
                <a:latin typeface="Consolas" panose="020B0609020204030204" pitchFamily="49" charset="0"/>
              </a:rPr>
              <a:t>System</a:t>
            </a:r>
            <a:r>
              <a:rPr lang="en-US" altLang="en-US" sz="2400" dirty="0"/>
              <a:t>). 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It is imperative </a:t>
            </a:r>
            <a:r>
              <a:rPr lang="en-US" altLang="en-US" sz="2400" dirty="0"/>
              <a:t>that we be able to </a:t>
            </a:r>
            <a:r>
              <a:rPr lang="en-US" altLang="en-US" sz="2400" dirty="0">
                <a:solidFill>
                  <a:srgbClr val="FF0000"/>
                </a:solidFill>
              </a:rPr>
              <a:t>compare objects stored in a binary search </a:t>
            </a:r>
            <a:r>
              <a:rPr lang="en-US" altLang="en-US" sz="2400" dirty="0"/>
              <a:t>tree, so we can </a:t>
            </a:r>
            <a:r>
              <a:rPr lang="en-US" altLang="en-US" sz="2400" dirty="0">
                <a:solidFill>
                  <a:srgbClr val="FF0000"/>
                </a:solidFill>
              </a:rPr>
              <a:t>determine the path to the insertion point of a new node. </a:t>
            </a:r>
          </a:p>
          <a:p>
            <a:pPr eaLnBrk="1" hangingPunct="1"/>
            <a:r>
              <a:rPr lang="en-US" altLang="en-US" sz="2400" dirty="0"/>
              <a:t>Classes that implement </a:t>
            </a:r>
            <a:r>
              <a:rPr lang="en-US" altLang="en-US" sz="2400" dirty="0" err="1">
                <a:latin typeface="Consolas" panose="020B0609020204030204" pitchFamily="49" charset="0"/>
              </a:rPr>
              <a:t>IComparable</a:t>
            </a:r>
            <a:r>
              <a:rPr lang="en-US" altLang="en-US" sz="2400" dirty="0"/>
              <a:t> define method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CompareTo</a:t>
            </a:r>
            <a:r>
              <a:rPr lang="en-US" altLang="en-US" sz="2400" dirty="0"/>
              <a:t>, which </a:t>
            </a:r>
            <a:r>
              <a:rPr lang="en-US" altLang="en-US" sz="2400" dirty="0">
                <a:solidFill>
                  <a:srgbClr val="FF0000"/>
                </a:solidFill>
              </a:rPr>
              <a:t>compares the object that invokes the method with the object that </a:t>
            </a:r>
            <a:r>
              <a:rPr lang="en-US" altLang="en-US" sz="2400" dirty="0"/>
              <a:t>the method receives as an argument.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19.7.2 Binary Search Tree of </a:t>
            </a:r>
            <a:r>
              <a:rPr lang="en-US" dirty="0" err="1">
                <a:latin typeface="Consolas" panose="020B0609020204030204" pitchFamily="49" charset="0"/>
              </a:rPr>
              <a:t>IComparable</a:t>
            </a:r>
            <a:r>
              <a:rPr lang="en-US" dirty="0"/>
              <a:t>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79204-DF38-4442-9394-49393EBE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44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Figures 19.23–19.24 enhance the program of Section 19.7.1 to manipulate </a:t>
            </a:r>
            <a:r>
              <a:rPr lang="en-US" altLang="en-US" sz="2400" dirty="0" err="1">
                <a:latin typeface="Consolas" panose="020B0609020204030204" pitchFamily="49" charset="0"/>
              </a:rPr>
              <a:t>IComparable</a:t>
            </a:r>
            <a:r>
              <a:rPr lang="en-US" altLang="en-US" sz="2400" dirty="0"/>
              <a:t> objects. 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One restriction </a:t>
            </a:r>
            <a:r>
              <a:rPr lang="en-US" altLang="en-US" sz="2400" dirty="0"/>
              <a:t>on the new versions of classes </a:t>
            </a:r>
            <a:r>
              <a:rPr lang="en-US" altLang="en-US" sz="2400" dirty="0" err="1">
                <a:latin typeface="Consolas" panose="020B0609020204030204" pitchFamily="49" charset="0"/>
              </a:rPr>
              <a:t>TreeNode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nsolas" panose="020B0609020204030204" pitchFamily="49" charset="0"/>
              </a:rPr>
              <a:t>Tree</a:t>
            </a:r>
            <a:r>
              <a:rPr lang="en-US" altLang="en-US" sz="2400" dirty="0"/>
              <a:t> is that each </a:t>
            </a:r>
            <a:r>
              <a:rPr lang="en-US" altLang="en-US" sz="2400" dirty="0">
                <a:latin typeface="Consolas" panose="020B0609020204030204" pitchFamily="49" charset="0"/>
              </a:rPr>
              <a:t>Tree</a:t>
            </a:r>
            <a:r>
              <a:rPr lang="en-US" altLang="en-US" sz="2400" dirty="0"/>
              <a:t> object can </a:t>
            </a:r>
            <a:r>
              <a:rPr lang="en-US" altLang="en-US" sz="2400" dirty="0">
                <a:solidFill>
                  <a:srgbClr val="FF0000"/>
                </a:solidFill>
              </a:rPr>
              <a:t>contain objects of only one type</a:t>
            </a:r>
            <a:r>
              <a:rPr lang="en-US" altLang="en-US" sz="2400" dirty="0"/>
              <a:t> (e.g., all strings or all doubles). </a:t>
            </a:r>
          </a:p>
          <a:p>
            <a:pPr eaLnBrk="1" hangingPunct="1"/>
            <a:r>
              <a:rPr lang="en-US" altLang="en-US" sz="2400" dirty="0"/>
              <a:t>If a program attempts to </a:t>
            </a:r>
            <a:r>
              <a:rPr lang="en-US" altLang="en-US" sz="2400" dirty="0">
                <a:solidFill>
                  <a:srgbClr val="FF0000"/>
                </a:solidFill>
              </a:rPr>
              <a:t>insert multiple types </a:t>
            </a:r>
            <a:r>
              <a:rPr lang="en-US" altLang="en-US" sz="2400" dirty="0"/>
              <a:t>in the same </a:t>
            </a:r>
            <a:r>
              <a:rPr lang="en-US" altLang="en-US" sz="2400" dirty="0">
                <a:latin typeface="Consolas" panose="020B0609020204030204" pitchFamily="49" charset="0"/>
              </a:rPr>
              <a:t>Tree</a:t>
            </a:r>
            <a:r>
              <a:rPr lang="en-US" altLang="en-US" sz="2400" dirty="0"/>
              <a:t> object, </a:t>
            </a:r>
            <a:r>
              <a:rPr lang="en-US" altLang="en-US" sz="2400" dirty="0" err="1">
                <a:latin typeface="Consolas" panose="020B0609020204030204" pitchFamily="49" charset="0"/>
              </a:rPr>
              <a:t>ArgumentExceptions</a:t>
            </a:r>
            <a:r>
              <a:rPr lang="en-US" altLang="en-US" sz="2400" dirty="0"/>
              <a:t> will occur. </a:t>
            </a:r>
          </a:p>
          <a:p>
            <a:pPr eaLnBrk="1" hangingPunct="1"/>
            <a:r>
              <a:rPr lang="en-US" altLang="en-US" sz="2400" dirty="0"/>
              <a:t>We modified only five lines of code in class </a:t>
            </a:r>
            <a:r>
              <a:rPr lang="en-US" altLang="en-US" sz="2400" dirty="0" err="1">
                <a:latin typeface="Consolas" panose="020B0609020204030204" pitchFamily="49" charset="0"/>
              </a:rPr>
              <a:t>TreeNode</a:t>
            </a:r>
            <a:r>
              <a:rPr lang="en-US" altLang="en-US" sz="2400" dirty="0"/>
              <a:t> (lines 14, 20, 27, 29 and 41 of Fig. 19.23) and one line of code in class </a:t>
            </a:r>
            <a:r>
              <a:rPr lang="en-US" altLang="en-US" sz="2400" dirty="0">
                <a:latin typeface="Consolas" panose="020B0609020204030204" pitchFamily="49" charset="0"/>
              </a:rPr>
              <a:t>Tree</a:t>
            </a:r>
            <a:r>
              <a:rPr lang="en-US" altLang="en-US" sz="2400" dirty="0"/>
              <a:t> (line 64) to enable </a:t>
            </a:r>
            <a:r>
              <a:rPr lang="en-US" altLang="en-US" sz="2400" dirty="0">
                <a:solidFill>
                  <a:srgbClr val="FF0000"/>
                </a:solidFill>
              </a:rPr>
              <a:t>processing of 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IComparable</a:t>
            </a:r>
            <a:r>
              <a:rPr lang="en-US" altLang="en-US" sz="2400" dirty="0">
                <a:solidFill>
                  <a:srgbClr val="FF0000"/>
                </a:solidFill>
              </a:rPr>
              <a:t> objects</a:t>
            </a:r>
            <a:r>
              <a:rPr lang="en-US" altLang="en-US" sz="24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19.7.2 Binary Search Tree of </a:t>
            </a:r>
            <a:r>
              <a:rPr lang="en-US" dirty="0" err="1">
                <a:latin typeface="Consolas" panose="020B0609020204030204" pitchFamily="49" charset="0"/>
              </a:rPr>
              <a:t>IComparable</a:t>
            </a:r>
            <a:r>
              <a:rPr lang="en-US" dirty="0"/>
              <a:t> Objects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E5E4E-1A12-4BFF-B517-233D4F66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83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558D-2BCD-4916-A1D9-D0A41D78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42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B84B-F6C2-4603-A1B7-F281DB8D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3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07DE-BC1B-4ECD-AF72-813310A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69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D33DB00-6296-4D37-8632-08B7E19E1639}"/>
              </a:ext>
            </a:extLst>
          </p:cNvPr>
          <p:cNvSpPr/>
          <p:nvPr/>
        </p:nvSpPr>
        <p:spPr>
          <a:xfrm>
            <a:off x="1296140" y="26100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4B2D-D2DD-4E96-A304-D98EB924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6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A6644-3289-4E07-9BC3-599C0FC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0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2E3-D270-4101-A8C7-8279B4C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37BBFB-6F2E-43A4-9D48-7FF6FE9C3637}"/>
              </a:ext>
            </a:extLst>
          </p:cNvPr>
          <p:cNvCxnSpPr/>
          <p:nvPr/>
        </p:nvCxnSpPr>
        <p:spPr>
          <a:xfrm>
            <a:off x="6596109" y="3160450"/>
            <a:ext cx="356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FA6F1C-7B6F-49A8-A4BA-653D7A902785}"/>
              </a:ext>
            </a:extLst>
          </p:cNvPr>
          <p:cNvCxnSpPr/>
          <p:nvPr/>
        </p:nvCxnSpPr>
        <p:spPr>
          <a:xfrm>
            <a:off x="3382392" y="3160450"/>
            <a:ext cx="594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769EB-8454-43F2-A7DB-85D392F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691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02F77-1DA7-4C61-926D-562CE426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25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60E5D96-0320-431E-A15C-D298CC317CE3}"/>
              </a:ext>
            </a:extLst>
          </p:cNvPr>
          <p:cNvSpPr/>
          <p:nvPr/>
        </p:nvSpPr>
        <p:spPr>
          <a:xfrm>
            <a:off x="1864310" y="5109098"/>
            <a:ext cx="649935" cy="161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485152E-CC16-48F0-B54F-A7B11BFF14AD}"/>
              </a:ext>
            </a:extLst>
          </p:cNvPr>
          <p:cNvSpPr/>
          <p:nvPr/>
        </p:nvSpPr>
        <p:spPr>
          <a:xfrm>
            <a:off x="1820852" y="5397624"/>
            <a:ext cx="783099" cy="16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6D77-F1C4-4C4D-8E40-39567B73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64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83BF48D-9767-4485-A6AF-2E0FADB369DD}"/>
              </a:ext>
            </a:extLst>
          </p:cNvPr>
          <p:cNvSpPr/>
          <p:nvPr/>
        </p:nvSpPr>
        <p:spPr>
          <a:xfrm>
            <a:off x="1890943" y="674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B11E317-0E5C-473C-82E2-FDC40D198E2E}"/>
              </a:ext>
            </a:extLst>
          </p:cNvPr>
          <p:cNvSpPr/>
          <p:nvPr/>
        </p:nvSpPr>
        <p:spPr>
          <a:xfrm>
            <a:off x="1775534" y="1834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734591-34B8-4987-9E21-B4C828DC04FF}"/>
              </a:ext>
            </a:extLst>
          </p:cNvPr>
          <p:cNvSpPr/>
          <p:nvPr/>
        </p:nvSpPr>
        <p:spPr>
          <a:xfrm>
            <a:off x="1685825" y="41527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7FE3B-C700-4E1D-BB3C-55D2EE75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65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C44C3-18C8-4568-9126-1EBB26A5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38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701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2B68ED-8537-4868-AAAA-541C64C5A350}"/>
              </a:ext>
            </a:extLst>
          </p:cNvPr>
          <p:cNvSpPr/>
          <p:nvPr/>
        </p:nvSpPr>
        <p:spPr>
          <a:xfrm>
            <a:off x="692458" y="4971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61697D-E5EF-45B6-9C2A-F30B10AF2FDC}"/>
              </a:ext>
            </a:extLst>
          </p:cNvPr>
          <p:cNvSpPr/>
          <p:nvPr/>
        </p:nvSpPr>
        <p:spPr>
          <a:xfrm>
            <a:off x="755396" y="33291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C359-FB74-41EF-A8F0-B10AA5A0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19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34C29FE-E333-4D0E-BB91-9E943C891AB8}"/>
              </a:ext>
            </a:extLst>
          </p:cNvPr>
          <p:cNvSpPr/>
          <p:nvPr/>
        </p:nvSpPr>
        <p:spPr>
          <a:xfrm>
            <a:off x="79899" y="1677879"/>
            <a:ext cx="585927" cy="31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FAED9-15ED-4A48-9F06-D70C995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19.2 illustrates two self-referential objects </a:t>
            </a:r>
            <a:r>
              <a:rPr lang="en-US" altLang="en-US" i="1" dirty="0"/>
              <a:t>linked together</a:t>
            </a:r>
            <a:r>
              <a:rPr lang="en-US" altLang="en-US" dirty="0"/>
              <a:t> to form a linked list. </a:t>
            </a: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</a:rPr>
              <a:t>A backslash (representing a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7030A0"/>
                </a:solidFill>
              </a:rPr>
              <a:t> reference) is placed in the link member of the </a:t>
            </a:r>
            <a:r>
              <a:rPr lang="en-US" altLang="en-US" dirty="0"/>
              <a:t>second self-referential object to indicate that the link does not refer to another object. </a:t>
            </a: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</a:rPr>
              <a:t>The backslash is for illustration purposes</a:t>
            </a:r>
            <a:r>
              <a:rPr lang="en-US" altLang="en-US" dirty="0"/>
              <a:t>; it does </a:t>
            </a:r>
            <a:r>
              <a:rPr lang="en-US" altLang="en-US" i="1" dirty="0"/>
              <a:t>not</a:t>
            </a:r>
            <a:r>
              <a:rPr lang="en-US" altLang="en-US" dirty="0"/>
              <a:t> correspond to the backslash character in C#.</a:t>
            </a: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</a:rPr>
              <a:t>A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7030A0"/>
                </a:solidFill>
              </a:rPr>
              <a:t> link </a:t>
            </a:r>
            <a:r>
              <a:rPr lang="en-US" altLang="en-US" dirty="0"/>
              <a:t>normally indicates the </a:t>
            </a:r>
            <a:r>
              <a:rPr lang="en-US" altLang="en-US" i="1" dirty="0"/>
              <a:t>end</a:t>
            </a:r>
            <a:r>
              <a:rPr lang="en-US" altLang="en-US" dirty="0"/>
              <a:t> of a data 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19.3 Self-Referential Classes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37457-5C4E-45B8-B221-03EB7321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875"/>
            <a:ext cx="12192000" cy="27606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E705A-D43D-4FE4-9AE0-DBC42B20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238"/>
            <a:ext cx="121920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7254128-0C12-4ADA-A02A-546CB4FE5C55}"/>
              </a:ext>
            </a:extLst>
          </p:cNvPr>
          <p:cNvSpPr/>
          <p:nvPr/>
        </p:nvSpPr>
        <p:spPr>
          <a:xfrm>
            <a:off x="2698812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17D5B-7718-435B-849C-B0AB9E9B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1981200" y="7318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Creating and maintaining dynamic data structures requires </a:t>
            </a:r>
            <a:r>
              <a:rPr lang="en-US" altLang="en-US" sz="2200" dirty="0">
                <a:solidFill>
                  <a:srgbClr val="0000FF"/>
                </a:solidFill>
              </a:rPr>
              <a:t>dynamic memory allocation</a:t>
            </a:r>
            <a:r>
              <a:rPr lang="en-US" altLang="en-US" sz="2200" dirty="0"/>
              <a:t>—a program’s ability to obtain more memory space at execution time to hold new nodes and to release space no longer needed. </a:t>
            </a:r>
          </a:p>
          <a:p>
            <a:pPr eaLnBrk="1" hangingPunct="1"/>
            <a:r>
              <a:rPr lang="en-US" altLang="en-US" sz="2200" dirty="0"/>
              <a:t>The </a:t>
            </a:r>
            <a:r>
              <a:rPr lang="en-US" altLang="en-US" sz="2200" dirty="0">
                <a:latin typeface="Consolas" panose="020B0609020204030204" pitchFamily="49" charset="0"/>
              </a:rPr>
              <a:t>new</a:t>
            </a:r>
            <a:r>
              <a:rPr lang="en-US" altLang="en-US" sz="2200" dirty="0"/>
              <a:t> operator is essential to dynamic memory allocation. </a:t>
            </a:r>
          </a:p>
          <a:p>
            <a:pPr eaLnBrk="1" hangingPunct="1"/>
            <a:r>
              <a:rPr lang="en-US" altLang="en-US" sz="2200" dirty="0"/>
              <a:t>Operator </a:t>
            </a:r>
            <a:r>
              <a:rPr lang="en-US" altLang="en-US" sz="2200" dirty="0">
                <a:latin typeface="Consolas" panose="020B0609020204030204" pitchFamily="49" charset="0"/>
              </a:rPr>
              <a:t>new</a:t>
            </a:r>
            <a:r>
              <a:rPr lang="en-US" altLang="en-US" sz="2200" dirty="0"/>
              <a:t> takes as an operand the type of the object being dynamically allocated and returns a reference to an object of that type. </a:t>
            </a:r>
          </a:p>
          <a:p>
            <a:pPr eaLnBrk="1" hangingPunct="1"/>
            <a:r>
              <a:rPr lang="en-US" altLang="en-US" sz="2200" b="1" dirty="0"/>
              <a:t>For example, the statement</a:t>
            </a:r>
          </a:p>
          <a:p>
            <a:pPr marL="603250" lvl="2" indent="0"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Node </a:t>
            </a:r>
            <a:r>
              <a:rPr lang="en-US" altLang="en-US" sz="1600" b="1" dirty="0" err="1">
                <a:latin typeface="Consolas" panose="020B0609020204030204" pitchFamily="49" charset="0"/>
              </a:rPr>
              <a:t>nodeToAdd</a:t>
            </a:r>
            <a:r>
              <a:rPr lang="en-US" altLang="en-US" sz="1600" b="1" dirty="0">
                <a:latin typeface="Consolas" panose="020B0609020204030204" pitchFamily="49" charset="0"/>
              </a:rPr>
              <a:t> = </a:t>
            </a:r>
            <a:r>
              <a:rPr lang="en-U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b="1" dirty="0">
                <a:latin typeface="Consolas" panose="020B0609020204030204" pitchFamily="49" charset="0"/>
              </a:rPr>
              <a:t> Node(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1600" b="1" dirty="0">
                <a:latin typeface="Consolas" panose="020B0609020204030204" pitchFamily="49" charset="0"/>
              </a:rPr>
              <a:t>);</a:t>
            </a:r>
            <a:endParaRPr lang="en-US" altLang="en-US" sz="2200" b="1" dirty="0"/>
          </a:p>
          <a:p>
            <a:pPr eaLnBrk="1" hangingPunct="1"/>
            <a:r>
              <a:rPr lang="en-US" altLang="en-US" sz="2200" dirty="0"/>
              <a:t>allocates the appropriate amount of memory to store a </a:t>
            </a:r>
            <a:r>
              <a:rPr lang="en-US" altLang="en-US" sz="2200" dirty="0">
                <a:latin typeface="Consolas" panose="020B0609020204030204" pitchFamily="49" charset="0"/>
              </a:rPr>
              <a:t>Node</a:t>
            </a:r>
            <a:r>
              <a:rPr lang="en-US" altLang="en-US" sz="2200" dirty="0"/>
              <a:t>, initializes it and stores a reference to this object in </a:t>
            </a:r>
            <a:r>
              <a:rPr lang="en-US" altLang="en-US" sz="2200" dirty="0" err="1">
                <a:latin typeface="Consolas" panose="020B0609020204030204" pitchFamily="49" charset="0"/>
              </a:rPr>
              <a:t>nodeToAdd</a:t>
            </a:r>
            <a:r>
              <a:rPr lang="en-US" altLang="en-US" sz="2200" dirty="0"/>
              <a:t>. </a:t>
            </a:r>
          </a:p>
          <a:p>
            <a:pPr eaLnBrk="1" hangingPunct="1"/>
            <a:r>
              <a:rPr lang="en-US" altLang="en-US" sz="2200" dirty="0">
                <a:solidFill>
                  <a:srgbClr val="FF0000"/>
                </a:solidFill>
              </a:rPr>
              <a:t>If no memory is available,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200" dirty="0">
                <a:solidFill>
                  <a:srgbClr val="FF0000"/>
                </a:solidFill>
              </a:rPr>
              <a:t> throws an </a:t>
            </a:r>
            <a:r>
              <a:rPr lang="en-US" alt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altLang="en-US" sz="2200" dirty="0">
                <a:solidFill>
                  <a:srgbClr val="FF0000"/>
                </a:solidFill>
              </a:rPr>
              <a:t>. </a:t>
            </a:r>
          </a:p>
          <a:p>
            <a:pPr eaLnBrk="1" hangingPunct="1"/>
            <a:r>
              <a:rPr lang="en-US" altLang="en-US" sz="2200" dirty="0"/>
              <a:t>The constructor argument </a:t>
            </a:r>
            <a:r>
              <a:rPr lang="en-US" altLang="en-US" sz="2200" dirty="0">
                <a:latin typeface="Consolas" panose="020B0609020204030204" pitchFamily="49" charset="0"/>
              </a:rPr>
              <a:t>10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specifies the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200" dirty="0">
                <a:solidFill>
                  <a:srgbClr val="FF0000"/>
                </a:solidFill>
              </a:rPr>
              <a:t> object’s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19.3 Self-Referential Classes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BC90A-9171-43C9-B1F7-80AAE433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 </a:t>
            </a:r>
            <a:r>
              <a:rPr lang="en-US" altLang="en-US" u="sng" dirty="0">
                <a:solidFill>
                  <a:srgbClr val="0000FF"/>
                </a:solidFill>
              </a:rPr>
              <a:t>linked list </a:t>
            </a:r>
            <a:r>
              <a:rPr lang="en-US" altLang="en-US" u="sng" dirty="0"/>
              <a:t>is a </a:t>
            </a:r>
            <a:r>
              <a:rPr lang="en-US" altLang="en-US" i="1" u="sng" dirty="0"/>
              <a:t>linear collection </a:t>
            </a:r>
            <a:r>
              <a:rPr lang="en-US" altLang="en-US" u="sng" dirty="0"/>
              <a:t>(i.e., a sequence) of self-referential class objects, called </a:t>
            </a:r>
            <a:r>
              <a:rPr lang="en-US" altLang="en-US" u="sng" dirty="0">
                <a:solidFill>
                  <a:srgbClr val="0000FF"/>
                </a:solidFill>
              </a:rPr>
              <a:t>nodes</a:t>
            </a:r>
            <a:r>
              <a:rPr lang="en-US" altLang="en-US" u="sng" dirty="0"/>
              <a:t>, connected by reference links—hence, the term “linked” list. </a:t>
            </a:r>
          </a:p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A program accesses a linked list </a:t>
            </a:r>
            <a:r>
              <a:rPr lang="en-US" altLang="en-US" u="sng" dirty="0">
                <a:solidFill>
                  <a:srgbClr val="7030A0"/>
                </a:solidFill>
              </a:rPr>
              <a:t>via a reference </a:t>
            </a:r>
            <a:r>
              <a:rPr lang="en-US" altLang="en-US" u="sng" dirty="0">
                <a:solidFill>
                  <a:srgbClr val="FF0000"/>
                </a:solidFill>
              </a:rPr>
              <a:t>to the first node of the list. </a:t>
            </a:r>
          </a:p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Each subsequent node is accessed via the link-reference member stored in the previous node. ??</a:t>
            </a:r>
          </a:p>
          <a:p>
            <a:pPr eaLnBrk="1" hangingPunct="1"/>
            <a:r>
              <a:rPr lang="en-US" altLang="en-US" dirty="0"/>
              <a:t>By convention, the </a:t>
            </a:r>
            <a:r>
              <a:rPr lang="en-US" altLang="en-US" dirty="0">
                <a:solidFill>
                  <a:srgbClr val="FF0000"/>
                </a:solidFill>
              </a:rPr>
              <a:t>link reference in the </a:t>
            </a:r>
            <a:r>
              <a:rPr lang="en-US" altLang="en-US" i="1" dirty="0">
                <a:solidFill>
                  <a:srgbClr val="FF0000"/>
                </a:solidFill>
              </a:rPr>
              <a:t>last</a:t>
            </a:r>
            <a:r>
              <a:rPr lang="en-US" altLang="en-US" dirty="0">
                <a:solidFill>
                  <a:srgbClr val="FF0000"/>
                </a:solidFill>
              </a:rPr>
              <a:t> node of a list is set to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FF0000"/>
                </a:solidFill>
              </a:rPr>
              <a:t> to mark the end of the list.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A66AF-4AFA-44D0-8673-497AB98B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is stored in a linked list dynamically—that is, each node is created as necessary. 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 node can contain data of any type, including references to objects of other classes. </a:t>
            </a:r>
          </a:p>
          <a:p>
            <a:pPr eaLnBrk="1" hangingPunct="1"/>
            <a:r>
              <a:rPr lang="en-US" altLang="en-US" u="sng" dirty="0">
                <a:solidFill>
                  <a:srgbClr val="7030A0"/>
                </a:solidFill>
              </a:rPr>
              <a:t>Stacks and queues </a:t>
            </a:r>
            <a:r>
              <a:rPr lang="en-US" altLang="en-US" u="sng" dirty="0"/>
              <a:t>are also </a:t>
            </a:r>
            <a:r>
              <a:rPr lang="en-US" altLang="en-US" u="sng" dirty="0">
                <a:solidFill>
                  <a:srgbClr val="7030A0"/>
                </a:solidFill>
              </a:rPr>
              <a:t>linear data </a:t>
            </a:r>
            <a:r>
              <a:rPr lang="en-US" altLang="en-US" u="sng" dirty="0"/>
              <a:t>structures—in fact, they may be viewed as </a:t>
            </a:r>
            <a:r>
              <a:rPr lang="en-US" altLang="en-US" u="sng" dirty="0">
                <a:solidFill>
                  <a:srgbClr val="7030A0"/>
                </a:solidFill>
              </a:rPr>
              <a:t>constrained versions of linked lists</a:t>
            </a:r>
            <a:r>
              <a:rPr lang="en-US" altLang="en-US" u="sng" dirty="0"/>
              <a:t>. </a:t>
            </a:r>
          </a:p>
          <a:p>
            <a:pPr eaLnBrk="1" hangingPunct="1"/>
            <a:r>
              <a:rPr lang="en-US" altLang="en-US" u="sng" dirty="0">
                <a:solidFill>
                  <a:srgbClr val="7030A0"/>
                </a:solidFill>
              </a:rPr>
              <a:t>Trees</a:t>
            </a:r>
            <a:r>
              <a:rPr lang="en-US" altLang="en-US" u="sng" dirty="0"/>
              <a:t> are </a:t>
            </a:r>
            <a:r>
              <a:rPr lang="en-US" altLang="en-US" u="sng" dirty="0">
                <a:solidFill>
                  <a:srgbClr val="7030A0"/>
                </a:solidFill>
              </a:rPr>
              <a:t>nonlinear data structures</a:t>
            </a:r>
            <a:r>
              <a:rPr lang="en-US" altLang="en-US" u="sng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AFA3C-CD32-4604-8AE5-509C66B1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18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96A76F9-FA8F-42FA-9F63-8A0262AB4ACE}"/>
              </a:ext>
            </a:extLst>
          </p:cNvPr>
          <p:cNvSpPr/>
          <p:nvPr/>
        </p:nvSpPr>
        <p:spPr>
          <a:xfrm>
            <a:off x="120396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D633670-03C9-4C93-96AC-1F087059F178}"/>
              </a:ext>
            </a:extLst>
          </p:cNvPr>
          <p:cNvSpPr/>
          <p:nvPr/>
        </p:nvSpPr>
        <p:spPr>
          <a:xfrm>
            <a:off x="0" y="41058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44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u="sng" dirty="0">
                <a:solidFill>
                  <a:srgbClr val="FF0000"/>
                </a:solidFill>
              </a:rPr>
              <a:t>Lists of data can be stored in arrays, but linked lists provide several advantages. </a:t>
            </a:r>
          </a:p>
          <a:p>
            <a:pPr eaLnBrk="1" hangingPunct="1"/>
            <a:r>
              <a:rPr lang="en-US" altLang="en-US" sz="2600" u="sng" dirty="0">
                <a:solidFill>
                  <a:srgbClr val="7030A0"/>
                </a:solidFill>
              </a:rPr>
              <a:t>A linked list is appropriate when the number of data elements to be represented in the data structure is unpredictable. </a:t>
            </a:r>
          </a:p>
          <a:p>
            <a:pPr eaLnBrk="1" hangingPunct="1"/>
            <a:r>
              <a:rPr lang="en-US" altLang="en-US" sz="2600" u="sng" dirty="0">
                <a:solidFill>
                  <a:srgbClr val="FF0000"/>
                </a:solidFill>
              </a:rPr>
              <a:t>Unlike a linked list, the size of a conventional C# array cannot be altered, because the array size is </a:t>
            </a:r>
            <a:r>
              <a:rPr lang="en-US" altLang="en-US" sz="2600" i="1" u="sng" dirty="0">
                <a:solidFill>
                  <a:srgbClr val="FF0000"/>
                </a:solidFill>
              </a:rPr>
              <a:t>fixed</a:t>
            </a:r>
            <a:r>
              <a:rPr lang="en-US" altLang="en-US" sz="2600" u="sng" dirty="0">
                <a:solidFill>
                  <a:srgbClr val="FF0000"/>
                </a:solidFill>
              </a:rPr>
              <a:t> at creation time. </a:t>
            </a:r>
          </a:p>
          <a:p>
            <a:pPr eaLnBrk="1" hangingPunct="1"/>
            <a:r>
              <a:rPr lang="en-US" altLang="en-US" sz="2600" u="sng" dirty="0">
                <a:solidFill>
                  <a:srgbClr val="7030A0"/>
                </a:solidFill>
              </a:rPr>
              <a:t>Conventional arrays can become full, but linked lists </a:t>
            </a:r>
            <a:r>
              <a:rPr lang="en-US" altLang="en-US" sz="2600" b="1" u="sng" dirty="0">
                <a:solidFill>
                  <a:srgbClr val="7030A0"/>
                </a:solidFill>
              </a:rPr>
              <a:t>become full only when the system has insufficient memory to satisfy dynamic memory</a:t>
            </a:r>
            <a:r>
              <a:rPr lang="en-US" altLang="en-US" sz="2600" u="sng" dirty="0">
                <a:solidFill>
                  <a:srgbClr val="7030A0"/>
                </a:solidFill>
              </a:rPr>
              <a:t> allocation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6B800-44F1-4DBB-A6A2-51D16DCE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19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2CBCC16-4D82-4ECF-9D14-97B68D3366F8}"/>
              </a:ext>
            </a:extLst>
          </p:cNvPr>
          <p:cNvSpPr/>
          <p:nvPr/>
        </p:nvSpPr>
        <p:spPr>
          <a:xfrm>
            <a:off x="0" y="17660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866E0D6-3493-40E9-A723-DE17A1018F40}"/>
              </a:ext>
            </a:extLst>
          </p:cNvPr>
          <p:cNvSpPr/>
          <p:nvPr/>
        </p:nvSpPr>
        <p:spPr>
          <a:xfrm>
            <a:off x="0" y="25990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2671FC4-1A1D-4479-B83F-0919C1BBC81C}"/>
              </a:ext>
            </a:extLst>
          </p:cNvPr>
          <p:cNvSpPr/>
          <p:nvPr/>
        </p:nvSpPr>
        <p:spPr>
          <a:xfrm>
            <a:off x="120396" y="34700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B7C600D-C30A-4D5E-86C4-4A5D774432F8}"/>
              </a:ext>
            </a:extLst>
          </p:cNvPr>
          <p:cNvSpPr/>
          <p:nvPr/>
        </p:nvSpPr>
        <p:spPr>
          <a:xfrm>
            <a:off x="0" y="44962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0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988"/>
            <a:ext cx="12192000" cy="5278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29D1D6-86E1-4718-978F-3CA5F2433FF9}"/>
              </a:ext>
            </a:extLst>
          </p:cNvPr>
          <p:cNvCxnSpPr/>
          <p:nvPr/>
        </p:nvCxnSpPr>
        <p:spPr>
          <a:xfrm flipH="1">
            <a:off x="3977196" y="1766656"/>
            <a:ext cx="612559" cy="11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2F1D4-610D-4C22-8AA3-937449A81849}"/>
              </a:ext>
            </a:extLst>
          </p:cNvPr>
          <p:cNvCxnSpPr/>
          <p:nvPr/>
        </p:nvCxnSpPr>
        <p:spPr>
          <a:xfrm flipH="1">
            <a:off x="2592280" y="1908699"/>
            <a:ext cx="1145219" cy="10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8D3E15-A2B2-4526-91D4-97B832989258}"/>
              </a:ext>
            </a:extLst>
          </p:cNvPr>
          <p:cNvCxnSpPr/>
          <p:nvPr/>
        </p:nvCxnSpPr>
        <p:spPr>
          <a:xfrm>
            <a:off x="3524435" y="4181383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1122-3688-4D65-BE37-F5186341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03B31-A5A5-44E8-A7B0-8714B0515C08}"/>
              </a:ext>
            </a:extLst>
          </p:cNvPr>
          <p:cNvSpPr txBox="1"/>
          <p:nvPr/>
        </p:nvSpPr>
        <p:spPr>
          <a:xfrm>
            <a:off x="5701553" y="1397324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Static/dynamic structure!!!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88"/>
            <a:ext cx="121920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EA0B8-9543-4D6E-9DD9-1E64C30C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1D3E6-22F7-430F-9E40-1ED690273AAA}"/>
              </a:ext>
            </a:extLst>
          </p:cNvPr>
          <p:cNvCxnSpPr/>
          <p:nvPr/>
        </p:nvCxnSpPr>
        <p:spPr>
          <a:xfrm>
            <a:off x="4678532" y="2920753"/>
            <a:ext cx="68509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04288F-A97F-4A17-8E8F-CFD963EECB1F}"/>
              </a:ext>
            </a:extLst>
          </p:cNvPr>
          <p:cNvCxnSpPr/>
          <p:nvPr/>
        </p:nvCxnSpPr>
        <p:spPr>
          <a:xfrm>
            <a:off x="1608338" y="3429000"/>
            <a:ext cx="68509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376142-7F4D-43C4-956D-5CDD6B1F4207}"/>
              </a:ext>
            </a:extLst>
          </p:cNvPr>
          <p:cNvCxnSpPr/>
          <p:nvPr/>
        </p:nvCxnSpPr>
        <p:spPr>
          <a:xfrm>
            <a:off x="3774489" y="3987553"/>
            <a:ext cx="68509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F54A1-A514-428C-99E9-4B553A75521E}"/>
              </a:ext>
            </a:extLst>
          </p:cNvPr>
          <p:cNvCxnSpPr/>
          <p:nvPr/>
        </p:nvCxnSpPr>
        <p:spPr>
          <a:xfrm>
            <a:off x="3978675" y="4635623"/>
            <a:ext cx="68509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343D2F5B-8D56-4C67-BE7A-F00D04F8AAA2}"/>
              </a:ext>
            </a:extLst>
          </p:cNvPr>
          <p:cNvSpPr/>
          <p:nvPr/>
        </p:nvSpPr>
        <p:spPr>
          <a:xfrm>
            <a:off x="412377" y="32541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20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Programmers can </a:t>
            </a:r>
            <a:r>
              <a:rPr lang="en-US" altLang="en-US" u="sng" dirty="0">
                <a:solidFill>
                  <a:srgbClr val="7030A0"/>
                </a:solidFill>
              </a:rPr>
              <a:t>maintain linked lists in sorted order </a:t>
            </a:r>
            <a:r>
              <a:rPr lang="en-US" altLang="en-US" u="sng" dirty="0"/>
              <a:t>simply by inserting each new element </a:t>
            </a:r>
            <a:r>
              <a:rPr lang="en-US" altLang="en-US" u="sng" dirty="0">
                <a:solidFill>
                  <a:srgbClr val="7030A0"/>
                </a:solidFill>
              </a:rPr>
              <a:t>at the proper point </a:t>
            </a:r>
            <a:r>
              <a:rPr lang="en-US" altLang="en-US" u="sng" dirty="0"/>
              <a:t>in the list</a:t>
            </a:r>
            <a:r>
              <a:rPr lang="en-US" altLang="en-US" dirty="0"/>
              <a:t> (locating the proper insertion point does take time). </a:t>
            </a:r>
          </a:p>
          <a:p>
            <a:pPr eaLnBrk="1" hangingPunct="1"/>
            <a:r>
              <a:rPr lang="en-US" altLang="en-US" u="sng" dirty="0">
                <a:solidFill>
                  <a:srgbClr val="7030A0"/>
                </a:solidFill>
              </a:rPr>
              <a:t>They do not need to move existing list elements.</a:t>
            </a:r>
          </a:p>
          <a:p>
            <a:pPr eaLnBrk="1" hangingPunct="1"/>
            <a:r>
              <a:rPr lang="en-US" altLang="en-US" u="sng" dirty="0">
                <a:solidFill>
                  <a:srgbClr val="7030A0"/>
                </a:solidFill>
              </a:rPr>
              <a:t>Normally linked-list nodes are </a:t>
            </a:r>
            <a:r>
              <a:rPr lang="en-US" altLang="en-US" i="1" u="sng" dirty="0">
                <a:solidFill>
                  <a:srgbClr val="7030A0"/>
                </a:solidFill>
              </a:rPr>
              <a:t>not</a:t>
            </a:r>
            <a:r>
              <a:rPr lang="en-US" altLang="en-US" u="sng" dirty="0">
                <a:solidFill>
                  <a:srgbClr val="7030A0"/>
                </a:solidFill>
              </a:rPr>
              <a:t> stored contiguously in memory. </a:t>
            </a:r>
          </a:p>
          <a:p>
            <a:pPr eaLnBrk="1" hangingPunct="1"/>
            <a:r>
              <a:rPr lang="en-US" altLang="en-US" dirty="0"/>
              <a:t>Rather, the nodes are logically contiguous. </a:t>
            </a:r>
          </a:p>
          <a:p>
            <a:pPr eaLnBrk="1" hangingPunct="1"/>
            <a:r>
              <a:rPr lang="en-US" altLang="en-US" dirty="0"/>
              <a:t>Figure 19.3 illustrates a linked list with several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94BE1-5F08-4F41-AFE5-19D9A2F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21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E74418F-893E-4591-9DB0-29DAC356E781}"/>
              </a:ext>
            </a:extLst>
          </p:cNvPr>
          <p:cNvSpPr/>
          <p:nvPr/>
        </p:nvSpPr>
        <p:spPr>
          <a:xfrm>
            <a:off x="120396" y="30569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30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25"/>
            <a:ext cx="12192000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965D-63F1-4AB5-86CE-BD1C0CD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ACC7E6-BB82-4FB0-AEC7-0A8BC5344E30}"/>
              </a:ext>
            </a:extLst>
          </p:cNvPr>
          <p:cNvCxnSpPr/>
          <p:nvPr/>
        </p:nvCxnSpPr>
        <p:spPr>
          <a:xfrm>
            <a:off x="2601157" y="2565647"/>
            <a:ext cx="89283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91FF-20AD-43DF-B942-836AE0A7A3DB}"/>
              </a:ext>
            </a:extLst>
          </p:cNvPr>
          <p:cNvCxnSpPr/>
          <p:nvPr/>
        </p:nvCxnSpPr>
        <p:spPr>
          <a:xfrm>
            <a:off x="2760955" y="3133817"/>
            <a:ext cx="753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2C414E-468C-4BC3-80CC-7CBF923EBC0C}"/>
              </a:ext>
            </a:extLst>
          </p:cNvPr>
          <p:cNvCxnSpPr/>
          <p:nvPr/>
        </p:nvCxnSpPr>
        <p:spPr>
          <a:xfrm>
            <a:off x="2469472" y="3632446"/>
            <a:ext cx="753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B21E05-F8E1-43D1-AA4C-0C757CF02E80}"/>
              </a:ext>
            </a:extLst>
          </p:cNvPr>
          <p:cNvCxnSpPr/>
          <p:nvPr/>
        </p:nvCxnSpPr>
        <p:spPr>
          <a:xfrm>
            <a:off x="3107184" y="4270159"/>
            <a:ext cx="797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4ADC93-7D7D-4BB9-BE17-26C940AAC577}"/>
              </a:ext>
            </a:extLst>
          </p:cNvPr>
          <p:cNvSpPr txBox="1"/>
          <p:nvPr/>
        </p:nvSpPr>
        <p:spPr>
          <a:xfrm>
            <a:off x="5939547" y="6700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7F61F-89FF-4557-B22B-030CD62A63EC}"/>
              </a:ext>
            </a:extLst>
          </p:cNvPr>
          <p:cNvCxnSpPr/>
          <p:nvPr/>
        </p:nvCxnSpPr>
        <p:spPr>
          <a:xfrm>
            <a:off x="6252453" y="4829452"/>
            <a:ext cx="5277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887B3016-93BD-4FF4-A751-B9DC60DE2D75}"/>
              </a:ext>
            </a:extLst>
          </p:cNvPr>
          <p:cNvSpPr/>
          <p:nvPr/>
        </p:nvSpPr>
        <p:spPr>
          <a:xfrm>
            <a:off x="412377" y="30957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05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38"/>
            <a:ext cx="12192000" cy="4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B1466-369B-4E03-A256-1BAFED59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D61BE-5BBB-4EB7-85FC-AB7DBE8CBCDA}"/>
              </a:ext>
            </a:extLst>
          </p:cNvPr>
          <p:cNvCxnSpPr/>
          <p:nvPr/>
        </p:nvCxnSpPr>
        <p:spPr>
          <a:xfrm>
            <a:off x="3533313" y="3737499"/>
            <a:ext cx="6178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73BEC8-945F-4216-91A5-D7759989D856}"/>
              </a:ext>
            </a:extLst>
          </p:cNvPr>
          <p:cNvCxnSpPr/>
          <p:nvPr/>
        </p:nvCxnSpPr>
        <p:spPr>
          <a:xfrm>
            <a:off x="2805343" y="2618912"/>
            <a:ext cx="753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B7050-5720-4222-9EA6-D3BD6CD2280A}"/>
              </a:ext>
            </a:extLst>
          </p:cNvPr>
          <p:cNvCxnSpPr/>
          <p:nvPr/>
        </p:nvCxnSpPr>
        <p:spPr>
          <a:xfrm>
            <a:off x="2760955" y="3133817"/>
            <a:ext cx="7537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3440560C-6A42-4176-AC7E-432EFC987DF9}"/>
              </a:ext>
            </a:extLst>
          </p:cNvPr>
          <p:cNvSpPr/>
          <p:nvPr/>
        </p:nvSpPr>
        <p:spPr>
          <a:xfrm>
            <a:off x="377848" y="27252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49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0D63-454C-487B-A4A5-BAF15ECD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Linked-List Implementation</a:t>
            </a:r>
          </a:p>
          <a:p>
            <a:pPr eaLnBrk="1" hangingPunct="1">
              <a:defRPr/>
            </a:pPr>
            <a:r>
              <a:rPr lang="en-US" dirty="0"/>
              <a:t>Figures 19.4–19.5 </a:t>
            </a:r>
            <a:r>
              <a:rPr lang="en-US" dirty="0">
                <a:solidFill>
                  <a:srgbClr val="7030A0"/>
                </a:solidFill>
              </a:rPr>
              <a:t>use an object of our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7030A0"/>
                </a:solidFill>
              </a:rPr>
              <a:t> class </a:t>
            </a:r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manipulate a list of miscellaneous object types.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57DBF-1EAE-495F-A3CC-A8633A8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588"/>
            <a:ext cx="12192000" cy="3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E9B1982-FBC4-41A2-847A-0FA6BE3FF1BC}"/>
              </a:ext>
            </a:extLst>
          </p:cNvPr>
          <p:cNvSpPr/>
          <p:nvPr/>
        </p:nvSpPr>
        <p:spPr>
          <a:xfrm>
            <a:off x="5283200" y="46696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1F7A984-97C9-4DD9-A2D5-D866AAEA78ED}"/>
              </a:ext>
            </a:extLst>
          </p:cNvPr>
          <p:cNvSpPr/>
          <p:nvPr/>
        </p:nvSpPr>
        <p:spPr>
          <a:xfrm>
            <a:off x="10511161" y="185543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2A97-33CD-43D8-94FF-2EFA6A1F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E8F16C-21FE-4BBF-B5FD-EC60B7A80FAD}"/>
              </a:ext>
            </a:extLst>
          </p:cNvPr>
          <p:cNvCxnSpPr/>
          <p:nvPr/>
        </p:nvCxnSpPr>
        <p:spPr>
          <a:xfrm flipV="1">
            <a:off x="2565647" y="3364637"/>
            <a:ext cx="8238477" cy="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39BCA5-8D7E-4A79-87BA-2369EC593E0E}"/>
              </a:ext>
            </a:extLst>
          </p:cNvPr>
          <p:cNvSpPr txBox="1"/>
          <p:nvPr/>
        </p:nvSpPr>
        <p:spPr>
          <a:xfrm>
            <a:off x="6560598" y="124287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DC55AA0-0F91-4E1E-8445-7FB4261F3B81}"/>
              </a:ext>
            </a:extLst>
          </p:cNvPr>
          <p:cNvSpPr/>
          <p:nvPr/>
        </p:nvSpPr>
        <p:spPr>
          <a:xfrm>
            <a:off x="502024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2319DCC-0DB0-4EE3-809F-776F714AF24B}"/>
              </a:ext>
            </a:extLst>
          </p:cNvPr>
          <p:cNvCxnSpPr/>
          <p:nvPr/>
        </p:nvCxnSpPr>
        <p:spPr>
          <a:xfrm flipV="1">
            <a:off x="3451499" y="3881450"/>
            <a:ext cx="8238477" cy="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11C1E16-9C62-488D-83FC-00935A60991A}"/>
              </a:ext>
            </a:extLst>
          </p:cNvPr>
          <p:cNvCxnSpPr>
            <a:cxnSpLocks/>
          </p:cNvCxnSpPr>
          <p:nvPr/>
        </p:nvCxnSpPr>
        <p:spPr>
          <a:xfrm flipV="1">
            <a:off x="1653165" y="4476608"/>
            <a:ext cx="7069494" cy="3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88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CEAAD-1412-4383-88EF-93BD62C1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27</a:t>
            </a:fld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FEB3B0-BCDF-49D4-9E14-EEB268B6E8C4}"/>
              </a:ext>
            </a:extLst>
          </p:cNvPr>
          <p:cNvCxnSpPr/>
          <p:nvPr/>
        </p:nvCxnSpPr>
        <p:spPr>
          <a:xfrm>
            <a:off x="7109012" y="5522259"/>
            <a:ext cx="2868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DE83818-8EAA-4C7B-AD9B-B14490573984}"/>
              </a:ext>
            </a:extLst>
          </p:cNvPr>
          <p:cNvSpPr txBox="1"/>
          <p:nvPr/>
        </p:nvSpPr>
        <p:spPr>
          <a:xfrm>
            <a:off x="10678843" y="517982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66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6F071-8C2A-4B77-A11F-F3E81F26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28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5F89928-1143-46FE-893A-1C6B8CA94AD1}"/>
              </a:ext>
            </a:extLst>
          </p:cNvPr>
          <p:cNvSpPr/>
          <p:nvPr/>
        </p:nvSpPr>
        <p:spPr>
          <a:xfrm>
            <a:off x="1500326" y="9321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8DBF05C-9EE0-44CD-9646-FCEE15DF221C}"/>
              </a:ext>
            </a:extLst>
          </p:cNvPr>
          <p:cNvCxnSpPr/>
          <p:nvPr/>
        </p:nvCxnSpPr>
        <p:spPr>
          <a:xfrm>
            <a:off x="3899647" y="3218329"/>
            <a:ext cx="6006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84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BCB6532-7354-40D0-866B-DBCA7ADEC0E3}"/>
              </a:ext>
            </a:extLst>
          </p:cNvPr>
          <p:cNvSpPr/>
          <p:nvPr/>
        </p:nvSpPr>
        <p:spPr>
          <a:xfrm>
            <a:off x="1535837" y="45631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B9DF5-3B92-4E2D-A8F0-02A9A1ED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763"/>
            <a:ext cx="12192000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1F5C2-3045-4230-A66A-5F12A430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2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851CD25-01E3-40D0-8DEA-093F6B137413}"/>
              </a:ext>
            </a:extLst>
          </p:cNvPr>
          <p:cNvSpPr/>
          <p:nvPr/>
        </p:nvSpPr>
        <p:spPr>
          <a:xfrm>
            <a:off x="1482571" y="40926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B944C-F941-47D7-86D2-8FA403C7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C68078-D6F8-449B-BDC4-99FDF3944061}"/>
              </a:ext>
            </a:extLst>
          </p:cNvPr>
          <p:cNvCxnSpPr/>
          <p:nvPr/>
        </p:nvCxnSpPr>
        <p:spPr>
          <a:xfrm>
            <a:off x="4643021" y="4509856"/>
            <a:ext cx="5362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5C79B2-9FCE-4E1C-B7C4-57D3A750F622}"/>
              </a:ext>
            </a:extLst>
          </p:cNvPr>
          <p:cNvSpPr/>
          <p:nvPr/>
        </p:nvSpPr>
        <p:spPr>
          <a:xfrm rot="10800000">
            <a:off x="4234648" y="4699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5EFF535-D3F0-417D-9BF5-B3BEF7D3EC4A}"/>
              </a:ext>
            </a:extLst>
          </p:cNvPr>
          <p:cNvSpPr/>
          <p:nvPr/>
        </p:nvSpPr>
        <p:spPr>
          <a:xfrm>
            <a:off x="2006353" y="23348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EEBC180-F887-480F-94E2-3D1B9FC254CD}"/>
              </a:ext>
            </a:extLst>
          </p:cNvPr>
          <p:cNvSpPr/>
          <p:nvPr/>
        </p:nvSpPr>
        <p:spPr>
          <a:xfrm>
            <a:off x="1873188" y="52378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6ADD-B86F-41AB-9137-3D51D8B0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EFD2E71-25F6-4DC7-BA32-E98A12840DF4}"/>
              </a:ext>
            </a:extLst>
          </p:cNvPr>
          <p:cNvSpPr/>
          <p:nvPr/>
        </p:nvSpPr>
        <p:spPr>
          <a:xfrm>
            <a:off x="1393794" y="33313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E3A5ED-6A9B-4101-9AF7-60C7F100E5E8}"/>
              </a:ext>
            </a:extLst>
          </p:cNvPr>
          <p:cNvSpPr/>
          <p:nvPr/>
        </p:nvSpPr>
        <p:spPr>
          <a:xfrm>
            <a:off x="1393794" y="42790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C5D4-5BE5-4989-A653-DA65087C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3DDEAAA-B156-42EB-BB7A-238C11F88ADF}"/>
              </a:ext>
            </a:extLst>
          </p:cNvPr>
          <p:cNvSpPr/>
          <p:nvPr/>
        </p:nvSpPr>
        <p:spPr>
          <a:xfrm>
            <a:off x="2325950" y="941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B1F8-709A-44C7-8CBF-E1535137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E83FBCC-3BBB-467D-B997-28B3D7AE2B8F}"/>
              </a:ext>
            </a:extLst>
          </p:cNvPr>
          <p:cNvSpPr/>
          <p:nvPr/>
        </p:nvSpPr>
        <p:spPr>
          <a:xfrm>
            <a:off x="2467992" y="28319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BA240E-3D7F-4BC0-B374-12A51D24221E}"/>
              </a:ext>
            </a:extLst>
          </p:cNvPr>
          <p:cNvSpPr/>
          <p:nvPr/>
        </p:nvSpPr>
        <p:spPr>
          <a:xfrm>
            <a:off x="2547891" y="4243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BB44-EC01-4A8B-9E01-7C6742B9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2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4268F369-4F4A-4093-82F4-71956DA46F37}"/>
              </a:ext>
            </a:extLst>
          </p:cNvPr>
          <p:cNvSpPr/>
          <p:nvPr/>
        </p:nvSpPr>
        <p:spPr>
          <a:xfrm>
            <a:off x="4216894" y="13593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812FB-D2A2-4214-9B75-B7853CA0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4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62730-20E0-4726-9D5B-FFD46FF4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36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3EC0CBB-D070-4D58-BCCC-50859EAB1F1B}"/>
              </a:ext>
            </a:extLst>
          </p:cNvPr>
          <p:cNvSpPr/>
          <p:nvPr/>
        </p:nvSpPr>
        <p:spPr>
          <a:xfrm>
            <a:off x="1633631" y="49843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C4FCC-0D1B-4EFD-94F9-152BF69CFC2A}"/>
              </a:ext>
            </a:extLst>
          </p:cNvPr>
          <p:cNvSpPr txBox="1"/>
          <p:nvPr/>
        </p:nvSpPr>
        <p:spPr>
          <a:xfrm>
            <a:off x="-92107" y="546900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Reason to insert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Int, Boolean???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D4FF22-274C-4F1F-8AF3-A55B5A108153}"/>
              </a:ext>
            </a:extLst>
          </p:cNvPr>
          <p:cNvCxnSpPr/>
          <p:nvPr/>
        </p:nvCxnSpPr>
        <p:spPr>
          <a:xfrm>
            <a:off x="4572000" y="3110753"/>
            <a:ext cx="6006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13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828257F-2B4F-4302-BC06-008DD5CBB0D9}"/>
              </a:ext>
            </a:extLst>
          </p:cNvPr>
          <p:cNvSpPr/>
          <p:nvPr/>
        </p:nvSpPr>
        <p:spPr>
          <a:xfrm>
            <a:off x="2166151" y="25035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F2E17-24CD-4E11-8765-2B9A90A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121920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B00D-5B2A-43E4-BE9A-5574FF04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6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3D4F-A301-4EB2-BCF3-DBFA8930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This chapter enhances our discussion of </a:t>
            </a:r>
            <a:r>
              <a:rPr lang="en-US" altLang="en-US" u="sng" dirty="0">
                <a:solidFill>
                  <a:srgbClr val="0000FF"/>
                </a:solidFill>
              </a:rPr>
              <a:t>dynamic data structures</a:t>
            </a:r>
            <a:r>
              <a:rPr lang="en-US" altLang="en-US" u="sng" dirty="0"/>
              <a:t> that </a:t>
            </a:r>
            <a:r>
              <a:rPr lang="en-US" altLang="en-US" u="sng" dirty="0">
                <a:solidFill>
                  <a:srgbClr val="FF0000"/>
                </a:solidFill>
              </a:rPr>
              <a:t>grow and shrink at execution time. </a:t>
            </a:r>
            <a:r>
              <a:rPr lang="zh-CN" altLang="en-US" u="sng" dirty="0">
                <a:solidFill>
                  <a:srgbClr val="FF0000"/>
                </a:solidFill>
              </a:rPr>
              <a:t>（</a:t>
            </a:r>
            <a:r>
              <a:rPr lang="en-US" altLang="zh-CN" u="sng" dirty="0">
                <a:solidFill>
                  <a:srgbClr val="7030A0"/>
                </a:solidFill>
              </a:rPr>
              <a:t>diff from array-static data type</a:t>
            </a:r>
            <a:r>
              <a:rPr lang="zh-CN" altLang="en-US" u="sng" dirty="0">
                <a:solidFill>
                  <a:srgbClr val="FF0000"/>
                </a:solidFill>
              </a:rPr>
              <a:t>）</a:t>
            </a:r>
            <a:endParaRPr lang="en-US" altLang="en-US" u="sng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Linked lists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rgbClr val="7030A0"/>
                </a:solidFill>
              </a:rPr>
              <a:t>collections of data items </a:t>
            </a:r>
            <a:r>
              <a:rPr lang="en-US" altLang="en-US" dirty="0"/>
              <a:t>“</a:t>
            </a:r>
            <a:r>
              <a:rPr lang="en-US" altLang="en-US" dirty="0">
                <a:solidFill>
                  <a:srgbClr val="FF0000"/>
                </a:solidFill>
              </a:rPr>
              <a:t>lined up in a row</a:t>
            </a:r>
            <a:r>
              <a:rPr lang="en-US" altLang="en-US" dirty="0"/>
              <a:t>” or “chained together”—</a:t>
            </a:r>
            <a:r>
              <a:rPr lang="en-US" altLang="en-US" u="sng" dirty="0"/>
              <a:t>users can make </a:t>
            </a:r>
            <a:r>
              <a:rPr lang="en-US" altLang="en-US" u="sng" dirty="0">
                <a:solidFill>
                  <a:srgbClr val="FF0000"/>
                </a:solidFill>
              </a:rPr>
              <a:t>insertions and deletions anywhere </a:t>
            </a:r>
            <a:r>
              <a:rPr lang="en-US" altLang="en-US" u="sng" dirty="0"/>
              <a:t>in a linked list</a:t>
            </a:r>
            <a:r>
              <a:rPr lang="en-US" altLang="en-US" dirty="0"/>
              <a:t>. </a:t>
            </a:r>
            <a:r>
              <a:rPr lang="zh-CN" altLang="en-US" b="1" dirty="0">
                <a:solidFill>
                  <a:srgbClr val="7030A0"/>
                </a:solidFill>
              </a:rPr>
              <a:t>（</a:t>
            </a:r>
            <a:r>
              <a:rPr lang="en-US" altLang="zh-CN" b="1" dirty="0">
                <a:solidFill>
                  <a:srgbClr val="7030A0"/>
                </a:solidFill>
              </a:rPr>
              <a:t>insert and delete at anywhere!!!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  <a:endParaRPr lang="en-US" altLang="en-US" b="1" dirty="0">
              <a:solidFill>
                <a:srgbClr val="7030A0"/>
              </a:solidFill>
            </a:endParaRPr>
          </a:p>
          <a:p>
            <a:r>
              <a:rPr lang="en-US" altLang="en-US" i="1" u="sng" dirty="0">
                <a:solidFill>
                  <a:srgbClr val="FF0000"/>
                </a:solidFill>
              </a:rPr>
              <a:t>Stacks</a:t>
            </a:r>
            <a:r>
              <a:rPr lang="en-US" altLang="en-US" u="sng" dirty="0"/>
              <a:t> are important in </a:t>
            </a:r>
            <a:r>
              <a:rPr lang="en-US" altLang="en-US" u="sng" dirty="0">
                <a:solidFill>
                  <a:srgbClr val="7030A0"/>
                </a:solidFill>
              </a:rPr>
              <a:t>compilers and operating systems</a:t>
            </a:r>
            <a:r>
              <a:rPr lang="en-US" altLang="en-US" u="sng" dirty="0"/>
              <a:t>; </a:t>
            </a:r>
            <a:r>
              <a:rPr lang="en-US" altLang="en-US" u="sng" dirty="0">
                <a:solidFill>
                  <a:srgbClr val="FF0000"/>
                </a:solidFill>
              </a:rPr>
              <a:t>insertions</a:t>
            </a:r>
            <a:r>
              <a:rPr lang="en-US" altLang="en-US" u="sng" dirty="0"/>
              <a:t> and </a:t>
            </a:r>
            <a:r>
              <a:rPr lang="en-US" altLang="en-US" u="sng" dirty="0">
                <a:solidFill>
                  <a:srgbClr val="FF0000"/>
                </a:solidFill>
              </a:rPr>
              <a:t>deletions are made at only one end</a:t>
            </a:r>
            <a:r>
              <a:rPr lang="en-US" altLang="en-US" u="sng" dirty="0"/>
              <a:t>—its </a:t>
            </a:r>
            <a:r>
              <a:rPr lang="en-US" altLang="en-US" u="sng" dirty="0">
                <a:solidFill>
                  <a:srgbClr val="0000FF"/>
                </a:solidFill>
              </a:rPr>
              <a:t>top</a:t>
            </a:r>
            <a:r>
              <a:rPr lang="en-US" altLang="en-US" dirty="0"/>
              <a:t>. </a:t>
            </a:r>
            <a:r>
              <a:rPr lang="zh-CN" altLang="en-US" b="1" dirty="0">
                <a:solidFill>
                  <a:srgbClr val="7030A0"/>
                </a:solidFill>
              </a:rPr>
              <a:t>（</a:t>
            </a:r>
            <a:r>
              <a:rPr lang="en-US" altLang="zh-CN" b="1" dirty="0">
                <a:solidFill>
                  <a:srgbClr val="7030A0"/>
                </a:solidFill>
              </a:rPr>
              <a:t>insert and delete at </a:t>
            </a:r>
            <a:r>
              <a:rPr lang="en-US" altLang="en-US" b="1" dirty="0">
                <a:solidFill>
                  <a:srgbClr val="7030A0"/>
                </a:solidFill>
              </a:rPr>
              <a:t>only one end</a:t>
            </a:r>
            <a:r>
              <a:rPr lang="en-US" altLang="zh-CN" b="1" dirty="0">
                <a:solidFill>
                  <a:srgbClr val="7030A0"/>
                </a:solidFill>
              </a:rPr>
              <a:t>!!!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  <a:endParaRPr lang="en-US" altLang="en-US" b="1" dirty="0">
              <a:solidFill>
                <a:srgbClr val="7030A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19.1 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F20A2-EDA3-4E03-A5BE-EC59556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3633E41-BDAB-45C6-8E7E-881301F56F5B}"/>
              </a:ext>
            </a:extLst>
          </p:cNvPr>
          <p:cNvSpPr/>
          <p:nvPr/>
        </p:nvSpPr>
        <p:spPr>
          <a:xfrm>
            <a:off x="0" y="19632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05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InsertAtFront</a:t>
            </a:r>
            <a:endParaRPr lang="en-US" b="1" i="1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InsertAtFront</a:t>
            </a:r>
            <a:r>
              <a:rPr lang="en-US" dirty="0"/>
              <a:t> places a new node at the front of the list. </a:t>
            </a:r>
          </a:p>
          <a:p>
            <a:pPr eaLnBrk="1" hangingPunct="1">
              <a:defRPr/>
            </a:pPr>
            <a:r>
              <a:rPr lang="en-US" dirty="0"/>
              <a:t>The method consists of three steps:</a:t>
            </a:r>
          </a:p>
          <a:p>
            <a:pPr lvl="1" eaLnBrk="1" hangingPunct="1">
              <a:defRPr/>
            </a:pPr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IsEmpty</a:t>
            </a:r>
            <a:r>
              <a:rPr lang="en-US" dirty="0"/>
              <a:t> to determine whether the list is empty.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7030A0"/>
                </a:solidFill>
              </a:rPr>
              <a:t>If the list is empty</a:t>
            </a:r>
            <a:r>
              <a:rPr lang="en-US" dirty="0"/>
              <a:t>, set both </a:t>
            </a:r>
            <a:r>
              <a:rPr lang="en-US" dirty="0" err="1">
                <a:latin typeface="Consolas" panose="020B0609020204030204" pitchFamily="49" charset="0"/>
              </a:rPr>
              <a:t>firstNode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lastNode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refer to a new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7030A0"/>
                </a:solidFill>
              </a:rPr>
              <a:t> initialized with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insertItem</a:t>
            </a:r>
            <a:r>
              <a:rPr lang="en-US" dirty="0"/>
              <a:t>. The </a:t>
            </a:r>
            <a:r>
              <a:rPr lang="en-US" dirty="0" err="1">
                <a:latin typeface="Consolas" panose="020B0609020204030204" pitchFamily="49" charset="0"/>
              </a:rPr>
              <a:t>ListNode</a:t>
            </a:r>
            <a:r>
              <a:rPr lang="en-US" dirty="0"/>
              <a:t> constructor at line 18 calls the </a:t>
            </a:r>
            <a:r>
              <a:rPr lang="en-US" dirty="0" err="1">
                <a:latin typeface="Consolas" panose="020B0609020204030204" pitchFamily="49" charset="0"/>
              </a:rPr>
              <a:t>ListNode</a:t>
            </a:r>
            <a:r>
              <a:rPr lang="en-US" dirty="0"/>
              <a:t> constructor at lines 22–26, which sets property Data to refer to the object passed as the first argument and sets the Next property’s reference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455DA-8782-4281-A2C9-F7A1C7EB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1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en-US" dirty="0"/>
              <a:t>If the list is not empty, the new node is “linked” into the list by setting </a:t>
            </a:r>
            <a:r>
              <a:rPr lang="en-US" altLang="en-US" dirty="0" err="1">
                <a:latin typeface="Consolas" panose="020B0609020204030204" pitchFamily="49" charset="0"/>
              </a:rPr>
              <a:t>firstNode</a:t>
            </a:r>
            <a:r>
              <a:rPr lang="en-US" altLang="en-US" dirty="0"/>
              <a:t> to refer to a new </a:t>
            </a:r>
            <a:r>
              <a:rPr lang="en-US" altLang="en-US" dirty="0" err="1">
                <a:latin typeface="Consolas" panose="020B0609020204030204" pitchFamily="49" charset="0"/>
              </a:rPr>
              <a:t>ListNode</a:t>
            </a:r>
            <a:r>
              <a:rPr lang="en-US" altLang="en-US" dirty="0"/>
              <a:t> object initialized with </a:t>
            </a:r>
            <a:r>
              <a:rPr lang="en-US" altLang="en-US" dirty="0" err="1">
                <a:latin typeface="Consolas" panose="020B0609020204030204" pitchFamily="49" charset="0"/>
              </a:rPr>
              <a:t>insertItem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nsolas" panose="020B0609020204030204" pitchFamily="49" charset="0"/>
              </a:rPr>
              <a:t>firstNode</a:t>
            </a:r>
            <a:r>
              <a:rPr lang="en-US" altLang="en-US" dirty="0"/>
              <a:t>. </a:t>
            </a:r>
          </a:p>
          <a:p>
            <a:pPr marL="603250" lvl="2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en-US" dirty="0"/>
              <a:t>When the </a:t>
            </a:r>
            <a:r>
              <a:rPr lang="en-US" altLang="en-US" dirty="0" err="1">
                <a:latin typeface="Consolas" panose="020B0609020204030204" pitchFamily="49" charset="0"/>
              </a:rPr>
              <a:t>ListNode</a:t>
            </a:r>
            <a:r>
              <a:rPr lang="en-US" altLang="en-US" dirty="0"/>
              <a:t> constructor executes, it sets property </a:t>
            </a:r>
            <a:r>
              <a:rPr lang="en-US" altLang="en-US" dirty="0">
                <a:latin typeface="Consolas" panose="020B0609020204030204" pitchFamily="49" charset="0"/>
              </a:rPr>
              <a:t>Data</a:t>
            </a:r>
            <a:r>
              <a:rPr lang="en-US" altLang="en-US" dirty="0"/>
              <a:t> to refer to the object passed as the first argument and performs the insertion by setting the Next reference to the </a:t>
            </a:r>
            <a:r>
              <a:rPr lang="en-US" altLang="en-US" dirty="0" err="1">
                <a:latin typeface="Consolas" panose="020B0609020204030204" pitchFamily="49" charset="0"/>
              </a:rPr>
              <a:t>ListNode</a:t>
            </a:r>
            <a:r>
              <a:rPr lang="en-US" altLang="en-US" dirty="0"/>
              <a:t> passed as the second argument.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15B46-9F01-4133-8CCE-BCF36728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24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Fig. 19.6, part (a) shows a list and a new node during the </a:t>
            </a:r>
            <a:r>
              <a:rPr lang="en-US" altLang="en-US" dirty="0" err="1">
                <a:latin typeface="Consolas" panose="020B0609020204030204" pitchFamily="49" charset="0"/>
              </a:rPr>
              <a:t>InsertAtFront</a:t>
            </a:r>
            <a:r>
              <a:rPr lang="en-US" altLang="en-US" dirty="0"/>
              <a:t> operation before the new node is linked into the list. </a:t>
            </a:r>
          </a:p>
          <a:p>
            <a:pPr eaLnBrk="1" hangingPunct="1"/>
            <a:r>
              <a:rPr lang="en-US" altLang="en-US" dirty="0"/>
              <a:t>The dashed lines and arrows in part (b) illustrate </a:t>
            </a:r>
            <a:r>
              <a:rPr lang="en-US" altLang="en-US" i="1" dirty="0"/>
              <a:t>Step 3</a:t>
            </a:r>
            <a:r>
              <a:rPr lang="en-US" altLang="en-US" dirty="0"/>
              <a:t> of the </a:t>
            </a:r>
            <a:r>
              <a:rPr lang="en-US" alt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InsertAtFront</a:t>
            </a:r>
            <a:r>
              <a:rPr lang="en-US" altLang="en-US" dirty="0">
                <a:solidFill>
                  <a:srgbClr val="7030A0"/>
                </a:solidFill>
              </a:rPr>
              <a:t> operation</a:t>
            </a:r>
            <a:r>
              <a:rPr lang="en-US" altLang="en-US" dirty="0"/>
              <a:t>, which </a:t>
            </a:r>
            <a:r>
              <a:rPr lang="en-US" altLang="en-US" dirty="0">
                <a:solidFill>
                  <a:srgbClr val="7030A0"/>
                </a:solidFill>
              </a:rPr>
              <a:t>enables the node containing 12 to become the new list front.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6D927-7F9C-4721-81CA-1CB72B2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1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0"/>
            <a:ext cx="1144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DAD6BC3-14EE-4667-87F3-61E355C6A9DB}"/>
              </a:ext>
            </a:extLst>
          </p:cNvPr>
          <p:cNvSpPr/>
          <p:nvPr/>
        </p:nvSpPr>
        <p:spPr>
          <a:xfrm>
            <a:off x="3258106" y="63489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6485-8A55-458E-9D24-43079359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4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12192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8AF98-7C41-4F66-86FB-17C64EE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8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InsertAtBack</a:t>
            </a:r>
            <a:endParaRPr lang="en-US" b="1" i="1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InsertAtBack</a:t>
            </a:r>
            <a:r>
              <a:rPr lang="en-US" dirty="0"/>
              <a:t> places a new node at the back of the list. </a:t>
            </a:r>
          </a:p>
          <a:p>
            <a:pPr eaLnBrk="1" hangingPunct="1">
              <a:defRPr/>
            </a:pPr>
            <a:r>
              <a:rPr lang="en-US" dirty="0"/>
              <a:t>The method consists of three steps:   </a:t>
            </a:r>
          </a:p>
          <a:p>
            <a:pPr lvl="1" eaLnBrk="1" hangingPunct="1">
              <a:defRPr/>
            </a:pPr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IsEmpty</a:t>
            </a:r>
            <a:r>
              <a:rPr lang="en-US" dirty="0"/>
              <a:t> to determine whether the list is empty (line 66).</a:t>
            </a:r>
          </a:p>
          <a:p>
            <a:pPr lvl="1" eaLnBrk="1" hangingPunct="1">
              <a:defRPr/>
            </a:pPr>
            <a:r>
              <a:rPr lang="en-US" dirty="0"/>
              <a:t>If the list is empty, set both </a:t>
            </a:r>
            <a:r>
              <a:rPr lang="en-US" dirty="0" err="1">
                <a:latin typeface="Consolas" panose="020B0609020204030204" pitchFamily="49" charset="0"/>
              </a:rPr>
              <a:t>firstNode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lastNode</a:t>
            </a:r>
            <a:r>
              <a:rPr lang="en-US" dirty="0"/>
              <a:t> to refer to a new </a:t>
            </a:r>
            <a:r>
              <a:rPr lang="en-US" dirty="0" err="1">
                <a:latin typeface="Consolas" panose="020B0609020204030204" pitchFamily="49" charset="0"/>
              </a:rPr>
              <a:t>ListNode</a:t>
            </a:r>
            <a:r>
              <a:rPr lang="en-US" dirty="0"/>
              <a:t> initialized with </a:t>
            </a:r>
            <a:r>
              <a:rPr lang="en-US" dirty="0" err="1">
                <a:latin typeface="Consolas" panose="020B0609020204030204" pitchFamily="49" charset="0"/>
              </a:rPr>
              <a:t>insertItem</a:t>
            </a:r>
            <a:r>
              <a:rPr lang="en-US" dirty="0"/>
              <a:t> (line 68). The </a:t>
            </a:r>
            <a:r>
              <a:rPr lang="en-US" dirty="0" err="1">
                <a:latin typeface="Consolas" panose="020B0609020204030204" pitchFamily="49" charset="0"/>
              </a:rPr>
              <a:t>ListNode</a:t>
            </a:r>
            <a:r>
              <a:rPr lang="en-US" dirty="0"/>
              <a:t> constructor at line 18 calls the </a:t>
            </a:r>
            <a:r>
              <a:rPr lang="en-US" dirty="0" err="1">
                <a:latin typeface="Consolas" panose="020B0609020204030204" pitchFamily="49" charset="0"/>
              </a:rPr>
              <a:t>ListNode</a:t>
            </a:r>
            <a:r>
              <a:rPr lang="en-US" dirty="0"/>
              <a:t> constructor at lines 22–26, which sets property </a:t>
            </a:r>
            <a:r>
              <a:rPr lang="en-US" dirty="0">
                <a:latin typeface="Consolas" panose="020B0609020204030204" pitchFamily="49" charset="0"/>
              </a:rPr>
              <a:t>Data</a:t>
            </a:r>
            <a:r>
              <a:rPr lang="en-US" dirty="0"/>
              <a:t> to refer to the object passed as the first argument and sets the 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n-US" dirty="0"/>
              <a:t> reference to null.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FCEB2-661C-4D06-854B-3CFD22A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6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en-US" altLang="en-US" sz="2700" dirty="0"/>
              <a:t>If the list is not empty, link the new node into the list by setting </a:t>
            </a:r>
            <a:r>
              <a:rPr lang="en-US" altLang="en-US" sz="2700" dirty="0" err="1"/>
              <a:t>lastNode</a:t>
            </a:r>
            <a:r>
              <a:rPr lang="en-US" altLang="en-US" sz="2700" dirty="0"/>
              <a:t> and </a:t>
            </a:r>
            <a:r>
              <a:rPr lang="en-US" altLang="en-US" sz="2700" dirty="0" err="1"/>
              <a:t>lastNode.Next</a:t>
            </a:r>
            <a:r>
              <a:rPr lang="en-US" altLang="en-US" sz="2700" dirty="0"/>
              <a:t> to refer to a new </a:t>
            </a:r>
            <a:r>
              <a:rPr lang="en-US" altLang="en-US" sz="2700" dirty="0" err="1"/>
              <a:t>ListNode</a:t>
            </a:r>
            <a:r>
              <a:rPr lang="en-US" altLang="en-US" sz="2700" dirty="0"/>
              <a:t> object initialized with </a:t>
            </a:r>
            <a:r>
              <a:rPr lang="en-US" altLang="en-US" sz="2700" dirty="0" err="1"/>
              <a:t>insertItem</a:t>
            </a:r>
            <a:r>
              <a:rPr lang="en-US" altLang="en-US" sz="2700" dirty="0"/>
              <a:t> (line 72). When the </a:t>
            </a:r>
            <a:r>
              <a:rPr lang="en-US" altLang="en-US" sz="2700" dirty="0" err="1"/>
              <a:t>ListNode</a:t>
            </a:r>
            <a:r>
              <a:rPr lang="en-US" altLang="en-US" sz="2700" dirty="0"/>
              <a:t> constructor (line 18) executes, it calls the constructor at lines 22–26, which sets property Data to refer to the object passed as an </a:t>
            </a:r>
            <a:r>
              <a:rPr lang="en-US" altLang="en-US" sz="2700" dirty="0" err="1"/>
              <a:t>arument</a:t>
            </a:r>
            <a:r>
              <a:rPr lang="en-US" altLang="en-US" sz="2700" dirty="0"/>
              <a:t> and sets the Next reference to null.</a:t>
            </a:r>
          </a:p>
          <a:p>
            <a:pPr eaLnBrk="1" hangingPunct="1"/>
            <a:r>
              <a:rPr lang="en-US" altLang="en-US" dirty="0"/>
              <a:t>In Fig. 19.7, part (a) shows a list and a new node during the </a:t>
            </a:r>
            <a:r>
              <a:rPr lang="en-US" altLang="en-US" dirty="0" err="1">
                <a:latin typeface="Consolas" panose="020B0609020204030204" pitchFamily="49" charset="0"/>
              </a:rPr>
              <a:t>InsertAtBack</a:t>
            </a:r>
            <a:r>
              <a:rPr lang="en-US" altLang="en-US" dirty="0"/>
              <a:t> operation before the new node has been linked into the list. </a:t>
            </a:r>
          </a:p>
          <a:p>
            <a:pPr eaLnBrk="1" hangingPunct="1"/>
            <a:r>
              <a:rPr lang="en-US" altLang="en-US" dirty="0"/>
              <a:t>The dashed lines and arrows in part (b) illustrate </a:t>
            </a:r>
            <a:r>
              <a:rPr lang="en-US" altLang="en-US" i="1" dirty="0"/>
              <a:t>Step 3</a:t>
            </a:r>
            <a:r>
              <a:rPr lang="en-US" altLang="en-US" dirty="0"/>
              <a:t> of method </a:t>
            </a:r>
            <a:r>
              <a:rPr lang="en-US" altLang="en-US" dirty="0" err="1">
                <a:latin typeface="Consolas" panose="020B0609020204030204" pitchFamily="49" charset="0"/>
              </a:rPr>
              <a:t>InsertAtBack</a:t>
            </a:r>
            <a:r>
              <a:rPr lang="en-US" altLang="en-US" dirty="0"/>
              <a:t>, which enables a new node to be added to the end of a list that is not empty.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5301C-1D71-44CE-B7A6-ACB61A95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2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0"/>
            <a:ext cx="11895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5C310CA-0A59-4ED9-8BFC-C03C451B7BA8}"/>
              </a:ext>
            </a:extLst>
          </p:cNvPr>
          <p:cNvSpPr/>
          <p:nvPr/>
        </p:nvSpPr>
        <p:spPr>
          <a:xfrm>
            <a:off x="2610034" y="63114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233C2-3348-44AC-BE2D-71B18FA1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7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Method </a:t>
            </a:r>
            <a:r>
              <a:rPr lang="en-US" b="1" i="1" dirty="0" err="1">
                <a:latin typeface="Consolas" panose="020B0609020204030204" pitchFamily="49" charset="0"/>
              </a:rPr>
              <a:t>RemoveFromFront</a:t>
            </a:r>
            <a:endParaRPr lang="en-US" b="1" i="1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/>
              <a:t>In Fig. 19.8, part (a) illustrates a list before a removal operation. </a:t>
            </a:r>
          </a:p>
          <a:p>
            <a:pPr eaLnBrk="1" hangingPunct="1">
              <a:defRPr/>
            </a:pPr>
            <a:r>
              <a:rPr lang="en-US" dirty="0"/>
              <a:t>The dashed lines and arrows in part (b) show the reference manipulations.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A7A2A-8E61-4525-ACDD-966529F8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5" y="0"/>
            <a:ext cx="10164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2D8626A-A5A4-4184-AC22-C75492A64BD8}"/>
              </a:ext>
            </a:extLst>
          </p:cNvPr>
          <p:cNvSpPr/>
          <p:nvPr/>
        </p:nvSpPr>
        <p:spPr>
          <a:xfrm>
            <a:off x="3258105" y="64087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C68BA-CB5D-4424-B725-7CC617E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Queues</a:t>
            </a:r>
            <a:r>
              <a:rPr lang="en-US" altLang="en-US" dirty="0"/>
              <a:t> represent waiting lines; </a:t>
            </a:r>
            <a:r>
              <a:rPr lang="en-US" altLang="en-US" b="1" u="sng" dirty="0">
                <a:solidFill>
                  <a:srgbClr val="7030A0"/>
                </a:solidFill>
              </a:rPr>
              <a:t>insertions are made at the back </a:t>
            </a:r>
            <a:r>
              <a:rPr lang="en-US" altLang="en-US" dirty="0"/>
              <a:t>(also referred to as the tail) of a queue, and </a:t>
            </a:r>
            <a:r>
              <a:rPr lang="en-US" altLang="en-US" b="1" u="sng" dirty="0">
                <a:solidFill>
                  <a:srgbClr val="7030A0"/>
                </a:solidFill>
              </a:rPr>
              <a:t>deletions are made from the front</a:t>
            </a:r>
            <a:r>
              <a:rPr lang="en-US" altLang="en-US" u="sng" dirty="0"/>
              <a:t> </a:t>
            </a:r>
            <a:r>
              <a:rPr lang="en-US" altLang="en-US" dirty="0"/>
              <a:t>(also referred to as the head) of a queue. </a:t>
            </a:r>
            <a:r>
              <a:rPr lang="zh-CN" altLang="en-US" b="1" dirty="0">
                <a:solidFill>
                  <a:srgbClr val="7030A0"/>
                </a:solidFill>
              </a:rPr>
              <a:t>（</a:t>
            </a:r>
            <a:r>
              <a:rPr lang="en-US" altLang="zh-CN" b="1" dirty="0">
                <a:solidFill>
                  <a:srgbClr val="7030A0"/>
                </a:solidFill>
              </a:rPr>
              <a:t>insert at </a:t>
            </a:r>
            <a:r>
              <a:rPr lang="en-US" altLang="en-US" b="1" dirty="0">
                <a:solidFill>
                  <a:srgbClr val="7030A0"/>
                </a:solidFill>
              </a:rPr>
              <a:t>one end </a:t>
            </a:r>
            <a:r>
              <a:rPr lang="en-US" altLang="zh-CN" b="1" dirty="0">
                <a:solidFill>
                  <a:srgbClr val="7030A0"/>
                </a:solidFill>
              </a:rPr>
              <a:t>and delete at another</a:t>
            </a:r>
            <a:r>
              <a:rPr lang="en-US" altLang="en-US" b="1" dirty="0">
                <a:solidFill>
                  <a:srgbClr val="7030A0"/>
                </a:solidFill>
              </a:rPr>
              <a:t> end</a:t>
            </a:r>
            <a:r>
              <a:rPr lang="en-US" altLang="zh-CN" b="1" dirty="0">
                <a:solidFill>
                  <a:srgbClr val="7030A0"/>
                </a:solidFill>
              </a:rPr>
              <a:t>!!!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  <a:endParaRPr lang="en-US" altLang="en-US" b="1" dirty="0">
              <a:solidFill>
                <a:srgbClr val="7030A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u="sng" dirty="0">
                <a:solidFill>
                  <a:srgbClr val="0000FF"/>
                </a:solidFill>
              </a:rPr>
              <a:t>Binary trees </a:t>
            </a:r>
            <a:r>
              <a:rPr lang="en-US" altLang="en-US" u="sng" dirty="0"/>
              <a:t>facilitate </a:t>
            </a:r>
            <a:r>
              <a:rPr lang="en-US" altLang="en-US" u="sng" dirty="0">
                <a:solidFill>
                  <a:srgbClr val="FF0000"/>
                </a:solidFill>
              </a:rPr>
              <a:t>high-speed searching </a:t>
            </a:r>
            <a:r>
              <a:rPr lang="en-US" altLang="en-US" u="sng" dirty="0"/>
              <a:t>and </a:t>
            </a:r>
            <a:r>
              <a:rPr lang="en-US" altLang="en-US" u="sng" dirty="0">
                <a:solidFill>
                  <a:srgbClr val="FF0000"/>
                </a:solidFill>
              </a:rPr>
              <a:t>sorting of data</a:t>
            </a:r>
            <a:r>
              <a:rPr lang="en-US" altLang="en-US" u="sng" dirty="0"/>
              <a:t>, </a:t>
            </a:r>
            <a:r>
              <a:rPr lang="en-US" altLang="en-US" u="sng" dirty="0">
                <a:solidFill>
                  <a:srgbClr val="FF0000"/>
                </a:solidFill>
              </a:rPr>
              <a:t>efficient elimination of duplicate data items</a:t>
            </a:r>
            <a:r>
              <a:rPr lang="en-US" altLang="en-US" u="sng" dirty="0"/>
              <a:t>, </a:t>
            </a:r>
            <a:r>
              <a:rPr lang="en-US" altLang="en-US" u="sng" dirty="0">
                <a:solidFill>
                  <a:srgbClr val="FF0000"/>
                </a:solidFill>
              </a:rPr>
              <a:t>representation of file-system directories</a:t>
            </a:r>
            <a:r>
              <a:rPr lang="en-US" altLang="en-US" u="sng" dirty="0"/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7030A0"/>
                </a:solidFill>
              </a:rPr>
              <a:t>compilation of expressions into machine language. </a:t>
            </a:r>
          </a:p>
          <a:p>
            <a:pPr eaLnBrk="1" hangingPunct="1"/>
            <a:r>
              <a:rPr lang="en-US" altLang="en-US" dirty="0"/>
              <a:t>These data structures have many other interesting applications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19.1 Introduction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8E681-504E-4274-9AAC-2D7EB46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8FA95C4-DAF3-4D73-95E8-390A3C98C20E}"/>
              </a:ext>
            </a:extLst>
          </p:cNvPr>
          <p:cNvSpPr/>
          <p:nvPr/>
        </p:nvSpPr>
        <p:spPr>
          <a:xfrm>
            <a:off x="0" y="22949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7DF7BDC-F9D4-4F19-8478-7BB31C800140}"/>
              </a:ext>
            </a:extLst>
          </p:cNvPr>
          <p:cNvSpPr/>
          <p:nvPr/>
        </p:nvSpPr>
        <p:spPr>
          <a:xfrm>
            <a:off x="0" y="4267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443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/>
              <a:t>Method </a:t>
            </a:r>
            <a:r>
              <a:rPr lang="en-US" altLang="en-US" b="1" i="1" dirty="0" err="1">
                <a:latin typeface="Consolas" panose="020B0609020204030204" pitchFamily="49" charset="0"/>
              </a:rPr>
              <a:t>RemoveFromBack</a:t>
            </a:r>
            <a:endParaRPr lang="en-US" altLang="en-US" b="1" i="1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In Fig. 19.9, part (a) illustrates a list before a removal operation. </a:t>
            </a:r>
          </a:p>
          <a:p>
            <a:pPr eaLnBrk="1" hangingPunct="1"/>
            <a:r>
              <a:rPr lang="en-US" altLang="en-US" dirty="0"/>
              <a:t>The dashed lines and arrows in part (b) show the reference manipulations.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F02B-9386-42B8-B689-CAC0F7FB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0"/>
            <a:ext cx="9363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D90299E-FE47-4919-B9CA-50DE515083AC}"/>
              </a:ext>
            </a:extLst>
          </p:cNvPr>
          <p:cNvSpPr/>
          <p:nvPr/>
        </p:nvSpPr>
        <p:spPr>
          <a:xfrm>
            <a:off x="3346881" y="6408739"/>
            <a:ext cx="97840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81810-9F81-4E10-8881-EC9BB31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2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FF0000"/>
                </a:solidFill>
              </a:rPr>
              <a:t>Linear</a:t>
            </a:r>
            <a:r>
              <a:rPr lang="en-US" b="1" i="1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Circular Singly Linked </a:t>
            </a:r>
            <a:r>
              <a:rPr lang="en-US" b="1" i="1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Doubly Linked Lists</a:t>
            </a:r>
          </a:p>
          <a:p>
            <a:pPr eaLnBrk="1" hangingPunct="1">
              <a:defRPr/>
            </a:pPr>
            <a:r>
              <a:rPr lang="en-US" u="sng" dirty="0"/>
              <a:t>A circular, </a:t>
            </a:r>
            <a:r>
              <a:rPr lang="en-US" u="sng" dirty="0">
                <a:solidFill>
                  <a:srgbClr val="0000FF"/>
                </a:solidFill>
              </a:rPr>
              <a:t>singly linked list </a:t>
            </a:r>
            <a:r>
              <a:rPr lang="en-US" u="sng" dirty="0"/>
              <a:t>(Fig. 19.10) begins with a reference to the first node, and each node contains a reference to the next node. </a:t>
            </a:r>
          </a:p>
          <a:p>
            <a:pPr eaLnBrk="1" hangingPunct="1">
              <a:defRPr/>
            </a:pPr>
            <a:r>
              <a:rPr lang="en-US" dirty="0"/>
              <a:t>The “last node” does not contain a null reference; rather, the reference in the last node points back to the first node, thus closing the “circle.”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CBEE0-0AA8-41DB-8E21-856DFC13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52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406CD4C-2380-45C7-BCB9-5748C2576DB9}"/>
              </a:ext>
            </a:extLst>
          </p:cNvPr>
          <p:cNvSpPr/>
          <p:nvPr/>
        </p:nvSpPr>
        <p:spPr>
          <a:xfrm>
            <a:off x="0" y="21515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20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2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FCA2-736C-4BA2-B90C-03CBCF07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53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C16B1B1-C866-4620-A0E6-F9B85875FF91}"/>
              </a:ext>
            </a:extLst>
          </p:cNvPr>
          <p:cNvSpPr/>
          <p:nvPr/>
        </p:nvSpPr>
        <p:spPr>
          <a:xfrm>
            <a:off x="1264023" y="39175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716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0000FF"/>
                </a:solidFill>
              </a:rPr>
              <a:t>doubly linked list</a:t>
            </a:r>
            <a:r>
              <a:rPr lang="en-US" altLang="en-US" dirty="0"/>
              <a:t> (Fig. 19.11) </a:t>
            </a:r>
            <a:r>
              <a:rPr lang="en-US" altLang="en-US" u="sng" dirty="0">
                <a:solidFill>
                  <a:srgbClr val="FF0000"/>
                </a:solidFill>
              </a:rPr>
              <a:t>allows traversals both forward and backward.</a:t>
            </a:r>
            <a:r>
              <a:rPr lang="en-US" altLang="en-US" dirty="0"/>
              <a:t> </a:t>
            </a:r>
            <a:r>
              <a:rPr lang="en-US" altLang="en-US" u="sng" dirty="0"/>
              <a:t>Such a list is often implemented with two “start references”—one that refers to the </a:t>
            </a:r>
            <a:r>
              <a:rPr lang="en-US" altLang="en-US" i="1" u="sng" dirty="0"/>
              <a:t>first</a:t>
            </a:r>
            <a:r>
              <a:rPr lang="en-US" altLang="en-US" u="sng" dirty="0"/>
              <a:t> element of the list to allow </a:t>
            </a:r>
            <a:r>
              <a:rPr lang="en-US" altLang="en-US" u="sng" dirty="0">
                <a:solidFill>
                  <a:srgbClr val="FF0000"/>
                </a:solidFill>
              </a:rPr>
              <a:t>front-to-back traversal </a:t>
            </a:r>
            <a:r>
              <a:rPr lang="en-US" altLang="en-US" u="sng" dirty="0"/>
              <a:t>of the list and one that refers to the </a:t>
            </a:r>
            <a:r>
              <a:rPr lang="en-US" altLang="en-US" i="1" u="sng" dirty="0"/>
              <a:t>last</a:t>
            </a:r>
            <a:r>
              <a:rPr lang="en-US" altLang="en-US" u="sng" dirty="0"/>
              <a:t> element to allow </a:t>
            </a:r>
            <a:r>
              <a:rPr lang="en-US" altLang="en-US" i="1" u="sng" dirty="0">
                <a:solidFill>
                  <a:srgbClr val="FF0000"/>
                </a:solidFill>
              </a:rPr>
              <a:t>back-to-front traversal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In a circular, </a:t>
            </a:r>
            <a:r>
              <a:rPr lang="en-US" altLang="en-US" dirty="0">
                <a:solidFill>
                  <a:srgbClr val="0000FF"/>
                </a:solidFill>
              </a:rPr>
              <a:t>doubly linked list </a:t>
            </a:r>
            <a:r>
              <a:rPr lang="en-US" altLang="en-US" dirty="0"/>
              <a:t>(Fig. 19.12), the forward reference of the last node refers to the first node, and the backward reference of the first node refers to the last node, thus closing the “circle.”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19.4 Linked Lists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90D1B-994B-4A7E-A2B2-456E217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54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1BA31C7-E84E-4FA9-A922-C5671266689F}"/>
              </a:ext>
            </a:extLst>
          </p:cNvPr>
          <p:cNvSpPr/>
          <p:nvPr/>
        </p:nvSpPr>
        <p:spPr>
          <a:xfrm>
            <a:off x="-80682" y="16495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01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888"/>
            <a:ext cx="12192000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82D3-5F7E-4CAA-8B10-CCBF87BA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55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8B57563-0117-4F82-B7C9-865128E2194B}"/>
              </a:ext>
            </a:extLst>
          </p:cNvPr>
          <p:cNvSpPr/>
          <p:nvPr/>
        </p:nvSpPr>
        <p:spPr>
          <a:xfrm>
            <a:off x="0" y="3808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0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25"/>
            <a:ext cx="12192000" cy="55673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6669-6C3A-41E3-AAF5-35D293D1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56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569986D-C6A0-480B-8935-60A5A2FB66F4}"/>
              </a:ext>
            </a:extLst>
          </p:cNvPr>
          <p:cNvSpPr/>
          <p:nvPr/>
        </p:nvSpPr>
        <p:spPr>
          <a:xfrm>
            <a:off x="-1" y="3533312"/>
            <a:ext cx="898509" cy="457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CC32FAB-F979-4F3F-954A-67380D16C8BA}"/>
              </a:ext>
            </a:extLst>
          </p:cNvPr>
          <p:cNvCxnSpPr/>
          <p:nvPr/>
        </p:nvCxnSpPr>
        <p:spPr>
          <a:xfrm>
            <a:off x="2501153" y="5674659"/>
            <a:ext cx="28776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83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 </a:t>
            </a:r>
            <a:r>
              <a:rPr lang="en-US" altLang="en-US" u="sng" dirty="0">
                <a:solidFill>
                  <a:srgbClr val="0000FF"/>
                </a:solidFill>
              </a:rPr>
              <a:t>stack</a:t>
            </a:r>
            <a:r>
              <a:rPr lang="en-US" altLang="en-US" u="sng" dirty="0"/>
              <a:t> may be viewed as a </a:t>
            </a:r>
            <a:r>
              <a:rPr lang="en-US" altLang="en-US" u="sng" dirty="0">
                <a:solidFill>
                  <a:srgbClr val="FF0000"/>
                </a:solidFill>
              </a:rPr>
              <a:t>constrained version of a linked list</a:t>
            </a:r>
            <a:r>
              <a:rPr lang="en-US" altLang="en-US" u="sng" dirty="0"/>
              <a:t>—it </a:t>
            </a:r>
            <a:r>
              <a:rPr lang="en-US" altLang="en-US" u="sng" dirty="0">
                <a:solidFill>
                  <a:srgbClr val="FF0000"/>
                </a:solidFill>
              </a:rPr>
              <a:t>receives new nodes and releases nodes only at the top</a:t>
            </a:r>
            <a:r>
              <a:rPr lang="en-US" altLang="en-US" u="sng" dirty="0"/>
              <a:t>. </a:t>
            </a:r>
          </a:p>
          <a:p>
            <a:pPr eaLnBrk="1" hangingPunct="1"/>
            <a:r>
              <a:rPr lang="en-US" altLang="en-US" dirty="0"/>
              <a:t>For this reason, a stack is referred to as a </a:t>
            </a:r>
            <a:r>
              <a:rPr lang="en-US" altLang="en-US" dirty="0">
                <a:solidFill>
                  <a:srgbClr val="0000FF"/>
                </a:solidFill>
              </a:rPr>
              <a:t>last-in, first-out (LIFO)</a:t>
            </a:r>
            <a:r>
              <a:rPr lang="en-US" altLang="en-US" dirty="0"/>
              <a:t> data structure.</a:t>
            </a:r>
          </a:p>
          <a:p>
            <a:pPr eaLnBrk="1" hangingPunct="1"/>
            <a:r>
              <a:rPr lang="en-US" altLang="en-US" dirty="0"/>
              <a:t>The primary operations to manipulate a stack are </a:t>
            </a:r>
            <a:r>
              <a:rPr lang="en-US" altLang="en-US" dirty="0">
                <a:solidFill>
                  <a:srgbClr val="0000FF"/>
                </a:solidFill>
              </a:rPr>
              <a:t>push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00FF"/>
                </a:solidFill>
              </a:rPr>
              <a:t>pop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Operation push adds a new node to the top of the stack. </a:t>
            </a:r>
          </a:p>
          <a:p>
            <a:pPr eaLnBrk="1" hangingPunct="1"/>
            <a:r>
              <a:rPr lang="en-US" altLang="en-US" dirty="0"/>
              <a:t>Operation pop removes a node from the top of the stack and returns the </a:t>
            </a:r>
            <a:r>
              <a:rPr lang="en-US" altLang="en-US" dirty="0">
                <a:solidFill>
                  <a:srgbClr val="FF0000"/>
                </a:solidFill>
              </a:rPr>
              <a:t>data item from the popped node</a:t>
            </a:r>
            <a:r>
              <a:rPr lang="en-US" alt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19.5 Stacks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691EF-535E-43F5-8AEA-659F8336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57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C3CA627-2E59-4B5B-A840-EFFF1F20AACF}"/>
              </a:ext>
            </a:extLst>
          </p:cNvPr>
          <p:cNvSpPr/>
          <p:nvPr/>
        </p:nvSpPr>
        <p:spPr>
          <a:xfrm>
            <a:off x="0" y="16853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20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Stack Class That Inherits from </a:t>
            </a:r>
            <a:r>
              <a:rPr lang="en-US" b="1" i="1" dirty="0">
                <a:latin typeface="Consolas" panose="020B0609020204030204" pitchFamily="49" charset="0"/>
              </a:rPr>
              <a:t>List</a:t>
            </a:r>
          </a:p>
          <a:p>
            <a:pPr eaLnBrk="1" hangingPunct="1">
              <a:defRPr/>
            </a:pPr>
            <a:r>
              <a:rPr lang="en-US" dirty="0"/>
              <a:t>The code in Fig. 19.13 creates a stack class by inheriting from class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Fig. 19.4.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19.5 Stacks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5C0C-A32C-4E46-B323-BB6999F9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82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70B1E9-8728-40FD-A06A-A3E840F2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109E1-F07D-4D1D-B819-E30EAFD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stack from existing class list by Is-a relation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97C64-3744-4F65-A984-500154D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Simple-Type </a:t>
            </a:r>
            <a:r>
              <a:rPr lang="en-US" b="1" i="1" dirty="0" err="1">
                <a:latin typeface="Consolas" panose="020B0609020204030204" pitchFamily="49" charset="0"/>
              </a:rPr>
              <a:t>struct</a:t>
            </a:r>
            <a:r>
              <a:rPr lang="en-US" b="1" i="1" dirty="0" err="1"/>
              <a:t>s</a:t>
            </a:r>
            <a:endParaRPr lang="en-US" b="1" i="1" dirty="0"/>
          </a:p>
          <a:p>
            <a:pPr eaLnBrk="1" hangingPunct="1">
              <a:defRPr/>
            </a:pPr>
            <a:r>
              <a:rPr lang="en-US" u="sng" dirty="0"/>
              <a:t>Each </a:t>
            </a:r>
            <a:r>
              <a:rPr lang="en-US" u="sng" dirty="0">
                <a:solidFill>
                  <a:srgbClr val="FF0000"/>
                </a:solidFill>
              </a:rPr>
              <a:t>simple type </a:t>
            </a:r>
            <a:r>
              <a:rPr lang="en-US" u="sng" dirty="0"/>
              <a:t>(see Appendix B, Simple Types) has a corresponding </a:t>
            </a:r>
            <a:r>
              <a:rPr lang="en-US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u="sng" dirty="0"/>
              <a:t>in </a:t>
            </a:r>
            <a:r>
              <a:rPr lang="en-US" u="sng" dirty="0">
                <a:solidFill>
                  <a:srgbClr val="FF0000"/>
                </a:solidFill>
              </a:rPr>
              <a:t>namespace</a:t>
            </a:r>
            <a:r>
              <a:rPr lang="en-US" u="sng" dirty="0"/>
              <a:t> </a:t>
            </a:r>
            <a:r>
              <a:rPr lang="en-US" u="sng" dirty="0">
                <a:latin typeface="Consolas" panose="020B0609020204030204" pitchFamily="49" charset="0"/>
              </a:rPr>
              <a:t>System</a:t>
            </a:r>
            <a:r>
              <a:rPr lang="en-US" u="sng" dirty="0"/>
              <a:t> that </a:t>
            </a:r>
            <a:r>
              <a:rPr lang="en-US" u="sng" dirty="0">
                <a:solidFill>
                  <a:srgbClr val="FF0000"/>
                </a:solidFill>
              </a:rPr>
              <a:t>defines the simple type</a:t>
            </a:r>
            <a:r>
              <a:rPr lang="en-US" u="sng" dirty="0"/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7030A0"/>
                </a:solidFill>
              </a:rPr>
              <a:t>These </a:t>
            </a:r>
            <a:r>
              <a:rPr lang="en-US" dirty="0" err="1">
                <a:solidFill>
                  <a:srgbClr val="7030A0"/>
                </a:solidFill>
              </a:rPr>
              <a:t>structs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called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Byte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SByte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Single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 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u="sng" dirty="0">
                <a:solidFill>
                  <a:srgbClr val="7030A0"/>
                </a:solidFill>
              </a:rPr>
              <a:t>Types declared </a:t>
            </a:r>
            <a:r>
              <a:rPr lang="en-US" u="sng" dirty="0"/>
              <a:t>with keyword </a:t>
            </a:r>
            <a:r>
              <a:rPr 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struct</a:t>
            </a:r>
            <a:r>
              <a:rPr lang="en-US" u="sng" dirty="0">
                <a:solidFill>
                  <a:srgbClr val="7030A0"/>
                </a:solidFill>
              </a:rPr>
              <a:t> are </a:t>
            </a:r>
            <a:r>
              <a:rPr lang="en-US" i="1" u="sng" dirty="0">
                <a:solidFill>
                  <a:srgbClr val="7030A0"/>
                </a:solidFill>
              </a:rPr>
              <a:t>value types</a:t>
            </a:r>
            <a:r>
              <a:rPr lang="en-US" u="sng" dirty="0"/>
              <a:t>. </a:t>
            </a:r>
          </a:p>
          <a:p>
            <a:pPr eaLnBrk="1" hangingPunct="1">
              <a:defRPr/>
            </a:pPr>
            <a:endParaRPr lang="en-US" u="sng" dirty="0"/>
          </a:p>
          <a:p>
            <a:pPr eaLnBrk="1" hangingPunct="1">
              <a:defRPr/>
            </a:pPr>
            <a:r>
              <a:rPr lang="en-US" altLang="zh-CN" u="sng" dirty="0"/>
              <a:t>Diff </a:t>
            </a:r>
            <a:r>
              <a:rPr lang="en-US" altLang="zh-CN" u="sng" dirty="0">
                <a:solidFill>
                  <a:srgbClr val="FF0000"/>
                </a:solidFill>
              </a:rPr>
              <a:t>simple type, value type, </a:t>
            </a:r>
            <a:r>
              <a:rPr lang="en-US" altLang="zh-CN" u="sng" dirty="0">
                <a:solidFill>
                  <a:srgbClr val="7030A0"/>
                </a:solidFill>
                <a:latin typeface="Consolas" panose="020B0609020204030204" pitchFamily="49" charset="0"/>
              </a:rPr>
              <a:t>struct!!!</a:t>
            </a:r>
          </a:p>
          <a:p>
            <a:pPr eaLnBrk="1" hangingPunct="1">
              <a:defRPr/>
            </a:pPr>
            <a:r>
              <a:rPr lang="en-US" altLang="zh-CN" u="sng" dirty="0"/>
              <a:t>Diff complex type, reference type, class</a:t>
            </a:r>
            <a:r>
              <a:rPr lang="en-US" altLang="zh-CN" u="sng"/>
              <a:t>/object!!!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19.2 Simple-Type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, Boxing and Unboxing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D235E-CE3C-4287-9FAB-9AC135E6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F7C774F-D2C9-468A-AB0A-47E8FD88A9E7}"/>
              </a:ext>
            </a:extLst>
          </p:cNvPr>
          <p:cNvSpPr/>
          <p:nvPr/>
        </p:nvSpPr>
        <p:spPr>
          <a:xfrm>
            <a:off x="0" y="228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8402090-C0C7-4064-BAC3-B0B782CC1866}"/>
              </a:ext>
            </a:extLst>
          </p:cNvPr>
          <p:cNvSpPr/>
          <p:nvPr/>
        </p:nvSpPr>
        <p:spPr>
          <a:xfrm>
            <a:off x="0" y="37441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635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0"/>
            <a:ext cx="1190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72A9-FA51-4AF1-8FB2-36CC5DA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60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FDACDB-BE71-496F-9872-25C8EAA371DB}"/>
              </a:ext>
            </a:extLst>
          </p:cNvPr>
          <p:cNvSpPr/>
          <p:nvPr/>
        </p:nvSpPr>
        <p:spPr>
          <a:xfrm>
            <a:off x="1029810" y="51224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682EBD-059C-4502-ACF0-E9492FE58F79}"/>
              </a:ext>
            </a:extLst>
          </p:cNvPr>
          <p:cNvSpPr/>
          <p:nvPr/>
        </p:nvSpPr>
        <p:spPr>
          <a:xfrm>
            <a:off x="292964" y="11097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7BB8D8-5AB2-4F9B-8E15-1CA73FD49532}"/>
              </a:ext>
            </a:extLst>
          </p:cNvPr>
          <p:cNvSpPr/>
          <p:nvPr/>
        </p:nvSpPr>
        <p:spPr>
          <a:xfrm>
            <a:off x="683581" y="25567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Is relation</a:t>
            </a:r>
          </a:p>
        </p:txBody>
      </p:sp>
    </p:spTree>
    <p:extLst>
      <p:ext uri="{BB962C8B-B14F-4D97-AF65-F5344CB8AC3E}">
        <p14:creationId xmlns:p14="http://schemas.microsoft.com/office/powerpoint/2010/main" val="991021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084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2789B-9A2E-460D-901E-B3304DFD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61</a:t>
            </a:fld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E9C2B-8BB4-4248-9A36-A08CB3D6CF74}"/>
              </a:ext>
            </a:extLst>
          </p:cNvPr>
          <p:cNvSpPr/>
          <p:nvPr/>
        </p:nvSpPr>
        <p:spPr>
          <a:xfrm>
            <a:off x="870012" y="32603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20620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nsolas" panose="020B0609020204030204" pitchFamily="49" charset="0"/>
              </a:rPr>
              <a:t>StackInheritanceTest</a:t>
            </a:r>
            <a:r>
              <a:rPr lang="en-US" altLang="en-US" dirty="0" err="1"/>
              <a:t>’s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(Fig. 19.14) uses class </a:t>
            </a:r>
            <a:r>
              <a:rPr lang="en-US" altLang="en-US" dirty="0" err="1">
                <a:latin typeface="Consolas" panose="020B0609020204030204" pitchFamily="49" charset="0"/>
              </a:rPr>
              <a:t>StackInheritance</a:t>
            </a:r>
            <a:r>
              <a:rPr lang="en-US" altLang="en-US" dirty="0"/>
              <a:t> to create a stack of objects called </a:t>
            </a:r>
            <a:r>
              <a:rPr lang="en-US" altLang="en-US" dirty="0">
                <a:latin typeface="Consolas" panose="020B0609020204030204" pitchFamily="49" charset="0"/>
              </a:rPr>
              <a:t>stack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19.5 Stacks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6328B-99CC-471E-9AAC-4D73076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9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CC5D4-47AD-420D-AF9F-ECE599B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63</a:t>
            </a:fld>
            <a:endParaRPr 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3EBF397-4DBF-4DBC-9E66-96B78A9F9319}"/>
              </a:ext>
            </a:extLst>
          </p:cNvPr>
          <p:cNvSpPr/>
          <p:nvPr/>
        </p:nvSpPr>
        <p:spPr>
          <a:xfrm>
            <a:off x="1264023" y="46437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53E9B6-5084-4851-B865-F50B8D70857E}"/>
              </a:ext>
            </a:extLst>
          </p:cNvPr>
          <p:cNvSpPr txBox="1"/>
          <p:nvPr/>
        </p:nvSpPr>
        <p:spPr>
          <a:xfrm>
            <a:off x="1380565" y="5528823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Why insert a </a:t>
            </a:r>
            <a:r>
              <a:rPr lang="en-US" altLang="zh-CN" dirty="0" err="1">
                <a:solidFill>
                  <a:srgbClr val="FF0000"/>
                </a:solidFill>
              </a:rPr>
              <a:t>valuetype</a:t>
            </a:r>
            <a:r>
              <a:rPr lang="en-US" altLang="zh-CN" dirty="0">
                <a:solidFill>
                  <a:srgbClr val="FF0000"/>
                </a:solidFill>
              </a:rPr>
              <a:t>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63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C806-7828-4DE6-8E3A-C5D13C52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2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0"/>
            <a:ext cx="9483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3BCBF-7BFD-473D-B704-E935AED1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2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2D36-69F0-4564-89A3-FF8FF006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44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Stack Class That Contains a Reference to a </a:t>
            </a:r>
            <a:r>
              <a:rPr lang="en-US" b="1" i="1" dirty="0">
                <a:latin typeface="Consolas" panose="020B0609020204030204" pitchFamily="49" charset="0"/>
              </a:rPr>
              <a:t>List</a:t>
            </a:r>
          </a:p>
          <a:p>
            <a:pPr eaLnBrk="1" hangingPunct="1">
              <a:defRPr/>
            </a:pPr>
            <a:r>
              <a:rPr lang="en-US" u="sng" dirty="0"/>
              <a:t>Another way to implement a stack class is </a:t>
            </a:r>
            <a:r>
              <a:rPr lang="en-US" u="sng" dirty="0">
                <a:solidFill>
                  <a:srgbClr val="FF0000"/>
                </a:solidFill>
              </a:rPr>
              <a:t>by </a:t>
            </a:r>
            <a:r>
              <a:rPr lang="en-US" i="1" u="sng" dirty="0">
                <a:solidFill>
                  <a:srgbClr val="FF0000"/>
                </a:solidFill>
              </a:rPr>
              <a:t>reusing</a:t>
            </a:r>
            <a:r>
              <a:rPr lang="en-US" u="sng" dirty="0">
                <a:solidFill>
                  <a:srgbClr val="FF0000"/>
                </a:solidFill>
              </a:rPr>
              <a:t> a list class through </a:t>
            </a:r>
            <a:r>
              <a:rPr lang="en-US" i="1" u="sng" dirty="0">
                <a:solidFill>
                  <a:srgbClr val="FF0000"/>
                </a:solidFill>
              </a:rPr>
              <a:t>composition</a:t>
            </a:r>
            <a:r>
              <a:rPr lang="en-US" u="sng" dirty="0"/>
              <a:t>. </a:t>
            </a:r>
            <a:r>
              <a:rPr lang="en-US" dirty="0"/>
              <a:t>The class in Fig. 19.15 uses a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object of class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(line 10) in the declaration of class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StackComposition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r>
              <a:rPr lang="en-US" dirty="0"/>
              <a:t>Composition enables us to </a:t>
            </a:r>
            <a:r>
              <a:rPr lang="en-US" i="1" dirty="0">
                <a:solidFill>
                  <a:srgbClr val="FF0000"/>
                </a:solidFill>
              </a:rPr>
              <a:t>hide</a:t>
            </a:r>
            <a:r>
              <a:rPr lang="en-US" dirty="0">
                <a:solidFill>
                  <a:srgbClr val="FF0000"/>
                </a:solidFill>
              </a:rPr>
              <a:t> the methods of class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should not be in our stack’s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interface by providing public interface methods only to the required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methods.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19.5 Stacks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31394-D12E-4A40-A6E9-7694942A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9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This class </a:t>
            </a:r>
            <a:r>
              <a:rPr lang="en-US" altLang="en-US" u="sng" dirty="0">
                <a:solidFill>
                  <a:srgbClr val="FF0000"/>
                </a:solidFill>
              </a:rPr>
              <a:t>implements each stack method by </a:t>
            </a:r>
            <a:r>
              <a:rPr lang="en-US" altLang="en-US" i="1" u="sng" dirty="0">
                <a:solidFill>
                  <a:srgbClr val="FF0000"/>
                </a:solidFill>
              </a:rPr>
              <a:t>delegating</a:t>
            </a:r>
            <a:r>
              <a:rPr lang="en-US" altLang="en-US" u="sng" dirty="0">
                <a:solidFill>
                  <a:srgbClr val="FF0000"/>
                </a:solidFill>
              </a:rPr>
              <a:t> </a:t>
            </a:r>
            <a:r>
              <a:rPr lang="en-US" altLang="en-US" u="sng" dirty="0"/>
              <a:t>its work to an appropriate </a:t>
            </a:r>
            <a:r>
              <a:rPr lang="en-US" altLang="en-US" u="sng" dirty="0">
                <a:latin typeface="Consolas" panose="020B0609020204030204" pitchFamily="49" charset="0"/>
              </a:rPr>
              <a:t>List</a:t>
            </a:r>
            <a:r>
              <a:rPr lang="en-US" altLang="en-US" u="sng" dirty="0"/>
              <a:t> method. </a:t>
            </a:r>
          </a:p>
          <a:p>
            <a:pPr eaLnBrk="1" hangingPunct="1"/>
            <a:r>
              <a:rPr lang="en-US" altLang="en-US" dirty="0" err="1">
                <a:latin typeface="Consolas" panose="020B0609020204030204" pitchFamily="49" charset="0"/>
              </a:rPr>
              <a:t>StackComposition</a:t>
            </a:r>
            <a:r>
              <a:rPr lang="en-US" altLang="en-US" dirty="0" err="1"/>
              <a:t>’s</a:t>
            </a:r>
            <a:r>
              <a:rPr lang="en-US" altLang="en-US" dirty="0"/>
              <a:t> methods call </a:t>
            </a:r>
            <a:r>
              <a:rPr lang="en-US" altLang="en-US" dirty="0">
                <a:latin typeface="Consolas" panose="020B0609020204030204" pitchFamily="49" charset="0"/>
              </a:rPr>
              <a:t>List</a:t>
            </a:r>
            <a:r>
              <a:rPr lang="en-US" altLang="en-US" dirty="0"/>
              <a:t> methods </a:t>
            </a:r>
            <a:r>
              <a:rPr lang="en-US" altLang="en-US" dirty="0">
                <a:latin typeface="Consolas" panose="020B0609020204030204" pitchFamily="49" charset="0"/>
              </a:rPr>
              <a:t>Insert-</a:t>
            </a:r>
            <a:r>
              <a:rPr lang="en-US" altLang="en-US" dirty="0" err="1">
                <a:latin typeface="Consolas" panose="020B0609020204030204" pitchFamily="49" charset="0"/>
              </a:rPr>
              <a:t>AtFront</a:t>
            </a:r>
            <a:r>
              <a:rPr lang="en-US" altLang="en-US" dirty="0"/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RemoveFromFront</a:t>
            </a:r>
            <a:r>
              <a:rPr lang="en-US" altLang="en-US" dirty="0"/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IsEmpty</a:t>
            </a:r>
            <a:r>
              <a:rPr lang="en-US" altLang="en-US" dirty="0"/>
              <a:t> and </a:t>
            </a:r>
            <a:r>
              <a:rPr lang="en-US" altLang="en-US" dirty="0">
                <a:latin typeface="Consolas" panose="020B0609020204030204" pitchFamily="49" charset="0"/>
              </a:rPr>
              <a:t>Display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In this example, we do not show class </a:t>
            </a:r>
            <a:r>
              <a:rPr lang="en-US" altLang="en-US" dirty="0" err="1">
                <a:latin typeface="Consolas" panose="020B0609020204030204" pitchFamily="49" charset="0"/>
              </a:rPr>
              <a:t>StackCompositionTest</a:t>
            </a:r>
            <a:r>
              <a:rPr lang="en-US" altLang="en-US" dirty="0"/>
              <a:t>, because the only difference in this example is that we change the name of the </a:t>
            </a:r>
            <a:r>
              <a:rPr lang="en-US" altLang="en-US" dirty="0">
                <a:latin typeface="Consolas" panose="020B0609020204030204" pitchFamily="49" charset="0"/>
              </a:rPr>
              <a:t>stack</a:t>
            </a:r>
            <a:r>
              <a:rPr lang="en-US" altLang="en-US" dirty="0"/>
              <a:t> class from </a:t>
            </a:r>
            <a:r>
              <a:rPr lang="en-US" altLang="en-US" dirty="0" err="1">
                <a:latin typeface="Consolas" panose="020B0609020204030204" pitchFamily="49" charset="0"/>
              </a:rPr>
              <a:t>StackInheritance</a:t>
            </a:r>
            <a:r>
              <a:rPr lang="en-US" altLang="en-US" dirty="0"/>
              <a:t> to </a:t>
            </a:r>
            <a:r>
              <a:rPr lang="en-US" altLang="en-US" dirty="0" err="1">
                <a:latin typeface="Consolas" panose="020B0609020204030204" pitchFamily="49" charset="0"/>
              </a:rPr>
              <a:t>StackComposition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19.5 Stacks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EB40E-43F7-436D-A1D5-C3C8F44B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70B1E9-8728-40FD-A06A-A3E840F2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109E1-F07D-4D1D-B819-E30EAFD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stack from existing class list by has/composition relation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97C64-3744-4F65-A984-500154D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Simple types </a:t>
            </a:r>
            <a:r>
              <a:rPr lang="en-US" altLang="en-US" u="sng" dirty="0"/>
              <a:t>are actually </a:t>
            </a:r>
            <a:r>
              <a:rPr lang="en-US" altLang="en-US" i="1" u="sng" dirty="0"/>
              <a:t>aliases</a:t>
            </a:r>
            <a:r>
              <a:rPr lang="en-US" altLang="en-US" u="sng" dirty="0"/>
              <a:t> for their </a:t>
            </a:r>
            <a:r>
              <a:rPr lang="en-US" altLang="en-US" u="sng" dirty="0">
                <a:solidFill>
                  <a:srgbClr val="FF0000"/>
                </a:solidFill>
              </a:rPr>
              <a:t>corresponding </a:t>
            </a:r>
            <a:r>
              <a:rPr lang="en-US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u="sng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, so a variable of a simple type can be declared using either the </a:t>
            </a:r>
            <a:r>
              <a:rPr lang="en-US" altLang="en-US" dirty="0">
                <a:solidFill>
                  <a:srgbClr val="7030A0"/>
                </a:solidFill>
              </a:rPr>
              <a:t>keyword </a:t>
            </a:r>
            <a:r>
              <a:rPr lang="en-US" altLang="en-US" dirty="0"/>
              <a:t>for that </a:t>
            </a:r>
            <a:r>
              <a:rPr lang="en-US" altLang="en-US" u="sng" dirty="0">
                <a:solidFill>
                  <a:srgbClr val="FF0000"/>
                </a:solidFill>
              </a:rPr>
              <a:t>simple type </a:t>
            </a:r>
            <a:r>
              <a:rPr lang="en-US" altLang="en-US" u="sng" dirty="0"/>
              <a:t>or the </a:t>
            </a:r>
            <a:r>
              <a:rPr lang="en-US" altLang="en-US" u="sng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u="sng" dirty="0">
                <a:solidFill>
                  <a:srgbClr val="FF0000"/>
                </a:solidFill>
              </a:rPr>
              <a:t> name</a:t>
            </a:r>
            <a:r>
              <a:rPr lang="en-US" altLang="en-US" dirty="0"/>
              <a:t>—e.g., </a:t>
            </a:r>
            <a:r>
              <a:rPr lang="en-US" alt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u="sng" dirty="0"/>
              <a:t> and </a:t>
            </a:r>
            <a:r>
              <a:rPr lang="en-US" altLang="en-US" u="sng" dirty="0">
                <a:solidFill>
                  <a:srgbClr val="7030A0"/>
                </a:solidFill>
                <a:latin typeface="Consolas" panose="020B0609020204030204" pitchFamily="49" charset="0"/>
              </a:rPr>
              <a:t>Int32</a:t>
            </a:r>
            <a:r>
              <a:rPr lang="en-US" altLang="en-US" u="sng" dirty="0"/>
              <a:t> </a:t>
            </a:r>
            <a:r>
              <a:rPr lang="en-US" altLang="en-US" dirty="0"/>
              <a:t>are interchangeable. </a:t>
            </a:r>
            <a:r>
              <a:rPr lang="en-US" altLang="en-US" dirty="0">
                <a:solidFill>
                  <a:srgbClr val="FF0000"/>
                </a:solidFill>
              </a:rPr>
              <a:t>??</a:t>
            </a: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</a:rPr>
              <a:t>The methods </a:t>
            </a:r>
            <a:r>
              <a:rPr lang="en-US" altLang="en-US" dirty="0"/>
              <a:t>related to </a:t>
            </a:r>
            <a:r>
              <a:rPr lang="en-US" altLang="en-US" dirty="0">
                <a:solidFill>
                  <a:srgbClr val="7030A0"/>
                </a:solidFill>
              </a:rPr>
              <a:t>a simple type </a:t>
            </a:r>
            <a:r>
              <a:rPr lang="en-US" altLang="en-US" dirty="0"/>
              <a:t>are located in the corresponding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dirty="0"/>
              <a:t> (e.g., method </a:t>
            </a:r>
            <a:r>
              <a:rPr lang="en-US" altLang="en-US" dirty="0">
                <a:latin typeface="Consolas" panose="020B0609020204030204" pitchFamily="49" charset="0"/>
              </a:rPr>
              <a:t>Parse</a:t>
            </a:r>
            <a:r>
              <a:rPr lang="en-US" altLang="en-US" dirty="0"/>
              <a:t>, which converts a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/>
              <a:t> to an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/>
              <a:t> value, is located in 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struct Int32??</a:t>
            </a:r>
            <a:r>
              <a:rPr lang="en-US" altLang="en-US" dirty="0"/>
              <a:t>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19.2 Simple-Type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, Boxing and Unboxing 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9D3D7-73E7-4C18-BC8C-3C4FC513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11FBB0E-8948-43F2-A5A2-45D3B30A4A3D}"/>
              </a:ext>
            </a:extLst>
          </p:cNvPr>
          <p:cNvSpPr/>
          <p:nvPr/>
        </p:nvSpPr>
        <p:spPr>
          <a:xfrm>
            <a:off x="0" y="15508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042870A-56F4-43D1-A54F-EC614119546B}"/>
              </a:ext>
            </a:extLst>
          </p:cNvPr>
          <p:cNvSpPr/>
          <p:nvPr/>
        </p:nvSpPr>
        <p:spPr>
          <a:xfrm>
            <a:off x="0" y="32943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95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0"/>
            <a:ext cx="102219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6125040-B99E-4FCE-A83B-B0C3F9601949}"/>
              </a:ext>
            </a:extLst>
          </p:cNvPr>
          <p:cNvSpPr/>
          <p:nvPr/>
        </p:nvSpPr>
        <p:spPr>
          <a:xfrm>
            <a:off x="1367161" y="26544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relation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88C1A7-42F0-4737-9639-37BE7B81C6B6}"/>
              </a:ext>
            </a:extLst>
          </p:cNvPr>
          <p:cNvSpPr/>
          <p:nvPr/>
        </p:nvSpPr>
        <p:spPr>
          <a:xfrm>
            <a:off x="1686757" y="53088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B059-E943-4917-BD29-335882B7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2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0"/>
            <a:ext cx="1100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7BA661-6E29-46CE-8E66-A3E64702FAFD}"/>
              </a:ext>
            </a:extLst>
          </p:cNvPr>
          <p:cNvSpPr/>
          <p:nvPr/>
        </p:nvSpPr>
        <p:spPr>
          <a:xfrm>
            <a:off x="1464815" y="15269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6B48F-F3EF-4867-832D-6A594D7B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0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commonly used data structure is the </a:t>
            </a:r>
            <a:r>
              <a:rPr lang="en-US" altLang="en-US" i="1" dirty="0"/>
              <a:t>queue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u="sng" dirty="0"/>
              <a:t>Queue nodes are </a:t>
            </a:r>
            <a:r>
              <a:rPr lang="en-US" altLang="en-US" u="sng" dirty="0">
                <a:solidFill>
                  <a:srgbClr val="FF0000"/>
                </a:solidFill>
              </a:rPr>
              <a:t>removed only from the </a:t>
            </a:r>
            <a:r>
              <a:rPr lang="en-US" altLang="en-US" i="1" u="sng" dirty="0">
                <a:solidFill>
                  <a:srgbClr val="FF0000"/>
                </a:solidFill>
              </a:rPr>
              <a:t>head</a:t>
            </a:r>
            <a:r>
              <a:rPr lang="en-US" altLang="en-US" u="sng" dirty="0">
                <a:solidFill>
                  <a:srgbClr val="FF0000"/>
                </a:solidFill>
              </a:rPr>
              <a:t> </a:t>
            </a:r>
            <a:r>
              <a:rPr lang="en-US" altLang="en-US" u="sng" dirty="0"/>
              <a:t>(or </a:t>
            </a:r>
            <a:r>
              <a:rPr lang="en-US" altLang="en-US" i="1" u="sng" dirty="0"/>
              <a:t>front</a:t>
            </a:r>
            <a:r>
              <a:rPr lang="en-US" altLang="en-US" u="sng" dirty="0"/>
              <a:t>) of the queue and are </a:t>
            </a:r>
            <a:r>
              <a:rPr lang="en-US" altLang="en-US" u="sng" dirty="0">
                <a:solidFill>
                  <a:srgbClr val="FF0000"/>
                </a:solidFill>
              </a:rPr>
              <a:t>inserted only at the </a:t>
            </a:r>
            <a:r>
              <a:rPr lang="en-US" altLang="en-US" i="1" u="sng" dirty="0">
                <a:solidFill>
                  <a:srgbClr val="FF0000"/>
                </a:solidFill>
              </a:rPr>
              <a:t>tail</a:t>
            </a:r>
            <a:r>
              <a:rPr lang="en-US" altLang="en-US" u="sng" dirty="0">
                <a:solidFill>
                  <a:srgbClr val="FF0000"/>
                </a:solidFill>
              </a:rPr>
              <a:t> </a:t>
            </a:r>
            <a:r>
              <a:rPr lang="en-US" altLang="en-US" u="sng" dirty="0"/>
              <a:t>(or </a:t>
            </a:r>
            <a:r>
              <a:rPr lang="en-US" altLang="en-US" i="1" u="sng" dirty="0"/>
              <a:t>end</a:t>
            </a:r>
            <a:r>
              <a:rPr lang="en-US" altLang="en-US" u="sng" dirty="0"/>
              <a:t>). </a:t>
            </a:r>
          </a:p>
          <a:p>
            <a:pPr eaLnBrk="1" hangingPunct="1"/>
            <a:r>
              <a:rPr lang="en-US" altLang="en-US" dirty="0"/>
              <a:t>For this reason, a queue is a </a:t>
            </a:r>
            <a:r>
              <a:rPr lang="en-US" altLang="en-US" dirty="0">
                <a:solidFill>
                  <a:srgbClr val="0000FF"/>
                </a:solidFill>
              </a:rPr>
              <a:t>first-in, first-out (FIFO) </a:t>
            </a:r>
            <a:r>
              <a:rPr lang="en-US" altLang="en-US" dirty="0"/>
              <a:t>data structure. </a:t>
            </a:r>
          </a:p>
          <a:p>
            <a:pPr eaLnBrk="1" hangingPunct="1"/>
            <a:r>
              <a:rPr lang="en-US" altLang="en-US" dirty="0"/>
              <a:t>The insert and remove operations are known as </a:t>
            </a:r>
            <a:r>
              <a:rPr lang="en-US" altLang="en-US" dirty="0">
                <a:solidFill>
                  <a:srgbClr val="0000FF"/>
                </a:solidFill>
              </a:rPr>
              <a:t>enqueue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FF"/>
                </a:solidFill>
              </a:rPr>
              <a:t>dequeue</a:t>
            </a:r>
            <a:r>
              <a:rPr lang="en-US" alt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19.6 Queues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8FE54-FBA8-47DD-B01D-B2140D21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7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Queues are also used to support </a:t>
            </a:r>
            <a:r>
              <a:rPr lang="en-US" altLang="en-US" dirty="0">
                <a:solidFill>
                  <a:srgbClr val="0000FF"/>
                </a:solidFill>
              </a:rPr>
              <a:t>print spooling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FF0000"/>
                </a:solidFill>
              </a:rPr>
              <a:t>a single printer might be shared by all users of a network</a:t>
            </a:r>
            <a:r>
              <a:rPr lang="en-US" altLang="en-US" dirty="0"/>
              <a:t>. 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Many users can send print jobs to the printer, even when the printer is already busy. 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These print jobs are placed in a queue until the printer becomes available. </a:t>
            </a:r>
          </a:p>
          <a:p>
            <a:pPr eaLnBrk="1" hangingPunct="1"/>
            <a:r>
              <a:rPr lang="en-US" altLang="en-US" dirty="0"/>
              <a:t>A program called a </a:t>
            </a:r>
            <a:r>
              <a:rPr lang="en-US" altLang="en-US" dirty="0">
                <a:solidFill>
                  <a:srgbClr val="0000FF"/>
                </a:solidFill>
              </a:rPr>
              <a:t>spooler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manages the queue </a:t>
            </a:r>
            <a:r>
              <a:rPr lang="en-US" altLang="en-US" dirty="0"/>
              <a:t>to ensure that as each </a:t>
            </a:r>
            <a:r>
              <a:rPr lang="en-US" altLang="en-US" dirty="0">
                <a:solidFill>
                  <a:srgbClr val="FF0000"/>
                </a:solidFill>
              </a:rPr>
              <a:t>print job completes, the next one is sent to the printer.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19.6 Queues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07031-40EE-4933-86EE-7374B2F1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9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/>
              <a:t>Queue Class That Inherits from </a:t>
            </a:r>
            <a:r>
              <a:rPr lang="en-US" b="1" i="1" dirty="0">
                <a:latin typeface="Consolas" panose="020B0609020204030204" pitchFamily="49" charset="0"/>
              </a:rPr>
              <a:t>List</a:t>
            </a:r>
          </a:p>
          <a:p>
            <a:pPr eaLnBrk="1" hangingPunct="1">
              <a:defRPr/>
            </a:pPr>
            <a:r>
              <a:rPr lang="en-US" dirty="0"/>
              <a:t>The code in Fig. 19.16 creates a queue class by inheriting from a list class.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19.6 Queues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8CCA5-1108-4344-81E9-878EBC79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38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70B1E9-8728-40FD-A06A-A3E840F2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109E1-F07D-4D1D-B819-E30EAFD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Create Queue from existing class list by Is-a relation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97C64-3744-4F65-A984-500154D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7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0"/>
            <a:ext cx="1190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DCE6066-35AA-4687-894E-AA3274A0FDE2}"/>
              </a:ext>
            </a:extLst>
          </p:cNvPr>
          <p:cNvSpPr/>
          <p:nvPr/>
        </p:nvSpPr>
        <p:spPr>
          <a:xfrm>
            <a:off x="594804" y="25745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relation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EC7466-10D9-4C75-B35D-B9A433CE97C2}"/>
              </a:ext>
            </a:extLst>
          </p:cNvPr>
          <p:cNvSpPr/>
          <p:nvPr/>
        </p:nvSpPr>
        <p:spPr>
          <a:xfrm>
            <a:off x="967667" y="51490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3230-EA99-49F5-BA20-72DEACD1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5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084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A89077D-8A75-4E8C-AED7-4F6C02EAB0C8}"/>
              </a:ext>
            </a:extLst>
          </p:cNvPr>
          <p:cNvSpPr/>
          <p:nvPr/>
        </p:nvSpPr>
        <p:spPr>
          <a:xfrm>
            <a:off x="958788" y="32514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1F7B7-3B45-40AE-9598-275880C8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14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dirty="0" err="1">
                <a:latin typeface="Consolas" panose="020B0609020204030204" pitchFamily="49" charset="0"/>
              </a:rPr>
              <a:t>QueueInheritanceTest</a:t>
            </a:r>
            <a:r>
              <a:rPr lang="en-US" altLang="en-US" dirty="0" err="1"/>
              <a:t>’s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(Fig. 19.17) creates a </a:t>
            </a:r>
            <a:r>
              <a:rPr lang="en-US" altLang="en-US" dirty="0" err="1">
                <a:latin typeface="Consolas" panose="020B0609020204030204" pitchFamily="49" charset="0"/>
              </a:rPr>
              <a:t>QueueInheritance</a:t>
            </a:r>
            <a:r>
              <a:rPr lang="en-US" altLang="en-US" dirty="0"/>
              <a:t> object called </a:t>
            </a:r>
            <a:r>
              <a:rPr lang="en-US" altLang="en-US" dirty="0">
                <a:latin typeface="Consolas" panose="020B0609020204030204" pitchFamily="49" charset="0"/>
              </a:rPr>
              <a:t>queue</a:t>
            </a:r>
            <a:r>
              <a:rPr lang="en-US" alt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19.6 Queues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C3290-9572-4442-9D99-B0B5EAB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15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FCD3-9D6C-4D10-A03F-C080A5E7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sz="2400" b="1" i="1" dirty="0"/>
              <a:t>Boxing and Unboxing Conversions</a:t>
            </a:r>
          </a:p>
          <a:p>
            <a:pPr eaLnBrk="1" hangingPunct="1">
              <a:defRPr/>
            </a:pPr>
            <a:r>
              <a:rPr lang="en-US" sz="2400" u="sng" dirty="0">
                <a:solidFill>
                  <a:srgbClr val="7030A0"/>
                </a:solidFill>
              </a:rPr>
              <a:t>Simple types </a:t>
            </a:r>
            <a:r>
              <a:rPr lang="en-US" sz="2400" dirty="0"/>
              <a:t>and other </a:t>
            </a:r>
            <a:r>
              <a:rPr lang="en-US" sz="2400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struct</a:t>
            </a:r>
            <a:r>
              <a:rPr lang="en-US" sz="2400" u="sng" dirty="0" err="1">
                <a:solidFill>
                  <a:srgbClr val="7030A0"/>
                </a:solidFill>
              </a:rPr>
              <a:t>s</a:t>
            </a:r>
            <a:r>
              <a:rPr lang="en-US" sz="2400" dirty="0"/>
              <a:t> inherit from </a:t>
            </a:r>
            <a:r>
              <a:rPr lang="en-US" sz="2400" u="sng" dirty="0"/>
              <a:t>class </a:t>
            </a:r>
            <a:r>
              <a:rPr lang="en-US" sz="24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ValueType</a:t>
            </a:r>
            <a:r>
              <a:rPr lang="en-US" sz="2400" u="sng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7030A0"/>
                </a:solidFill>
              </a:rPr>
              <a:t>namespace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System</a:t>
            </a:r>
            <a:r>
              <a:rPr lang="en-US" sz="2400" dirty="0"/>
              <a:t>. Class </a:t>
            </a:r>
            <a:r>
              <a:rPr lang="en-US" sz="2400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ValueType</a:t>
            </a:r>
            <a:r>
              <a:rPr lang="en-US" sz="2400" u="sng" dirty="0"/>
              <a:t> inherits from class </a:t>
            </a:r>
            <a:r>
              <a:rPr lang="en-US" sz="2400" u="sng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u="sng" dirty="0"/>
              <a:t>Thus, any </a:t>
            </a:r>
            <a:r>
              <a:rPr lang="en-US" sz="2400" u="sng" dirty="0">
                <a:solidFill>
                  <a:srgbClr val="FF0000"/>
                </a:solidFill>
              </a:rPr>
              <a:t>simple-type value can be assigned to an object variable</a:t>
            </a:r>
            <a:r>
              <a:rPr lang="en-US" sz="2400" u="sng" dirty="0"/>
              <a:t>; this is referred to as a </a:t>
            </a:r>
            <a:r>
              <a:rPr lang="en-US" sz="2400" b="1" u="sng" dirty="0">
                <a:solidFill>
                  <a:srgbClr val="0000FF"/>
                </a:solidFill>
              </a:rPr>
              <a:t>boxing conversion</a:t>
            </a:r>
            <a:r>
              <a:rPr lang="en-US" sz="2400" b="1" u="sng" dirty="0"/>
              <a:t> </a:t>
            </a:r>
            <a:r>
              <a:rPr lang="en-US" sz="2400" u="sng" dirty="0"/>
              <a:t>and enables </a:t>
            </a:r>
            <a:r>
              <a:rPr lang="en-US" sz="2400" u="sng" dirty="0">
                <a:solidFill>
                  <a:srgbClr val="FF0000"/>
                </a:solidFill>
              </a:rPr>
              <a:t>simple types </a:t>
            </a:r>
            <a:r>
              <a:rPr lang="en-US" sz="2400" u="sng" dirty="0"/>
              <a:t>to be used anywhere </a:t>
            </a:r>
            <a:r>
              <a:rPr lang="en-US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sz="2400" u="sng" dirty="0">
                <a:solidFill>
                  <a:srgbClr val="FF0000"/>
                </a:solidFill>
              </a:rPr>
              <a:t>s are expected</a:t>
            </a:r>
            <a:r>
              <a:rPr lang="en-US" sz="2400" u="sng" dirty="0"/>
              <a:t>. </a:t>
            </a:r>
            <a:r>
              <a:rPr lang="en-US" sz="2400" b="1" u="sng" dirty="0">
                <a:solidFill>
                  <a:srgbClr val="7030A0"/>
                </a:solidFill>
              </a:rPr>
              <a:t>(dog </a:t>
            </a:r>
            <a:r>
              <a:rPr lang="en-US" sz="2400" b="1" u="sng" dirty="0">
                <a:solidFill>
                  <a:srgbClr val="7030A0"/>
                </a:solidFill>
                <a:sym typeface="Wingdings" panose="05000000000000000000" pitchFamily="2" charset="2"/>
              </a:rPr>
              <a:t> animal</a:t>
            </a:r>
            <a:r>
              <a:rPr lang="en-US" sz="2400" b="1" u="sng" dirty="0">
                <a:solidFill>
                  <a:srgbClr val="7030A0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2400" dirty="0"/>
              <a:t>In a </a:t>
            </a:r>
            <a:r>
              <a:rPr lang="en-US" sz="2400" dirty="0">
                <a:solidFill>
                  <a:srgbClr val="7030A0"/>
                </a:solidFill>
              </a:rPr>
              <a:t>boxing conversion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7030A0"/>
                </a:solidFill>
              </a:rPr>
              <a:t>simple-type value </a:t>
            </a:r>
            <a:r>
              <a:rPr lang="en-US" sz="2400" dirty="0"/>
              <a:t>is copied into </a:t>
            </a:r>
            <a:r>
              <a:rPr lang="en-US" sz="2400" dirty="0">
                <a:solidFill>
                  <a:srgbClr val="7030A0"/>
                </a:solidFill>
              </a:rPr>
              <a:t>an object </a:t>
            </a:r>
            <a:r>
              <a:rPr lang="en-US" sz="2400" dirty="0"/>
              <a:t>so that the </a:t>
            </a:r>
            <a:r>
              <a:rPr lang="en-US" sz="2400" dirty="0">
                <a:solidFill>
                  <a:srgbClr val="7030A0"/>
                </a:solidFill>
              </a:rPr>
              <a:t>simple-type value </a:t>
            </a:r>
            <a:r>
              <a:rPr lang="en-US" sz="2400" dirty="0"/>
              <a:t>can be manipulated as an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19.2 Simple-Type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 err="1"/>
              <a:t>s</a:t>
            </a:r>
            <a:r>
              <a:rPr lang="en-US" dirty="0"/>
              <a:t>, Boxing and Unboxing 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973FE-437B-40B5-B980-31691A51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9235059-9233-433E-9EF3-6B4038551C3E}"/>
              </a:ext>
            </a:extLst>
          </p:cNvPr>
          <p:cNvSpPr/>
          <p:nvPr/>
        </p:nvSpPr>
        <p:spPr>
          <a:xfrm>
            <a:off x="-17929" y="21246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32CFD18-92CC-4977-BD1D-A5BFDA192C87}"/>
              </a:ext>
            </a:extLst>
          </p:cNvPr>
          <p:cNvSpPr/>
          <p:nvPr/>
        </p:nvSpPr>
        <p:spPr>
          <a:xfrm>
            <a:off x="-17929" y="28742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1321B4-A1F1-468D-A8AC-011DB73CD504}"/>
              </a:ext>
            </a:extLst>
          </p:cNvPr>
          <p:cNvSpPr/>
          <p:nvPr/>
        </p:nvSpPr>
        <p:spPr>
          <a:xfrm>
            <a:off x="-89648" y="40064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207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04A0-B9B1-4FA2-8FC2-4879740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60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8" y="0"/>
            <a:ext cx="9483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6B0DB-FA82-4099-BF50-491540A6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2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81617-61B0-4E1E-B536-0AE0039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5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A882F7-1065-4F78-8318-8E895B0C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0C915D-3B69-4668-AB5B-44D62253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9A345-33DF-460A-8523-C125EA49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7F5092-8995-3CFD-FF80-DEAA05C5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" y="0"/>
            <a:ext cx="7084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883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70B1E9-8728-40FD-A06A-A3E840F2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109E1-F07D-4D1D-B819-E30EAFD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Q&amp;A: </a:t>
            </a:r>
            <a:r>
              <a:rPr lang="en-US" altLang="zh-CN" dirty="0">
                <a:solidFill>
                  <a:srgbClr val="FF0000"/>
                </a:solidFill>
              </a:rPr>
              <a:t>Create Stack/Queue from existing class list by is/has(composition) relation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97C64-3744-4F65-A984-500154D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9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DC483-3F06-0CD7-3048-58F37C66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5D076-FC1C-E28F-4FFA-01BA4206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B48B3-9DEF-E5FE-0AED-BB26C4C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39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C12F0-9347-0DFC-93D9-9ECF7D8E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828F8F-4AA2-E8C1-0423-1BC36B3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3596-F596-3225-7E1C-21757D0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7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Linked lists, stacks and queues are </a:t>
            </a:r>
            <a:r>
              <a:rPr lang="en-US" altLang="en-US" dirty="0">
                <a:solidFill>
                  <a:srgbClr val="0000FF"/>
                </a:solidFill>
              </a:rPr>
              <a:t>linear data structures </a:t>
            </a:r>
            <a:r>
              <a:rPr lang="en-US" altLang="en-US" dirty="0"/>
              <a:t>(i.e., </a:t>
            </a:r>
            <a:r>
              <a:rPr lang="en-US" altLang="en-US" dirty="0">
                <a:solidFill>
                  <a:srgbClr val="0000FF"/>
                </a:solidFill>
              </a:rPr>
              <a:t>sequences</a:t>
            </a:r>
            <a:r>
              <a:rPr lang="en-US" altLang="en-US" dirty="0"/>
              <a:t>). </a:t>
            </a:r>
          </a:p>
          <a:p>
            <a:pPr eaLnBrk="1" hangingPunct="1"/>
            <a:r>
              <a:rPr lang="en-US" altLang="en-US" u="sng" dirty="0"/>
              <a:t>A </a:t>
            </a:r>
            <a:r>
              <a:rPr lang="en-US" altLang="en-US" u="sng" dirty="0">
                <a:solidFill>
                  <a:srgbClr val="0000FF"/>
                </a:solidFill>
              </a:rPr>
              <a:t>tree</a:t>
            </a:r>
            <a:r>
              <a:rPr lang="en-US" altLang="en-US" u="sng" dirty="0"/>
              <a:t> is a </a:t>
            </a:r>
            <a:r>
              <a:rPr lang="en-US" altLang="en-US" u="sng" dirty="0">
                <a:solidFill>
                  <a:srgbClr val="FF0000"/>
                </a:solidFill>
              </a:rPr>
              <a:t>nonlinear, two-dimensional data structure </a:t>
            </a:r>
            <a:r>
              <a:rPr lang="en-US" altLang="en-US" u="sng" dirty="0"/>
              <a:t>with special properties. </a:t>
            </a:r>
            <a:r>
              <a:rPr lang="en-US" altLang="en-US" u="sng" dirty="0">
                <a:solidFill>
                  <a:srgbClr val="FF0000"/>
                </a:solidFill>
              </a:rPr>
              <a:t>Tree nodes contain two or more links</a:t>
            </a:r>
            <a:r>
              <a:rPr lang="en-US" altLang="en-US" u="sng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7D57F-4A38-4DC3-947C-FDCA81CC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87</a:t>
            </a:fld>
            <a:endParaRPr 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CE0940B-9A68-4DCE-A188-1F6E52C62028}"/>
              </a:ext>
            </a:extLst>
          </p:cNvPr>
          <p:cNvSpPr/>
          <p:nvPr/>
        </p:nvSpPr>
        <p:spPr>
          <a:xfrm>
            <a:off x="120396" y="21963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10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sz="2400" b="1" i="1" dirty="0"/>
              <a:t>Basic Terminology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With binary trees (Fig. 19.18), each tree node contains two links (none, one or both of which may be null). 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root node </a:t>
            </a:r>
            <a:r>
              <a:rPr lang="en-US" sz="2400" dirty="0"/>
              <a:t>is the first node in a tree. </a:t>
            </a:r>
          </a:p>
          <a:p>
            <a:pPr eaLnBrk="1" hangingPunct="1">
              <a:defRPr/>
            </a:pPr>
            <a:r>
              <a:rPr lang="en-US" sz="2400" dirty="0"/>
              <a:t>Each link in the root node refers to a </a:t>
            </a:r>
            <a:r>
              <a:rPr lang="en-US" sz="2400" dirty="0">
                <a:solidFill>
                  <a:srgbClr val="0000FF"/>
                </a:solidFill>
              </a:rPr>
              <a:t>child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left child </a:t>
            </a:r>
            <a:r>
              <a:rPr lang="en-US" sz="2400" dirty="0"/>
              <a:t>is the first node in the </a:t>
            </a:r>
            <a:r>
              <a:rPr lang="en-US" sz="2400" dirty="0">
                <a:solidFill>
                  <a:srgbClr val="0000FF"/>
                </a:solidFill>
              </a:rPr>
              <a:t>left </a:t>
            </a:r>
            <a:r>
              <a:rPr lang="en-US" sz="2400" dirty="0" err="1">
                <a:solidFill>
                  <a:srgbClr val="0000FF"/>
                </a:solidFill>
              </a:rPr>
              <a:t>subtree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FF"/>
                </a:solidFill>
              </a:rPr>
              <a:t>right child </a:t>
            </a:r>
            <a:r>
              <a:rPr lang="en-US" sz="2400" dirty="0"/>
              <a:t>is the first node in the </a:t>
            </a:r>
            <a:r>
              <a:rPr lang="en-US" sz="2400" dirty="0">
                <a:solidFill>
                  <a:srgbClr val="0000FF"/>
                </a:solidFill>
              </a:rPr>
              <a:t>right </a:t>
            </a:r>
            <a:r>
              <a:rPr lang="en-US" sz="2400" dirty="0" err="1">
                <a:solidFill>
                  <a:srgbClr val="0000FF"/>
                </a:solidFill>
              </a:rPr>
              <a:t>subtree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The children of a specific node </a:t>
            </a:r>
            <a:r>
              <a:rPr lang="en-US" sz="2400" dirty="0"/>
              <a:t>are called </a:t>
            </a:r>
            <a:r>
              <a:rPr lang="en-US" sz="2400" dirty="0">
                <a:solidFill>
                  <a:srgbClr val="0000FF"/>
                </a:solidFill>
              </a:rPr>
              <a:t>siblings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A node with no children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rgbClr val="0000FF"/>
                </a:solidFill>
              </a:rPr>
              <a:t>leaf node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/>
              <a:t>Computer scientists normally draw trees from the root node down—the </a:t>
            </a:r>
            <a:r>
              <a:rPr lang="en-US" sz="2400" dirty="0">
                <a:solidFill>
                  <a:srgbClr val="FF0000"/>
                </a:solidFill>
              </a:rPr>
              <a:t>opposite of the way most trees grow in nature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273F9-6D34-4618-9446-3E28A38B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4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21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EA610-1E02-43F5-86DD-004C765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u="sng" dirty="0">
                <a:solidFill>
                  <a:srgbClr val="7030A0"/>
                </a:solidFill>
              </a:rPr>
              <a:t>Boxing conversions </a:t>
            </a:r>
            <a:r>
              <a:rPr lang="en-US" sz="2000" dirty="0"/>
              <a:t>can be performed either </a:t>
            </a:r>
            <a:r>
              <a:rPr lang="en-US" sz="2000" dirty="0">
                <a:solidFill>
                  <a:srgbClr val="7030A0"/>
                </a:solidFill>
              </a:rPr>
              <a:t>explicitly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7030A0"/>
                </a:solidFill>
              </a:rPr>
              <a:t>implicitly</a:t>
            </a:r>
            <a:r>
              <a:rPr lang="en-US" sz="2000" dirty="0"/>
              <a:t> as shown in the following statements:</a:t>
            </a:r>
          </a:p>
          <a:p>
            <a:pPr marL="365125" lvl="1" indent="0"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create an int value</a:t>
            </a:r>
          </a:p>
          <a:p>
            <a:pPr marL="365125" lvl="1" indent="0"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latin typeface="Consolas" panose="020B0609020204030204" pitchFamily="49" charset="0"/>
              </a:rPr>
              <a:t> object1 = (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latin typeface="Consolas" panose="020B0609020204030204" pitchFamily="49" charset="0"/>
              </a:rPr>
              <a:t> )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explicitly box the int value</a:t>
            </a:r>
          </a:p>
          <a:p>
            <a:pPr marL="365125" lvl="1" indent="0"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latin typeface="Consolas" panose="020B0609020204030204" pitchFamily="49" charset="0"/>
              </a:rPr>
              <a:t> object2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implicitly box the int value</a:t>
            </a:r>
          </a:p>
          <a:p>
            <a:pPr eaLnBrk="1" hangingPunct="1">
              <a:defRPr/>
            </a:pPr>
            <a:r>
              <a:rPr lang="en-US" sz="2000" dirty="0"/>
              <a:t>After executing the preceding code, both </a:t>
            </a:r>
            <a:r>
              <a:rPr lang="en-US" sz="2000" dirty="0">
                <a:latin typeface="Consolas" panose="020B0609020204030204" pitchFamily="49" charset="0"/>
              </a:rPr>
              <a:t>object1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object2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refer to two different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7030A0"/>
                </a:solidFill>
              </a:rPr>
              <a:t>s </a:t>
            </a:r>
            <a:r>
              <a:rPr lang="en-US" sz="2000" dirty="0"/>
              <a:t>that </a:t>
            </a:r>
            <a:r>
              <a:rPr lang="en-US" sz="2000" dirty="0">
                <a:solidFill>
                  <a:srgbClr val="FF0000"/>
                </a:solidFill>
              </a:rPr>
              <a:t>contain a copy of the integer value </a:t>
            </a:r>
            <a:r>
              <a:rPr lang="en-US" sz="2000" dirty="0">
                <a:solidFill>
                  <a:srgbClr val="7030A0"/>
                </a:solidFill>
              </a:rPr>
              <a:t>in int variable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/>
              <a:t>. </a:t>
            </a:r>
          </a:p>
          <a:p>
            <a:pPr eaLnBrk="1" hangingPunct="1">
              <a:defRPr/>
            </a:pPr>
            <a:r>
              <a:rPr lang="en-US" sz="2000" dirty="0"/>
              <a:t>An </a:t>
            </a:r>
            <a:r>
              <a:rPr lang="en-US" sz="2000" u="sng" dirty="0">
                <a:solidFill>
                  <a:srgbClr val="0000FF"/>
                </a:solidFill>
              </a:rPr>
              <a:t>unboxing conversion </a:t>
            </a:r>
            <a:r>
              <a:rPr lang="en-US" sz="2000" dirty="0"/>
              <a:t>can be used to </a:t>
            </a:r>
            <a:r>
              <a:rPr lang="en-US" sz="2000" dirty="0">
                <a:solidFill>
                  <a:srgbClr val="7030A0"/>
                </a:solidFill>
              </a:rPr>
              <a:t>explicitly </a:t>
            </a:r>
            <a:r>
              <a:rPr lang="en-US" sz="2000" u="sng" dirty="0">
                <a:solidFill>
                  <a:srgbClr val="7030A0"/>
                </a:solidFill>
              </a:rPr>
              <a:t>convert an </a:t>
            </a:r>
            <a:r>
              <a:rPr lang="en-US" sz="2000" u="sng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  <a:r>
              <a:rPr lang="en-US" sz="2000" u="sng" dirty="0">
                <a:solidFill>
                  <a:srgbClr val="7030A0"/>
                </a:solidFill>
              </a:rPr>
              <a:t> reference </a:t>
            </a:r>
            <a:r>
              <a:rPr lang="en-US" sz="2000" dirty="0"/>
              <a:t>to a simple value, as shown in the following statement:</a:t>
            </a:r>
          </a:p>
          <a:p>
            <a:pPr marL="365125" lvl="1" indent="0"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int1 = (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) object1;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explicitly unbox the int value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Explicitly attempting to unbox </a:t>
            </a:r>
            <a:r>
              <a:rPr lang="en-US" sz="2000" dirty="0"/>
              <a:t>an object reference that does not refer to the correct simple value type causes an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InvalidCastException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19.2 Simple-Type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s, Boxing and Unboxing Cont.) </a:t>
            </a:r>
            <a:r>
              <a:rPr lang="en-US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F67EE8-3A2F-4628-A26B-2B1E2FF2F981}"/>
              </a:ext>
            </a:extLst>
          </p:cNvPr>
          <p:cNvCxnSpPr/>
          <p:nvPr/>
        </p:nvCxnSpPr>
        <p:spPr>
          <a:xfrm>
            <a:off x="4873841" y="2681056"/>
            <a:ext cx="156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8CA47-D980-4B75-BA32-E7A3B879A670}"/>
              </a:ext>
            </a:extLst>
          </p:cNvPr>
          <p:cNvCxnSpPr/>
          <p:nvPr/>
        </p:nvCxnSpPr>
        <p:spPr>
          <a:xfrm>
            <a:off x="3693111" y="2982897"/>
            <a:ext cx="1500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F88F5-F0CB-4DF3-BA68-2F7803E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</a:t>
            </a:fld>
            <a:endParaRPr 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3663E6F-7F54-43D8-B1FA-359F7A520D52}"/>
              </a:ext>
            </a:extLst>
          </p:cNvPr>
          <p:cNvSpPr/>
          <p:nvPr/>
        </p:nvSpPr>
        <p:spPr>
          <a:xfrm>
            <a:off x="0" y="23487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59F3226-3459-47EA-B061-C7D33E4797FC}"/>
              </a:ext>
            </a:extLst>
          </p:cNvPr>
          <p:cNvSpPr/>
          <p:nvPr/>
        </p:nvSpPr>
        <p:spPr>
          <a:xfrm>
            <a:off x="0" y="3935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303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sz="2400" b="1" i="1" dirty="0"/>
              <a:t>Binary Search Trees</a:t>
            </a:r>
          </a:p>
          <a:p>
            <a:pPr eaLnBrk="1" hangingPunct="1">
              <a:defRPr/>
            </a:pPr>
            <a:r>
              <a:rPr lang="en-US" sz="2400" dirty="0"/>
              <a:t>In our binary-tree example, we create a special binary tree called a </a:t>
            </a:r>
            <a:r>
              <a:rPr lang="en-US" sz="2400" dirty="0">
                <a:solidFill>
                  <a:srgbClr val="0000FF"/>
                </a:solidFill>
              </a:rPr>
              <a:t>binary search tree</a:t>
            </a:r>
            <a:r>
              <a:rPr lang="en-US" sz="2400" dirty="0"/>
              <a:t>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A binary search tree </a:t>
            </a:r>
            <a:r>
              <a:rPr lang="en-US" sz="2400" dirty="0"/>
              <a:t>(with no duplicate node values) has the characteristic that the </a:t>
            </a:r>
            <a:r>
              <a:rPr lang="en-US" sz="2400" dirty="0">
                <a:solidFill>
                  <a:srgbClr val="FF0000"/>
                </a:solidFill>
              </a:rPr>
              <a:t>values in any left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>
                <a:solidFill>
                  <a:srgbClr val="FF0000"/>
                </a:solidFill>
              </a:rPr>
              <a:t> are less than the value </a:t>
            </a:r>
            <a:r>
              <a:rPr lang="en-US" sz="2400" dirty="0"/>
              <a:t>in the </a:t>
            </a:r>
            <a:r>
              <a:rPr lang="en-US" sz="2400" dirty="0" err="1"/>
              <a:t>subtree’s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parent node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FF0000"/>
                </a:solidFill>
              </a:rPr>
              <a:t>values in any right </a:t>
            </a:r>
            <a:r>
              <a:rPr lang="en-US" sz="2400" dirty="0" err="1">
                <a:solidFill>
                  <a:srgbClr val="FF0000"/>
                </a:solidFill>
              </a:rPr>
              <a:t>subtree</a:t>
            </a:r>
            <a:r>
              <a:rPr lang="en-US" sz="2400" dirty="0">
                <a:solidFill>
                  <a:srgbClr val="FF0000"/>
                </a:solidFill>
              </a:rPr>
              <a:t> are greater </a:t>
            </a:r>
            <a:r>
              <a:rPr lang="en-US" sz="2400" dirty="0"/>
              <a:t>than the value in the </a:t>
            </a:r>
            <a:r>
              <a:rPr lang="en-US" sz="2400" dirty="0" err="1"/>
              <a:t>subtree’s</a:t>
            </a:r>
            <a:r>
              <a:rPr lang="en-US" sz="2400" dirty="0"/>
              <a:t> parent node. </a:t>
            </a:r>
          </a:p>
          <a:p>
            <a:pPr eaLnBrk="1" hangingPunct="1">
              <a:defRPr/>
            </a:pPr>
            <a:r>
              <a:rPr lang="en-US" sz="2400" dirty="0"/>
              <a:t>Figure 19.19 illustrates a binary search tree with integer values. The shape of the binary search tree that corresponds to a set of data can depend on the order in which the values are inserted into the tree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5DDDD-43A4-4676-8B97-D8FEA83C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51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638"/>
            <a:ext cx="12192000" cy="4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B54CB-10DC-4053-AFB6-1635BC6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64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app of Figs. 19.20 and 19.21 creates a </a:t>
            </a:r>
            <a:r>
              <a:rPr lang="en-US" altLang="en-US" dirty="0">
                <a:solidFill>
                  <a:srgbClr val="FF0000"/>
                </a:solidFill>
              </a:rPr>
              <a:t>binary search tree of integers </a:t>
            </a:r>
            <a:r>
              <a:rPr lang="en-US" altLang="en-US" dirty="0"/>
              <a:t>and </a:t>
            </a:r>
            <a:r>
              <a:rPr lang="en-US" altLang="en-US" i="1" dirty="0"/>
              <a:t>traverses</a:t>
            </a:r>
            <a:r>
              <a:rPr lang="en-US" altLang="en-US" dirty="0"/>
              <a:t> it (i.e., walks through all its nodes) in three ways—using recursive </a:t>
            </a:r>
            <a:r>
              <a:rPr lang="en-US" altLang="en-US" dirty="0" err="1">
                <a:solidFill>
                  <a:srgbClr val="0000FF"/>
                </a:solidFill>
              </a:rPr>
              <a:t>inorder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FF"/>
                </a:solidFill>
              </a:rPr>
              <a:t>preorder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0000FF"/>
                </a:solidFill>
              </a:rPr>
              <a:t>postorder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traversals.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19.7 Trees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1BF5B-5AE9-4D34-BA30-553C4BBB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70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300C54C-5F2A-41F8-B505-8BED8793CA9C}"/>
              </a:ext>
            </a:extLst>
          </p:cNvPr>
          <p:cNvSpPr/>
          <p:nvPr/>
        </p:nvSpPr>
        <p:spPr>
          <a:xfrm>
            <a:off x="1362075" y="20152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6B22F-E013-49E8-8526-1AE1516E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89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50F06EB-0DF9-4FA7-8401-F4F918A696C6}"/>
              </a:ext>
            </a:extLst>
          </p:cNvPr>
          <p:cNvSpPr/>
          <p:nvPr/>
        </p:nvSpPr>
        <p:spPr>
          <a:xfrm>
            <a:off x="896644" y="1367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E9B0-F4B1-4590-A50D-22EFF67C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BAF3-2113-4D54-9B89-1BD77EF7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25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CDF11FC-1146-4ACA-9231-CED719934176}"/>
              </a:ext>
            </a:extLst>
          </p:cNvPr>
          <p:cNvSpPr/>
          <p:nvPr/>
        </p:nvSpPr>
        <p:spPr>
          <a:xfrm>
            <a:off x="1118586" y="7812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695983-E369-4F11-8A40-1FFD06A68EA2}"/>
              </a:ext>
            </a:extLst>
          </p:cNvPr>
          <p:cNvSpPr/>
          <p:nvPr/>
        </p:nvSpPr>
        <p:spPr>
          <a:xfrm>
            <a:off x="1305018" y="26100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554E79-904C-4991-874B-3B6EB5D15ECD}"/>
              </a:ext>
            </a:extLst>
          </p:cNvPr>
          <p:cNvSpPr/>
          <p:nvPr/>
        </p:nvSpPr>
        <p:spPr>
          <a:xfrm>
            <a:off x="1429306" y="13316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4EB039-36B1-4A98-8789-7A0358A36BA3}"/>
              </a:ext>
            </a:extLst>
          </p:cNvPr>
          <p:cNvSpPr/>
          <p:nvPr/>
        </p:nvSpPr>
        <p:spPr>
          <a:xfrm>
            <a:off x="1911498" y="4651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6F35F6-64A9-42BC-A358-85DA61EB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27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4D5E744-1176-4DE5-BE88-E6A582B761EF}"/>
              </a:ext>
            </a:extLst>
          </p:cNvPr>
          <p:cNvSpPr/>
          <p:nvPr/>
        </p:nvSpPr>
        <p:spPr>
          <a:xfrm>
            <a:off x="2370338" y="32936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EAE799-396D-4638-B945-03CB9FC0A7B8}"/>
              </a:ext>
            </a:extLst>
          </p:cNvPr>
          <p:cNvSpPr/>
          <p:nvPr/>
        </p:nvSpPr>
        <p:spPr>
          <a:xfrm>
            <a:off x="2370338" y="40926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2DBB-3887-45FC-A8C0-E84DCAEB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38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E28D8D4-BC21-4A91-84CE-DA3CB883899F}"/>
              </a:ext>
            </a:extLst>
          </p:cNvPr>
          <p:cNvSpPr/>
          <p:nvPr/>
        </p:nvSpPr>
        <p:spPr>
          <a:xfrm>
            <a:off x="2432482" y="4048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EC7AE-6F83-4E58-89EF-1195783D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0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9_DataStructures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49EDF26-4F67-4AA5-B70C-FE4CE6A6AE94}"/>
              </a:ext>
            </a:extLst>
          </p:cNvPr>
          <p:cNvSpPr/>
          <p:nvPr/>
        </p:nvSpPr>
        <p:spPr>
          <a:xfrm>
            <a:off x="2352582" y="4572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92046-C3BF-4B1C-B25C-5B95E27F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E195-D5A9-408D-AC36-E41C06A6818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vcsharphtp6_12</Template>
  <TotalTime>826</TotalTime>
  <Words>3905</Words>
  <Application>Microsoft Office PowerPoint</Application>
  <PresentationFormat>Widescreen</PresentationFormat>
  <Paragraphs>407</Paragraphs>
  <Slides>125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Custom Linked Data Structures</vt:lpstr>
      <vt:lpstr>PowerPoint Presentation</vt:lpstr>
      <vt:lpstr>PowerPoint Presentation</vt:lpstr>
      <vt:lpstr>19.1 Introduction</vt:lpstr>
      <vt:lpstr>19.1 Introduction (cont.)</vt:lpstr>
      <vt:lpstr>19.2 Simple-Type structs, Boxing and Unboxing</vt:lpstr>
      <vt:lpstr>19.2 Simple-Type structs, Boxing and Unboxing Cont.)</vt:lpstr>
      <vt:lpstr>19.2 Simple-Type structs, Boxing and Unboxing Cont.)</vt:lpstr>
      <vt:lpstr>19.2 Simple-Type structs, Boxing and Unboxing Cont.) P</vt:lpstr>
      <vt:lpstr>Boxing &amp; Unboxing</vt:lpstr>
      <vt:lpstr>19.3 Self-Referential Classes</vt:lpstr>
      <vt:lpstr>PowerPoint Presentation</vt:lpstr>
      <vt:lpstr>19.3 Self-Referential Classes (Cont.)</vt:lpstr>
      <vt:lpstr>PowerPoint Presentation</vt:lpstr>
      <vt:lpstr>PowerPoint Presentation</vt:lpstr>
      <vt:lpstr>19.3 Self-Referential Classes (Cont.)</vt:lpstr>
      <vt:lpstr>19.4 Linked Lists</vt:lpstr>
      <vt:lpstr>19.4 Linked Lists (cont.)</vt:lpstr>
      <vt:lpstr>19.4 Linked Lists (cont.)</vt:lpstr>
      <vt:lpstr>PowerPoint Presentation</vt:lpstr>
      <vt:lpstr>19.4 Linked Lists (cont.)</vt:lpstr>
      <vt:lpstr>PowerPoint Presentation</vt:lpstr>
      <vt:lpstr>PowerPoint Presentation</vt:lpstr>
      <vt:lpstr>PowerPoint Presentation</vt:lpstr>
      <vt:lpstr>19.4 Linked Lists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19.4 Linked Lists (cont.)</vt:lpstr>
      <vt:lpstr>19.4 Linked Lists (cont.)</vt:lpstr>
      <vt:lpstr>19.4 Linked Lists (cont.)</vt:lpstr>
      <vt:lpstr>PowerPoint Presentation</vt:lpstr>
      <vt:lpstr>PowerPoint Presentation</vt:lpstr>
      <vt:lpstr>19.4 Linked Lists (cont.)</vt:lpstr>
      <vt:lpstr>19.4 Linked Lists (cont.)</vt:lpstr>
      <vt:lpstr>PowerPoint Presentation</vt:lpstr>
      <vt:lpstr>19.4 Linked Lists (cont.)</vt:lpstr>
      <vt:lpstr>PowerPoint Presentation</vt:lpstr>
      <vt:lpstr>19.4 Linked Lists (cont.)</vt:lpstr>
      <vt:lpstr>PowerPoint Presentation</vt:lpstr>
      <vt:lpstr>19.4 Linked Lists (cont.)</vt:lpstr>
      <vt:lpstr>PowerPoint Presentation</vt:lpstr>
      <vt:lpstr>19.4 Linked Lists (cont.)</vt:lpstr>
      <vt:lpstr>PowerPoint Presentation</vt:lpstr>
      <vt:lpstr>PowerPoint Presentation</vt:lpstr>
      <vt:lpstr>19.5 Stacks</vt:lpstr>
      <vt:lpstr>19.5 Stacks (cont.)</vt:lpstr>
      <vt:lpstr>Create stack from existing class list by Is-a relation</vt:lpstr>
      <vt:lpstr>PowerPoint Presentation</vt:lpstr>
      <vt:lpstr>PowerPoint Presentation</vt:lpstr>
      <vt:lpstr>19.5 Stacks (cont.)</vt:lpstr>
      <vt:lpstr>PowerPoint Presentation</vt:lpstr>
      <vt:lpstr>PowerPoint Presentation</vt:lpstr>
      <vt:lpstr>PowerPoint Presentation</vt:lpstr>
      <vt:lpstr>PowerPoint Presentation</vt:lpstr>
      <vt:lpstr>19.5 Stacks (cont.)</vt:lpstr>
      <vt:lpstr>19.5 Stacks (cont.)</vt:lpstr>
      <vt:lpstr>Create stack from existing class list by has/composition relation</vt:lpstr>
      <vt:lpstr>PowerPoint Presentation</vt:lpstr>
      <vt:lpstr>PowerPoint Presentation</vt:lpstr>
      <vt:lpstr>19.6 Queues</vt:lpstr>
      <vt:lpstr>19.6 Queues (cont.)</vt:lpstr>
      <vt:lpstr>19.6 Queues (cont.)</vt:lpstr>
      <vt:lpstr>Create Queue from existing class list by Is-a relation</vt:lpstr>
      <vt:lpstr>PowerPoint Presentation</vt:lpstr>
      <vt:lpstr>PowerPoint Presentation</vt:lpstr>
      <vt:lpstr>19.6 Queues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Q&amp;A: Create Stack/Queue from existing class list by is/has(composition) relation</vt:lpstr>
      <vt:lpstr>PowerPoint Presentation</vt:lpstr>
      <vt:lpstr>PowerPoint Presentation</vt:lpstr>
      <vt:lpstr>19.7 Trees</vt:lpstr>
      <vt:lpstr>19.7 Trees (cont.)</vt:lpstr>
      <vt:lpstr>PowerPoint Presentation</vt:lpstr>
      <vt:lpstr>19.7 Trees (cont.)</vt:lpstr>
      <vt:lpstr>PowerPoint Presentation</vt:lpstr>
      <vt:lpstr>19.7 Trees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19.7 Trees (cont.)</vt:lpstr>
      <vt:lpstr>PowerPoint Presentation</vt:lpstr>
      <vt:lpstr>19.7 Trees (cont.)</vt:lpstr>
      <vt:lpstr>19.7 Trees (cont.)</vt:lpstr>
      <vt:lpstr>19.7 Trees (cont.)</vt:lpstr>
      <vt:lpstr>19.7 Trees (cont.)</vt:lpstr>
      <vt:lpstr>19.7 Trees (cont.)</vt:lpstr>
      <vt:lpstr>19.7 Trees (cont.)</vt:lpstr>
      <vt:lpstr>19.7 Trees (cont.)</vt:lpstr>
      <vt:lpstr>19.7.2 Binary Search Tree of IComparable Objects</vt:lpstr>
      <vt:lpstr>19.7.2 Binary Search Tree of IComparable Objects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Linked Data Structures</dc:title>
  <dc:creator>Paul Deitel</dc:creator>
  <cp:lastModifiedBy>Suoju He</cp:lastModifiedBy>
  <cp:revision>43</cp:revision>
  <dcterms:created xsi:type="dcterms:W3CDTF">2016-09-30T14:02:00Z</dcterms:created>
  <dcterms:modified xsi:type="dcterms:W3CDTF">2024-02-21T16:06:08Z</dcterms:modified>
</cp:coreProperties>
</file>