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93" r:id="rId2"/>
    <p:sldId id="258" r:id="rId3"/>
    <p:sldId id="259" r:id="rId4"/>
    <p:sldId id="294" r:id="rId5"/>
    <p:sldId id="260" r:id="rId6"/>
    <p:sldId id="261" r:id="rId7"/>
    <p:sldId id="262" r:id="rId8"/>
    <p:sldId id="295" r:id="rId9"/>
    <p:sldId id="263" r:id="rId10"/>
    <p:sldId id="264" r:id="rId11"/>
    <p:sldId id="265" r:id="rId12"/>
    <p:sldId id="266" r:id="rId13"/>
    <p:sldId id="267" r:id="rId14"/>
    <p:sldId id="296" r:id="rId15"/>
    <p:sldId id="310" r:id="rId16"/>
    <p:sldId id="309" r:id="rId17"/>
    <p:sldId id="297" r:id="rId18"/>
    <p:sldId id="298" r:id="rId19"/>
    <p:sldId id="268" r:id="rId20"/>
    <p:sldId id="269" r:id="rId21"/>
    <p:sldId id="270" r:id="rId22"/>
    <p:sldId id="299" r:id="rId23"/>
    <p:sldId id="300" r:id="rId24"/>
    <p:sldId id="301" r:id="rId25"/>
    <p:sldId id="302" r:id="rId26"/>
    <p:sldId id="303" r:id="rId27"/>
    <p:sldId id="304" r:id="rId28"/>
    <p:sldId id="305" r:id="rId29"/>
    <p:sldId id="271" r:id="rId30"/>
    <p:sldId id="272" r:id="rId31"/>
    <p:sldId id="273" r:id="rId32"/>
    <p:sldId id="274" r:id="rId33"/>
    <p:sldId id="306" r:id="rId34"/>
    <p:sldId id="275" r:id="rId35"/>
    <p:sldId id="276" r:id="rId36"/>
    <p:sldId id="277" r:id="rId37"/>
    <p:sldId id="278" r:id="rId38"/>
    <p:sldId id="307" r:id="rId39"/>
    <p:sldId id="279" r:id="rId40"/>
    <p:sldId id="280" r:id="rId41"/>
    <p:sldId id="281" r:id="rId42"/>
    <p:sldId id="282" r:id="rId43"/>
    <p:sldId id="283" r:id="rId44"/>
    <p:sldId id="284" r:id="rId45"/>
    <p:sldId id="285" r:id="rId46"/>
    <p:sldId id="286" r:id="rId47"/>
    <p:sldId id="308" r:id="rId48"/>
    <p:sldId id="287" r:id="rId49"/>
    <p:sldId id="288" r:id="rId50"/>
    <p:sldId id="289" r:id="rId51"/>
    <p:sldId id="290" r:id="rId52"/>
    <p:sldId id="313" r:id="rId53"/>
    <p:sldId id="291" r:id="rId54"/>
    <p:sldId id="292" r:id="rId55"/>
    <p:sldId id="311" r:id="rId56"/>
    <p:sldId id="312" r:id="rId57"/>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9" autoAdjust="0"/>
    <p:restoredTop sz="95677" autoAdjust="0"/>
  </p:normalViewPr>
  <p:slideViewPr>
    <p:cSldViewPr snapToGrid="0">
      <p:cViewPr varScale="1">
        <p:scale>
          <a:sx n="82" d="100"/>
          <a:sy n="82" d="100"/>
        </p:scale>
        <p:origin x="42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FC40C4-FD0B-404D-9640-E69CACE5695B}" type="datetimeFigureOut">
              <a:rPr lang="en-US" smtClean="0"/>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0C458-5D71-489C-8829-C134ED008A51}" type="slidenum">
              <a:rPr lang="en-US" smtClean="0"/>
              <a:t>‹#›</a:t>
            </a:fld>
            <a:endParaRPr lang="en-US"/>
          </a:p>
        </p:txBody>
      </p:sp>
    </p:spTree>
    <p:extLst>
      <p:ext uri="{BB962C8B-B14F-4D97-AF65-F5344CB8AC3E}">
        <p14:creationId xmlns:p14="http://schemas.microsoft.com/office/powerpoint/2010/main" val="2656800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376B6E-7392-4AAB-B74D-020DDD275D8F}" type="slidenum">
              <a:rPr lang="en-US" smtClean="0"/>
              <a:t>1</a:t>
            </a:fld>
            <a:endParaRPr lang="en-US"/>
          </a:p>
        </p:txBody>
      </p:sp>
    </p:spTree>
    <p:extLst>
      <p:ext uri="{BB962C8B-B14F-4D97-AF65-F5344CB8AC3E}">
        <p14:creationId xmlns:p14="http://schemas.microsoft.com/office/powerpoint/2010/main" val="4084000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20C458-5D71-489C-8829-C134ED008A51}" type="slidenum">
              <a:rPr lang="en-US" smtClean="0"/>
              <a:t>14</a:t>
            </a:fld>
            <a:endParaRPr lang="en-US"/>
          </a:p>
        </p:txBody>
      </p:sp>
    </p:spTree>
    <p:extLst>
      <p:ext uri="{BB962C8B-B14F-4D97-AF65-F5344CB8AC3E}">
        <p14:creationId xmlns:p14="http://schemas.microsoft.com/office/powerpoint/2010/main" val="329529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20C458-5D71-489C-8829-C134ED008A51}" type="slidenum">
              <a:rPr lang="en-US" smtClean="0"/>
              <a:t>15</a:t>
            </a:fld>
            <a:endParaRPr lang="en-US"/>
          </a:p>
        </p:txBody>
      </p:sp>
    </p:spTree>
    <p:extLst>
      <p:ext uri="{BB962C8B-B14F-4D97-AF65-F5344CB8AC3E}">
        <p14:creationId xmlns:p14="http://schemas.microsoft.com/office/powerpoint/2010/main" val="2919029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20C458-5D71-489C-8829-C134ED008A51}" type="slidenum">
              <a:rPr lang="en-US" smtClean="0"/>
              <a:t>16</a:t>
            </a:fld>
            <a:endParaRPr lang="en-US"/>
          </a:p>
        </p:txBody>
      </p:sp>
    </p:spTree>
    <p:extLst>
      <p:ext uri="{BB962C8B-B14F-4D97-AF65-F5344CB8AC3E}">
        <p14:creationId xmlns:p14="http://schemas.microsoft.com/office/powerpoint/2010/main" val="2926682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37523FB6-682B-4A43-93BE-5B9459341987}" type="datetime1">
              <a:rPr lang="en-US" smtClean="0"/>
              <a:t>2/20/2024</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B050D37D-3C53-4466-AA84-E45FCF5B97DC}"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©1992-2017 by Pearson Education, Inc. All Rights Reserved.</a:t>
            </a:r>
          </a:p>
        </p:txBody>
      </p:sp>
    </p:spTree>
    <p:extLst>
      <p:ext uri="{BB962C8B-B14F-4D97-AF65-F5344CB8AC3E}">
        <p14:creationId xmlns:p14="http://schemas.microsoft.com/office/powerpoint/2010/main" val="287356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013528FC-A338-43F8-A2BE-A0DF26BBBA73}" type="datetime1">
              <a:rPr lang="en-US" smtClean="0"/>
              <a:t>2/20/2024</a:t>
            </a:fld>
            <a:endParaRPr lang="en-US"/>
          </a:p>
        </p:txBody>
      </p:sp>
      <p:sp>
        <p:nvSpPr>
          <p:cNvPr id="5" name="Footer Placeholder 21"/>
          <p:cNvSpPr>
            <a:spLocks noGrp="1"/>
          </p:cNvSpPr>
          <p:nvPr>
            <p:ph type="ftr" sz="quarter" idx="11"/>
          </p:nvPr>
        </p:nvSpPr>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B050D37D-3C53-4466-AA84-E45FCF5B97DC}" type="slidenum">
              <a:rPr lang="en-US" smtClean="0"/>
              <a:t>‹#›</a:t>
            </a:fld>
            <a:endParaRPr lang="en-US"/>
          </a:p>
        </p:txBody>
      </p:sp>
    </p:spTree>
    <p:extLst>
      <p:ext uri="{BB962C8B-B14F-4D97-AF65-F5344CB8AC3E}">
        <p14:creationId xmlns:p14="http://schemas.microsoft.com/office/powerpoint/2010/main" val="3194543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2B81833C-77B5-477B-882B-021E40D35A56}" type="datetime1">
              <a:rPr lang="en-US" smtClean="0"/>
              <a:t>2/20/2024</a:t>
            </a:fld>
            <a:endParaRPr lang="en-US"/>
          </a:p>
        </p:txBody>
      </p:sp>
      <p:sp>
        <p:nvSpPr>
          <p:cNvPr id="5" name="Footer Placeholder 21"/>
          <p:cNvSpPr>
            <a:spLocks noGrp="1"/>
          </p:cNvSpPr>
          <p:nvPr>
            <p:ph type="ftr" sz="quarter" idx="11"/>
          </p:nvPr>
        </p:nvSpPr>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B050D37D-3C53-4466-AA84-E45FCF5B97DC}" type="slidenum">
              <a:rPr lang="en-US" smtClean="0"/>
              <a:t>‹#›</a:t>
            </a:fld>
            <a:endParaRPr lang="en-US"/>
          </a:p>
        </p:txBody>
      </p:sp>
    </p:spTree>
    <p:extLst>
      <p:ext uri="{BB962C8B-B14F-4D97-AF65-F5344CB8AC3E}">
        <p14:creationId xmlns:p14="http://schemas.microsoft.com/office/powerpoint/2010/main" val="2177009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B050D37D-3C53-4466-AA84-E45FCF5B97DC}" type="slidenum">
              <a:rPr lang="en-US" smtClean="0"/>
              <a:t>‹#›</a:t>
            </a:fld>
            <a:endParaRPr lang="en-US"/>
          </a:p>
        </p:txBody>
      </p:sp>
    </p:spTree>
    <p:extLst>
      <p:ext uri="{BB962C8B-B14F-4D97-AF65-F5344CB8AC3E}">
        <p14:creationId xmlns:p14="http://schemas.microsoft.com/office/powerpoint/2010/main" val="223642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36E1298B-CB7A-4D6D-9EBA-9C80F2C2D1DE}" type="datetime1">
              <a:rPr lang="en-US" smtClean="0"/>
              <a:t>2/20/2024</a:t>
            </a:fld>
            <a:endParaRPr lang="en-US"/>
          </a:p>
        </p:txBody>
      </p:sp>
      <p:sp>
        <p:nvSpPr>
          <p:cNvPr id="8" name="Footer Placeholder 4"/>
          <p:cNvSpPr>
            <a:spLocks noGrp="1"/>
          </p:cNvSpPr>
          <p:nvPr>
            <p:ph type="ftr" sz="quarter" idx="11"/>
          </p:nvPr>
        </p:nvSpPr>
        <p:spPr>
          <a:xfrm>
            <a:off x="609600" y="6408739"/>
            <a:ext cx="8365067" cy="365125"/>
          </a:xfrm>
        </p:spPr>
        <p:txBody>
          <a:bodyPr/>
          <a:lstStyle>
            <a:lvl1pPr>
              <a:defRPr/>
            </a:lvl1pPr>
            <a:extLst/>
          </a:lstStyle>
          <a:p>
            <a:r>
              <a:rPr lang="en-US"/>
              <a:t>©1992-2017 by Pearson Education, Inc.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fld id="{B050D37D-3C53-4466-AA84-E45FCF5B97DC}" type="slidenum">
              <a:rPr lang="en-US" smtClean="0"/>
              <a:t>‹#›</a:t>
            </a:fld>
            <a:endParaRPr lang="en-US"/>
          </a:p>
        </p:txBody>
      </p:sp>
    </p:spTree>
    <p:extLst>
      <p:ext uri="{BB962C8B-B14F-4D97-AF65-F5344CB8AC3E}">
        <p14:creationId xmlns:p14="http://schemas.microsoft.com/office/powerpoint/2010/main" val="237078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smtClean="0"/>
            </a:lvl1pPr>
            <a:extLst/>
          </a:lstStyle>
          <a:p>
            <a:fld id="{F9ADF394-F6B4-4F08-BA6D-357830A8967F}" type="datetime1">
              <a:rPr lang="en-US" smtClean="0"/>
              <a:t>2/20/2024</a:t>
            </a:fld>
            <a:endParaRPr lang="en-US"/>
          </a:p>
        </p:txBody>
      </p:sp>
      <p:sp>
        <p:nvSpPr>
          <p:cNvPr id="7" name="Footer Placeholder 4"/>
          <p:cNvSpPr>
            <a:spLocks noGrp="1"/>
          </p:cNvSpPr>
          <p:nvPr>
            <p:ph type="ftr" sz="quarter" idx="11"/>
          </p:nvPr>
        </p:nvSpPr>
        <p:spPr/>
        <p:txBody>
          <a:bodyPr/>
          <a:lstStyle>
            <a:lvl1pPr>
              <a:defRPr/>
            </a:lvl1pPr>
            <a:extLst/>
          </a:lstStyle>
          <a:p>
            <a:r>
              <a:rPr lang="en-US"/>
              <a:t>©1992-2017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B050D37D-3C53-4466-AA84-E45FCF5B97DC}" type="slidenum">
              <a:rPr lang="en-US" smtClean="0"/>
              <a:t>‹#›</a:t>
            </a:fld>
            <a:endParaRPr lang="en-US"/>
          </a:p>
        </p:txBody>
      </p:sp>
    </p:spTree>
    <p:extLst>
      <p:ext uri="{BB962C8B-B14F-4D97-AF65-F5344CB8AC3E}">
        <p14:creationId xmlns:p14="http://schemas.microsoft.com/office/powerpoint/2010/main" val="24857480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CF1811D9-D74D-480F-9786-17EE7C7F49A0}" type="datetime1">
              <a:rPr lang="en-US" smtClean="0"/>
              <a:t>2/20/2024</a:t>
            </a:fld>
            <a:endParaRPr lang="en-US"/>
          </a:p>
        </p:txBody>
      </p:sp>
      <p:sp>
        <p:nvSpPr>
          <p:cNvPr id="6" name="Footer Placeholder 5"/>
          <p:cNvSpPr>
            <a:spLocks noGrp="1"/>
          </p:cNvSpPr>
          <p:nvPr>
            <p:ph type="ftr" sz="quarter" idx="11"/>
          </p:nvPr>
        </p:nvSpPr>
        <p:spPr/>
        <p:txBody>
          <a:bodyPr/>
          <a:lstStyle>
            <a:lvl1pPr>
              <a:defRPr/>
            </a:lvl1pPr>
            <a:extLst/>
          </a:lstStyle>
          <a:p>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B050D37D-3C53-4466-AA84-E45FCF5B97DC}" type="slidenum">
              <a:rPr lang="en-US" smtClean="0"/>
              <a:t>‹#›</a:t>
            </a:fld>
            <a:endParaRPr lang="en-US"/>
          </a:p>
        </p:txBody>
      </p:sp>
    </p:spTree>
    <p:extLst>
      <p:ext uri="{BB962C8B-B14F-4D97-AF65-F5344CB8AC3E}">
        <p14:creationId xmlns:p14="http://schemas.microsoft.com/office/powerpoint/2010/main" val="4248037662"/>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F538925E-C61D-4746-8F7D-5E3B44DEDF3A}" type="datetime1">
              <a:rPr lang="en-US" smtClean="0"/>
              <a:t>2/20/2024</a:t>
            </a:fld>
            <a:endParaRPr lang="en-US"/>
          </a:p>
        </p:txBody>
      </p:sp>
      <p:sp>
        <p:nvSpPr>
          <p:cNvPr id="8" name="Footer Placeholder 7"/>
          <p:cNvSpPr>
            <a:spLocks noGrp="1"/>
          </p:cNvSpPr>
          <p:nvPr>
            <p:ph type="ftr" sz="quarter" idx="11"/>
          </p:nvPr>
        </p:nvSpPr>
        <p:spPr/>
        <p:txBody>
          <a:bodyPr/>
          <a:lstStyle>
            <a:lvl1pPr>
              <a:defRPr/>
            </a:lvl1pPr>
            <a:extLst/>
          </a:lstStyle>
          <a:p>
            <a:r>
              <a:rPr lang="en-US"/>
              <a:t>©1992-2017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B050D37D-3C53-4466-AA84-E45FCF5B97DC}" type="slidenum">
              <a:rPr lang="en-US" smtClean="0"/>
              <a:t>‹#›</a:t>
            </a:fld>
            <a:endParaRPr lang="en-US"/>
          </a:p>
        </p:txBody>
      </p:sp>
    </p:spTree>
    <p:extLst>
      <p:ext uri="{BB962C8B-B14F-4D97-AF65-F5344CB8AC3E}">
        <p14:creationId xmlns:p14="http://schemas.microsoft.com/office/powerpoint/2010/main" val="150598568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E5FBDC37-CE83-4C01-A4EB-95FE8C47A7E5}" type="datetime1">
              <a:rPr lang="en-US" smtClean="0"/>
              <a:t>2/20/2024</a:t>
            </a:fld>
            <a:endParaRPr lang="en-US"/>
          </a:p>
        </p:txBody>
      </p:sp>
      <p:sp>
        <p:nvSpPr>
          <p:cNvPr id="4" name="Footer Placeholder 3"/>
          <p:cNvSpPr>
            <a:spLocks noGrp="1"/>
          </p:cNvSpPr>
          <p:nvPr>
            <p:ph type="ftr" sz="quarter" idx="11"/>
          </p:nvPr>
        </p:nvSpPr>
        <p:spPr/>
        <p:txBody>
          <a:bodyPr/>
          <a:lstStyle>
            <a:lvl1pPr>
              <a:defRPr/>
            </a:lvl1pPr>
            <a:extLst/>
          </a:lstStyle>
          <a:p>
            <a:r>
              <a:rPr lang="en-US"/>
              <a:t>©1992-2017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B050D37D-3C53-4466-AA84-E45FCF5B97DC}" type="slidenum">
              <a:rPr lang="en-US" smtClean="0"/>
              <a:t>‹#›</a:t>
            </a:fld>
            <a:endParaRPr lang="en-US"/>
          </a:p>
        </p:txBody>
      </p:sp>
    </p:spTree>
    <p:extLst>
      <p:ext uri="{BB962C8B-B14F-4D97-AF65-F5344CB8AC3E}">
        <p14:creationId xmlns:p14="http://schemas.microsoft.com/office/powerpoint/2010/main" val="423827803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8ECB3A53-6487-4360-8760-0E57B48CF3B9}" type="datetime1">
              <a:rPr lang="en-US" smtClean="0"/>
              <a:t>2/20/2024</a:t>
            </a:fld>
            <a:endParaRPr lang="en-US"/>
          </a:p>
        </p:txBody>
      </p:sp>
      <p:sp>
        <p:nvSpPr>
          <p:cNvPr id="3" name="Footer Placeholder 21"/>
          <p:cNvSpPr>
            <a:spLocks noGrp="1"/>
          </p:cNvSpPr>
          <p:nvPr>
            <p:ph type="ftr" sz="quarter" idx="11"/>
          </p:nvPr>
        </p:nvSpPr>
        <p:spPr/>
        <p:txBody>
          <a:bodyPr/>
          <a:lstStyle>
            <a:lvl1pPr>
              <a:defRPr/>
            </a:lvl1pPr>
          </a:lstStyle>
          <a:p>
            <a:r>
              <a:rPr lang="en-US"/>
              <a:t>©1992-2017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B050D37D-3C53-4466-AA84-E45FCF5B97DC}" type="slidenum">
              <a:rPr lang="en-US" smtClean="0"/>
              <a:t>‹#›</a:t>
            </a:fld>
            <a:endParaRPr lang="en-US"/>
          </a:p>
        </p:txBody>
      </p:sp>
    </p:spTree>
    <p:extLst>
      <p:ext uri="{BB962C8B-B14F-4D97-AF65-F5344CB8AC3E}">
        <p14:creationId xmlns:p14="http://schemas.microsoft.com/office/powerpoint/2010/main" val="375430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58A7E52E-D1B7-48B0-BEB1-65CC24A3ED9F}" type="datetime1">
              <a:rPr lang="en-US" smtClean="0"/>
              <a:t>2/20/2024</a:t>
            </a:fld>
            <a:endParaRPr lang="en-US"/>
          </a:p>
        </p:txBody>
      </p:sp>
      <p:sp>
        <p:nvSpPr>
          <p:cNvPr id="6" name="Footer Placeholder 5"/>
          <p:cNvSpPr>
            <a:spLocks noGrp="1"/>
          </p:cNvSpPr>
          <p:nvPr>
            <p:ph type="ftr" sz="quarter" idx="11"/>
          </p:nvPr>
        </p:nvSpPr>
        <p:spPr/>
        <p:txBody>
          <a:bodyPr/>
          <a:lstStyle>
            <a:lvl1pPr>
              <a:defRPr/>
            </a:lvl1pPr>
            <a:extLst/>
          </a:lstStyle>
          <a:p>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B050D37D-3C53-4466-AA84-E45FCF5B97DC}" type="slidenum">
              <a:rPr lang="en-US" smtClean="0"/>
              <a:t>‹#›</a:t>
            </a:fld>
            <a:endParaRPr lang="en-US"/>
          </a:p>
        </p:txBody>
      </p:sp>
    </p:spTree>
    <p:extLst>
      <p:ext uri="{BB962C8B-B14F-4D97-AF65-F5344CB8AC3E}">
        <p14:creationId xmlns:p14="http://schemas.microsoft.com/office/powerpoint/2010/main" val="1799422153"/>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mn-cs"/>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D1E9A5A5-1BE4-423D-BF44-65E6FFD4232B}" type="datetime1">
              <a:rPr lang="en-US" smtClean="0"/>
              <a:t>2/20/2024</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©1992-2017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B050D37D-3C53-4466-AA84-E45FCF5B97DC}" type="slidenum">
              <a:rPr lang="en-US" smtClean="0"/>
              <a:t>‹#›</a:t>
            </a:fld>
            <a:endParaRPr lang="en-US"/>
          </a:p>
        </p:txBody>
      </p:sp>
    </p:spTree>
    <p:extLst>
      <p:ext uri="{BB962C8B-B14F-4D97-AF65-F5344CB8AC3E}">
        <p14:creationId xmlns:p14="http://schemas.microsoft.com/office/powerpoint/2010/main" val="244899096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7BD781F7-F083-41E5-B64F-74AEA24014F0}" type="datetime1">
              <a:rPr lang="en-US" smtClean="0"/>
              <a:t>2/20/2024</a:t>
            </a:fld>
            <a:endParaRPr lang="en-US"/>
          </a:p>
        </p:txBody>
      </p:sp>
      <p:sp>
        <p:nvSpPr>
          <p:cNvPr id="22" name="Footer Placeholder 21"/>
          <p:cNvSpPr>
            <a:spLocks noGrp="1"/>
          </p:cNvSpPr>
          <p:nvPr>
            <p:ph type="ftr" sz="quarter" idx="3"/>
          </p:nvPr>
        </p:nvSpPr>
        <p:spPr>
          <a:xfrm>
            <a:off x="5283200" y="6408739"/>
            <a:ext cx="369146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©1992-2017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defRPr>
            </a:lvl1pPr>
          </a:lstStyle>
          <a:p>
            <a:fld id="{B050D37D-3C53-4466-AA84-E45FCF5B97DC}" type="slidenum">
              <a:rPr lang="en-US" smtClean="0"/>
              <a:t>‹#›</a:t>
            </a:fld>
            <a:endParaRPr lang="en-US"/>
          </a:p>
        </p:txBody>
      </p:sp>
    </p:spTree>
    <p:extLst>
      <p:ext uri="{BB962C8B-B14F-4D97-AF65-F5344CB8AC3E}">
        <p14:creationId xmlns:p14="http://schemas.microsoft.com/office/powerpoint/2010/main" val="2362486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Generics</a:t>
            </a:r>
          </a:p>
        </p:txBody>
      </p:sp>
      <p:sp>
        <p:nvSpPr>
          <p:cNvPr id="3" name="Subtitle 2"/>
          <p:cNvSpPr>
            <a:spLocks noGrp="1"/>
          </p:cNvSpPr>
          <p:nvPr>
            <p:ph type="subTitle" idx="1"/>
          </p:nvPr>
        </p:nvSpPr>
        <p:spPr/>
        <p:txBody>
          <a:bodyPr/>
          <a:lstStyle/>
          <a:p>
            <a:r>
              <a:rPr lang="en-US" dirty="0"/>
              <a:t>Chapter 20 of Visual C# How to Program, 6/e</a:t>
            </a:r>
          </a:p>
        </p:txBody>
      </p:sp>
      <p:sp>
        <p:nvSpPr>
          <p:cNvPr id="5" name="Slide Number Placeholder 4">
            <a:extLst>
              <a:ext uri="{FF2B5EF4-FFF2-40B4-BE49-F238E27FC236}">
                <a16:creationId xmlns:a16="http://schemas.microsoft.com/office/drawing/2014/main" id="{2CC6C397-F26A-4846-B3B4-2925D338D9A4}"/>
              </a:ext>
            </a:extLst>
          </p:cNvPr>
          <p:cNvSpPr>
            <a:spLocks noGrp="1"/>
          </p:cNvSpPr>
          <p:nvPr>
            <p:ph type="sldNum" sz="quarter" idx="11"/>
          </p:nvPr>
        </p:nvSpPr>
        <p:spPr/>
        <p:txBody>
          <a:bodyPr/>
          <a:lstStyle/>
          <a:p>
            <a:fld id="{B050D37D-3C53-4466-AA84-E45FCF5B97DC}" type="slidenum">
              <a:rPr lang="en-US" smtClean="0"/>
              <a:t>1</a:t>
            </a:fld>
            <a:endParaRPr lang="en-US"/>
          </a:p>
        </p:txBody>
      </p:sp>
    </p:spTree>
    <p:extLst>
      <p:ext uri="{BB962C8B-B14F-4D97-AF65-F5344CB8AC3E}">
        <p14:creationId xmlns:p14="http://schemas.microsoft.com/office/powerpoint/2010/main" val="1728994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0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4" name="Arrow: Right 3">
            <a:extLst>
              <a:ext uri="{FF2B5EF4-FFF2-40B4-BE49-F238E27FC236}">
                <a16:creationId xmlns:a16="http://schemas.microsoft.com/office/drawing/2014/main" id="{9E39A6CA-D013-4AA5-8DE8-5AE8E023AB97}"/>
              </a:ext>
            </a:extLst>
          </p:cNvPr>
          <p:cNvSpPr/>
          <p:nvPr/>
        </p:nvSpPr>
        <p:spPr>
          <a:xfrm>
            <a:off x="1216240" y="29443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5C7DB008-6BB9-41A1-941A-051EDFFA22CB}"/>
              </a:ext>
            </a:extLst>
          </p:cNvPr>
          <p:cNvSpPr>
            <a:spLocks noGrp="1"/>
          </p:cNvSpPr>
          <p:nvPr>
            <p:ph type="sldNum" sz="quarter" idx="12"/>
          </p:nvPr>
        </p:nvSpPr>
        <p:spPr/>
        <p:txBody>
          <a:bodyPr/>
          <a:lstStyle/>
          <a:p>
            <a:fld id="{B050D37D-3C53-4466-AA84-E45FCF5B97DC}" type="slidenum">
              <a:rPr lang="en-US" smtClean="0"/>
              <a:t>10</a:t>
            </a:fld>
            <a:endParaRPr lang="en-US"/>
          </a:p>
        </p:txBody>
      </p:sp>
    </p:spTree>
    <p:extLst>
      <p:ext uri="{BB962C8B-B14F-4D97-AF65-F5344CB8AC3E}">
        <p14:creationId xmlns:p14="http://schemas.microsoft.com/office/powerpoint/2010/main" val="3654499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0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6675"/>
            <a:ext cx="12192000" cy="6724650"/>
          </a:xfrm>
          <a:prstGeom prst="rect">
            <a:avLst/>
          </a:prstGeom>
          <a:noFill/>
          <a:ln>
            <a:noFill/>
          </a:ln>
        </p:spPr>
      </p:pic>
      <p:sp>
        <p:nvSpPr>
          <p:cNvPr id="4" name="Arrow: Down 3">
            <a:extLst>
              <a:ext uri="{FF2B5EF4-FFF2-40B4-BE49-F238E27FC236}">
                <a16:creationId xmlns:a16="http://schemas.microsoft.com/office/drawing/2014/main" id="{9328F57D-C436-4C64-932B-27D405982534}"/>
              </a:ext>
            </a:extLst>
          </p:cNvPr>
          <p:cNvSpPr/>
          <p:nvPr/>
        </p:nvSpPr>
        <p:spPr>
          <a:xfrm>
            <a:off x="6225702" y="26264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0271D306-CA0D-4243-9DB6-EF0AC4AEC7A7}"/>
              </a:ext>
            </a:extLst>
          </p:cNvPr>
          <p:cNvSpPr/>
          <p:nvPr/>
        </p:nvSpPr>
        <p:spPr>
          <a:xfrm>
            <a:off x="452762" y="124105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Slide Number Placeholder 5">
            <a:extLst>
              <a:ext uri="{FF2B5EF4-FFF2-40B4-BE49-F238E27FC236}">
                <a16:creationId xmlns:a16="http://schemas.microsoft.com/office/drawing/2014/main" id="{C9E29321-0CC8-4B52-8B39-79FA76B2F76D}"/>
              </a:ext>
            </a:extLst>
          </p:cNvPr>
          <p:cNvSpPr>
            <a:spLocks noGrp="1"/>
          </p:cNvSpPr>
          <p:nvPr>
            <p:ph type="sldNum" sz="quarter" idx="12"/>
          </p:nvPr>
        </p:nvSpPr>
        <p:spPr/>
        <p:txBody>
          <a:bodyPr/>
          <a:lstStyle/>
          <a:p>
            <a:fld id="{B050D37D-3C53-4466-AA84-E45FCF5B97DC}" type="slidenum">
              <a:rPr lang="en-US" smtClean="0"/>
              <a:t>11</a:t>
            </a:fld>
            <a:endParaRPr lang="en-US"/>
          </a:p>
        </p:txBody>
      </p:sp>
      <p:sp>
        <p:nvSpPr>
          <p:cNvPr id="3" name="文本框 2">
            <a:extLst>
              <a:ext uri="{FF2B5EF4-FFF2-40B4-BE49-F238E27FC236}">
                <a16:creationId xmlns:a16="http://schemas.microsoft.com/office/drawing/2014/main" id="{6A9DBAF9-38E2-4E39-9CB2-857F29C2B30D}"/>
              </a:ext>
            </a:extLst>
          </p:cNvPr>
          <p:cNvSpPr txBox="1"/>
          <p:nvPr/>
        </p:nvSpPr>
        <p:spPr>
          <a:xfrm>
            <a:off x="-30077" y="2187388"/>
            <a:ext cx="1699504" cy="646331"/>
          </a:xfrm>
          <a:prstGeom prst="rect">
            <a:avLst/>
          </a:prstGeom>
          <a:noFill/>
        </p:spPr>
        <p:txBody>
          <a:bodyPr wrap="none" rtlCol="0">
            <a:spAutoFit/>
          </a:bodyPr>
          <a:lstStyle/>
          <a:p>
            <a:r>
              <a:rPr lang="en-US" altLang="zh-CN" dirty="0">
                <a:solidFill>
                  <a:srgbClr val="FF0000"/>
                </a:solidFill>
              </a:rPr>
              <a:t>Rewrite </a:t>
            </a:r>
          </a:p>
          <a:p>
            <a:r>
              <a:rPr lang="en-US" altLang="zh-CN" dirty="0">
                <a:solidFill>
                  <a:srgbClr val="FF0000"/>
                </a:solidFill>
              </a:rPr>
              <a:t>Two methods</a:t>
            </a:r>
            <a:endParaRPr lang="zh-CN" altLang="en-US" dirty="0">
              <a:solidFill>
                <a:srgbClr val="FF0000"/>
              </a:solidFill>
            </a:endParaRPr>
          </a:p>
        </p:txBody>
      </p:sp>
      <p:sp>
        <p:nvSpPr>
          <p:cNvPr id="7" name="文本框 6">
            <a:extLst>
              <a:ext uri="{FF2B5EF4-FFF2-40B4-BE49-F238E27FC236}">
                <a16:creationId xmlns:a16="http://schemas.microsoft.com/office/drawing/2014/main" id="{5113E767-201F-490D-D223-8F2004F0A766}"/>
              </a:ext>
            </a:extLst>
          </p:cNvPr>
          <p:cNvSpPr txBox="1"/>
          <p:nvPr/>
        </p:nvSpPr>
        <p:spPr>
          <a:xfrm>
            <a:off x="9009530" y="1276913"/>
            <a:ext cx="2558714" cy="1323439"/>
          </a:xfrm>
          <a:prstGeom prst="rect">
            <a:avLst/>
          </a:prstGeom>
          <a:noFill/>
        </p:spPr>
        <p:txBody>
          <a:bodyPr wrap="none" rtlCol="0">
            <a:spAutoFit/>
          </a:bodyPr>
          <a:lstStyle/>
          <a:p>
            <a:r>
              <a:rPr lang="en-US" altLang="zh-CN" sz="1600" b="1" dirty="0">
                <a:solidFill>
                  <a:srgbClr val="FF0000"/>
                </a:solidFill>
              </a:rPr>
              <a:t>generic method </a:t>
            </a:r>
          </a:p>
          <a:p>
            <a:r>
              <a:rPr lang="en-US" altLang="zh-CN" sz="1600" b="1" dirty="0">
                <a:solidFill>
                  <a:srgbClr val="FF0000"/>
                </a:solidFill>
              </a:rPr>
              <a:t>Takes </a:t>
            </a:r>
            <a:r>
              <a:rPr lang="en-US" altLang="zh-CN" sz="1600" b="1" dirty="0">
                <a:solidFill>
                  <a:srgbClr val="7030A0"/>
                </a:solidFill>
              </a:rPr>
              <a:t>generic data type</a:t>
            </a:r>
          </a:p>
          <a:p>
            <a:endParaRPr lang="en-US" altLang="zh-CN" sz="1600" b="1" dirty="0">
              <a:solidFill>
                <a:srgbClr val="FF0000"/>
              </a:solidFill>
            </a:endParaRPr>
          </a:p>
          <a:p>
            <a:endParaRPr lang="en-US" altLang="zh-CN" sz="1600" b="1" dirty="0">
              <a:solidFill>
                <a:srgbClr val="FF0000"/>
              </a:solidFill>
            </a:endParaRPr>
          </a:p>
          <a:p>
            <a:r>
              <a:rPr lang="en-US" altLang="zh-CN" sz="1600" b="1" dirty="0">
                <a:solidFill>
                  <a:srgbClr val="FF0000"/>
                </a:solidFill>
              </a:rPr>
              <a:t>&amp; generic class</a:t>
            </a:r>
            <a:endParaRPr lang="zh-CN" altLang="en-US" sz="1600" b="1" dirty="0">
              <a:solidFill>
                <a:srgbClr val="FF0000"/>
              </a:solidFill>
            </a:endParaRPr>
          </a:p>
        </p:txBody>
      </p:sp>
    </p:spTree>
    <p:extLst>
      <p:ext uri="{BB962C8B-B14F-4D97-AF65-F5344CB8AC3E}">
        <p14:creationId xmlns:p14="http://schemas.microsoft.com/office/powerpoint/2010/main" val="210195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1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8600"/>
            <a:ext cx="12192000" cy="3860800"/>
          </a:xfrm>
          <a:prstGeom prst="rect">
            <a:avLst/>
          </a:prstGeom>
          <a:noFill/>
          <a:ln>
            <a:noFill/>
          </a:ln>
        </p:spPr>
      </p:pic>
      <p:sp>
        <p:nvSpPr>
          <p:cNvPr id="4" name="Slide Number Placeholder 3">
            <a:extLst>
              <a:ext uri="{FF2B5EF4-FFF2-40B4-BE49-F238E27FC236}">
                <a16:creationId xmlns:a16="http://schemas.microsoft.com/office/drawing/2014/main" id="{2CCCC0E4-69B9-4977-9A9E-9666CA5F5474}"/>
              </a:ext>
            </a:extLst>
          </p:cNvPr>
          <p:cNvSpPr>
            <a:spLocks noGrp="1"/>
          </p:cNvSpPr>
          <p:nvPr>
            <p:ph type="sldNum" sz="quarter" idx="12"/>
          </p:nvPr>
        </p:nvSpPr>
        <p:spPr/>
        <p:txBody>
          <a:bodyPr/>
          <a:lstStyle/>
          <a:p>
            <a:fld id="{B050D37D-3C53-4466-AA84-E45FCF5B97DC}" type="slidenum">
              <a:rPr lang="en-US" smtClean="0"/>
              <a:t>12</a:t>
            </a:fld>
            <a:endParaRPr lang="en-US"/>
          </a:p>
        </p:txBody>
      </p:sp>
    </p:spTree>
    <p:extLst>
      <p:ext uri="{BB962C8B-B14F-4D97-AF65-F5344CB8AC3E}">
        <p14:creationId xmlns:p14="http://schemas.microsoft.com/office/powerpoint/2010/main" val="307263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1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8925"/>
            <a:ext cx="12192000" cy="3740150"/>
          </a:xfrm>
          <a:prstGeom prst="rect">
            <a:avLst/>
          </a:prstGeom>
          <a:noFill/>
          <a:ln>
            <a:noFill/>
          </a:ln>
        </p:spPr>
      </p:pic>
      <p:sp>
        <p:nvSpPr>
          <p:cNvPr id="4" name="Arrow: Down 3">
            <a:extLst>
              <a:ext uri="{FF2B5EF4-FFF2-40B4-BE49-F238E27FC236}">
                <a16:creationId xmlns:a16="http://schemas.microsoft.com/office/drawing/2014/main" id="{FB26AAFF-46BF-4D21-B241-7725E38644BA}"/>
              </a:ext>
            </a:extLst>
          </p:cNvPr>
          <p:cNvSpPr/>
          <p:nvPr/>
        </p:nvSpPr>
        <p:spPr>
          <a:xfrm>
            <a:off x="9543495" y="1651246"/>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EF4FE8D-009D-4420-A14B-E4C4E527111B}"/>
              </a:ext>
            </a:extLst>
          </p:cNvPr>
          <p:cNvSpPr>
            <a:spLocks noGrp="1"/>
          </p:cNvSpPr>
          <p:nvPr>
            <p:ph type="sldNum" sz="quarter" idx="12"/>
          </p:nvPr>
        </p:nvSpPr>
        <p:spPr/>
        <p:txBody>
          <a:bodyPr/>
          <a:lstStyle/>
          <a:p>
            <a:fld id="{B050D37D-3C53-4466-AA84-E45FCF5B97DC}" type="slidenum">
              <a:rPr lang="en-US" smtClean="0"/>
              <a:t>13</a:t>
            </a:fld>
            <a:endParaRPr lang="en-US"/>
          </a:p>
        </p:txBody>
      </p:sp>
    </p:spTree>
    <p:extLst>
      <p:ext uri="{BB962C8B-B14F-4D97-AF65-F5344CB8AC3E}">
        <p14:creationId xmlns:p14="http://schemas.microsoft.com/office/powerpoint/2010/main" val="2082648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609600" y="1295401"/>
            <a:ext cx="10972800" cy="4525963"/>
          </a:xfrm>
        </p:spPr>
        <p:txBody>
          <a:bodyPr/>
          <a:lstStyle/>
          <a:p>
            <a:r>
              <a:rPr lang="en-US" sz="2400" b="1" i="1" dirty="0"/>
              <a:t>Value Types vs. Reference Types in Generics</a:t>
            </a:r>
          </a:p>
          <a:p>
            <a:r>
              <a:rPr lang="en-US" sz="2400" dirty="0">
                <a:solidFill>
                  <a:srgbClr val="FF0000"/>
                </a:solidFill>
              </a:rPr>
              <a:t>The compiler handles </a:t>
            </a:r>
            <a:r>
              <a:rPr lang="en-US" sz="2400" dirty="0">
                <a:solidFill>
                  <a:srgbClr val="7030A0"/>
                </a:solidFill>
              </a:rPr>
              <a:t>value</a:t>
            </a:r>
            <a:r>
              <a:rPr lang="en-US" sz="2400" dirty="0">
                <a:solidFill>
                  <a:srgbClr val="FF0000"/>
                </a:solidFill>
              </a:rPr>
              <a:t> and </a:t>
            </a:r>
            <a:r>
              <a:rPr lang="en-US" sz="2400" dirty="0">
                <a:solidFill>
                  <a:srgbClr val="7030A0"/>
                </a:solidFill>
              </a:rPr>
              <a:t>reference types </a:t>
            </a:r>
            <a:r>
              <a:rPr lang="en-US" sz="2400" dirty="0">
                <a:solidFill>
                  <a:srgbClr val="FF0000"/>
                </a:solidFill>
              </a:rPr>
              <a:t>differently in generic method calls. </a:t>
            </a:r>
          </a:p>
          <a:p>
            <a:r>
              <a:rPr lang="en-US" sz="2400" dirty="0"/>
              <a:t>When a </a:t>
            </a:r>
            <a:r>
              <a:rPr lang="en-US" sz="2400" dirty="0">
                <a:solidFill>
                  <a:srgbClr val="7030A0"/>
                </a:solidFill>
              </a:rPr>
              <a:t>value-type argument </a:t>
            </a:r>
            <a:r>
              <a:rPr lang="en-US" sz="2400" dirty="0"/>
              <a:t>is used for a given type parameter, the compiler </a:t>
            </a:r>
            <a:r>
              <a:rPr lang="en-US" sz="2400" dirty="0">
                <a:solidFill>
                  <a:srgbClr val="FF0000"/>
                </a:solidFill>
              </a:rPr>
              <a:t>generates a version of the method </a:t>
            </a:r>
            <a:r>
              <a:rPr lang="en-US" sz="2400" dirty="0"/>
              <a:t>that’s </a:t>
            </a:r>
            <a:r>
              <a:rPr lang="en-US" sz="2400" dirty="0">
                <a:solidFill>
                  <a:srgbClr val="7030A0"/>
                </a:solidFill>
              </a:rPr>
              <a:t>specific to the value type</a:t>
            </a:r>
            <a:r>
              <a:rPr lang="en-US" sz="2400" dirty="0"/>
              <a:t>—if one has been generated previously, the compiler reuses that one. </a:t>
            </a:r>
          </a:p>
          <a:p>
            <a:r>
              <a:rPr lang="en-US" sz="2400" dirty="0"/>
              <a:t>If </a:t>
            </a:r>
            <a:r>
              <a:rPr lang="en-US" sz="2400" dirty="0" err="1">
                <a:latin typeface="Consolas" panose="020B0609020204030204" pitchFamily="49" charset="0"/>
              </a:rPr>
              <a:t>DisplayArray</a:t>
            </a:r>
            <a:r>
              <a:rPr lang="en-US" sz="2400" dirty="0"/>
              <a:t> were called with </a:t>
            </a:r>
            <a:r>
              <a:rPr lang="en-US" sz="2400" dirty="0">
                <a:solidFill>
                  <a:srgbClr val="7030A0"/>
                </a:solidFill>
              </a:rPr>
              <a:t>a</a:t>
            </a:r>
            <a:r>
              <a:rPr lang="en-US" sz="2400" dirty="0">
                <a:solidFill>
                  <a:srgbClr val="FF0000"/>
                </a:solidFill>
              </a:rPr>
              <a:t> </a:t>
            </a:r>
            <a:r>
              <a:rPr lang="en-US" sz="2400" dirty="0">
                <a:solidFill>
                  <a:srgbClr val="7030A0"/>
                </a:solidFill>
              </a:rPr>
              <a:t>reference type</a:t>
            </a:r>
            <a:r>
              <a:rPr lang="en-US" sz="2400" dirty="0"/>
              <a:t>, the compiler would also generate </a:t>
            </a:r>
            <a:r>
              <a:rPr lang="en-US" sz="2400" dirty="0">
                <a:solidFill>
                  <a:srgbClr val="FF0000"/>
                </a:solidFill>
              </a:rPr>
              <a:t>a </a:t>
            </a:r>
            <a:r>
              <a:rPr lang="en-US" sz="2400" i="1" dirty="0">
                <a:solidFill>
                  <a:srgbClr val="FF0000"/>
                </a:solidFill>
              </a:rPr>
              <a:t>single</a:t>
            </a:r>
            <a:r>
              <a:rPr lang="en-US" sz="2400" dirty="0">
                <a:solidFill>
                  <a:srgbClr val="FF0000"/>
                </a:solidFill>
              </a:rPr>
              <a:t> version of the method that’s used by </a:t>
            </a:r>
            <a:r>
              <a:rPr lang="en-US" sz="2400" dirty="0">
                <a:solidFill>
                  <a:srgbClr val="7030A0"/>
                </a:solidFill>
              </a:rPr>
              <a:t>all reference types</a:t>
            </a:r>
            <a:r>
              <a:rPr lang="en-US" sz="2400" dirty="0">
                <a:solidFill>
                  <a:srgbClr val="FF0000"/>
                </a:solidFill>
              </a:rPr>
              <a:t>. </a:t>
            </a:r>
          </a:p>
          <a:p>
            <a:pPr eaLnBrk="1" hangingPunct="1">
              <a:defRPr/>
            </a:pPr>
            <a:endParaRPr lang="en-US" sz="2400" dirty="0"/>
          </a:p>
        </p:txBody>
      </p:sp>
      <p:sp>
        <p:nvSpPr>
          <p:cNvPr id="3" name="Title 2"/>
          <p:cNvSpPr>
            <a:spLocks noGrp="1"/>
          </p:cNvSpPr>
          <p:nvPr>
            <p:ph type="title"/>
          </p:nvPr>
        </p:nvSpPr>
        <p:spPr/>
        <p:txBody>
          <a:bodyPr/>
          <a:lstStyle/>
          <a:p>
            <a:pPr eaLnBrk="1" hangingPunct="1">
              <a:defRPr/>
            </a:pPr>
            <a:r>
              <a:rPr lang="en-US" dirty="0"/>
              <a:t>20.3 Generic-Method Implementation</a:t>
            </a:r>
            <a:r>
              <a:rPr lang="en-US" dirty="0">
                <a:solidFill>
                  <a:srgbClr val="FF0000"/>
                </a:solidFill>
              </a:rPr>
              <a:t>?</a:t>
            </a:r>
          </a:p>
        </p:txBody>
      </p:sp>
      <p:sp>
        <p:nvSpPr>
          <p:cNvPr id="2" name="Slide Number Placeholder 1">
            <a:extLst>
              <a:ext uri="{FF2B5EF4-FFF2-40B4-BE49-F238E27FC236}">
                <a16:creationId xmlns:a16="http://schemas.microsoft.com/office/drawing/2014/main" id="{5F49F500-BBAF-4941-95C5-B5528C3E0A47}"/>
              </a:ext>
            </a:extLst>
          </p:cNvPr>
          <p:cNvSpPr>
            <a:spLocks noGrp="1"/>
          </p:cNvSpPr>
          <p:nvPr>
            <p:ph type="sldNum" sz="quarter" idx="12"/>
          </p:nvPr>
        </p:nvSpPr>
        <p:spPr/>
        <p:txBody>
          <a:bodyPr/>
          <a:lstStyle/>
          <a:p>
            <a:fld id="{B050D37D-3C53-4466-AA84-E45FCF5B97DC}" type="slidenum">
              <a:rPr lang="en-US" smtClean="0"/>
              <a:t>14</a:t>
            </a:fld>
            <a:endParaRPr lang="en-US"/>
          </a:p>
        </p:txBody>
      </p:sp>
    </p:spTree>
    <p:extLst>
      <p:ext uri="{BB962C8B-B14F-4D97-AF65-F5344CB8AC3E}">
        <p14:creationId xmlns:p14="http://schemas.microsoft.com/office/powerpoint/2010/main" val="102679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609600" y="1295401"/>
            <a:ext cx="10972800" cy="4525963"/>
          </a:xfrm>
        </p:spPr>
        <p:txBody>
          <a:bodyPr/>
          <a:lstStyle/>
          <a:p>
            <a:r>
              <a:rPr lang="en-US" sz="2400" b="1" i="1" dirty="0">
                <a:solidFill>
                  <a:srgbClr val="FF0000"/>
                </a:solidFill>
              </a:rPr>
              <a:t>Explicit Type </a:t>
            </a:r>
            <a:r>
              <a:rPr lang="en-US" sz="2400" b="1" i="1" dirty="0"/>
              <a:t>Arguments</a:t>
            </a:r>
          </a:p>
          <a:p>
            <a:r>
              <a:rPr lang="en-US" sz="2400" dirty="0"/>
              <a:t>You also can </a:t>
            </a:r>
            <a:r>
              <a:rPr lang="en-US" sz="2400" dirty="0">
                <a:solidFill>
                  <a:srgbClr val="FF0000"/>
                </a:solidFill>
              </a:rPr>
              <a:t>use </a:t>
            </a:r>
            <a:r>
              <a:rPr lang="en-US" sz="2400" b="1" dirty="0">
                <a:solidFill>
                  <a:srgbClr val="FF0000"/>
                </a:solidFill>
              </a:rPr>
              <a:t>explicit type arguments</a:t>
            </a:r>
            <a:r>
              <a:rPr lang="en-US" sz="2400" dirty="0">
                <a:solidFill>
                  <a:srgbClr val="FF0000"/>
                </a:solidFill>
              </a:rPr>
              <a:t> </a:t>
            </a:r>
            <a:r>
              <a:rPr lang="en-US" sz="2400" dirty="0"/>
              <a:t>to indicate the exact type that should be used to call a generic function. For example, line 15 could be written as</a:t>
            </a:r>
          </a:p>
          <a:p>
            <a:pPr lvl="1"/>
            <a:r>
              <a:rPr lang="en-US" sz="2000" u="sng" dirty="0" err="1">
                <a:solidFill>
                  <a:srgbClr val="7030A0"/>
                </a:solidFill>
                <a:latin typeface="Consolas" panose="020B0609020204030204" pitchFamily="49" charset="0"/>
              </a:rPr>
              <a:t>DisplayArray</a:t>
            </a:r>
            <a:r>
              <a:rPr lang="en-US" sz="2000" u="sng" dirty="0">
                <a:solidFill>
                  <a:srgbClr val="7030A0"/>
                </a:solidFill>
                <a:latin typeface="Consolas" panose="020B0609020204030204" pitchFamily="49" charset="0"/>
              </a:rPr>
              <a:t>&lt;</a:t>
            </a:r>
            <a:r>
              <a:rPr lang="en-US" sz="2000" u="sng" dirty="0" err="1">
                <a:solidFill>
                  <a:srgbClr val="7030A0"/>
                </a:solidFill>
                <a:latin typeface="Consolas" panose="020B0609020204030204" pitchFamily="49" charset="0"/>
              </a:rPr>
              <a:t>int</a:t>
            </a:r>
            <a:r>
              <a:rPr lang="en-US" sz="2000" u="sng" dirty="0">
                <a:solidFill>
                  <a:srgbClr val="7030A0"/>
                </a:solidFill>
                <a:latin typeface="Consolas" panose="020B0609020204030204" pitchFamily="49" charset="0"/>
              </a:rPr>
              <a:t>&gt;(</a:t>
            </a:r>
            <a:r>
              <a:rPr lang="en-US" sz="2000" u="sng" dirty="0" err="1">
                <a:solidFill>
                  <a:srgbClr val="7030A0"/>
                </a:solidFill>
                <a:latin typeface="Consolas" panose="020B0609020204030204" pitchFamily="49" charset="0"/>
              </a:rPr>
              <a:t>intArray</a:t>
            </a:r>
            <a:r>
              <a:rPr lang="en-US" sz="2000" u="sng" dirty="0">
                <a:solidFill>
                  <a:srgbClr val="7030A0"/>
                </a:solidFill>
                <a:latin typeface="Consolas" panose="020B0609020204030204" pitchFamily="49" charset="0"/>
              </a:rPr>
              <a:t>); // pass an </a:t>
            </a:r>
            <a:r>
              <a:rPr lang="en-US" sz="2000" u="sng" dirty="0" err="1">
                <a:solidFill>
                  <a:srgbClr val="7030A0"/>
                </a:solidFill>
                <a:latin typeface="Consolas" panose="020B0609020204030204" pitchFamily="49" charset="0"/>
              </a:rPr>
              <a:t>int</a:t>
            </a:r>
            <a:r>
              <a:rPr lang="en-US" sz="2000" u="sng" dirty="0">
                <a:solidFill>
                  <a:srgbClr val="7030A0"/>
                </a:solidFill>
                <a:latin typeface="Consolas" panose="020B0609020204030204" pitchFamily="49" charset="0"/>
              </a:rPr>
              <a:t> array argument</a:t>
            </a:r>
            <a:r>
              <a:rPr lang="en-US" sz="2000" u="sng" dirty="0">
                <a:latin typeface="Consolas" panose="020B0609020204030204" pitchFamily="49" charset="0"/>
              </a:rPr>
              <a:t>	</a:t>
            </a:r>
          </a:p>
          <a:p>
            <a:r>
              <a:rPr lang="en-US" sz="2400" u="sng" dirty="0">
                <a:solidFill>
                  <a:srgbClr val="7030A0"/>
                </a:solidFill>
              </a:rPr>
              <a:t>The preceding method call explicitly provides the type argument </a:t>
            </a:r>
            <a:r>
              <a:rPr lang="en-US" sz="2400" b="1" u="sng" dirty="0">
                <a:solidFill>
                  <a:srgbClr val="FF0000"/>
                </a:solidFill>
              </a:rPr>
              <a:t>(</a:t>
            </a:r>
            <a:r>
              <a:rPr lang="en-US" sz="2400" b="1" u="sng" dirty="0" err="1">
                <a:solidFill>
                  <a:srgbClr val="FF0000"/>
                </a:solidFill>
                <a:latin typeface="Consolas" panose="020B0609020204030204" pitchFamily="49" charset="0"/>
              </a:rPr>
              <a:t>int</a:t>
            </a:r>
            <a:r>
              <a:rPr lang="en-US" sz="2400" b="1" u="sng" dirty="0">
                <a:solidFill>
                  <a:srgbClr val="FF0000"/>
                </a:solidFill>
              </a:rPr>
              <a:t>) </a:t>
            </a:r>
            <a:r>
              <a:rPr lang="en-US" sz="2400" u="sng" dirty="0">
                <a:solidFill>
                  <a:srgbClr val="7030A0"/>
                </a:solidFill>
              </a:rPr>
              <a:t>that should be used to replace </a:t>
            </a:r>
            <a:r>
              <a:rPr lang="en-US" sz="2400" b="1" u="sng" dirty="0">
                <a:solidFill>
                  <a:srgbClr val="FF0000"/>
                </a:solidFill>
              </a:rPr>
              <a:t>type parameter </a:t>
            </a:r>
            <a:r>
              <a:rPr lang="en-US" sz="2400" b="1" u="sng" dirty="0">
                <a:solidFill>
                  <a:srgbClr val="FF0000"/>
                </a:solidFill>
                <a:latin typeface="Consolas" panose="020B0609020204030204" pitchFamily="49" charset="0"/>
              </a:rPr>
              <a:t>T</a:t>
            </a:r>
            <a:r>
              <a:rPr lang="en-US" sz="2400" b="1" u="sng" dirty="0">
                <a:solidFill>
                  <a:srgbClr val="FF0000"/>
                </a:solidFill>
              </a:rPr>
              <a:t> </a:t>
            </a:r>
            <a:r>
              <a:rPr lang="en-US" sz="2400" u="sng" dirty="0">
                <a:solidFill>
                  <a:srgbClr val="7030A0"/>
                </a:solidFill>
              </a:rPr>
              <a:t>in line 23. </a:t>
            </a:r>
          </a:p>
          <a:p>
            <a:r>
              <a:rPr lang="en-US" sz="2400" dirty="0"/>
              <a:t>Though not required here, </a:t>
            </a:r>
            <a:r>
              <a:rPr lang="en-US" sz="2400" dirty="0">
                <a:solidFill>
                  <a:srgbClr val="FF0000"/>
                </a:solidFill>
              </a:rPr>
              <a:t>an explicit type argument would be required</a:t>
            </a:r>
            <a:r>
              <a:rPr lang="en-US" sz="2400" dirty="0">
                <a:solidFill>
                  <a:srgbClr val="7030A0"/>
                </a:solidFill>
              </a:rPr>
              <a:t> if the compiler cannot </a:t>
            </a:r>
            <a:r>
              <a:rPr lang="en-US" sz="2400" dirty="0">
                <a:solidFill>
                  <a:srgbClr val="FF0000"/>
                </a:solidFill>
              </a:rPr>
              <a:t>infer the type from the method’s argument</a:t>
            </a:r>
            <a:r>
              <a:rPr lang="en-US" sz="2400" dirty="0">
                <a:solidFill>
                  <a:srgbClr val="7030A0"/>
                </a:solidFill>
              </a:rPr>
              <a:t>(s).</a:t>
            </a:r>
          </a:p>
        </p:txBody>
      </p:sp>
      <p:sp>
        <p:nvSpPr>
          <p:cNvPr id="3" name="Title 2"/>
          <p:cNvSpPr>
            <a:spLocks noGrp="1"/>
          </p:cNvSpPr>
          <p:nvPr>
            <p:ph type="title"/>
          </p:nvPr>
        </p:nvSpPr>
        <p:spPr/>
        <p:txBody>
          <a:bodyPr/>
          <a:lstStyle/>
          <a:p>
            <a:pPr eaLnBrk="1" hangingPunct="1">
              <a:defRPr/>
            </a:pPr>
            <a:r>
              <a:rPr lang="en-US" dirty="0"/>
              <a:t>20.3 Generic-Method Implementation</a:t>
            </a:r>
            <a:r>
              <a:rPr lang="en-US" altLang="zh-CN" dirty="0">
                <a:solidFill>
                  <a:srgbClr val="FF0000"/>
                </a:solidFill>
              </a:rPr>
              <a:t>?</a:t>
            </a:r>
            <a:endParaRPr lang="en-US" dirty="0"/>
          </a:p>
        </p:txBody>
      </p:sp>
      <p:sp>
        <p:nvSpPr>
          <p:cNvPr id="2" name="Slide Number Placeholder 1">
            <a:extLst>
              <a:ext uri="{FF2B5EF4-FFF2-40B4-BE49-F238E27FC236}">
                <a16:creationId xmlns:a16="http://schemas.microsoft.com/office/drawing/2014/main" id="{C69DDA0D-304F-4431-8880-A6F5C5CE20F5}"/>
              </a:ext>
            </a:extLst>
          </p:cNvPr>
          <p:cNvSpPr>
            <a:spLocks noGrp="1"/>
          </p:cNvSpPr>
          <p:nvPr>
            <p:ph type="sldNum" sz="quarter" idx="12"/>
          </p:nvPr>
        </p:nvSpPr>
        <p:spPr/>
        <p:txBody>
          <a:bodyPr/>
          <a:lstStyle/>
          <a:p>
            <a:fld id="{B050D37D-3C53-4466-AA84-E45FCF5B97DC}" type="slidenum">
              <a:rPr lang="en-US" smtClean="0"/>
              <a:t>15</a:t>
            </a:fld>
            <a:endParaRPr lang="en-US"/>
          </a:p>
        </p:txBody>
      </p:sp>
    </p:spTree>
    <p:extLst>
      <p:ext uri="{BB962C8B-B14F-4D97-AF65-F5344CB8AC3E}">
        <p14:creationId xmlns:p14="http://schemas.microsoft.com/office/powerpoint/2010/main" val="1946115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609600" y="1295401"/>
            <a:ext cx="10972800" cy="4525963"/>
          </a:xfrm>
        </p:spPr>
        <p:txBody>
          <a:bodyPr/>
          <a:lstStyle/>
          <a:p>
            <a:pPr marL="109537" indent="0">
              <a:buNone/>
              <a:defRPr/>
            </a:pPr>
            <a:r>
              <a:rPr lang="en-US" sz="2400" b="1" i="1" dirty="0" err="1">
                <a:latin typeface="Consolas" panose="020B0609020204030204" pitchFamily="49" charset="0"/>
              </a:rPr>
              <a:t>IComparable</a:t>
            </a:r>
            <a:r>
              <a:rPr lang="en-US" sz="2400" b="1" i="1" dirty="0">
                <a:latin typeface="Consolas" panose="020B0609020204030204" pitchFamily="49" charset="0"/>
              </a:rPr>
              <a:t>&lt;T&gt;</a:t>
            </a:r>
            <a:r>
              <a:rPr lang="en-US" sz="2400" b="1" i="1" dirty="0"/>
              <a:t> Interface </a:t>
            </a:r>
          </a:p>
          <a:p>
            <a:pPr eaLnBrk="1" hangingPunct="1">
              <a:defRPr/>
            </a:pPr>
            <a:r>
              <a:rPr lang="en-US" sz="2400" u="sng" dirty="0"/>
              <a:t>It’s possible to compare two objects of the </a:t>
            </a:r>
            <a:r>
              <a:rPr lang="en-US" sz="2400" i="1" u="sng" dirty="0"/>
              <a:t>same</a:t>
            </a:r>
            <a:r>
              <a:rPr lang="en-US" sz="2400" u="sng" dirty="0"/>
              <a:t> type if that type implements the generic interface </a:t>
            </a:r>
            <a:r>
              <a:rPr lang="en-US" sz="2400" u="sng" dirty="0" err="1">
                <a:latin typeface="Consolas" panose="020B0609020204030204" pitchFamily="49" charset="0"/>
              </a:rPr>
              <a:t>IComparable</a:t>
            </a:r>
            <a:r>
              <a:rPr lang="en-US" sz="2400" u="sng" dirty="0">
                <a:latin typeface="Consolas" panose="020B0609020204030204" pitchFamily="49" charset="0"/>
              </a:rPr>
              <a:t>&lt;T&gt;</a:t>
            </a:r>
            <a:r>
              <a:rPr lang="en-US" sz="2400" u="sng" dirty="0"/>
              <a:t> (of namespace </a:t>
            </a:r>
            <a:r>
              <a:rPr lang="en-US" sz="2400" u="sng" dirty="0">
                <a:latin typeface="Consolas" panose="020B0609020204030204" pitchFamily="49" charset="0"/>
              </a:rPr>
              <a:t>System</a:t>
            </a:r>
            <a:r>
              <a:rPr lang="en-US" sz="2400" u="sng" dirty="0"/>
              <a:t>). </a:t>
            </a:r>
          </a:p>
          <a:p>
            <a:pPr eaLnBrk="1" hangingPunct="1">
              <a:defRPr/>
            </a:pPr>
            <a:r>
              <a:rPr lang="en-US" sz="2400" u="sng" dirty="0">
                <a:solidFill>
                  <a:srgbClr val="7030A0"/>
                </a:solidFill>
              </a:rPr>
              <a:t>A benefit of implementing interface </a:t>
            </a:r>
            <a:r>
              <a:rPr lang="en-US" sz="2400" u="sng" dirty="0" err="1">
                <a:solidFill>
                  <a:srgbClr val="7030A0"/>
                </a:solidFill>
                <a:latin typeface="Consolas" panose="020B0609020204030204" pitchFamily="49" charset="0"/>
              </a:rPr>
              <a:t>IComparable</a:t>
            </a:r>
            <a:r>
              <a:rPr lang="en-US" sz="2400" u="sng" dirty="0">
                <a:solidFill>
                  <a:srgbClr val="7030A0"/>
                </a:solidFill>
                <a:latin typeface="Consolas" panose="020B0609020204030204" pitchFamily="49" charset="0"/>
              </a:rPr>
              <a:t>&lt;T&gt;</a:t>
            </a:r>
            <a:r>
              <a:rPr lang="en-US" sz="2400" u="sng" dirty="0">
                <a:solidFill>
                  <a:srgbClr val="7030A0"/>
                </a:solidFill>
              </a:rPr>
              <a:t> is that </a:t>
            </a:r>
            <a:r>
              <a:rPr lang="en-US" sz="2400" u="sng" dirty="0" err="1">
                <a:solidFill>
                  <a:srgbClr val="FF0000"/>
                </a:solidFill>
                <a:latin typeface="Consolas" panose="020B0609020204030204" pitchFamily="49" charset="0"/>
              </a:rPr>
              <a:t>IComparable</a:t>
            </a:r>
            <a:r>
              <a:rPr lang="en-US" sz="2400" u="sng" dirty="0">
                <a:solidFill>
                  <a:srgbClr val="FF0000"/>
                </a:solidFill>
                <a:latin typeface="Consolas" panose="020B0609020204030204" pitchFamily="49" charset="0"/>
              </a:rPr>
              <a:t>&lt;T&gt;</a:t>
            </a:r>
            <a:r>
              <a:rPr lang="en-US" sz="2400" u="sng" dirty="0">
                <a:solidFill>
                  <a:srgbClr val="FF0000"/>
                </a:solidFill>
              </a:rPr>
              <a:t> objects</a:t>
            </a:r>
            <a:r>
              <a:rPr lang="en-US" sz="2400" u="sng" dirty="0">
                <a:solidFill>
                  <a:srgbClr val="7030A0"/>
                </a:solidFill>
              </a:rPr>
              <a:t> can be used with the </a:t>
            </a:r>
            <a:r>
              <a:rPr lang="en-US" sz="2400" i="1" u="sng" dirty="0">
                <a:solidFill>
                  <a:srgbClr val="FF0000"/>
                </a:solidFill>
              </a:rPr>
              <a:t>sorting</a:t>
            </a:r>
            <a:r>
              <a:rPr lang="en-US" sz="2400" u="sng" dirty="0">
                <a:solidFill>
                  <a:srgbClr val="7030A0"/>
                </a:solidFill>
              </a:rPr>
              <a:t> and </a:t>
            </a:r>
            <a:r>
              <a:rPr lang="en-US" sz="2400" i="1" u="sng" dirty="0">
                <a:solidFill>
                  <a:srgbClr val="FF0000"/>
                </a:solidFill>
              </a:rPr>
              <a:t>searching</a:t>
            </a:r>
            <a:r>
              <a:rPr lang="en-US" sz="2400" u="sng" dirty="0">
                <a:solidFill>
                  <a:srgbClr val="7030A0"/>
                </a:solidFill>
              </a:rPr>
              <a:t> methods of classes in the </a:t>
            </a:r>
            <a:r>
              <a:rPr lang="en-US" sz="2400" u="sng" dirty="0" err="1">
                <a:solidFill>
                  <a:srgbClr val="7030A0"/>
                </a:solidFill>
                <a:latin typeface="Consolas" panose="020B0609020204030204" pitchFamily="49" charset="0"/>
              </a:rPr>
              <a:t>System.Collections.Generic</a:t>
            </a:r>
            <a:r>
              <a:rPr lang="en-US" sz="2400" u="sng" dirty="0">
                <a:solidFill>
                  <a:srgbClr val="7030A0"/>
                </a:solidFill>
              </a:rPr>
              <a:t> namespace—we discuss those methods in Chapter 21. </a:t>
            </a:r>
          </a:p>
          <a:p>
            <a:pPr eaLnBrk="1" hangingPunct="1">
              <a:defRPr/>
            </a:pPr>
            <a:r>
              <a:rPr lang="en-US" sz="2400" dirty="0"/>
              <a:t>The structures in the Framework Class Library that correspond to the simple types </a:t>
            </a:r>
            <a:r>
              <a:rPr lang="en-US" sz="2400" i="1" dirty="0"/>
              <a:t>all</a:t>
            </a:r>
            <a:r>
              <a:rPr lang="en-US" sz="2400" dirty="0"/>
              <a:t> implement this interface. </a:t>
            </a:r>
          </a:p>
        </p:txBody>
      </p:sp>
      <p:sp>
        <p:nvSpPr>
          <p:cNvPr id="3" name="Title 2"/>
          <p:cNvSpPr>
            <a:spLocks noGrp="1"/>
          </p:cNvSpPr>
          <p:nvPr>
            <p:ph type="title"/>
          </p:nvPr>
        </p:nvSpPr>
        <p:spPr/>
        <p:txBody>
          <a:bodyPr/>
          <a:lstStyle/>
          <a:p>
            <a:pPr eaLnBrk="1" hangingPunct="1">
              <a:defRPr/>
            </a:pPr>
            <a:r>
              <a:rPr lang="en-US" dirty="0"/>
              <a:t>20.4 Type Constraints</a:t>
            </a:r>
          </a:p>
        </p:txBody>
      </p:sp>
      <p:sp>
        <p:nvSpPr>
          <p:cNvPr id="2" name="Slide Number Placeholder 1">
            <a:extLst>
              <a:ext uri="{FF2B5EF4-FFF2-40B4-BE49-F238E27FC236}">
                <a16:creationId xmlns:a16="http://schemas.microsoft.com/office/drawing/2014/main" id="{F9CC01E2-C1AA-4E44-B10D-0BC7822F51A2}"/>
              </a:ext>
            </a:extLst>
          </p:cNvPr>
          <p:cNvSpPr>
            <a:spLocks noGrp="1"/>
          </p:cNvSpPr>
          <p:nvPr>
            <p:ph type="sldNum" sz="quarter" idx="12"/>
          </p:nvPr>
        </p:nvSpPr>
        <p:spPr/>
        <p:txBody>
          <a:bodyPr/>
          <a:lstStyle/>
          <a:p>
            <a:fld id="{B050D37D-3C53-4466-AA84-E45FCF5B97DC}" type="slidenum">
              <a:rPr lang="en-US" smtClean="0"/>
              <a:t>16</a:t>
            </a:fld>
            <a:endParaRPr lang="en-US"/>
          </a:p>
        </p:txBody>
      </p:sp>
      <p:sp>
        <p:nvSpPr>
          <p:cNvPr id="4" name="箭头: 右 3">
            <a:extLst>
              <a:ext uri="{FF2B5EF4-FFF2-40B4-BE49-F238E27FC236}">
                <a16:creationId xmlns:a16="http://schemas.microsoft.com/office/drawing/2014/main" id="{92BC6B21-B181-4CD7-A387-10C2BC05C56D}"/>
              </a:ext>
            </a:extLst>
          </p:cNvPr>
          <p:cNvSpPr/>
          <p:nvPr/>
        </p:nvSpPr>
        <p:spPr>
          <a:xfrm>
            <a:off x="0" y="195376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6" name="箭头: 右 5">
            <a:extLst>
              <a:ext uri="{FF2B5EF4-FFF2-40B4-BE49-F238E27FC236}">
                <a16:creationId xmlns:a16="http://schemas.microsoft.com/office/drawing/2014/main" id="{177F8D16-BAD6-4085-AC36-6CC6F181B7F4}"/>
              </a:ext>
            </a:extLst>
          </p:cNvPr>
          <p:cNvSpPr/>
          <p:nvPr/>
        </p:nvSpPr>
        <p:spPr>
          <a:xfrm>
            <a:off x="0" y="27322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Tree>
    <p:extLst>
      <p:ext uri="{BB962C8B-B14F-4D97-AF65-F5344CB8AC3E}">
        <p14:creationId xmlns:p14="http://schemas.microsoft.com/office/powerpoint/2010/main" val="2147340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609600" y="1219201"/>
            <a:ext cx="10972800" cy="4525963"/>
          </a:xfrm>
        </p:spPr>
        <p:txBody>
          <a:bodyPr/>
          <a:lstStyle/>
          <a:p>
            <a:pPr marL="109537" indent="0">
              <a:buNone/>
              <a:defRPr/>
            </a:pPr>
            <a:r>
              <a:rPr lang="en-US" sz="2400" b="1" i="1" dirty="0"/>
              <a:t>Specifying Type Constraints</a:t>
            </a:r>
          </a:p>
          <a:p>
            <a:pPr eaLnBrk="1" hangingPunct="1">
              <a:defRPr/>
            </a:pPr>
            <a:r>
              <a:rPr lang="en-US" sz="2400" dirty="0"/>
              <a:t>Even though </a:t>
            </a:r>
            <a:r>
              <a:rPr lang="en-US" sz="2400" dirty="0" err="1">
                <a:latin typeface="Consolas" panose="020B0609020204030204" pitchFamily="49" charset="0"/>
              </a:rPr>
              <a:t>IComparable</a:t>
            </a:r>
            <a:r>
              <a:rPr lang="en-US" sz="2400" dirty="0"/>
              <a:t> objects can be compared, </a:t>
            </a:r>
            <a:r>
              <a:rPr lang="en-US" sz="2400" dirty="0">
                <a:solidFill>
                  <a:srgbClr val="7030A0"/>
                </a:solidFill>
              </a:rPr>
              <a:t>they cannot be used with generic code by default</a:t>
            </a:r>
            <a:r>
              <a:rPr lang="en-US" sz="2400" dirty="0"/>
              <a:t>, because not all types implement interface </a:t>
            </a:r>
            <a:r>
              <a:rPr lang="en-US" sz="2400" dirty="0" err="1">
                <a:latin typeface="Consolas" panose="020B0609020204030204" pitchFamily="49" charset="0"/>
              </a:rPr>
              <a:t>IComparable</a:t>
            </a:r>
            <a:r>
              <a:rPr lang="en-US" sz="2400" dirty="0">
                <a:latin typeface="Consolas" panose="020B0609020204030204" pitchFamily="49" charset="0"/>
              </a:rPr>
              <a:t>&lt;T&gt;</a:t>
            </a:r>
            <a:r>
              <a:rPr lang="en-US" sz="2400" dirty="0"/>
              <a:t>. </a:t>
            </a:r>
          </a:p>
          <a:p>
            <a:pPr eaLnBrk="1" hangingPunct="1">
              <a:defRPr/>
            </a:pPr>
            <a:r>
              <a:rPr lang="en-US" sz="2400" dirty="0"/>
              <a:t>However, we can </a:t>
            </a:r>
            <a:r>
              <a:rPr lang="en-US" sz="2400" u="sng" dirty="0">
                <a:solidFill>
                  <a:srgbClr val="7030A0"/>
                </a:solidFill>
              </a:rPr>
              <a:t>restrict the types that can be used with a generic method or class to ensure that they meet certain requirements. </a:t>
            </a:r>
          </a:p>
          <a:p>
            <a:pPr eaLnBrk="1" hangingPunct="1">
              <a:defRPr/>
            </a:pPr>
            <a:r>
              <a:rPr lang="en-US" sz="2400" dirty="0"/>
              <a:t>This feature—</a:t>
            </a:r>
            <a:r>
              <a:rPr lang="en-US" sz="2400" u="sng" dirty="0"/>
              <a:t>known as a </a:t>
            </a:r>
            <a:r>
              <a:rPr lang="en-US" sz="2400" u="sng" dirty="0">
                <a:solidFill>
                  <a:srgbClr val="0000FF"/>
                </a:solidFill>
              </a:rPr>
              <a:t>type constraint</a:t>
            </a:r>
            <a:r>
              <a:rPr lang="en-US" sz="2400" u="sng" dirty="0"/>
              <a:t>—restricts the type of the argument supplied to a particular type parameter. </a:t>
            </a:r>
          </a:p>
        </p:txBody>
      </p:sp>
      <p:sp>
        <p:nvSpPr>
          <p:cNvPr id="3" name="Title 2"/>
          <p:cNvSpPr>
            <a:spLocks noGrp="1"/>
          </p:cNvSpPr>
          <p:nvPr>
            <p:ph type="title"/>
          </p:nvPr>
        </p:nvSpPr>
        <p:spPr/>
        <p:txBody>
          <a:bodyPr/>
          <a:lstStyle/>
          <a:p>
            <a:pPr eaLnBrk="1" hangingPunct="1">
              <a:defRPr/>
            </a:pPr>
            <a:r>
              <a:rPr lang="en-US" dirty="0"/>
              <a:t>20.4 Type Constraints (cont.) </a:t>
            </a:r>
            <a:r>
              <a:rPr lang="en-US" dirty="0">
                <a:solidFill>
                  <a:srgbClr val="FF0000"/>
                </a:solidFill>
              </a:rPr>
              <a:t>?</a:t>
            </a:r>
          </a:p>
        </p:txBody>
      </p:sp>
      <p:sp>
        <p:nvSpPr>
          <p:cNvPr id="2" name="Slide Number Placeholder 1">
            <a:extLst>
              <a:ext uri="{FF2B5EF4-FFF2-40B4-BE49-F238E27FC236}">
                <a16:creationId xmlns:a16="http://schemas.microsoft.com/office/drawing/2014/main" id="{81B4621D-1B05-40B1-A3E8-9A510892044A}"/>
              </a:ext>
            </a:extLst>
          </p:cNvPr>
          <p:cNvSpPr>
            <a:spLocks noGrp="1"/>
          </p:cNvSpPr>
          <p:nvPr>
            <p:ph type="sldNum" sz="quarter" idx="12"/>
          </p:nvPr>
        </p:nvSpPr>
        <p:spPr/>
        <p:txBody>
          <a:bodyPr/>
          <a:lstStyle/>
          <a:p>
            <a:fld id="{B050D37D-3C53-4466-AA84-E45FCF5B97DC}" type="slidenum">
              <a:rPr lang="en-US" smtClean="0"/>
              <a:t>17</a:t>
            </a:fld>
            <a:endParaRPr lang="en-US"/>
          </a:p>
        </p:txBody>
      </p:sp>
    </p:spTree>
    <p:extLst>
      <p:ext uri="{BB962C8B-B14F-4D97-AF65-F5344CB8AC3E}">
        <p14:creationId xmlns:p14="http://schemas.microsoft.com/office/powerpoint/2010/main" val="58689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p:txBody>
          <a:bodyPr/>
          <a:lstStyle/>
          <a:p>
            <a:pPr eaLnBrk="1" hangingPunct="1"/>
            <a:r>
              <a:rPr lang="en-US" altLang="en-US" sz="2800" u="sng" dirty="0"/>
              <a:t>Figure 20.4 declares method </a:t>
            </a:r>
            <a:r>
              <a:rPr lang="en-US" altLang="en-US" sz="2800" u="sng" dirty="0">
                <a:latin typeface="Consolas" panose="020B0609020204030204" pitchFamily="49" charset="0"/>
              </a:rPr>
              <a:t>Maximum</a:t>
            </a:r>
            <a:r>
              <a:rPr lang="en-US" altLang="en-US" sz="2800" u="sng" dirty="0"/>
              <a:t> (lines 18–35) </a:t>
            </a:r>
            <a:r>
              <a:rPr lang="en-US" altLang="en-US" sz="2800" u="sng" dirty="0">
                <a:solidFill>
                  <a:srgbClr val="7030A0"/>
                </a:solidFill>
              </a:rPr>
              <a:t>with </a:t>
            </a:r>
            <a:r>
              <a:rPr lang="en-US" altLang="en-US" sz="2800" b="1" u="sng" dirty="0">
                <a:solidFill>
                  <a:srgbClr val="FF0000"/>
                </a:solidFill>
              </a:rPr>
              <a:t>a type constraint </a:t>
            </a:r>
            <a:r>
              <a:rPr lang="en-US" altLang="en-US" sz="2800" u="sng" dirty="0"/>
              <a:t>that requires </a:t>
            </a:r>
            <a:r>
              <a:rPr lang="en-US" altLang="en-US" sz="2800" u="sng" dirty="0">
                <a:solidFill>
                  <a:srgbClr val="7030A0"/>
                </a:solidFill>
              </a:rPr>
              <a:t>each of the method’s arguments to be of type </a:t>
            </a:r>
            <a:r>
              <a:rPr lang="en-US" altLang="en-US" sz="2800" u="sng" dirty="0" err="1">
                <a:solidFill>
                  <a:srgbClr val="7030A0"/>
                </a:solidFill>
                <a:latin typeface="Consolas" panose="020B0609020204030204" pitchFamily="49" charset="0"/>
              </a:rPr>
              <a:t>IComparable</a:t>
            </a:r>
            <a:r>
              <a:rPr lang="en-US" altLang="en-US" sz="2800" u="sng" dirty="0">
                <a:solidFill>
                  <a:srgbClr val="7030A0"/>
                </a:solidFill>
                <a:latin typeface="Consolas" panose="020B0609020204030204" pitchFamily="49" charset="0"/>
              </a:rPr>
              <a:t>&lt;T&gt;</a:t>
            </a:r>
            <a:r>
              <a:rPr lang="en-US" altLang="en-US" sz="2800" u="sng" dirty="0"/>
              <a:t>. </a:t>
            </a:r>
          </a:p>
          <a:p>
            <a:pPr eaLnBrk="1" hangingPunct="1"/>
            <a:r>
              <a:rPr lang="en-US" altLang="en-US" sz="2800" dirty="0"/>
              <a:t>This restriction is important, because not all objects can be compared. </a:t>
            </a:r>
          </a:p>
          <a:p>
            <a:pPr eaLnBrk="1" hangingPunct="1"/>
            <a:r>
              <a:rPr lang="en-US" altLang="en-US" sz="2800" dirty="0"/>
              <a:t>However, </a:t>
            </a:r>
            <a:r>
              <a:rPr lang="en-US" altLang="en-US" sz="2800" u="sng" dirty="0">
                <a:solidFill>
                  <a:srgbClr val="7030A0"/>
                </a:solidFill>
              </a:rPr>
              <a:t>all </a:t>
            </a:r>
            <a:r>
              <a:rPr lang="en-US" altLang="en-US" sz="2800" u="sng" dirty="0" err="1">
                <a:solidFill>
                  <a:srgbClr val="7030A0"/>
                </a:solidFill>
                <a:latin typeface="Consolas" panose="020B0609020204030204" pitchFamily="49" charset="0"/>
              </a:rPr>
              <a:t>IComparable</a:t>
            </a:r>
            <a:r>
              <a:rPr lang="en-US" altLang="en-US" sz="2800" u="sng" dirty="0">
                <a:solidFill>
                  <a:srgbClr val="7030A0"/>
                </a:solidFill>
                <a:latin typeface="Consolas" panose="020B0609020204030204" pitchFamily="49" charset="0"/>
              </a:rPr>
              <a:t>&lt;T&gt;</a:t>
            </a:r>
            <a:r>
              <a:rPr lang="en-US" altLang="en-US" sz="2800" u="sng" dirty="0">
                <a:solidFill>
                  <a:srgbClr val="7030A0"/>
                </a:solidFill>
              </a:rPr>
              <a:t> objects are guaranteed to have a </a:t>
            </a:r>
            <a:r>
              <a:rPr lang="en-US" altLang="en-US" sz="2800" u="sng" dirty="0" err="1">
                <a:solidFill>
                  <a:srgbClr val="7030A0"/>
                </a:solidFill>
                <a:latin typeface="Consolas" panose="020B0609020204030204" pitchFamily="49" charset="0"/>
              </a:rPr>
              <a:t>CompareTo</a:t>
            </a:r>
            <a:r>
              <a:rPr lang="en-US" altLang="en-US" sz="2800" u="sng" dirty="0">
                <a:solidFill>
                  <a:srgbClr val="7030A0"/>
                </a:solidFill>
              </a:rPr>
              <a:t> method</a:t>
            </a:r>
            <a:r>
              <a:rPr lang="en-US" altLang="en-US" sz="2800" u="sng" dirty="0"/>
              <a:t> </a:t>
            </a:r>
            <a:r>
              <a:rPr lang="en-US" altLang="en-US" sz="2800" dirty="0"/>
              <a:t>that can be used in method </a:t>
            </a:r>
            <a:r>
              <a:rPr lang="en-US" altLang="en-US" sz="2800" dirty="0">
                <a:latin typeface="Consolas" panose="020B0609020204030204" pitchFamily="49" charset="0"/>
              </a:rPr>
              <a:t>Maximum</a:t>
            </a:r>
            <a:r>
              <a:rPr lang="en-US" altLang="en-US" sz="2800" dirty="0"/>
              <a:t> to determine the largest of its three arguments.</a:t>
            </a:r>
          </a:p>
          <a:p>
            <a:pPr eaLnBrk="1" hangingPunct="1"/>
            <a:endParaRPr lang="en-US" altLang="en-US" dirty="0"/>
          </a:p>
        </p:txBody>
      </p:sp>
      <p:sp>
        <p:nvSpPr>
          <p:cNvPr id="3" name="Title 2"/>
          <p:cNvSpPr>
            <a:spLocks noGrp="1"/>
          </p:cNvSpPr>
          <p:nvPr>
            <p:ph type="title"/>
          </p:nvPr>
        </p:nvSpPr>
        <p:spPr/>
        <p:txBody>
          <a:bodyPr/>
          <a:lstStyle/>
          <a:p>
            <a:pPr eaLnBrk="1" hangingPunct="1">
              <a:defRPr/>
            </a:pPr>
            <a:r>
              <a:rPr lang="en-US" dirty="0"/>
              <a:t>20.4 Type Constraints (cont.)</a:t>
            </a:r>
          </a:p>
        </p:txBody>
      </p:sp>
      <p:sp>
        <p:nvSpPr>
          <p:cNvPr id="2" name="Slide Number Placeholder 1">
            <a:extLst>
              <a:ext uri="{FF2B5EF4-FFF2-40B4-BE49-F238E27FC236}">
                <a16:creationId xmlns:a16="http://schemas.microsoft.com/office/drawing/2014/main" id="{997AD972-07FE-4F6A-B450-406920D16969}"/>
              </a:ext>
            </a:extLst>
          </p:cNvPr>
          <p:cNvSpPr>
            <a:spLocks noGrp="1"/>
          </p:cNvSpPr>
          <p:nvPr>
            <p:ph type="sldNum" sz="quarter" idx="12"/>
          </p:nvPr>
        </p:nvSpPr>
        <p:spPr/>
        <p:txBody>
          <a:bodyPr/>
          <a:lstStyle/>
          <a:p>
            <a:fld id="{B050D37D-3C53-4466-AA84-E45FCF5B97DC}" type="slidenum">
              <a:rPr lang="en-US" smtClean="0"/>
              <a:t>18</a:t>
            </a:fld>
            <a:endParaRPr lang="en-US"/>
          </a:p>
        </p:txBody>
      </p:sp>
      <p:sp>
        <p:nvSpPr>
          <p:cNvPr id="4" name="箭头: 右 3">
            <a:extLst>
              <a:ext uri="{FF2B5EF4-FFF2-40B4-BE49-F238E27FC236}">
                <a16:creationId xmlns:a16="http://schemas.microsoft.com/office/drawing/2014/main" id="{2AE13922-CB2F-4434-9793-21A2DD96BFA5}"/>
              </a:ext>
            </a:extLst>
          </p:cNvPr>
          <p:cNvSpPr/>
          <p:nvPr/>
        </p:nvSpPr>
        <p:spPr>
          <a:xfrm>
            <a:off x="0" y="397136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Tree>
    <p:extLst>
      <p:ext uri="{BB962C8B-B14F-4D97-AF65-F5344CB8AC3E}">
        <p14:creationId xmlns:p14="http://schemas.microsoft.com/office/powerpoint/2010/main" val="440297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a:noFill/>
          <a:ln>
            <a:noFill/>
          </a:ln>
        </p:spPr>
      </p:pic>
      <p:sp>
        <p:nvSpPr>
          <p:cNvPr id="4" name="Slide Number Placeholder 3">
            <a:extLst>
              <a:ext uri="{FF2B5EF4-FFF2-40B4-BE49-F238E27FC236}">
                <a16:creationId xmlns:a16="http://schemas.microsoft.com/office/drawing/2014/main" id="{2AC38776-E1E3-4E0A-B8FF-8C72152A9834}"/>
              </a:ext>
            </a:extLst>
          </p:cNvPr>
          <p:cNvSpPr>
            <a:spLocks noGrp="1"/>
          </p:cNvSpPr>
          <p:nvPr>
            <p:ph type="sldNum" sz="quarter" idx="12"/>
          </p:nvPr>
        </p:nvSpPr>
        <p:spPr/>
        <p:txBody>
          <a:bodyPr/>
          <a:lstStyle/>
          <a:p>
            <a:fld id="{B050D37D-3C53-4466-AA84-E45FCF5B97DC}" type="slidenum">
              <a:rPr lang="en-US" smtClean="0"/>
              <a:t>19</a:t>
            </a:fld>
            <a:endParaRPr lang="en-US"/>
          </a:p>
        </p:txBody>
      </p:sp>
    </p:spTree>
    <p:extLst>
      <p:ext uri="{BB962C8B-B14F-4D97-AF65-F5344CB8AC3E}">
        <p14:creationId xmlns:p14="http://schemas.microsoft.com/office/powerpoint/2010/main" val="328868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0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42975"/>
            <a:ext cx="12192000" cy="4972050"/>
          </a:xfrm>
          <a:prstGeom prst="rect">
            <a:avLst/>
          </a:prstGeom>
          <a:noFill/>
          <a:ln>
            <a:noFill/>
          </a:ln>
        </p:spPr>
      </p:pic>
      <p:cxnSp>
        <p:nvCxnSpPr>
          <p:cNvPr id="5" name="Straight Connector 4">
            <a:extLst>
              <a:ext uri="{FF2B5EF4-FFF2-40B4-BE49-F238E27FC236}">
                <a16:creationId xmlns:a16="http://schemas.microsoft.com/office/drawing/2014/main" id="{6652DFB1-E886-4C1F-859F-C2CEA6FD5A7B}"/>
              </a:ext>
            </a:extLst>
          </p:cNvPr>
          <p:cNvCxnSpPr/>
          <p:nvPr/>
        </p:nvCxnSpPr>
        <p:spPr>
          <a:xfrm>
            <a:off x="4154750" y="2929631"/>
            <a:ext cx="628539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84E45CB3-4C64-4183-A7E6-3B17080B240F}"/>
              </a:ext>
            </a:extLst>
          </p:cNvPr>
          <p:cNvCxnSpPr/>
          <p:nvPr/>
        </p:nvCxnSpPr>
        <p:spPr>
          <a:xfrm>
            <a:off x="1828800" y="3515557"/>
            <a:ext cx="2325950"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Slide Number Placeholder 3">
            <a:extLst>
              <a:ext uri="{FF2B5EF4-FFF2-40B4-BE49-F238E27FC236}">
                <a16:creationId xmlns:a16="http://schemas.microsoft.com/office/drawing/2014/main" id="{2E96F2C8-FB02-4344-9FC2-B224B24B1C33}"/>
              </a:ext>
            </a:extLst>
          </p:cNvPr>
          <p:cNvSpPr>
            <a:spLocks noGrp="1"/>
          </p:cNvSpPr>
          <p:nvPr>
            <p:ph type="sldNum" sz="quarter" idx="12"/>
          </p:nvPr>
        </p:nvSpPr>
        <p:spPr/>
        <p:txBody>
          <a:bodyPr/>
          <a:lstStyle/>
          <a:p>
            <a:fld id="{B050D37D-3C53-4466-AA84-E45FCF5B97DC}" type="slidenum">
              <a:rPr lang="en-US" smtClean="0"/>
              <a:t>2</a:t>
            </a:fld>
            <a:endParaRPr lang="en-US"/>
          </a:p>
        </p:txBody>
      </p:sp>
      <p:cxnSp>
        <p:nvCxnSpPr>
          <p:cNvPr id="6" name="Straight Connector 5">
            <a:extLst>
              <a:ext uri="{FF2B5EF4-FFF2-40B4-BE49-F238E27FC236}">
                <a16:creationId xmlns:a16="http://schemas.microsoft.com/office/drawing/2014/main" id="{E44AE27A-C44F-4C5F-B135-7AE3A7B629EB}"/>
              </a:ext>
            </a:extLst>
          </p:cNvPr>
          <p:cNvCxnSpPr/>
          <p:nvPr/>
        </p:nvCxnSpPr>
        <p:spPr>
          <a:xfrm>
            <a:off x="3382392" y="4012707"/>
            <a:ext cx="25834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3040E38-9A2F-4F32-B189-B69657AD37B1}"/>
              </a:ext>
            </a:extLst>
          </p:cNvPr>
          <p:cNvCxnSpPr/>
          <p:nvPr/>
        </p:nvCxnSpPr>
        <p:spPr>
          <a:xfrm>
            <a:off x="6897950" y="4003829"/>
            <a:ext cx="197972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8599ADC-A0F8-41DC-9CE9-7372194BC01D}"/>
              </a:ext>
            </a:extLst>
          </p:cNvPr>
          <p:cNvSpPr txBox="1"/>
          <p:nvPr/>
        </p:nvSpPr>
        <p:spPr>
          <a:xfrm>
            <a:off x="4674093" y="1925724"/>
            <a:ext cx="4400564" cy="369332"/>
          </a:xfrm>
          <a:prstGeom prst="rect">
            <a:avLst/>
          </a:prstGeom>
          <a:noFill/>
        </p:spPr>
        <p:txBody>
          <a:bodyPr wrap="none" rtlCol="0">
            <a:spAutoFit/>
          </a:bodyPr>
          <a:lstStyle/>
          <a:p>
            <a:r>
              <a:rPr lang="en-US" altLang="zh-CN" dirty="0">
                <a:solidFill>
                  <a:srgbClr val="FF0000"/>
                </a:solidFill>
              </a:rPr>
              <a:t>Diff generic method &amp; generic class!!!</a:t>
            </a:r>
            <a:endParaRPr lang="zh-CN" altLang="en-US" dirty="0">
              <a:solidFill>
                <a:srgbClr val="FF0000"/>
              </a:solidFill>
            </a:endParaRPr>
          </a:p>
        </p:txBody>
      </p:sp>
    </p:spTree>
    <p:extLst>
      <p:ext uri="{BB962C8B-B14F-4D97-AF65-F5344CB8AC3E}">
        <p14:creationId xmlns:p14="http://schemas.microsoft.com/office/powerpoint/2010/main" val="64061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a:noFill/>
          <a:ln>
            <a:noFill/>
          </a:ln>
        </p:spPr>
      </p:pic>
      <p:sp>
        <p:nvSpPr>
          <p:cNvPr id="4" name="Arrow: Down 3">
            <a:extLst>
              <a:ext uri="{FF2B5EF4-FFF2-40B4-BE49-F238E27FC236}">
                <a16:creationId xmlns:a16="http://schemas.microsoft.com/office/drawing/2014/main" id="{B49AF933-4044-42CA-900D-7187899F01AB}"/>
              </a:ext>
            </a:extLst>
          </p:cNvPr>
          <p:cNvSpPr/>
          <p:nvPr/>
        </p:nvSpPr>
        <p:spPr>
          <a:xfrm>
            <a:off x="8249054" y="204280"/>
            <a:ext cx="319261" cy="6831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AA1C9614-601D-4620-AA7F-1C0C0DDB7410}"/>
              </a:ext>
            </a:extLst>
          </p:cNvPr>
          <p:cNvSpPr/>
          <p:nvPr/>
        </p:nvSpPr>
        <p:spPr>
          <a:xfrm>
            <a:off x="1571347" y="218390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3DC77DD-46EC-46D3-A206-B02E225A5C4E}"/>
              </a:ext>
            </a:extLst>
          </p:cNvPr>
          <p:cNvSpPr txBox="1"/>
          <p:nvPr/>
        </p:nvSpPr>
        <p:spPr>
          <a:xfrm>
            <a:off x="8797770" y="612560"/>
            <a:ext cx="1681871" cy="338554"/>
          </a:xfrm>
          <a:prstGeom prst="rect">
            <a:avLst/>
          </a:prstGeom>
          <a:noFill/>
        </p:spPr>
        <p:txBody>
          <a:bodyPr wrap="none" rtlCol="0">
            <a:spAutoFit/>
          </a:bodyPr>
          <a:lstStyle/>
          <a:p>
            <a:r>
              <a:rPr lang="en-US" altLang="en-US" sz="1600" b="1" dirty="0">
                <a:solidFill>
                  <a:srgbClr val="FF0000"/>
                </a:solidFill>
              </a:rPr>
              <a:t>type constraint</a:t>
            </a:r>
            <a:endParaRPr lang="en-US" sz="1600" dirty="0"/>
          </a:p>
        </p:txBody>
      </p:sp>
      <p:sp>
        <p:nvSpPr>
          <p:cNvPr id="7" name="Slide Number Placeholder 6">
            <a:extLst>
              <a:ext uri="{FF2B5EF4-FFF2-40B4-BE49-F238E27FC236}">
                <a16:creationId xmlns:a16="http://schemas.microsoft.com/office/drawing/2014/main" id="{6362528D-065A-45E8-B13A-EE2E9737506D}"/>
              </a:ext>
            </a:extLst>
          </p:cNvPr>
          <p:cNvSpPr>
            <a:spLocks noGrp="1"/>
          </p:cNvSpPr>
          <p:nvPr>
            <p:ph type="sldNum" sz="quarter" idx="12"/>
          </p:nvPr>
        </p:nvSpPr>
        <p:spPr/>
        <p:txBody>
          <a:bodyPr/>
          <a:lstStyle/>
          <a:p>
            <a:fld id="{B050D37D-3C53-4466-AA84-E45FCF5B97DC}" type="slidenum">
              <a:rPr lang="en-US" smtClean="0"/>
              <a:t>20</a:t>
            </a:fld>
            <a:endParaRPr lang="en-US"/>
          </a:p>
        </p:txBody>
      </p:sp>
      <p:sp>
        <p:nvSpPr>
          <p:cNvPr id="3" name="TextBox 2">
            <a:extLst>
              <a:ext uri="{FF2B5EF4-FFF2-40B4-BE49-F238E27FC236}">
                <a16:creationId xmlns:a16="http://schemas.microsoft.com/office/drawing/2014/main" id="{F490277F-D5EF-4654-9607-52AE54A003E5}"/>
              </a:ext>
            </a:extLst>
          </p:cNvPr>
          <p:cNvSpPr txBox="1"/>
          <p:nvPr/>
        </p:nvSpPr>
        <p:spPr>
          <a:xfrm>
            <a:off x="5850384" y="115410"/>
            <a:ext cx="319260" cy="369332"/>
          </a:xfrm>
          <a:prstGeom prst="rect">
            <a:avLst/>
          </a:prstGeom>
          <a:noFill/>
        </p:spPr>
        <p:txBody>
          <a:bodyPr wrap="square" rtlCol="0">
            <a:spAutoFit/>
          </a:bodyPr>
          <a:lstStyle/>
          <a:p>
            <a:r>
              <a:rPr lang="en-US" dirty="0">
                <a:solidFill>
                  <a:srgbClr val="FF0000"/>
                </a:solidFill>
              </a:rPr>
              <a:t>P</a:t>
            </a:r>
          </a:p>
        </p:txBody>
      </p:sp>
      <p:sp>
        <p:nvSpPr>
          <p:cNvPr id="8" name="箭头: 右 7">
            <a:extLst>
              <a:ext uri="{FF2B5EF4-FFF2-40B4-BE49-F238E27FC236}">
                <a16:creationId xmlns:a16="http://schemas.microsoft.com/office/drawing/2014/main" id="{FD915026-7BDA-4223-85D6-D00FCD3C4DDC}"/>
              </a:ext>
            </a:extLst>
          </p:cNvPr>
          <p:cNvSpPr/>
          <p:nvPr/>
        </p:nvSpPr>
        <p:spPr>
          <a:xfrm>
            <a:off x="1013012" y="10578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Tree>
    <p:extLst>
      <p:ext uri="{BB962C8B-B14F-4D97-AF65-F5344CB8AC3E}">
        <p14:creationId xmlns:p14="http://schemas.microsoft.com/office/powerpoint/2010/main" val="4091845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1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8025"/>
            <a:ext cx="12192000" cy="2900363"/>
          </a:xfrm>
          <a:prstGeom prst="rect">
            <a:avLst/>
          </a:prstGeom>
          <a:noFill/>
          <a:ln>
            <a:noFill/>
          </a:ln>
        </p:spPr>
      </p:pic>
      <p:sp>
        <p:nvSpPr>
          <p:cNvPr id="4" name="Slide Number Placeholder 3">
            <a:extLst>
              <a:ext uri="{FF2B5EF4-FFF2-40B4-BE49-F238E27FC236}">
                <a16:creationId xmlns:a16="http://schemas.microsoft.com/office/drawing/2014/main" id="{1A39D243-D946-4C09-8EF6-5118C678D6FE}"/>
              </a:ext>
            </a:extLst>
          </p:cNvPr>
          <p:cNvSpPr>
            <a:spLocks noGrp="1"/>
          </p:cNvSpPr>
          <p:nvPr>
            <p:ph type="sldNum" sz="quarter" idx="12"/>
          </p:nvPr>
        </p:nvSpPr>
        <p:spPr/>
        <p:txBody>
          <a:bodyPr/>
          <a:lstStyle/>
          <a:p>
            <a:fld id="{B050D37D-3C53-4466-AA84-E45FCF5B97DC}" type="slidenum">
              <a:rPr lang="en-US" smtClean="0"/>
              <a:t>21</a:t>
            </a:fld>
            <a:endParaRPr lang="en-US"/>
          </a:p>
        </p:txBody>
      </p:sp>
    </p:spTree>
    <p:extLst>
      <p:ext uri="{BB962C8B-B14F-4D97-AF65-F5344CB8AC3E}">
        <p14:creationId xmlns:p14="http://schemas.microsoft.com/office/powerpoint/2010/main" val="146461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p:txBody>
          <a:bodyPr/>
          <a:lstStyle/>
          <a:p>
            <a:pPr eaLnBrk="1" hangingPunct="1"/>
            <a:r>
              <a:rPr lang="en-US" altLang="en-US" dirty="0"/>
              <a:t>C# provides several kinds of type constraints. </a:t>
            </a:r>
          </a:p>
          <a:p>
            <a:pPr eaLnBrk="1" hangingPunct="1"/>
            <a:r>
              <a:rPr lang="en-US" altLang="en-US" u="sng" dirty="0"/>
              <a:t>A </a:t>
            </a:r>
            <a:r>
              <a:rPr lang="en-US" altLang="en-US" u="sng" dirty="0">
                <a:solidFill>
                  <a:srgbClr val="0000FF"/>
                </a:solidFill>
              </a:rPr>
              <a:t>class constraint </a:t>
            </a:r>
            <a:r>
              <a:rPr lang="en-US" altLang="en-US" u="sng" dirty="0"/>
              <a:t>indicates </a:t>
            </a:r>
            <a:r>
              <a:rPr lang="en-US" altLang="en-US" u="sng" dirty="0">
                <a:solidFill>
                  <a:srgbClr val="FF0000"/>
                </a:solidFill>
              </a:rPr>
              <a:t>that the type argument </a:t>
            </a:r>
            <a:r>
              <a:rPr lang="en-US" altLang="en-US" u="sng" dirty="0"/>
              <a:t>must be an object of </a:t>
            </a:r>
            <a:r>
              <a:rPr lang="en-US" altLang="en-US" u="sng" dirty="0">
                <a:solidFill>
                  <a:srgbClr val="FF0000"/>
                </a:solidFill>
              </a:rPr>
              <a:t>a specific base class </a:t>
            </a:r>
            <a:r>
              <a:rPr lang="en-US" altLang="en-US" u="sng" dirty="0"/>
              <a:t>or one of its subclasses. </a:t>
            </a:r>
          </a:p>
          <a:p>
            <a:pPr eaLnBrk="1" hangingPunct="1"/>
            <a:r>
              <a:rPr lang="en-US" altLang="en-US" u="sng" dirty="0"/>
              <a:t>An </a:t>
            </a:r>
            <a:r>
              <a:rPr lang="en-US" altLang="en-US" u="sng" dirty="0">
                <a:solidFill>
                  <a:srgbClr val="0000FF"/>
                </a:solidFill>
              </a:rPr>
              <a:t>interface constraint </a:t>
            </a:r>
            <a:r>
              <a:rPr lang="en-US" altLang="en-US" u="sng" dirty="0"/>
              <a:t>indicates that the type argument’s class must implement a specific interface. </a:t>
            </a:r>
          </a:p>
          <a:p>
            <a:pPr eaLnBrk="1" hangingPunct="1"/>
            <a:r>
              <a:rPr lang="en-US" altLang="en-US" u="sng" dirty="0"/>
              <a:t>The type constraint in line 18 is an </a:t>
            </a:r>
            <a:r>
              <a:rPr lang="en-US" altLang="en-US" u="sng" dirty="0">
                <a:solidFill>
                  <a:srgbClr val="FF0000"/>
                </a:solidFill>
              </a:rPr>
              <a:t>interface constraint</a:t>
            </a:r>
            <a:r>
              <a:rPr lang="en-US" altLang="en-US" u="sng" dirty="0"/>
              <a:t>, because </a:t>
            </a:r>
            <a:r>
              <a:rPr lang="en-US" altLang="en-US" u="sng" dirty="0" err="1">
                <a:latin typeface="Consolas" panose="020B0609020204030204" pitchFamily="49" charset="0"/>
              </a:rPr>
              <a:t>IComparable</a:t>
            </a:r>
            <a:r>
              <a:rPr lang="en-US" altLang="en-US" u="sng" dirty="0">
                <a:latin typeface="Consolas" panose="020B0609020204030204" pitchFamily="49" charset="0"/>
              </a:rPr>
              <a:t>&lt;T&gt;</a:t>
            </a:r>
            <a:r>
              <a:rPr lang="en-US" altLang="en-US" u="sng" dirty="0"/>
              <a:t> is an interface. </a:t>
            </a:r>
          </a:p>
        </p:txBody>
      </p:sp>
      <p:sp>
        <p:nvSpPr>
          <p:cNvPr id="3" name="Title 2"/>
          <p:cNvSpPr>
            <a:spLocks noGrp="1"/>
          </p:cNvSpPr>
          <p:nvPr>
            <p:ph type="title"/>
          </p:nvPr>
        </p:nvSpPr>
        <p:spPr/>
        <p:txBody>
          <a:bodyPr/>
          <a:lstStyle/>
          <a:p>
            <a:pPr eaLnBrk="1" hangingPunct="1">
              <a:defRPr/>
            </a:pPr>
            <a:r>
              <a:rPr lang="en-US" dirty="0"/>
              <a:t>20.4 </a:t>
            </a:r>
            <a:r>
              <a:rPr lang="en-US" dirty="0">
                <a:solidFill>
                  <a:srgbClr val="FF0000"/>
                </a:solidFill>
              </a:rPr>
              <a:t>Type Constraints </a:t>
            </a:r>
            <a:r>
              <a:rPr lang="en-US" dirty="0"/>
              <a:t>(cont.)</a:t>
            </a:r>
          </a:p>
        </p:txBody>
      </p:sp>
      <p:sp>
        <p:nvSpPr>
          <p:cNvPr id="2" name="Slide Number Placeholder 1">
            <a:extLst>
              <a:ext uri="{FF2B5EF4-FFF2-40B4-BE49-F238E27FC236}">
                <a16:creationId xmlns:a16="http://schemas.microsoft.com/office/drawing/2014/main" id="{5A1310C2-35AB-4E70-803A-F1D039AD39A4}"/>
              </a:ext>
            </a:extLst>
          </p:cNvPr>
          <p:cNvSpPr>
            <a:spLocks noGrp="1"/>
          </p:cNvSpPr>
          <p:nvPr>
            <p:ph type="sldNum" sz="quarter" idx="12"/>
          </p:nvPr>
        </p:nvSpPr>
        <p:spPr/>
        <p:txBody>
          <a:bodyPr/>
          <a:lstStyle/>
          <a:p>
            <a:fld id="{B050D37D-3C53-4466-AA84-E45FCF5B97DC}" type="slidenum">
              <a:rPr lang="en-US" smtClean="0"/>
              <a:t>22</a:t>
            </a:fld>
            <a:endParaRPr lang="en-US"/>
          </a:p>
        </p:txBody>
      </p:sp>
      <p:sp>
        <p:nvSpPr>
          <p:cNvPr id="4" name="箭头: 右 3">
            <a:extLst>
              <a:ext uri="{FF2B5EF4-FFF2-40B4-BE49-F238E27FC236}">
                <a16:creationId xmlns:a16="http://schemas.microsoft.com/office/drawing/2014/main" id="{9279C4C7-FACE-4805-A958-53AA9E0F2CD2}"/>
              </a:ext>
            </a:extLst>
          </p:cNvPr>
          <p:cNvSpPr/>
          <p:nvPr/>
        </p:nvSpPr>
        <p:spPr>
          <a:xfrm>
            <a:off x="0" y="222205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5" name="箭头: 右 4">
            <a:extLst>
              <a:ext uri="{FF2B5EF4-FFF2-40B4-BE49-F238E27FC236}">
                <a16:creationId xmlns:a16="http://schemas.microsoft.com/office/drawing/2014/main" id="{F0C325BF-A607-4FE9-9E70-01F7C115979F}"/>
              </a:ext>
            </a:extLst>
          </p:cNvPr>
          <p:cNvSpPr/>
          <p:nvPr/>
        </p:nvSpPr>
        <p:spPr>
          <a:xfrm>
            <a:off x="0" y="294436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6" name="箭头: 右 5">
            <a:extLst>
              <a:ext uri="{FF2B5EF4-FFF2-40B4-BE49-F238E27FC236}">
                <a16:creationId xmlns:a16="http://schemas.microsoft.com/office/drawing/2014/main" id="{3DDFD235-ACE2-44E3-815D-7AD3E5A8E7C5}"/>
              </a:ext>
            </a:extLst>
          </p:cNvPr>
          <p:cNvSpPr/>
          <p:nvPr/>
        </p:nvSpPr>
        <p:spPr>
          <a:xfrm>
            <a:off x="0" y="390899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Tree>
    <p:extLst>
      <p:ext uri="{BB962C8B-B14F-4D97-AF65-F5344CB8AC3E}">
        <p14:creationId xmlns:p14="http://schemas.microsoft.com/office/powerpoint/2010/main" val="678358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lstStyle/>
          <a:p>
            <a:pPr eaLnBrk="1" hangingPunct="1"/>
            <a:r>
              <a:rPr lang="en-US" altLang="en-US" dirty="0"/>
              <a:t>You can specify that the type argument must be a reference type or a value type by using the </a:t>
            </a:r>
            <a:r>
              <a:rPr lang="en-US" altLang="en-US" dirty="0">
                <a:solidFill>
                  <a:srgbClr val="0000FF"/>
                </a:solidFill>
              </a:rPr>
              <a:t>reference-type constraint</a:t>
            </a:r>
            <a:r>
              <a:rPr lang="en-US" altLang="en-US" dirty="0"/>
              <a:t> (</a:t>
            </a:r>
            <a:r>
              <a:rPr lang="en-US" altLang="en-US" dirty="0">
                <a:solidFill>
                  <a:srgbClr val="0000FF"/>
                </a:solidFill>
                <a:latin typeface="Consolas" panose="020B0609020204030204" pitchFamily="49" charset="0"/>
              </a:rPr>
              <a:t>class</a:t>
            </a:r>
            <a:r>
              <a:rPr lang="en-US" altLang="en-US" dirty="0"/>
              <a:t>) or the </a:t>
            </a:r>
            <a:r>
              <a:rPr lang="en-US" altLang="en-US" dirty="0">
                <a:solidFill>
                  <a:srgbClr val="0000FF"/>
                </a:solidFill>
              </a:rPr>
              <a:t>value-type constraint </a:t>
            </a:r>
            <a:r>
              <a:rPr lang="en-US" altLang="en-US" dirty="0"/>
              <a:t>(</a:t>
            </a:r>
            <a:r>
              <a:rPr lang="en-US" altLang="en-US" dirty="0" err="1">
                <a:solidFill>
                  <a:srgbClr val="0000FF"/>
                </a:solidFill>
                <a:latin typeface="Consolas" panose="020B0609020204030204" pitchFamily="49" charset="0"/>
              </a:rPr>
              <a:t>struct</a:t>
            </a:r>
            <a:r>
              <a:rPr lang="en-US" altLang="en-US" dirty="0"/>
              <a:t>), respectively. </a:t>
            </a:r>
          </a:p>
          <a:p>
            <a:pPr eaLnBrk="1" hangingPunct="1"/>
            <a:r>
              <a:rPr lang="en-US" altLang="en-US" dirty="0"/>
              <a:t>Finally, you can specify a </a:t>
            </a:r>
            <a:r>
              <a:rPr lang="en-US" altLang="en-US" dirty="0">
                <a:solidFill>
                  <a:srgbClr val="0000FF"/>
                </a:solidFill>
              </a:rPr>
              <a:t>constructor </a:t>
            </a:r>
            <a:r>
              <a:rPr lang="en-US" altLang="en-US" dirty="0">
                <a:solidFill>
                  <a:srgbClr val="0000FF"/>
                </a:solidFill>
                <a:latin typeface="Consolas" panose="020B0609020204030204" pitchFamily="49" charset="0"/>
              </a:rPr>
              <a:t>constraint</a:t>
            </a:r>
            <a:r>
              <a:rPr lang="en-US" altLang="en-US" dirty="0">
                <a:solidFill>
                  <a:srgbClr val="0000FF"/>
                </a:solidFill>
              </a:rPr>
              <a:t>—</a:t>
            </a:r>
            <a:r>
              <a:rPr lang="en-US" altLang="en-US" dirty="0">
                <a:solidFill>
                  <a:srgbClr val="0000FF"/>
                </a:solidFill>
                <a:latin typeface="Consolas" panose="020B0609020204030204" pitchFamily="49" charset="0"/>
              </a:rPr>
              <a:t>new()</a:t>
            </a:r>
            <a:r>
              <a:rPr lang="en-US" altLang="en-US" dirty="0"/>
              <a:t>—to indicate that the generic code can use operator new to create new objects of the type represented by the type parameter. </a:t>
            </a:r>
          </a:p>
        </p:txBody>
      </p:sp>
      <p:sp>
        <p:nvSpPr>
          <p:cNvPr id="3" name="Title 2"/>
          <p:cNvSpPr>
            <a:spLocks noGrp="1"/>
          </p:cNvSpPr>
          <p:nvPr>
            <p:ph type="title"/>
          </p:nvPr>
        </p:nvSpPr>
        <p:spPr/>
        <p:txBody>
          <a:bodyPr/>
          <a:lstStyle/>
          <a:p>
            <a:pPr eaLnBrk="1" hangingPunct="1">
              <a:defRPr/>
            </a:pPr>
            <a:r>
              <a:rPr lang="en-US" dirty="0"/>
              <a:t>20.4 Type Constraints (cont.)</a:t>
            </a:r>
          </a:p>
        </p:txBody>
      </p:sp>
      <p:sp>
        <p:nvSpPr>
          <p:cNvPr id="2" name="Slide Number Placeholder 1">
            <a:extLst>
              <a:ext uri="{FF2B5EF4-FFF2-40B4-BE49-F238E27FC236}">
                <a16:creationId xmlns:a16="http://schemas.microsoft.com/office/drawing/2014/main" id="{17CC6AFD-A08E-448C-9F6E-36FFB4E1C800}"/>
              </a:ext>
            </a:extLst>
          </p:cNvPr>
          <p:cNvSpPr>
            <a:spLocks noGrp="1"/>
          </p:cNvSpPr>
          <p:nvPr>
            <p:ph type="sldNum" sz="quarter" idx="12"/>
          </p:nvPr>
        </p:nvSpPr>
        <p:spPr/>
        <p:txBody>
          <a:bodyPr/>
          <a:lstStyle/>
          <a:p>
            <a:fld id="{B050D37D-3C53-4466-AA84-E45FCF5B97DC}" type="slidenum">
              <a:rPr lang="en-US" smtClean="0"/>
              <a:t>23</a:t>
            </a:fld>
            <a:endParaRPr lang="en-US"/>
          </a:p>
        </p:txBody>
      </p:sp>
    </p:spTree>
    <p:extLst>
      <p:ext uri="{BB962C8B-B14F-4D97-AF65-F5344CB8AC3E}">
        <p14:creationId xmlns:p14="http://schemas.microsoft.com/office/powerpoint/2010/main" val="2949941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p:txBody>
          <a:bodyPr/>
          <a:lstStyle/>
          <a:p>
            <a:pPr eaLnBrk="1" hangingPunct="1"/>
            <a:r>
              <a:rPr lang="en-US" altLang="en-US" dirty="0"/>
              <a:t>If a type parameter is specified with a constructor constraint, the type argument’s class must provide a </a:t>
            </a:r>
            <a:r>
              <a:rPr lang="en-US" altLang="en-US" dirty="0">
                <a:latin typeface="Consolas" panose="020B0609020204030204" pitchFamily="49" charset="0"/>
              </a:rPr>
              <a:t>public</a:t>
            </a:r>
            <a:r>
              <a:rPr lang="en-US" altLang="en-US" dirty="0"/>
              <a:t> </a:t>
            </a:r>
            <a:r>
              <a:rPr lang="en-US" altLang="en-US" dirty="0" err="1"/>
              <a:t>parameterless</a:t>
            </a:r>
            <a:r>
              <a:rPr lang="en-US" altLang="en-US" dirty="0"/>
              <a:t> or default constructor to ensure that objects of the class can be created without passing constructor arguments; otherwise, a compilation error occurs.</a:t>
            </a:r>
          </a:p>
          <a:p>
            <a:pPr eaLnBrk="1" hangingPunct="1"/>
            <a:r>
              <a:rPr lang="en-US" altLang="en-US" dirty="0"/>
              <a:t>It’s possible to apply </a:t>
            </a:r>
            <a:r>
              <a:rPr lang="en-US" altLang="en-US" dirty="0">
                <a:solidFill>
                  <a:srgbClr val="0000FF"/>
                </a:solidFill>
              </a:rPr>
              <a:t>multiple constraints </a:t>
            </a:r>
            <a:r>
              <a:rPr lang="en-US" altLang="en-US" dirty="0"/>
              <a:t>to a type parameter. </a:t>
            </a:r>
          </a:p>
        </p:txBody>
      </p:sp>
      <p:sp>
        <p:nvSpPr>
          <p:cNvPr id="3" name="Title 2"/>
          <p:cNvSpPr>
            <a:spLocks noGrp="1"/>
          </p:cNvSpPr>
          <p:nvPr>
            <p:ph type="title"/>
          </p:nvPr>
        </p:nvSpPr>
        <p:spPr/>
        <p:txBody>
          <a:bodyPr/>
          <a:lstStyle/>
          <a:p>
            <a:pPr eaLnBrk="1" hangingPunct="1">
              <a:defRPr/>
            </a:pPr>
            <a:r>
              <a:rPr lang="en-US" dirty="0"/>
              <a:t>20.4 Type Constraints (cont.)</a:t>
            </a:r>
          </a:p>
        </p:txBody>
      </p:sp>
      <p:sp>
        <p:nvSpPr>
          <p:cNvPr id="2" name="Slide Number Placeholder 1">
            <a:extLst>
              <a:ext uri="{FF2B5EF4-FFF2-40B4-BE49-F238E27FC236}">
                <a16:creationId xmlns:a16="http://schemas.microsoft.com/office/drawing/2014/main" id="{9655635A-8C3E-4B2E-AF66-47D55F7675C6}"/>
              </a:ext>
            </a:extLst>
          </p:cNvPr>
          <p:cNvSpPr>
            <a:spLocks noGrp="1"/>
          </p:cNvSpPr>
          <p:nvPr>
            <p:ph type="sldNum" sz="quarter" idx="12"/>
          </p:nvPr>
        </p:nvSpPr>
        <p:spPr/>
        <p:txBody>
          <a:bodyPr/>
          <a:lstStyle/>
          <a:p>
            <a:fld id="{B050D37D-3C53-4466-AA84-E45FCF5B97DC}" type="slidenum">
              <a:rPr lang="en-US" smtClean="0"/>
              <a:t>24</a:t>
            </a:fld>
            <a:endParaRPr lang="en-US"/>
          </a:p>
        </p:txBody>
      </p:sp>
    </p:spTree>
    <p:extLst>
      <p:ext uri="{BB962C8B-B14F-4D97-AF65-F5344CB8AC3E}">
        <p14:creationId xmlns:p14="http://schemas.microsoft.com/office/powerpoint/2010/main" val="3279814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p:txBody>
          <a:bodyPr/>
          <a:lstStyle/>
          <a:p>
            <a:pPr eaLnBrk="1" hangingPunct="1"/>
            <a:r>
              <a:rPr lang="en-US" altLang="en-US" dirty="0"/>
              <a:t>To do so, simply provide a comma-separated list of constraints in the </a:t>
            </a:r>
            <a:r>
              <a:rPr lang="en-US" altLang="en-US" dirty="0">
                <a:latin typeface="Consolas" panose="020B0609020204030204" pitchFamily="49" charset="0"/>
              </a:rPr>
              <a:t>where</a:t>
            </a:r>
            <a:r>
              <a:rPr lang="en-US" altLang="en-US" dirty="0"/>
              <a:t> clause. </a:t>
            </a:r>
          </a:p>
          <a:p>
            <a:pPr eaLnBrk="1" hangingPunct="1"/>
            <a:r>
              <a:rPr lang="en-US" altLang="en-US" dirty="0"/>
              <a:t>If you have a </a:t>
            </a:r>
            <a:r>
              <a:rPr lang="en-US" altLang="en-US" dirty="0">
                <a:solidFill>
                  <a:srgbClr val="7030A0"/>
                </a:solidFill>
              </a:rPr>
              <a:t>class constraint</a:t>
            </a:r>
            <a:r>
              <a:rPr lang="en-US" altLang="en-US" dirty="0"/>
              <a:t>, reference-type constraint or value-type constraint, it must be listed first—only one of these types of constraints can be used for each type parameter. </a:t>
            </a:r>
          </a:p>
          <a:p>
            <a:pPr eaLnBrk="1" hangingPunct="1"/>
            <a:r>
              <a:rPr lang="en-US" altLang="en-US" dirty="0"/>
              <a:t>Interface constraints (if any) are listed next. </a:t>
            </a:r>
          </a:p>
          <a:p>
            <a:pPr eaLnBrk="1" hangingPunct="1"/>
            <a:r>
              <a:rPr lang="en-US" altLang="en-US" dirty="0"/>
              <a:t>The constructor constraint is listed last (if there is one).</a:t>
            </a:r>
          </a:p>
        </p:txBody>
      </p:sp>
      <p:sp>
        <p:nvSpPr>
          <p:cNvPr id="3" name="Title 2"/>
          <p:cNvSpPr>
            <a:spLocks noGrp="1"/>
          </p:cNvSpPr>
          <p:nvPr>
            <p:ph type="title"/>
          </p:nvPr>
        </p:nvSpPr>
        <p:spPr/>
        <p:txBody>
          <a:bodyPr/>
          <a:lstStyle/>
          <a:p>
            <a:pPr eaLnBrk="1" hangingPunct="1">
              <a:defRPr/>
            </a:pPr>
            <a:r>
              <a:rPr lang="en-US" dirty="0"/>
              <a:t>20.4 Type Constraints (cont.)</a:t>
            </a:r>
          </a:p>
        </p:txBody>
      </p:sp>
      <p:sp>
        <p:nvSpPr>
          <p:cNvPr id="2" name="Slide Number Placeholder 1">
            <a:extLst>
              <a:ext uri="{FF2B5EF4-FFF2-40B4-BE49-F238E27FC236}">
                <a16:creationId xmlns:a16="http://schemas.microsoft.com/office/drawing/2014/main" id="{C1CDBB2F-D639-4912-BE3E-30A483955BC6}"/>
              </a:ext>
            </a:extLst>
          </p:cNvPr>
          <p:cNvSpPr>
            <a:spLocks noGrp="1"/>
          </p:cNvSpPr>
          <p:nvPr>
            <p:ph type="sldNum" sz="quarter" idx="12"/>
          </p:nvPr>
        </p:nvSpPr>
        <p:spPr/>
        <p:txBody>
          <a:bodyPr/>
          <a:lstStyle/>
          <a:p>
            <a:fld id="{B050D37D-3C53-4466-AA84-E45FCF5B97DC}" type="slidenum">
              <a:rPr lang="en-US" smtClean="0"/>
              <a:t>25</a:t>
            </a:fld>
            <a:endParaRPr lang="en-US"/>
          </a:p>
        </p:txBody>
      </p:sp>
    </p:spTree>
    <p:extLst>
      <p:ext uri="{BB962C8B-B14F-4D97-AF65-F5344CB8AC3E}">
        <p14:creationId xmlns:p14="http://schemas.microsoft.com/office/powerpoint/2010/main" val="2758864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609600" y="1295401"/>
            <a:ext cx="10972800" cy="4525963"/>
          </a:xfrm>
        </p:spPr>
        <p:txBody>
          <a:bodyPr/>
          <a:lstStyle/>
          <a:p>
            <a:pPr eaLnBrk="1" hangingPunct="1"/>
            <a:r>
              <a:rPr lang="en-US" altLang="en-US" dirty="0"/>
              <a:t>A generic method may be </a:t>
            </a:r>
            <a:r>
              <a:rPr lang="en-US" altLang="en-US" dirty="0">
                <a:solidFill>
                  <a:srgbClr val="0000FF"/>
                </a:solidFill>
              </a:rPr>
              <a:t>overloaded</a:t>
            </a:r>
            <a:r>
              <a:rPr lang="en-US" altLang="en-US" dirty="0"/>
              <a:t>. </a:t>
            </a:r>
          </a:p>
          <a:p>
            <a:pPr eaLnBrk="1" hangingPunct="1"/>
            <a:r>
              <a:rPr lang="en-US" altLang="en-US" dirty="0"/>
              <a:t>Each overloaded method must have a unique signature (as discussed in Chapter 7). </a:t>
            </a:r>
          </a:p>
          <a:p>
            <a:pPr eaLnBrk="1" hangingPunct="1"/>
            <a:r>
              <a:rPr lang="en-US" altLang="en-US" dirty="0"/>
              <a:t>A class can provide </a:t>
            </a:r>
            <a:r>
              <a:rPr lang="en-US" altLang="en-US" dirty="0">
                <a:solidFill>
                  <a:srgbClr val="7030A0"/>
                </a:solidFill>
              </a:rPr>
              <a:t>two or more generic methods </a:t>
            </a:r>
            <a:r>
              <a:rPr lang="en-US" altLang="en-US" dirty="0"/>
              <a:t>with the same name but </a:t>
            </a:r>
            <a:r>
              <a:rPr lang="en-US" altLang="en-US" i="1" dirty="0"/>
              <a:t>different</a:t>
            </a:r>
            <a:r>
              <a:rPr lang="en-US" altLang="en-US" dirty="0"/>
              <a:t> method parameters. </a:t>
            </a:r>
          </a:p>
          <a:p>
            <a:pPr eaLnBrk="1" hangingPunct="1"/>
            <a:r>
              <a:rPr lang="en-US" altLang="en-US" dirty="0"/>
              <a:t>A generic method can be overloaded by </a:t>
            </a:r>
            <a:r>
              <a:rPr lang="en-US" altLang="en-US" dirty="0" err="1"/>
              <a:t>nongeneric</a:t>
            </a:r>
            <a:r>
              <a:rPr lang="en-US" altLang="en-US" dirty="0"/>
              <a:t> methods with the same method name. </a:t>
            </a:r>
          </a:p>
          <a:p>
            <a:pPr eaLnBrk="1" hangingPunct="1"/>
            <a:r>
              <a:rPr lang="en-US" altLang="en-US" dirty="0"/>
              <a:t>When the compiler encounters a method call, it searches for the method declaration that best matches the method name and the argument types specified in the call. </a:t>
            </a:r>
          </a:p>
        </p:txBody>
      </p:sp>
      <p:sp>
        <p:nvSpPr>
          <p:cNvPr id="3" name="Title 2"/>
          <p:cNvSpPr>
            <a:spLocks noGrp="1"/>
          </p:cNvSpPr>
          <p:nvPr>
            <p:ph type="title"/>
          </p:nvPr>
        </p:nvSpPr>
        <p:spPr/>
        <p:txBody>
          <a:bodyPr/>
          <a:lstStyle/>
          <a:p>
            <a:pPr eaLnBrk="1" hangingPunct="1">
              <a:defRPr/>
            </a:pPr>
            <a:r>
              <a:rPr lang="en-US" dirty="0"/>
              <a:t>20.5 Overloading Generic Methods</a:t>
            </a:r>
          </a:p>
        </p:txBody>
      </p:sp>
      <p:sp>
        <p:nvSpPr>
          <p:cNvPr id="2" name="Slide Number Placeholder 1">
            <a:extLst>
              <a:ext uri="{FF2B5EF4-FFF2-40B4-BE49-F238E27FC236}">
                <a16:creationId xmlns:a16="http://schemas.microsoft.com/office/drawing/2014/main" id="{9135B9CC-B808-43AE-AE4F-C05B15B0D50B}"/>
              </a:ext>
            </a:extLst>
          </p:cNvPr>
          <p:cNvSpPr>
            <a:spLocks noGrp="1"/>
          </p:cNvSpPr>
          <p:nvPr>
            <p:ph type="sldNum" sz="quarter" idx="12"/>
          </p:nvPr>
        </p:nvSpPr>
        <p:spPr/>
        <p:txBody>
          <a:bodyPr/>
          <a:lstStyle/>
          <a:p>
            <a:fld id="{B050D37D-3C53-4466-AA84-E45FCF5B97DC}" type="slidenum">
              <a:rPr lang="en-US" smtClean="0"/>
              <a:t>26</a:t>
            </a:fld>
            <a:endParaRPr lang="en-US"/>
          </a:p>
        </p:txBody>
      </p:sp>
      <p:sp>
        <p:nvSpPr>
          <p:cNvPr id="4" name="箭头: 右 3">
            <a:extLst>
              <a:ext uri="{FF2B5EF4-FFF2-40B4-BE49-F238E27FC236}">
                <a16:creationId xmlns:a16="http://schemas.microsoft.com/office/drawing/2014/main" id="{E2729A9E-5B5E-4145-876A-26A8EFDD3CEE}"/>
              </a:ext>
            </a:extLst>
          </p:cNvPr>
          <p:cNvSpPr/>
          <p:nvPr/>
        </p:nvSpPr>
        <p:spPr>
          <a:xfrm>
            <a:off x="80682" y="2892553"/>
            <a:ext cx="81578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Tree>
    <p:extLst>
      <p:ext uri="{BB962C8B-B14F-4D97-AF65-F5344CB8AC3E}">
        <p14:creationId xmlns:p14="http://schemas.microsoft.com/office/powerpoint/2010/main" val="1989696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p:txBody>
          <a:bodyPr/>
          <a:lstStyle/>
          <a:p>
            <a:pPr eaLnBrk="1" hangingPunct="1"/>
            <a:r>
              <a:rPr lang="en-US" altLang="en-US"/>
              <a:t>With a generic class, you can use a simple, concise notation to indicate the actual type(s) that should be used in place of the class’s type parameter(s). </a:t>
            </a:r>
          </a:p>
          <a:p>
            <a:pPr eaLnBrk="1" hangingPunct="1"/>
            <a:r>
              <a:rPr lang="en-US" altLang="en-US"/>
              <a:t>At compilation time, the compiler ensures your code’s type safety, and the runtime system replaces type parameters with type arguments to enable your client code to interact with the generic class.</a:t>
            </a:r>
          </a:p>
        </p:txBody>
      </p:sp>
      <p:sp>
        <p:nvSpPr>
          <p:cNvPr id="3" name="Title 2"/>
          <p:cNvSpPr>
            <a:spLocks noGrp="1"/>
          </p:cNvSpPr>
          <p:nvPr>
            <p:ph type="title"/>
          </p:nvPr>
        </p:nvSpPr>
        <p:spPr/>
        <p:txBody>
          <a:bodyPr/>
          <a:lstStyle/>
          <a:p>
            <a:pPr eaLnBrk="1" hangingPunct="1">
              <a:defRPr/>
            </a:pPr>
            <a:r>
              <a:rPr lang="en-US" dirty="0"/>
              <a:t>20.6 Generic Classes</a:t>
            </a:r>
          </a:p>
        </p:txBody>
      </p:sp>
      <p:sp>
        <p:nvSpPr>
          <p:cNvPr id="2" name="Slide Number Placeholder 1">
            <a:extLst>
              <a:ext uri="{FF2B5EF4-FFF2-40B4-BE49-F238E27FC236}">
                <a16:creationId xmlns:a16="http://schemas.microsoft.com/office/drawing/2014/main" id="{CAD0D0F7-69AD-4B97-8A1F-44FBDECC26A4}"/>
              </a:ext>
            </a:extLst>
          </p:cNvPr>
          <p:cNvSpPr>
            <a:spLocks noGrp="1"/>
          </p:cNvSpPr>
          <p:nvPr>
            <p:ph type="sldNum" sz="quarter" idx="12"/>
          </p:nvPr>
        </p:nvSpPr>
        <p:spPr/>
        <p:txBody>
          <a:bodyPr/>
          <a:lstStyle/>
          <a:p>
            <a:fld id="{B050D37D-3C53-4466-AA84-E45FCF5B97DC}" type="slidenum">
              <a:rPr lang="en-US" smtClean="0"/>
              <a:t>27</a:t>
            </a:fld>
            <a:endParaRPr lang="en-US"/>
          </a:p>
        </p:txBody>
      </p:sp>
    </p:spTree>
    <p:extLst>
      <p:ext uri="{BB962C8B-B14F-4D97-AF65-F5344CB8AC3E}">
        <p14:creationId xmlns:p14="http://schemas.microsoft.com/office/powerpoint/2010/main" val="55691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p:txBody>
          <a:bodyPr/>
          <a:lstStyle/>
          <a:p>
            <a:pPr eaLnBrk="1" hangingPunct="1"/>
            <a:r>
              <a:rPr lang="en-US" altLang="en-US" u="sng" dirty="0"/>
              <a:t>One generic </a:t>
            </a:r>
            <a:r>
              <a:rPr lang="en-US" altLang="en-US" u="sng" dirty="0">
                <a:latin typeface="Consolas" panose="020B0609020204030204" pitchFamily="49" charset="0"/>
              </a:rPr>
              <a:t>Stack</a:t>
            </a:r>
            <a:r>
              <a:rPr lang="en-US" altLang="en-US" u="sng" dirty="0"/>
              <a:t> class, for example, could be the basis for creating many </a:t>
            </a:r>
            <a:r>
              <a:rPr lang="en-US" altLang="en-US" u="sng" dirty="0">
                <a:solidFill>
                  <a:srgbClr val="FF0000"/>
                </a:solidFill>
                <a:latin typeface="Consolas" panose="020B0609020204030204" pitchFamily="49" charset="0"/>
              </a:rPr>
              <a:t>Stack</a:t>
            </a:r>
            <a:r>
              <a:rPr lang="en-US" altLang="en-US" u="sng" dirty="0">
                <a:solidFill>
                  <a:srgbClr val="FF0000"/>
                </a:solidFill>
              </a:rPr>
              <a:t> classes </a:t>
            </a:r>
            <a:r>
              <a:rPr lang="en-US" altLang="en-US" u="sng" dirty="0"/>
              <a:t>(e.g., “</a:t>
            </a:r>
            <a:r>
              <a:rPr lang="en-US" altLang="en-US" u="sng" dirty="0">
                <a:solidFill>
                  <a:srgbClr val="FF0000"/>
                </a:solidFill>
                <a:latin typeface="Consolas" panose="020B0609020204030204" pitchFamily="49" charset="0"/>
              </a:rPr>
              <a:t>Stack</a:t>
            </a:r>
            <a:r>
              <a:rPr lang="en-US" altLang="en-US" u="sng" dirty="0">
                <a:solidFill>
                  <a:srgbClr val="FF0000"/>
                </a:solidFill>
              </a:rPr>
              <a:t> of </a:t>
            </a:r>
            <a:r>
              <a:rPr lang="en-US" altLang="en-US" u="sng" dirty="0">
                <a:solidFill>
                  <a:srgbClr val="FF0000"/>
                </a:solidFill>
                <a:latin typeface="Consolas" panose="020B0609020204030204" pitchFamily="49" charset="0"/>
              </a:rPr>
              <a:t>double</a:t>
            </a:r>
            <a:r>
              <a:rPr lang="en-US" altLang="en-US" u="sng" dirty="0"/>
              <a:t>,” “</a:t>
            </a:r>
            <a:r>
              <a:rPr lang="en-US" altLang="en-US" u="sng" dirty="0">
                <a:latin typeface="Consolas" panose="020B0609020204030204" pitchFamily="49" charset="0"/>
              </a:rPr>
              <a:t>Stack</a:t>
            </a:r>
            <a:r>
              <a:rPr lang="en-US" altLang="en-US" u="sng" dirty="0"/>
              <a:t> of </a:t>
            </a:r>
            <a:r>
              <a:rPr lang="en-US" altLang="en-US" u="sng" dirty="0" err="1">
                <a:latin typeface="Consolas" panose="020B0609020204030204" pitchFamily="49" charset="0"/>
              </a:rPr>
              <a:t>int</a:t>
            </a:r>
            <a:r>
              <a:rPr lang="en-US" altLang="en-US" u="sng" dirty="0"/>
              <a:t>,” “</a:t>
            </a:r>
            <a:r>
              <a:rPr lang="en-US" altLang="en-US" u="sng" dirty="0">
                <a:latin typeface="Consolas" panose="020B0609020204030204" pitchFamily="49" charset="0"/>
              </a:rPr>
              <a:t>Stack</a:t>
            </a:r>
            <a:r>
              <a:rPr lang="en-US" altLang="en-US" u="sng" dirty="0"/>
              <a:t> of </a:t>
            </a:r>
            <a:r>
              <a:rPr lang="en-US" altLang="en-US" u="sng" dirty="0">
                <a:latin typeface="Consolas" panose="020B0609020204030204" pitchFamily="49" charset="0"/>
              </a:rPr>
              <a:t>char</a:t>
            </a:r>
            <a:r>
              <a:rPr lang="en-US" altLang="en-US" u="sng" dirty="0"/>
              <a:t>,” “</a:t>
            </a:r>
            <a:r>
              <a:rPr lang="en-US" altLang="en-US" u="sng" dirty="0">
                <a:latin typeface="Consolas" panose="020B0609020204030204" pitchFamily="49" charset="0"/>
              </a:rPr>
              <a:t>Stack</a:t>
            </a:r>
            <a:r>
              <a:rPr lang="en-US" altLang="en-US" u="sng" dirty="0"/>
              <a:t> of </a:t>
            </a:r>
            <a:r>
              <a:rPr lang="en-US" altLang="en-US" u="sng" dirty="0">
                <a:latin typeface="Consolas" panose="020B0609020204030204" pitchFamily="49" charset="0"/>
              </a:rPr>
              <a:t>Employee</a:t>
            </a:r>
            <a:r>
              <a:rPr lang="en-US" altLang="en-US" u="sng" dirty="0"/>
              <a:t>”). </a:t>
            </a:r>
          </a:p>
          <a:p>
            <a:pPr eaLnBrk="1" hangingPunct="1"/>
            <a:r>
              <a:rPr lang="en-US" altLang="en-US" dirty="0"/>
              <a:t>Figure 20.5 presents a </a:t>
            </a:r>
            <a:r>
              <a:rPr lang="en-US" altLang="en-US" dirty="0">
                <a:solidFill>
                  <a:srgbClr val="FF0000"/>
                </a:solidFill>
              </a:rPr>
              <a:t>generic </a:t>
            </a:r>
            <a:r>
              <a:rPr lang="en-US" altLang="en-US" dirty="0">
                <a:solidFill>
                  <a:srgbClr val="FF0000"/>
                </a:solidFill>
                <a:latin typeface="Consolas" panose="020B0609020204030204" pitchFamily="49" charset="0"/>
              </a:rPr>
              <a:t>Stack</a:t>
            </a:r>
            <a:r>
              <a:rPr lang="en-US" altLang="en-US" dirty="0">
                <a:solidFill>
                  <a:srgbClr val="FF0000"/>
                </a:solidFill>
              </a:rPr>
              <a:t> class </a:t>
            </a:r>
            <a:r>
              <a:rPr lang="en-US" altLang="en-US" dirty="0"/>
              <a:t>declaration. </a:t>
            </a:r>
          </a:p>
          <a:p>
            <a:pPr eaLnBrk="1" hangingPunct="1"/>
            <a:r>
              <a:rPr lang="en-US" altLang="en-US" u="sng" dirty="0"/>
              <a:t>This class </a:t>
            </a:r>
            <a:r>
              <a:rPr lang="en-US" altLang="en-US" u="sng" dirty="0">
                <a:solidFill>
                  <a:srgbClr val="7030A0"/>
                </a:solidFill>
              </a:rPr>
              <a:t>should not be confused with the class </a:t>
            </a:r>
            <a:r>
              <a:rPr lang="en-US" altLang="en-US" u="sng" dirty="0">
                <a:solidFill>
                  <a:srgbClr val="7030A0"/>
                </a:solidFill>
                <a:latin typeface="Consolas" panose="020B0609020204030204" pitchFamily="49" charset="0"/>
              </a:rPr>
              <a:t>Stack</a:t>
            </a:r>
            <a:r>
              <a:rPr lang="en-US" altLang="en-US" u="sng" dirty="0">
                <a:solidFill>
                  <a:srgbClr val="7030A0"/>
                </a:solidFill>
              </a:rPr>
              <a:t> </a:t>
            </a:r>
            <a:r>
              <a:rPr lang="en-US" altLang="en-US" u="sng" dirty="0"/>
              <a:t>from namespace </a:t>
            </a:r>
            <a:r>
              <a:rPr lang="en-US" altLang="en-US" u="sng" dirty="0" err="1">
                <a:solidFill>
                  <a:srgbClr val="7030A0"/>
                </a:solidFill>
                <a:latin typeface="Consolas" panose="020B0609020204030204" pitchFamily="49" charset="0"/>
              </a:rPr>
              <a:t>System.Collections.Generics</a:t>
            </a:r>
            <a:r>
              <a:rPr lang="en-US" altLang="en-US" u="sng" dirty="0"/>
              <a:t>. </a:t>
            </a:r>
          </a:p>
        </p:txBody>
      </p:sp>
      <p:sp>
        <p:nvSpPr>
          <p:cNvPr id="3" name="Title 2"/>
          <p:cNvSpPr>
            <a:spLocks noGrp="1"/>
          </p:cNvSpPr>
          <p:nvPr>
            <p:ph type="title"/>
          </p:nvPr>
        </p:nvSpPr>
        <p:spPr/>
        <p:txBody>
          <a:bodyPr/>
          <a:lstStyle/>
          <a:p>
            <a:pPr eaLnBrk="1" hangingPunct="1">
              <a:defRPr/>
            </a:pPr>
            <a:r>
              <a:rPr lang="en-US" dirty="0"/>
              <a:t>20.6 </a:t>
            </a:r>
            <a:r>
              <a:rPr lang="en-US" dirty="0">
                <a:solidFill>
                  <a:srgbClr val="FF0000"/>
                </a:solidFill>
              </a:rPr>
              <a:t>Generic Classes </a:t>
            </a:r>
            <a:r>
              <a:rPr lang="en-US" dirty="0"/>
              <a:t>(cont.)</a:t>
            </a:r>
          </a:p>
        </p:txBody>
      </p:sp>
      <p:sp>
        <p:nvSpPr>
          <p:cNvPr id="2" name="Slide Number Placeholder 1">
            <a:extLst>
              <a:ext uri="{FF2B5EF4-FFF2-40B4-BE49-F238E27FC236}">
                <a16:creationId xmlns:a16="http://schemas.microsoft.com/office/drawing/2014/main" id="{E037AF94-9D1B-4E2C-87FC-B4A680EA685A}"/>
              </a:ext>
            </a:extLst>
          </p:cNvPr>
          <p:cNvSpPr>
            <a:spLocks noGrp="1"/>
          </p:cNvSpPr>
          <p:nvPr>
            <p:ph type="sldNum" sz="quarter" idx="12"/>
          </p:nvPr>
        </p:nvSpPr>
        <p:spPr/>
        <p:txBody>
          <a:bodyPr/>
          <a:lstStyle/>
          <a:p>
            <a:fld id="{B050D37D-3C53-4466-AA84-E45FCF5B97DC}" type="slidenum">
              <a:rPr lang="en-US" smtClean="0"/>
              <a:t>28</a:t>
            </a:fld>
            <a:endParaRPr lang="en-US"/>
          </a:p>
        </p:txBody>
      </p:sp>
    </p:spTree>
    <p:extLst>
      <p:ext uri="{BB962C8B-B14F-4D97-AF65-F5344CB8AC3E}">
        <p14:creationId xmlns:p14="http://schemas.microsoft.com/office/powerpoint/2010/main" val="2641427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4" name="Arrow: Right 3">
            <a:extLst>
              <a:ext uri="{FF2B5EF4-FFF2-40B4-BE49-F238E27FC236}">
                <a16:creationId xmlns:a16="http://schemas.microsoft.com/office/drawing/2014/main" id="{7F8F60C1-05D7-438F-BB45-EF0F00D3A2B5}"/>
              </a:ext>
            </a:extLst>
          </p:cNvPr>
          <p:cNvSpPr/>
          <p:nvPr/>
        </p:nvSpPr>
        <p:spPr>
          <a:xfrm>
            <a:off x="2929631" y="624478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AE902A37-CC30-495A-90EC-EA7BE65C1C20}"/>
              </a:ext>
            </a:extLst>
          </p:cNvPr>
          <p:cNvSpPr/>
          <p:nvPr/>
        </p:nvSpPr>
        <p:spPr>
          <a:xfrm>
            <a:off x="426128" y="278758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Arrow: Right 5">
            <a:extLst>
              <a:ext uri="{FF2B5EF4-FFF2-40B4-BE49-F238E27FC236}">
                <a16:creationId xmlns:a16="http://schemas.microsoft.com/office/drawing/2014/main" id="{20DF5667-5F23-4188-B3FF-63A040895216}"/>
              </a:ext>
            </a:extLst>
          </p:cNvPr>
          <p:cNvSpPr/>
          <p:nvPr/>
        </p:nvSpPr>
        <p:spPr>
          <a:xfrm>
            <a:off x="3657599" y="504437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56380BBD-E65C-4F08-B6C3-1CD64B1BA163}"/>
              </a:ext>
            </a:extLst>
          </p:cNvPr>
          <p:cNvSpPr/>
          <p:nvPr/>
        </p:nvSpPr>
        <p:spPr>
          <a:xfrm>
            <a:off x="674702" y="364077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Slide Number Placeholder 7">
            <a:extLst>
              <a:ext uri="{FF2B5EF4-FFF2-40B4-BE49-F238E27FC236}">
                <a16:creationId xmlns:a16="http://schemas.microsoft.com/office/drawing/2014/main" id="{030BDB6D-B988-4DB9-B3B5-697CECAD2004}"/>
              </a:ext>
            </a:extLst>
          </p:cNvPr>
          <p:cNvSpPr>
            <a:spLocks noGrp="1"/>
          </p:cNvSpPr>
          <p:nvPr>
            <p:ph type="sldNum" sz="quarter" idx="12"/>
          </p:nvPr>
        </p:nvSpPr>
        <p:spPr/>
        <p:txBody>
          <a:bodyPr/>
          <a:lstStyle/>
          <a:p>
            <a:fld id="{B050D37D-3C53-4466-AA84-E45FCF5B97DC}" type="slidenum">
              <a:rPr lang="en-US" smtClean="0"/>
              <a:t>29</a:t>
            </a:fld>
            <a:endParaRPr lang="en-US"/>
          </a:p>
        </p:txBody>
      </p:sp>
      <p:sp>
        <p:nvSpPr>
          <p:cNvPr id="3" name="TextBox 2">
            <a:extLst>
              <a:ext uri="{FF2B5EF4-FFF2-40B4-BE49-F238E27FC236}">
                <a16:creationId xmlns:a16="http://schemas.microsoft.com/office/drawing/2014/main" id="{8EAE30B6-3F71-4F6C-8DA0-1D6B30E4C3A0}"/>
              </a:ext>
            </a:extLst>
          </p:cNvPr>
          <p:cNvSpPr txBox="1"/>
          <p:nvPr/>
        </p:nvSpPr>
        <p:spPr>
          <a:xfrm>
            <a:off x="5299969" y="171450"/>
            <a:ext cx="378630" cy="461665"/>
          </a:xfrm>
          <a:prstGeom prst="rect">
            <a:avLst/>
          </a:prstGeom>
          <a:noFill/>
        </p:spPr>
        <p:txBody>
          <a:bodyPr wrap="none" rtlCol="0">
            <a:spAutoFit/>
          </a:bodyPr>
          <a:lstStyle/>
          <a:p>
            <a:r>
              <a:rPr lang="en-US" sz="2400" dirty="0">
                <a:solidFill>
                  <a:srgbClr val="FF0000"/>
                </a:solidFill>
              </a:rPr>
              <a:t>p</a:t>
            </a:r>
          </a:p>
        </p:txBody>
      </p:sp>
      <p:sp>
        <p:nvSpPr>
          <p:cNvPr id="9" name="文本框 8">
            <a:extLst>
              <a:ext uri="{FF2B5EF4-FFF2-40B4-BE49-F238E27FC236}">
                <a16:creationId xmlns:a16="http://schemas.microsoft.com/office/drawing/2014/main" id="{26D3A57F-A568-4B4E-A40A-966D3BB70FF8}"/>
              </a:ext>
            </a:extLst>
          </p:cNvPr>
          <p:cNvSpPr txBox="1"/>
          <p:nvPr/>
        </p:nvSpPr>
        <p:spPr>
          <a:xfrm>
            <a:off x="189191" y="5044375"/>
            <a:ext cx="3780202" cy="369332"/>
          </a:xfrm>
          <a:prstGeom prst="rect">
            <a:avLst/>
          </a:prstGeom>
          <a:noFill/>
        </p:spPr>
        <p:txBody>
          <a:bodyPr wrap="none" rtlCol="0">
            <a:spAutoFit/>
          </a:bodyPr>
          <a:lstStyle/>
          <a:p>
            <a:r>
              <a:rPr lang="en-US" altLang="zh-CN" dirty="0">
                <a:solidFill>
                  <a:srgbClr val="FF0000"/>
                </a:solidFill>
              </a:rPr>
              <a:t>If new(), what is the stack size!!!</a:t>
            </a:r>
            <a:endParaRPr lang="zh-CN" altLang="en-US" dirty="0">
              <a:solidFill>
                <a:srgbClr val="FF0000"/>
              </a:solidFill>
            </a:endParaRPr>
          </a:p>
        </p:txBody>
      </p:sp>
      <p:cxnSp>
        <p:nvCxnSpPr>
          <p:cNvPr id="11" name="直接连接符 10">
            <a:extLst>
              <a:ext uri="{FF2B5EF4-FFF2-40B4-BE49-F238E27FC236}">
                <a16:creationId xmlns:a16="http://schemas.microsoft.com/office/drawing/2014/main" id="{7349AA58-CC41-6C91-F38C-E7E25DCAF938}"/>
              </a:ext>
            </a:extLst>
          </p:cNvPr>
          <p:cNvCxnSpPr>
            <a:cxnSpLocks/>
          </p:cNvCxnSpPr>
          <p:nvPr/>
        </p:nvCxnSpPr>
        <p:spPr>
          <a:xfrm>
            <a:off x="4043082" y="4294094"/>
            <a:ext cx="2626659"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1309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0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5650"/>
            <a:ext cx="12192000" cy="5345113"/>
          </a:xfrm>
          <a:prstGeom prst="rect">
            <a:avLst/>
          </a:prstGeom>
          <a:noFill/>
          <a:ln>
            <a:noFill/>
          </a:ln>
        </p:spPr>
      </p:pic>
      <p:sp>
        <p:nvSpPr>
          <p:cNvPr id="4" name="Slide Number Placeholder 3">
            <a:extLst>
              <a:ext uri="{FF2B5EF4-FFF2-40B4-BE49-F238E27FC236}">
                <a16:creationId xmlns:a16="http://schemas.microsoft.com/office/drawing/2014/main" id="{C12F3A8F-22C4-4C82-9694-FA9B2862C9E4}"/>
              </a:ext>
            </a:extLst>
          </p:cNvPr>
          <p:cNvSpPr>
            <a:spLocks noGrp="1"/>
          </p:cNvSpPr>
          <p:nvPr>
            <p:ph type="sldNum" sz="quarter" idx="12"/>
          </p:nvPr>
        </p:nvSpPr>
        <p:spPr/>
        <p:txBody>
          <a:bodyPr/>
          <a:lstStyle/>
          <a:p>
            <a:fld id="{B050D37D-3C53-4466-AA84-E45FCF5B97DC}" type="slidenum">
              <a:rPr lang="en-US" smtClean="0"/>
              <a:t>3</a:t>
            </a:fld>
            <a:endParaRPr lang="en-US"/>
          </a:p>
        </p:txBody>
      </p:sp>
      <p:cxnSp>
        <p:nvCxnSpPr>
          <p:cNvPr id="3" name="直接连接符 5">
            <a:extLst>
              <a:ext uri="{FF2B5EF4-FFF2-40B4-BE49-F238E27FC236}">
                <a16:creationId xmlns:a16="http://schemas.microsoft.com/office/drawing/2014/main" id="{9E10D873-4580-B91B-87B4-2D1FDE36D4CD}"/>
              </a:ext>
            </a:extLst>
          </p:cNvPr>
          <p:cNvCxnSpPr>
            <a:cxnSpLocks/>
          </p:cNvCxnSpPr>
          <p:nvPr/>
        </p:nvCxnSpPr>
        <p:spPr>
          <a:xfrm>
            <a:off x="3825002" y="2350582"/>
            <a:ext cx="2183912"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7" name="直接连接符 5">
            <a:extLst>
              <a:ext uri="{FF2B5EF4-FFF2-40B4-BE49-F238E27FC236}">
                <a16:creationId xmlns:a16="http://schemas.microsoft.com/office/drawing/2014/main" id="{41B0F713-8582-06B4-EC40-4817727E03C2}"/>
              </a:ext>
            </a:extLst>
          </p:cNvPr>
          <p:cNvCxnSpPr>
            <a:cxnSpLocks/>
          </p:cNvCxnSpPr>
          <p:nvPr/>
        </p:nvCxnSpPr>
        <p:spPr>
          <a:xfrm>
            <a:off x="1710063" y="4928941"/>
            <a:ext cx="2183912"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8" name="直接连接符 5">
            <a:extLst>
              <a:ext uri="{FF2B5EF4-FFF2-40B4-BE49-F238E27FC236}">
                <a16:creationId xmlns:a16="http://schemas.microsoft.com/office/drawing/2014/main" id="{FE417907-0BD0-ED54-8EE1-A18303BA46B8}"/>
              </a:ext>
            </a:extLst>
          </p:cNvPr>
          <p:cNvCxnSpPr>
            <a:cxnSpLocks/>
          </p:cNvCxnSpPr>
          <p:nvPr/>
        </p:nvCxnSpPr>
        <p:spPr>
          <a:xfrm>
            <a:off x="3538864" y="4462411"/>
            <a:ext cx="2183912"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39159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a:noFill/>
          <a:ln>
            <a:noFill/>
          </a:ln>
        </p:spPr>
      </p:pic>
      <p:sp>
        <p:nvSpPr>
          <p:cNvPr id="4" name="Arrow: Right 3">
            <a:extLst>
              <a:ext uri="{FF2B5EF4-FFF2-40B4-BE49-F238E27FC236}">
                <a16:creationId xmlns:a16="http://schemas.microsoft.com/office/drawing/2014/main" id="{59616BD2-34D9-47FC-996C-DCB67E37666D}"/>
              </a:ext>
            </a:extLst>
          </p:cNvPr>
          <p:cNvSpPr/>
          <p:nvPr/>
        </p:nvSpPr>
        <p:spPr>
          <a:xfrm>
            <a:off x="861134" y="389729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0C2F5F4D-05C2-4598-A2ED-876CFAB46106}"/>
              </a:ext>
            </a:extLst>
          </p:cNvPr>
          <p:cNvSpPr>
            <a:spLocks noGrp="1"/>
          </p:cNvSpPr>
          <p:nvPr>
            <p:ph type="sldNum" sz="quarter" idx="12"/>
          </p:nvPr>
        </p:nvSpPr>
        <p:spPr/>
        <p:txBody>
          <a:bodyPr/>
          <a:lstStyle/>
          <a:p>
            <a:fld id="{B050D37D-3C53-4466-AA84-E45FCF5B97DC}" type="slidenum">
              <a:rPr lang="en-US" smtClean="0"/>
              <a:t>30</a:t>
            </a:fld>
            <a:endParaRPr lang="en-US"/>
          </a:p>
        </p:txBody>
      </p:sp>
    </p:spTree>
    <p:extLst>
      <p:ext uri="{BB962C8B-B14F-4D97-AF65-F5344CB8AC3E}">
        <p14:creationId xmlns:p14="http://schemas.microsoft.com/office/powerpoint/2010/main" val="894795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a:noFill/>
          <a:ln>
            <a:noFill/>
          </a:ln>
        </p:spPr>
      </p:pic>
      <p:sp>
        <p:nvSpPr>
          <p:cNvPr id="4" name="Arrow: Right 3">
            <a:extLst>
              <a:ext uri="{FF2B5EF4-FFF2-40B4-BE49-F238E27FC236}">
                <a16:creationId xmlns:a16="http://schemas.microsoft.com/office/drawing/2014/main" id="{21DF45C8-174B-4F04-9DA1-653BA8BDF155}"/>
              </a:ext>
            </a:extLst>
          </p:cNvPr>
          <p:cNvSpPr/>
          <p:nvPr/>
        </p:nvSpPr>
        <p:spPr>
          <a:xfrm>
            <a:off x="923277" y="23792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 name="Slide Number Placeholder 4">
            <a:extLst>
              <a:ext uri="{FF2B5EF4-FFF2-40B4-BE49-F238E27FC236}">
                <a16:creationId xmlns:a16="http://schemas.microsoft.com/office/drawing/2014/main" id="{AA34B8A2-7541-467A-A7FA-038860123A43}"/>
              </a:ext>
            </a:extLst>
          </p:cNvPr>
          <p:cNvSpPr>
            <a:spLocks noGrp="1"/>
          </p:cNvSpPr>
          <p:nvPr>
            <p:ph type="sldNum" sz="quarter" idx="12"/>
          </p:nvPr>
        </p:nvSpPr>
        <p:spPr/>
        <p:txBody>
          <a:bodyPr/>
          <a:lstStyle/>
          <a:p>
            <a:fld id="{B050D37D-3C53-4466-AA84-E45FCF5B97DC}" type="slidenum">
              <a:rPr lang="en-US" smtClean="0"/>
              <a:t>31</a:t>
            </a:fld>
            <a:endParaRPr lang="en-US"/>
          </a:p>
        </p:txBody>
      </p:sp>
      <p:sp>
        <p:nvSpPr>
          <p:cNvPr id="3" name="TextBox 2">
            <a:extLst>
              <a:ext uri="{FF2B5EF4-FFF2-40B4-BE49-F238E27FC236}">
                <a16:creationId xmlns:a16="http://schemas.microsoft.com/office/drawing/2014/main" id="{FB4056C3-E441-45E2-8FEA-4B14B0779B1B}"/>
              </a:ext>
            </a:extLst>
          </p:cNvPr>
          <p:cNvSpPr txBox="1"/>
          <p:nvPr/>
        </p:nvSpPr>
        <p:spPr>
          <a:xfrm>
            <a:off x="6096000" y="1651247"/>
            <a:ext cx="4818948" cy="646331"/>
          </a:xfrm>
          <a:prstGeom prst="rect">
            <a:avLst/>
          </a:prstGeom>
          <a:noFill/>
        </p:spPr>
        <p:txBody>
          <a:bodyPr wrap="none" rtlCol="0">
            <a:spAutoFit/>
          </a:bodyPr>
          <a:lstStyle/>
          <a:p>
            <a:r>
              <a:rPr lang="en-US" b="1" dirty="0">
                <a:solidFill>
                  <a:srgbClr val="FF0000"/>
                </a:solidFill>
              </a:rPr>
              <a:t>Length is the size when</a:t>
            </a:r>
          </a:p>
          <a:p>
            <a:r>
              <a:rPr lang="en-US" b="1" dirty="0">
                <a:solidFill>
                  <a:srgbClr val="FF0000"/>
                </a:solidFill>
              </a:rPr>
              <a:t>The stack is full, size is 10 when creation</a:t>
            </a:r>
          </a:p>
        </p:txBody>
      </p:sp>
    </p:spTree>
    <p:extLst>
      <p:ext uri="{BB962C8B-B14F-4D97-AF65-F5344CB8AC3E}">
        <p14:creationId xmlns:p14="http://schemas.microsoft.com/office/powerpoint/2010/main" val="1864620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a:noFill/>
          <a:ln>
            <a:noFill/>
          </a:ln>
        </p:spPr>
      </p:pic>
      <p:sp>
        <p:nvSpPr>
          <p:cNvPr id="4" name="Arrow: Right 3">
            <a:extLst>
              <a:ext uri="{FF2B5EF4-FFF2-40B4-BE49-F238E27FC236}">
                <a16:creationId xmlns:a16="http://schemas.microsoft.com/office/drawing/2014/main" id="{7227B79C-B171-40B8-82E0-C4C0DAA37A52}"/>
              </a:ext>
            </a:extLst>
          </p:cNvPr>
          <p:cNvSpPr/>
          <p:nvPr/>
        </p:nvSpPr>
        <p:spPr>
          <a:xfrm>
            <a:off x="1020932" y="402158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 name="Slide Number Placeholder 4">
            <a:extLst>
              <a:ext uri="{FF2B5EF4-FFF2-40B4-BE49-F238E27FC236}">
                <a16:creationId xmlns:a16="http://schemas.microsoft.com/office/drawing/2014/main" id="{4D843D21-ED96-47D2-BA31-B728DFA24D74}"/>
              </a:ext>
            </a:extLst>
          </p:cNvPr>
          <p:cNvSpPr>
            <a:spLocks noGrp="1"/>
          </p:cNvSpPr>
          <p:nvPr>
            <p:ph type="sldNum" sz="quarter" idx="12"/>
          </p:nvPr>
        </p:nvSpPr>
        <p:spPr/>
        <p:txBody>
          <a:bodyPr/>
          <a:lstStyle/>
          <a:p>
            <a:fld id="{B050D37D-3C53-4466-AA84-E45FCF5B97DC}" type="slidenum">
              <a:rPr lang="en-US" smtClean="0"/>
              <a:t>32</a:t>
            </a:fld>
            <a:endParaRPr lang="en-US"/>
          </a:p>
        </p:txBody>
      </p:sp>
      <p:sp>
        <p:nvSpPr>
          <p:cNvPr id="3" name="文本框 2">
            <a:extLst>
              <a:ext uri="{FF2B5EF4-FFF2-40B4-BE49-F238E27FC236}">
                <a16:creationId xmlns:a16="http://schemas.microsoft.com/office/drawing/2014/main" id="{E138A7D0-2A53-445F-B90A-B8A6A648B1A2}"/>
              </a:ext>
            </a:extLst>
          </p:cNvPr>
          <p:cNvSpPr txBox="1"/>
          <p:nvPr/>
        </p:nvSpPr>
        <p:spPr>
          <a:xfrm>
            <a:off x="1510136" y="4760259"/>
            <a:ext cx="1835759" cy="369332"/>
          </a:xfrm>
          <a:prstGeom prst="rect">
            <a:avLst/>
          </a:prstGeom>
          <a:noFill/>
        </p:spPr>
        <p:txBody>
          <a:bodyPr wrap="none" rtlCol="0">
            <a:spAutoFit/>
          </a:bodyPr>
          <a:lstStyle/>
          <a:p>
            <a:r>
              <a:rPr lang="en-US" altLang="zh-CN" dirty="0" err="1">
                <a:solidFill>
                  <a:srgbClr val="FF0000"/>
                </a:solidFill>
              </a:rPr>
              <a:t>Rw</a:t>
            </a:r>
            <a:r>
              <a:rPr lang="en-US" altLang="zh-CN" dirty="0">
                <a:solidFill>
                  <a:srgbClr val="FF0000"/>
                </a:solidFill>
              </a:rPr>
              <a:t> push()/pop</a:t>
            </a:r>
            <a:endParaRPr lang="zh-CN" altLang="en-US" dirty="0">
              <a:solidFill>
                <a:srgbClr val="FF0000"/>
              </a:solidFill>
            </a:endParaRPr>
          </a:p>
        </p:txBody>
      </p:sp>
    </p:spTree>
    <p:extLst>
      <p:ext uri="{BB962C8B-B14F-4D97-AF65-F5344CB8AC3E}">
        <p14:creationId xmlns:p14="http://schemas.microsoft.com/office/powerpoint/2010/main" val="2454304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p:txBody>
          <a:bodyPr/>
          <a:lstStyle/>
          <a:p>
            <a:pPr eaLnBrk="1" hangingPunct="1"/>
            <a:r>
              <a:rPr lang="en-US" altLang="en-US" dirty="0"/>
              <a:t>Classes </a:t>
            </a:r>
            <a:r>
              <a:rPr lang="en-US" altLang="en-US" dirty="0" err="1">
                <a:solidFill>
                  <a:srgbClr val="7030A0"/>
                </a:solidFill>
                <a:latin typeface="Consolas" panose="020B0609020204030204" pitchFamily="49" charset="0"/>
              </a:rPr>
              <a:t>FullStackException</a:t>
            </a:r>
            <a:r>
              <a:rPr lang="en-US" altLang="en-US" dirty="0"/>
              <a:t> (Fig. 20.6) and </a:t>
            </a:r>
            <a:r>
              <a:rPr lang="en-US" altLang="en-US" dirty="0" err="1">
                <a:solidFill>
                  <a:srgbClr val="7030A0"/>
                </a:solidFill>
                <a:latin typeface="Consolas" panose="020B0609020204030204" pitchFamily="49" charset="0"/>
              </a:rPr>
              <a:t>EmptyStackException</a:t>
            </a:r>
            <a:r>
              <a:rPr lang="en-US" altLang="en-US" dirty="0"/>
              <a:t> (Fig. 20.7) each provide a </a:t>
            </a:r>
            <a:r>
              <a:rPr lang="en-US" altLang="en-US" dirty="0" err="1"/>
              <a:t>parameterless</a:t>
            </a:r>
            <a:r>
              <a:rPr lang="en-US" altLang="en-US" dirty="0"/>
              <a:t> constructor, a one-argument constructor of exception classes (as discussed in Section 13.8) and a two-argument constructor for creating a new exception using an existing one. </a:t>
            </a:r>
          </a:p>
          <a:p>
            <a:pPr eaLnBrk="1" hangingPunct="1"/>
            <a:r>
              <a:rPr lang="en-US" altLang="en-US" dirty="0"/>
              <a:t>The </a:t>
            </a:r>
            <a:r>
              <a:rPr lang="en-US" altLang="en-US" dirty="0" err="1"/>
              <a:t>parameterless</a:t>
            </a:r>
            <a:r>
              <a:rPr lang="en-US" altLang="en-US" dirty="0"/>
              <a:t> constructor sets the default error message while the other two constructors set custom error messages.</a:t>
            </a:r>
          </a:p>
        </p:txBody>
      </p:sp>
      <p:sp>
        <p:nvSpPr>
          <p:cNvPr id="3" name="Title 2"/>
          <p:cNvSpPr>
            <a:spLocks noGrp="1"/>
          </p:cNvSpPr>
          <p:nvPr>
            <p:ph type="title"/>
          </p:nvPr>
        </p:nvSpPr>
        <p:spPr/>
        <p:txBody>
          <a:bodyPr/>
          <a:lstStyle/>
          <a:p>
            <a:pPr eaLnBrk="1" hangingPunct="1">
              <a:defRPr/>
            </a:pPr>
            <a:r>
              <a:rPr lang="en-US" dirty="0"/>
              <a:t>20.6 Generic Classes (cont.)</a:t>
            </a:r>
          </a:p>
        </p:txBody>
      </p:sp>
      <p:sp>
        <p:nvSpPr>
          <p:cNvPr id="2" name="Slide Number Placeholder 1">
            <a:extLst>
              <a:ext uri="{FF2B5EF4-FFF2-40B4-BE49-F238E27FC236}">
                <a16:creationId xmlns:a16="http://schemas.microsoft.com/office/drawing/2014/main" id="{CF314EB8-C34D-4B2F-A975-D683B87EC5C4}"/>
              </a:ext>
            </a:extLst>
          </p:cNvPr>
          <p:cNvSpPr>
            <a:spLocks noGrp="1"/>
          </p:cNvSpPr>
          <p:nvPr>
            <p:ph type="sldNum" sz="quarter" idx="12"/>
          </p:nvPr>
        </p:nvSpPr>
        <p:spPr/>
        <p:txBody>
          <a:bodyPr/>
          <a:lstStyle/>
          <a:p>
            <a:fld id="{B050D37D-3C53-4466-AA84-E45FCF5B97DC}" type="slidenum">
              <a:rPr lang="en-US" smtClean="0"/>
              <a:t>33</a:t>
            </a:fld>
            <a:endParaRPr lang="en-US"/>
          </a:p>
        </p:txBody>
      </p:sp>
    </p:spTree>
    <p:extLst>
      <p:ext uri="{BB962C8B-B14F-4D97-AF65-F5344CB8AC3E}">
        <p14:creationId xmlns:p14="http://schemas.microsoft.com/office/powerpoint/2010/main" val="3162335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4" name="Arrow: Right 3">
            <a:extLst>
              <a:ext uri="{FF2B5EF4-FFF2-40B4-BE49-F238E27FC236}">
                <a16:creationId xmlns:a16="http://schemas.microsoft.com/office/drawing/2014/main" id="{C889D09C-0A38-4153-95F2-A96EBC6CC5CB}"/>
              </a:ext>
            </a:extLst>
          </p:cNvPr>
          <p:cNvSpPr/>
          <p:nvPr/>
        </p:nvSpPr>
        <p:spPr>
          <a:xfrm>
            <a:off x="168676" y="177553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48803D1A-67D7-42BB-B9EF-D1AC73CE416B}"/>
              </a:ext>
            </a:extLst>
          </p:cNvPr>
          <p:cNvSpPr>
            <a:spLocks noGrp="1"/>
          </p:cNvSpPr>
          <p:nvPr>
            <p:ph type="sldNum" sz="quarter" idx="12"/>
          </p:nvPr>
        </p:nvSpPr>
        <p:spPr/>
        <p:txBody>
          <a:bodyPr/>
          <a:lstStyle/>
          <a:p>
            <a:fld id="{B050D37D-3C53-4466-AA84-E45FCF5B97DC}" type="slidenum">
              <a:rPr lang="en-US" smtClean="0"/>
              <a:t>34</a:t>
            </a:fld>
            <a:endParaRPr lang="en-US"/>
          </a:p>
        </p:txBody>
      </p:sp>
    </p:spTree>
    <p:extLst>
      <p:ext uri="{BB962C8B-B14F-4D97-AF65-F5344CB8AC3E}">
        <p14:creationId xmlns:p14="http://schemas.microsoft.com/office/powerpoint/2010/main" val="316015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33500"/>
            <a:ext cx="12192000" cy="4189413"/>
          </a:xfrm>
          <a:prstGeom prst="rect">
            <a:avLst/>
          </a:prstGeom>
          <a:noFill/>
          <a:ln>
            <a:noFill/>
          </a:ln>
        </p:spPr>
      </p:pic>
      <p:sp>
        <p:nvSpPr>
          <p:cNvPr id="4" name="Slide Number Placeholder 3">
            <a:extLst>
              <a:ext uri="{FF2B5EF4-FFF2-40B4-BE49-F238E27FC236}">
                <a16:creationId xmlns:a16="http://schemas.microsoft.com/office/drawing/2014/main" id="{ADC07BA7-F2C7-418A-87BA-6AF7E6E053B5}"/>
              </a:ext>
            </a:extLst>
          </p:cNvPr>
          <p:cNvSpPr>
            <a:spLocks noGrp="1"/>
          </p:cNvSpPr>
          <p:nvPr>
            <p:ph type="sldNum" sz="quarter" idx="12"/>
          </p:nvPr>
        </p:nvSpPr>
        <p:spPr/>
        <p:txBody>
          <a:bodyPr/>
          <a:lstStyle/>
          <a:p>
            <a:fld id="{B050D37D-3C53-4466-AA84-E45FCF5B97DC}" type="slidenum">
              <a:rPr lang="en-US" smtClean="0"/>
              <a:t>35</a:t>
            </a:fld>
            <a:endParaRPr lang="en-US"/>
          </a:p>
        </p:txBody>
      </p:sp>
    </p:spTree>
    <p:extLst>
      <p:ext uri="{BB962C8B-B14F-4D97-AF65-F5344CB8AC3E}">
        <p14:creationId xmlns:p14="http://schemas.microsoft.com/office/powerpoint/2010/main" val="4279367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4" name="Arrow: Right 3">
            <a:extLst>
              <a:ext uri="{FF2B5EF4-FFF2-40B4-BE49-F238E27FC236}">
                <a16:creationId xmlns:a16="http://schemas.microsoft.com/office/drawing/2014/main" id="{FA4D430B-391C-410E-9293-BF92820BC4F2}"/>
              </a:ext>
            </a:extLst>
          </p:cNvPr>
          <p:cNvSpPr/>
          <p:nvPr/>
        </p:nvSpPr>
        <p:spPr>
          <a:xfrm>
            <a:off x="372862" y="174002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DCF3CA48-0362-461D-A38C-FB6C0B505747}"/>
              </a:ext>
            </a:extLst>
          </p:cNvPr>
          <p:cNvSpPr>
            <a:spLocks noGrp="1"/>
          </p:cNvSpPr>
          <p:nvPr>
            <p:ph type="sldNum" sz="quarter" idx="12"/>
          </p:nvPr>
        </p:nvSpPr>
        <p:spPr/>
        <p:txBody>
          <a:bodyPr/>
          <a:lstStyle/>
          <a:p>
            <a:fld id="{B050D37D-3C53-4466-AA84-E45FCF5B97DC}" type="slidenum">
              <a:rPr lang="en-US" smtClean="0"/>
              <a:t>36</a:t>
            </a:fld>
            <a:endParaRPr lang="en-US"/>
          </a:p>
        </p:txBody>
      </p:sp>
    </p:spTree>
    <p:extLst>
      <p:ext uri="{BB962C8B-B14F-4D97-AF65-F5344CB8AC3E}">
        <p14:creationId xmlns:p14="http://schemas.microsoft.com/office/powerpoint/2010/main" val="288345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a:noFill/>
          <a:ln>
            <a:noFill/>
          </a:ln>
        </p:spPr>
      </p:pic>
      <p:sp>
        <p:nvSpPr>
          <p:cNvPr id="4" name="Slide Number Placeholder 3">
            <a:extLst>
              <a:ext uri="{FF2B5EF4-FFF2-40B4-BE49-F238E27FC236}">
                <a16:creationId xmlns:a16="http://schemas.microsoft.com/office/drawing/2014/main" id="{34B026E6-F563-44FC-A8BD-3F1744E4FC69}"/>
              </a:ext>
            </a:extLst>
          </p:cNvPr>
          <p:cNvSpPr>
            <a:spLocks noGrp="1"/>
          </p:cNvSpPr>
          <p:nvPr>
            <p:ph type="sldNum" sz="quarter" idx="12"/>
          </p:nvPr>
        </p:nvSpPr>
        <p:spPr/>
        <p:txBody>
          <a:bodyPr/>
          <a:lstStyle/>
          <a:p>
            <a:fld id="{B050D37D-3C53-4466-AA84-E45FCF5B97DC}" type="slidenum">
              <a:rPr lang="en-US" smtClean="0"/>
              <a:t>37</a:t>
            </a:fld>
            <a:endParaRPr lang="en-US"/>
          </a:p>
        </p:txBody>
      </p:sp>
    </p:spTree>
    <p:extLst>
      <p:ext uri="{BB962C8B-B14F-4D97-AF65-F5344CB8AC3E}">
        <p14:creationId xmlns:p14="http://schemas.microsoft.com/office/powerpoint/2010/main" val="3485093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p:cNvSpPr>
            <a:spLocks noGrp="1"/>
          </p:cNvSpPr>
          <p:nvPr>
            <p:ph idx="1"/>
          </p:nvPr>
        </p:nvSpPr>
        <p:spPr/>
        <p:txBody>
          <a:bodyPr/>
          <a:lstStyle/>
          <a:p>
            <a:pPr eaLnBrk="1" hangingPunct="1"/>
            <a:r>
              <a:rPr lang="en-US" altLang="en-US" u="sng" dirty="0"/>
              <a:t>Now, let’s consider an app (Fig. 20.8) that uses the </a:t>
            </a:r>
            <a:r>
              <a:rPr lang="en-US" altLang="en-US" u="sng" dirty="0">
                <a:solidFill>
                  <a:srgbClr val="7030A0"/>
                </a:solidFill>
                <a:latin typeface="Consolas" panose="020B0609020204030204" pitchFamily="49" charset="0"/>
              </a:rPr>
              <a:t>Stack</a:t>
            </a:r>
            <a:r>
              <a:rPr lang="en-US" altLang="en-US" u="sng" dirty="0">
                <a:solidFill>
                  <a:srgbClr val="7030A0"/>
                </a:solidFill>
              </a:rPr>
              <a:t> generic class</a:t>
            </a:r>
            <a:r>
              <a:rPr lang="en-US" altLang="en-US" u="sng" dirty="0"/>
              <a:t>.</a:t>
            </a:r>
          </a:p>
          <a:p>
            <a:pPr eaLnBrk="1" hangingPunct="1"/>
            <a:r>
              <a:rPr lang="en-US" altLang="en-US" u="sng" dirty="0"/>
              <a:t>This </a:t>
            </a:r>
            <a:r>
              <a:rPr lang="en-US" altLang="en-US" u="sng" dirty="0">
                <a:solidFill>
                  <a:srgbClr val="FF0000"/>
                </a:solidFill>
                <a:latin typeface="Consolas" panose="020B0609020204030204" pitchFamily="49" charset="0"/>
              </a:rPr>
              <a:t>Stack</a:t>
            </a:r>
            <a:r>
              <a:rPr lang="en-US" altLang="en-US" u="sng" dirty="0">
                <a:solidFill>
                  <a:srgbClr val="FF0000"/>
                </a:solidFill>
              </a:rPr>
              <a:t> generic class </a:t>
            </a:r>
            <a:r>
              <a:rPr lang="en-US" altLang="en-US" u="sng" dirty="0">
                <a:solidFill>
                  <a:srgbClr val="7030A0"/>
                </a:solidFill>
              </a:rPr>
              <a:t>can be used with </a:t>
            </a:r>
            <a:r>
              <a:rPr lang="en-US" altLang="en-US" u="sng" dirty="0">
                <a:solidFill>
                  <a:srgbClr val="FF0000"/>
                </a:solidFill>
              </a:rPr>
              <a:t>any data type</a:t>
            </a:r>
            <a:r>
              <a:rPr lang="en-US" altLang="en-US" u="sng" dirty="0">
                <a:solidFill>
                  <a:srgbClr val="7030A0"/>
                </a:solidFill>
              </a:rPr>
              <a:t>.</a:t>
            </a:r>
            <a:endParaRPr lang="en-US" altLang="en-US" u="sng" dirty="0"/>
          </a:p>
          <a:p>
            <a:endParaRPr lang="en-US" altLang="en-US" dirty="0"/>
          </a:p>
          <a:p>
            <a:endParaRPr lang="en-US" altLang="en-US" dirty="0"/>
          </a:p>
          <a:p>
            <a:r>
              <a:rPr lang="en-US" altLang="en-US" dirty="0"/>
              <a:t>But </a:t>
            </a:r>
            <a:r>
              <a:rPr lang="en-US" altLang="en-US" dirty="0">
                <a:solidFill>
                  <a:srgbClr val="7030A0"/>
                </a:solidFill>
              </a:rPr>
              <a:t>no generic </a:t>
            </a:r>
            <a:r>
              <a:rPr lang="en-US" altLang="en-US" dirty="0">
                <a:solidFill>
                  <a:srgbClr val="7030A0"/>
                </a:solidFill>
                <a:latin typeface="Consolas" panose="020B0609020204030204" pitchFamily="49" charset="0"/>
              </a:rPr>
              <a:t>Stack</a:t>
            </a:r>
            <a:r>
              <a:rPr lang="en-US" altLang="en-US" dirty="0">
                <a:solidFill>
                  <a:srgbClr val="7030A0"/>
                </a:solidFill>
              </a:rPr>
              <a:t> </a:t>
            </a:r>
            <a:r>
              <a:rPr lang="en-US" altLang="en-US" dirty="0">
                <a:solidFill>
                  <a:srgbClr val="FF0000"/>
                </a:solidFill>
              </a:rPr>
              <a:t>push &amp; pop </a:t>
            </a:r>
            <a:r>
              <a:rPr lang="en-US" altLang="en-US" dirty="0"/>
              <a:t>method.</a:t>
            </a:r>
          </a:p>
        </p:txBody>
      </p:sp>
      <p:sp>
        <p:nvSpPr>
          <p:cNvPr id="3" name="Title 2"/>
          <p:cNvSpPr>
            <a:spLocks noGrp="1"/>
          </p:cNvSpPr>
          <p:nvPr>
            <p:ph type="title"/>
          </p:nvPr>
        </p:nvSpPr>
        <p:spPr/>
        <p:txBody>
          <a:bodyPr/>
          <a:lstStyle/>
          <a:p>
            <a:pPr eaLnBrk="1" hangingPunct="1">
              <a:defRPr/>
            </a:pPr>
            <a:r>
              <a:rPr lang="en-US" dirty="0"/>
              <a:t>20.6 Generic Classes (cont.)</a:t>
            </a:r>
          </a:p>
        </p:txBody>
      </p:sp>
      <p:sp>
        <p:nvSpPr>
          <p:cNvPr id="2" name="Slide Number Placeholder 1">
            <a:extLst>
              <a:ext uri="{FF2B5EF4-FFF2-40B4-BE49-F238E27FC236}">
                <a16:creationId xmlns:a16="http://schemas.microsoft.com/office/drawing/2014/main" id="{8911AA01-A2A6-4050-9227-EB1D333C27CE}"/>
              </a:ext>
            </a:extLst>
          </p:cNvPr>
          <p:cNvSpPr>
            <a:spLocks noGrp="1"/>
          </p:cNvSpPr>
          <p:nvPr>
            <p:ph type="sldNum" sz="quarter" idx="12"/>
          </p:nvPr>
        </p:nvSpPr>
        <p:spPr/>
        <p:txBody>
          <a:bodyPr/>
          <a:lstStyle/>
          <a:p>
            <a:fld id="{B050D37D-3C53-4466-AA84-E45FCF5B97DC}" type="slidenum">
              <a:rPr lang="en-US" smtClean="0"/>
              <a:t>38</a:t>
            </a:fld>
            <a:endParaRPr lang="en-US"/>
          </a:p>
        </p:txBody>
      </p:sp>
    </p:spTree>
    <p:extLst>
      <p:ext uri="{BB962C8B-B14F-4D97-AF65-F5344CB8AC3E}">
        <p14:creationId xmlns:p14="http://schemas.microsoft.com/office/powerpoint/2010/main" val="1383825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a:noFill/>
          <a:ln>
            <a:noFill/>
          </a:ln>
        </p:spPr>
      </p:pic>
      <p:sp>
        <p:nvSpPr>
          <p:cNvPr id="4" name="Arrow: Right 3">
            <a:extLst>
              <a:ext uri="{FF2B5EF4-FFF2-40B4-BE49-F238E27FC236}">
                <a16:creationId xmlns:a16="http://schemas.microsoft.com/office/drawing/2014/main" id="{BF6F10B1-F746-4EB9-B274-2FAC94DC99BC}"/>
              </a:ext>
            </a:extLst>
          </p:cNvPr>
          <p:cNvSpPr/>
          <p:nvPr/>
        </p:nvSpPr>
        <p:spPr>
          <a:xfrm>
            <a:off x="479394" y="30716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C9707773-0301-434B-AFE9-45967280478B}"/>
              </a:ext>
            </a:extLst>
          </p:cNvPr>
          <p:cNvSpPr/>
          <p:nvPr/>
        </p:nvSpPr>
        <p:spPr>
          <a:xfrm>
            <a:off x="363985" y="441220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6B516267-A8FC-45DE-B908-3F2F5392340A}"/>
              </a:ext>
            </a:extLst>
          </p:cNvPr>
          <p:cNvSpPr>
            <a:spLocks noGrp="1"/>
          </p:cNvSpPr>
          <p:nvPr>
            <p:ph type="sldNum" sz="quarter" idx="12"/>
          </p:nvPr>
        </p:nvSpPr>
        <p:spPr/>
        <p:txBody>
          <a:bodyPr/>
          <a:lstStyle/>
          <a:p>
            <a:fld id="{B050D37D-3C53-4466-AA84-E45FCF5B97DC}" type="slidenum">
              <a:rPr lang="en-US" smtClean="0"/>
              <a:t>39</a:t>
            </a:fld>
            <a:endParaRPr lang="en-US"/>
          </a:p>
        </p:txBody>
      </p:sp>
    </p:spTree>
    <p:extLst>
      <p:ext uri="{BB962C8B-B14F-4D97-AF65-F5344CB8AC3E}">
        <p14:creationId xmlns:p14="http://schemas.microsoft.com/office/powerpoint/2010/main" val="50620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
          <p:cNvSpPr>
            <a:spLocks noGrp="1"/>
          </p:cNvSpPr>
          <p:nvPr>
            <p:ph idx="1"/>
          </p:nvPr>
        </p:nvSpPr>
        <p:spPr/>
        <p:txBody>
          <a:bodyPr/>
          <a:lstStyle/>
          <a:p>
            <a:pPr eaLnBrk="1" hangingPunct="1"/>
            <a:r>
              <a:rPr lang="en-US" altLang="en-US" sz="2400" u="sng" dirty="0">
                <a:solidFill>
                  <a:srgbClr val="FF0000"/>
                </a:solidFill>
              </a:rPr>
              <a:t>Overloaded methods are often used to perform similar operations on different types of data. </a:t>
            </a:r>
          </a:p>
          <a:p>
            <a:pPr eaLnBrk="1" hangingPunct="1"/>
            <a:r>
              <a:rPr lang="en-US" altLang="en-US" sz="2400" u="sng" dirty="0"/>
              <a:t>To understand the </a:t>
            </a:r>
            <a:r>
              <a:rPr lang="en-US" altLang="en-US" sz="2400" u="sng" dirty="0">
                <a:solidFill>
                  <a:srgbClr val="7030A0"/>
                </a:solidFill>
              </a:rPr>
              <a:t>motivation for generic methods, let’s begin with an example </a:t>
            </a:r>
            <a:r>
              <a:rPr lang="en-US" altLang="en-US" sz="2400" u="sng" dirty="0"/>
              <a:t>(Fig. 20.1) that contains </a:t>
            </a:r>
            <a:r>
              <a:rPr lang="en-US" altLang="en-US" sz="2400" u="sng" dirty="0">
                <a:solidFill>
                  <a:srgbClr val="7030A0"/>
                </a:solidFill>
              </a:rPr>
              <a:t>three overloaded </a:t>
            </a:r>
            <a:r>
              <a:rPr lang="en-US" altLang="en-US" sz="2400" u="sng" dirty="0" err="1">
                <a:solidFill>
                  <a:srgbClr val="7030A0"/>
                </a:solidFill>
                <a:latin typeface="Consolas" panose="020B0609020204030204" pitchFamily="49" charset="0"/>
              </a:rPr>
              <a:t>DisplayArray</a:t>
            </a:r>
            <a:r>
              <a:rPr lang="en-US" altLang="en-US" sz="2400" u="sng" dirty="0">
                <a:solidFill>
                  <a:srgbClr val="7030A0"/>
                </a:solidFill>
              </a:rPr>
              <a:t> methods</a:t>
            </a:r>
            <a:r>
              <a:rPr lang="en-US" altLang="en-US" sz="2400" u="sng" dirty="0"/>
              <a:t>. </a:t>
            </a:r>
          </a:p>
          <a:p>
            <a:pPr eaLnBrk="1" hangingPunct="1"/>
            <a:r>
              <a:rPr lang="en-US" altLang="en-US" sz="2400" u="sng" dirty="0">
                <a:solidFill>
                  <a:srgbClr val="FF0000"/>
                </a:solidFill>
              </a:rPr>
              <a:t>These methods display the elements of an </a:t>
            </a:r>
            <a:r>
              <a:rPr lang="en-US" altLang="en-US" sz="2400" u="sng" dirty="0" err="1">
                <a:solidFill>
                  <a:srgbClr val="7030A0"/>
                </a:solidFill>
              </a:rPr>
              <a:t>int</a:t>
            </a:r>
            <a:r>
              <a:rPr lang="en-US" altLang="en-US" sz="2400" u="sng" dirty="0">
                <a:solidFill>
                  <a:srgbClr val="7030A0"/>
                </a:solidFill>
              </a:rPr>
              <a:t> array</a:t>
            </a:r>
            <a:r>
              <a:rPr lang="en-US" altLang="en-US" sz="2400" u="sng" dirty="0">
                <a:solidFill>
                  <a:srgbClr val="FF0000"/>
                </a:solidFill>
              </a:rPr>
              <a:t>, </a:t>
            </a:r>
            <a:r>
              <a:rPr lang="en-US" altLang="en-US" sz="2400" u="sng" dirty="0">
                <a:solidFill>
                  <a:srgbClr val="7030A0"/>
                </a:solidFill>
              </a:rPr>
              <a:t>a </a:t>
            </a:r>
            <a:r>
              <a:rPr lang="en-US" altLang="en-US" sz="2400" u="sng" dirty="0">
                <a:solidFill>
                  <a:srgbClr val="7030A0"/>
                </a:solidFill>
                <a:latin typeface="Consolas" panose="020B0609020204030204" pitchFamily="49" charset="0"/>
              </a:rPr>
              <a:t>double</a:t>
            </a:r>
            <a:r>
              <a:rPr lang="en-US" altLang="en-US" sz="2400" u="sng" dirty="0">
                <a:solidFill>
                  <a:srgbClr val="7030A0"/>
                </a:solidFill>
              </a:rPr>
              <a:t> array </a:t>
            </a:r>
            <a:r>
              <a:rPr lang="en-US" altLang="en-US" sz="2400" u="sng" dirty="0">
                <a:solidFill>
                  <a:srgbClr val="FF0000"/>
                </a:solidFill>
              </a:rPr>
              <a:t>and </a:t>
            </a:r>
            <a:r>
              <a:rPr lang="en-US" altLang="en-US" sz="2400" u="sng" dirty="0">
                <a:solidFill>
                  <a:srgbClr val="7030A0"/>
                </a:solidFill>
              </a:rPr>
              <a:t>a </a:t>
            </a:r>
            <a:r>
              <a:rPr lang="en-US" altLang="en-US" sz="2400" u="sng" dirty="0">
                <a:solidFill>
                  <a:srgbClr val="7030A0"/>
                </a:solidFill>
                <a:latin typeface="Consolas" panose="020B0609020204030204" pitchFamily="49" charset="0"/>
              </a:rPr>
              <a:t>char</a:t>
            </a:r>
            <a:r>
              <a:rPr lang="en-US" altLang="en-US" sz="2400" u="sng" dirty="0">
                <a:solidFill>
                  <a:srgbClr val="7030A0"/>
                </a:solidFill>
              </a:rPr>
              <a:t> array</a:t>
            </a:r>
            <a:r>
              <a:rPr lang="en-US" altLang="en-US" sz="2400" u="sng" dirty="0">
                <a:solidFill>
                  <a:srgbClr val="FF0000"/>
                </a:solidFill>
              </a:rPr>
              <a:t>, respectively. </a:t>
            </a:r>
          </a:p>
          <a:p>
            <a:pPr eaLnBrk="1" hangingPunct="1"/>
            <a:r>
              <a:rPr lang="en-US" altLang="en-US" sz="2400" u="sng" dirty="0"/>
              <a:t>Soon, we’ll </a:t>
            </a:r>
            <a:r>
              <a:rPr lang="en-US" altLang="en-US" sz="2400" u="sng" dirty="0" err="1">
                <a:solidFill>
                  <a:srgbClr val="7030A0"/>
                </a:solidFill>
              </a:rPr>
              <a:t>reimplement</a:t>
            </a:r>
            <a:r>
              <a:rPr lang="en-US" altLang="en-US" sz="2400" u="sng" dirty="0"/>
              <a:t> this program more </a:t>
            </a:r>
            <a:r>
              <a:rPr lang="en-US" altLang="en-US" sz="2400" u="sng" dirty="0">
                <a:solidFill>
                  <a:srgbClr val="7030A0"/>
                </a:solidFill>
              </a:rPr>
              <a:t>concisely</a:t>
            </a:r>
            <a:r>
              <a:rPr lang="en-US" altLang="en-US" sz="2400" u="sng" dirty="0"/>
              <a:t> and </a:t>
            </a:r>
            <a:r>
              <a:rPr lang="en-US" altLang="en-US" sz="2400" u="sng" dirty="0">
                <a:solidFill>
                  <a:srgbClr val="7030A0"/>
                </a:solidFill>
              </a:rPr>
              <a:t>elegantly</a:t>
            </a:r>
            <a:r>
              <a:rPr lang="en-US" altLang="en-US" sz="2400" u="sng" dirty="0"/>
              <a:t> using a </a:t>
            </a:r>
            <a:r>
              <a:rPr lang="en-US" altLang="en-US" sz="2400" u="sng" dirty="0">
                <a:solidFill>
                  <a:srgbClr val="7030A0"/>
                </a:solidFill>
              </a:rPr>
              <a:t>single generic method</a:t>
            </a:r>
          </a:p>
        </p:txBody>
      </p:sp>
      <p:sp>
        <p:nvSpPr>
          <p:cNvPr id="3" name="Title 2"/>
          <p:cNvSpPr>
            <a:spLocks noGrp="1"/>
          </p:cNvSpPr>
          <p:nvPr>
            <p:ph type="title"/>
          </p:nvPr>
        </p:nvSpPr>
        <p:spPr/>
        <p:txBody>
          <a:bodyPr>
            <a:normAutofit/>
          </a:bodyPr>
          <a:lstStyle/>
          <a:p>
            <a:pPr eaLnBrk="1" hangingPunct="1">
              <a:defRPr/>
            </a:pPr>
            <a:r>
              <a:rPr lang="en-US" dirty="0"/>
              <a:t>20.2 Motivation for Generic Methods</a:t>
            </a:r>
            <a:r>
              <a:rPr lang="zh-CN" altLang="en-US" dirty="0"/>
              <a:t>（</a:t>
            </a:r>
            <a:r>
              <a:rPr lang="en-US" altLang="zh-CN" dirty="0">
                <a:solidFill>
                  <a:srgbClr val="FF0000"/>
                </a:solidFill>
              </a:rPr>
              <a:t>p</a:t>
            </a:r>
            <a:r>
              <a:rPr lang="zh-CN" altLang="en-US" dirty="0"/>
              <a:t>）</a:t>
            </a:r>
            <a:endParaRPr lang="en-US" dirty="0"/>
          </a:p>
        </p:txBody>
      </p:sp>
      <p:sp>
        <p:nvSpPr>
          <p:cNvPr id="2" name="Slide Number Placeholder 1">
            <a:extLst>
              <a:ext uri="{FF2B5EF4-FFF2-40B4-BE49-F238E27FC236}">
                <a16:creationId xmlns:a16="http://schemas.microsoft.com/office/drawing/2014/main" id="{1EB3D317-27F5-4697-BFA5-B43CDA7873CD}"/>
              </a:ext>
            </a:extLst>
          </p:cNvPr>
          <p:cNvSpPr>
            <a:spLocks noGrp="1"/>
          </p:cNvSpPr>
          <p:nvPr>
            <p:ph type="sldNum" sz="quarter" idx="12"/>
          </p:nvPr>
        </p:nvSpPr>
        <p:spPr/>
        <p:txBody>
          <a:bodyPr/>
          <a:lstStyle/>
          <a:p>
            <a:fld id="{B050D37D-3C53-4466-AA84-E45FCF5B97DC}" type="slidenum">
              <a:rPr lang="en-US" smtClean="0"/>
              <a:t>4</a:t>
            </a:fld>
            <a:endParaRPr lang="en-US"/>
          </a:p>
        </p:txBody>
      </p:sp>
      <p:sp>
        <p:nvSpPr>
          <p:cNvPr id="4" name="箭头: 右 3">
            <a:extLst>
              <a:ext uri="{FF2B5EF4-FFF2-40B4-BE49-F238E27FC236}">
                <a16:creationId xmlns:a16="http://schemas.microsoft.com/office/drawing/2014/main" id="{0DEC9AC9-B4B6-43C5-89D9-A6FF1CFB1E98}"/>
              </a:ext>
            </a:extLst>
          </p:cNvPr>
          <p:cNvSpPr/>
          <p:nvPr/>
        </p:nvSpPr>
        <p:spPr>
          <a:xfrm>
            <a:off x="0" y="170329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Tree>
    <p:extLst>
      <p:ext uri="{BB962C8B-B14F-4D97-AF65-F5344CB8AC3E}">
        <p14:creationId xmlns:p14="http://schemas.microsoft.com/office/powerpoint/2010/main" val="1666661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a:noFill/>
          <a:ln>
            <a:noFill/>
          </a:ln>
        </p:spPr>
      </p:pic>
      <p:sp>
        <p:nvSpPr>
          <p:cNvPr id="4" name="Arrow: Right 3">
            <a:extLst>
              <a:ext uri="{FF2B5EF4-FFF2-40B4-BE49-F238E27FC236}">
                <a16:creationId xmlns:a16="http://schemas.microsoft.com/office/drawing/2014/main" id="{F9ACB16F-887B-4202-BBF0-8284D94BC8FF}"/>
              </a:ext>
            </a:extLst>
          </p:cNvPr>
          <p:cNvSpPr/>
          <p:nvPr/>
        </p:nvSpPr>
        <p:spPr>
          <a:xfrm>
            <a:off x="834502" y="222829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3ED46758-94E5-45F3-BCD9-244E3C6691E1}"/>
              </a:ext>
            </a:extLst>
          </p:cNvPr>
          <p:cNvSpPr/>
          <p:nvPr/>
        </p:nvSpPr>
        <p:spPr>
          <a:xfrm>
            <a:off x="6096000" y="102981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C7DF898-EC4E-4FBF-B3CE-47C49CCD9EA8}"/>
              </a:ext>
            </a:extLst>
          </p:cNvPr>
          <p:cNvSpPr txBox="1"/>
          <p:nvPr/>
        </p:nvSpPr>
        <p:spPr>
          <a:xfrm>
            <a:off x="6711518" y="1748901"/>
            <a:ext cx="2297424" cy="338554"/>
          </a:xfrm>
          <a:prstGeom prst="rect">
            <a:avLst/>
          </a:prstGeom>
          <a:noFill/>
        </p:spPr>
        <p:txBody>
          <a:bodyPr wrap="none" rtlCol="0">
            <a:spAutoFit/>
          </a:bodyPr>
          <a:lstStyle/>
          <a:p>
            <a:r>
              <a:rPr lang="en-US" sz="1600" b="1" dirty="0">
                <a:solidFill>
                  <a:srgbClr val="FF0000"/>
                </a:solidFill>
              </a:rPr>
              <a:t>0-5,0-10</a:t>
            </a:r>
            <a:r>
              <a:rPr lang="zh-CN" altLang="en-US" sz="1600" b="1" dirty="0">
                <a:solidFill>
                  <a:srgbClr val="FF0000"/>
                </a:solidFill>
              </a:rPr>
              <a:t> </a:t>
            </a:r>
            <a:r>
              <a:rPr lang="en-US" altLang="zh-CN" sz="1600" b="1" dirty="0">
                <a:solidFill>
                  <a:srgbClr val="FF0000"/>
                </a:solidFill>
              </a:rPr>
              <a:t>is</a:t>
            </a:r>
            <a:r>
              <a:rPr lang="zh-CN" altLang="en-US" sz="1600" b="1" dirty="0">
                <a:solidFill>
                  <a:srgbClr val="FF0000"/>
                </a:solidFill>
              </a:rPr>
              <a:t> </a:t>
            </a:r>
            <a:r>
              <a:rPr lang="en-US" altLang="zh-CN" sz="1600" b="1" dirty="0">
                <a:solidFill>
                  <a:srgbClr val="FF0000"/>
                </a:solidFill>
              </a:rPr>
              <a:t>the</a:t>
            </a:r>
            <a:r>
              <a:rPr lang="zh-CN" altLang="en-US" sz="1600" b="1" dirty="0">
                <a:solidFill>
                  <a:srgbClr val="FF0000"/>
                </a:solidFill>
              </a:rPr>
              <a:t> </a:t>
            </a:r>
            <a:r>
              <a:rPr lang="en-US" altLang="zh-CN" sz="1600" b="1" dirty="0">
                <a:solidFill>
                  <a:srgbClr val="FF0000"/>
                </a:solidFill>
              </a:rPr>
              <a:t>size?</a:t>
            </a:r>
            <a:endParaRPr lang="en-US" sz="1600" b="1" dirty="0">
              <a:solidFill>
                <a:srgbClr val="FF0000"/>
              </a:solidFill>
            </a:endParaRPr>
          </a:p>
        </p:txBody>
      </p:sp>
      <p:sp>
        <p:nvSpPr>
          <p:cNvPr id="7" name="Slide Number Placeholder 6">
            <a:extLst>
              <a:ext uri="{FF2B5EF4-FFF2-40B4-BE49-F238E27FC236}">
                <a16:creationId xmlns:a16="http://schemas.microsoft.com/office/drawing/2014/main" id="{2D12D10F-127D-4FC2-BFAC-58E57DF8D84A}"/>
              </a:ext>
            </a:extLst>
          </p:cNvPr>
          <p:cNvSpPr>
            <a:spLocks noGrp="1"/>
          </p:cNvSpPr>
          <p:nvPr>
            <p:ph type="sldNum" sz="quarter" idx="12"/>
          </p:nvPr>
        </p:nvSpPr>
        <p:spPr/>
        <p:txBody>
          <a:bodyPr/>
          <a:lstStyle/>
          <a:p>
            <a:fld id="{B050D37D-3C53-4466-AA84-E45FCF5B97DC}" type="slidenum">
              <a:rPr lang="en-US" smtClean="0"/>
              <a:t>40</a:t>
            </a:fld>
            <a:endParaRPr lang="en-US"/>
          </a:p>
        </p:txBody>
      </p:sp>
    </p:spTree>
    <p:extLst>
      <p:ext uri="{BB962C8B-B14F-4D97-AF65-F5344CB8AC3E}">
        <p14:creationId xmlns:p14="http://schemas.microsoft.com/office/powerpoint/2010/main" val="1721574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4" name="Arrow: Right 3">
            <a:extLst>
              <a:ext uri="{FF2B5EF4-FFF2-40B4-BE49-F238E27FC236}">
                <a16:creationId xmlns:a16="http://schemas.microsoft.com/office/drawing/2014/main" id="{00B0FBFB-0A9C-4EC4-B77E-FA7CF197ED2E}"/>
              </a:ext>
            </a:extLst>
          </p:cNvPr>
          <p:cNvSpPr/>
          <p:nvPr/>
        </p:nvSpPr>
        <p:spPr>
          <a:xfrm>
            <a:off x="546847" y="710214"/>
            <a:ext cx="1709946" cy="10647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rewrite</a:t>
            </a:r>
          </a:p>
        </p:txBody>
      </p:sp>
      <p:sp>
        <p:nvSpPr>
          <p:cNvPr id="5" name="Arrow: Right 4">
            <a:extLst>
              <a:ext uri="{FF2B5EF4-FFF2-40B4-BE49-F238E27FC236}">
                <a16:creationId xmlns:a16="http://schemas.microsoft.com/office/drawing/2014/main" id="{315F5925-0632-4705-ADB4-030950B220A4}"/>
              </a:ext>
            </a:extLst>
          </p:cNvPr>
          <p:cNvSpPr/>
          <p:nvPr/>
        </p:nvSpPr>
        <p:spPr>
          <a:xfrm>
            <a:off x="2185772" y="329947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68D0402-4006-438C-97C7-3C7F0A9A963E}"/>
              </a:ext>
            </a:extLst>
          </p:cNvPr>
          <p:cNvSpPr>
            <a:spLocks noGrp="1"/>
          </p:cNvSpPr>
          <p:nvPr>
            <p:ph type="sldNum" sz="quarter" idx="12"/>
          </p:nvPr>
        </p:nvSpPr>
        <p:spPr/>
        <p:txBody>
          <a:bodyPr/>
          <a:lstStyle/>
          <a:p>
            <a:fld id="{B050D37D-3C53-4466-AA84-E45FCF5B97DC}" type="slidenum">
              <a:rPr lang="en-US" smtClean="0"/>
              <a:t>41</a:t>
            </a:fld>
            <a:endParaRPr lang="en-US"/>
          </a:p>
        </p:txBody>
      </p:sp>
    </p:spTree>
    <p:extLst>
      <p:ext uri="{BB962C8B-B14F-4D97-AF65-F5344CB8AC3E}">
        <p14:creationId xmlns:p14="http://schemas.microsoft.com/office/powerpoint/2010/main" val="3721287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2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4" name="Arrow: Right 3">
            <a:extLst>
              <a:ext uri="{FF2B5EF4-FFF2-40B4-BE49-F238E27FC236}">
                <a16:creationId xmlns:a16="http://schemas.microsoft.com/office/drawing/2014/main" id="{A7953F21-DD69-46B7-B0D4-19D3FE91B0B6}"/>
              </a:ext>
            </a:extLst>
          </p:cNvPr>
          <p:cNvSpPr/>
          <p:nvPr/>
        </p:nvSpPr>
        <p:spPr>
          <a:xfrm>
            <a:off x="1500326" y="60368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7088DB6C-4401-42EB-A424-021335498ECF}"/>
              </a:ext>
            </a:extLst>
          </p:cNvPr>
          <p:cNvSpPr/>
          <p:nvPr/>
        </p:nvSpPr>
        <p:spPr>
          <a:xfrm>
            <a:off x="2405848" y="332024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B98E07C-E5CC-4A81-9996-4AED7E69357D}"/>
              </a:ext>
            </a:extLst>
          </p:cNvPr>
          <p:cNvSpPr>
            <a:spLocks noGrp="1"/>
          </p:cNvSpPr>
          <p:nvPr>
            <p:ph type="sldNum" sz="quarter" idx="12"/>
          </p:nvPr>
        </p:nvSpPr>
        <p:spPr/>
        <p:txBody>
          <a:bodyPr/>
          <a:lstStyle/>
          <a:p>
            <a:fld id="{B050D37D-3C53-4466-AA84-E45FCF5B97DC}" type="slidenum">
              <a:rPr lang="en-US" smtClean="0"/>
              <a:t>42</a:t>
            </a:fld>
            <a:endParaRPr lang="en-US"/>
          </a:p>
        </p:txBody>
      </p:sp>
    </p:spTree>
    <p:extLst>
      <p:ext uri="{BB962C8B-B14F-4D97-AF65-F5344CB8AC3E}">
        <p14:creationId xmlns:p14="http://schemas.microsoft.com/office/powerpoint/2010/main" val="115402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22338" y="0"/>
            <a:ext cx="10347325" cy="6858000"/>
          </a:xfrm>
          <a:prstGeom prst="rect">
            <a:avLst/>
          </a:prstGeom>
          <a:noFill/>
          <a:ln>
            <a:noFill/>
          </a:ln>
        </p:spPr>
      </p:pic>
      <p:sp>
        <p:nvSpPr>
          <p:cNvPr id="4" name="Arrow: Right 3">
            <a:extLst>
              <a:ext uri="{FF2B5EF4-FFF2-40B4-BE49-F238E27FC236}">
                <a16:creationId xmlns:a16="http://schemas.microsoft.com/office/drawing/2014/main" id="{C6AE7428-075A-44F2-B300-AA2EA9D10825}"/>
              </a:ext>
            </a:extLst>
          </p:cNvPr>
          <p:cNvSpPr/>
          <p:nvPr/>
        </p:nvSpPr>
        <p:spPr>
          <a:xfrm>
            <a:off x="1322773" y="56817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7BF2CD54-DD7F-4A62-B77C-737AEE0FDFF4}"/>
              </a:ext>
            </a:extLst>
          </p:cNvPr>
          <p:cNvSpPr/>
          <p:nvPr/>
        </p:nvSpPr>
        <p:spPr>
          <a:xfrm>
            <a:off x="1988598" y="322845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650241E9-1A4C-44D5-8DD5-1C38F35A2084}"/>
              </a:ext>
            </a:extLst>
          </p:cNvPr>
          <p:cNvSpPr>
            <a:spLocks noGrp="1"/>
          </p:cNvSpPr>
          <p:nvPr>
            <p:ph type="sldNum" sz="quarter" idx="12"/>
          </p:nvPr>
        </p:nvSpPr>
        <p:spPr/>
        <p:txBody>
          <a:bodyPr/>
          <a:lstStyle/>
          <a:p>
            <a:fld id="{B050D37D-3C53-4466-AA84-E45FCF5B97DC}" type="slidenum">
              <a:rPr lang="en-US" smtClean="0"/>
              <a:t>43</a:t>
            </a:fld>
            <a:endParaRPr lang="en-US"/>
          </a:p>
        </p:txBody>
      </p:sp>
    </p:spTree>
    <p:extLst>
      <p:ext uri="{BB962C8B-B14F-4D97-AF65-F5344CB8AC3E}">
        <p14:creationId xmlns:p14="http://schemas.microsoft.com/office/powerpoint/2010/main" val="3332592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2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4" name="Arrow: Right 3">
            <a:extLst>
              <a:ext uri="{FF2B5EF4-FFF2-40B4-BE49-F238E27FC236}">
                <a16:creationId xmlns:a16="http://schemas.microsoft.com/office/drawing/2014/main" id="{290216A1-2D61-4D15-8379-AB13DCD22431}"/>
              </a:ext>
            </a:extLst>
          </p:cNvPr>
          <p:cNvSpPr/>
          <p:nvPr/>
        </p:nvSpPr>
        <p:spPr>
          <a:xfrm>
            <a:off x="1518082" y="64807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36939C68-3E51-4ED2-908A-E0A1F2FF703B}"/>
              </a:ext>
            </a:extLst>
          </p:cNvPr>
          <p:cNvSpPr/>
          <p:nvPr/>
        </p:nvSpPr>
        <p:spPr>
          <a:xfrm>
            <a:off x="2423604" y="334688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AAC32D3E-664B-4628-952D-046B9DBE74CA}"/>
              </a:ext>
            </a:extLst>
          </p:cNvPr>
          <p:cNvSpPr>
            <a:spLocks noGrp="1"/>
          </p:cNvSpPr>
          <p:nvPr>
            <p:ph type="sldNum" sz="quarter" idx="12"/>
          </p:nvPr>
        </p:nvSpPr>
        <p:spPr/>
        <p:txBody>
          <a:bodyPr/>
          <a:lstStyle/>
          <a:p>
            <a:fld id="{B050D37D-3C53-4466-AA84-E45FCF5B97DC}" type="slidenum">
              <a:rPr lang="en-US" smtClean="0"/>
              <a:t>44</a:t>
            </a:fld>
            <a:endParaRPr lang="en-US"/>
          </a:p>
        </p:txBody>
      </p:sp>
    </p:spTree>
    <p:extLst>
      <p:ext uri="{BB962C8B-B14F-4D97-AF65-F5344CB8AC3E}">
        <p14:creationId xmlns:p14="http://schemas.microsoft.com/office/powerpoint/2010/main" val="2079917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a:noFill/>
          <a:ln>
            <a:noFill/>
          </a:ln>
        </p:spPr>
      </p:pic>
      <p:sp>
        <p:nvSpPr>
          <p:cNvPr id="4" name="Slide Number Placeholder 3">
            <a:extLst>
              <a:ext uri="{FF2B5EF4-FFF2-40B4-BE49-F238E27FC236}">
                <a16:creationId xmlns:a16="http://schemas.microsoft.com/office/drawing/2014/main" id="{D2D4858A-D047-45CE-BAC1-4174817D479C}"/>
              </a:ext>
            </a:extLst>
          </p:cNvPr>
          <p:cNvSpPr>
            <a:spLocks noGrp="1"/>
          </p:cNvSpPr>
          <p:nvPr>
            <p:ph type="sldNum" sz="quarter" idx="12"/>
          </p:nvPr>
        </p:nvSpPr>
        <p:spPr/>
        <p:txBody>
          <a:bodyPr/>
          <a:lstStyle/>
          <a:p>
            <a:fld id="{B050D37D-3C53-4466-AA84-E45FCF5B97DC}" type="slidenum">
              <a:rPr lang="en-US" smtClean="0"/>
              <a:t>45</a:t>
            </a:fld>
            <a:endParaRPr lang="en-US"/>
          </a:p>
        </p:txBody>
      </p:sp>
    </p:spTree>
    <p:extLst>
      <p:ext uri="{BB962C8B-B14F-4D97-AF65-F5344CB8AC3E}">
        <p14:creationId xmlns:p14="http://schemas.microsoft.com/office/powerpoint/2010/main" val="19527049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a:noFill/>
          <a:ln>
            <a:noFill/>
          </a:ln>
        </p:spPr>
      </p:pic>
      <p:sp>
        <p:nvSpPr>
          <p:cNvPr id="4" name="Slide Number Placeholder 3">
            <a:extLst>
              <a:ext uri="{FF2B5EF4-FFF2-40B4-BE49-F238E27FC236}">
                <a16:creationId xmlns:a16="http://schemas.microsoft.com/office/drawing/2014/main" id="{2EF9260D-5420-4A97-811F-A71FEBFF8189}"/>
              </a:ext>
            </a:extLst>
          </p:cNvPr>
          <p:cNvSpPr>
            <a:spLocks noGrp="1"/>
          </p:cNvSpPr>
          <p:nvPr>
            <p:ph type="sldNum" sz="quarter" idx="12"/>
          </p:nvPr>
        </p:nvSpPr>
        <p:spPr/>
        <p:txBody>
          <a:bodyPr/>
          <a:lstStyle/>
          <a:p>
            <a:fld id="{B050D37D-3C53-4466-AA84-E45FCF5B97DC}" type="slidenum">
              <a:rPr lang="en-US" smtClean="0"/>
              <a:t>46</a:t>
            </a:fld>
            <a:endParaRPr lang="en-US"/>
          </a:p>
        </p:txBody>
      </p:sp>
    </p:spTree>
    <p:extLst>
      <p:ext uri="{BB962C8B-B14F-4D97-AF65-F5344CB8AC3E}">
        <p14:creationId xmlns:p14="http://schemas.microsoft.com/office/powerpoint/2010/main" val="1454719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
          <p:cNvSpPr>
            <a:spLocks noGrp="1"/>
          </p:cNvSpPr>
          <p:nvPr>
            <p:ph idx="1"/>
          </p:nvPr>
        </p:nvSpPr>
        <p:spPr/>
        <p:txBody>
          <a:bodyPr/>
          <a:lstStyle/>
          <a:p>
            <a:pPr eaLnBrk="1" hangingPunct="1"/>
            <a:r>
              <a:rPr lang="en-US" altLang="en-US" dirty="0"/>
              <a:t>Figure </a:t>
            </a:r>
            <a:r>
              <a:rPr lang="en-US" altLang="en-US" b="1" dirty="0">
                <a:solidFill>
                  <a:srgbClr val="7030A0"/>
                </a:solidFill>
              </a:rPr>
              <a:t>20.9</a:t>
            </a:r>
            <a:r>
              <a:rPr lang="en-US" altLang="en-US" b="1" dirty="0">
                <a:solidFill>
                  <a:srgbClr val="FF0000"/>
                </a:solidFill>
              </a:rPr>
              <a:t> </a:t>
            </a:r>
            <a:r>
              <a:rPr lang="en-US" altLang="en-US" dirty="0"/>
              <a:t>declares generic method </a:t>
            </a:r>
            <a:r>
              <a:rPr lang="en-US" altLang="en-US" dirty="0" err="1">
                <a:solidFill>
                  <a:srgbClr val="7030A0"/>
                </a:solidFill>
                <a:latin typeface="Consolas" panose="020B0609020204030204" pitchFamily="49" charset="0"/>
              </a:rPr>
              <a:t>TestPush</a:t>
            </a:r>
            <a:r>
              <a:rPr lang="en-US" altLang="en-US" dirty="0">
                <a:solidFill>
                  <a:srgbClr val="FF0000"/>
                </a:solidFill>
              </a:rPr>
              <a:t> </a:t>
            </a:r>
            <a:r>
              <a:rPr lang="en-US" altLang="en-US" dirty="0"/>
              <a:t>(lines 33–53) to perform the same tasks as </a:t>
            </a:r>
            <a:r>
              <a:rPr lang="en-US" altLang="en-US" dirty="0" err="1">
                <a:solidFill>
                  <a:srgbClr val="FF0000"/>
                </a:solidFill>
                <a:latin typeface="Consolas" panose="020B0609020204030204" pitchFamily="49" charset="0"/>
              </a:rPr>
              <a:t>TestPushDouble</a:t>
            </a:r>
            <a:r>
              <a:rPr lang="en-US" altLang="en-US" dirty="0"/>
              <a:t> and </a:t>
            </a:r>
            <a:r>
              <a:rPr lang="en-US" altLang="en-US" dirty="0" err="1">
                <a:solidFill>
                  <a:srgbClr val="FF0000"/>
                </a:solidFill>
                <a:latin typeface="Consolas" panose="020B0609020204030204" pitchFamily="49" charset="0"/>
              </a:rPr>
              <a:t>TestPushInt</a:t>
            </a:r>
            <a:r>
              <a:rPr lang="en-US" altLang="en-US" dirty="0"/>
              <a:t> in Fig. </a:t>
            </a:r>
            <a:r>
              <a:rPr lang="en-US" altLang="en-US" b="1" dirty="0">
                <a:solidFill>
                  <a:srgbClr val="FF0000"/>
                </a:solidFill>
              </a:rPr>
              <a:t>20.8</a:t>
            </a:r>
            <a:r>
              <a:rPr lang="en-US" altLang="en-US" dirty="0"/>
              <a:t>—that is, </a:t>
            </a:r>
            <a:r>
              <a:rPr lang="en-US" altLang="en-US" dirty="0">
                <a:latin typeface="Consolas" panose="020B0609020204030204" pitchFamily="49" charset="0"/>
              </a:rPr>
              <a:t>Push</a:t>
            </a:r>
            <a:r>
              <a:rPr lang="en-US" altLang="en-US" dirty="0"/>
              <a:t> values onto a </a:t>
            </a:r>
            <a:r>
              <a:rPr lang="en-US" altLang="en-US" dirty="0">
                <a:latin typeface="Consolas" panose="020B0609020204030204" pitchFamily="49" charset="0"/>
              </a:rPr>
              <a:t>Stack&lt;T&gt;</a:t>
            </a:r>
            <a:r>
              <a:rPr lang="en-US" altLang="en-US" dirty="0"/>
              <a:t>. </a:t>
            </a:r>
          </a:p>
          <a:p>
            <a:pPr eaLnBrk="1" hangingPunct="1"/>
            <a:r>
              <a:rPr lang="en-US" altLang="en-US" dirty="0"/>
              <a:t>Similarly, </a:t>
            </a:r>
            <a:r>
              <a:rPr lang="en-US" altLang="en-US" dirty="0">
                <a:solidFill>
                  <a:srgbClr val="FF0000"/>
                </a:solidFill>
              </a:rPr>
              <a:t>generic method </a:t>
            </a:r>
            <a:r>
              <a:rPr lang="en-US" altLang="en-US" dirty="0" err="1">
                <a:solidFill>
                  <a:srgbClr val="7030A0"/>
                </a:solidFill>
                <a:latin typeface="Consolas" panose="020B0609020204030204" pitchFamily="49" charset="0"/>
              </a:rPr>
              <a:t>TestPop</a:t>
            </a:r>
            <a:r>
              <a:rPr lang="en-US" altLang="en-US" dirty="0">
                <a:solidFill>
                  <a:srgbClr val="7030A0"/>
                </a:solidFill>
              </a:rPr>
              <a:t> </a:t>
            </a:r>
            <a:r>
              <a:rPr lang="en-US" altLang="en-US" dirty="0"/>
              <a:t>(lines 56–77) performs the same tasks as </a:t>
            </a:r>
            <a:r>
              <a:rPr lang="en-US" altLang="en-US" dirty="0" err="1">
                <a:solidFill>
                  <a:srgbClr val="FF0000"/>
                </a:solidFill>
                <a:latin typeface="Consolas" panose="020B0609020204030204" pitchFamily="49" charset="0"/>
              </a:rPr>
              <a:t>TestPopDouble</a:t>
            </a:r>
            <a:r>
              <a:rPr lang="en-US" altLang="en-US" dirty="0"/>
              <a:t> and </a:t>
            </a:r>
            <a:r>
              <a:rPr lang="en-US" altLang="en-US" dirty="0" err="1">
                <a:solidFill>
                  <a:srgbClr val="FF0000"/>
                </a:solidFill>
                <a:latin typeface="Consolas" panose="020B0609020204030204" pitchFamily="49" charset="0"/>
              </a:rPr>
              <a:t>TestPopInt</a:t>
            </a:r>
            <a:r>
              <a:rPr lang="en-US" altLang="en-US" dirty="0"/>
              <a:t> in Fig. 20.8—that is, </a:t>
            </a:r>
            <a:r>
              <a:rPr lang="en-US" altLang="en-US" dirty="0">
                <a:latin typeface="Consolas" panose="020B0609020204030204" pitchFamily="49" charset="0"/>
              </a:rPr>
              <a:t>Pop</a:t>
            </a:r>
            <a:r>
              <a:rPr lang="en-US" altLang="en-US" dirty="0"/>
              <a:t> values off a </a:t>
            </a:r>
            <a:r>
              <a:rPr lang="en-US" altLang="en-US" dirty="0">
                <a:latin typeface="Consolas" panose="020B0609020204030204" pitchFamily="49" charset="0"/>
              </a:rPr>
              <a:t>Stack&lt;T&gt;</a:t>
            </a:r>
            <a:r>
              <a:rPr lang="en-US" altLang="en-US" dirty="0"/>
              <a:t>.</a:t>
            </a:r>
          </a:p>
          <a:p>
            <a:pPr eaLnBrk="1" hangingPunct="1"/>
            <a:endParaRPr lang="en-US" altLang="en-US" dirty="0"/>
          </a:p>
          <a:p>
            <a:r>
              <a:rPr lang="en-US" altLang="en-US" dirty="0"/>
              <a:t>But </a:t>
            </a:r>
            <a:r>
              <a:rPr lang="en-US" altLang="en-US" dirty="0">
                <a:solidFill>
                  <a:srgbClr val="7030A0"/>
                </a:solidFill>
              </a:rPr>
              <a:t>with generic </a:t>
            </a:r>
            <a:r>
              <a:rPr lang="en-US" altLang="en-US" dirty="0">
                <a:solidFill>
                  <a:srgbClr val="7030A0"/>
                </a:solidFill>
                <a:latin typeface="Consolas" panose="020B0609020204030204" pitchFamily="49" charset="0"/>
              </a:rPr>
              <a:t>Stack</a:t>
            </a:r>
            <a:r>
              <a:rPr lang="en-US" altLang="en-US" dirty="0">
                <a:solidFill>
                  <a:srgbClr val="7030A0"/>
                </a:solidFill>
              </a:rPr>
              <a:t> </a:t>
            </a:r>
            <a:r>
              <a:rPr lang="en-US" altLang="en-US" dirty="0">
                <a:solidFill>
                  <a:srgbClr val="FF0000"/>
                </a:solidFill>
              </a:rPr>
              <a:t>push &amp; pop </a:t>
            </a:r>
            <a:r>
              <a:rPr lang="en-US" altLang="en-US" dirty="0"/>
              <a:t>method.</a:t>
            </a:r>
          </a:p>
          <a:p>
            <a:endParaRPr lang="en-US" altLang="en-US" dirty="0"/>
          </a:p>
          <a:p>
            <a:r>
              <a:rPr lang="en-US" altLang="en-US" sz="2400" b="1" u="sng" dirty="0">
                <a:solidFill>
                  <a:srgbClr val="7030A0"/>
                </a:solidFill>
              </a:rPr>
              <a:t>20.8 &amp; 20.9 try to reuse the Stack&lt;T&gt; to generate new app with stack!!!</a:t>
            </a:r>
          </a:p>
          <a:p>
            <a:endParaRPr lang="en-US" altLang="en-US" dirty="0"/>
          </a:p>
          <a:p>
            <a:pPr eaLnBrk="1" hangingPunct="1"/>
            <a:endParaRPr lang="en-US" altLang="en-US" dirty="0"/>
          </a:p>
        </p:txBody>
      </p:sp>
      <p:sp>
        <p:nvSpPr>
          <p:cNvPr id="3" name="Title 2"/>
          <p:cNvSpPr>
            <a:spLocks noGrp="1"/>
          </p:cNvSpPr>
          <p:nvPr>
            <p:ph type="title"/>
          </p:nvPr>
        </p:nvSpPr>
        <p:spPr/>
        <p:txBody>
          <a:bodyPr/>
          <a:lstStyle/>
          <a:p>
            <a:pPr eaLnBrk="1" hangingPunct="1">
              <a:defRPr/>
            </a:pPr>
            <a:r>
              <a:rPr lang="en-US" dirty="0"/>
              <a:t>20.6 Generic Classes (cont.)</a:t>
            </a:r>
          </a:p>
        </p:txBody>
      </p:sp>
      <p:sp>
        <p:nvSpPr>
          <p:cNvPr id="2" name="Slide Number Placeholder 1">
            <a:extLst>
              <a:ext uri="{FF2B5EF4-FFF2-40B4-BE49-F238E27FC236}">
                <a16:creationId xmlns:a16="http://schemas.microsoft.com/office/drawing/2014/main" id="{DE5FF4E0-0125-46B0-8494-A5C4F0D07B05}"/>
              </a:ext>
            </a:extLst>
          </p:cNvPr>
          <p:cNvSpPr>
            <a:spLocks noGrp="1"/>
          </p:cNvSpPr>
          <p:nvPr>
            <p:ph type="sldNum" sz="quarter" idx="12"/>
          </p:nvPr>
        </p:nvSpPr>
        <p:spPr/>
        <p:txBody>
          <a:bodyPr/>
          <a:lstStyle/>
          <a:p>
            <a:fld id="{B050D37D-3C53-4466-AA84-E45FCF5B97DC}" type="slidenum">
              <a:rPr lang="en-US" smtClean="0"/>
              <a:t>47</a:t>
            </a:fld>
            <a:endParaRPr lang="en-US"/>
          </a:p>
        </p:txBody>
      </p:sp>
      <p:sp>
        <p:nvSpPr>
          <p:cNvPr id="4" name="箭头: 右 3">
            <a:extLst>
              <a:ext uri="{FF2B5EF4-FFF2-40B4-BE49-F238E27FC236}">
                <a16:creationId xmlns:a16="http://schemas.microsoft.com/office/drawing/2014/main" id="{AC0120CC-DAB5-4247-84DE-5DB700CA7A4F}"/>
              </a:ext>
            </a:extLst>
          </p:cNvPr>
          <p:cNvSpPr/>
          <p:nvPr/>
        </p:nvSpPr>
        <p:spPr>
          <a:xfrm>
            <a:off x="0" y="190051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5" name="箭头: 右 4">
            <a:extLst>
              <a:ext uri="{FF2B5EF4-FFF2-40B4-BE49-F238E27FC236}">
                <a16:creationId xmlns:a16="http://schemas.microsoft.com/office/drawing/2014/main" id="{AEF02D0C-E205-4E6F-8E26-FBB314BD69ED}"/>
              </a:ext>
            </a:extLst>
          </p:cNvPr>
          <p:cNvSpPr/>
          <p:nvPr/>
        </p:nvSpPr>
        <p:spPr>
          <a:xfrm>
            <a:off x="0" y="3429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Tree>
    <p:extLst>
      <p:ext uri="{BB962C8B-B14F-4D97-AF65-F5344CB8AC3E}">
        <p14:creationId xmlns:p14="http://schemas.microsoft.com/office/powerpoint/2010/main" val="16965319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4" name="Arrow: Right 3">
            <a:extLst>
              <a:ext uri="{FF2B5EF4-FFF2-40B4-BE49-F238E27FC236}">
                <a16:creationId xmlns:a16="http://schemas.microsoft.com/office/drawing/2014/main" id="{9411704A-21A8-4E79-8B35-D9AD43B474AC}"/>
              </a:ext>
            </a:extLst>
          </p:cNvPr>
          <p:cNvSpPr/>
          <p:nvPr/>
        </p:nvSpPr>
        <p:spPr>
          <a:xfrm>
            <a:off x="763480" y="3198180"/>
            <a:ext cx="756466" cy="277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89C03B4-56AF-4E40-999D-324A3E9511CE}"/>
              </a:ext>
            </a:extLst>
          </p:cNvPr>
          <p:cNvSpPr/>
          <p:nvPr/>
        </p:nvSpPr>
        <p:spPr>
          <a:xfrm>
            <a:off x="907387" y="3826275"/>
            <a:ext cx="612559" cy="230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AF345148-DFB6-4E32-AAD2-4F313BF6216A}"/>
              </a:ext>
            </a:extLst>
          </p:cNvPr>
          <p:cNvSpPr>
            <a:spLocks noGrp="1"/>
          </p:cNvSpPr>
          <p:nvPr>
            <p:ph type="sldNum" sz="quarter" idx="12"/>
          </p:nvPr>
        </p:nvSpPr>
        <p:spPr/>
        <p:txBody>
          <a:bodyPr/>
          <a:lstStyle/>
          <a:p>
            <a:fld id="{B050D37D-3C53-4466-AA84-E45FCF5B97DC}" type="slidenum">
              <a:rPr lang="en-US" smtClean="0"/>
              <a:t>48</a:t>
            </a:fld>
            <a:endParaRPr lang="en-US"/>
          </a:p>
        </p:txBody>
      </p:sp>
    </p:spTree>
    <p:extLst>
      <p:ext uri="{BB962C8B-B14F-4D97-AF65-F5344CB8AC3E}">
        <p14:creationId xmlns:p14="http://schemas.microsoft.com/office/powerpoint/2010/main" val="497776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a:noFill/>
          <a:ln>
            <a:noFill/>
          </a:ln>
        </p:spPr>
      </p:pic>
      <p:sp>
        <p:nvSpPr>
          <p:cNvPr id="4" name="Slide Number Placeholder 3">
            <a:extLst>
              <a:ext uri="{FF2B5EF4-FFF2-40B4-BE49-F238E27FC236}">
                <a16:creationId xmlns:a16="http://schemas.microsoft.com/office/drawing/2014/main" id="{593DF4CF-329E-4033-A85E-2CBDF6D5B564}"/>
              </a:ext>
            </a:extLst>
          </p:cNvPr>
          <p:cNvSpPr>
            <a:spLocks noGrp="1"/>
          </p:cNvSpPr>
          <p:nvPr>
            <p:ph type="sldNum" sz="quarter" idx="12"/>
          </p:nvPr>
        </p:nvSpPr>
        <p:spPr/>
        <p:txBody>
          <a:bodyPr/>
          <a:lstStyle/>
          <a:p>
            <a:fld id="{B050D37D-3C53-4466-AA84-E45FCF5B97DC}" type="slidenum">
              <a:rPr lang="en-US" smtClean="0"/>
              <a:t>49</a:t>
            </a:fld>
            <a:endParaRPr lang="en-US"/>
          </a:p>
        </p:txBody>
      </p:sp>
      <p:cxnSp>
        <p:nvCxnSpPr>
          <p:cNvPr id="5" name="Straight Connector 4">
            <a:extLst>
              <a:ext uri="{FF2B5EF4-FFF2-40B4-BE49-F238E27FC236}">
                <a16:creationId xmlns:a16="http://schemas.microsoft.com/office/drawing/2014/main" id="{13343D09-759D-4170-9523-719524E55BC6}"/>
              </a:ext>
            </a:extLst>
          </p:cNvPr>
          <p:cNvCxnSpPr/>
          <p:nvPr/>
        </p:nvCxnSpPr>
        <p:spPr>
          <a:xfrm>
            <a:off x="6391922" y="3009530"/>
            <a:ext cx="1384917"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93582AE5-7B50-4050-BCC3-8DA46D37541B}"/>
              </a:ext>
            </a:extLst>
          </p:cNvPr>
          <p:cNvCxnSpPr/>
          <p:nvPr/>
        </p:nvCxnSpPr>
        <p:spPr>
          <a:xfrm>
            <a:off x="6223247" y="3630967"/>
            <a:ext cx="1589103"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7FC4CD04-885A-4B5F-B062-F0D00CDE5D1A}"/>
              </a:ext>
            </a:extLst>
          </p:cNvPr>
          <p:cNvCxnSpPr/>
          <p:nvPr/>
        </p:nvCxnSpPr>
        <p:spPr>
          <a:xfrm>
            <a:off x="6391922" y="4208016"/>
            <a:ext cx="10120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8FECFC-CF9F-460B-9AD5-6FC31533604C}"/>
              </a:ext>
            </a:extLst>
          </p:cNvPr>
          <p:cNvCxnSpPr/>
          <p:nvPr/>
        </p:nvCxnSpPr>
        <p:spPr>
          <a:xfrm>
            <a:off x="6223247" y="4776186"/>
            <a:ext cx="106532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row: Right 11">
            <a:extLst>
              <a:ext uri="{FF2B5EF4-FFF2-40B4-BE49-F238E27FC236}">
                <a16:creationId xmlns:a16="http://schemas.microsoft.com/office/drawing/2014/main" id="{72531EB1-3C4F-4A94-9534-B6703310F00C}"/>
              </a:ext>
            </a:extLst>
          </p:cNvPr>
          <p:cNvSpPr/>
          <p:nvPr/>
        </p:nvSpPr>
        <p:spPr>
          <a:xfrm>
            <a:off x="887767" y="276721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A823BFF-8AD1-4095-8BB7-6988AE956B82}"/>
              </a:ext>
            </a:extLst>
          </p:cNvPr>
          <p:cNvSpPr txBox="1"/>
          <p:nvPr/>
        </p:nvSpPr>
        <p:spPr>
          <a:xfrm>
            <a:off x="9320998" y="3184939"/>
            <a:ext cx="1983235" cy="646331"/>
          </a:xfrm>
          <a:prstGeom prst="rect">
            <a:avLst/>
          </a:prstGeom>
          <a:noFill/>
        </p:spPr>
        <p:txBody>
          <a:bodyPr wrap="none" rtlCol="0">
            <a:spAutoFit/>
          </a:bodyPr>
          <a:lstStyle/>
          <a:p>
            <a:r>
              <a:rPr lang="en-US" b="1" dirty="0" err="1">
                <a:solidFill>
                  <a:srgbClr val="FF0000"/>
                </a:solidFill>
              </a:rPr>
              <a:t>doubleStack</a:t>
            </a:r>
            <a:endParaRPr lang="en-US" b="1" dirty="0">
              <a:solidFill>
                <a:srgbClr val="FF0000"/>
              </a:solidFill>
            </a:endParaRPr>
          </a:p>
          <a:p>
            <a:r>
              <a:rPr lang="en-US" b="1" dirty="0" err="1">
                <a:solidFill>
                  <a:srgbClr val="FF0000"/>
                </a:solidFill>
              </a:rPr>
              <a:t>in</a:t>
            </a:r>
            <a:r>
              <a:rPr lang="en-US" altLang="zh-CN" b="1" dirty="0" err="1">
                <a:solidFill>
                  <a:srgbClr val="FF0000"/>
                </a:solidFill>
              </a:rPr>
              <a:t>Stack</a:t>
            </a:r>
            <a:r>
              <a:rPr lang="en-US" altLang="zh-CN" dirty="0"/>
              <a:t> all </a:t>
            </a:r>
            <a:r>
              <a:rPr lang="en-US" altLang="zh-CN" b="1" dirty="0">
                <a:solidFill>
                  <a:srgbClr val="7030A0"/>
                </a:solidFill>
              </a:rPr>
              <a:t>stack</a:t>
            </a:r>
            <a:endParaRPr lang="en-US" b="1" dirty="0">
              <a:solidFill>
                <a:srgbClr val="7030A0"/>
              </a:solidFill>
            </a:endParaRPr>
          </a:p>
        </p:txBody>
      </p:sp>
    </p:spTree>
    <p:extLst>
      <p:ext uri="{BB962C8B-B14F-4D97-AF65-F5344CB8AC3E}">
        <p14:creationId xmlns:p14="http://schemas.microsoft.com/office/powerpoint/2010/main" val="360115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0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4" name="Arrow: Right 3">
            <a:extLst>
              <a:ext uri="{FF2B5EF4-FFF2-40B4-BE49-F238E27FC236}">
                <a16:creationId xmlns:a16="http://schemas.microsoft.com/office/drawing/2014/main" id="{5CB97098-08CA-41DF-94B0-698085D317B1}"/>
              </a:ext>
            </a:extLst>
          </p:cNvPr>
          <p:cNvSpPr/>
          <p:nvPr/>
        </p:nvSpPr>
        <p:spPr>
          <a:xfrm>
            <a:off x="1376039" y="301840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90876BA-954F-4E70-9641-96C98827263A}"/>
              </a:ext>
            </a:extLst>
          </p:cNvPr>
          <p:cNvSpPr>
            <a:spLocks noGrp="1"/>
          </p:cNvSpPr>
          <p:nvPr>
            <p:ph type="sldNum" sz="quarter" idx="12"/>
          </p:nvPr>
        </p:nvSpPr>
        <p:spPr/>
        <p:txBody>
          <a:bodyPr/>
          <a:lstStyle/>
          <a:p>
            <a:fld id="{B050D37D-3C53-4466-AA84-E45FCF5B97DC}" type="slidenum">
              <a:rPr lang="en-US" smtClean="0"/>
              <a:t>5</a:t>
            </a:fld>
            <a:endParaRPr lang="en-US"/>
          </a:p>
        </p:txBody>
      </p:sp>
    </p:spTree>
    <p:extLst>
      <p:ext uri="{BB962C8B-B14F-4D97-AF65-F5344CB8AC3E}">
        <p14:creationId xmlns:p14="http://schemas.microsoft.com/office/powerpoint/2010/main" val="201747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3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a:noFill/>
          <a:ln>
            <a:noFill/>
          </a:ln>
        </p:spPr>
      </p:pic>
      <p:sp>
        <p:nvSpPr>
          <p:cNvPr id="4" name="Arrow: Down 3">
            <a:extLst>
              <a:ext uri="{FF2B5EF4-FFF2-40B4-BE49-F238E27FC236}">
                <a16:creationId xmlns:a16="http://schemas.microsoft.com/office/drawing/2014/main" id="{EF6BC4BF-4FD9-48A9-8EEC-9AE936015914}"/>
              </a:ext>
            </a:extLst>
          </p:cNvPr>
          <p:cNvSpPr/>
          <p:nvPr/>
        </p:nvSpPr>
        <p:spPr>
          <a:xfrm>
            <a:off x="8442663" y="1384916"/>
            <a:ext cx="244935" cy="7209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F4F4A5B-97E5-4F18-B5B1-DF3EF2AC2F78}"/>
              </a:ext>
            </a:extLst>
          </p:cNvPr>
          <p:cNvCxnSpPr/>
          <p:nvPr/>
        </p:nvCxnSpPr>
        <p:spPr>
          <a:xfrm>
            <a:off x="2956264" y="1233996"/>
            <a:ext cx="2556769"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Arrow: Right 4">
            <a:extLst>
              <a:ext uri="{FF2B5EF4-FFF2-40B4-BE49-F238E27FC236}">
                <a16:creationId xmlns:a16="http://schemas.microsoft.com/office/drawing/2014/main" id="{AF0C263D-233D-4303-B60E-88F4109B7AB9}"/>
              </a:ext>
            </a:extLst>
          </p:cNvPr>
          <p:cNvSpPr/>
          <p:nvPr/>
        </p:nvSpPr>
        <p:spPr>
          <a:xfrm>
            <a:off x="2352583" y="34290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8608CBA7-01ED-46D8-A0C4-4326747322A8}"/>
              </a:ext>
            </a:extLst>
          </p:cNvPr>
          <p:cNvSpPr>
            <a:spLocks noGrp="1"/>
          </p:cNvSpPr>
          <p:nvPr>
            <p:ph type="sldNum" sz="quarter" idx="12"/>
          </p:nvPr>
        </p:nvSpPr>
        <p:spPr/>
        <p:txBody>
          <a:bodyPr/>
          <a:lstStyle/>
          <a:p>
            <a:fld id="{B050D37D-3C53-4466-AA84-E45FCF5B97DC}" type="slidenum">
              <a:rPr lang="en-US" smtClean="0"/>
              <a:t>50</a:t>
            </a:fld>
            <a:endParaRPr lang="en-US"/>
          </a:p>
        </p:txBody>
      </p:sp>
      <p:sp>
        <p:nvSpPr>
          <p:cNvPr id="3" name="箭头: 右 2">
            <a:extLst>
              <a:ext uri="{FF2B5EF4-FFF2-40B4-BE49-F238E27FC236}">
                <a16:creationId xmlns:a16="http://schemas.microsoft.com/office/drawing/2014/main" id="{47705319-8F1B-41E8-AD52-5920D81910AC}"/>
              </a:ext>
            </a:extLst>
          </p:cNvPr>
          <p:cNvSpPr/>
          <p:nvPr/>
        </p:nvSpPr>
        <p:spPr>
          <a:xfrm>
            <a:off x="1203325" y="50364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8" name="箭头: 右 7">
            <a:extLst>
              <a:ext uri="{FF2B5EF4-FFF2-40B4-BE49-F238E27FC236}">
                <a16:creationId xmlns:a16="http://schemas.microsoft.com/office/drawing/2014/main" id="{FD364566-3A5B-1FAF-9B69-6A45E6D1FD6D}"/>
              </a:ext>
            </a:extLst>
          </p:cNvPr>
          <p:cNvSpPr/>
          <p:nvPr/>
        </p:nvSpPr>
        <p:spPr>
          <a:xfrm>
            <a:off x="1863379" y="99168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E85A31EC-19BE-7A94-D156-EC137BC5C9B1}"/>
              </a:ext>
            </a:extLst>
          </p:cNvPr>
          <p:cNvSpPr txBox="1"/>
          <p:nvPr/>
        </p:nvSpPr>
        <p:spPr>
          <a:xfrm>
            <a:off x="161365" y="891537"/>
            <a:ext cx="1702014" cy="584775"/>
          </a:xfrm>
          <a:prstGeom prst="rect">
            <a:avLst/>
          </a:prstGeom>
          <a:noFill/>
        </p:spPr>
        <p:txBody>
          <a:bodyPr wrap="square" rtlCol="0">
            <a:spAutoFit/>
          </a:bodyPr>
          <a:lstStyle/>
          <a:p>
            <a:r>
              <a:rPr lang="en-US" altLang="zh-CN" sz="1600" b="1" dirty="0">
                <a:solidFill>
                  <a:srgbClr val="FF0000"/>
                </a:solidFill>
              </a:rPr>
              <a:t>Array is </a:t>
            </a:r>
            <a:r>
              <a:rPr lang="en-US" altLang="zh-CN" sz="1600" b="1" dirty="0" err="1">
                <a:solidFill>
                  <a:srgbClr val="FF0000"/>
                </a:solidFill>
              </a:rPr>
              <a:t>IEnumerable</a:t>
            </a:r>
            <a:endParaRPr lang="zh-CN" altLang="en-US" sz="1600" b="1" dirty="0">
              <a:solidFill>
                <a:srgbClr val="FF0000"/>
              </a:solidFill>
            </a:endParaRPr>
          </a:p>
        </p:txBody>
      </p:sp>
    </p:spTree>
    <p:extLst>
      <p:ext uri="{BB962C8B-B14F-4D97-AF65-F5344CB8AC3E}">
        <p14:creationId xmlns:p14="http://schemas.microsoft.com/office/powerpoint/2010/main" val="1468261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3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4" name="Arrow: Right 3">
            <a:extLst>
              <a:ext uri="{FF2B5EF4-FFF2-40B4-BE49-F238E27FC236}">
                <a16:creationId xmlns:a16="http://schemas.microsoft.com/office/drawing/2014/main" id="{7833E1A9-5A94-4C41-913E-D82347391492}"/>
              </a:ext>
            </a:extLst>
          </p:cNvPr>
          <p:cNvSpPr/>
          <p:nvPr/>
        </p:nvSpPr>
        <p:spPr>
          <a:xfrm>
            <a:off x="2281561" y="2281561"/>
            <a:ext cx="774222" cy="2626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2D2DAE59-106F-47A1-9B0F-E2583E53F442}"/>
              </a:ext>
            </a:extLst>
          </p:cNvPr>
          <p:cNvSpPr/>
          <p:nvPr/>
        </p:nvSpPr>
        <p:spPr>
          <a:xfrm>
            <a:off x="5663953" y="84136"/>
            <a:ext cx="236057" cy="5835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Arrow: Right 5">
            <a:extLst>
              <a:ext uri="{FF2B5EF4-FFF2-40B4-BE49-F238E27FC236}">
                <a16:creationId xmlns:a16="http://schemas.microsoft.com/office/drawing/2014/main" id="{5D20F74E-83F6-4565-879F-1E9045575C1B}"/>
              </a:ext>
            </a:extLst>
          </p:cNvPr>
          <p:cNvSpPr/>
          <p:nvPr/>
        </p:nvSpPr>
        <p:spPr>
          <a:xfrm>
            <a:off x="2281561" y="333800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C943489A-8E61-49B0-80D4-BF9410572D2D}"/>
              </a:ext>
            </a:extLst>
          </p:cNvPr>
          <p:cNvSpPr>
            <a:spLocks noGrp="1"/>
          </p:cNvSpPr>
          <p:nvPr>
            <p:ph type="sldNum" sz="quarter" idx="12"/>
          </p:nvPr>
        </p:nvSpPr>
        <p:spPr/>
        <p:txBody>
          <a:bodyPr/>
          <a:lstStyle/>
          <a:p>
            <a:fld id="{B050D37D-3C53-4466-AA84-E45FCF5B97DC}" type="slidenum">
              <a:rPr lang="en-US" smtClean="0"/>
              <a:t>51</a:t>
            </a:fld>
            <a:endParaRPr lang="en-US"/>
          </a:p>
        </p:txBody>
      </p:sp>
    </p:spTree>
    <p:extLst>
      <p:ext uri="{BB962C8B-B14F-4D97-AF65-F5344CB8AC3E}">
        <p14:creationId xmlns:p14="http://schemas.microsoft.com/office/powerpoint/2010/main" val="3052581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DFFA63-F02A-8933-A6E8-66DBD5E9770A}"/>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693A554E-93A9-F786-DDE4-8358D4FACBE2}"/>
              </a:ext>
            </a:extLst>
          </p:cNvPr>
          <p:cNvSpPr>
            <a:spLocks noGrp="1"/>
          </p:cNvSpPr>
          <p:nvPr>
            <p:ph type="title"/>
          </p:nvPr>
        </p:nvSpPr>
        <p:spPr/>
        <p:txBody>
          <a:bodyPr/>
          <a:lstStyle/>
          <a:p>
            <a:r>
              <a:rPr lang="en-US" dirty="0"/>
              <a:t>Array and </a:t>
            </a:r>
            <a:r>
              <a:rPr lang="en-US" dirty="0" err="1"/>
              <a:t>IEnumerable</a:t>
            </a:r>
            <a:endParaRPr lang="en-US" dirty="0"/>
          </a:p>
        </p:txBody>
      </p:sp>
      <p:sp>
        <p:nvSpPr>
          <p:cNvPr id="4" name="Slide Number Placeholder 3">
            <a:extLst>
              <a:ext uri="{FF2B5EF4-FFF2-40B4-BE49-F238E27FC236}">
                <a16:creationId xmlns:a16="http://schemas.microsoft.com/office/drawing/2014/main" id="{7993E6C4-1513-24D7-F6CB-810948765B77}"/>
              </a:ext>
            </a:extLst>
          </p:cNvPr>
          <p:cNvSpPr>
            <a:spLocks noGrp="1"/>
          </p:cNvSpPr>
          <p:nvPr>
            <p:ph type="sldNum" sz="quarter" idx="12"/>
          </p:nvPr>
        </p:nvSpPr>
        <p:spPr/>
        <p:txBody>
          <a:bodyPr/>
          <a:lstStyle/>
          <a:p>
            <a:fld id="{B050D37D-3C53-4466-AA84-E45FCF5B97DC}" type="slidenum">
              <a:rPr lang="en-US" smtClean="0"/>
              <a:t>52</a:t>
            </a:fld>
            <a:endParaRPr lang="en-US"/>
          </a:p>
        </p:txBody>
      </p:sp>
      <p:pic>
        <p:nvPicPr>
          <p:cNvPr id="6" name="Picture 5">
            <a:extLst>
              <a:ext uri="{FF2B5EF4-FFF2-40B4-BE49-F238E27FC236}">
                <a16:creationId xmlns:a16="http://schemas.microsoft.com/office/drawing/2014/main" id="{5491C876-9F10-8CB4-E84B-D45EDA524944}"/>
              </a:ext>
            </a:extLst>
          </p:cNvPr>
          <p:cNvPicPr>
            <a:picLocks noChangeAspect="1"/>
          </p:cNvPicPr>
          <p:nvPr/>
        </p:nvPicPr>
        <p:blipFill>
          <a:blip r:embed="rId2"/>
          <a:stretch>
            <a:fillRect/>
          </a:stretch>
        </p:blipFill>
        <p:spPr>
          <a:xfrm>
            <a:off x="0" y="1521619"/>
            <a:ext cx="12192000" cy="5336381"/>
          </a:xfrm>
          <a:prstGeom prst="rect">
            <a:avLst/>
          </a:prstGeom>
        </p:spPr>
      </p:pic>
      <p:cxnSp>
        <p:nvCxnSpPr>
          <p:cNvPr id="7" name="Straight Connector 6">
            <a:extLst>
              <a:ext uri="{FF2B5EF4-FFF2-40B4-BE49-F238E27FC236}">
                <a16:creationId xmlns:a16="http://schemas.microsoft.com/office/drawing/2014/main" id="{81772702-32CE-A1F9-C185-1E3A58B02BB1}"/>
              </a:ext>
            </a:extLst>
          </p:cNvPr>
          <p:cNvCxnSpPr>
            <a:cxnSpLocks/>
          </p:cNvCxnSpPr>
          <p:nvPr/>
        </p:nvCxnSpPr>
        <p:spPr>
          <a:xfrm>
            <a:off x="1819198" y="1802167"/>
            <a:ext cx="583190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F9780AE2-F116-39B0-14C9-F0CDE0BE3883}"/>
              </a:ext>
            </a:extLst>
          </p:cNvPr>
          <p:cNvCxnSpPr/>
          <p:nvPr/>
        </p:nvCxnSpPr>
        <p:spPr>
          <a:xfrm>
            <a:off x="833263" y="2169171"/>
            <a:ext cx="1589103"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273C0DE1-9A19-DB4F-2DAB-33C10F47925E}"/>
              </a:ext>
            </a:extLst>
          </p:cNvPr>
          <p:cNvCxnSpPr>
            <a:cxnSpLocks/>
          </p:cNvCxnSpPr>
          <p:nvPr/>
        </p:nvCxnSpPr>
        <p:spPr>
          <a:xfrm>
            <a:off x="2503714" y="5403783"/>
            <a:ext cx="6957527"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D8A456FB-046C-37E6-41A5-0599B0AEEE4A}"/>
              </a:ext>
            </a:extLst>
          </p:cNvPr>
          <p:cNvCxnSpPr>
            <a:cxnSpLocks/>
          </p:cNvCxnSpPr>
          <p:nvPr/>
        </p:nvCxnSpPr>
        <p:spPr>
          <a:xfrm>
            <a:off x="3502030" y="5061661"/>
            <a:ext cx="786265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49F2FD35-7541-5FDB-2D51-5F05BA71B588}"/>
              </a:ext>
            </a:extLst>
          </p:cNvPr>
          <p:cNvCxnSpPr>
            <a:cxnSpLocks/>
          </p:cNvCxnSpPr>
          <p:nvPr/>
        </p:nvCxnSpPr>
        <p:spPr>
          <a:xfrm>
            <a:off x="5091133" y="3525220"/>
            <a:ext cx="5890998"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98047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438"/>
            <a:ext cx="12192000" cy="6713537"/>
          </a:xfrm>
          <a:prstGeom prst="rect">
            <a:avLst/>
          </a:prstGeom>
          <a:noFill/>
          <a:ln>
            <a:noFill/>
          </a:ln>
        </p:spPr>
      </p:pic>
      <p:sp>
        <p:nvSpPr>
          <p:cNvPr id="4" name="Slide Number Placeholder 3">
            <a:extLst>
              <a:ext uri="{FF2B5EF4-FFF2-40B4-BE49-F238E27FC236}">
                <a16:creationId xmlns:a16="http://schemas.microsoft.com/office/drawing/2014/main" id="{F36DDF1D-9C4C-4E92-B986-8B4FE36EDEBC}"/>
              </a:ext>
            </a:extLst>
          </p:cNvPr>
          <p:cNvSpPr>
            <a:spLocks noGrp="1"/>
          </p:cNvSpPr>
          <p:nvPr>
            <p:ph type="sldNum" sz="quarter" idx="12"/>
          </p:nvPr>
        </p:nvSpPr>
        <p:spPr/>
        <p:txBody>
          <a:bodyPr/>
          <a:lstStyle/>
          <a:p>
            <a:fld id="{B050D37D-3C53-4466-AA84-E45FCF5B97DC}" type="slidenum">
              <a:rPr lang="en-US" smtClean="0"/>
              <a:t>53</a:t>
            </a:fld>
            <a:endParaRPr lang="en-US"/>
          </a:p>
        </p:txBody>
      </p:sp>
    </p:spTree>
    <p:extLst>
      <p:ext uri="{BB962C8B-B14F-4D97-AF65-F5344CB8AC3E}">
        <p14:creationId xmlns:p14="http://schemas.microsoft.com/office/powerpoint/2010/main" val="4220568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3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438"/>
            <a:ext cx="12192000" cy="6713537"/>
          </a:xfrm>
          <a:prstGeom prst="rect">
            <a:avLst/>
          </a:prstGeom>
          <a:noFill/>
          <a:ln>
            <a:noFill/>
          </a:ln>
        </p:spPr>
      </p:pic>
      <p:sp>
        <p:nvSpPr>
          <p:cNvPr id="4" name="Slide Number Placeholder 3">
            <a:extLst>
              <a:ext uri="{FF2B5EF4-FFF2-40B4-BE49-F238E27FC236}">
                <a16:creationId xmlns:a16="http://schemas.microsoft.com/office/drawing/2014/main" id="{7025412E-D917-4C92-AB65-93850744A1A1}"/>
              </a:ext>
            </a:extLst>
          </p:cNvPr>
          <p:cNvSpPr>
            <a:spLocks noGrp="1"/>
          </p:cNvSpPr>
          <p:nvPr>
            <p:ph type="sldNum" sz="quarter" idx="12"/>
          </p:nvPr>
        </p:nvSpPr>
        <p:spPr/>
        <p:txBody>
          <a:bodyPr/>
          <a:lstStyle/>
          <a:p>
            <a:fld id="{B050D37D-3C53-4466-AA84-E45FCF5B97DC}" type="slidenum">
              <a:rPr lang="en-US" smtClean="0"/>
              <a:t>54</a:t>
            </a:fld>
            <a:endParaRPr lang="en-US"/>
          </a:p>
        </p:txBody>
      </p:sp>
    </p:spTree>
    <p:extLst>
      <p:ext uri="{BB962C8B-B14F-4D97-AF65-F5344CB8AC3E}">
        <p14:creationId xmlns:p14="http://schemas.microsoft.com/office/powerpoint/2010/main" val="17390997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white board with writing on it">
            <a:extLst>
              <a:ext uri="{FF2B5EF4-FFF2-40B4-BE49-F238E27FC236}">
                <a16:creationId xmlns:a16="http://schemas.microsoft.com/office/drawing/2014/main" id="{5551C4BD-C5DD-8DE8-629B-BAB7D7591F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558" y="1484047"/>
            <a:ext cx="11582400" cy="4924692"/>
          </a:xfrm>
        </p:spPr>
      </p:pic>
      <p:sp>
        <p:nvSpPr>
          <p:cNvPr id="3" name="Title 2">
            <a:extLst>
              <a:ext uri="{FF2B5EF4-FFF2-40B4-BE49-F238E27FC236}">
                <a16:creationId xmlns:a16="http://schemas.microsoft.com/office/drawing/2014/main" id="{AA417348-38CB-E7D6-06D7-0C868CC3474C}"/>
              </a:ext>
            </a:extLst>
          </p:cNvPr>
          <p:cNvSpPr>
            <a:spLocks noGrp="1"/>
          </p:cNvSpPr>
          <p:nvPr>
            <p:ph type="title"/>
          </p:nvPr>
        </p:nvSpPr>
        <p:spPr/>
        <p:txBody>
          <a:bodyPr/>
          <a:lstStyle/>
          <a:p>
            <a:r>
              <a:rPr lang="en-US" altLang="zh-CN" dirty="0"/>
              <a:t>Q&amp;A</a:t>
            </a:r>
            <a:endParaRPr lang="en-US" dirty="0"/>
          </a:p>
        </p:txBody>
      </p:sp>
      <p:sp>
        <p:nvSpPr>
          <p:cNvPr id="4" name="Slide Number Placeholder 3">
            <a:extLst>
              <a:ext uri="{FF2B5EF4-FFF2-40B4-BE49-F238E27FC236}">
                <a16:creationId xmlns:a16="http://schemas.microsoft.com/office/drawing/2014/main" id="{93EB631E-BF2C-DCD0-7D62-6ECEDCBA31A9}"/>
              </a:ext>
            </a:extLst>
          </p:cNvPr>
          <p:cNvSpPr>
            <a:spLocks noGrp="1"/>
          </p:cNvSpPr>
          <p:nvPr>
            <p:ph type="sldNum" sz="quarter" idx="12"/>
          </p:nvPr>
        </p:nvSpPr>
        <p:spPr/>
        <p:txBody>
          <a:bodyPr/>
          <a:lstStyle/>
          <a:p>
            <a:fld id="{B050D37D-3C53-4466-AA84-E45FCF5B97DC}" type="slidenum">
              <a:rPr lang="en-US" smtClean="0"/>
              <a:t>55</a:t>
            </a:fld>
            <a:endParaRPr lang="en-US"/>
          </a:p>
        </p:txBody>
      </p:sp>
    </p:spTree>
    <p:extLst>
      <p:ext uri="{BB962C8B-B14F-4D97-AF65-F5344CB8AC3E}">
        <p14:creationId xmlns:p14="http://schemas.microsoft.com/office/powerpoint/2010/main" val="13905742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CA67F5-EC4B-A10B-E6C1-841D9F236E5B}"/>
              </a:ext>
            </a:extLst>
          </p:cNvPr>
          <p:cNvSpPr>
            <a:spLocks noGrp="1"/>
          </p:cNvSpPr>
          <p:nvPr>
            <p:ph idx="1"/>
          </p:nvPr>
        </p:nvSpPr>
        <p:spPr/>
        <p:txBody>
          <a:bodyPr/>
          <a:lstStyle/>
          <a:p>
            <a:pPr>
              <a:buFont typeface="+mj-lt"/>
              <a:buAutoNum type="arabicPeriod"/>
            </a:pPr>
            <a:r>
              <a:rPr lang="en-US" dirty="0"/>
              <a:t>What's included in try/catch/finally? If put resource releasing code in catch, what happens?</a:t>
            </a:r>
          </a:p>
          <a:p>
            <a:pPr>
              <a:buFont typeface="+mj-lt"/>
              <a:buAutoNum type="arabicPeriod"/>
            </a:pPr>
            <a:endParaRPr lang="en-US"/>
          </a:p>
          <a:p>
            <a:pPr>
              <a:buFont typeface="+mj-lt"/>
              <a:buAutoNum type="arabicPeriod"/>
            </a:pPr>
            <a:r>
              <a:rPr lang="en-US"/>
              <a:t>Boxing </a:t>
            </a:r>
            <a:r>
              <a:rPr lang="en-US" dirty="0"/>
              <a:t>&amp; Unboxing. Explicit/Implicit boxing/unboxing?</a:t>
            </a:r>
          </a:p>
          <a:p>
            <a:pPr>
              <a:buFont typeface="+mj-lt"/>
              <a:buAutoNum type="arabicPeriod"/>
            </a:pPr>
            <a:r>
              <a:rPr lang="en-US" dirty="0"/>
              <a:t>How to create Stack/Queue by is-a relation/has-a relation?</a:t>
            </a:r>
          </a:p>
          <a:p>
            <a:pPr>
              <a:buFont typeface="+mj-lt"/>
              <a:buAutoNum type="arabicPeriod"/>
            </a:pPr>
            <a:endParaRPr lang="en-US" dirty="0"/>
          </a:p>
          <a:p>
            <a:pPr>
              <a:buFont typeface="+mj-lt"/>
              <a:buAutoNum type="arabicPeriod"/>
            </a:pPr>
            <a:r>
              <a:rPr lang="en-US" dirty="0"/>
              <a:t>Motivation for generic function?</a:t>
            </a:r>
          </a:p>
          <a:p>
            <a:pPr>
              <a:buFont typeface="+mj-lt"/>
              <a:buAutoNum type="arabicPeriod"/>
            </a:pPr>
            <a:r>
              <a:rPr lang="en-US" dirty="0"/>
              <a:t>Motivation for generic class? or give e.g.</a:t>
            </a:r>
          </a:p>
          <a:p>
            <a:endParaRPr lang="en-US" dirty="0"/>
          </a:p>
        </p:txBody>
      </p:sp>
      <p:sp>
        <p:nvSpPr>
          <p:cNvPr id="3" name="Title 2">
            <a:extLst>
              <a:ext uri="{FF2B5EF4-FFF2-40B4-BE49-F238E27FC236}">
                <a16:creationId xmlns:a16="http://schemas.microsoft.com/office/drawing/2014/main" id="{A79E9D68-893A-FCB2-3F2E-B5374EF86B6A}"/>
              </a:ext>
            </a:extLst>
          </p:cNvPr>
          <p:cNvSpPr>
            <a:spLocks noGrp="1"/>
          </p:cNvSpPr>
          <p:nvPr>
            <p:ph type="title"/>
          </p:nvPr>
        </p:nvSpPr>
        <p:spPr/>
        <p:txBody>
          <a:bodyPr/>
          <a:lstStyle/>
          <a:p>
            <a:r>
              <a:rPr lang="en-US" altLang="zh-CN" dirty="0"/>
              <a:t>Q&amp;A</a:t>
            </a:r>
            <a:endParaRPr lang="en-US" dirty="0"/>
          </a:p>
        </p:txBody>
      </p:sp>
      <p:sp>
        <p:nvSpPr>
          <p:cNvPr id="4" name="Slide Number Placeholder 3">
            <a:extLst>
              <a:ext uri="{FF2B5EF4-FFF2-40B4-BE49-F238E27FC236}">
                <a16:creationId xmlns:a16="http://schemas.microsoft.com/office/drawing/2014/main" id="{46521E36-DEBF-444B-9F9B-ECFB38A12432}"/>
              </a:ext>
            </a:extLst>
          </p:cNvPr>
          <p:cNvSpPr>
            <a:spLocks noGrp="1"/>
          </p:cNvSpPr>
          <p:nvPr>
            <p:ph type="sldNum" sz="quarter" idx="12"/>
          </p:nvPr>
        </p:nvSpPr>
        <p:spPr/>
        <p:txBody>
          <a:bodyPr/>
          <a:lstStyle/>
          <a:p>
            <a:fld id="{B050D37D-3C53-4466-AA84-E45FCF5B97DC}" type="slidenum">
              <a:rPr lang="en-US" smtClean="0"/>
              <a:t>56</a:t>
            </a:fld>
            <a:endParaRPr lang="en-US"/>
          </a:p>
        </p:txBody>
      </p:sp>
    </p:spTree>
    <p:extLst>
      <p:ext uri="{BB962C8B-B14F-4D97-AF65-F5344CB8AC3E}">
        <p14:creationId xmlns:p14="http://schemas.microsoft.com/office/powerpoint/2010/main" val="262999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0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4" name="Arrow: Right 3">
            <a:extLst>
              <a:ext uri="{FF2B5EF4-FFF2-40B4-BE49-F238E27FC236}">
                <a16:creationId xmlns:a16="http://schemas.microsoft.com/office/drawing/2014/main" id="{CCA40185-42DA-4A68-95C4-673A2FBE63A4}"/>
              </a:ext>
            </a:extLst>
          </p:cNvPr>
          <p:cNvSpPr/>
          <p:nvPr/>
        </p:nvSpPr>
        <p:spPr>
          <a:xfrm>
            <a:off x="1216240" y="9410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 name="Arrow: Right 4">
            <a:extLst>
              <a:ext uri="{FF2B5EF4-FFF2-40B4-BE49-F238E27FC236}">
                <a16:creationId xmlns:a16="http://schemas.microsoft.com/office/drawing/2014/main" id="{ABE50E35-DB37-40CE-9D83-5EBFF6A7DC48}"/>
              </a:ext>
            </a:extLst>
          </p:cNvPr>
          <p:cNvSpPr/>
          <p:nvPr/>
        </p:nvSpPr>
        <p:spPr>
          <a:xfrm>
            <a:off x="1216240" y="358657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Slide Number Placeholder 5">
            <a:extLst>
              <a:ext uri="{FF2B5EF4-FFF2-40B4-BE49-F238E27FC236}">
                <a16:creationId xmlns:a16="http://schemas.microsoft.com/office/drawing/2014/main" id="{9AA38472-F82F-457C-A780-300EF7151724}"/>
              </a:ext>
            </a:extLst>
          </p:cNvPr>
          <p:cNvSpPr>
            <a:spLocks noGrp="1"/>
          </p:cNvSpPr>
          <p:nvPr>
            <p:ph type="sldNum" sz="quarter" idx="12"/>
          </p:nvPr>
        </p:nvSpPr>
        <p:spPr/>
        <p:txBody>
          <a:bodyPr/>
          <a:lstStyle/>
          <a:p>
            <a:fld id="{B050D37D-3C53-4466-AA84-E45FCF5B97DC}" type="slidenum">
              <a:rPr lang="en-US" smtClean="0"/>
              <a:t>6</a:t>
            </a:fld>
            <a:endParaRPr lang="en-US"/>
          </a:p>
        </p:txBody>
      </p:sp>
      <p:sp>
        <p:nvSpPr>
          <p:cNvPr id="3" name="TextBox 2">
            <a:extLst>
              <a:ext uri="{FF2B5EF4-FFF2-40B4-BE49-F238E27FC236}">
                <a16:creationId xmlns:a16="http://schemas.microsoft.com/office/drawing/2014/main" id="{E8049FD6-F5E0-4DCE-BCD3-8B5882402332}"/>
              </a:ext>
            </a:extLst>
          </p:cNvPr>
          <p:cNvSpPr txBox="1"/>
          <p:nvPr/>
        </p:nvSpPr>
        <p:spPr>
          <a:xfrm>
            <a:off x="5060271" y="106533"/>
            <a:ext cx="1452642" cy="369332"/>
          </a:xfrm>
          <a:prstGeom prst="rect">
            <a:avLst/>
          </a:prstGeom>
          <a:noFill/>
        </p:spPr>
        <p:txBody>
          <a:bodyPr wrap="none" rtlCol="0">
            <a:spAutoFit/>
          </a:bodyPr>
          <a:lstStyle/>
          <a:p>
            <a:r>
              <a:rPr lang="en-US" dirty="0">
                <a:solidFill>
                  <a:srgbClr val="FF0000"/>
                </a:solidFill>
              </a:rPr>
              <a:t>P-&gt;generic</a:t>
            </a:r>
          </a:p>
        </p:txBody>
      </p:sp>
    </p:spTree>
    <p:extLst>
      <p:ext uri="{BB962C8B-B14F-4D97-AF65-F5344CB8AC3E}">
        <p14:creationId xmlns:p14="http://schemas.microsoft.com/office/powerpoint/2010/main" val="1539427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0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6675"/>
            <a:ext cx="12192000" cy="6724650"/>
          </a:xfrm>
          <a:prstGeom prst="rect">
            <a:avLst/>
          </a:prstGeom>
          <a:noFill/>
          <a:ln>
            <a:noFill/>
          </a:ln>
        </p:spPr>
      </p:pic>
      <p:sp>
        <p:nvSpPr>
          <p:cNvPr id="4" name="Arrow: Right 3">
            <a:extLst>
              <a:ext uri="{FF2B5EF4-FFF2-40B4-BE49-F238E27FC236}">
                <a16:creationId xmlns:a16="http://schemas.microsoft.com/office/drawing/2014/main" id="{5723CDA5-6A47-4BFE-8A6D-446ED7CECCCA}"/>
              </a:ext>
            </a:extLst>
          </p:cNvPr>
          <p:cNvSpPr/>
          <p:nvPr/>
        </p:nvSpPr>
        <p:spPr>
          <a:xfrm>
            <a:off x="674703" y="126062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8B9BA3F3-9DA9-4B59-BF2A-35E6C333EC0F}"/>
              </a:ext>
            </a:extLst>
          </p:cNvPr>
          <p:cNvSpPr>
            <a:spLocks noGrp="1"/>
          </p:cNvSpPr>
          <p:nvPr>
            <p:ph type="sldNum" sz="quarter" idx="12"/>
          </p:nvPr>
        </p:nvSpPr>
        <p:spPr/>
        <p:txBody>
          <a:bodyPr/>
          <a:lstStyle/>
          <a:p>
            <a:fld id="{B050D37D-3C53-4466-AA84-E45FCF5B97DC}" type="slidenum">
              <a:rPr lang="en-US" smtClean="0"/>
              <a:t>7</a:t>
            </a:fld>
            <a:endParaRPr lang="en-US"/>
          </a:p>
        </p:txBody>
      </p:sp>
      <p:sp>
        <p:nvSpPr>
          <p:cNvPr id="3" name="Arrow: Right 2">
            <a:extLst>
              <a:ext uri="{FF2B5EF4-FFF2-40B4-BE49-F238E27FC236}">
                <a16:creationId xmlns:a16="http://schemas.microsoft.com/office/drawing/2014/main" id="{AFC912F6-ED81-4584-8867-0794776A83E1}"/>
              </a:ext>
            </a:extLst>
          </p:cNvPr>
          <p:cNvSpPr/>
          <p:nvPr/>
        </p:nvSpPr>
        <p:spPr>
          <a:xfrm>
            <a:off x="2601157" y="634898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107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p:txBody>
          <a:bodyPr/>
          <a:lstStyle/>
          <a:p>
            <a:pPr eaLnBrk="1" hangingPunct="1"/>
            <a:r>
              <a:rPr lang="en-US" altLang="en-US" u="sng" dirty="0">
                <a:solidFill>
                  <a:srgbClr val="FF0000"/>
                </a:solidFill>
              </a:rPr>
              <a:t>Figure 20.3 </a:t>
            </a:r>
            <a:r>
              <a:rPr lang="en-US" altLang="en-US" u="sng" dirty="0" err="1">
                <a:solidFill>
                  <a:srgbClr val="FF0000"/>
                </a:solidFill>
              </a:rPr>
              <a:t>reimplements</a:t>
            </a:r>
            <a:r>
              <a:rPr lang="en-US" altLang="en-US" u="sng" dirty="0">
                <a:solidFill>
                  <a:srgbClr val="FF0000"/>
                </a:solidFill>
              </a:rPr>
              <a:t> the app of Fig. 20.1 using a generic </a:t>
            </a:r>
            <a:r>
              <a:rPr lang="en-US" altLang="en-US" u="sng" dirty="0" err="1">
                <a:solidFill>
                  <a:srgbClr val="FF0000"/>
                </a:solidFill>
                <a:latin typeface="Consolas" panose="020B0609020204030204" pitchFamily="49" charset="0"/>
              </a:rPr>
              <a:t>DisplayArray</a:t>
            </a:r>
            <a:r>
              <a:rPr lang="en-US" altLang="en-US" u="sng" dirty="0">
                <a:solidFill>
                  <a:srgbClr val="FF0000"/>
                </a:solidFill>
              </a:rPr>
              <a:t> method</a:t>
            </a:r>
          </a:p>
          <a:p>
            <a:pPr eaLnBrk="1" hangingPunct="1"/>
            <a:r>
              <a:rPr lang="en-US" altLang="en-US" dirty="0"/>
              <a:t>Note that the </a:t>
            </a:r>
            <a:r>
              <a:rPr lang="en-US" altLang="en-US" dirty="0" err="1">
                <a:latin typeface="Consolas" panose="020B0609020204030204" pitchFamily="49" charset="0"/>
              </a:rPr>
              <a:t>DisplayArray</a:t>
            </a:r>
            <a:r>
              <a:rPr lang="en-US" altLang="en-US" dirty="0"/>
              <a:t> method calls in lines 15, 17 and 19 are identical to those of Fig. 20.1, the outputs of the two apps are identical and the code in Fig. 20.3 is 22 lines </a:t>
            </a:r>
            <a:r>
              <a:rPr lang="en-US" altLang="en-US" i="1" dirty="0"/>
              <a:t>shorter</a:t>
            </a:r>
            <a:r>
              <a:rPr lang="en-US" altLang="en-US" dirty="0"/>
              <a:t> than that in Fig. 20.1. </a:t>
            </a:r>
          </a:p>
          <a:p>
            <a:pPr eaLnBrk="1" hangingPunct="1"/>
            <a:r>
              <a:rPr lang="en-US" altLang="en-US" u="sng" dirty="0">
                <a:solidFill>
                  <a:srgbClr val="FF0000"/>
                </a:solidFill>
              </a:rPr>
              <a:t>As illustrated in Fig. 20.3, generics enable us to </a:t>
            </a:r>
            <a:r>
              <a:rPr lang="en-US" altLang="en-US" u="sng" dirty="0">
                <a:solidFill>
                  <a:srgbClr val="7030A0"/>
                </a:solidFill>
              </a:rPr>
              <a:t>create and test</a:t>
            </a:r>
            <a:r>
              <a:rPr lang="en-US" altLang="en-US" u="sng" dirty="0">
                <a:solidFill>
                  <a:srgbClr val="FF0000"/>
                </a:solidFill>
              </a:rPr>
              <a:t> our code once, then </a:t>
            </a:r>
            <a:r>
              <a:rPr lang="en-US" altLang="en-US" i="1" u="sng" dirty="0">
                <a:solidFill>
                  <a:srgbClr val="FF0000"/>
                </a:solidFill>
              </a:rPr>
              <a:t>reuse</a:t>
            </a:r>
            <a:r>
              <a:rPr lang="en-US" altLang="en-US" u="sng" dirty="0">
                <a:solidFill>
                  <a:srgbClr val="FF0000"/>
                </a:solidFill>
              </a:rPr>
              <a:t> it for many different types of data. </a:t>
            </a:r>
          </a:p>
          <a:p>
            <a:pPr eaLnBrk="1" hangingPunct="1"/>
            <a:r>
              <a:rPr lang="en-US" altLang="en-US" dirty="0">
                <a:solidFill>
                  <a:srgbClr val="7030A0"/>
                </a:solidFill>
              </a:rPr>
              <a:t>This effectively demonstrates the expressive power of generics. </a:t>
            </a:r>
          </a:p>
        </p:txBody>
      </p:sp>
      <p:sp>
        <p:nvSpPr>
          <p:cNvPr id="3" name="Title 2"/>
          <p:cNvSpPr>
            <a:spLocks noGrp="1"/>
          </p:cNvSpPr>
          <p:nvPr>
            <p:ph type="title"/>
          </p:nvPr>
        </p:nvSpPr>
        <p:spPr/>
        <p:txBody>
          <a:bodyPr>
            <a:normAutofit/>
          </a:bodyPr>
          <a:lstStyle/>
          <a:p>
            <a:pPr eaLnBrk="1" hangingPunct="1">
              <a:defRPr/>
            </a:pPr>
            <a:r>
              <a:rPr lang="en-US" dirty="0"/>
              <a:t>20.3 Generic-Method Implementation </a:t>
            </a:r>
          </a:p>
        </p:txBody>
      </p:sp>
      <p:sp>
        <p:nvSpPr>
          <p:cNvPr id="2" name="Slide Number Placeholder 1">
            <a:extLst>
              <a:ext uri="{FF2B5EF4-FFF2-40B4-BE49-F238E27FC236}">
                <a16:creationId xmlns:a16="http://schemas.microsoft.com/office/drawing/2014/main" id="{C8A8375D-D9BB-4DC3-B21E-C0B0D0BA2D46}"/>
              </a:ext>
            </a:extLst>
          </p:cNvPr>
          <p:cNvSpPr>
            <a:spLocks noGrp="1"/>
          </p:cNvSpPr>
          <p:nvPr>
            <p:ph type="sldNum" sz="quarter" idx="12"/>
          </p:nvPr>
        </p:nvSpPr>
        <p:spPr/>
        <p:txBody>
          <a:bodyPr/>
          <a:lstStyle/>
          <a:p>
            <a:fld id="{B050D37D-3C53-4466-AA84-E45FCF5B97DC}" type="slidenum">
              <a:rPr lang="en-US" smtClean="0"/>
              <a:t>8</a:t>
            </a:fld>
            <a:endParaRPr lang="en-US"/>
          </a:p>
        </p:txBody>
      </p:sp>
      <p:sp>
        <p:nvSpPr>
          <p:cNvPr id="4" name="箭头: 右 3">
            <a:extLst>
              <a:ext uri="{FF2B5EF4-FFF2-40B4-BE49-F238E27FC236}">
                <a16:creationId xmlns:a16="http://schemas.microsoft.com/office/drawing/2014/main" id="{F16CFEC4-979C-4707-B141-27090B7D7F14}"/>
              </a:ext>
            </a:extLst>
          </p:cNvPr>
          <p:cNvSpPr/>
          <p:nvPr/>
        </p:nvSpPr>
        <p:spPr>
          <a:xfrm>
            <a:off x="0" y="3962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9281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tp6_20_Generics_Page_0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20763"/>
            <a:ext cx="12192000" cy="4816475"/>
          </a:xfrm>
          <a:prstGeom prst="rect">
            <a:avLst/>
          </a:prstGeom>
          <a:noFill/>
          <a:ln>
            <a:noFill/>
          </a:ln>
        </p:spPr>
      </p:pic>
      <p:sp>
        <p:nvSpPr>
          <p:cNvPr id="4" name="Arrow: Right 3">
            <a:extLst>
              <a:ext uri="{FF2B5EF4-FFF2-40B4-BE49-F238E27FC236}">
                <a16:creationId xmlns:a16="http://schemas.microsoft.com/office/drawing/2014/main" id="{93587494-EB75-47E4-BD4D-3AC19FBC5982}"/>
              </a:ext>
            </a:extLst>
          </p:cNvPr>
          <p:cNvSpPr/>
          <p:nvPr/>
        </p:nvSpPr>
        <p:spPr>
          <a:xfrm>
            <a:off x="3083668" y="540188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CCD33262-5797-4EE3-956C-B2D6AAE5E2DA}"/>
              </a:ext>
            </a:extLst>
          </p:cNvPr>
          <p:cNvSpPr/>
          <p:nvPr/>
        </p:nvSpPr>
        <p:spPr>
          <a:xfrm>
            <a:off x="5481162" y="531558"/>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 name="Arrow: Down 5">
            <a:extLst>
              <a:ext uri="{FF2B5EF4-FFF2-40B4-BE49-F238E27FC236}">
                <a16:creationId xmlns:a16="http://schemas.microsoft.com/office/drawing/2014/main" id="{5EC76240-D122-4950-8D90-F5147F3779E6}"/>
              </a:ext>
            </a:extLst>
          </p:cNvPr>
          <p:cNvSpPr/>
          <p:nvPr/>
        </p:nvSpPr>
        <p:spPr>
          <a:xfrm>
            <a:off x="6021679" y="48228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237C90A1-AB48-4F6B-B314-2C4BDEED9D1C}"/>
              </a:ext>
            </a:extLst>
          </p:cNvPr>
          <p:cNvSpPr>
            <a:spLocks noGrp="1"/>
          </p:cNvSpPr>
          <p:nvPr>
            <p:ph type="sldNum" sz="quarter" idx="12"/>
          </p:nvPr>
        </p:nvSpPr>
        <p:spPr/>
        <p:txBody>
          <a:bodyPr/>
          <a:lstStyle/>
          <a:p>
            <a:fld id="{B050D37D-3C53-4466-AA84-E45FCF5B97DC}" type="slidenum">
              <a:rPr lang="en-US" smtClean="0"/>
              <a:t>9</a:t>
            </a:fld>
            <a:endParaRPr lang="en-US"/>
          </a:p>
        </p:txBody>
      </p:sp>
    </p:spTree>
    <p:extLst>
      <p:ext uri="{BB962C8B-B14F-4D97-AF65-F5344CB8AC3E}">
        <p14:creationId xmlns:p14="http://schemas.microsoft.com/office/powerpoint/2010/main" val="2717996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vcsharphtp6_12</Template>
  <TotalTime>650</TotalTime>
  <Words>1608</Words>
  <Application>Microsoft Office PowerPoint</Application>
  <PresentationFormat>Widescreen</PresentationFormat>
  <Paragraphs>194</Paragraphs>
  <Slides>56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Calibri</vt:lpstr>
      <vt:lpstr>Cambria</vt:lpstr>
      <vt:lpstr>Consolas</vt:lpstr>
      <vt:lpstr>Lucida Sans Unicode</vt:lpstr>
      <vt:lpstr>Verdana</vt:lpstr>
      <vt:lpstr>Wingdings</vt:lpstr>
      <vt:lpstr>Wingdings 2</vt:lpstr>
      <vt:lpstr>Wingdings 3</vt:lpstr>
      <vt:lpstr>Concourse</vt:lpstr>
      <vt:lpstr>Generics</vt:lpstr>
      <vt:lpstr>PowerPoint Presentation</vt:lpstr>
      <vt:lpstr>PowerPoint Presentation</vt:lpstr>
      <vt:lpstr>20.2 Motivation for Generic Methods（p）</vt:lpstr>
      <vt:lpstr>PowerPoint Presentation</vt:lpstr>
      <vt:lpstr>PowerPoint Presentation</vt:lpstr>
      <vt:lpstr>PowerPoint Presentation</vt:lpstr>
      <vt:lpstr>20.3 Generic-Method Implementation </vt:lpstr>
      <vt:lpstr>PowerPoint Presentation</vt:lpstr>
      <vt:lpstr>PowerPoint Presentation</vt:lpstr>
      <vt:lpstr>PowerPoint Presentation</vt:lpstr>
      <vt:lpstr>PowerPoint Presentation</vt:lpstr>
      <vt:lpstr>PowerPoint Presentation</vt:lpstr>
      <vt:lpstr>20.3 Generic-Method Implementation?</vt:lpstr>
      <vt:lpstr>20.3 Generic-Method Implementation?</vt:lpstr>
      <vt:lpstr>20.4 Type Constraints</vt:lpstr>
      <vt:lpstr>20.4 Type Constraints (cont.) ?</vt:lpstr>
      <vt:lpstr>20.4 Type Constraints (cont.)</vt:lpstr>
      <vt:lpstr>PowerPoint Presentation</vt:lpstr>
      <vt:lpstr>PowerPoint Presentation</vt:lpstr>
      <vt:lpstr>PowerPoint Presentation</vt:lpstr>
      <vt:lpstr>20.4 Type Constraints (cont.)</vt:lpstr>
      <vt:lpstr>20.4 Type Constraints (cont.)</vt:lpstr>
      <vt:lpstr>20.4 Type Constraints (cont.)</vt:lpstr>
      <vt:lpstr>20.4 Type Constraints (cont.)</vt:lpstr>
      <vt:lpstr>20.5 Overloading Generic Methods</vt:lpstr>
      <vt:lpstr>20.6 Generic Classes</vt:lpstr>
      <vt:lpstr>20.6 Generic Classes (cont.)</vt:lpstr>
      <vt:lpstr>PowerPoint Presentation</vt:lpstr>
      <vt:lpstr>PowerPoint Presentation</vt:lpstr>
      <vt:lpstr>PowerPoint Presentation</vt:lpstr>
      <vt:lpstr>PowerPoint Presentation</vt:lpstr>
      <vt:lpstr>20.6 Generic Classes (cont.)</vt:lpstr>
      <vt:lpstr>PowerPoint Presentation</vt:lpstr>
      <vt:lpstr>PowerPoint Presentation</vt:lpstr>
      <vt:lpstr>PowerPoint Presentation</vt:lpstr>
      <vt:lpstr>PowerPoint Presentation</vt:lpstr>
      <vt:lpstr>20.6 Generic Classes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20.6 Generic Classes (cont.)</vt:lpstr>
      <vt:lpstr>PowerPoint Presentation</vt:lpstr>
      <vt:lpstr>PowerPoint Presentation</vt:lpstr>
      <vt:lpstr>PowerPoint Presentation</vt:lpstr>
      <vt:lpstr>PowerPoint Presentation</vt:lpstr>
      <vt:lpstr>Array and IEnumerable</vt:lpstr>
      <vt:lpstr>PowerPoint Presentation</vt:lpstr>
      <vt:lpstr>PowerPoint Presentation</vt:lpstr>
      <vt:lpstr>Q&amp;A</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Deitel</dc:creator>
  <cp:lastModifiedBy>Suoju He</cp:lastModifiedBy>
  <cp:revision>40</cp:revision>
  <dcterms:created xsi:type="dcterms:W3CDTF">2016-09-30T14:03:08Z</dcterms:created>
  <dcterms:modified xsi:type="dcterms:W3CDTF">2024-02-20T15:14:03Z</dcterms:modified>
</cp:coreProperties>
</file>