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31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12" r:id="rId20"/>
    <p:sldId id="316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17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18" r:id="rId39"/>
    <p:sldId id="291" r:id="rId40"/>
    <p:sldId id="292" r:id="rId41"/>
    <p:sldId id="293" r:id="rId42"/>
    <p:sldId id="294" r:id="rId43"/>
    <p:sldId id="295" r:id="rId44"/>
    <p:sldId id="319" r:id="rId45"/>
    <p:sldId id="296" r:id="rId46"/>
    <p:sldId id="297" r:id="rId47"/>
    <p:sldId id="298" r:id="rId48"/>
    <p:sldId id="299" r:id="rId49"/>
    <p:sldId id="300" r:id="rId50"/>
    <p:sldId id="320" r:id="rId51"/>
    <p:sldId id="315" r:id="rId52"/>
    <p:sldId id="322" r:id="rId53"/>
    <p:sldId id="323" r:id="rId54"/>
    <p:sldId id="324" r:id="rId55"/>
    <p:sldId id="301" r:id="rId56"/>
    <p:sldId id="302" r:id="rId57"/>
    <p:sldId id="303" r:id="rId58"/>
    <p:sldId id="330" r:id="rId59"/>
    <p:sldId id="304" r:id="rId60"/>
    <p:sldId id="321" r:id="rId61"/>
    <p:sldId id="325" r:id="rId62"/>
    <p:sldId id="326" r:id="rId63"/>
    <p:sldId id="327" r:id="rId64"/>
    <p:sldId id="305" r:id="rId65"/>
    <p:sldId id="306" r:id="rId66"/>
    <p:sldId id="307" r:id="rId67"/>
    <p:sldId id="308" r:id="rId68"/>
    <p:sldId id="313" r:id="rId69"/>
    <p:sldId id="314" r:id="rId70"/>
    <p:sldId id="309" r:id="rId71"/>
    <p:sldId id="310" r:id="rId72"/>
    <p:sldId id="328" r:id="rId73"/>
    <p:sldId id="329" r:id="rId7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>
      <p:cViewPr varScale="1">
        <p:scale>
          <a:sx n="96" d="100"/>
          <a:sy n="96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6D1AB-5ABD-4B26-BF92-A03476E6B97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D1580-EF31-4A85-A7D7-CFD4E46D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https://docs.microsoft.com/en-us/dotnet/api/system.text.regularexpressions.regex?view=net-5.0</a:t>
            </a:r>
          </a:p>
          <a:p>
            <a:endParaRPr lang="en-US" dirty="0"/>
          </a:p>
          <a:p>
            <a:r>
              <a:rPr lang="en-US" dirty="0"/>
              <a:t>https://docs.microsoft.com/en-us/dotnet/api/system.text.regularexpressions.regex.split?view=net-5.0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D1580-EF31-4A85-A7D7-CFD4E46DB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9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</a:t>
            </a:r>
            <a:r>
              <a:rPr lang="zh-CN" altLang="en-US" dirty="0"/>
              <a:t>谓词</a:t>
            </a:r>
          </a:p>
          <a:p>
            <a:r>
              <a:rPr lang="en-US" dirty="0" err="1"/>
              <a:t>Wèicí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D1580-EF31-4A85-A7D7-CFD4E46DB4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2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https://docs.microsoft.com/en-us/dotnet/api/system.collections.ienumerable?view=net-6.0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D1580-EF31-4A85-A7D7-CFD4E46DB4E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https://www.tutorialspoint.com/aggregate-method-in-chash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D1580-EF31-4A85-A7D7-CFD4E46DB4E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https://learn.microsoft.com/en-us/dotnet/api/system.linq.enumerable.range?view=net-7.0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D1580-EF31-4A85-A7D7-CFD4E46DB4E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https://www.dotnetperls.com/asparallel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D1580-EF31-4A85-A7D7-CFD4E46DB4E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59C1DC0D-FDE9-45E0-8361-57DF85BD38C5}" type="datetime1">
              <a:rPr lang="en-US" smtClean="0"/>
              <a:t>3/13/2024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458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B1E201-27D4-4859-A804-A820B21B8BA7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ED9A-38E0-4DDB-9F1C-87A7F9D36D14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39A84BC-085C-4C66-BE5D-D747C60AF866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402F0E4-56F5-4F13-A22A-973622572ABC}" type="datetime1">
              <a:rPr lang="en-US" smtClean="0"/>
              <a:t>3/13/2024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4E88F1C-D6CE-44CD-AF39-C476068A2469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E12C305-7E6B-4110-9656-7E4B5B1258C3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2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372489D-9F49-4C91-9A37-E3E12C0E824A}" type="datetime1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7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E7F35-74C6-447A-93B8-02212D0AAE39}" type="datetime1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A56A587-4ABA-45EE-9672-15A0D77CB2CB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AF9B084E-B329-45E5-A4A4-3DF45FAF7B45}" type="datetime1">
              <a:rPr lang="en-US" smtClean="0"/>
              <a:t>3/13/2024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2B9F2DA2-9763-443C-BA1D-3BA1AEB0D288}" type="datetime1">
              <a:rPr lang="en-US" smtClean="0"/>
              <a:t>3/13/2024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06B557A4-CA97-4AE2-A7B8-C373749E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?view=net-5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ienumerable?view=net-6.0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ienumerable?view=net-6.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linq.enumerable.range?view=net-6.0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linq.enumerable.range?view=net-6.0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netperls.com/asparalle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linq/" TargetMode="External"/><Relationship Id="rId2" Type="http://schemas.openxmlformats.org/officeDocument/2006/relationships/hyperlink" Target="https://docs.microsoft.com/en-us/dotnet/standard/parallel-programming/introduction-to-plin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linq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 Collections: Functional Programming with LINQ/PLINQ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21 of Visual C# How to Program, 6/e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7A705-394C-422C-A9A4-0C97D3138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" y="0"/>
            <a:ext cx="121745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CB8D8FD-1F0E-48C3-8574-14D002CA0BC0}"/>
              </a:ext>
            </a:extLst>
          </p:cNvPr>
          <p:cNvSpPr/>
          <p:nvPr/>
        </p:nvSpPr>
        <p:spPr>
          <a:xfrm>
            <a:off x="7938" y="3586580"/>
            <a:ext cx="621437" cy="266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0AFBB-6A0A-44C0-8C25-BC733E83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6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F1BD4763-AC79-4A43-8678-CB78A64E4BD2}"/>
              </a:ext>
            </a:extLst>
          </p:cNvPr>
          <p:cNvSpPr/>
          <p:nvPr/>
        </p:nvSpPr>
        <p:spPr>
          <a:xfrm>
            <a:off x="6622741" y="4145872"/>
            <a:ext cx="195309" cy="408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832CFE7-7642-48FF-8634-E43C2BC985B7}"/>
              </a:ext>
            </a:extLst>
          </p:cNvPr>
          <p:cNvSpPr/>
          <p:nvPr/>
        </p:nvSpPr>
        <p:spPr>
          <a:xfrm>
            <a:off x="3133817" y="6373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4A76-8201-4E54-ADDB-0B9B7DC2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11</a:t>
            </a:fld>
            <a:endParaRPr 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422FBCD-692A-46E8-96A6-54AC45FC96CB}"/>
              </a:ext>
            </a:extLst>
          </p:cNvPr>
          <p:cNvSpPr/>
          <p:nvPr/>
        </p:nvSpPr>
        <p:spPr>
          <a:xfrm>
            <a:off x="420469" y="11743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84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4B9E739-A27E-406B-BB1A-AD7DCF527410}"/>
              </a:ext>
            </a:extLst>
          </p:cNvPr>
          <p:cNvSpPr/>
          <p:nvPr/>
        </p:nvSpPr>
        <p:spPr>
          <a:xfrm>
            <a:off x="1606858" y="6924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6FA815E-C137-4C63-949A-5964A7596A29}"/>
              </a:ext>
            </a:extLst>
          </p:cNvPr>
          <p:cNvSpPr/>
          <p:nvPr/>
        </p:nvSpPr>
        <p:spPr>
          <a:xfrm>
            <a:off x="1722268" y="13849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19FAF4-1E0C-4CA4-B509-0E82F7C327AE}"/>
              </a:ext>
            </a:extLst>
          </p:cNvPr>
          <p:cNvSpPr/>
          <p:nvPr/>
        </p:nvSpPr>
        <p:spPr>
          <a:xfrm>
            <a:off x="1722268" y="31071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CE977D2-239C-4ACA-B343-3B1ECFD03EE2}"/>
              </a:ext>
            </a:extLst>
          </p:cNvPr>
          <p:cNvSpPr/>
          <p:nvPr/>
        </p:nvSpPr>
        <p:spPr>
          <a:xfrm>
            <a:off x="1722268" y="45871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0C13-BDB0-4A4F-9E25-D6BDA4A5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12</a:t>
            </a:fld>
            <a:endParaRPr 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DC50F4-9C85-48D5-86BF-DCFEF01591B0}"/>
              </a:ext>
            </a:extLst>
          </p:cNvPr>
          <p:cNvCxnSpPr/>
          <p:nvPr/>
        </p:nvCxnSpPr>
        <p:spPr>
          <a:xfrm>
            <a:off x="7602071" y="1021976"/>
            <a:ext cx="22770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2928923-11A1-4A2C-B81F-802382DA1F86}"/>
              </a:ext>
            </a:extLst>
          </p:cNvPr>
          <p:cNvSpPr txBox="1"/>
          <p:nvPr/>
        </p:nvSpPr>
        <p:spPr>
          <a:xfrm>
            <a:off x="8740588" y="1097785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Array included in line 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1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5207FD5-B153-41C1-9FBF-D4AF0E164D1A}"/>
              </a:ext>
            </a:extLst>
          </p:cNvPr>
          <p:cNvSpPr/>
          <p:nvPr/>
        </p:nvSpPr>
        <p:spPr>
          <a:xfrm>
            <a:off x="1056443" y="27343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61542-9CF5-4F4A-9106-6973DC21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A80F5-5519-4115-8E08-E72D8047C96D}"/>
              </a:ext>
            </a:extLst>
          </p:cNvPr>
          <p:cNvSpPr txBox="1"/>
          <p:nvPr/>
        </p:nvSpPr>
        <p:spPr>
          <a:xfrm>
            <a:off x="6729274" y="171450"/>
            <a:ext cx="44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70069-FB24-4684-AC70-CAB1949D2D39}"/>
              </a:ext>
            </a:extLst>
          </p:cNvPr>
          <p:cNvCxnSpPr/>
          <p:nvPr/>
        </p:nvCxnSpPr>
        <p:spPr>
          <a:xfrm>
            <a:off x="5663953" y="3151573"/>
            <a:ext cx="161573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86E2FDD-7409-8E97-7F2B-5EFF4FF1D73C}"/>
              </a:ext>
            </a:extLst>
          </p:cNvPr>
          <p:cNvSpPr txBox="1"/>
          <p:nvPr/>
        </p:nvSpPr>
        <p:spPr>
          <a:xfrm>
            <a:off x="6880542" y="329007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No more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For/foreach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7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AB3D685-9A34-4654-A4FC-BEE26568FF65}"/>
              </a:ext>
            </a:extLst>
          </p:cNvPr>
          <p:cNvSpPr/>
          <p:nvPr/>
        </p:nvSpPr>
        <p:spPr>
          <a:xfrm>
            <a:off x="1358283" y="8078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8A3A16D-F2A8-4D62-B991-21A462D86CB7}"/>
              </a:ext>
            </a:extLst>
          </p:cNvPr>
          <p:cNvSpPr/>
          <p:nvPr/>
        </p:nvSpPr>
        <p:spPr>
          <a:xfrm>
            <a:off x="1358283" y="35066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E6E73-886D-4F60-B33F-7C03683F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C25432-9BB9-46B1-AAD3-53E874A47B90}"/>
              </a:ext>
            </a:extLst>
          </p:cNvPr>
          <p:cNvCxnSpPr>
            <a:cxnSpLocks/>
          </p:cNvCxnSpPr>
          <p:nvPr/>
        </p:nvCxnSpPr>
        <p:spPr>
          <a:xfrm>
            <a:off x="4101483" y="1180730"/>
            <a:ext cx="116297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82DC3AC-C9AA-4A50-027B-789D8FEFD386}"/>
              </a:ext>
            </a:extLst>
          </p:cNvPr>
          <p:cNvSpPr txBox="1"/>
          <p:nvPr/>
        </p:nvSpPr>
        <p:spPr>
          <a:xfrm>
            <a:off x="1358283" y="144301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No more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For/foreach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7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13"/>
            <a:ext cx="12192000" cy="589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EF1E1B-5490-4A39-B598-483C859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513"/>
            <a:ext cx="12192000" cy="55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303B8-48AC-43AE-A9E8-F6C98FF0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1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75"/>
            <a:ext cx="12192000" cy="55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5CC67-0A81-41D5-B50A-5A7435F6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12192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CF6D0182-66B0-46DE-A57E-A9399BBB3E65}"/>
              </a:ext>
            </a:extLst>
          </p:cNvPr>
          <p:cNvSpPr/>
          <p:nvPr/>
        </p:nvSpPr>
        <p:spPr>
          <a:xfrm>
            <a:off x="6523892" y="155184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C3D8F-67A5-4855-ADF1-920FF227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8A4980E-F2DE-4A34-A380-FDB83BD22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76806"/>
            <a:ext cx="5737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SortedDictionary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TKey,TValue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B9B128-6F24-4DD1-AAA3-C7E2029280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2354" y="1473389"/>
            <a:ext cx="1019824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+mj-ea"/>
                <a:cs typeface="+mj-cs"/>
              </a:rPr>
              <a:t>Definition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+mj-ea"/>
                <a:cs typeface="+mj-cs"/>
              </a:rPr>
              <a:t>Namespace: </a:t>
            </a:r>
            <a:r>
              <a:rPr lang="en-US" altLang="en-US" sz="2400" b="1" dirty="0" err="1">
                <a:latin typeface="Arial" panose="020B0604020202020204" pitchFamily="34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System.Collections.Generic</a:t>
            </a:r>
            <a:r>
              <a:rPr lang="en-US" altLang="en-US" sz="2400" b="1" dirty="0">
                <a:latin typeface="Arial" panose="020B0604020202020204" pitchFamily="34" charset="0"/>
                <a:ea typeface="+mj-ea"/>
                <a:cs typeface="+mj-cs"/>
              </a:rPr>
              <a:t>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+mj-ea"/>
                <a:cs typeface="+mj-cs"/>
              </a:rPr>
              <a:t>Assembly: System.Collections.dll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400" b="1" dirty="0">
                <a:latin typeface="Arial" panose="020B0604020202020204" pitchFamily="34" charset="0"/>
                <a:ea typeface="+mj-ea"/>
                <a:cs typeface="+mj-cs"/>
              </a:rPr>
              <a:t>Represents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a collection of key/value pairs </a:t>
            </a:r>
            <a:r>
              <a:rPr lang="en-US" altLang="en-US" sz="2400" b="1" dirty="0">
                <a:latin typeface="Arial" panose="020B0604020202020204" pitchFamily="34" charset="0"/>
                <a:ea typeface="+mj-ea"/>
                <a:cs typeface="+mj-cs"/>
              </a:rPr>
              <a:t>that are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sorted on the key</a:t>
            </a:r>
            <a:r>
              <a:rPr lang="en-US" altLang="en-US" sz="2400" b="1" dirty="0">
                <a:latin typeface="Arial" panose="020B0604020202020204" pitchFamily="34" charset="0"/>
                <a:ea typeface="+mj-ea"/>
                <a:cs typeface="+mj-cs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5DE8F-EF44-4C71-9ACB-AD415DBA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13" y="0"/>
            <a:ext cx="1003617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B387C3-7C8F-4348-ACCF-20536083F6AA}"/>
              </a:ext>
            </a:extLst>
          </p:cNvPr>
          <p:cNvCxnSpPr/>
          <p:nvPr/>
        </p:nvCxnSpPr>
        <p:spPr>
          <a:xfrm>
            <a:off x="2175029" y="5051394"/>
            <a:ext cx="4651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898BBC-B639-4289-9504-EF0182B6043C}"/>
              </a:ext>
            </a:extLst>
          </p:cNvPr>
          <p:cNvCxnSpPr/>
          <p:nvPr/>
        </p:nvCxnSpPr>
        <p:spPr>
          <a:xfrm>
            <a:off x="4811697" y="6063449"/>
            <a:ext cx="296514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1F2930-ACAD-4992-9ABC-A7ECD9AFFC7E}"/>
              </a:ext>
            </a:extLst>
          </p:cNvPr>
          <p:cNvCxnSpPr/>
          <p:nvPr/>
        </p:nvCxnSpPr>
        <p:spPr>
          <a:xfrm>
            <a:off x="1748901" y="2911876"/>
            <a:ext cx="4181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71426-F5F4-444C-8D9F-C6AF29C592CA}"/>
              </a:ext>
            </a:extLst>
          </p:cNvPr>
          <p:cNvCxnSpPr/>
          <p:nvPr/>
        </p:nvCxnSpPr>
        <p:spPr>
          <a:xfrm>
            <a:off x="2175029" y="3311371"/>
            <a:ext cx="166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E8B538-863A-47D5-89F1-6A185EEA6C3C}"/>
              </a:ext>
            </a:extLst>
          </p:cNvPr>
          <p:cNvCxnSpPr/>
          <p:nvPr/>
        </p:nvCxnSpPr>
        <p:spPr>
          <a:xfrm>
            <a:off x="4163627" y="3311371"/>
            <a:ext cx="3346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84FF15-560A-47BB-9577-A4CD67B764B1}"/>
              </a:ext>
            </a:extLst>
          </p:cNvPr>
          <p:cNvCxnSpPr/>
          <p:nvPr/>
        </p:nvCxnSpPr>
        <p:spPr>
          <a:xfrm>
            <a:off x="2503503" y="4403324"/>
            <a:ext cx="301840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4366E-D96E-47D0-ABF3-A5572F853A04}"/>
              </a:ext>
            </a:extLst>
          </p:cNvPr>
          <p:cNvCxnSpPr/>
          <p:nvPr/>
        </p:nvCxnSpPr>
        <p:spPr>
          <a:xfrm>
            <a:off x="2290439" y="6462944"/>
            <a:ext cx="95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264C12-5DAC-485D-AE41-6E08D615D5CA}"/>
              </a:ext>
            </a:extLst>
          </p:cNvPr>
          <p:cNvCxnSpPr>
            <a:cxnSpLocks/>
          </p:cNvCxnSpPr>
          <p:nvPr/>
        </p:nvCxnSpPr>
        <p:spPr>
          <a:xfrm>
            <a:off x="3710866" y="6471821"/>
            <a:ext cx="1305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BE0DC-4E30-4D60-BA75-9AF95A55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5119D1-10D5-45AF-B610-D8698FC9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4C38C2-2E46-4CE1-B329-52A0C0F1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SortedDictionary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C14D-CE60-45AD-9D2E-1DCCD37B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0"/>
            <a:ext cx="1170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BFC0F917-94A1-4C7A-A32E-7A6BEE6162A0}"/>
              </a:ext>
            </a:extLst>
          </p:cNvPr>
          <p:cNvSpPr/>
          <p:nvPr/>
        </p:nvSpPr>
        <p:spPr>
          <a:xfrm>
            <a:off x="9064101" y="287636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81B2AF-6CCC-4DE8-B9C5-508C094AF2B3}"/>
              </a:ext>
            </a:extLst>
          </p:cNvPr>
          <p:cNvSpPr/>
          <p:nvPr/>
        </p:nvSpPr>
        <p:spPr>
          <a:xfrm>
            <a:off x="1074198" y="44033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AEBCA-8A2A-4834-8EDB-6D10CC08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2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795"/>
            <a:ext cx="12192000" cy="56880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FB059BB0-AFAB-4200-A072-F1DC95FB11E9}"/>
              </a:ext>
            </a:extLst>
          </p:cNvPr>
          <p:cNvSpPr/>
          <p:nvPr/>
        </p:nvSpPr>
        <p:spPr>
          <a:xfrm>
            <a:off x="8695593" y="38686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B5014E7-AF45-4D55-9D40-C74D9D5F3CFB}"/>
              </a:ext>
            </a:extLst>
          </p:cNvPr>
          <p:cNvSpPr/>
          <p:nvPr/>
        </p:nvSpPr>
        <p:spPr>
          <a:xfrm>
            <a:off x="5125915" y="20661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652DA-4E1A-4A46-A3BD-251BA9170ABA}"/>
              </a:ext>
            </a:extLst>
          </p:cNvPr>
          <p:cNvSpPr txBox="1"/>
          <p:nvPr/>
        </p:nvSpPr>
        <p:spPr>
          <a:xfrm>
            <a:off x="9122019" y="67067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Function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BD0FE-DD69-4FD2-BBBA-85F0668E16E5}"/>
              </a:ext>
            </a:extLst>
          </p:cNvPr>
          <p:cNvSpPr txBox="1"/>
          <p:nvPr/>
        </p:nvSpPr>
        <p:spPr>
          <a:xfrm>
            <a:off x="5567380" y="48601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Return value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9E31B58-56E6-42BC-A72D-4995D3FC2BC9}"/>
              </a:ext>
            </a:extLst>
          </p:cNvPr>
          <p:cNvSpPr/>
          <p:nvPr/>
        </p:nvSpPr>
        <p:spPr>
          <a:xfrm>
            <a:off x="6663866" y="45030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?  </a:t>
            </a:r>
            <a:r>
              <a:rPr lang="en-US" altLang="zh-CN" sz="700" dirty="0"/>
              <a:t>Space or coma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EE47-E4E8-4274-8BCE-95E2E633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22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F2A6F4-06A9-4AB1-89EB-D31E88E3A1E4}"/>
              </a:ext>
            </a:extLst>
          </p:cNvPr>
          <p:cNvSpPr/>
          <p:nvPr/>
        </p:nvSpPr>
        <p:spPr>
          <a:xfrm>
            <a:off x="1012054" y="23969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D4BF58-D4EE-4723-ABB1-DCB3743267DB}"/>
              </a:ext>
            </a:extLst>
          </p:cNvPr>
          <p:cNvSpPr/>
          <p:nvPr/>
        </p:nvSpPr>
        <p:spPr>
          <a:xfrm>
            <a:off x="2965142" y="45030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67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0"/>
            <a:ext cx="10829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2A5BCA7-D679-45AE-A2D3-386759060CDA}"/>
              </a:ext>
            </a:extLst>
          </p:cNvPr>
          <p:cNvSpPr/>
          <p:nvPr/>
        </p:nvSpPr>
        <p:spPr>
          <a:xfrm>
            <a:off x="1784411" y="17400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D2B15AE-B399-4D07-BAA2-5164514EF297}"/>
              </a:ext>
            </a:extLst>
          </p:cNvPr>
          <p:cNvSpPr/>
          <p:nvPr/>
        </p:nvSpPr>
        <p:spPr>
          <a:xfrm>
            <a:off x="1917577" y="35954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5FFE0-D33E-426F-802C-45E4565A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2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0"/>
            <a:ext cx="112569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3CE4347-91D8-416D-BBB5-D33D0A9DEBB4}"/>
              </a:ext>
            </a:extLst>
          </p:cNvPr>
          <p:cNvSpPr/>
          <p:nvPr/>
        </p:nvSpPr>
        <p:spPr>
          <a:xfrm>
            <a:off x="932155" y="10830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D7DB-BF10-4A5F-8D88-CEFB9167C2CA}"/>
              </a:ext>
            </a:extLst>
          </p:cNvPr>
          <p:cNvSpPr txBox="1"/>
          <p:nvPr/>
        </p:nvSpPr>
        <p:spPr>
          <a:xfrm>
            <a:off x="5442012" y="412811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9FFC8-AED9-416F-ABA3-F8D2D55BA7F3}"/>
              </a:ext>
            </a:extLst>
          </p:cNvPr>
          <p:cNvSpPr txBox="1"/>
          <p:nvPr/>
        </p:nvSpPr>
        <p:spPr>
          <a:xfrm>
            <a:off x="7316680" y="4128117"/>
            <a:ext cx="7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8AF88-0D1B-4AD8-A8C7-04F1BFBEE82F}"/>
              </a:ext>
            </a:extLst>
          </p:cNvPr>
          <p:cNvSpPr txBox="1"/>
          <p:nvPr/>
        </p:nvSpPr>
        <p:spPr>
          <a:xfrm>
            <a:off x="7316680" y="246947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E7CC7-D926-42BC-B993-4A5F1F8948EF}"/>
              </a:ext>
            </a:extLst>
          </p:cNvPr>
          <p:cNvSpPr txBox="1"/>
          <p:nvPr/>
        </p:nvSpPr>
        <p:spPr>
          <a:xfrm>
            <a:off x="8647028" y="2469472"/>
            <a:ext cx="7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BAAE-BC1A-46C0-9C14-A0DDE37DC43A}"/>
              </a:ext>
            </a:extLst>
          </p:cNvPr>
          <p:cNvSpPr txBox="1"/>
          <p:nvPr/>
        </p:nvSpPr>
        <p:spPr>
          <a:xfrm>
            <a:off x="5132581" y="4937465"/>
            <a:ext cx="7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size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A1F3B-267D-4D0E-AE8D-2D82CC17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48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263"/>
            <a:ext cx="12192000" cy="59578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B196C-CEC3-4A82-BFAD-43081E82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8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88"/>
            <a:ext cx="12192000" cy="271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13395343-C61C-4258-A3C8-53D53EAEFE64}"/>
              </a:ext>
            </a:extLst>
          </p:cNvPr>
          <p:cNvSpPr/>
          <p:nvPr/>
        </p:nvSpPr>
        <p:spPr>
          <a:xfrm>
            <a:off x="3959440" y="221373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76305D2-0D0A-455A-89D8-3B1EC40B9517}"/>
              </a:ext>
            </a:extLst>
          </p:cNvPr>
          <p:cNvSpPr/>
          <p:nvPr/>
        </p:nvSpPr>
        <p:spPr>
          <a:xfrm>
            <a:off x="7505614" y="221373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65F1F-D1B0-43DE-99EF-C6E446D0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68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338"/>
            <a:ext cx="12192000" cy="32337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82800-4F9E-4F28-9D50-2CBA7A83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9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4E5AB3-A3E2-42F9-AB1D-669F9E77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9E169-8737-4ED0-9441-189BED5D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LinkedList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8D8C3-7299-4538-9A1A-93948306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6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AF571AD-F341-4AD4-B46E-7D543DE4D515}"/>
              </a:ext>
            </a:extLst>
          </p:cNvPr>
          <p:cNvSpPr/>
          <p:nvPr/>
        </p:nvSpPr>
        <p:spPr>
          <a:xfrm>
            <a:off x="1722268" y="45187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E8DBE-1D74-405D-8DF0-CF283C97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1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0"/>
            <a:ext cx="1071245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3599EF-79DF-40EA-A890-0A6B0DDF975A}"/>
              </a:ext>
            </a:extLst>
          </p:cNvPr>
          <p:cNvCxnSpPr/>
          <p:nvPr/>
        </p:nvCxnSpPr>
        <p:spPr>
          <a:xfrm>
            <a:off x="4030462" y="3515557"/>
            <a:ext cx="4057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F1495-1497-48D3-B07A-F4B0FF4F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93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A207B3D-AEED-470F-9C95-FE7524558ADC}"/>
              </a:ext>
            </a:extLst>
          </p:cNvPr>
          <p:cNvSpPr/>
          <p:nvPr/>
        </p:nvSpPr>
        <p:spPr>
          <a:xfrm>
            <a:off x="1020932" y="8700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DA51B55-EC0F-4092-8935-BB26592D90E7}"/>
              </a:ext>
            </a:extLst>
          </p:cNvPr>
          <p:cNvSpPr/>
          <p:nvPr/>
        </p:nvSpPr>
        <p:spPr>
          <a:xfrm>
            <a:off x="1020932" y="17394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A5A723-AA77-4573-8E22-2165D43633DA}"/>
              </a:ext>
            </a:extLst>
          </p:cNvPr>
          <p:cNvSpPr/>
          <p:nvPr/>
        </p:nvSpPr>
        <p:spPr>
          <a:xfrm>
            <a:off x="1091954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750727-AC11-4B98-AAD5-D8ACAA56BB63}"/>
              </a:ext>
            </a:extLst>
          </p:cNvPr>
          <p:cNvSpPr/>
          <p:nvPr/>
        </p:nvSpPr>
        <p:spPr>
          <a:xfrm>
            <a:off x="1020932" y="41212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43FE8B8-2B87-4814-86C0-94E17EBF82CB}"/>
              </a:ext>
            </a:extLst>
          </p:cNvPr>
          <p:cNvSpPr/>
          <p:nvPr/>
        </p:nvSpPr>
        <p:spPr>
          <a:xfrm>
            <a:off x="1056443" y="49691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7F09CE-A338-48E1-9713-207558AC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45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72667A9A-5C8D-4642-84EB-4419E165A415}"/>
              </a:ext>
            </a:extLst>
          </p:cNvPr>
          <p:cNvSpPr/>
          <p:nvPr/>
        </p:nvSpPr>
        <p:spPr>
          <a:xfrm>
            <a:off x="5734974" y="61255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F8AF6-2771-4F99-9445-8EA22A72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97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9A3E344-FD78-44CE-B64C-1FF5B2DF0328}"/>
              </a:ext>
            </a:extLst>
          </p:cNvPr>
          <p:cNvSpPr/>
          <p:nvPr/>
        </p:nvSpPr>
        <p:spPr>
          <a:xfrm>
            <a:off x="577049" y="16778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4112BC8-8F04-4FDD-837F-A014C19CD118}"/>
              </a:ext>
            </a:extLst>
          </p:cNvPr>
          <p:cNvSpPr/>
          <p:nvPr/>
        </p:nvSpPr>
        <p:spPr>
          <a:xfrm>
            <a:off x="1066253" y="36477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6BE4D-062F-491D-9D17-065AE8E5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32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FA22F7-296E-44EF-B89D-CDDFAB505365}"/>
              </a:ext>
            </a:extLst>
          </p:cNvPr>
          <p:cNvSpPr txBox="1"/>
          <p:nvPr/>
        </p:nvSpPr>
        <p:spPr>
          <a:xfrm>
            <a:off x="7862047" y="1977845"/>
            <a:ext cx="3791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</a:rPr>
              <a:t>Call by reference, change list1 value</a:t>
            </a:r>
            <a:endParaRPr lang="zh-CN" alt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52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35A4864-73D1-476D-8F3C-8DC495102A7A}"/>
              </a:ext>
            </a:extLst>
          </p:cNvPr>
          <p:cNvSpPr/>
          <p:nvPr/>
        </p:nvSpPr>
        <p:spPr>
          <a:xfrm>
            <a:off x="958788" y="21839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E7FA67A-73AF-4F7D-82D4-C54D9FAB2C49}"/>
              </a:ext>
            </a:extLst>
          </p:cNvPr>
          <p:cNvSpPr/>
          <p:nvPr/>
        </p:nvSpPr>
        <p:spPr>
          <a:xfrm>
            <a:off x="1242874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B518B-5C3A-405C-B7DD-B120B0A4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9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03E33B0-29EF-4D97-9ED1-FFA32AFE645E}"/>
              </a:ext>
            </a:extLst>
          </p:cNvPr>
          <p:cNvSpPr/>
          <p:nvPr/>
        </p:nvSpPr>
        <p:spPr>
          <a:xfrm>
            <a:off x="1003177" y="23703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B914FE6-6F37-4894-B8C5-D1F073DB59F1}"/>
              </a:ext>
            </a:extLst>
          </p:cNvPr>
          <p:cNvSpPr/>
          <p:nvPr/>
        </p:nvSpPr>
        <p:spPr>
          <a:xfrm>
            <a:off x="959721" y="36664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5C267-D022-4010-B3C7-3A2BED8E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CFE17-3FAD-4705-BDC8-0E44296596A7}"/>
              </a:ext>
            </a:extLst>
          </p:cNvPr>
          <p:cNvSpPr txBox="1"/>
          <p:nvPr/>
        </p:nvSpPr>
        <p:spPr>
          <a:xfrm>
            <a:off x="6169981" y="310718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3036616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97A7B10-148D-46BB-900E-12D6FDBAD559}"/>
              </a:ext>
            </a:extLst>
          </p:cNvPr>
          <p:cNvSpPr/>
          <p:nvPr/>
        </p:nvSpPr>
        <p:spPr>
          <a:xfrm>
            <a:off x="621437" y="9232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E706C7-18E5-4EA0-BF4D-A70E5B3121DF}"/>
              </a:ext>
            </a:extLst>
          </p:cNvPr>
          <p:cNvSpPr/>
          <p:nvPr/>
        </p:nvSpPr>
        <p:spPr>
          <a:xfrm>
            <a:off x="994299" y="23026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D84301-FDD3-4A1C-B33F-6570137E607F}"/>
              </a:ext>
            </a:extLst>
          </p:cNvPr>
          <p:cNvSpPr/>
          <p:nvPr/>
        </p:nvSpPr>
        <p:spPr>
          <a:xfrm>
            <a:off x="1120451" y="38284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78F1-E647-4B14-B741-6B31C8B6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09D0-B4DC-43F0-8B7C-9391DD47DFC6}"/>
              </a:ext>
            </a:extLst>
          </p:cNvPr>
          <p:cNvSpPr txBox="1"/>
          <p:nvPr/>
        </p:nvSpPr>
        <p:spPr>
          <a:xfrm>
            <a:off x="5397624" y="168675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3314222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13"/>
            <a:ext cx="12192000" cy="589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51157-82C9-4FBD-B0A0-6E5616D8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5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1838"/>
            <a:ext cx="12192000" cy="28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3483-8F48-4A79-A99B-CA872F61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8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0395D8-0018-410A-A687-00E0538A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58B28-B61B-4B7B-B072-4EEA235E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347FD-C78F-4577-88AF-25607A37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52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35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66986CD-8D7F-4B71-93AE-969EE9A4DB6B}"/>
              </a:ext>
            </a:extLst>
          </p:cNvPr>
          <p:cNvSpPr/>
          <p:nvPr/>
        </p:nvSpPr>
        <p:spPr>
          <a:xfrm>
            <a:off x="1396873" y="43560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2DF32-B459-438F-BC84-6F84C8EC9B23}"/>
              </a:ext>
            </a:extLst>
          </p:cNvPr>
          <p:cNvSpPr txBox="1"/>
          <p:nvPr/>
        </p:nvSpPr>
        <p:spPr>
          <a:xfrm>
            <a:off x="1396873" y="4755799"/>
            <a:ext cx="4903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Declare function as a variable, as it will be passed to a function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3A4641-BD9F-418A-848C-F2A683A51F73}"/>
              </a:ext>
            </a:extLst>
          </p:cNvPr>
          <p:cNvSpPr/>
          <p:nvPr/>
        </p:nvSpPr>
        <p:spPr>
          <a:xfrm>
            <a:off x="994299" y="22885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B99D-5E6B-49AC-90DF-BC587053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97E4F-687C-48CA-A23E-F0DC8BBBA6AD}"/>
              </a:ext>
            </a:extLst>
          </p:cNvPr>
          <p:cNvSpPr txBox="1"/>
          <p:nvPr/>
        </p:nvSpPr>
        <p:spPr>
          <a:xfrm>
            <a:off x="6809173" y="79899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3C9EA6-CAB2-4CA9-89D5-ABB1F7C23E84}"/>
              </a:ext>
            </a:extLst>
          </p:cNvPr>
          <p:cNvSpPr txBox="1"/>
          <p:nvPr/>
        </p:nvSpPr>
        <p:spPr>
          <a:xfrm>
            <a:off x="2093707" y="2930597"/>
            <a:ext cx="799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Any function that has this signature can be used as delegate to pass to another function!!!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5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9929813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DD2CE2-03E6-4C3F-A017-C95D215F9D33}"/>
              </a:ext>
            </a:extLst>
          </p:cNvPr>
          <p:cNvCxnSpPr/>
          <p:nvPr/>
        </p:nvCxnSpPr>
        <p:spPr>
          <a:xfrm>
            <a:off x="3471169" y="4394447"/>
            <a:ext cx="3923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221AA4-07DD-4CD8-B7AB-E69121F198CE}"/>
              </a:ext>
            </a:extLst>
          </p:cNvPr>
          <p:cNvCxnSpPr/>
          <p:nvPr/>
        </p:nvCxnSpPr>
        <p:spPr>
          <a:xfrm>
            <a:off x="2894120" y="4660777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4AC5A-FB74-4619-BF3C-110E19B44AF5}"/>
              </a:ext>
            </a:extLst>
          </p:cNvPr>
          <p:cNvCxnSpPr/>
          <p:nvPr/>
        </p:nvCxnSpPr>
        <p:spPr>
          <a:xfrm>
            <a:off x="3471169" y="5521911"/>
            <a:ext cx="6010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BCAD2-8E3A-4E3E-A470-BB964090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75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2615D70-AFE7-47F6-8611-D125AF4F8990}"/>
              </a:ext>
            </a:extLst>
          </p:cNvPr>
          <p:cNvSpPr/>
          <p:nvPr/>
        </p:nvSpPr>
        <p:spPr>
          <a:xfrm>
            <a:off x="9135122" y="630314"/>
            <a:ext cx="280445" cy="516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AFBE80B-85FE-403B-BA43-7E8A5E82AFAC}"/>
              </a:ext>
            </a:extLst>
          </p:cNvPr>
          <p:cNvSpPr/>
          <p:nvPr/>
        </p:nvSpPr>
        <p:spPr>
          <a:xfrm>
            <a:off x="8515166" y="2238654"/>
            <a:ext cx="247096" cy="495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0B11A7B-3100-419E-BEDF-FDC9A16983D9}"/>
              </a:ext>
            </a:extLst>
          </p:cNvPr>
          <p:cNvSpPr/>
          <p:nvPr/>
        </p:nvSpPr>
        <p:spPr>
          <a:xfrm>
            <a:off x="8638714" y="3875843"/>
            <a:ext cx="247096" cy="495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8DE2B-5156-424D-8730-6496AEEE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61430-9341-40D5-95E4-35B4417E273F}"/>
              </a:ext>
            </a:extLst>
          </p:cNvPr>
          <p:cNvSpPr txBox="1"/>
          <p:nvPr/>
        </p:nvSpPr>
        <p:spPr>
          <a:xfrm>
            <a:off x="7897281" y="1483228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evenPredicate</a:t>
            </a:r>
            <a:r>
              <a:rPr lang="en-US" altLang="zh-CN" b="1" dirty="0">
                <a:solidFill>
                  <a:srgbClr val="FF0000"/>
                </a:solidFill>
              </a:rPr>
              <a:t> = </a:t>
            </a:r>
            <a:r>
              <a:rPr lang="en-US" altLang="zh-CN" b="1" dirty="0" err="1">
                <a:solidFill>
                  <a:srgbClr val="FF0000"/>
                </a:solidFill>
              </a:rPr>
              <a:t>IsEven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87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F2F1BFB-A237-4424-9186-B5A9017CC00E}"/>
              </a:ext>
            </a:extLst>
          </p:cNvPr>
          <p:cNvSpPr/>
          <p:nvPr/>
        </p:nvSpPr>
        <p:spPr>
          <a:xfrm>
            <a:off x="5104660" y="301841"/>
            <a:ext cx="275207" cy="57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F04BB-BD62-479E-9595-52324213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8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5CABC-8243-4DBA-B2E1-6F115FD4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40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0466CD-8D1E-4133-A176-3C70BA61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7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0395D8-0018-410A-A687-00E0538A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58B28-B61B-4B7B-B072-4EEA235E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Delegation&amp; lambda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59A02-2B72-450E-9896-57FEC98D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28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200B478-CFBD-4CB3-9EB5-06CB20E495FD}"/>
              </a:ext>
            </a:extLst>
          </p:cNvPr>
          <p:cNvSpPr/>
          <p:nvPr/>
        </p:nvSpPr>
        <p:spPr>
          <a:xfrm>
            <a:off x="3364637" y="6448828"/>
            <a:ext cx="745724" cy="342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DEA3BC6-9918-457B-B96E-F58D52D6CF3B}"/>
              </a:ext>
            </a:extLst>
          </p:cNvPr>
          <p:cNvSpPr/>
          <p:nvPr/>
        </p:nvSpPr>
        <p:spPr>
          <a:xfrm>
            <a:off x="1589102" y="41915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1F21CD-48E4-483F-8F6C-A5B0AEE966C6}"/>
              </a:ext>
            </a:extLst>
          </p:cNvPr>
          <p:cNvSpPr/>
          <p:nvPr/>
        </p:nvSpPr>
        <p:spPr>
          <a:xfrm>
            <a:off x="1192847" y="24800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A6658-DC7F-4EEB-BF9D-C3A6F73B8645}"/>
              </a:ext>
            </a:extLst>
          </p:cNvPr>
          <p:cNvSpPr txBox="1"/>
          <p:nvPr/>
        </p:nvSpPr>
        <p:spPr>
          <a:xfrm>
            <a:off x="5273335" y="4793941"/>
            <a:ext cx="3086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 name for </a:t>
            </a:r>
            <a:r>
              <a:rPr lang="en-US" sz="1400" b="1" dirty="0" err="1">
                <a:solidFill>
                  <a:srgbClr val="FF0000"/>
                </a:solidFill>
              </a:rPr>
              <a:t>function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f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(number)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948C7-CEC7-4C34-A4E7-DECC130F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45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01B174-A349-4438-9CBC-1E790A594B39}"/>
              </a:ext>
            </a:extLst>
          </p:cNvPr>
          <p:cNvCxnSpPr/>
          <p:nvPr/>
        </p:nvCxnSpPr>
        <p:spPr>
          <a:xfrm>
            <a:off x="4208016" y="4554245"/>
            <a:ext cx="188798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AF468D0E-0D75-4F83-8134-5AF4ADE0E07A}"/>
              </a:ext>
            </a:extLst>
          </p:cNvPr>
          <p:cNvSpPr/>
          <p:nvPr/>
        </p:nvSpPr>
        <p:spPr>
          <a:xfrm>
            <a:off x="3670916" y="3870664"/>
            <a:ext cx="327675" cy="463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52AD-C18F-4AED-9F68-F0E5C64CF63D}"/>
              </a:ext>
            </a:extLst>
          </p:cNvPr>
          <p:cNvSpPr txBox="1"/>
          <p:nvPr/>
        </p:nvSpPr>
        <p:spPr>
          <a:xfrm>
            <a:off x="6570851" y="4306891"/>
            <a:ext cx="4507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number is input, number</a:t>
            </a:r>
            <a:r>
              <a:rPr lang="en-US" altLang="zh-CN" sz="1400" b="1" dirty="0">
                <a:solidFill>
                  <a:srgbClr val="7030A0"/>
                </a:solidFill>
              </a:rPr>
              <a:t>%2==0, then return true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4B784-A1E1-412E-A4A7-29CCB9212028}"/>
              </a:ext>
            </a:extLst>
          </p:cNvPr>
          <p:cNvSpPr txBox="1"/>
          <p:nvPr/>
        </p:nvSpPr>
        <p:spPr>
          <a:xfrm>
            <a:off x="4993366" y="3819617"/>
            <a:ext cx="6032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implicitly typed lambda expression, no type indicated for </a:t>
            </a:r>
            <a:r>
              <a:rPr lang="en-US" sz="1400" b="1" dirty="0">
                <a:solidFill>
                  <a:srgbClr val="FF0000"/>
                </a:solidFill>
              </a:rPr>
              <a:t>“number”</a:t>
            </a:r>
          </a:p>
        </p:txBody>
      </p:sp>
    </p:spTree>
    <p:extLst>
      <p:ext uri="{BB962C8B-B14F-4D97-AF65-F5344CB8AC3E}">
        <p14:creationId xmlns:p14="http://schemas.microsoft.com/office/powerpoint/2010/main" val="1559090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82F61AC7-EF16-4B7D-8477-0685F8DF17A4}"/>
              </a:ext>
            </a:extLst>
          </p:cNvPr>
          <p:cNvSpPr/>
          <p:nvPr/>
        </p:nvSpPr>
        <p:spPr>
          <a:xfrm>
            <a:off x="6312023" y="3429000"/>
            <a:ext cx="257452" cy="46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37DF35B-6CB8-438F-A721-2E5434A72D5D}"/>
              </a:ext>
            </a:extLst>
          </p:cNvPr>
          <p:cNvSpPr/>
          <p:nvPr/>
        </p:nvSpPr>
        <p:spPr>
          <a:xfrm>
            <a:off x="1074198" y="11629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37AE10-34EF-4F81-8279-B8F3E2A1607C}"/>
              </a:ext>
            </a:extLst>
          </p:cNvPr>
          <p:cNvSpPr/>
          <p:nvPr/>
        </p:nvSpPr>
        <p:spPr>
          <a:xfrm>
            <a:off x="887767" y="35115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BC89CE-6070-4617-A7C1-E2888B5C6FE6}"/>
              </a:ext>
            </a:extLst>
          </p:cNvPr>
          <p:cNvCxnSpPr/>
          <p:nvPr/>
        </p:nvCxnSpPr>
        <p:spPr>
          <a:xfrm>
            <a:off x="5814874" y="4234649"/>
            <a:ext cx="38351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979B-1AE2-4EE2-8C44-766EB74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46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6440A0-EB8B-46F6-9410-5966A44D0CD3}"/>
              </a:ext>
            </a:extLst>
          </p:cNvPr>
          <p:cNvCxnSpPr>
            <a:cxnSpLocks/>
          </p:cNvCxnSpPr>
          <p:nvPr/>
        </p:nvCxnSpPr>
        <p:spPr>
          <a:xfrm>
            <a:off x="7057748" y="3311371"/>
            <a:ext cx="31870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9A043FFE-7FB7-4923-98D6-C4F809DB6522}"/>
              </a:ext>
            </a:extLst>
          </p:cNvPr>
          <p:cNvSpPr/>
          <p:nvPr/>
        </p:nvSpPr>
        <p:spPr>
          <a:xfrm>
            <a:off x="8651289" y="2512381"/>
            <a:ext cx="327675" cy="463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F0AFD-7507-446A-8F66-3D40650EA3F4}"/>
              </a:ext>
            </a:extLst>
          </p:cNvPr>
          <p:cNvSpPr txBox="1"/>
          <p:nvPr/>
        </p:nvSpPr>
        <p:spPr>
          <a:xfrm>
            <a:off x="5537778" y="4300982"/>
            <a:ext cx="4350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number is input, f(number), number</a:t>
            </a:r>
            <a:r>
              <a:rPr lang="en-US" altLang="zh-CN" sz="1100" b="1" dirty="0">
                <a:solidFill>
                  <a:srgbClr val="7030A0"/>
                </a:solidFill>
              </a:rPr>
              <a:t>%2==1, then return true</a:t>
            </a:r>
            <a:endParaRPr lang="en-US" sz="1100" b="1" dirty="0">
              <a:solidFill>
                <a:srgbClr val="7030A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B833-6CCC-45AD-B148-DB48832CEB66}"/>
              </a:ext>
            </a:extLst>
          </p:cNvPr>
          <p:cNvCxnSpPr/>
          <p:nvPr/>
        </p:nvCxnSpPr>
        <p:spPr>
          <a:xfrm>
            <a:off x="2592280" y="2725445"/>
            <a:ext cx="162461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2C26F6-1F65-41BE-8DA5-8BA836858112}"/>
              </a:ext>
            </a:extLst>
          </p:cNvPr>
          <p:cNvCxnSpPr/>
          <p:nvPr/>
        </p:nvCxnSpPr>
        <p:spPr>
          <a:xfrm>
            <a:off x="2513860" y="5390226"/>
            <a:ext cx="162461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ABE0F-8FE6-41C7-8268-47F7795CCB28}"/>
              </a:ext>
            </a:extLst>
          </p:cNvPr>
          <p:cNvCxnSpPr/>
          <p:nvPr/>
        </p:nvCxnSpPr>
        <p:spPr>
          <a:xfrm>
            <a:off x="8620218" y="1640209"/>
            <a:ext cx="162461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C332C-CEAA-4518-8488-6B5858C4915A}"/>
              </a:ext>
            </a:extLst>
          </p:cNvPr>
          <p:cNvCxnSpPr>
            <a:cxnSpLocks/>
          </p:cNvCxnSpPr>
          <p:nvPr/>
        </p:nvCxnSpPr>
        <p:spPr>
          <a:xfrm>
            <a:off x="5606248" y="4610007"/>
            <a:ext cx="428857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1EEFEE-7E6C-4548-AADC-B3AFF7951452}"/>
              </a:ext>
            </a:extLst>
          </p:cNvPr>
          <p:cNvSpPr txBox="1"/>
          <p:nvPr/>
        </p:nvSpPr>
        <p:spPr>
          <a:xfrm>
            <a:off x="10045743" y="38760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OddPredicate</a:t>
            </a:r>
            <a:r>
              <a:rPr lang="en-US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7EF1C-34AC-4C21-8D40-77BF00124E90}"/>
              </a:ext>
            </a:extLst>
          </p:cNvPr>
          <p:cNvSpPr txBox="1"/>
          <p:nvPr/>
        </p:nvSpPr>
        <p:spPr>
          <a:xfrm>
            <a:off x="6932570" y="3483050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Explicitly typed 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3706900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24DB6FDB-48C0-457D-93C6-1A4EFE558B41}"/>
              </a:ext>
            </a:extLst>
          </p:cNvPr>
          <p:cNvSpPr/>
          <p:nvPr/>
        </p:nvSpPr>
        <p:spPr>
          <a:xfrm>
            <a:off x="8540319" y="79011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0592E-5194-47C6-80AC-C085BDA1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47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BB2E20-7D5B-4AB4-B71D-570EBBE9BD10}"/>
              </a:ext>
            </a:extLst>
          </p:cNvPr>
          <p:cNvCxnSpPr/>
          <p:nvPr/>
        </p:nvCxnSpPr>
        <p:spPr>
          <a:xfrm>
            <a:off x="8105313" y="2139518"/>
            <a:ext cx="34241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73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2A45C-59A5-402B-AF62-670EEF3D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31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0"/>
            <a:ext cx="106283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661E2-22AF-40B1-8BD4-8D6B46D7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0"/>
            <a:ext cx="104521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42688-6451-43B8-A8E5-4C927343D334}"/>
              </a:ext>
            </a:extLst>
          </p:cNvPr>
          <p:cNvCxnSpPr/>
          <p:nvPr/>
        </p:nvCxnSpPr>
        <p:spPr>
          <a:xfrm>
            <a:off x="8487052" y="4696287"/>
            <a:ext cx="110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AEE1B9-EC43-4FB7-B1C6-A606EA859B3D}"/>
              </a:ext>
            </a:extLst>
          </p:cNvPr>
          <p:cNvCxnSpPr/>
          <p:nvPr/>
        </p:nvCxnSpPr>
        <p:spPr>
          <a:xfrm>
            <a:off x="4438835" y="5042517"/>
            <a:ext cx="2299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61BE19-9F51-4A7E-9D1D-2EBF4D418D4C}"/>
              </a:ext>
            </a:extLst>
          </p:cNvPr>
          <p:cNvCxnSpPr/>
          <p:nvPr/>
        </p:nvCxnSpPr>
        <p:spPr>
          <a:xfrm>
            <a:off x="9108489" y="5015883"/>
            <a:ext cx="585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E43BD2-0DC9-42DA-96AA-9DB1EA4AA1B9}"/>
              </a:ext>
            </a:extLst>
          </p:cNvPr>
          <p:cNvCxnSpPr/>
          <p:nvPr/>
        </p:nvCxnSpPr>
        <p:spPr>
          <a:xfrm>
            <a:off x="9694416" y="5344357"/>
            <a:ext cx="772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E85F73-AFC9-479C-9A5D-559337FDC988}"/>
              </a:ext>
            </a:extLst>
          </p:cNvPr>
          <p:cNvCxnSpPr/>
          <p:nvPr/>
        </p:nvCxnSpPr>
        <p:spPr>
          <a:xfrm>
            <a:off x="6027938" y="1482571"/>
            <a:ext cx="2015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ADBC9D-16E1-45F8-9519-1BDFDA1BAC00}"/>
              </a:ext>
            </a:extLst>
          </p:cNvPr>
          <p:cNvCxnSpPr/>
          <p:nvPr/>
        </p:nvCxnSpPr>
        <p:spPr>
          <a:xfrm>
            <a:off x="8611340" y="2095130"/>
            <a:ext cx="1855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992EF6-7190-42E0-9A7F-5E206D93D5C1}"/>
              </a:ext>
            </a:extLst>
          </p:cNvPr>
          <p:cNvCxnSpPr/>
          <p:nvPr/>
        </p:nvCxnSpPr>
        <p:spPr>
          <a:xfrm>
            <a:off x="6454066" y="2432482"/>
            <a:ext cx="2654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3A55EF-5227-486C-8361-7EB9FE1FE917}"/>
              </a:ext>
            </a:extLst>
          </p:cNvPr>
          <p:cNvCxnSpPr/>
          <p:nvPr/>
        </p:nvCxnSpPr>
        <p:spPr>
          <a:xfrm>
            <a:off x="4536489" y="3693111"/>
            <a:ext cx="4820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37776-BAEC-4FE8-8EB0-2DB8D2BB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61FD2F7-7040-42C4-B216-4122360E1CF9}"/>
              </a:ext>
            </a:extLst>
          </p:cNvPr>
          <p:cNvSpPr/>
          <p:nvPr/>
        </p:nvSpPr>
        <p:spPr>
          <a:xfrm>
            <a:off x="4047285" y="64087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52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E3D0CA-2CED-4CD2-ADE9-AFDB4B2F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17640-FBCD-4B3E-9DCF-5008C9DC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method in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3FA4F-6F62-4752-B229-8B40861A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19DCA6-7C0E-4959-A2E8-54465F464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92645" cy="685799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9A53C7-3404-445A-8ED1-16D6059C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8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28D5AA-87D1-43A5-A14C-2F4899358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4CE08-09B0-4BD2-9184-C1CA6F85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6D45C-446D-45EB-8A75-AAD416C8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34D80-6E52-4A39-ABA5-28C59C62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49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5D2E07-2836-45B9-84BA-8C7E0DC3B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660" y="1650207"/>
            <a:ext cx="8046154" cy="45259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5FBA2F-5293-4A26-A801-08A17BC1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hlinkClick r:id="rId4"/>
              </a:rPr>
              <a:t>IEnumerable</a:t>
            </a:r>
            <a:r>
              <a:rPr lang="en-US" dirty="0"/>
              <a:t> is the base interface for all non-generic collections</a:t>
            </a:r>
            <a:r>
              <a:rPr lang="en-US" dirty="0">
                <a:solidFill>
                  <a:srgbClr val="FF0000"/>
                </a:solidFill>
              </a:rPr>
              <a:t>??</a:t>
            </a:r>
            <a:r>
              <a:rPr lang="en-US" dirty="0"/>
              <a:t> that can be enumerated.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8ABE5-38BC-40F5-9BDA-F4D82674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66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86DC45-9652-4C72-A92B-C2759ADF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IEnumerable</a:t>
            </a:r>
            <a:r>
              <a:rPr lang="en-US" dirty="0"/>
              <a:t> is the base interface for all non-generic collections??</a:t>
            </a:r>
          </a:p>
          <a:p>
            <a:r>
              <a:rPr lang="en-US" dirty="0">
                <a:solidFill>
                  <a:srgbClr val="FF0000"/>
                </a:solidFill>
              </a:rPr>
              <a:t>Aggregate</a:t>
            </a:r>
            <a:r>
              <a:rPr lang="en-US" dirty="0"/>
              <a:t> is the method of </a:t>
            </a:r>
            <a:r>
              <a:rPr lang="en-US" dirty="0" err="1">
                <a:hlinkClick r:id="rId2"/>
              </a:rPr>
              <a:t>IEnumerable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Aggregate</a:t>
            </a:r>
            <a:r>
              <a:rPr lang="en-US" dirty="0"/>
              <a:t> is the method of </a:t>
            </a:r>
            <a:r>
              <a:rPr lang="en-US" dirty="0">
                <a:solidFill>
                  <a:srgbClr val="FF0000"/>
                </a:solidFill>
              </a:rPr>
              <a:t>collections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CA1B82-9C06-4C09-8041-C8EC3215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EE3F0-3AB3-47CF-AAA3-CF18785D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56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FB0F9-5F4C-4A69-980E-358AFFDB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0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4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5A0E796-2604-4D47-914F-ECCE64D3A362}"/>
              </a:ext>
            </a:extLst>
          </p:cNvPr>
          <p:cNvSpPr/>
          <p:nvPr/>
        </p:nvSpPr>
        <p:spPr>
          <a:xfrm>
            <a:off x="1534722" y="13417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2A113D-2703-40C8-A1DA-2489AA128DB1}"/>
              </a:ext>
            </a:extLst>
          </p:cNvPr>
          <p:cNvSpPr/>
          <p:nvPr/>
        </p:nvSpPr>
        <p:spPr>
          <a:xfrm>
            <a:off x="1534722" y="43697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369FA05-D6F8-40AA-AE26-4DBC74C7B991}"/>
              </a:ext>
            </a:extLst>
          </p:cNvPr>
          <p:cNvSpPr/>
          <p:nvPr/>
        </p:nvSpPr>
        <p:spPr>
          <a:xfrm>
            <a:off x="1732085" y="21585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1624871-3BFC-4A25-898C-9C7C15018624}"/>
              </a:ext>
            </a:extLst>
          </p:cNvPr>
          <p:cNvSpPr/>
          <p:nvPr/>
        </p:nvSpPr>
        <p:spPr>
          <a:xfrm>
            <a:off x="1593103" y="32641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D38F0-4F65-4AA3-BB3A-BD34891A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56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F2252-FD70-4185-A170-9470EF22996D}"/>
              </a:ext>
            </a:extLst>
          </p:cNvPr>
          <p:cNvSpPr txBox="1"/>
          <p:nvPr/>
        </p:nvSpPr>
        <p:spPr>
          <a:xfrm>
            <a:off x="6622742" y="9765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P:output</a:t>
            </a:r>
          </a:p>
        </p:txBody>
      </p:sp>
    </p:spTree>
    <p:extLst>
      <p:ext uri="{BB962C8B-B14F-4D97-AF65-F5344CB8AC3E}">
        <p14:creationId xmlns:p14="http://schemas.microsoft.com/office/powerpoint/2010/main" val="27336828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4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20A7015-1D73-4248-851D-8C076F1CE50D}"/>
              </a:ext>
            </a:extLst>
          </p:cNvPr>
          <p:cNvSpPr/>
          <p:nvPr/>
        </p:nvSpPr>
        <p:spPr>
          <a:xfrm>
            <a:off x="2299047" y="3921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7688767-B3A3-4A95-8DE7-331457E48E20}"/>
              </a:ext>
            </a:extLst>
          </p:cNvPr>
          <p:cNvSpPr/>
          <p:nvPr/>
        </p:nvSpPr>
        <p:spPr>
          <a:xfrm>
            <a:off x="2299047" y="11307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1AA922E-A556-4316-8166-179F3ECD2CF9}"/>
              </a:ext>
            </a:extLst>
          </p:cNvPr>
          <p:cNvSpPr/>
          <p:nvPr/>
        </p:nvSpPr>
        <p:spPr>
          <a:xfrm>
            <a:off x="2939845" y="17304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EF470E-1E97-4EAB-A430-045D5F0FBDD9}"/>
              </a:ext>
            </a:extLst>
          </p:cNvPr>
          <p:cNvSpPr/>
          <p:nvPr/>
        </p:nvSpPr>
        <p:spPr>
          <a:xfrm>
            <a:off x="1961437" y="44982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164B80-8124-4BC6-AC9F-A3BA90CAC110}"/>
              </a:ext>
            </a:extLst>
          </p:cNvPr>
          <p:cNvSpPr/>
          <p:nvPr/>
        </p:nvSpPr>
        <p:spPr>
          <a:xfrm>
            <a:off x="1563230" y="37596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AEDED5-67DB-4BDC-9A2E-3063FDBF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57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F4F22-9632-400F-9B31-A6B3E11163AF}"/>
              </a:ext>
            </a:extLst>
          </p:cNvPr>
          <p:cNvSpPr txBox="1"/>
          <p:nvPr/>
        </p:nvSpPr>
        <p:spPr>
          <a:xfrm>
            <a:off x="6622393" y="3544927"/>
            <a:ext cx="40815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Extension to the existing </a:t>
            </a:r>
            <a:r>
              <a:rPr lang="en-US" sz="1400" b="1" dirty="0" err="1">
                <a:solidFill>
                  <a:srgbClr val="FF0000"/>
                </a:solidFill>
              </a:rPr>
              <a:t>IEnumerable</a:t>
            </a:r>
            <a:r>
              <a:rPr lang="en-US" sz="14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zh-CN" sz="1400" b="1" dirty="0" err="1">
                <a:solidFill>
                  <a:srgbClr val="FF0000"/>
                </a:solidFill>
              </a:rPr>
              <a:t>Ienumerable</a:t>
            </a:r>
            <a:r>
              <a:rPr lang="en-US" altLang="zh-CN" sz="1400" b="1" dirty="0">
                <a:solidFill>
                  <a:srgbClr val="FF0000"/>
                </a:solidFill>
              </a:rPr>
              <a:t> is the super class for collection </a:t>
            </a:r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AAC046-67B1-435A-A74C-898062048DA9}"/>
              </a:ext>
            </a:extLst>
          </p:cNvPr>
          <p:cNvSpPr txBox="1"/>
          <p:nvPr/>
        </p:nvSpPr>
        <p:spPr>
          <a:xfrm>
            <a:off x="0" y="2099746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Display() is the function of which class???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15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C3D835-DF69-82D4-ECF9-A6AC8EF5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</a:t>
            </a:r>
            <a:r>
              <a:rPr lang="en-US" dirty="0">
                <a:solidFill>
                  <a:srgbClr val="FF0000"/>
                </a:solidFill>
              </a:rPr>
              <a:t>List&lt;T&gt; </a:t>
            </a:r>
            <a:r>
              <a:rPr lang="en-US" dirty="0"/>
              <a:t>is a class that implements the </a:t>
            </a:r>
            <a:r>
              <a:rPr lang="en-US" dirty="0" err="1">
                <a:solidFill>
                  <a:srgbClr val="FF0000"/>
                </a:solidFill>
              </a:rPr>
              <a:t>IEnumerable</a:t>
            </a:r>
            <a:r>
              <a:rPr lang="en-US" dirty="0">
                <a:solidFill>
                  <a:srgbClr val="FF0000"/>
                </a:solidFill>
              </a:rPr>
              <a:t>&lt;T&gt;</a:t>
            </a:r>
            <a:r>
              <a:rPr lang="en-US" dirty="0"/>
              <a:t>, </a:t>
            </a:r>
            <a:r>
              <a:rPr lang="en-US" dirty="0" err="1"/>
              <a:t>ICollection</a:t>
            </a:r>
            <a:r>
              <a:rPr lang="en-US" dirty="0"/>
              <a:t>&lt;T&gt;, and </a:t>
            </a:r>
            <a:r>
              <a:rPr lang="en-US" dirty="0" err="1"/>
              <a:t>IList</a:t>
            </a:r>
            <a:r>
              <a:rPr lang="en-US" dirty="0"/>
              <a:t>&lt;T&gt; interfaces.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887D2F-F3E7-A5D7-D6CD-B3B37B4E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49080-6707-EFAF-95EA-FAC1816F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57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4CEB4-23EE-48F2-A40E-70742051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5"/>
            <a:ext cx="12192000" cy="6621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18039E-5251-4F05-B1AE-E9925DB9547E}"/>
              </a:ext>
            </a:extLst>
          </p:cNvPr>
          <p:cNvCxnSpPr/>
          <p:nvPr/>
        </p:nvCxnSpPr>
        <p:spPr>
          <a:xfrm>
            <a:off x="4678532" y="2885243"/>
            <a:ext cx="4749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65E25-A1A1-446E-9C59-86B84FE7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036594E-CD93-4C52-9E74-A99944076DCB}"/>
              </a:ext>
            </a:extLst>
          </p:cNvPr>
          <p:cNvSpPr/>
          <p:nvPr/>
        </p:nvSpPr>
        <p:spPr>
          <a:xfrm>
            <a:off x="4456590" y="62716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0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9F8B6D-7BC0-4646-8E8E-93600548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EAF229-AE55-48C5-BABA-F8C23B94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LINQ (PLINQ)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D7636-BAC7-4EC8-8CFA-766D5202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7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A25C19-BBFE-43EA-BEC3-760FE152C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60" y="1481138"/>
            <a:ext cx="9586417" cy="52927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F5FE3E-14CD-4A65-8F31-ABDB47A3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hlinkClick r:id="rId3"/>
              </a:rPr>
              <a:t>https://docs.microsoft.com/en-us/dotnet/api/system.linq.enumerable.range?view=net-6.0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3E1AB-B739-4D92-83FA-EA26462F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34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60BD7F-528F-46D7-84CB-5A89A8A7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</a:t>
            </a:r>
            <a:r>
              <a:rPr lang="en-US" dirty="0">
                <a:solidFill>
                  <a:srgbClr val="FF0000"/>
                </a:solidFill>
              </a:rPr>
              <a:t>a sequence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integral numbers </a:t>
            </a:r>
            <a:r>
              <a:rPr lang="en-US" dirty="0"/>
              <a:t>within a </a:t>
            </a:r>
            <a:r>
              <a:rPr lang="en-US" dirty="0">
                <a:solidFill>
                  <a:srgbClr val="FF0000"/>
                </a:solidFill>
              </a:rPr>
              <a:t>specified range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0C6F-09ED-42A6-9FC6-83E007C9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C55387-D9B5-49DE-88D3-CC0CB93B6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46029"/>
            <a:ext cx="693811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Enumerable.Range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(Int32, Int32)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ABD3B-A31B-37D9-DE5E-6C611952F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65" y="1923958"/>
            <a:ext cx="7977481" cy="48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92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640BA5-16F1-4742-A109-F28E985E6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63" y="1481138"/>
            <a:ext cx="10972800" cy="547007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3617658-9E1D-4C3D-ADB8-F227A2BE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3"/>
              </a:rPr>
              <a:t>https://docs.microsoft.com/en-us/dotnet/api/system.linq.enumerable.range?view=net-6.0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C0DE4-6C01-4D6A-875E-C8DCEFA8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60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5"/>
            <a:ext cx="12192000" cy="68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C59D4021-EE41-48F2-A4E1-A1983119F7C6}"/>
              </a:ext>
            </a:extLst>
          </p:cNvPr>
          <p:cNvSpPr/>
          <p:nvPr/>
        </p:nvSpPr>
        <p:spPr>
          <a:xfrm>
            <a:off x="7187712" y="277397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F253F3-159F-4CC3-A9CF-2E08E11788AC}"/>
              </a:ext>
            </a:extLst>
          </p:cNvPr>
          <p:cNvSpPr/>
          <p:nvPr/>
        </p:nvSpPr>
        <p:spPr>
          <a:xfrm>
            <a:off x="1061884" y="429669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3BAF94-4222-42D6-8B88-B19A606F3213}"/>
              </a:ext>
            </a:extLst>
          </p:cNvPr>
          <p:cNvCxnSpPr/>
          <p:nvPr/>
        </p:nvCxnSpPr>
        <p:spPr>
          <a:xfrm>
            <a:off x="2202426" y="2438400"/>
            <a:ext cx="29300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1CA62-F794-4E7B-B7CD-0644D5B9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64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5DAB60-9656-483D-A1CD-7571E3B54033}"/>
              </a:ext>
            </a:extLst>
          </p:cNvPr>
          <p:cNvSpPr txBox="1"/>
          <p:nvPr/>
        </p:nvSpPr>
        <p:spPr>
          <a:xfrm>
            <a:off x="2233947" y="4504432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Select int in the range 1-999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16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7D605FE-3DA3-45DF-B99E-952BCE68C679}"/>
              </a:ext>
            </a:extLst>
          </p:cNvPr>
          <p:cNvSpPr/>
          <p:nvPr/>
        </p:nvSpPr>
        <p:spPr>
          <a:xfrm>
            <a:off x="923192" y="18331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BBE7ADA-E26E-4086-837D-8E21E0CC4CB2}"/>
              </a:ext>
            </a:extLst>
          </p:cNvPr>
          <p:cNvSpPr/>
          <p:nvPr/>
        </p:nvSpPr>
        <p:spPr>
          <a:xfrm>
            <a:off x="923192" y="39653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C64D469-0BD2-445A-A492-E445B736E322}"/>
              </a:ext>
            </a:extLst>
          </p:cNvPr>
          <p:cNvSpPr/>
          <p:nvPr/>
        </p:nvSpPr>
        <p:spPr>
          <a:xfrm>
            <a:off x="923192" y="30572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8A92-D0BA-4275-82D1-2990CF2C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60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51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3B32795-4BAB-49FF-B8ED-9F20CD5E96DD}"/>
              </a:ext>
            </a:extLst>
          </p:cNvPr>
          <p:cNvSpPr/>
          <p:nvPr/>
        </p:nvSpPr>
        <p:spPr>
          <a:xfrm>
            <a:off x="1252904" y="13584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701A4A8-D05C-463D-9680-0A1CEFD7EB36}"/>
              </a:ext>
            </a:extLst>
          </p:cNvPr>
          <p:cNvSpPr/>
          <p:nvPr/>
        </p:nvSpPr>
        <p:spPr>
          <a:xfrm>
            <a:off x="1301262" y="24354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F9F45-2180-471D-8573-F739EB71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249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350"/>
            <a:ext cx="12192000" cy="4811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975EE-FB2B-4E9B-A49B-BC57CF3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2AE828-6752-45E1-812C-3BA7D660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AsParallel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Query expressions can be run in parallel</a:t>
            </a:r>
            <a:r>
              <a:rPr lang="en-US" dirty="0"/>
              <a:t>. With the </a:t>
            </a:r>
            <a:r>
              <a:rPr lang="en-US" dirty="0" err="1">
                <a:solidFill>
                  <a:srgbClr val="FF0000"/>
                </a:solidFill>
              </a:rPr>
              <a:t>AsParallel</a:t>
            </a:r>
            <a:r>
              <a:rPr lang="en-US" dirty="0"/>
              <a:t> extension method, we enable </a:t>
            </a:r>
            <a:r>
              <a:rPr lang="en-US" dirty="0">
                <a:solidFill>
                  <a:srgbClr val="FF0000"/>
                </a:solidFill>
              </a:rPr>
              <a:t>parallel threads </a:t>
            </a:r>
            <a:r>
              <a:rPr lang="en-US" dirty="0"/>
              <a:t>to improve </a:t>
            </a:r>
            <a:r>
              <a:rPr lang="en-US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. We show a method that becomes </a:t>
            </a:r>
            <a:r>
              <a:rPr lang="en-US" dirty="0">
                <a:solidFill>
                  <a:srgbClr val="FF0000"/>
                </a:solidFill>
              </a:rPr>
              <a:t>twice as fast </a:t>
            </a:r>
            <a:r>
              <a:rPr lang="en-US" dirty="0"/>
              <a:t>on a dual-core machine when </a:t>
            </a:r>
            <a:r>
              <a:rPr lang="en-US" dirty="0" err="1"/>
              <a:t>AsParallel</a:t>
            </a:r>
            <a:r>
              <a:rPr lang="en-US" dirty="0"/>
              <a:t> is used.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https://www.dotnetperls.com/asparallel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3E911B-4A42-44EB-BD40-7BA0DEE4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B97E-3C12-4A2A-BCD9-FAA14378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35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8B8899-E53C-4238-A025-082EC62E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https://docs.microsoft.com/en-us/dotnet/standard/parallel-programming/introduction-to-plinq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Parallel LINQ (PLINQ) is a parallel implementation of the </a:t>
            </a:r>
            <a:r>
              <a:rPr lang="en-US" dirty="0">
                <a:hlinkClick r:id="rId3"/>
              </a:rPr>
              <a:t>Language-Integrated Query (LINQ)</a:t>
            </a:r>
            <a:r>
              <a:rPr lang="en-US" dirty="0"/>
              <a:t> pattern. PLINQ implements the full set of LINQ standard query operators as extension methods for the </a:t>
            </a:r>
            <a:r>
              <a:rPr lang="en-US" dirty="0" err="1">
                <a:hlinkClick r:id="rId4"/>
              </a:rPr>
              <a:t>System.Linq</a:t>
            </a:r>
            <a:r>
              <a:rPr lang="en-US" dirty="0"/>
              <a:t> namespace and has additional operators for parallel operations. PLINQ combines the simplicity and readability of LINQ syntax with the power of parallel programming.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B1E87B-A72D-435D-BA02-3E3D39BB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LINQ (PLINQ)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25217-B138-4C46-9385-63889EE2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1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12192000" cy="67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1B4B0634-7A71-4325-B4A7-8E00F64C5EF5}"/>
              </a:ext>
            </a:extLst>
          </p:cNvPr>
          <p:cNvSpPr/>
          <p:nvPr/>
        </p:nvSpPr>
        <p:spPr>
          <a:xfrm>
            <a:off x="4323426" y="47625"/>
            <a:ext cx="262690" cy="656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21E78-7BF6-44A7-842C-4E1676E5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B09879C-6D75-4B29-AAE3-0735F0D5629C}"/>
              </a:ext>
            </a:extLst>
          </p:cNvPr>
          <p:cNvSpPr/>
          <p:nvPr/>
        </p:nvSpPr>
        <p:spPr>
          <a:xfrm>
            <a:off x="0" y="1722268"/>
            <a:ext cx="6410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19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438"/>
            <a:ext cx="12192000" cy="59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31AA3106-48D3-417F-A0A6-C12D507EA428}"/>
              </a:ext>
            </a:extLst>
          </p:cNvPr>
          <p:cNvSpPr/>
          <p:nvPr/>
        </p:nvSpPr>
        <p:spPr>
          <a:xfrm>
            <a:off x="6884377" y="184638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C7E58E-0963-42C8-9328-C31DBBCBBD74}"/>
              </a:ext>
            </a:extLst>
          </p:cNvPr>
          <p:cNvCxnSpPr/>
          <p:nvPr/>
        </p:nvCxnSpPr>
        <p:spPr>
          <a:xfrm>
            <a:off x="4660490" y="2644877"/>
            <a:ext cx="7767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BA880-8C79-4440-91AF-4A73278AB33D}"/>
              </a:ext>
            </a:extLst>
          </p:cNvPr>
          <p:cNvCxnSpPr/>
          <p:nvPr/>
        </p:nvCxnSpPr>
        <p:spPr>
          <a:xfrm>
            <a:off x="4670323" y="4237703"/>
            <a:ext cx="7079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3E703-56DF-436C-927E-FF389D71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09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438"/>
            <a:ext cx="12192000" cy="59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9DE441-2FA9-4BC7-B44E-355EEF90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331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white board with writing on it">
            <a:extLst>
              <a:ext uri="{FF2B5EF4-FFF2-40B4-BE49-F238E27FC236}">
                <a16:creationId xmlns:a16="http://schemas.microsoft.com/office/drawing/2014/main" id="{B7AE5336-2C09-CE3B-6E05-61518002F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11371995" cy="530951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B721E6-C28D-FDAD-4F6D-C47C8822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9B5DE-315D-D3E7-060B-E7457F33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08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3143C-48A5-CD9D-631E-7E81D41E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 9.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1. imperative programming &amp; declarative programming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2. Fig. 9.2. Fig.9.4. Fig. 9.7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3. deferred Execution?</a:t>
            </a:r>
          </a:p>
          <a:p>
            <a:endParaRPr lang="en-US" sz="2400" dirty="0"/>
          </a:p>
          <a:p>
            <a:r>
              <a:rPr lang="en-US" sz="2400" dirty="0"/>
              <a:t>Ch 21.</a:t>
            </a:r>
          </a:p>
          <a:p>
            <a:r>
              <a:rPr lang="en-US" sz="2400" dirty="0"/>
              <a:t>1. motivation to use delegation (function)</a:t>
            </a:r>
          </a:p>
          <a:p>
            <a:r>
              <a:rPr lang="en-US" sz="2400" dirty="0"/>
              <a:t>2. motivation to use lambda expression while applying delegation function,</a:t>
            </a:r>
          </a:p>
          <a:p>
            <a:r>
              <a:rPr lang="en-US" sz="2400" dirty="0"/>
              <a:t>3. Aggregation function?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4. motivation of </a:t>
            </a:r>
            <a:r>
              <a:rPr lang="en-US" sz="2400" dirty="0" err="1">
                <a:solidFill>
                  <a:srgbClr val="FF0000"/>
                </a:solidFill>
              </a:rPr>
              <a:t>plinq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5. fig.21.6, fig.21.7, fig.21.8, fig.21.9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9BDFD-527F-A9AE-0B05-3079A776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2DA36-AEE4-1D0D-3148-841B1D8B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6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0"/>
            <a:ext cx="11422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A1DE040-0F54-405C-8A89-0517A3882A7C}"/>
              </a:ext>
            </a:extLst>
          </p:cNvPr>
          <p:cNvSpPr/>
          <p:nvPr/>
        </p:nvSpPr>
        <p:spPr>
          <a:xfrm>
            <a:off x="88777" y="2317072"/>
            <a:ext cx="790113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C13C6-9BF9-43A8-B559-67323318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1_Collections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0"/>
            <a:ext cx="10718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969AC-3F8C-4BC4-8AD4-D203B130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7A4-CA97-4AE2-A7B8-C373749EF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vcsharphtp6_12</Template>
  <TotalTime>848</TotalTime>
  <Words>818</Words>
  <Application>Microsoft Office PowerPoint</Application>
  <PresentationFormat>Widescreen</PresentationFormat>
  <Paragraphs>179</Paragraphs>
  <Slides>73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Generic Collections: Functional Programming with LINQ/PLINQ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SortedDictionary&lt;TKey,TValue&gt; Class </vt:lpstr>
      <vt:lpstr>SortedDictionary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Delegation&amp; lambda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Aggregate method in C#</vt:lpstr>
      <vt:lpstr>PowerPoint Presentation</vt:lpstr>
      <vt:lpstr>PowerPoint Presentation</vt:lpstr>
      <vt:lpstr>IEnumerable is the base interface for all non-generic collections?? that can be enumerated.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LINQ (PLINQ)</vt:lpstr>
      <vt:lpstr>https://docs.microsoft.com/en-us/dotnet/api/system.linq.enumerable.range?view=net-6.0 </vt:lpstr>
      <vt:lpstr>Enumerable.Range(Int32, Int32) Method </vt:lpstr>
      <vt:lpstr>https://docs.microsoft.com/en-us/dotnet/api/system.linq.enumerable.range?view=net-6.0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LINQ (PLINQ)</vt:lpstr>
      <vt:lpstr>PowerPoint Presentation</vt:lpstr>
      <vt:lpstr>PowerPoint Presentation</vt:lpstr>
      <vt:lpstr>Q&amp;A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Collections: Functional Programming with LINQ/PLINQ</dc:title>
  <dc:creator>Paul Deitel</dc:creator>
  <cp:lastModifiedBy>Suoju He</cp:lastModifiedBy>
  <cp:revision>47</cp:revision>
  <dcterms:created xsi:type="dcterms:W3CDTF">2016-10-02T11:10:19Z</dcterms:created>
  <dcterms:modified xsi:type="dcterms:W3CDTF">2024-03-13T15:12:46Z</dcterms:modified>
</cp:coreProperties>
</file>