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Amatic SC"/>
      <p:regular r:id="rId22"/>
      <p:bold r:id="rId23"/>
    </p:embeddedFont>
    <p:embeddedFont>
      <p:font typeface="Maven Pro"/>
      <p:regular r:id="rId24"/>
      <p:bold r:id="rId25"/>
    </p:embeddedFont>
    <p:embeddedFont>
      <p:font typeface="Nunito Medium"/>
      <p:regular r:id="rId26"/>
      <p:bold r:id="rId27"/>
      <p:italic r:id="rId28"/>
      <p:boldItalic r:id="rId29"/>
    </p:embeddedFont>
    <p:embeddedFont>
      <p:font typeface="Quattrocento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AmaticSC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MavenPro-regular.fntdata"/><Relationship Id="rId23" Type="http://schemas.openxmlformats.org/officeDocument/2006/relationships/font" Target="fonts/AmaticS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Medium-regular.fntdata"/><Relationship Id="rId25" Type="http://schemas.openxmlformats.org/officeDocument/2006/relationships/font" Target="fonts/MavenPro-bold.fntdata"/><Relationship Id="rId28" Type="http://schemas.openxmlformats.org/officeDocument/2006/relationships/font" Target="fonts/NunitoMedium-italic.fntdata"/><Relationship Id="rId27" Type="http://schemas.openxmlformats.org/officeDocument/2006/relationships/font" Target="fonts/Nunito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ttrocentoSans-bold.fntdata"/><Relationship Id="rId30" Type="http://schemas.openxmlformats.org/officeDocument/2006/relationships/font" Target="fonts/QuattrocentoSans-regular.fntdata"/><Relationship Id="rId11" Type="http://schemas.openxmlformats.org/officeDocument/2006/relationships/slide" Target="slides/slide6.xml"/><Relationship Id="rId33" Type="http://schemas.openxmlformats.org/officeDocument/2006/relationships/font" Target="fonts/QuattrocentoSans-boldItalic.fntdata"/><Relationship Id="rId10" Type="http://schemas.openxmlformats.org/officeDocument/2006/relationships/slide" Target="slides/slide5.xml"/><Relationship Id="rId32" Type="http://schemas.openxmlformats.org/officeDocument/2006/relationships/font" Target="fonts/Quattrocento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1ab559142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1ab559142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1ab559142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1ab559142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1ab559142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1ab559142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ab09f4908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ab09f4908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ab09f4908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1ab09f4908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ab09f4908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1ab09f4908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1ab09f4908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1ab09f4908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1ab09f4908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1ab09f4908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1ab559142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1ab559142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ab559142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1ab559142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1ab559142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1ab55914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53425" y="2080050"/>
            <a:ext cx="8682000" cy="25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Team members</a:t>
            </a:r>
            <a:endParaRPr sz="16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Sandeep Mandala - 700748408</a:t>
            </a:r>
            <a:endParaRPr b="0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Manasa Yemula - 700762091</a:t>
            </a:r>
            <a:endParaRPr b="0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Nitesh kumar Pondugula - 700763258</a:t>
            </a:r>
            <a:endParaRPr b="0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Bhanu Prakash Nimmagadda - 700756164</a:t>
            </a:r>
            <a:endParaRPr sz="54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1700" y="730350"/>
            <a:ext cx="8520600" cy="1349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"/>
              <a:buFont typeface="Twentieth Century"/>
              <a:buNone/>
            </a:pPr>
            <a:br>
              <a:rPr b="1" lang="en" sz="3520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" sz="3520">
                <a:latin typeface="Cambria"/>
                <a:ea typeface="Cambria"/>
                <a:cs typeface="Cambria"/>
                <a:sym typeface="Cambria"/>
              </a:rPr>
              <a:t>Heart </a:t>
            </a:r>
            <a:r>
              <a:rPr b="1" lang="en" sz="3520">
                <a:latin typeface="Cambria"/>
                <a:ea typeface="Cambria"/>
                <a:cs typeface="Cambria"/>
                <a:sym typeface="Cambria"/>
              </a:rPr>
              <a:t>Attack</a:t>
            </a:r>
            <a:r>
              <a:rPr b="1" lang="en" sz="3520">
                <a:latin typeface="Cambria"/>
                <a:ea typeface="Cambria"/>
                <a:cs typeface="Cambria"/>
                <a:sym typeface="Cambria"/>
              </a:rPr>
              <a:t> Prediction System</a:t>
            </a:r>
            <a:endParaRPr b="1" sz="352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WITH RESULT</a:t>
            </a:r>
            <a:endParaRPr/>
          </a:p>
        </p:txBody>
      </p:sp>
      <p:sp>
        <p:nvSpPr>
          <p:cNvPr id="338" name="Google Shape;338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22"/>
          <p:cNvPicPr preferRelativeResize="0"/>
          <p:nvPr/>
        </p:nvPicPr>
        <p:blipFill rotWithShape="1">
          <a:blip r:embed="rId3">
            <a:alphaModFix/>
          </a:blip>
          <a:srcRect b="0" l="228" r="476" t="497"/>
          <a:stretch/>
        </p:blipFill>
        <p:spPr>
          <a:xfrm>
            <a:off x="1303800" y="1131000"/>
            <a:ext cx="6647675" cy="340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45" name="Google Shape;345;p23"/>
          <p:cNvSpPr txBox="1"/>
          <p:nvPr>
            <p:ph idx="1" type="body"/>
          </p:nvPr>
        </p:nvSpPr>
        <p:spPr>
          <a:xfrm>
            <a:off x="1303800" y="1194675"/>
            <a:ext cx="7030500" cy="3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77177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Noto Sans Symbols"/>
              <a:buChar char="❖"/>
            </a:pPr>
            <a:r>
              <a:rPr b="1" lang="en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Data Collection &amp; Storage</a:t>
            </a:r>
            <a:r>
              <a:rPr lang="en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Secure and scalable databases are essential for storing health data.</a:t>
            </a:r>
            <a:endParaRPr sz="14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177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Noto Sans Symbols"/>
              <a:buChar char="❖"/>
            </a:pPr>
            <a:r>
              <a:rPr b="1" lang="en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Machine Learning Models</a:t>
            </a:r>
            <a:r>
              <a:rPr lang="en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Advanced algorithms and frameworks like Scikit-learn, TensorFlow, and PyTorch are critical for building accurate predictive models.</a:t>
            </a:r>
            <a:endParaRPr sz="14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177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Noto Sans Symbols"/>
              <a:buChar char="❖"/>
            </a:pPr>
            <a:r>
              <a:rPr b="1" lang="en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Preprocessing &amp; Feature Engineering</a:t>
            </a:r>
            <a:r>
              <a:rPr lang="en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Effective data cleaning and transformation, using tools like Pandas, ensures high-quality inputs.</a:t>
            </a:r>
            <a:endParaRPr sz="14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177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Noto Sans Symbols"/>
              <a:buChar char="❖"/>
            </a:pPr>
            <a:r>
              <a:rPr b="1" lang="en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Visualization &amp; Frontend</a:t>
            </a:r>
            <a:r>
              <a:rPr lang="en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Dashboards and user interfaces enable medical professionals to access predictions easily.</a:t>
            </a:r>
            <a:endParaRPr sz="14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177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Noto Sans Symbols"/>
              <a:buChar char="❖"/>
            </a:pPr>
            <a:r>
              <a:rPr b="1" lang="en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Cloud, DevOps &amp; Deployment</a:t>
            </a:r>
            <a:r>
              <a:rPr lang="en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Ensuring scalability, security, and continuous integration is crucial for the system's reliability and compliance with healthcare standards (e.g., HIPAA).</a:t>
            </a:r>
            <a:endParaRPr sz="14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177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Noto Sans Symbols"/>
              <a:buChar char="❖"/>
            </a:pPr>
            <a:r>
              <a:rPr b="1" lang="en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Monitoring &amp; Feedback</a:t>
            </a:r>
            <a:r>
              <a:rPr lang="en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Constant model evaluation and performance monitoring ensure the system's long-term effectiveness and improvement </a:t>
            </a:r>
            <a:endParaRPr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title"/>
          </p:nvPr>
        </p:nvSpPr>
        <p:spPr>
          <a:xfrm>
            <a:off x="3276375" y="23696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Amatic SC"/>
                <a:ea typeface="Amatic SC"/>
                <a:cs typeface="Amatic SC"/>
                <a:sym typeface="Amatic SC"/>
              </a:rPr>
              <a:t>THANK YOU</a:t>
            </a:r>
            <a:endParaRPr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51" name="Google Shape;351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314625"/>
            <a:ext cx="7460400" cy="3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Introduction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Problem Statement and Objective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Proposed Method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Solution and Approach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Technology Stack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Proto type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/>
              <a:t>Conclusion</a:t>
            </a:r>
            <a:endParaRPr b="1"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20155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Medium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Nunito Medium"/>
                <a:ea typeface="Nunito Medium"/>
                <a:cs typeface="Nunito Medium"/>
                <a:sym typeface="Nunito Medium"/>
              </a:rPr>
              <a:t>Heart attack prediction is the process of utilizing machine learning techniques to foresee the likelihood of a heart attack based on various health parameters.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Medium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Nunito Medium"/>
                <a:ea typeface="Nunito Medium"/>
                <a:cs typeface="Nunito Medium"/>
                <a:sym typeface="Nunito Medium"/>
              </a:rPr>
              <a:t>This is crucial in the medical field as it can save lives by predicting potential heart problems before they occur.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Medium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Nunito Medium"/>
                <a:ea typeface="Nunito Medium"/>
                <a:cs typeface="Nunito Medium"/>
                <a:sym typeface="Nunito Medium"/>
              </a:rPr>
              <a:t>The system integrates Python, Tkinter for the GUI, and MySQL for database management, providing an efficient and user-friendly tool for medical professionals.</a:t>
            </a:r>
            <a:endParaRPr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and Objective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245575" y="12524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D0D0D"/>
                </a:solidFill>
              </a:rPr>
              <a:t>Problem Statement</a:t>
            </a:r>
            <a:endParaRPr b="1">
              <a:solidFill>
                <a:srgbClr val="0D0D0D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Rising heart attack rates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Limited precision on Traditional methods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Underutilization of available data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Delayed diagnosis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1552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260032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❖"/>
            </a:pPr>
            <a:r>
              <a:rPr b="1" lang="en" sz="1800">
                <a:solidFill>
                  <a:srgbClr val="000000"/>
                </a:solidFill>
              </a:rPr>
              <a:t>Enable Early Detection</a:t>
            </a:r>
            <a:r>
              <a:rPr lang="en" sz="1800">
                <a:solidFill>
                  <a:srgbClr val="000000"/>
                </a:solidFill>
              </a:rPr>
              <a:t>: Identify high-risk individuals before a heart attack occurs, allowing for timely medical intervention.</a:t>
            </a:r>
            <a:endParaRPr sz="1400">
              <a:solidFill>
                <a:srgbClr val="000000"/>
              </a:solidFill>
            </a:endParaRPr>
          </a:p>
          <a:p>
            <a:pPr indent="-260032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❖"/>
            </a:pPr>
            <a:r>
              <a:rPr b="1" lang="en" sz="1800">
                <a:solidFill>
                  <a:srgbClr val="000000"/>
                </a:solidFill>
              </a:rPr>
              <a:t>Improve Predictive Accuracy</a:t>
            </a:r>
            <a:r>
              <a:rPr lang="en" sz="1800">
                <a:solidFill>
                  <a:srgbClr val="000000"/>
                </a:solidFill>
              </a:rPr>
              <a:t>: Use machine learning models to analyze complex datasets for more precise, personalized risk assessments.</a:t>
            </a:r>
            <a:endParaRPr sz="1400">
              <a:solidFill>
                <a:srgbClr val="000000"/>
              </a:solidFill>
            </a:endParaRPr>
          </a:p>
          <a:p>
            <a:pPr indent="-260032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❖"/>
            </a:pPr>
            <a:r>
              <a:rPr b="1" lang="en" sz="1800">
                <a:solidFill>
                  <a:srgbClr val="000000"/>
                </a:solidFill>
              </a:rPr>
              <a:t>Support Preventive Care</a:t>
            </a:r>
            <a:r>
              <a:rPr lang="en" sz="1800">
                <a:solidFill>
                  <a:srgbClr val="000000"/>
                </a:solidFill>
              </a:rPr>
              <a:t>: Encourage lifestyle modifications and preventive measures based on real-time risk predictions.</a:t>
            </a:r>
            <a:endParaRPr sz="1400">
              <a:solidFill>
                <a:srgbClr val="000000"/>
              </a:solidFill>
            </a:endParaRPr>
          </a:p>
          <a:p>
            <a:pPr indent="-260032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❖"/>
            </a:pPr>
            <a:r>
              <a:rPr b="1" lang="en" sz="1800">
                <a:solidFill>
                  <a:srgbClr val="000000"/>
                </a:solidFill>
              </a:rPr>
              <a:t>Integrate Real-Time Monitoring</a:t>
            </a:r>
            <a:r>
              <a:rPr lang="en" sz="1800">
                <a:solidFill>
                  <a:srgbClr val="000000"/>
                </a:solidFill>
              </a:rPr>
              <a:t>: Utilize data from wearable devices and electronic health records for continuous, up-to-date risk evaluation.</a:t>
            </a:r>
            <a:endParaRPr sz="1400">
              <a:solidFill>
                <a:srgbClr val="000000"/>
              </a:solidFill>
            </a:endParaRPr>
          </a:p>
          <a:p>
            <a:pPr indent="-260032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❖"/>
            </a:pPr>
            <a:r>
              <a:rPr b="1" lang="en" sz="1800">
                <a:solidFill>
                  <a:srgbClr val="000000"/>
                </a:solidFill>
              </a:rPr>
              <a:t>Enhance Healthcare Decision-Making:</a:t>
            </a:r>
            <a:r>
              <a:rPr lang="en" sz="1800">
                <a:solidFill>
                  <a:srgbClr val="000000"/>
                </a:solidFill>
              </a:rPr>
              <a:t> Provide healthcare professionals with a reliable tool to aid in diagnosing and managing heart disease.</a:t>
            </a:r>
            <a:endParaRPr sz="1400">
              <a:solidFill>
                <a:srgbClr val="000000"/>
              </a:solidFill>
            </a:endParaRPr>
          </a:p>
          <a:p>
            <a:pPr indent="-260032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❖"/>
            </a:pPr>
            <a:r>
              <a:rPr b="1" lang="en" sz="1800">
                <a:solidFill>
                  <a:srgbClr val="000000"/>
                </a:solidFill>
              </a:rPr>
              <a:t>Increase Patient Awareness</a:t>
            </a:r>
            <a:r>
              <a:rPr lang="en" sz="1800">
                <a:solidFill>
                  <a:srgbClr val="000000"/>
                </a:solidFill>
              </a:rPr>
              <a:t>: Empower individuals to monitor and understand their heart attack risk, promoting proactive heart health management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350" y="259750"/>
            <a:ext cx="7462302" cy="447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&amp; Approach</a:t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112" y="1087901"/>
            <a:ext cx="6657877" cy="34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MODULES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6A6F4"/>
              </a:buClr>
              <a:buSzPts val="2400"/>
              <a:buFont typeface="Courier New"/>
              <a:buNone/>
            </a:pPr>
            <a:r>
              <a:rPr b="1" lang="en" sz="240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OS,Datetime,Matplotlib,Numpy,Pandas,Sklearn ,Logistic Regression</a:t>
            </a:r>
            <a:endParaRPr sz="14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Logotipo de MySQL PNG" id="323" name="Google Shape;3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794" y="3178870"/>
            <a:ext cx="1207549" cy="1207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hon programming logo on transparent background PNG - Similar PNG" id="324" name="Google Shape;32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1355" y="3274599"/>
            <a:ext cx="1254000" cy="1111800"/>
          </a:xfrm>
          <a:prstGeom prst="ellipse">
            <a:avLst/>
          </a:prstGeom>
          <a:noFill/>
          <a:ln cap="rnd" cmpd="sng" w="190500">
            <a:solidFill>
              <a:srgbClr val="C8C6BD"/>
            </a:solidFill>
            <a:prstDash val="solid"/>
            <a:round/>
            <a:headEnd len="sm" w="sm" type="none"/>
            <a:tailEnd len="sm" w="sm" type="none"/>
          </a:ln>
          <a:effectLst>
            <a:outerShdw blurRad="127000" rotWithShape="0" algn="bl">
              <a:srgbClr val="000000"/>
            </a:outerShdw>
          </a:effectLst>
        </p:spPr>
      </p:pic>
      <p:pic>
        <p:nvPicPr>
          <p:cNvPr id="325" name="Google Shape;32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88271" y="2923464"/>
            <a:ext cx="1608175" cy="1608175"/>
          </a:xfrm>
          <a:prstGeom prst="rect">
            <a:avLst/>
          </a:prstGeom>
          <a:solidFill>
            <a:srgbClr val="ECECEC"/>
          </a:solidFill>
          <a:ln cap="sq" cmpd="sng" w="101600">
            <a:solidFill>
              <a:srgbClr val="FDFDFD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kx="109970" rotWithShape="0" algn="tl" dir="7560000" dist="37500" sy="98000" ky="199851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331" name="Google Shape;331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6087" y="1264003"/>
            <a:ext cx="6968223" cy="37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