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handoutMasterIdLst>
    <p:handoutMasterId r:id="rId47"/>
  </p:handoutMasterIdLst>
  <p:sldIdLst>
    <p:sldId id="289" r:id="rId5"/>
    <p:sldId id="376" r:id="rId6"/>
    <p:sldId id="356" r:id="rId7"/>
    <p:sldId id="357" r:id="rId8"/>
    <p:sldId id="358" r:id="rId9"/>
    <p:sldId id="359" r:id="rId10"/>
    <p:sldId id="360" r:id="rId11"/>
    <p:sldId id="361" r:id="rId12"/>
    <p:sldId id="362" r:id="rId13"/>
    <p:sldId id="399" r:id="rId14"/>
    <p:sldId id="400" r:id="rId15"/>
    <p:sldId id="363" r:id="rId16"/>
    <p:sldId id="364" r:id="rId17"/>
    <p:sldId id="401" r:id="rId18"/>
    <p:sldId id="365" r:id="rId19"/>
    <p:sldId id="366" r:id="rId20"/>
    <p:sldId id="368" r:id="rId21"/>
    <p:sldId id="404" r:id="rId22"/>
    <p:sldId id="405" r:id="rId23"/>
    <p:sldId id="406" r:id="rId24"/>
    <p:sldId id="407" r:id="rId25"/>
    <p:sldId id="408" r:id="rId26"/>
    <p:sldId id="378" r:id="rId27"/>
    <p:sldId id="410" r:id="rId28"/>
    <p:sldId id="411" r:id="rId29"/>
    <p:sldId id="412" r:id="rId30"/>
    <p:sldId id="413" r:id="rId31"/>
    <p:sldId id="414" r:id="rId32"/>
    <p:sldId id="380" r:id="rId33"/>
    <p:sldId id="387" r:id="rId34"/>
    <p:sldId id="388" r:id="rId35"/>
    <p:sldId id="389" r:id="rId36"/>
    <p:sldId id="390" r:id="rId37"/>
    <p:sldId id="391" r:id="rId38"/>
    <p:sldId id="415" r:id="rId39"/>
    <p:sldId id="392" r:id="rId40"/>
    <p:sldId id="398" r:id="rId41"/>
    <p:sldId id="394" r:id="rId42"/>
    <p:sldId id="395" r:id="rId43"/>
    <p:sldId id="381" r:id="rId44"/>
    <p:sldId id="382"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B570E1-CFFA-F280-BAED-DB325FDF417B}" name="Bridges, Jessica L" initials="BL" userId="S::bridges@uta.edu::7543e851-fc57-4885-b57d-2df771cc28b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C2184"/>
    <a:srgbClr val="00599B"/>
    <a:srgbClr val="80F571"/>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p:restoredTop sz="63107" autoAdjust="0"/>
  </p:normalViewPr>
  <p:slideViewPr>
    <p:cSldViewPr snapToGrid="0" snapToObjects="1">
      <p:cViewPr varScale="1">
        <p:scale>
          <a:sx n="87" d="100"/>
          <a:sy n="87" d="100"/>
        </p:scale>
        <p:origin x="2532" y="84"/>
      </p:cViewPr>
      <p:guideLst/>
    </p:cSldViewPr>
  </p:slideViewPr>
  <p:outlineViewPr>
    <p:cViewPr>
      <p:scale>
        <a:sx n="33" d="100"/>
        <a:sy n="33" d="100"/>
      </p:scale>
      <p:origin x="0" y="-18704"/>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F0ABC6-AE81-214D-B04B-F13CE22270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23795-EAAB-8C4B-B865-8464BECAB5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1FE638-083F-2742-8710-EF25AB6A16C1}" type="datetimeFigureOut">
              <a:rPr lang="en-US" smtClean="0"/>
              <a:t>10/4/2023</a:t>
            </a:fld>
            <a:endParaRPr lang="en-US"/>
          </a:p>
        </p:txBody>
      </p:sp>
      <p:sp>
        <p:nvSpPr>
          <p:cNvPr id="4" name="Footer Placeholder 3">
            <a:extLst>
              <a:ext uri="{FF2B5EF4-FFF2-40B4-BE49-F238E27FC236}">
                <a16:creationId xmlns:a16="http://schemas.microsoft.com/office/drawing/2014/main" id="{17BECA2D-985E-8D44-A4FB-51751C64F4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640B2F-FCD1-B940-AFB1-3C0582F356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670D12-813D-3D40-A841-271861A2D04A}" type="slidenum">
              <a:rPr lang="en-US" smtClean="0"/>
              <a:t>‹#›</a:t>
            </a:fld>
            <a:endParaRPr lang="en-US"/>
          </a:p>
        </p:txBody>
      </p:sp>
    </p:spTree>
    <p:extLst>
      <p:ext uri="{BB962C8B-B14F-4D97-AF65-F5344CB8AC3E}">
        <p14:creationId xmlns:p14="http://schemas.microsoft.com/office/powerpoint/2010/main" val="1647157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5A097-495F-854B-A9AD-402D045A3296}" type="datetimeFigureOut">
              <a:rPr lang="en-US" smtClean="0"/>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0C5E2-78CD-F746-9BAF-2B89BCAF7EBF}" type="slidenum">
              <a:rPr lang="en-US" smtClean="0"/>
              <a:t>‹#›</a:t>
            </a:fld>
            <a:endParaRPr lang="en-US"/>
          </a:p>
        </p:txBody>
      </p:sp>
    </p:spTree>
    <p:extLst>
      <p:ext uri="{BB962C8B-B14F-4D97-AF65-F5344CB8AC3E}">
        <p14:creationId xmlns:p14="http://schemas.microsoft.com/office/powerpoint/2010/main" val="167396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data-to-viz.com/graph/scatter.html"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www.data-to-viz.com/graph/density.html" TargetMode="External"/><Relationship Id="rId4" Type="http://schemas.openxmlformats.org/officeDocument/2006/relationships/hyperlink" Target="http://www.data-to-viz.com/graph/histogram.htm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80C5E2-78CD-F746-9BAF-2B89BCAF7EBF}" type="slidenum">
              <a:rPr lang="en-US" smtClean="0"/>
              <a:t>1</a:t>
            </a:fld>
            <a:endParaRPr lang="en-US"/>
          </a:p>
        </p:txBody>
      </p:sp>
    </p:spTree>
    <p:extLst>
      <p:ext uri="{BB962C8B-B14F-4D97-AF65-F5344CB8AC3E}">
        <p14:creationId xmlns:p14="http://schemas.microsoft.com/office/powerpoint/2010/main" val="360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22222"/>
                </a:solidFill>
                <a:effectLst/>
              </a:rPr>
              <a:t>Generally, non-constant variance arises in the presence of </a:t>
            </a:r>
            <a:r>
              <a:rPr lang="en-US" sz="1200" b="0" i="1" dirty="0">
                <a:solidFill>
                  <a:srgbClr val="222222"/>
                </a:solidFill>
                <a:effectLst/>
              </a:rPr>
              <a:t>outliers or extreme leverage values</a:t>
            </a:r>
            <a:r>
              <a:rPr lang="en-US" sz="1200" b="0" i="0" dirty="0">
                <a:solidFill>
                  <a:srgbClr val="222222"/>
                </a:solidFill>
                <a:effectLst/>
              </a:rPr>
              <a:t>.</a:t>
            </a:r>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27</a:t>
            </a:fld>
            <a:endParaRPr lang="en-US"/>
          </a:p>
        </p:txBody>
      </p:sp>
    </p:spTree>
    <p:extLst>
      <p:ext uri="{BB962C8B-B14F-4D97-AF65-F5344CB8AC3E}">
        <p14:creationId xmlns:p14="http://schemas.microsoft.com/office/powerpoint/2010/main" val="3759020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28</a:t>
            </a:fld>
            <a:endParaRPr lang="en-US"/>
          </a:p>
        </p:txBody>
      </p:sp>
    </p:spTree>
    <p:extLst>
      <p:ext uri="{BB962C8B-B14F-4D97-AF65-F5344CB8AC3E}">
        <p14:creationId xmlns:p14="http://schemas.microsoft.com/office/powerpoint/2010/main" val="1985389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24580" name="Slide Number Placeholder 3"/>
          <p:cNvSpPr>
            <a:spLocks noGrp="1"/>
          </p:cNvSpPr>
          <p:nvPr>
            <p:ph type="sldNum" sz="quarter" idx="5"/>
          </p:nvPr>
        </p:nvSpPr>
        <p:spPr bwMode="auto">
          <a:xfrm>
            <a:off x="3884414" y="8685893"/>
            <a:ext cx="2972098" cy="4581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defRPr>
                <a:solidFill>
                  <a:schemeClr val="tx1"/>
                </a:solidFill>
                <a:latin typeface="Calibri" panose="020F0502020204030204" pitchFamily="34" charset="0"/>
                <a:ea typeface="MS PGothic" panose="020B0600070205080204" pitchFamily="34" charset="-128"/>
              </a:defRPr>
            </a:lvl1pPr>
            <a:lvl2pPr marL="702756" indent="-270291">
              <a:defRPr>
                <a:solidFill>
                  <a:schemeClr val="tx1"/>
                </a:solidFill>
                <a:latin typeface="Calibri" panose="020F0502020204030204" pitchFamily="34" charset="0"/>
                <a:ea typeface="MS PGothic" panose="020B0600070205080204" pitchFamily="34" charset="-128"/>
              </a:defRPr>
            </a:lvl2pPr>
            <a:lvl3pPr marL="1081164" indent="-216233">
              <a:defRPr>
                <a:solidFill>
                  <a:schemeClr val="tx1"/>
                </a:solidFill>
                <a:latin typeface="Calibri" panose="020F0502020204030204" pitchFamily="34" charset="0"/>
                <a:ea typeface="MS PGothic" panose="020B0600070205080204" pitchFamily="34" charset="-128"/>
              </a:defRPr>
            </a:lvl3pPr>
            <a:lvl4pPr marL="1513629" indent="-216233">
              <a:defRPr>
                <a:solidFill>
                  <a:schemeClr val="tx1"/>
                </a:solidFill>
                <a:latin typeface="Calibri" panose="020F0502020204030204" pitchFamily="34" charset="0"/>
                <a:ea typeface="MS PGothic" panose="020B0600070205080204" pitchFamily="34" charset="-128"/>
              </a:defRPr>
            </a:lvl4pPr>
            <a:lvl5pPr marL="1946095" indent="-216233">
              <a:defRPr>
                <a:solidFill>
                  <a:schemeClr val="tx1"/>
                </a:solidFill>
                <a:latin typeface="Calibri" panose="020F0502020204030204" pitchFamily="34" charset="0"/>
                <a:ea typeface="MS PGothic" panose="020B0600070205080204" pitchFamily="34" charset="-128"/>
              </a:defRPr>
            </a:lvl5pPr>
            <a:lvl6pPr marL="2378560"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811026"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243491"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675957"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F81C1CF9-9909-4DC9-BEC9-05F978ACB332}" type="slidenum">
              <a:rPr lang="en-US" altLang="en-US" smtClean="0"/>
              <a:pPr/>
              <a:t>29</a:t>
            </a:fld>
            <a:endParaRPr lang="en-US" altLang="en-US"/>
          </a:p>
        </p:txBody>
      </p:sp>
    </p:spTree>
    <p:extLst>
      <p:ext uri="{BB962C8B-B14F-4D97-AF65-F5344CB8AC3E}">
        <p14:creationId xmlns:p14="http://schemas.microsoft.com/office/powerpoint/2010/main" val="1742011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58750" indent="0">
              <a:buNone/>
            </a:pPr>
            <a:endParaRPr lang="en-US" altLang="en-US" dirty="0"/>
          </a:p>
        </p:txBody>
      </p:sp>
      <p:sp>
        <p:nvSpPr>
          <p:cNvPr id="39940" name="Slide Number Placeholder 3"/>
          <p:cNvSpPr>
            <a:spLocks noGrp="1"/>
          </p:cNvSpPr>
          <p:nvPr>
            <p:ph type="sldNum" sz="quarter" idx="5"/>
          </p:nvPr>
        </p:nvSpPr>
        <p:spPr bwMode="auto">
          <a:xfrm>
            <a:off x="3884414" y="8685893"/>
            <a:ext cx="2972098" cy="4581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defRPr>
                <a:solidFill>
                  <a:schemeClr val="tx1"/>
                </a:solidFill>
                <a:latin typeface="Calibri" panose="020F0502020204030204" pitchFamily="34" charset="0"/>
                <a:ea typeface="MS PGothic" panose="020B0600070205080204" pitchFamily="34" charset="-128"/>
              </a:defRPr>
            </a:lvl1pPr>
            <a:lvl2pPr marL="702756" indent="-270291">
              <a:defRPr>
                <a:solidFill>
                  <a:schemeClr val="tx1"/>
                </a:solidFill>
                <a:latin typeface="Calibri" panose="020F0502020204030204" pitchFamily="34" charset="0"/>
                <a:ea typeface="MS PGothic" panose="020B0600070205080204" pitchFamily="34" charset="-128"/>
              </a:defRPr>
            </a:lvl2pPr>
            <a:lvl3pPr marL="1081164" indent="-216233">
              <a:defRPr>
                <a:solidFill>
                  <a:schemeClr val="tx1"/>
                </a:solidFill>
                <a:latin typeface="Calibri" panose="020F0502020204030204" pitchFamily="34" charset="0"/>
                <a:ea typeface="MS PGothic" panose="020B0600070205080204" pitchFamily="34" charset="-128"/>
              </a:defRPr>
            </a:lvl3pPr>
            <a:lvl4pPr marL="1513629" indent="-216233">
              <a:defRPr>
                <a:solidFill>
                  <a:schemeClr val="tx1"/>
                </a:solidFill>
                <a:latin typeface="Calibri" panose="020F0502020204030204" pitchFamily="34" charset="0"/>
                <a:ea typeface="MS PGothic" panose="020B0600070205080204" pitchFamily="34" charset="-128"/>
              </a:defRPr>
            </a:lvl4pPr>
            <a:lvl5pPr marL="1946095" indent="-216233">
              <a:defRPr>
                <a:solidFill>
                  <a:schemeClr val="tx1"/>
                </a:solidFill>
                <a:latin typeface="Calibri" panose="020F0502020204030204" pitchFamily="34" charset="0"/>
                <a:ea typeface="MS PGothic" panose="020B0600070205080204" pitchFamily="34" charset="-128"/>
              </a:defRPr>
            </a:lvl5pPr>
            <a:lvl6pPr marL="2378560"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811026"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243491"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675957"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02741847-8E7A-43A0-A072-EB38FAD9AA72}" type="slidenum">
              <a:rPr lang="en-US" altLang="en-US" smtClean="0"/>
              <a:pPr/>
              <a:t>30</a:t>
            </a:fld>
            <a:endParaRPr lang="en-US" altLang="en-US"/>
          </a:p>
        </p:txBody>
      </p:sp>
    </p:spTree>
    <p:extLst>
      <p:ext uri="{BB962C8B-B14F-4D97-AF65-F5344CB8AC3E}">
        <p14:creationId xmlns:p14="http://schemas.microsoft.com/office/powerpoint/2010/main" val="2630507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latin typeface="Helvetica Neue" charset="0"/>
              <a:ea typeface="Helvetica Neue" charset="0"/>
              <a:cs typeface="Helvetica Neue" charset="0"/>
            </a:endParaRPr>
          </a:p>
        </p:txBody>
      </p:sp>
      <p:sp>
        <p:nvSpPr>
          <p:cNvPr id="15364" name="Slide Number Placeholder 3"/>
          <p:cNvSpPr>
            <a:spLocks noGrp="1"/>
          </p:cNvSpPr>
          <p:nvPr>
            <p:ph type="sldNum" sz="quarter" idx="5"/>
          </p:nvPr>
        </p:nvSpPr>
        <p:spPr bwMode="auto">
          <a:xfrm>
            <a:off x="3884414" y="8685893"/>
            <a:ext cx="2972098" cy="4581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defRPr>
                <a:solidFill>
                  <a:schemeClr val="tx1"/>
                </a:solidFill>
                <a:latin typeface="Calibri" panose="020F0502020204030204" pitchFamily="34" charset="0"/>
                <a:ea typeface="MS PGothic" panose="020B0600070205080204" pitchFamily="34" charset="-128"/>
              </a:defRPr>
            </a:lvl1pPr>
            <a:lvl2pPr marL="702756" indent="-270291">
              <a:defRPr>
                <a:solidFill>
                  <a:schemeClr val="tx1"/>
                </a:solidFill>
                <a:latin typeface="Calibri" panose="020F0502020204030204" pitchFamily="34" charset="0"/>
                <a:ea typeface="MS PGothic" panose="020B0600070205080204" pitchFamily="34" charset="-128"/>
              </a:defRPr>
            </a:lvl2pPr>
            <a:lvl3pPr marL="1081164" indent="-216233">
              <a:defRPr>
                <a:solidFill>
                  <a:schemeClr val="tx1"/>
                </a:solidFill>
                <a:latin typeface="Calibri" panose="020F0502020204030204" pitchFamily="34" charset="0"/>
                <a:ea typeface="MS PGothic" panose="020B0600070205080204" pitchFamily="34" charset="-128"/>
              </a:defRPr>
            </a:lvl3pPr>
            <a:lvl4pPr marL="1513629" indent="-216233">
              <a:defRPr>
                <a:solidFill>
                  <a:schemeClr val="tx1"/>
                </a:solidFill>
                <a:latin typeface="Calibri" panose="020F0502020204030204" pitchFamily="34" charset="0"/>
                <a:ea typeface="MS PGothic" panose="020B0600070205080204" pitchFamily="34" charset="-128"/>
              </a:defRPr>
            </a:lvl4pPr>
            <a:lvl5pPr marL="1946095" indent="-216233">
              <a:defRPr>
                <a:solidFill>
                  <a:schemeClr val="tx1"/>
                </a:solidFill>
                <a:latin typeface="Calibri" panose="020F0502020204030204" pitchFamily="34" charset="0"/>
                <a:ea typeface="MS PGothic" panose="020B0600070205080204" pitchFamily="34" charset="-128"/>
              </a:defRPr>
            </a:lvl5pPr>
            <a:lvl6pPr marL="2378560"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811026"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243491"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675957"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65DEB718-964C-4A1E-ABB2-164114E42590}" type="slidenum">
              <a:rPr lang="en-US" altLang="en-US" smtClean="0"/>
              <a:pPr/>
              <a:t>31</a:t>
            </a:fld>
            <a:endParaRPr lang="en-US" altLang="en-US"/>
          </a:p>
        </p:txBody>
      </p:sp>
    </p:spTree>
    <p:extLst>
      <p:ext uri="{BB962C8B-B14F-4D97-AF65-F5344CB8AC3E}">
        <p14:creationId xmlns:p14="http://schemas.microsoft.com/office/powerpoint/2010/main" val="1223549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heatmap shows how the data are related to each other.</a:t>
            </a:r>
          </a:p>
        </p:txBody>
      </p:sp>
      <p:sp>
        <p:nvSpPr>
          <p:cNvPr id="4" name="Slide Number Placeholder 3"/>
          <p:cNvSpPr>
            <a:spLocks noGrp="1"/>
          </p:cNvSpPr>
          <p:nvPr>
            <p:ph type="sldNum" sz="quarter" idx="5"/>
          </p:nvPr>
        </p:nvSpPr>
        <p:spPr/>
        <p:txBody>
          <a:bodyPr/>
          <a:lstStyle/>
          <a:p>
            <a:fld id="{D680C5E2-78CD-F746-9BAF-2B89BCAF7EBF}" type="slidenum">
              <a:rPr lang="en-US" smtClean="0"/>
              <a:t>33</a:t>
            </a:fld>
            <a:endParaRPr lang="en-US"/>
          </a:p>
        </p:txBody>
      </p:sp>
    </p:spTree>
    <p:extLst>
      <p:ext uri="{BB962C8B-B14F-4D97-AF65-F5344CB8AC3E}">
        <p14:creationId xmlns:p14="http://schemas.microsoft.com/office/powerpoint/2010/main" val="1144390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Montserrat" panose="020F0502020204030204" pitchFamily="2" charset="0"/>
              </a:rPr>
              <a:t>A </a:t>
            </a:r>
            <a:r>
              <a:rPr lang="en-US" dirty="0"/>
              <a:t>correlogram</a:t>
            </a:r>
            <a:r>
              <a:rPr lang="en-US" b="0" i="0" dirty="0">
                <a:solidFill>
                  <a:srgbClr val="555555"/>
                </a:solidFill>
                <a:effectLst/>
                <a:latin typeface="Montserrat" panose="020F0502020204030204" pitchFamily="2" charset="0"/>
              </a:rPr>
              <a:t> or correlation matrix allows to </a:t>
            </a:r>
            <a:r>
              <a:rPr lang="en-US" b="0" i="0" dirty="0" err="1">
                <a:solidFill>
                  <a:srgbClr val="555555"/>
                </a:solidFill>
                <a:effectLst/>
                <a:latin typeface="Montserrat" panose="020F0502020204030204" pitchFamily="2" charset="0"/>
              </a:rPr>
              <a:t>analyse</a:t>
            </a:r>
            <a:r>
              <a:rPr lang="en-US" b="0" i="0" dirty="0">
                <a:solidFill>
                  <a:srgbClr val="555555"/>
                </a:solidFill>
                <a:effectLst/>
                <a:latin typeface="Montserrat" panose="020F0502020204030204" pitchFamily="2" charset="0"/>
              </a:rPr>
              <a:t> the relationship between each pair of numeric variables of a dataset. The relationship between each pair of variable is </a:t>
            </a:r>
            <a:r>
              <a:rPr lang="en-US" b="0" i="0" dirty="0" err="1">
                <a:solidFill>
                  <a:srgbClr val="555555"/>
                </a:solidFill>
                <a:effectLst/>
                <a:latin typeface="Montserrat" panose="020F0502020204030204" pitchFamily="2" charset="0"/>
              </a:rPr>
              <a:t>visualised</a:t>
            </a:r>
            <a:r>
              <a:rPr lang="en-US" b="0" i="0" dirty="0">
                <a:solidFill>
                  <a:srgbClr val="555555"/>
                </a:solidFill>
                <a:effectLst/>
                <a:latin typeface="Montserrat" panose="020F0502020204030204" pitchFamily="2" charset="0"/>
              </a:rPr>
              <a:t> through a </a:t>
            </a:r>
            <a:r>
              <a:rPr lang="en-US" b="0" i="0" u="none" strike="noStrike" dirty="0">
                <a:solidFill>
                  <a:srgbClr val="69B3A2"/>
                </a:solidFill>
                <a:effectLst/>
                <a:latin typeface="Montserrat" panose="020F0502020204030204" pitchFamily="2" charset="0"/>
                <a:hlinkClick r:id="rId3"/>
              </a:rPr>
              <a:t>scatterplot</a:t>
            </a:r>
            <a:r>
              <a:rPr lang="en-US" b="0" i="0" dirty="0">
                <a:solidFill>
                  <a:srgbClr val="555555"/>
                </a:solidFill>
                <a:effectLst/>
                <a:latin typeface="Montserrat" panose="020F0502020204030204" pitchFamily="2" charset="0"/>
              </a:rPr>
              <a:t>, or a symbol that represents the correlation (bubble, line, number..).</a:t>
            </a:r>
          </a:p>
          <a:p>
            <a:endParaRPr lang="en-US" b="0" i="0" dirty="0">
              <a:solidFill>
                <a:srgbClr val="555555"/>
              </a:solidFill>
              <a:effectLst/>
              <a:latin typeface="Montserrat" panose="020F0502020204030204" pitchFamily="2" charset="0"/>
            </a:endParaRPr>
          </a:p>
          <a:p>
            <a:r>
              <a:rPr lang="en-US" b="0" i="0" dirty="0">
                <a:solidFill>
                  <a:srgbClr val="555555"/>
                </a:solidFill>
                <a:effectLst/>
                <a:latin typeface="Montserrat" panose="00000500000000000000" pitchFamily="2" charset="0"/>
              </a:rPr>
              <a:t>The diagonal often represents the </a:t>
            </a:r>
            <a:r>
              <a:rPr lang="en-US" dirty="0"/>
              <a:t>distribution</a:t>
            </a:r>
            <a:r>
              <a:rPr lang="en-US" b="0" i="0" dirty="0">
                <a:solidFill>
                  <a:srgbClr val="555555"/>
                </a:solidFill>
                <a:effectLst/>
                <a:latin typeface="Montserrat" panose="00000500000000000000" pitchFamily="2" charset="0"/>
              </a:rPr>
              <a:t> of each variable, using an </a:t>
            </a:r>
            <a:r>
              <a:rPr lang="en-US" b="0" i="0" u="none" strike="noStrike" dirty="0">
                <a:solidFill>
                  <a:srgbClr val="69B3A2"/>
                </a:solidFill>
                <a:effectLst/>
                <a:latin typeface="Montserrat" panose="00000500000000000000" pitchFamily="2" charset="0"/>
                <a:hlinkClick r:id="rId4"/>
              </a:rPr>
              <a:t>histogram</a:t>
            </a:r>
            <a:r>
              <a:rPr lang="en-US" b="0" i="0" dirty="0">
                <a:solidFill>
                  <a:srgbClr val="555555"/>
                </a:solidFill>
                <a:effectLst/>
                <a:latin typeface="Montserrat" panose="00000500000000000000" pitchFamily="2" charset="0"/>
              </a:rPr>
              <a:t> or a </a:t>
            </a:r>
            <a:r>
              <a:rPr lang="en-US" b="0" i="0" u="none" strike="noStrike" dirty="0">
                <a:solidFill>
                  <a:srgbClr val="69B3A2"/>
                </a:solidFill>
                <a:effectLst/>
                <a:latin typeface="Montserrat" panose="00000500000000000000" pitchFamily="2" charset="0"/>
                <a:hlinkClick r:id="rId5"/>
              </a:rPr>
              <a:t>density plot</a:t>
            </a:r>
            <a:r>
              <a:rPr lang="en-US" b="0" i="0" dirty="0">
                <a:solidFill>
                  <a:srgbClr val="555555"/>
                </a:solidFill>
                <a:effectLst/>
                <a:latin typeface="Montserrat" panose="00000500000000000000" pitchFamily="2" charset="0"/>
              </a:rPr>
              <a:t>.</a:t>
            </a:r>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34</a:t>
            </a:fld>
            <a:endParaRPr lang="en-US"/>
          </a:p>
        </p:txBody>
      </p:sp>
    </p:spTree>
    <p:extLst>
      <p:ext uri="{BB962C8B-B14F-4D97-AF65-F5344CB8AC3E}">
        <p14:creationId xmlns:p14="http://schemas.microsoft.com/office/powerpoint/2010/main" val="2055720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4036" name="Slide Number Placeholder 3"/>
          <p:cNvSpPr>
            <a:spLocks noGrp="1"/>
          </p:cNvSpPr>
          <p:nvPr>
            <p:ph type="sldNum" sz="quarter" idx="5"/>
          </p:nvPr>
        </p:nvSpPr>
        <p:spPr bwMode="auto">
          <a:xfrm>
            <a:off x="3884414" y="8685893"/>
            <a:ext cx="2972098" cy="4581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defRPr>
                <a:solidFill>
                  <a:schemeClr val="tx1"/>
                </a:solidFill>
                <a:latin typeface="Calibri" panose="020F0502020204030204" pitchFamily="34" charset="0"/>
                <a:ea typeface="MS PGothic" panose="020B0600070205080204" pitchFamily="34" charset="-128"/>
              </a:defRPr>
            </a:lvl1pPr>
            <a:lvl2pPr marL="702756" indent="-270291">
              <a:defRPr>
                <a:solidFill>
                  <a:schemeClr val="tx1"/>
                </a:solidFill>
                <a:latin typeface="Calibri" panose="020F0502020204030204" pitchFamily="34" charset="0"/>
                <a:ea typeface="MS PGothic" panose="020B0600070205080204" pitchFamily="34" charset="-128"/>
              </a:defRPr>
            </a:lvl2pPr>
            <a:lvl3pPr marL="1081164" indent="-216233">
              <a:defRPr>
                <a:solidFill>
                  <a:schemeClr val="tx1"/>
                </a:solidFill>
                <a:latin typeface="Calibri" panose="020F0502020204030204" pitchFamily="34" charset="0"/>
                <a:ea typeface="MS PGothic" panose="020B0600070205080204" pitchFamily="34" charset="-128"/>
              </a:defRPr>
            </a:lvl3pPr>
            <a:lvl4pPr marL="1513629" indent="-216233">
              <a:defRPr>
                <a:solidFill>
                  <a:schemeClr val="tx1"/>
                </a:solidFill>
                <a:latin typeface="Calibri" panose="020F0502020204030204" pitchFamily="34" charset="0"/>
                <a:ea typeface="MS PGothic" panose="020B0600070205080204" pitchFamily="34" charset="-128"/>
              </a:defRPr>
            </a:lvl4pPr>
            <a:lvl5pPr marL="1946095" indent="-216233">
              <a:defRPr>
                <a:solidFill>
                  <a:schemeClr val="tx1"/>
                </a:solidFill>
                <a:latin typeface="Calibri" panose="020F0502020204030204" pitchFamily="34" charset="0"/>
                <a:ea typeface="MS PGothic" panose="020B0600070205080204" pitchFamily="34" charset="-128"/>
              </a:defRPr>
            </a:lvl5pPr>
            <a:lvl6pPr marL="2378560"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811026"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243491"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675957"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B9F34211-C613-4E53-8EB9-2D33A3A8FBC1}" type="slidenum">
              <a:rPr lang="en-US" altLang="en-US" smtClean="0"/>
              <a:pPr/>
              <a:t>40</a:t>
            </a:fld>
            <a:endParaRPr lang="en-US" altLang="en-US"/>
          </a:p>
        </p:txBody>
      </p:sp>
    </p:spTree>
    <p:extLst>
      <p:ext uri="{BB962C8B-B14F-4D97-AF65-F5344CB8AC3E}">
        <p14:creationId xmlns:p14="http://schemas.microsoft.com/office/powerpoint/2010/main" val="1693376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High school GPA and SAT are correlated: changing SAT by one unit holding High school GPA fixed may not happen! </a:t>
            </a:r>
          </a:p>
        </p:txBody>
      </p:sp>
      <p:sp>
        <p:nvSpPr>
          <p:cNvPr id="46084" name="Slide Number Placeholder 3"/>
          <p:cNvSpPr>
            <a:spLocks noGrp="1"/>
          </p:cNvSpPr>
          <p:nvPr>
            <p:ph type="sldNum" sz="quarter" idx="5"/>
          </p:nvPr>
        </p:nvSpPr>
        <p:spPr bwMode="auto">
          <a:xfrm>
            <a:off x="3884414" y="8685893"/>
            <a:ext cx="2972098" cy="4581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defRPr>
                <a:solidFill>
                  <a:schemeClr val="tx1"/>
                </a:solidFill>
                <a:latin typeface="Calibri" panose="020F0502020204030204" pitchFamily="34" charset="0"/>
                <a:ea typeface="MS PGothic" panose="020B0600070205080204" pitchFamily="34" charset="-128"/>
              </a:defRPr>
            </a:lvl1pPr>
            <a:lvl2pPr marL="702756" indent="-270291">
              <a:defRPr>
                <a:solidFill>
                  <a:schemeClr val="tx1"/>
                </a:solidFill>
                <a:latin typeface="Calibri" panose="020F0502020204030204" pitchFamily="34" charset="0"/>
                <a:ea typeface="MS PGothic" panose="020B0600070205080204" pitchFamily="34" charset="-128"/>
              </a:defRPr>
            </a:lvl2pPr>
            <a:lvl3pPr marL="1081164" indent="-216233">
              <a:defRPr>
                <a:solidFill>
                  <a:schemeClr val="tx1"/>
                </a:solidFill>
                <a:latin typeface="Calibri" panose="020F0502020204030204" pitchFamily="34" charset="0"/>
                <a:ea typeface="MS PGothic" panose="020B0600070205080204" pitchFamily="34" charset="-128"/>
              </a:defRPr>
            </a:lvl3pPr>
            <a:lvl4pPr marL="1513629" indent="-216233">
              <a:defRPr>
                <a:solidFill>
                  <a:schemeClr val="tx1"/>
                </a:solidFill>
                <a:latin typeface="Calibri" panose="020F0502020204030204" pitchFamily="34" charset="0"/>
                <a:ea typeface="MS PGothic" panose="020B0600070205080204" pitchFamily="34" charset="-128"/>
              </a:defRPr>
            </a:lvl4pPr>
            <a:lvl5pPr marL="1946095" indent="-216233">
              <a:defRPr>
                <a:solidFill>
                  <a:schemeClr val="tx1"/>
                </a:solidFill>
                <a:latin typeface="Calibri" panose="020F0502020204030204" pitchFamily="34" charset="0"/>
                <a:ea typeface="MS PGothic" panose="020B0600070205080204" pitchFamily="34" charset="-128"/>
              </a:defRPr>
            </a:lvl5pPr>
            <a:lvl6pPr marL="2378560"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811026"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243491"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675957" indent="-216233" defTabSz="43246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76BF5725-159A-45F9-BD5D-32545722C86A}" type="slidenum">
              <a:rPr lang="en-US" altLang="en-US" smtClean="0"/>
              <a:pPr/>
              <a:t>41</a:t>
            </a:fld>
            <a:endParaRPr lang="en-US" altLang="en-US"/>
          </a:p>
        </p:txBody>
      </p:sp>
    </p:spTree>
    <p:extLst>
      <p:ext uri="{BB962C8B-B14F-4D97-AF65-F5344CB8AC3E}">
        <p14:creationId xmlns:p14="http://schemas.microsoft.com/office/powerpoint/2010/main" val="2123579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 are three major questions that the regression analysis answers</a:t>
            </a:r>
          </a:p>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5</a:t>
            </a:fld>
            <a:endParaRPr lang="en-US"/>
          </a:p>
        </p:txBody>
      </p:sp>
    </p:spTree>
    <p:extLst>
      <p:ext uri="{BB962C8B-B14F-4D97-AF65-F5344CB8AC3E}">
        <p14:creationId xmlns:p14="http://schemas.microsoft.com/office/powerpoint/2010/main" val="1559036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Looks for a causal relationship between variables. In contrast to correlation analysis which does not indicate directionality of effects, the regression analysis assumes that the independent variable has an effect on the dependent variable.</a:t>
            </a:r>
          </a:p>
          <a:p>
            <a:pPr marL="158750" indent="0">
              <a:buNone/>
            </a:pPr>
            <a:endParaRPr lang="en-US" dirty="0"/>
          </a:p>
        </p:txBody>
      </p:sp>
    </p:spTree>
    <p:extLst>
      <p:ext uri="{BB962C8B-B14F-4D97-AF65-F5344CB8AC3E}">
        <p14:creationId xmlns:p14="http://schemas.microsoft.com/office/powerpoint/2010/main" val="4089142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point </a:t>
            </a:r>
            <a:r>
              <a:rPr lang="en-US" sz="1200" b="1" dirty="0"/>
              <a:t>(Etc. will see it later)</a:t>
            </a:r>
          </a:p>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12</a:t>
            </a:fld>
            <a:endParaRPr lang="en-US"/>
          </a:p>
        </p:txBody>
      </p:sp>
    </p:spTree>
    <p:extLst>
      <p:ext uri="{BB962C8B-B14F-4D97-AF65-F5344CB8AC3E}">
        <p14:creationId xmlns:p14="http://schemas.microsoft.com/office/powerpoint/2010/main" val="573124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Point </a:t>
            </a:r>
            <a:r>
              <a:rPr lang="en-US" sz="1200" b="0" i="0" dirty="0">
                <a:solidFill>
                  <a:srgbClr val="222222"/>
                </a:solidFill>
                <a:effectLst/>
              </a:rPr>
              <a:t>When the polynomial is of degree 2, it is called a quadratic model.</a:t>
            </a:r>
          </a:p>
          <a:p>
            <a:r>
              <a:rPr lang="en-US" sz="1200" b="0" i="0" dirty="0">
                <a:solidFill>
                  <a:srgbClr val="222222"/>
                </a:solidFill>
                <a:effectLst/>
              </a:rPr>
              <a:t>When the degree of a polynomial is 3, it is called a cubic model, and </a:t>
            </a:r>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21</a:t>
            </a:fld>
            <a:endParaRPr lang="en-US"/>
          </a:p>
        </p:txBody>
      </p:sp>
    </p:spTree>
    <p:extLst>
      <p:ext uri="{BB962C8B-B14F-4D97-AF65-F5344CB8AC3E}">
        <p14:creationId xmlns:p14="http://schemas.microsoft.com/office/powerpoint/2010/main" val="2791263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epsilon in all the </a:t>
            </a:r>
            <a:r>
              <a:rPr lang="en-US" dirty="0" err="1"/>
              <a:t>formulaes</a:t>
            </a:r>
            <a:r>
              <a:rPr lang="en-US" dirty="0"/>
              <a:t> above but we don’t know what it means.</a:t>
            </a:r>
          </a:p>
          <a:p>
            <a:r>
              <a:rPr lang="en-US" dirty="0"/>
              <a:t>Whenever the model is trained on the independent variables, it provides us a predicted dependent variable. So the difference between the predicted y and actual y is the error then .</a:t>
            </a:r>
          </a:p>
          <a:p>
            <a:r>
              <a:rPr lang="en-US" dirty="0"/>
              <a:t>This error is called Residuals</a:t>
            </a:r>
          </a:p>
        </p:txBody>
      </p:sp>
      <p:sp>
        <p:nvSpPr>
          <p:cNvPr id="4" name="Slide Number Placeholder 3"/>
          <p:cNvSpPr>
            <a:spLocks noGrp="1"/>
          </p:cNvSpPr>
          <p:nvPr>
            <p:ph type="sldNum" sz="quarter" idx="5"/>
          </p:nvPr>
        </p:nvSpPr>
        <p:spPr/>
        <p:txBody>
          <a:bodyPr/>
          <a:lstStyle/>
          <a:p>
            <a:fld id="{D680C5E2-78CD-F746-9BAF-2B89BCAF7EBF}" type="slidenum">
              <a:rPr lang="en-US" smtClean="0"/>
              <a:t>22</a:t>
            </a:fld>
            <a:endParaRPr lang="en-US"/>
          </a:p>
        </p:txBody>
      </p:sp>
    </p:spTree>
    <p:extLst>
      <p:ext uri="{BB962C8B-B14F-4D97-AF65-F5344CB8AC3E}">
        <p14:creationId xmlns:p14="http://schemas.microsoft.com/office/powerpoint/2010/main" val="3031147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22222"/>
                </a:solidFill>
                <a:effectLst/>
              </a:rPr>
              <a:t>First point (like in time-series data wherein the next value is dependent on the previous one).</a:t>
            </a:r>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25</a:t>
            </a:fld>
            <a:endParaRPr lang="en-US"/>
          </a:p>
        </p:txBody>
      </p:sp>
    </p:spTree>
    <p:extLst>
      <p:ext uri="{BB962C8B-B14F-4D97-AF65-F5344CB8AC3E}">
        <p14:creationId xmlns:p14="http://schemas.microsoft.com/office/powerpoint/2010/main" val="3934282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26</a:t>
            </a:fld>
            <a:endParaRPr lang="en-US"/>
          </a:p>
        </p:txBody>
      </p:sp>
    </p:spTree>
    <p:extLst>
      <p:ext uri="{BB962C8B-B14F-4D97-AF65-F5344CB8AC3E}">
        <p14:creationId xmlns:p14="http://schemas.microsoft.com/office/powerpoint/2010/main" val="31327205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A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pic>
        <p:nvPicPr>
          <p:cNvPr id="5" name="Picture 4" descr="Text&#10;&#10;Description automatically generated">
            <a:extLst>
              <a:ext uri="{FF2B5EF4-FFF2-40B4-BE49-F238E27FC236}">
                <a16:creationId xmlns:a16="http://schemas.microsoft.com/office/drawing/2014/main" id="{031E7C7E-200A-F626-0A3D-92CC978B8DA3}"/>
              </a:ext>
            </a:extLst>
          </p:cNvPr>
          <p:cNvPicPr>
            <a:picLocks noChangeAspect="1"/>
          </p:cNvPicPr>
          <p:nvPr userDrawn="1"/>
        </p:nvPicPr>
        <p:blipFill>
          <a:blip r:embed="rId3"/>
          <a:stretch>
            <a:fillRect/>
          </a:stretch>
        </p:blipFill>
        <p:spPr>
          <a:xfrm>
            <a:off x="1978871" y="3562708"/>
            <a:ext cx="5226218" cy="1455771"/>
          </a:xfrm>
          <a:prstGeom prst="rect">
            <a:avLst/>
          </a:prstGeom>
        </p:spPr>
      </p:pic>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Chart">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4" name="Wide Chart">
            <a:extLst>
              <a:ext uri="{FF2B5EF4-FFF2-40B4-BE49-F238E27FC236}">
                <a16:creationId xmlns:a16="http://schemas.microsoft.com/office/drawing/2014/main" id="{21B7D27F-640B-514B-9B11-9D1645F3F49A}"/>
              </a:ext>
            </a:extLst>
          </p:cNvPr>
          <p:cNvSpPr>
            <a:spLocks noGrp="1" noChangeAspect="1"/>
          </p:cNvSpPr>
          <p:nvPr>
            <p:ph type="chart" sz="quarter" idx="11"/>
          </p:nvPr>
        </p:nvSpPr>
        <p:spPr>
          <a:xfrm>
            <a:off x="228600" y="285750"/>
            <a:ext cx="8686800" cy="4572000"/>
          </a:xfrm>
        </p:spPr>
        <p:txBody>
          <a:bodyPr/>
          <a:lstStyle/>
          <a:p>
            <a:r>
              <a:rPr lang="en-US"/>
              <a:t>Click icon to add chart</a:t>
            </a:r>
          </a:p>
        </p:txBody>
      </p:sp>
    </p:spTree>
    <p:extLst>
      <p:ext uri="{BB962C8B-B14F-4D97-AF65-F5344CB8AC3E}">
        <p14:creationId xmlns:p14="http://schemas.microsoft.com/office/powerpoint/2010/main" val="93325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Bleed Phot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7" name="Full Bleed Photo">
            <a:extLst>
              <a:ext uri="{FF2B5EF4-FFF2-40B4-BE49-F238E27FC236}">
                <a16:creationId xmlns:a16="http://schemas.microsoft.com/office/drawing/2014/main" id="{3D0D2707-18C2-FA48-9C1E-B114D1A3869D}"/>
              </a:ext>
            </a:extLst>
          </p:cNvPr>
          <p:cNvSpPr>
            <a:spLocks noGrp="1" noChangeAspect="1"/>
          </p:cNvSpPr>
          <p:nvPr>
            <p:ph type="pic" sz="quarter" idx="10"/>
          </p:nvPr>
        </p:nvSpPr>
        <p:spPr>
          <a:xfrm>
            <a:off x="-45720" y="-34290"/>
            <a:ext cx="9235440" cy="5212080"/>
          </a:xfrm>
        </p:spPr>
        <p:txBody>
          <a:bodyPr/>
          <a:lstStyle/>
          <a:p>
            <a:r>
              <a:rPr lang="en-US"/>
              <a:t>Click icon to add picture</a:t>
            </a:r>
          </a:p>
        </p:txBody>
      </p:sp>
    </p:spTree>
    <p:extLst>
      <p:ext uri="{BB962C8B-B14F-4D97-AF65-F5344CB8AC3E}">
        <p14:creationId xmlns:p14="http://schemas.microsoft.com/office/powerpoint/2010/main" val="378095352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Bleed Vide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5" name="Full Bleed Video">
            <a:extLst>
              <a:ext uri="{FF2B5EF4-FFF2-40B4-BE49-F238E27FC236}">
                <a16:creationId xmlns:a16="http://schemas.microsoft.com/office/drawing/2014/main" id="{E64AE5ED-FB71-2940-A0AA-8B776317FAB2}"/>
              </a:ext>
            </a:extLst>
          </p:cNvPr>
          <p:cNvSpPr>
            <a:spLocks noGrp="1"/>
          </p:cNvSpPr>
          <p:nvPr>
            <p:ph type="media" sz="quarter" idx="10"/>
          </p:nvPr>
        </p:nvSpPr>
        <p:spPr>
          <a:xfrm>
            <a:off x="-45720" y="-34290"/>
            <a:ext cx="9235440" cy="5212080"/>
          </a:xfrm>
        </p:spPr>
        <p:txBody>
          <a:bodyPr/>
          <a:lstStyle/>
          <a:p>
            <a:r>
              <a:rPr lang="en-US"/>
              <a:t>Click icon to add media</a:t>
            </a:r>
          </a:p>
        </p:txBody>
      </p:sp>
    </p:spTree>
    <p:extLst>
      <p:ext uri="{BB962C8B-B14F-4D97-AF65-F5344CB8AC3E}">
        <p14:creationId xmlns:p14="http://schemas.microsoft.com/office/powerpoint/2010/main" val="3238597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1149637" y="334093"/>
            <a:ext cx="6844725" cy="1222200"/>
          </a:xfrm>
          <a:prstGeom prst="rect">
            <a:avLst/>
          </a:prstGeom>
        </p:spPr>
        <p:txBody>
          <a:bodyPr spcFirstLastPara="1" wrap="square" lIns="91425" tIns="91425" rIns="91425" bIns="91425" anchor="t" anchorCtr="0">
            <a:noAutofit/>
          </a:bodyPr>
          <a:lstStyle>
            <a:lvl1pPr lvl="0">
              <a:spcBef>
                <a:spcPts val="0"/>
              </a:spcBef>
              <a:spcAft>
                <a:spcPts val="0"/>
              </a:spcAft>
              <a:buSzPts val="6900"/>
              <a:buNone/>
              <a:defRPr/>
            </a:lvl1pPr>
            <a:lvl2pPr lvl="1">
              <a:spcBef>
                <a:spcPts val="0"/>
              </a:spcBef>
              <a:spcAft>
                <a:spcPts val="0"/>
              </a:spcAft>
              <a:buSzPts val="6900"/>
              <a:buNone/>
              <a:defRPr/>
            </a:lvl2pPr>
            <a:lvl3pPr lvl="2">
              <a:spcBef>
                <a:spcPts val="0"/>
              </a:spcBef>
              <a:spcAft>
                <a:spcPts val="0"/>
              </a:spcAft>
              <a:buSzPts val="6900"/>
              <a:buNone/>
              <a:defRPr/>
            </a:lvl3pPr>
            <a:lvl4pPr lvl="3">
              <a:spcBef>
                <a:spcPts val="0"/>
              </a:spcBef>
              <a:spcAft>
                <a:spcPts val="0"/>
              </a:spcAft>
              <a:buSzPts val="6900"/>
              <a:buNone/>
              <a:defRPr/>
            </a:lvl4pPr>
            <a:lvl5pPr lvl="4">
              <a:spcBef>
                <a:spcPts val="0"/>
              </a:spcBef>
              <a:spcAft>
                <a:spcPts val="0"/>
              </a:spcAft>
              <a:buSzPts val="6900"/>
              <a:buNone/>
              <a:defRPr/>
            </a:lvl5pPr>
            <a:lvl6pPr lvl="5">
              <a:spcBef>
                <a:spcPts val="0"/>
              </a:spcBef>
              <a:spcAft>
                <a:spcPts val="0"/>
              </a:spcAft>
              <a:buSzPts val="6900"/>
              <a:buNone/>
              <a:defRPr/>
            </a:lvl6pPr>
            <a:lvl7pPr lvl="6">
              <a:spcBef>
                <a:spcPts val="0"/>
              </a:spcBef>
              <a:spcAft>
                <a:spcPts val="0"/>
              </a:spcAft>
              <a:buSzPts val="6900"/>
              <a:buNone/>
              <a:defRPr/>
            </a:lvl7pPr>
            <a:lvl8pPr lvl="7">
              <a:spcBef>
                <a:spcPts val="0"/>
              </a:spcBef>
              <a:spcAft>
                <a:spcPts val="0"/>
              </a:spcAft>
              <a:buSzPts val="6900"/>
              <a:buNone/>
              <a:defRPr/>
            </a:lvl8pPr>
            <a:lvl9pPr lvl="8">
              <a:spcBef>
                <a:spcPts val="0"/>
              </a:spcBef>
              <a:spcAft>
                <a:spcPts val="0"/>
              </a:spcAft>
              <a:buSzPts val="6900"/>
              <a:buNone/>
              <a:defRPr/>
            </a:lvl9pPr>
          </a:lstStyle>
          <a:p>
            <a:endParaRPr/>
          </a:p>
        </p:txBody>
      </p:sp>
      <p:sp>
        <p:nvSpPr>
          <p:cNvPr id="29" name="Google Shape;29;p4"/>
          <p:cNvSpPr txBox="1">
            <a:spLocks noGrp="1"/>
          </p:cNvSpPr>
          <p:nvPr>
            <p:ph type="body" idx="1"/>
          </p:nvPr>
        </p:nvSpPr>
        <p:spPr>
          <a:xfrm>
            <a:off x="537882" y="1946686"/>
            <a:ext cx="8068234" cy="2558250"/>
          </a:xfrm>
          <a:prstGeom prst="rect">
            <a:avLst/>
          </a:prstGeom>
        </p:spPr>
        <p:txBody>
          <a:bodyPr spcFirstLastPara="1" wrap="square" lIns="91425" tIns="91425" rIns="91425" bIns="91425" anchor="t" anchorCtr="0">
            <a:noAutofit/>
          </a:bodyPr>
          <a:lstStyle>
            <a:lvl1pPr marL="314325" lvl="0" indent="-285750">
              <a:spcBef>
                <a:spcPts val="0"/>
              </a:spcBef>
              <a:spcAft>
                <a:spcPts val="0"/>
              </a:spcAft>
              <a:buSzPts val="3000"/>
              <a:buFont typeface="Wingdings" panose="05000000000000000000" pitchFamily="2" charset="2"/>
              <a:buChar char="§"/>
              <a:defRPr/>
            </a:lvl1pPr>
            <a:lvl2pPr marL="685800" lvl="1" indent="-314325">
              <a:spcBef>
                <a:spcPts val="1575"/>
              </a:spcBef>
              <a:spcAft>
                <a:spcPts val="0"/>
              </a:spcAft>
              <a:buSzPts val="3000"/>
              <a:buChar char="○"/>
              <a:defRPr/>
            </a:lvl2pPr>
            <a:lvl3pPr marL="1028700" lvl="2" indent="-314325">
              <a:spcBef>
                <a:spcPts val="1575"/>
              </a:spcBef>
              <a:spcAft>
                <a:spcPts val="0"/>
              </a:spcAft>
              <a:buSzPts val="3000"/>
              <a:buChar char="■"/>
              <a:defRPr/>
            </a:lvl3pPr>
            <a:lvl4pPr marL="1371600" lvl="3" indent="-314325">
              <a:spcBef>
                <a:spcPts val="1575"/>
              </a:spcBef>
              <a:spcAft>
                <a:spcPts val="0"/>
              </a:spcAft>
              <a:buSzPts val="3000"/>
              <a:buChar char="●"/>
              <a:defRPr/>
            </a:lvl4pPr>
            <a:lvl5pPr marL="1714500" lvl="4" indent="-314325">
              <a:spcBef>
                <a:spcPts val="1575"/>
              </a:spcBef>
              <a:spcAft>
                <a:spcPts val="0"/>
              </a:spcAft>
              <a:buSzPts val="3000"/>
              <a:buChar char="○"/>
              <a:defRPr/>
            </a:lvl5pPr>
            <a:lvl6pPr marL="2057400" lvl="5" indent="-314325">
              <a:spcBef>
                <a:spcPts val="1575"/>
              </a:spcBef>
              <a:spcAft>
                <a:spcPts val="0"/>
              </a:spcAft>
              <a:buSzPts val="3000"/>
              <a:buChar char="■"/>
              <a:defRPr/>
            </a:lvl6pPr>
            <a:lvl7pPr marL="2400300" lvl="6" indent="-314325">
              <a:spcBef>
                <a:spcPts val="1575"/>
              </a:spcBef>
              <a:spcAft>
                <a:spcPts val="0"/>
              </a:spcAft>
              <a:buSzPts val="3000"/>
              <a:buChar char="●"/>
              <a:defRPr/>
            </a:lvl7pPr>
            <a:lvl8pPr marL="2743200" lvl="7" indent="-314325">
              <a:spcBef>
                <a:spcPts val="1575"/>
              </a:spcBef>
              <a:spcAft>
                <a:spcPts val="0"/>
              </a:spcAft>
              <a:buSzPts val="3000"/>
              <a:buChar char="○"/>
              <a:defRPr/>
            </a:lvl8pPr>
            <a:lvl9pPr marL="3086100" lvl="8" indent="-314325">
              <a:spcBef>
                <a:spcPts val="1575"/>
              </a:spcBef>
              <a:spcAft>
                <a:spcPts val="1575"/>
              </a:spcAft>
              <a:buSzPts val="3000"/>
              <a:buChar char="■"/>
              <a:defRPr/>
            </a:lvl9pPr>
          </a:lstStyle>
          <a:p>
            <a:endParaRPr dirty="0"/>
          </a:p>
        </p:txBody>
      </p:sp>
    </p:spTree>
    <p:extLst>
      <p:ext uri="{BB962C8B-B14F-4D97-AF65-F5344CB8AC3E}">
        <p14:creationId xmlns:p14="http://schemas.microsoft.com/office/powerpoint/2010/main" val="3171557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0"/>
        <p:cNvGrpSpPr/>
        <p:nvPr/>
      </p:nvGrpSpPr>
      <p:grpSpPr>
        <a:xfrm>
          <a:off x="0" y="0"/>
          <a:ext cx="0" cy="0"/>
          <a:chOff x="0" y="0"/>
          <a:chExt cx="0" cy="0"/>
        </a:xfrm>
      </p:grpSpPr>
      <p:sp>
        <p:nvSpPr>
          <p:cNvPr id="43" name="Google Shape;43;p6"/>
          <p:cNvSpPr txBox="1">
            <a:spLocks noGrp="1"/>
          </p:cNvSpPr>
          <p:nvPr>
            <p:ph type="title"/>
          </p:nvPr>
        </p:nvSpPr>
        <p:spPr>
          <a:xfrm>
            <a:off x="311703" y="445025"/>
            <a:ext cx="8520750" cy="572625"/>
          </a:xfrm>
          <a:prstGeom prst="rect">
            <a:avLst/>
          </a:prstGeom>
        </p:spPr>
        <p:txBody>
          <a:bodyPr spcFirstLastPara="1" wrap="square" lIns="91425" tIns="91425" rIns="91425" bIns="91425" anchor="t" anchorCtr="0">
            <a:noAutofit/>
          </a:bodyPr>
          <a:lstStyle>
            <a:lvl1pPr lvl="0" rtl="0">
              <a:spcBef>
                <a:spcPts val="0"/>
              </a:spcBef>
              <a:spcAft>
                <a:spcPts val="0"/>
              </a:spcAft>
              <a:buSzPts val="6900"/>
              <a:buNone/>
              <a:defRPr/>
            </a:lvl1pPr>
            <a:lvl2pPr lvl="1" rtl="0">
              <a:spcBef>
                <a:spcPts val="0"/>
              </a:spcBef>
              <a:spcAft>
                <a:spcPts val="0"/>
              </a:spcAft>
              <a:buSzPts val="6900"/>
              <a:buNone/>
              <a:defRPr/>
            </a:lvl2pPr>
            <a:lvl3pPr lvl="2" rtl="0">
              <a:spcBef>
                <a:spcPts val="0"/>
              </a:spcBef>
              <a:spcAft>
                <a:spcPts val="0"/>
              </a:spcAft>
              <a:buSzPts val="6900"/>
              <a:buNone/>
              <a:defRPr/>
            </a:lvl3pPr>
            <a:lvl4pPr lvl="3" rtl="0">
              <a:spcBef>
                <a:spcPts val="0"/>
              </a:spcBef>
              <a:spcAft>
                <a:spcPts val="0"/>
              </a:spcAft>
              <a:buSzPts val="6900"/>
              <a:buNone/>
              <a:defRPr/>
            </a:lvl4pPr>
            <a:lvl5pPr lvl="4" rtl="0">
              <a:spcBef>
                <a:spcPts val="0"/>
              </a:spcBef>
              <a:spcAft>
                <a:spcPts val="0"/>
              </a:spcAft>
              <a:buSzPts val="6900"/>
              <a:buNone/>
              <a:defRPr/>
            </a:lvl5pPr>
            <a:lvl6pPr lvl="5" rtl="0">
              <a:spcBef>
                <a:spcPts val="0"/>
              </a:spcBef>
              <a:spcAft>
                <a:spcPts val="0"/>
              </a:spcAft>
              <a:buSzPts val="6900"/>
              <a:buNone/>
              <a:defRPr/>
            </a:lvl6pPr>
            <a:lvl7pPr lvl="6" rtl="0">
              <a:spcBef>
                <a:spcPts val="0"/>
              </a:spcBef>
              <a:spcAft>
                <a:spcPts val="0"/>
              </a:spcAft>
              <a:buSzPts val="6900"/>
              <a:buNone/>
              <a:defRPr/>
            </a:lvl7pPr>
            <a:lvl8pPr lvl="7" rtl="0">
              <a:spcBef>
                <a:spcPts val="0"/>
              </a:spcBef>
              <a:spcAft>
                <a:spcPts val="0"/>
              </a:spcAft>
              <a:buSzPts val="6900"/>
              <a:buNone/>
              <a:defRPr/>
            </a:lvl8pPr>
            <a:lvl9pPr lvl="8" rtl="0">
              <a:spcBef>
                <a:spcPts val="0"/>
              </a:spcBef>
              <a:spcAft>
                <a:spcPts val="0"/>
              </a:spcAft>
              <a:buSzPts val="6900"/>
              <a:buNone/>
              <a:defRPr/>
            </a:lvl9pPr>
          </a:lstStyle>
          <a:p>
            <a:endParaRPr/>
          </a:p>
        </p:txBody>
      </p:sp>
      <p:sp>
        <p:nvSpPr>
          <p:cNvPr id="44" name="Google Shape;44;p6"/>
          <p:cNvSpPr txBox="1">
            <a:spLocks noGrp="1"/>
          </p:cNvSpPr>
          <p:nvPr>
            <p:ph type="body" idx="1"/>
          </p:nvPr>
        </p:nvSpPr>
        <p:spPr>
          <a:xfrm>
            <a:off x="601069" y="1900725"/>
            <a:ext cx="2509425" cy="2668050"/>
          </a:xfrm>
          <a:prstGeom prst="rect">
            <a:avLst/>
          </a:prstGeom>
        </p:spPr>
        <p:txBody>
          <a:bodyPr spcFirstLastPara="1" wrap="square" lIns="91425" tIns="91425" rIns="91425" bIns="91425" anchor="t" anchorCtr="0">
            <a:noAutofit/>
          </a:bodyPr>
          <a:lstStyle>
            <a:lvl1pPr marL="342900" lvl="0" indent="-285750" rtl="0">
              <a:spcBef>
                <a:spcPts val="0"/>
              </a:spcBef>
              <a:spcAft>
                <a:spcPts val="0"/>
              </a:spcAft>
              <a:buSzPts val="2400"/>
              <a:buChar char="●"/>
              <a:defRPr sz="1800"/>
            </a:lvl1pPr>
            <a:lvl2pPr marL="685800" lvl="1" indent="-285750" rtl="0">
              <a:spcBef>
                <a:spcPts val="1575"/>
              </a:spcBef>
              <a:spcAft>
                <a:spcPts val="0"/>
              </a:spcAft>
              <a:buSzPts val="2400"/>
              <a:buChar char="○"/>
              <a:defRPr sz="1800"/>
            </a:lvl2pPr>
            <a:lvl3pPr marL="1028700" lvl="2" indent="-285750" rtl="0">
              <a:spcBef>
                <a:spcPts val="1575"/>
              </a:spcBef>
              <a:spcAft>
                <a:spcPts val="0"/>
              </a:spcAft>
              <a:buSzPts val="2400"/>
              <a:buChar char="■"/>
              <a:defRPr sz="1800"/>
            </a:lvl3pPr>
            <a:lvl4pPr marL="1371600" lvl="3" indent="-285750" rtl="0">
              <a:spcBef>
                <a:spcPts val="1575"/>
              </a:spcBef>
              <a:spcAft>
                <a:spcPts val="0"/>
              </a:spcAft>
              <a:buSzPts val="2400"/>
              <a:buChar char="●"/>
              <a:defRPr sz="1800"/>
            </a:lvl4pPr>
            <a:lvl5pPr marL="1714500" lvl="4" indent="-285750" rtl="0">
              <a:spcBef>
                <a:spcPts val="1575"/>
              </a:spcBef>
              <a:spcAft>
                <a:spcPts val="0"/>
              </a:spcAft>
              <a:buSzPts val="2400"/>
              <a:buChar char="○"/>
              <a:defRPr sz="1800"/>
            </a:lvl5pPr>
            <a:lvl6pPr marL="2057400" lvl="5" indent="-285750" rtl="0">
              <a:spcBef>
                <a:spcPts val="1575"/>
              </a:spcBef>
              <a:spcAft>
                <a:spcPts val="0"/>
              </a:spcAft>
              <a:buSzPts val="2400"/>
              <a:buChar char="■"/>
              <a:defRPr sz="1800"/>
            </a:lvl6pPr>
            <a:lvl7pPr marL="2400300" lvl="6" indent="-285750" rtl="0">
              <a:spcBef>
                <a:spcPts val="1575"/>
              </a:spcBef>
              <a:spcAft>
                <a:spcPts val="0"/>
              </a:spcAft>
              <a:buSzPts val="2400"/>
              <a:buChar char="●"/>
              <a:defRPr sz="1800"/>
            </a:lvl7pPr>
            <a:lvl8pPr marL="2743200" lvl="7" indent="-285750" rtl="0">
              <a:spcBef>
                <a:spcPts val="1575"/>
              </a:spcBef>
              <a:spcAft>
                <a:spcPts val="0"/>
              </a:spcAft>
              <a:buSzPts val="2400"/>
              <a:buChar char="○"/>
              <a:defRPr sz="1800"/>
            </a:lvl8pPr>
            <a:lvl9pPr marL="3086100" lvl="8" indent="-285750" rtl="0">
              <a:spcBef>
                <a:spcPts val="1575"/>
              </a:spcBef>
              <a:spcAft>
                <a:spcPts val="1575"/>
              </a:spcAft>
              <a:buSzPts val="2400"/>
              <a:buChar char="■"/>
              <a:defRPr sz="1800"/>
            </a:lvl9pPr>
          </a:lstStyle>
          <a:p>
            <a:endParaRPr/>
          </a:p>
        </p:txBody>
      </p:sp>
      <p:sp>
        <p:nvSpPr>
          <p:cNvPr id="45" name="Google Shape;45;p6"/>
          <p:cNvSpPr txBox="1">
            <a:spLocks noGrp="1"/>
          </p:cNvSpPr>
          <p:nvPr>
            <p:ph type="body" idx="2"/>
          </p:nvPr>
        </p:nvSpPr>
        <p:spPr>
          <a:xfrm>
            <a:off x="3437006" y="1900725"/>
            <a:ext cx="2509425" cy="2668050"/>
          </a:xfrm>
          <a:prstGeom prst="rect">
            <a:avLst/>
          </a:prstGeom>
        </p:spPr>
        <p:txBody>
          <a:bodyPr spcFirstLastPara="1" wrap="square" lIns="91425" tIns="91425" rIns="91425" bIns="91425" anchor="t" anchorCtr="0">
            <a:noAutofit/>
          </a:bodyPr>
          <a:lstStyle>
            <a:lvl1pPr marL="342900" lvl="0" indent="-285750" rtl="0">
              <a:spcBef>
                <a:spcPts val="0"/>
              </a:spcBef>
              <a:spcAft>
                <a:spcPts val="0"/>
              </a:spcAft>
              <a:buSzPts val="2400"/>
              <a:buChar char="●"/>
              <a:defRPr sz="1800"/>
            </a:lvl1pPr>
            <a:lvl2pPr marL="685800" lvl="1" indent="-285750" rtl="0">
              <a:spcBef>
                <a:spcPts val="1575"/>
              </a:spcBef>
              <a:spcAft>
                <a:spcPts val="0"/>
              </a:spcAft>
              <a:buSzPts val="2400"/>
              <a:buChar char="○"/>
              <a:defRPr sz="1800"/>
            </a:lvl2pPr>
            <a:lvl3pPr marL="1028700" lvl="2" indent="-285750" rtl="0">
              <a:spcBef>
                <a:spcPts val="1575"/>
              </a:spcBef>
              <a:spcAft>
                <a:spcPts val="0"/>
              </a:spcAft>
              <a:buSzPts val="2400"/>
              <a:buChar char="■"/>
              <a:defRPr sz="1800"/>
            </a:lvl3pPr>
            <a:lvl4pPr marL="1371600" lvl="3" indent="-285750" rtl="0">
              <a:spcBef>
                <a:spcPts val="1575"/>
              </a:spcBef>
              <a:spcAft>
                <a:spcPts val="0"/>
              </a:spcAft>
              <a:buSzPts val="2400"/>
              <a:buChar char="●"/>
              <a:defRPr sz="1800"/>
            </a:lvl4pPr>
            <a:lvl5pPr marL="1714500" lvl="4" indent="-285750" rtl="0">
              <a:spcBef>
                <a:spcPts val="1575"/>
              </a:spcBef>
              <a:spcAft>
                <a:spcPts val="0"/>
              </a:spcAft>
              <a:buSzPts val="2400"/>
              <a:buChar char="○"/>
              <a:defRPr sz="1800"/>
            </a:lvl5pPr>
            <a:lvl6pPr marL="2057400" lvl="5" indent="-285750" rtl="0">
              <a:spcBef>
                <a:spcPts val="1575"/>
              </a:spcBef>
              <a:spcAft>
                <a:spcPts val="0"/>
              </a:spcAft>
              <a:buSzPts val="2400"/>
              <a:buChar char="■"/>
              <a:defRPr sz="1800"/>
            </a:lvl6pPr>
            <a:lvl7pPr marL="2400300" lvl="6" indent="-285750" rtl="0">
              <a:spcBef>
                <a:spcPts val="1575"/>
              </a:spcBef>
              <a:spcAft>
                <a:spcPts val="0"/>
              </a:spcAft>
              <a:buSzPts val="2400"/>
              <a:buChar char="●"/>
              <a:defRPr sz="1800"/>
            </a:lvl7pPr>
            <a:lvl8pPr marL="2743200" lvl="7" indent="-285750" rtl="0">
              <a:spcBef>
                <a:spcPts val="1575"/>
              </a:spcBef>
              <a:spcAft>
                <a:spcPts val="0"/>
              </a:spcAft>
              <a:buSzPts val="2400"/>
              <a:buChar char="○"/>
              <a:defRPr sz="1800"/>
            </a:lvl8pPr>
            <a:lvl9pPr marL="3086100" lvl="8" indent="-285750" rtl="0">
              <a:spcBef>
                <a:spcPts val="1575"/>
              </a:spcBef>
              <a:spcAft>
                <a:spcPts val="1575"/>
              </a:spcAft>
              <a:buSzPts val="2400"/>
              <a:buChar char="■"/>
              <a:defRPr sz="1800"/>
            </a:lvl9pPr>
          </a:lstStyle>
          <a:p>
            <a:endParaRPr/>
          </a:p>
        </p:txBody>
      </p:sp>
      <p:sp>
        <p:nvSpPr>
          <p:cNvPr id="47" name="Google Shape;47;p6"/>
          <p:cNvSpPr txBox="1">
            <a:spLocks noGrp="1"/>
          </p:cNvSpPr>
          <p:nvPr>
            <p:ph type="body" idx="3"/>
          </p:nvPr>
        </p:nvSpPr>
        <p:spPr>
          <a:xfrm>
            <a:off x="6272954" y="1900725"/>
            <a:ext cx="2509425" cy="2668050"/>
          </a:xfrm>
          <a:prstGeom prst="rect">
            <a:avLst/>
          </a:prstGeom>
        </p:spPr>
        <p:txBody>
          <a:bodyPr spcFirstLastPara="1" wrap="square" lIns="91425" tIns="91425" rIns="91425" bIns="91425" anchor="t" anchorCtr="0">
            <a:noAutofit/>
          </a:bodyPr>
          <a:lstStyle>
            <a:lvl1pPr marL="342900" lvl="0" indent="-285750" rtl="0">
              <a:spcBef>
                <a:spcPts val="0"/>
              </a:spcBef>
              <a:spcAft>
                <a:spcPts val="0"/>
              </a:spcAft>
              <a:buSzPts val="2400"/>
              <a:buChar char="●"/>
              <a:defRPr sz="1800"/>
            </a:lvl1pPr>
            <a:lvl2pPr marL="685800" lvl="1" indent="-285750" rtl="0">
              <a:spcBef>
                <a:spcPts val="1575"/>
              </a:spcBef>
              <a:spcAft>
                <a:spcPts val="0"/>
              </a:spcAft>
              <a:buSzPts val="2400"/>
              <a:buChar char="○"/>
              <a:defRPr sz="1800"/>
            </a:lvl2pPr>
            <a:lvl3pPr marL="1028700" lvl="2" indent="-285750" rtl="0">
              <a:spcBef>
                <a:spcPts val="1575"/>
              </a:spcBef>
              <a:spcAft>
                <a:spcPts val="0"/>
              </a:spcAft>
              <a:buSzPts val="2400"/>
              <a:buChar char="■"/>
              <a:defRPr sz="1800"/>
            </a:lvl3pPr>
            <a:lvl4pPr marL="1371600" lvl="3" indent="-285750" rtl="0">
              <a:spcBef>
                <a:spcPts val="1575"/>
              </a:spcBef>
              <a:spcAft>
                <a:spcPts val="0"/>
              </a:spcAft>
              <a:buSzPts val="2400"/>
              <a:buChar char="●"/>
              <a:defRPr sz="1800"/>
            </a:lvl4pPr>
            <a:lvl5pPr marL="1714500" lvl="4" indent="-285750" rtl="0">
              <a:spcBef>
                <a:spcPts val="1575"/>
              </a:spcBef>
              <a:spcAft>
                <a:spcPts val="0"/>
              </a:spcAft>
              <a:buSzPts val="2400"/>
              <a:buChar char="○"/>
              <a:defRPr sz="1800"/>
            </a:lvl5pPr>
            <a:lvl6pPr marL="2057400" lvl="5" indent="-285750" rtl="0">
              <a:spcBef>
                <a:spcPts val="1575"/>
              </a:spcBef>
              <a:spcAft>
                <a:spcPts val="0"/>
              </a:spcAft>
              <a:buSzPts val="2400"/>
              <a:buChar char="■"/>
              <a:defRPr sz="1800"/>
            </a:lvl6pPr>
            <a:lvl7pPr marL="2400300" lvl="6" indent="-285750" rtl="0">
              <a:spcBef>
                <a:spcPts val="1575"/>
              </a:spcBef>
              <a:spcAft>
                <a:spcPts val="0"/>
              </a:spcAft>
              <a:buSzPts val="2400"/>
              <a:buChar char="●"/>
              <a:defRPr sz="1800"/>
            </a:lvl7pPr>
            <a:lvl8pPr marL="2743200" lvl="7" indent="-285750" rtl="0">
              <a:spcBef>
                <a:spcPts val="1575"/>
              </a:spcBef>
              <a:spcAft>
                <a:spcPts val="0"/>
              </a:spcAft>
              <a:buSzPts val="2400"/>
              <a:buChar char="○"/>
              <a:defRPr sz="1800"/>
            </a:lvl8pPr>
            <a:lvl9pPr marL="3086100" lvl="8" indent="-285750" rtl="0">
              <a:spcBef>
                <a:spcPts val="1575"/>
              </a:spcBef>
              <a:spcAft>
                <a:spcPts val="1575"/>
              </a:spcAft>
              <a:buSzPts val="2400"/>
              <a:buChar char="■"/>
              <a:defRPr sz="1800"/>
            </a:lvl9pPr>
          </a:lstStyle>
          <a:p>
            <a:endParaRPr/>
          </a:p>
        </p:txBody>
      </p:sp>
    </p:spTree>
    <p:extLst>
      <p:ext uri="{BB962C8B-B14F-4D97-AF65-F5344CB8AC3E}">
        <p14:creationId xmlns:p14="http://schemas.microsoft.com/office/powerpoint/2010/main" val="1966982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sp>
        <p:nvSpPr>
          <p:cNvPr id="33" name="Google Shape;33;p5"/>
          <p:cNvSpPr txBox="1">
            <a:spLocks noGrp="1"/>
          </p:cNvSpPr>
          <p:nvPr>
            <p:ph type="title"/>
          </p:nvPr>
        </p:nvSpPr>
        <p:spPr>
          <a:xfrm>
            <a:off x="1376212" y="288468"/>
            <a:ext cx="6391575" cy="572625"/>
          </a:xfrm>
          <a:prstGeom prst="rect">
            <a:avLst/>
          </a:prstGeom>
        </p:spPr>
        <p:txBody>
          <a:bodyPr spcFirstLastPara="1" wrap="square" lIns="91425" tIns="91425" rIns="91425" bIns="91425" anchor="t" anchorCtr="0">
            <a:noAutofit/>
          </a:bodyPr>
          <a:lstStyle>
            <a:lvl1pPr lvl="0">
              <a:spcBef>
                <a:spcPts val="0"/>
              </a:spcBef>
              <a:spcAft>
                <a:spcPts val="0"/>
              </a:spcAft>
              <a:buSzPts val="6900"/>
              <a:buNone/>
              <a:defRPr/>
            </a:lvl1pPr>
            <a:lvl2pPr lvl="1">
              <a:spcBef>
                <a:spcPts val="0"/>
              </a:spcBef>
              <a:spcAft>
                <a:spcPts val="0"/>
              </a:spcAft>
              <a:buSzPts val="6900"/>
              <a:buNone/>
              <a:defRPr/>
            </a:lvl2pPr>
            <a:lvl3pPr lvl="2">
              <a:spcBef>
                <a:spcPts val="0"/>
              </a:spcBef>
              <a:spcAft>
                <a:spcPts val="0"/>
              </a:spcAft>
              <a:buSzPts val="6900"/>
              <a:buNone/>
              <a:defRPr/>
            </a:lvl3pPr>
            <a:lvl4pPr lvl="3">
              <a:spcBef>
                <a:spcPts val="0"/>
              </a:spcBef>
              <a:spcAft>
                <a:spcPts val="0"/>
              </a:spcAft>
              <a:buSzPts val="6900"/>
              <a:buNone/>
              <a:defRPr/>
            </a:lvl4pPr>
            <a:lvl5pPr lvl="4">
              <a:spcBef>
                <a:spcPts val="0"/>
              </a:spcBef>
              <a:spcAft>
                <a:spcPts val="0"/>
              </a:spcAft>
              <a:buSzPts val="6900"/>
              <a:buNone/>
              <a:defRPr/>
            </a:lvl5pPr>
            <a:lvl6pPr lvl="5">
              <a:spcBef>
                <a:spcPts val="0"/>
              </a:spcBef>
              <a:spcAft>
                <a:spcPts val="0"/>
              </a:spcAft>
              <a:buSzPts val="6900"/>
              <a:buNone/>
              <a:defRPr/>
            </a:lvl6pPr>
            <a:lvl7pPr lvl="6">
              <a:spcBef>
                <a:spcPts val="0"/>
              </a:spcBef>
              <a:spcAft>
                <a:spcPts val="0"/>
              </a:spcAft>
              <a:buSzPts val="6900"/>
              <a:buNone/>
              <a:defRPr/>
            </a:lvl7pPr>
            <a:lvl8pPr lvl="7">
              <a:spcBef>
                <a:spcPts val="0"/>
              </a:spcBef>
              <a:spcAft>
                <a:spcPts val="0"/>
              </a:spcAft>
              <a:buSzPts val="6900"/>
              <a:buNone/>
              <a:defRPr/>
            </a:lvl8pPr>
            <a:lvl9pPr lvl="8">
              <a:spcBef>
                <a:spcPts val="0"/>
              </a:spcBef>
              <a:spcAft>
                <a:spcPts val="0"/>
              </a:spcAft>
              <a:buSzPts val="6900"/>
              <a:buNone/>
              <a:defRPr/>
            </a:lvl9pPr>
          </a:lstStyle>
          <a:p>
            <a:endParaRPr/>
          </a:p>
        </p:txBody>
      </p:sp>
      <p:sp>
        <p:nvSpPr>
          <p:cNvPr id="34" name="Google Shape;34;p5"/>
          <p:cNvSpPr txBox="1">
            <a:spLocks noGrp="1"/>
          </p:cNvSpPr>
          <p:nvPr>
            <p:ph type="body" idx="1"/>
          </p:nvPr>
        </p:nvSpPr>
        <p:spPr>
          <a:xfrm>
            <a:off x="409675" y="1399515"/>
            <a:ext cx="3322800" cy="2846475"/>
          </a:xfrm>
          <a:prstGeom prst="rect">
            <a:avLst/>
          </a:prstGeom>
        </p:spPr>
        <p:txBody>
          <a:bodyPr spcFirstLastPara="1" wrap="square" lIns="91425" tIns="91425" rIns="91425" bIns="91425" anchor="t" anchorCtr="0">
            <a:noAutofit/>
          </a:bodyPr>
          <a:lstStyle>
            <a:lvl1pPr marL="342900" lvl="0" indent="-285750">
              <a:spcBef>
                <a:spcPts val="0"/>
              </a:spcBef>
              <a:spcAft>
                <a:spcPts val="0"/>
              </a:spcAft>
              <a:buSzPts val="2400"/>
              <a:buChar char="●"/>
              <a:defRPr sz="1800"/>
            </a:lvl1pPr>
            <a:lvl2pPr marL="685800" lvl="1" indent="-285750">
              <a:spcBef>
                <a:spcPts val="1575"/>
              </a:spcBef>
              <a:spcAft>
                <a:spcPts val="0"/>
              </a:spcAft>
              <a:buSzPts val="2400"/>
              <a:buChar char="○"/>
              <a:defRPr sz="1800"/>
            </a:lvl2pPr>
            <a:lvl3pPr marL="1028700" lvl="2" indent="-285750">
              <a:spcBef>
                <a:spcPts val="1575"/>
              </a:spcBef>
              <a:spcAft>
                <a:spcPts val="0"/>
              </a:spcAft>
              <a:buSzPts val="2400"/>
              <a:buChar char="■"/>
              <a:defRPr sz="1800"/>
            </a:lvl3pPr>
            <a:lvl4pPr marL="1371600" lvl="3" indent="-285750">
              <a:spcBef>
                <a:spcPts val="1575"/>
              </a:spcBef>
              <a:spcAft>
                <a:spcPts val="0"/>
              </a:spcAft>
              <a:buSzPts val="2400"/>
              <a:buChar char="●"/>
              <a:defRPr sz="1800"/>
            </a:lvl4pPr>
            <a:lvl5pPr marL="1714500" lvl="4" indent="-285750">
              <a:spcBef>
                <a:spcPts val="1575"/>
              </a:spcBef>
              <a:spcAft>
                <a:spcPts val="0"/>
              </a:spcAft>
              <a:buSzPts val="2400"/>
              <a:buChar char="○"/>
              <a:defRPr sz="1800"/>
            </a:lvl5pPr>
            <a:lvl6pPr marL="2057400" lvl="5" indent="-285750">
              <a:spcBef>
                <a:spcPts val="1575"/>
              </a:spcBef>
              <a:spcAft>
                <a:spcPts val="0"/>
              </a:spcAft>
              <a:buSzPts val="2400"/>
              <a:buChar char="■"/>
              <a:defRPr sz="1800"/>
            </a:lvl6pPr>
            <a:lvl7pPr marL="2400300" lvl="6" indent="-285750">
              <a:spcBef>
                <a:spcPts val="1575"/>
              </a:spcBef>
              <a:spcAft>
                <a:spcPts val="0"/>
              </a:spcAft>
              <a:buSzPts val="2400"/>
              <a:buChar char="●"/>
              <a:defRPr sz="1800"/>
            </a:lvl7pPr>
            <a:lvl8pPr marL="2743200" lvl="7" indent="-285750">
              <a:spcBef>
                <a:spcPts val="1575"/>
              </a:spcBef>
              <a:spcAft>
                <a:spcPts val="0"/>
              </a:spcAft>
              <a:buSzPts val="2400"/>
              <a:buChar char="○"/>
              <a:defRPr sz="1800"/>
            </a:lvl8pPr>
            <a:lvl9pPr marL="3086100" lvl="8" indent="-285750">
              <a:spcBef>
                <a:spcPts val="1575"/>
              </a:spcBef>
              <a:spcAft>
                <a:spcPts val="1575"/>
              </a:spcAft>
              <a:buSzPts val="2400"/>
              <a:buChar char="■"/>
              <a:defRPr sz="1800"/>
            </a:lvl9pPr>
          </a:lstStyle>
          <a:p>
            <a:endParaRPr/>
          </a:p>
        </p:txBody>
      </p:sp>
      <p:sp>
        <p:nvSpPr>
          <p:cNvPr id="35" name="Google Shape;35;p5"/>
          <p:cNvSpPr txBox="1">
            <a:spLocks noGrp="1"/>
          </p:cNvSpPr>
          <p:nvPr>
            <p:ph type="body" idx="2"/>
          </p:nvPr>
        </p:nvSpPr>
        <p:spPr>
          <a:xfrm>
            <a:off x="5411527" y="1399515"/>
            <a:ext cx="3322800" cy="2846475"/>
          </a:xfrm>
          <a:prstGeom prst="rect">
            <a:avLst/>
          </a:prstGeom>
        </p:spPr>
        <p:txBody>
          <a:bodyPr spcFirstLastPara="1" wrap="square" lIns="91425" tIns="91425" rIns="91425" bIns="91425" anchor="t" anchorCtr="0">
            <a:noAutofit/>
          </a:bodyPr>
          <a:lstStyle>
            <a:lvl1pPr marL="342900" lvl="0" indent="-285750">
              <a:spcBef>
                <a:spcPts val="0"/>
              </a:spcBef>
              <a:spcAft>
                <a:spcPts val="0"/>
              </a:spcAft>
              <a:buSzPts val="2400"/>
              <a:buChar char="●"/>
              <a:defRPr sz="1800"/>
            </a:lvl1pPr>
            <a:lvl2pPr marL="685800" lvl="1" indent="-285750">
              <a:spcBef>
                <a:spcPts val="1575"/>
              </a:spcBef>
              <a:spcAft>
                <a:spcPts val="0"/>
              </a:spcAft>
              <a:buSzPts val="2400"/>
              <a:buChar char="○"/>
              <a:defRPr sz="1800"/>
            </a:lvl2pPr>
            <a:lvl3pPr marL="1028700" lvl="2" indent="-285750">
              <a:spcBef>
                <a:spcPts val="1575"/>
              </a:spcBef>
              <a:spcAft>
                <a:spcPts val="0"/>
              </a:spcAft>
              <a:buSzPts val="2400"/>
              <a:buChar char="■"/>
              <a:defRPr sz="1800"/>
            </a:lvl3pPr>
            <a:lvl4pPr marL="1371600" lvl="3" indent="-285750">
              <a:spcBef>
                <a:spcPts val="1575"/>
              </a:spcBef>
              <a:spcAft>
                <a:spcPts val="0"/>
              </a:spcAft>
              <a:buSzPts val="2400"/>
              <a:buChar char="●"/>
              <a:defRPr sz="1800"/>
            </a:lvl4pPr>
            <a:lvl5pPr marL="1714500" lvl="4" indent="-285750">
              <a:spcBef>
                <a:spcPts val="1575"/>
              </a:spcBef>
              <a:spcAft>
                <a:spcPts val="0"/>
              </a:spcAft>
              <a:buSzPts val="2400"/>
              <a:buChar char="○"/>
              <a:defRPr sz="1800"/>
            </a:lvl5pPr>
            <a:lvl6pPr marL="2057400" lvl="5" indent="-285750">
              <a:spcBef>
                <a:spcPts val="1575"/>
              </a:spcBef>
              <a:spcAft>
                <a:spcPts val="0"/>
              </a:spcAft>
              <a:buSzPts val="2400"/>
              <a:buChar char="■"/>
              <a:defRPr sz="1800"/>
            </a:lvl6pPr>
            <a:lvl7pPr marL="2400300" lvl="6" indent="-285750">
              <a:spcBef>
                <a:spcPts val="1575"/>
              </a:spcBef>
              <a:spcAft>
                <a:spcPts val="0"/>
              </a:spcAft>
              <a:buSzPts val="2400"/>
              <a:buChar char="●"/>
              <a:defRPr sz="1800"/>
            </a:lvl7pPr>
            <a:lvl8pPr marL="2743200" lvl="7" indent="-285750">
              <a:spcBef>
                <a:spcPts val="1575"/>
              </a:spcBef>
              <a:spcAft>
                <a:spcPts val="0"/>
              </a:spcAft>
              <a:buSzPts val="2400"/>
              <a:buChar char="○"/>
              <a:defRPr sz="1800"/>
            </a:lvl8pPr>
            <a:lvl9pPr marL="3086100" lvl="8" indent="-285750">
              <a:spcBef>
                <a:spcPts val="1575"/>
              </a:spcBef>
              <a:spcAft>
                <a:spcPts val="1575"/>
              </a:spcAft>
              <a:buSzPts val="2400"/>
              <a:buChar char="■"/>
              <a:defRPr sz="1800"/>
            </a:lvl9pPr>
          </a:lstStyle>
          <a:p>
            <a:endParaRPr/>
          </a:p>
        </p:txBody>
      </p:sp>
    </p:spTree>
    <p:extLst>
      <p:ext uri="{BB962C8B-B14F-4D97-AF65-F5344CB8AC3E}">
        <p14:creationId xmlns:p14="http://schemas.microsoft.com/office/powerpoint/2010/main" val="2300619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Page Blank">
    <p:spTree>
      <p:nvGrpSpPr>
        <p:cNvPr id="1" name=""/>
        <p:cNvGrpSpPr/>
        <p:nvPr/>
      </p:nvGrpSpPr>
      <p:grpSpPr>
        <a:xfrm>
          <a:off x="0" y="0"/>
          <a:ext cx="0" cy="0"/>
          <a:chOff x="0" y="0"/>
          <a:chExt cx="0" cy="0"/>
        </a:xfrm>
      </p:grpSpPr>
      <p:sp>
        <p:nvSpPr>
          <p:cNvPr id="4" name="Title 1"/>
          <p:cNvSpPr>
            <a:spLocks noGrp="1"/>
          </p:cNvSpPr>
          <p:nvPr>
            <p:ph type="title"/>
          </p:nvPr>
        </p:nvSpPr>
        <p:spPr>
          <a:xfrm>
            <a:off x="252349" y="274680"/>
            <a:ext cx="8562392"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3301967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ctr">
              <a:defRPr sz="3600" baseline="0">
                <a:solidFill>
                  <a:schemeClr val="tx1"/>
                </a:solidFill>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2568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3372C046-1FC7-A603-A9C4-6A3B4FF0BF3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436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Tree>
    <p:extLst>
      <p:ext uri="{BB962C8B-B14F-4D97-AF65-F5344CB8AC3E}">
        <p14:creationId xmlns:p14="http://schemas.microsoft.com/office/powerpoint/2010/main" val="175024191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Tree>
    <p:extLst>
      <p:ext uri="{BB962C8B-B14F-4D97-AF65-F5344CB8AC3E}">
        <p14:creationId xmlns:p14="http://schemas.microsoft.com/office/powerpoint/2010/main" val="39937593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
        <p:nvSpPr>
          <p:cNvPr id="6" name="Text Placeholder 5">
            <a:extLst>
              <a:ext uri="{FF2B5EF4-FFF2-40B4-BE49-F238E27FC236}">
                <a16:creationId xmlns:a16="http://schemas.microsoft.com/office/drawing/2014/main" id="{F3255C03-226B-5FC2-208E-578716830E57}"/>
              </a:ext>
            </a:extLst>
          </p:cNvPr>
          <p:cNvSpPr>
            <a:spLocks noGrp="1"/>
          </p:cNvSpPr>
          <p:nvPr>
            <p:ph type="body" sz="quarter" idx="14"/>
          </p:nvPr>
        </p:nvSpPr>
        <p:spPr>
          <a:xfrm>
            <a:off x="5181600" y="2741663"/>
            <a:ext cx="3659188" cy="89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23788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1785462"/>
            <a:ext cx="8229600" cy="857253"/>
          </a:xfrm>
        </p:spPr>
        <p:txBody>
          <a:bodyPr>
            <a:normAutofit/>
          </a:bodyPr>
          <a:lstStyle>
            <a:lvl1pPr>
              <a:defRPr sz="4400" b="1" i="0">
                <a:solidFill>
                  <a:schemeClr val="bg1"/>
                </a:solidFill>
              </a:defRPr>
            </a:lvl1pPr>
          </a:lstStyle>
          <a:p>
            <a:r>
              <a:rPr lang="en-US" dirty="0"/>
              <a:t>Click to edit Master title style</a:t>
            </a:r>
          </a:p>
        </p:txBody>
      </p:sp>
      <p:sp>
        <p:nvSpPr>
          <p:cNvPr id="4" name="H2 Subtitle">
            <a:extLst>
              <a:ext uri="{FF2B5EF4-FFF2-40B4-BE49-F238E27FC236}">
                <a16:creationId xmlns:a16="http://schemas.microsoft.com/office/drawing/2014/main" id="{DB257BD6-4D9A-CD45-BCE2-728C5AB620C6}"/>
              </a:ext>
            </a:extLst>
          </p:cNvPr>
          <p:cNvSpPr>
            <a:spLocks noGrp="1"/>
          </p:cNvSpPr>
          <p:nvPr>
            <p:ph sz="quarter" idx="10" hasCustomPrompt="1"/>
          </p:nvPr>
        </p:nvSpPr>
        <p:spPr>
          <a:xfrm>
            <a:off x="457200" y="2529642"/>
            <a:ext cx="8229600" cy="679450"/>
          </a:xfrm>
        </p:spPr>
        <p:txBody>
          <a:bodyPr>
            <a:normAutofit/>
          </a:bodyPr>
          <a:lstStyle>
            <a:lvl1pPr marL="0" indent="0" algn="ctr">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spTree>
    <p:extLst>
      <p:ext uri="{BB962C8B-B14F-4D97-AF65-F5344CB8AC3E}">
        <p14:creationId xmlns:p14="http://schemas.microsoft.com/office/powerpoint/2010/main" val="24528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88B4A6B9-381D-5D40-84AC-41D60C0A034D}"/>
              </a:ext>
            </a:extLst>
          </p:cNvPr>
          <p:cNvSpPr>
            <a:spLocks noGrp="1"/>
          </p:cNvSpPr>
          <p:nvPr>
            <p:ph type="title"/>
          </p:nvPr>
        </p:nvSpPr>
        <p:spPr>
          <a:xfrm>
            <a:off x="457200" y="238999"/>
            <a:ext cx="8229600" cy="857250"/>
          </a:xfrm>
        </p:spPr>
        <p:txBody>
          <a:bodyPr>
            <a:normAutofit/>
          </a:bodyPr>
          <a:lstStyle>
            <a:lvl1pPr>
              <a:defRPr sz="3200"/>
            </a:lvl1pPr>
          </a:lstStyle>
          <a:p>
            <a:r>
              <a:rPr lang="en-US"/>
              <a:t>Click to edit Master title style</a:t>
            </a:r>
            <a:endParaRPr lang="en-US" dirty="0"/>
          </a:p>
        </p:txBody>
      </p:sp>
      <p:sp>
        <p:nvSpPr>
          <p:cNvPr id="5" name="H2 Subtitle">
            <a:extLst>
              <a:ext uri="{FF2B5EF4-FFF2-40B4-BE49-F238E27FC236}">
                <a16:creationId xmlns:a16="http://schemas.microsoft.com/office/drawing/2014/main" id="{5B196C90-74A6-5E42-A204-A1E0DBCB6799}"/>
              </a:ext>
            </a:extLst>
          </p:cNvPr>
          <p:cNvSpPr>
            <a:spLocks noGrp="1"/>
          </p:cNvSpPr>
          <p:nvPr>
            <p:ph sz="quarter" idx="10" hasCustomPrompt="1"/>
          </p:nvPr>
        </p:nvSpPr>
        <p:spPr>
          <a:xfrm>
            <a:off x="457200" y="8375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6" name="Body Content">
            <a:extLst>
              <a:ext uri="{FF2B5EF4-FFF2-40B4-BE49-F238E27FC236}">
                <a16:creationId xmlns:a16="http://schemas.microsoft.com/office/drawing/2014/main" id="{4F275BD8-ECF8-F54B-B4E2-A66F7AB27D86}"/>
              </a:ext>
            </a:extLst>
          </p:cNvPr>
          <p:cNvSpPr>
            <a:spLocks noGrp="1"/>
          </p:cNvSpPr>
          <p:nvPr>
            <p:ph sz="half" idx="1"/>
          </p:nvPr>
        </p:nvSpPr>
        <p:spPr>
          <a:xfrm>
            <a:off x="457200" y="1310641"/>
            <a:ext cx="8229600" cy="3098800"/>
          </a:xfrm>
        </p:spPr>
        <p:txBody>
          <a:bodyPr>
            <a:normAutofit/>
          </a:bodyPr>
          <a:lstStyle>
            <a:lvl1pPr marL="342900" indent="-342900">
              <a:buFont typeface="Wingdings" pitchFamily="2" charset="2"/>
              <a:buChar char="§"/>
              <a:defRPr sz="1600"/>
            </a:lvl1pPr>
            <a:lvl2pPr marL="742950" indent="-285750">
              <a:buFont typeface="Wingdings" pitchFamily="2" charset="2"/>
              <a:buChar char="§"/>
              <a:defRPr sz="1600"/>
            </a:lvl2pPr>
            <a:lvl3pPr marL="1143000" indent="-228600">
              <a:buFont typeface="Wingdings" pitchFamily="2" charset="2"/>
              <a:buChar char="§"/>
              <a:defRPr sz="1600"/>
            </a:lvl3pPr>
            <a:lvl4pPr marL="1600200" indent="-228600">
              <a:buFont typeface="Wingdings" pitchFamily="2" charset="2"/>
              <a:buChar char="§"/>
              <a:defRPr sz="1600"/>
            </a:lvl4pPr>
            <a:lvl5pPr marL="2057400" indent="-228600">
              <a:buFont typeface="Wingdings" pitchFamily="2" charset="2"/>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H2 Subtitle">
            <a:extLst>
              <a:ext uri="{FF2B5EF4-FFF2-40B4-BE49-F238E27FC236}">
                <a16:creationId xmlns:a16="http://schemas.microsoft.com/office/drawing/2014/main" id="{7E449A25-5BA8-A049-892B-A920427B81BD}"/>
              </a:ext>
            </a:extLst>
          </p:cNvPr>
          <p:cNvSpPr>
            <a:spLocks noGrp="1"/>
          </p:cNvSpPr>
          <p:nvPr>
            <p:ph sz="quarter" idx="10" hasCustomPrompt="1"/>
          </p:nvPr>
        </p:nvSpPr>
        <p:spPr>
          <a:xfrm>
            <a:off x="457200" y="7994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3" name="Body Content 1"/>
          <p:cNvSpPr>
            <a:spLocks noGrp="1"/>
          </p:cNvSpPr>
          <p:nvPr>
            <p:ph sz="half" idx="1"/>
          </p:nvPr>
        </p:nvSpPr>
        <p:spPr>
          <a:xfrm>
            <a:off x="457200" y="1310641"/>
            <a:ext cx="4038600" cy="3098800"/>
          </a:xfrm>
        </p:spPr>
        <p:txBody>
          <a:bodyPr>
            <a:norm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Body Content 2"/>
          <p:cNvSpPr>
            <a:spLocks noGrp="1"/>
          </p:cNvSpPr>
          <p:nvPr>
            <p:ph sz="half" idx="2"/>
          </p:nvPr>
        </p:nvSpPr>
        <p:spPr>
          <a:xfrm>
            <a:off x="4648200" y="1310641"/>
            <a:ext cx="4038600" cy="309880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4" name="Body Content 2"/>
          <p:cNvSpPr>
            <a:spLocks noGrp="1"/>
          </p:cNvSpPr>
          <p:nvPr>
            <p:ph sz="half" idx="2"/>
          </p:nvPr>
        </p:nvSpPr>
        <p:spPr>
          <a:xfrm>
            <a:off x="47501" y="1111158"/>
            <a:ext cx="2721430"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Body Content 2">
            <a:extLst>
              <a:ext uri="{FF2B5EF4-FFF2-40B4-BE49-F238E27FC236}">
                <a16:creationId xmlns:a16="http://schemas.microsoft.com/office/drawing/2014/main" id="{AF760239-E1E4-98A8-BC2A-AD64F71B7E0D}"/>
              </a:ext>
            </a:extLst>
          </p:cNvPr>
          <p:cNvSpPr>
            <a:spLocks noGrp="1"/>
          </p:cNvSpPr>
          <p:nvPr>
            <p:ph sz="half" idx="10"/>
          </p:nvPr>
        </p:nvSpPr>
        <p:spPr>
          <a:xfrm>
            <a:off x="47499" y="2856015"/>
            <a:ext cx="2721431"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Body Content 2">
            <a:extLst>
              <a:ext uri="{FF2B5EF4-FFF2-40B4-BE49-F238E27FC236}">
                <a16:creationId xmlns:a16="http://schemas.microsoft.com/office/drawing/2014/main" id="{52458702-0A0A-743A-4663-E0EA4FBC4EB5}"/>
              </a:ext>
            </a:extLst>
          </p:cNvPr>
          <p:cNvSpPr>
            <a:spLocks noGrp="1"/>
          </p:cNvSpPr>
          <p:nvPr>
            <p:ph sz="half" idx="11"/>
          </p:nvPr>
        </p:nvSpPr>
        <p:spPr>
          <a:xfrm>
            <a:off x="2919350" y="1111158"/>
            <a:ext cx="2644240" cy="1744857"/>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Body Content 2">
            <a:extLst>
              <a:ext uri="{FF2B5EF4-FFF2-40B4-BE49-F238E27FC236}">
                <a16:creationId xmlns:a16="http://schemas.microsoft.com/office/drawing/2014/main" id="{E7DCE5C4-5A12-8BD9-2E79-6B094F4C1FDC}"/>
              </a:ext>
            </a:extLst>
          </p:cNvPr>
          <p:cNvSpPr>
            <a:spLocks noGrp="1"/>
          </p:cNvSpPr>
          <p:nvPr>
            <p:ph sz="half" idx="12"/>
          </p:nvPr>
        </p:nvSpPr>
        <p:spPr>
          <a:xfrm>
            <a:off x="2909453" y="2985224"/>
            <a:ext cx="2721431" cy="1971304"/>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Body Content 2">
            <a:extLst>
              <a:ext uri="{FF2B5EF4-FFF2-40B4-BE49-F238E27FC236}">
                <a16:creationId xmlns:a16="http://schemas.microsoft.com/office/drawing/2014/main" id="{3180402C-B205-3B02-80EC-1389CEFE02F8}"/>
              </a:ext>
            </a:extLst>
          </p:cNvPr>
          <p:cNvSpPr>
            <a:spLocks noGrp="1"/>
          </p:cNvSpPr>
          <p:nvPr>
            <p:ph sz="half" idx="13"/>
          </p:nvPr>
        </p:nvSpPr>
        <p:spPr>
          <a:xfrm>
            <a:off x="6008916" y="1117911"/>
            <a:ext cx="2933203" cy="166173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Body Content 2">
            <a:extLst>
              <a:ext uri="{FF2B5EF4-FFF2-40B4-BE49-F238E27FC236}">
                <a16:creationId xmlns:a16="http://schemas.microsoft.com/office/drawing/2014/main" id="{1D0698A4-F993-1339-EDDC-E122275B26EE}"/>
              </a:ext>
            </a:extLst>
          </p:cNvPr>
          <p:cNvSpPr>
            <a:spLocks noGrp="1"/>
          </p:cNvSpPr>
          <p:nvPr>
            <p:ph sz="half" idx="14"/>
          </p:nvPr>
        </p:nvSpPr>
        <p:spPr>
          <a:xfrm>
            <a:off x="5975267" y="2985224"/>
            <a:ext cx="2952999" cy="1959926"/>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8062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Table">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lstStyle>
            <a:lvl1pPr>
              <a:defRPr>
                <a:solidFill>
                  <a:srgbClr val="FF0000"/>
                </a:solidFill>
              </a:defRPr>
            </a:lvl1pPr>
          </a:lstStyle>
          <a:p>
            <a:r>
              <a:rPr lang="en-US"/>
              <a:t>Click to edit Master title style</a:t>
            </a:r>
            <a:endParaRPr lang="en-US" dirty="0"/>
          </a:p>
        </p:txBody>
      </p:sp>
      <p:sp>
        <p:nvSpPr>
          <p:cNvPr id="5" name="Wide Table">
            <a:extLst>
              <a:ext uri="{FF2B5EF4-FFF2-40B4-BE49-F238E27FC236}">
                <a16:creationId xmlns:a16="http://schemas.microsoft.com/office/drawing/2014/main" id="{A31F2DD0-A818-C246-A801-671F4BC29942}"/>
              </a:ext>
            </a:extLst>
          </p:cNvPr>
          <p:cNvSpPr>
            <a:spLocks noGrp="1"/>
          </p:cNvSpPr>
          <p:nvPr>
            <p:ph type="tbl" sz="quarter" idx="10"/>
          </p:nvPr>
        </p:nvSpPr>
        <p:spPr>
          <a:xfrm>
            <a:off x="228600" y="285750"/>
            <a:ext cx="8686800" cy="4572000"/>
          </a:xfrm>
        </p:spPr>
        <p:txBody>
          <a:bodyPr/>
          <a:lstStyle/>
          <a:p>
            <a:r>
              <a:rPr lang="en-US"/>
              <a:t>Click icon to add table</a:t>
            </a:r>
          </a:p>
        </p:txBody>
      </p:sp>
    </p:spTree>
    <p:extLst>
      <p:ext uri="{BB962C8B-B14F-4D97-AF65-F5344CB8AC3E}">
        <p14:creationId xmlns:p14="http://schemas.microsoft.com/office/powerpoint/2010/main" val="318146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Body Content"/>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5" r:id="rId3"/>
    <p:sldLayoutId id="2147483666" r:id="rId4"/>
    <p:sldLayoutId id="2147483654" r:id="rId5"/>
    <p:sldLayoutId id="2147483650" r:id="rId6"/>
    <p:sldLayoutId id="2147483652" r:id="rId7"/>
    <p:sldLayoutId id="2147483664" r:id="rId8"/>
    <p:sldLayoutId id="2147483659" r:id="rId9"/>
    <p:sldLayoutId id="2147483662" r:id="rId10"/>
    <p:sldLayoutId id="2147483660" r:id="rId11"/>
    <p:sldLayoutId id="2147483661" r:id="rId12"/>
    <p:sldLayoutId id="2147483668" r:id="rId13"/>
    <p:sldLayoutId id="2147483669" r:id="rId14"/>
    <p:sldLayoutId id="2147483670" r:id="rId15"/>
    <p:sldLayoutId id="2147483672" r:id="rId16"/>
    <p:sldLayoutId id="2147483673" r:id="rId17"/>
    <p:sldLayoutId id="2147483674" r:id="rId18"/>
  </p:sldLayoutIdLst>
  <p:txStyles>
    <p:titleStyle>
      <a:lvl1pPr algn="ctr" defTabSz="457200" rtl="0" eaLnBrk="1" latinLnBrk="0" hangingPunct="1">
        <a:spcBef>
          <a:spcPct val="0"/>
        </a:spcBef>
        <a:buNone/>
        <a:defRPr sz="3500" b="1"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0.png"/><Relationship Id="rId7"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41.png"/><Relationship Id="rId5" Type="http://schemas.openxmlformats.org/officeDocument/2006/relationships/image" Target="../media/image34.png"/><Relationship Id="rId4" Type="http://schemas.openxmlformats.org/officeDocument/2006/relationships/image" Target="../media/image170.pn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near_regression"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13.xml"/><Relationship Id="rId4" Type="http://schemas.openxmlformats.org/officeDocument/2006/relationships/hyperlink" Target="https://en.wikipedia.org/wiki/Statistical_theory"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hyperlink" Target="https://www.xlstat.com/en/products-solutions/feature/linear-regression.html" TargetMode="Externa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848F2-6BE7-3141-86BE-B5237EC8AC77}"/>
              </a:ext>
            </a:extLst>
          </p:cNvPr>
          <p:cNvSpPr>
            <a:spLocks noGrp="1"/>
          </p:cNvSpPr>
          <p:nvPr>
            <p:ph type="title"/>
          </p:nvPr>
        </p:nvSpPr>
        <p:spPr/>
        <p:txBody>
          <a:bodyPr/>
          <a:lstStyle/>
          <a:p>
            <a:r>
              <a:rPr lang="en-US" dirty="0"/>
              <a:t>DASC 5301-002</a:t>
            </a:r>
          </a:p>
        </p:txBody>
      </p:sp>
      <p:sp>
        <p:nvSpPr>
          <p:cNvPr id="4" name="Content Placeholder 3">
            <a:extLst>
              <a:ext uri="{FF2B5EF4-FFF2-40B4-BE49-F238E27FC236}">
                <a16:creationId xmlns:a16="http://schemas.microsoft.com/office/drawing/2014/main" id="{A92BFB8A-B48E-3048-95CB-0E471938D6C7}"/>
              </a:ext>
            </a:extLst>
          </p:cNvPr>
          <p:cNvSpPr>
            <a:spLocks noGrp="1"/>
          </p:cNvSpPr>
          <p:nvPr>
            <p:ph sz="quarter" idx="10"/>
          </p:nvPr>
        </p:nvSpPr>
        <p:spPr/>
        <p:txBody>
          <a:bodyPr/>
          <a:lstStyle/>
          <a:p>
            <a:r>
              <a:rPr lang="en-US" dirty="0"/>
              <a:t>Linear Regression I</a:t>
            </a:r>
          </a:p>
        </p:txBody>
      </p:sp>
      <p:sp>
        <p:nvSpPr>
          <p:cNvPr id="3" name="Content Placeholder 2">
            <a:extLst>
              <a:ext uri="{FF2B5EF4-FFF2-40B4-BE49-F238E27FC236}">
                <a16:creationId xmlns:a16="http://schemas.microsoft.com/office/drawing/2014/main" id="{B2EB5C99-0433-CA4C-BCDF-6FE96532A669}"/>
              </a:ext>
            </a:extLst>
          </p:cNvPr>
          <p:cNvSpPr>
            <a:spLocks noGrp="1"/>
          </p:cNvSpPr>
          <p:nvPr>
            <p:ph sz="quarter" idx="11"/>
          </p:nvPr>
        </p:nvSpPr>
        <p:spPr/>
        <p:txBody>
          <a:bodyPr>
            <a:normAutofit fontScale="85000" lnSpcReduction="20000"/>
          </a:bodyPr>
          <a:lstStyle/>
          <a:p>
            <a:r>
              <a:rPr lang="en-US" dirty="0"/>
              <a:t>Dr Subharag Sarkar</a:t>
            </a:r>
          </a:p>
        </p:txBody>
      </p:sp>
      <p:sp>
        <p:nvSpPr>
          <p:cNvPr id="2" name="Content Placeholder 1">
            <a:extLst>
              <a:ext uri="{FF2B5EF4-FFF2-40B4-BE49-F238E27FC236}">
                <a16:creationId xmlns:a16="http://schemas.microsoft.com/office/drawing/2014/main" id="{3F89E92A-5BA8-3F42-81FD-952F958B68EC}"/>
              </a:ext>
            </a:extLst>
          </p:cNvPr>
          <p:cNvSpPr>
            <a:spLocks noGrp="1"/>
          </p:cNvSpPr>
          <p:nvPr>
            <p:ph sz="quarter" idx="12"/>
          </p:nvPr>
        </p:nvSpPr>
        <p:spPr/>
        <p:txBody>
          <a:bodyPr>
            <a:normAutofit lnSpcReduction="10000"/>
          </a:bodyPr>
          <a:lstStyle/>
          <a:p>
            <a:r>
              <a:rPr lang="en-US" dirty="0"/>
              <a:t>Fall 2023</a:t>
            </a:r>
          </a:p>
        </p:txBody>
      </p:sp>
      <p:sp>
        <p:nvSpPr>
          <p:cNvPr id="6" name="Content Placeholder 1">
            <a:extLst>
              <a:ext uri="{FF2B5EF4-FFF2-40B4-BE49-F238E27FC236}">
                <a16:creationId xmlns:a16="http://schemas.microsoft.com/office/drawing/2014/main" id="{DC3E28C2-8E63-BB37-438D-64077DB5F2DB}"/>
              </a:ext>
            </a:extLst>
          </p:cNvPr>
          <p:cNvSpPr txBox="1">
            <a:spLocks/>
          </p:cNvSpPr>
          <p:nvPr/>
        </p:nvSpPr>
        <p:spPr>
          <a:xfrm>
            <a:off x="611584" y="3341266"/>
            <a:ext cx="2333625" cy="290997"/>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Wingdings" pitchFamily="2" charset="2"/>
              <a:buNone/>
              <a:defRPr sz="1400" b="0" i="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Slides Courtesy - </a:t>
            </a:r>
            <a:r>
              <a:rPr lang="en-US" dirty="0" err="1"/>
              <a:t>Rózsa</a:t>
            </a:r>
            <a:r>
              <a:rPr lang="en-US" dirty="0"/>
              <a:t> </a:t>
            </a:r>
            <a:r>
              <a:rPr lang="en-US" dirty="0" err="1"/>
              <a:t>Záruba</a:t>
            </a:r>
            <a:endParaRPr lang="en-US" dirty="0"/>
          </a:p>
          <a:p>
            <a:endParaRPr lang="en-US" dirty="0"/>
          </a:p>
        </p:txBody>
      </p:sp>
    </p:spTree>
    <p:extLst>
      <p:ext uri="{BB962C8B-B14F-4D97-AF65-F5344CB8AC3E}">
        <p14:creationId xmlns:p14="http://schemas.microsoft.com/office/powerpoint/2010/main" val="21572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637" y="111078"/>
            <a:ext cx="6844725" cy="645601"/>
          </a:xfrm>
        </p:spPr>
        <p:txBody>
          <a:bodyPr/>
          <a:lstStyle/>
          <a:p>
            <a:r>
              <a:rPr lang="en-US" dirty="0"/>
              <a:t>Pros</a:t>
            </a:r>
          </a:p>
        </p:txBody>
      </p:sp>
      <p:sp>
        <p:nvSpPr>
          <p:cNvPr id="3" name="Text Placeholder 2"/>
          <p:cNvSpPr>
            <a:spLocks noGrp="1"/>
          </p:cNvSpPr>
          <p:nvPr>
            <p:ph type="body" idx="1"/>
          </p:nvPr>
        </p:nvSpPr>
        <p:spPr>
          <a:xfrm>
            <a:off x="115408" y="1511032"/>
            <a:ext cx="8913181" cy="1711562"/>
          </a:xfrm>
        </p:spPr>
        <p:txBody>
          <a:bodyPr/>
          <a:lstStyle/>
          <a:p>
            <a:pPr marL="28575" indent="0">
              <a:buNone/>
            </a:pPr>
            <a:r>
              <a:rPr lang="en-US" sz="2000" b="1" dirty="0"/>
              <a:t>Computationally efficient :</a:t>
            </a:r>
            <a:r>
              <a:rPr lang="en-US" sz="2000" dirty="0"/>
              <a:t> </a:t>
            </a:r>
          </a:p>
          <a:p>
            <a:r>
              <a:rPr lang="en-US" sz="2000" dirty="0"/>
              <a:t>The modeling speed of Linear regression is fast as it does not require complicated calculations and runs predictions fast when the amount of data is large. </a:t>
            </a:r>
          </a:p>
        </p:txBody>
      </p:sp>
    </p:spTree>
    <p:extLst>
      <p:ext uri="{BB962C8B-B14F-4D97-AF65-F5344CB8AC3E}">
        <p14:creationId xmlns:p14="http://schemas.microsoft.com/office/powerpoint/2010/main" val="384144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637" y="111078"/>
            <a:ext cx="6844725" cy="645601"/>
          </a:xfrm>
        </p:spPr>
        <p:txBody>
          <a:bodyPr/>
          <a:lstStyle/>
          <a:p>
            <a:r>
              <a:rPr lang="en-US" dirty="0"/>
              <a:t>Pros</a:t>
            </a:r>
          </a:p>
        </p:txBody>
      </p:sp>
      <p:sp>
        <p:nvSpPr>
          <p:cNvPr id="3" name="Text Placeholder 2"/>
          <p:cNvSpPr>
            <a:spLocks noGrp="1"/>
          </p:cNvSpPr>
          <p:nvPr>
            <p:ph type="body" idx="1"/>
          </p:nvPr>
        </p:nvSpPr>
        <p:spPr>
          <a:xfrm>
            <a:off x="115409" y="1403586"/>
            <a:ext cx="8913181" cy="1578396"/>
          </a:xfrm>
        </p:spPr>
        <p:txBody>
          <a:bodyPr/>
          <a:lstStyle/>
          <a:p>
            <a:pPr marL="28575" indent="0">
              <a:buNone/>
            </a:pPr>
            <a:r>
              <a:rPr lang="en-US" sz="2000" b="1" dirty="0"/>
              <a:t>Interpretability of the Output:</a:t>
            </a:r>
            <a:r>
              <a:rPr lang="en-US" sz="2000" dirty="0"/>
              <a:t> </a:t>
            </a:r>
          </a:p>
          <a:p>
            <a:r>
              <a:rPr lang="en-US" sz="2000" dirty="0"/>
              <a:t>The ability to determine the relative influence of one or more predictor variables to the predicted value when the predictors are independent of each other is one of the key reasons of the popularity of Linear regression. </a:t>
            </a:r>
          </a:p>
        </p:txBody>
      </p:sp>
    </p:spTree>
    <p:extLst>
      <p:ext uri="{BB962C8B-B14F-4D97-AF65-F5344CB8AC3E}">
        <p14:creationId xmlns:p14="http://schemas.microsoft.com/office/powerpoint/2010/main" val="131097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637" y="144350"/>
            <a:ext cx="6844725" cy="746381"/>
          </a:xfrm>
        </p:spPr>
        <p:txBody>
          <a:bodyPr/>
          <a:lstStyle/>
          <a:p>
            <a:r>
              <a:rPr lang="en-US" dirty="0"/>
              <a:t>Cons</a:t>
            </a:r>
          </a:p>
        </p:txBody>
      </p:sp>
      <p:sp>
        <p:nvSpPr>
          <p:cNvPr id="3" name="Text Placeholder 2"/>
          <p:cNvSpPr>
            <a:spLocks noGrp="1"/>
          </p:cNvSpPr>
          <p:nvPr>
            <p:ph type="body" idx="1"/>
          </p:nvPr>
        </p:nvSpPr>
        <p:spPr>
          <a:xfrm>
            <a:off x="387467" y="857472"/>
            <a:ext cx="8369064" cy="3428555"/>
          </a:xfrm>
        </p:spPr>
        <p:txBody>
          <a:bodyPr/>
          <a:lstStyle/>
          <a:p>
            <a:pPr marL="28575" indent="0">
              <a:buNone/>
            </a:pPr>
            <a:r>
              <a:rPr lang="en-US" sz="2000" b="1" dirty="0"/>
              <a:t>Overly-Simplistic:</a:t>
            </a:r>
          </a:p>
          <a:p>
            <a:r>
              <a:rPr lang="en-US" sz="2000" dirty="0"/>
              <a:t>The Linear regression model is too simplistic to capture real world complexity</a:t>
            </a:r>
          </a:p>
          <a:p>
            <a:pPr marL="28575" indent="0">
              <a:buNone/>
            </a:pPr>
            <a:r>
              <a:rPr lang="en-US" sz="2000" b="1" dirty="0"/>
              <a:t>Linearity Assumption:</a:t>
            </a:r>
            <a:r>
              <a:rPr lang="en-US" sz="2000" dirty="0"/>
              <a:t> </a:t>
            </a:r>
          </a:p>
          <a:p>
            <a:r>
              <a:rPr lang="en-US" sz="2000" dirty="0"/>
              <a:t>Linear regression makes strong assumptions that there is Predictor (independent) and Predicted (dependent) variables are linearly related which may not be the case.</a:t>
            </a:r>
          </a:p>
          <a:p>
            <a:pPr marL="28575" indent="0">
              <a:buNone/>
            </a:pPr>
            <a:r>
              <a:rPr lang="en-US" sz="2000" b="1" dirty="0"/>
              <a:t>Independence of variables :</a:t>
            </a:r>
          </a:p>
          <a:p>
            <a:r>
              <a:rPr lang="en-US" sz="2000" dirty="0"/>
              <a:t>Assumes that the predictor variables are not correlated which is rarely true.</a:t>
            </a:r>
          </a:p>
        </p:txBody>
      </p:sp>
    </p:spTree>
    <p:extLst>
      <p:ext uri="{BB962C8B-B14F-4D97-AF65-F5344CB8AC3E}">
        <p14:creationId xmlns:p14="http://schemas.microsoft.com/office/powerpoint/2010/main" val="313494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443" y="112229"/>
            <a:ext cx="7453113" cy="682382"/>
          </a:xfrm>
        </p:spPr>
        <p:txBody>
          <a:bodyPr/>
          <a:lstStyle/>
          <a:p>
            <a:r>
              <a:rPr lang="en-US" altLang="en-US" dirty="0">
                <a:ea typeface="Vitesse" charset="0"/>
              </a:rPr>
              <a:t>Variables in Regression</a:t>
            </a:r>
            <a:br>
              <a:rPr lang="en-US" altLang="en-US" dirty="0">
                <a:ea typeface="Vitesse" charset="0"/>
              </a:rPr>
            </a:br>
            <a:endParaRPr lang="en-US" dirty="0"/>
          </a:p>
        </p:txBody>
      </p:sp>
      <p:sp>
        <p:nvSpPr>
          <p:cNvPr id="3" name="Text Placeholder 2"/>
          <p:cNvSpPr>
            <a:spLocks noGrp="1"/>
          </p:cNvSpPr>
          <p:nvPr>
            <p:ph type="body" idx="1"/>
          </p:nvPr>
        </p:nvSpPr>
        <p:spPr>
          <a:xfrm>
            <a:off x="372861" y="729711"/>
            <a:ext cx="8398276" cy="3684078"/>
          </a:xfrm>
        </p:spPr>
        <p:txBody>
          <a:bodyPr/>
          <a:lstStyle/>
          <a:p>
            <a:pPr marL="28575" indent="0">
              <a:buNone/>
              <a:defRPr/>
            </a:pPr>
            <a:r>
              <a:rPr lang="en-US" sz="2000" dirty="0">
                <a:ea typeface="Helvetica Neue" charset="0"/>
                <a:cs typeface="Helvetica Neue" charset="0"/>
              </a:rPr>
              <a:t>The regression framework is characterized by the following:</a:t>
            </a:r>
          </a:p>
          <a:p>
            <a:pPr marL="0" indent="0">
              <a:buNone/>
              <a:defRPr/>
            </a:pPr>
            <a:endParaRPr lang="en-US" sz="2000" dirty="0">
              <a:ea typeface="Helvetica Neue" charset="0"/>
              <a:cs typeface="Helvetica Neue" charset="0"/>
            </a:endParaRPr>
          </a:p>
          <a:p>
            <a:pPr marL="0" indent="0">
              <a:buNone/>
              <a:defRPr/>
            </a:pPr>
            <a:r>
              <a:rPr lang="en-US" sz="2000" i="1" u="sng" dirty="0">
                <a:solidFill>
                  <a:schemeClr val="accent6">
                    <a:lumMod val="50000"/>
                  </a:schemeClr>
                </a:solidFill>
                <a:ea typeface="Helvetica Neue" charset="0"/>
                <a:cs typeface="Helvetica Neue" charset="0"/>
              </a:rPr>
              <a:t>Response (dependent) variable:</a:t>
            </a:r>
            <a:r>
              <a:rPr lang="en-US" sz="2000" dirty="0">
                <a:solidFill>
                  <a:schemeClr val="accent6">
                    <a:lumMod val="50000"/>
                  </a:schemeClr>
                </a:solidFill>
                <a:ea typeface="Helvetica Neue" charset="0"/>
                <a:cs typeface="Helvetica Neue" charset="0"/>
              </a:rPr>
              <a:t> </a:t>
            </a:r>
          </a:p>
          <a:p>
            <a:pPr marL="342900" indent="-342900">
              <a:defRPr/>
            </a:pPr>
            <a:r>
              <a:rPr lang="en-US" sz="2000" dirty="0">
                <a:ea typeface="Helvetica Neue" charset="0"/>
                <a:cs typeface="Helvetica Neue" charset="0"/>
              </a:rPr>
              <a:t>This is the variable that we are interested in and want to model; </a:t>
            </a:r>
          </a:p>
          <a:p>
            <a:pPr marL="342900" indent="-342900">
              <a:defRPr/>
            </a:pPr>
            <a:r>
              <a:rPr lang="en-US" sz="2000" dirty="0">
                <a:ea typeface="Helvetica Neue" charset="0"/>
                <a:cs typeface="Helvetica Neue" charset="0"/>
              </a:rPr>
              <a:t>Examples: sales of a particular product, or the stock price of a publicly traded firm.</a:t>
            </a:r>
          </a:p>
        </p:txBody>
      </p:sp>
      <p:sp>
        <p:nvSpPr>
          <p:cNvPr id="4" name="AutoShape 2" descr="Independent and Dependent Variables"/>
          <p:cNvSpPr>
            <a:spLocks noChangeAspect="1" noChangeArrowheads="1"/>
          </p:cNvSpPr>
          <p:nvPr/>
        </p:nvSpPr>
        <p:spPr bwMode="auto">
          <a:xfrm>
            <a:off x="116681" y="-479822"/>
            <a:ext cx="6115050" cy="1000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Tree>
    <p:extLst>
      <p:ext uri="{BB962C8B-B14F-4D97-AF65-F5344CB8AC3E}">
        <p14:creationId xmlns:p14="http://schemas.microsoft.com/office/powerpoint/2010/main" val="264337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443" y="112229"/>
            <a:ext cx="7453113" cy="682382"/>
          </a:xfrm>
        </p:spPr>
        <p:txBody>
          <a:bodyPr/>
          <a:lstStyle/>
          <a:p>
            <a:r>
              <a:rPr lang="en-US" altLang="en-US" dirty="0">
                <a:ea typeface="Vitesse" charset="0"/>
              </a:rPr>
              <a:t>Variables in Regression</a:t>
            </a:r>
            <a:br>
              <a:rPr lang="en-US" altLang="en-US" dirty="0">
                <a:ea typeface="Vitesse" charset="0"/>
              </a:rPr>
            </a:br>
            <a:endParaRPr lang="en-US" dirty="0"/>
          </a:p>
        </p:txBody>
      </p:sp>
      <p:sp>
        <p:nvSpPr>
          <p:cNvPr id="3" name="Text Placeholder 2"/>
          <p:cNvSpPr>
            <a:spLocks noGrp="1"/>
          </p:cNvSpPr>
          <p:nvPr>
            <p:ph type="body" idx="1"/>
          </p:nvPr>
        </p:nvSpPr>
        <p:spPr>
          <a:xfrm>
            <a:off x="372861" y="729711"/>
            <a:ext cx="8398276" cy="3684078"/>
          </a:xfrm>
        </p:spPr>
        <p:txBody>
          <a:bodyPr/>
          <a:lstStyle/>
          <a:p>
            <a:pPr marL="28575" indent="0">
              <a:buNone/>
              <a:defRPr/>
            </a:pPr>
            <a:r>
              <a:rPr lang="en-US" sz="2000" dirty="0">
                <a:ea typeface="Helvetica Neue" charset="0"/>
                <a:cs typeface="Helvetica Neue" charset="0"/>
              </a:rPr>
              <a:t>The regression framework is characterized by the following:</a:t>
            </a:r>
          </a:p>
          <a:p>
            <a:pPr marL="0" indent="0">
              <a:buNone/>
              <a:defRPr/>
            </a:pPr>
            <a:endParaRPr lang="en-US" sz="2000" dirty="0">
              <a:ea typeface="Helvetica Neue" charset="0"/>
              <a:cs typeface="Helvetica Neue" charset="0"/>
            </a:endParaRPr>
          </a:p>
          <a:p>
            <a:pPr marL="0" indent="0">
              <a:buNone/>
              <a:defRPr/>
            </a:pPr>
            <a:r>
              <a:rPr lang="en-US" sz="2000" i="1" u="sng" dirty="0">
                <a:solidFill>
                  <a:schemeClr val="accent6">
                    <a:lumMod val="50000"/>
                  </a:schemeClr>
                </a:solidFill>
                <a:ea typeface="Helvetica Neue" charset="0"/>
                <a:cs typeface="Helvetica Neue" charset="0"/>
              </a:rPr>
              <a:t>Predictor</a:t>
            </a:r>
            <a:r>
              <a:rPr lang="en-US" sz="2000" i="1" u="sng" dirty="0">
                <a:ea typeface="Helvetica Neue" charset="0"/>
                <a:cs typeface="Helvetica Neue" charset="0"/>
              </a:rPr>
              <a:t> or </a:t>
            </a:r>
            <a:r>
              <a:rPr lang="en-US" sz="2000" i="1" u="sng" dirty="0">
                <a:solidFill>
                  <a:schemeClr val="accent6">
                    <a:lumMod val="50000"/>
                  </a:schemeClr>
                </a:solidFill>
                <a:ea typeface="Helvetica Neue" charset="0"/>
                <a:cs typeface="Helvetica Neue" charset="0"/>
              </a:rPr>
              <a:t>explanatory (independent) variables: </a:t>
            </a:r>
          </a:p>
          <a:p>
            <a:pPr marL="342900" indent="-342900">
              <a:defRPr/>
            </a:pPr>
            <a:r>
              <a:rPr lang="en-US" sz="2000" dirty="0">
                <a:ea typeface="Helvetica Neue" charset="0"/>
                <a:cs typeface="Helvetica Neue" charset="0"/>
              </a:rPr>
              <a:t>A set of variables that we think might be useful in predicting or modelling the response variable</a:t>
            </a:r>
          </a:p>
          <a:p>
            <a:pPr marL="342900" indent="-342900">
              <a:defRPr/>
            </a:pPr>
            <a:r>
              <a:rPr lang="en-US" sz="2000" dirty="0">
                <a:ea typeface="Helvetica Neue" charset="0"/>
                <a:cs typeface="Helvetica Neue" charset="0"/>
              </a:rPr>
              <a:t>Example: The price of the product, the competitor's price or the profits, revenues, financial position of the firm, and so on. </a:t>
            </a:r>
          </a:p>
          <a:p>
            <a:pPr marL="342900" indent="-342900">
              <a:defRPr/>
            </a:pPr>
            <a:r>
              <a:rPr lang="en-US" sz="2000" dirty="0">
                <a:ea typeface="Helvetica Neue" charset="0"/>
                <a:cs typeface="Helvetica Neue" charset="0"/>
              </a:rPr>
              <a:t>In an experiment, the researcher is looking for the possible effect on the dependent variable that might be caused by changing the independent variable. </a:t>
            </a:r>
          </a:p>
        </p:txBody>
      </p:sp>
      <p:sp>
        <p:nvSpPr>
          <p:cNvPr id="4" name="AutoShape 2" descr="Independent and Dependent Variables"/>
          <p:cNvSpPr>
            <a:spLocks noChangeAspect="1" noChangeArrowheads="1"/>
          </p:cNvSpPr>
          <p:nvPr/>
        </p:nvSpPr>
        <p:spPr bwMode="auto">
          <a:xfrm>
            <a:off x="116681" y="-479822"/>
            <a:ext cx="6115050" cy="1000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Tree>
    <p:extLst>
      <p:ext uri="{BB962C8B-B14F-4D97-AF65-F5344CB8AC3E}">
        <p14:creationId xmlns:p14="http://schemas.microsoft.com/office/powerpoint/2010/main" val="308138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916" y="112499"/>
            <a:ext cx="8050167" cy="1259102"/>
          </a:xfrm>
        </p:spPr>
        <p:txBody>
          <a:bodyPr/>
          <a:lstStyle/>
          <a:p>
            <a:r>
              <a:rPr lang="en-US" b="1" dirty="0"/>
              <a:t>Response Variable versus Predicting Variable?</a:t>
            </a:r>
            <a:br>
              <a:rPr lang="en-US" b="1" dirty="0">
                <a:solidFill>
                  <a:schemeClr val="bg2">
                    <a:lumMod val="10000"/>
                  </a:schemeClr>
                </a:solidFill>
              </a:rPr>
            </a:br>
            <a:endParaRPr lang="en-US" b="1" dirty="0"/>
          </a:p>
        </p:txBody>
      </p:sp>
      <p:sp>
        <p:nvSpPr>
          <p:cNvPr id="3" name="Text Placeholder 2"/>
          <p:cNvSpPr>
            <a:spLocks noGrp="1"/>
          </p:cNvSpPr>
          <p:nvPr>
            <p:ph type="body" idx="1"/>
          </p:nvPr>
        </p:nvSpPr>
        <p:spPr>
          <a:xfrm>
            <a:off x="435007" y="1371601"/>
            <a:ext cx="8397500" cy="3254360"/>
          </a:xfrm>
        </p:spPr>
        <p:txBody>
          <a:bodyPr/>
          <a:lstStyle/>
          <a:p>
            <a:pPr marL="28575" indent="0">
              <a:buNone/>
              <a:defRPr/>
            </a:pPr>
            <a:endParaRPr lang="en-US" sz="2000" dirty="0">
              <a:solidFill>
                <a:schemeClr val="bg2">
                  <a:lumMod val="10000"/>
                </a:schemeClr>
              </a:solidFill>
            </a:endParaRPr>
          </a:p>
          <a:p>
            <a:pPr marL="28575" indent="0" algn="just">
              <a:buNone/>
              <a:defRPr/>
            </a:pPr>
            <a:r>
              <a:rPr lang="en-US" sz="2000" b="1" dirty="0">
                <a:solidFill>
                  <a:schemeClr val="bg2">
                    <a:lumMod val="10000"/>
                  </a:schemeClr>
                </a:solidFill>
              </a:rPr>
              <a:t>Response Variable:</a:t>
            </a:r>
            <a:r>
              <a:rPr lang="en-US" sz="2000" dirty="0">
                <a:solidFill>
                  <a:schemeClr val="bg2">
                    <a:lumMod val="10000"/>
                  </a:schemeClr>
                </a:solidFill>
              </a:rPr>
              <a:t> </a:t>
            </a:r>
          </a:p>
          <a:p>
            <a:pPr algn="just">
              <a:defRPr/>
            </a:pPr>
            <a:r>
              <a:rPr lang="en-US" sz="2000" dirty="0">
                <a:solidFill>
                  <a:schemeClr val="bg2">
                    <a:lumMod val="10000"/>
                  </a:schemeClr>
                </a:solidFill>
              </a:rPr>
              <a:t>It is a </a:t>
            </a:r>
            <a:r>
              <a:rPr lang="en-US" sz="2000" u="sng" dirty="0">
                <a:solidFill>
                  <a:schemeClr val="accent6">
                    <a:lumMod val="50000"/>
                  </a:schemeClr>
                </a:solidFill>
              </a:rPr>
              <a:t>Random</a:t>
            </a:r>
            <a:r>
              <a:rPr lang="en-US" sz="2000" dirty="0">
                <a:solidFill>
                  <a:schemeClr val="bg2">
                    <a:lumMod val="10000"/>
                  </a:schemeClr>
                </a:solidFill>
              </a:rPr>
              <a:t> Variable. It varies with changes in the predictor/s along with other random changes.</a:t>
            </a:r>
          </a:p>
          <a:p>
            <a:pPr algn="just">
              <a:defRPr/>
            </a:pPr>
            <a:endParaRPr lang="en-US" sz="2000" dirty="0">
              <a:solidFill>
                <a:schemeClr val="bg2">
                  <a:lumMod val="10000"/>
                </a:schemeClr>
              </a:solidFill>
            </a:endParaRPr>
          </a:p>
          <a:p>
            <a:pPr marL="28575" indent="0" algn="just">
              <a:buNone/>
              <a:defRPr/>
            </a:pPr>
            <a:r>
              <a:rPr lang="en-US" sz="2000" b="1" dirty="0">
                <a:solidFill>
                  <a:schemeClr val="bg2">
                    <a:lumMod val="10000"/>
                  </a:schemeClr>
                </a:solidFill>
              </a:rPr>
              <a:t>Predicting Variable: </a:t>
            </a:r>
          </a:p>
          <a:p>
            <a:pPr algn="just">
              <a:defRPr/>
            </a:pPr>
            <a:r>
              <a:rPr lang="en-US" sz="2000" dirty="0">
                <a:solidFill>
                  <a:schemeClr val="bg2">
                    <a:lumMod val="10000"/>
                  </a:schemeClr>
                </a:solidFill>
              </a:rPr>
              <a:t>It is a </a:t>
            </a:r>
            <a:r>
              <a:rPr lang="en-US" sz="2000" u="sng" dirty="0">
                <a:solidFill>
                  <a:schemeClr val="accent6">
                    <a:lumMod val="50000"/>
                  </a:schemeClr>
                </a:solidFill>
              </a:rPr>
              <a:t>Fixed</a:t>
            </a:r>
            <a:r>
              <a:rPr lang="en-US" sz="2000" dirty="0">
                <a:solidFill>
                  <a:schemeClr val="accent6">
                    <a:lumMod val="50000"/>
                  </a:schemeClr>
                </a:solidFill>
              </a:rPr>
              <a:t> </a:t>
            </a:r>
            <a:r>
              <a:rPr lang="en-US" sz="2000" dirty="0">
                <a:solidFill>
                  <a:schemeClr val="bg2">
                    <a:lumMod val="10000"/>
                  </a:schemeClr>
                </a:solidFill>
              </a:rPr>
              <a:t>Variable. It does not change with the response, but it is set fixed before the response is measured.</a:t>
            </a:r>
          </a:p>
          <a:p>
            <a:pPr marL="28575" indent="0">
              <a:buNone/>
            </a:pPr>
            <a:endParaRPr lang="en-US" sz="2000" dirty="0"/>
          </a:p>
        </p:txBody>
      </p:sp>
    </p:spTree>
    <p:extLst>
      <p:ext uri="{BB962C8B-B14F-4D97-AF65-F5344CB8AC3E}">
        <p14:creationId xmlns:p14="http://schemas.microsoft.com/office/powerpoint/2010/main" val="166766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3" y="86050"/>
            <a:ext cx="8520750" cy="717950"/>
          </a:xfrm>
        </p:spPr>
        <p:txBody>
          <a:bodyPr/>
          <a:lstStyle/>
          <a:p>
            <a:r>
              <a:rPr lang="en-US" altLang="en-US" dirty="0">
                <a:ea typeface="Vitesse" charset="0"/>
              </a:rPr>
              <a:t>Response</a:t>
            </a:r>
            <a:r>
              <a:rPr lang="en-US" altLang="en-US" sz="4100" dirty="0">
                <a:latin typeface="Vitesse" charset="0"/>
                <a:ea typeface="Vitesse" charset="0"/>
                <a:cs typeface="Vitesse" charset="0"/>
              </a:rPr>
              <a:t> vs Predicting Variable</a:t>
            </a:r>
            <a:endParaRPr lang="en-US" sz="4100" dirty="0"/>
          </a:p>
        </p:txBody>
      </p:sp>
      <p:sp>
        <p:nvSpPr>
          <p:cNvPr id="13" name="Text Placeholder 12"/>
          <p:cNvSpPr>
            <a:spLocks noGrp="1"/>
          </p:cNvSpPr>
          <p:nvPr>
            <p:ph type="body" idx="1"/>
          </p:nvPr>
        </p:nvSpPr>
        <p:spPr>
          <a:xfrm>
            <a:off x="88778" y="982822"/>
            <a:ext cx="2950248" cy="3197175"/>
          </a:xfrm>
        </p:spPr>
        <p:txBody>
          <a:bodyPr/>
          <a:lstStyle/>
          <a:p>
            <a:pPr marL="0" indent="0" algn="ctr">
              <a:spcBef>
                <a:spcPct val="50000"/>
              </a:spcBef>
              <a:buNone/>
            </a:pPr>
            <a:r>
              <a:rPr lang="en-US" altLang="en-US" sz="2000" dirty="0">
                <a:ea typeface="Helvetica Neue" charset="0"/>
              </a:rPr>
              <a:t>The </a:t>
            </a:r>
            <a:r>
              <a:rPr lang="en-US" altLang="en-US" sz="2000" b="1" dirty="0">
                <a:ea typeface="Helvetica Neue" charset="0"/>
              </a:rPr>
              <a:t>effect </a:t>
            </a:r>
            <a:r>
              <a:rPr lang="en-US" altLang="en-US" sz="2000" dirty="0">
                <a:ea typeface="Helvetica Neue" charset="0"/>
              </a:rPr>
              <a:t>of several types of cholesterol medications on LDL levels In humans.</a:t>
            </a:r>
          </a:p>
          <a:p>
            <a:pPr marL="214313" indent="-214313" algn="ctr">
              <a:spcBef>
                <a:spcPct val="50000"/>
              </a:spcBef>
              <a:buClr>
                <a:schemeClr val="accent1"/>
              </a:buClr>
              <a:buFont typeface="Wingdings" panose="05000000000000000000" pitchFamily="2" charset="2"/>
              <a:buChar char="v"/>
            </a:pPr>
            <a:r>
              <a:rPr lang="en-US" altLang="en-US" sz="2000" b="1" dirty="0">
                <a:solidFill>
                  <a:schemeClr val="accent6">
                    <a:lumMod val="50000"/>
                  </a:schemeClr>
                </a:solidFill>
                <a:ea typeface="Helvetica Neue" charset="0"/>
              </a:rPr>
              <a:t>Response Variable: </a:t>
            </a:r>
            <a:r>
              <a:rPr lang="en-US" altLang="en-US" sz="2000" dirty="0">
                <a:ea typeface="Helvetica Neue" charset="0"/>
              </a:rPr>
              <a:t>Change in LDL levels</a:t>
            </a:r>
          </a:p>
          <a:p>
            <a:pPr marL="214313" indent="-214313" algn="ctr">
              <a:spcBef>
                <a:spcPct val="50000"/>
              </a:spcBef>
              <a:buClr>
                <a:schemeClr val="accent1"/>
              </a:buClr>
              <a:buFont typeface="Wingdings" panose="05000000000000000000" pitchFamily="2" charset="2"/>
              <a:buChar char="v"/>
            </a:pPr>
            <a:r>
              <a:rPr lang="en-US" altLang="en-US" sz="2000" b="1" dirty="0">
                <a:solidFill>
                  <a:schemeClr val="accent6">
                    <a:lumMod val="50000"/>
                  </a:schemeClr>
                </a:solidFill>
                <a:ea typeface="Helvetica Neue" charset="0"/>
              </a:rPr>
              <a:t>Predicting Variable:</a:t>
            </a:r>
            <a:r>
              <a:rPr lang="en-US" altLang="en-US" sz="2000" dirty="0">
                <a:ea typeface="Helvetica Neue" charset="0"/>
              </a:rPr>
              <a:t> Type of Medication</a:t>
            </a:r>
          </a:p>
        </p:txBody>
      </p:sp>
      <p:sp>
        <p:nvSpPr>
          <p:cNvPr id="14" name="Text Placeholder 13"/>
          <p:cNvSpPr>
            <a:spLocks noGrp="1"/>
          </p:cNvSpPr>
          <p:nvPr>
            <p:ph type="body" idx="2"/>
          </p:nvPr>
        </p:nvSpPr>
        <p:spPr>
          <a:xfrm>
            <a:off x="3245476" y="963504"/>
            <a:ext cx="2700955" cy="3928092"/>
          </a:xfrm>
        </p:spPr>
        <p:txBody>
          <a:bodyPr/>
          <a:lstStyle/>
          <a:p>
            <a:pPr marL="0" indent="0" algn="ctr">
              <a:spcBef>
                <a:spcPct val="50000"/>
              </a:spcBef>
              <a:buClr>
                <a:srgbClr val="EEB211"/>
              </a:buClr>
              <a:buNone/>
            </a:pPr>
            <a:r>
              <a:rPr lang="en-US" altLang="en-US" sz="2000" dirty="0">
                <a:ea typeface="Helvetica Neue" charset="0"/>
              </a:rPr>
              <a:t>The </a:t>
            </a:r>
            <a:r>
              <a:rPr lang="en-US" altLang="en-US" sz="2000" b="1" dirty="0">
                <a:ea typeface="Helvetica Neue" charset="0"/>
              </a:rPr>
              <a:t>relationship</a:t>
            </a:r>
            <a:r>
              <a:rPr lang="en-US" altLang="en-US" sz="2000" dirty="0">
                <a:ea typeface="Helvetica Neue" charset="0"/>
              </a:rPr>
              <a:t> between driving habits and fuel efficiency</a:t>
            </a:r>
          </a:p>
          <a:p>
            <a:pPr marL="214313" indent="-214313" algn="ctr">
              <a:spcBef>
                <a:spcPct val="50000"/>
              </a:spcBef>
              <a:buClr>
                <a:srgbClr val="EEB211"/>
              </a:buClr>
              <a:buFont typeface="Wingdings" panose="05000000000000000000" pitchFamily="2" charset="2"/>
              <a:buChar char="v"/>
            </a:pPr>
            <a:r>
              <a:rPr lang="en-US" altLang="en-US" sz="2000" b="1" dirty="0">
                <a:solidFill>
                  <a:schemeClr val="accent6">
                    <a:lumMod val="50000"/>
                  </a:schemeClr>
                </a:solidFill>
                <a:ea typeface="Helvetica Neue" charset="0"/>
              </a:rPr>
              <a:t>Response Variable: </a:t>
            </a:r>
            <a:r>
              <a:rPr lang="en-US" altLang="en-US" sz="2000" dirty="0">
                <a:ea typeface="Helvetica Neue" charset="0"/>
              </a:rPr>
              <a:t>Miles Per Gallon </a:t>
            </a:r>
            <a:r>
              <a:rPr lang="en-US" altLang="en-US" sz="2000" dirty="0">
                <a:solidFill>
                  <a:schemeClr val="accent6"/>
                </a:solidFill>
                <a:ea typeface="Helvetica Neue" charset="0"/>
              </a:rPr>
              <a:t>(MPG) </a:t>
            </a:r>
            <a:r>
              <a:rPr lang="en-US" altLang="en-US" sz="2000" dirty="0">
                <a:ea typeface="Helvetica Neue" charset="0"/>
              </a:rPr>
              <a:t>of Fuel</a:t>
            </a:r>
          </a:p>
          <a:p>
            <a:pPr marL="214313" indent="-214313" algn="ctr">
              <a:spcBef>
                <a:spcPct val="50000"/>
              </a:spcBef>
              <a:buClr>
                <a:srgbClr val="EEB211"/>
              </a:buClr>
              <a:buFont typeface="Wingdings" panose="05000000000000000000" pitchFamily="2" charset="2"/>
              <a:buChar char="v"/>
            </a:pPr>
            <a:r>
              <a:rPr lang="en-US" altLang="en-US" sz="2000" b="1" dirty="0">
                <a:solidFill>
                  <a:schemeClr val="accent6">
                    <a:lumMod val="50000"/>
                  </a:schemeClr>
                </a:solidFill>
                <a:ea typeface="Helvetica Neue" charset="0"/>
              </a:rPr>
              <a:t>Predicting Variable: </a:t>
            </a:r>
            <a:r>
              <a:rPr lang="en-US" altLang="en-US" sz="2000" dirty="0">
                <a:ea typeface="Helvetica Neue" charset="0"/>
              </a:rPr>
              <a:t>Average Driving Speed</a:t>
            </a:r>
          </a:p>
          <a:p>
            <a:pPr marL="57150" indent="0" algn="ctr">
              <a:buNone/>
            </a:pPr>
            <a:endParaRPr lang="en-US" sz="2000" dirty="0"/>
          </a:p>
        </p:txBody>
      </p:sp>
      <p:sp>
        <p:nvSpPr>
          <p:cNvPr id="15" name="Text Placeholder 14"/>
          <p:cNvSpPr>
            <a:spLocks noGrp="1"/>
          </p:cNvSpPr>
          <p:nvPr>
            <p:ph type="body" idx="3"/>
          </p:nvPr>
        </p:nvSpPr>
        <p:spPr>
          <a:xfrm>
            <a:off x="6152882" y="963502"/>
            <a:ext cx="2629498" cy="3688397"/>
          </a:xfrm>
        </p:spPr>
        <p:txBody>
          <a:bodyPr/>
          <a:lstStyle/>
          <a:p>
            <a:pPr marL="0" indent="0" algn="ctr">
              <a:spcBef>
                <a:spcPct val="50000"/>
              </a:spcBef>
              <a:buClr>
                <a:srgbClr val="EEB211"/>
              </a:buClr>
              <a:buNone/>
            </a:pPr>
            <a:r>
              <a:rPr lang="en-US" altLang="en-US" sz="2000" dirty="0">
                <a:ea typeface="Helvetica Neue" charset="0"/>
              </a:rPr>
              <a:t>The </a:t>
            </a:r>
            <a:r>
              <a:rPr lang="en-US" altLang="en-US" sz="2000" b="1" dirty="0">
                <a:ea typeface="Helvetica Neue" charset="0"/>
              </a:rPr>
              <a:t>relationship</a:t>
            </a:r>
            <a:r>
              <a:rPr lang="en-US" altLang="en-US" sz="2000" dirty="0">
                <a:ea typeface="Helvetica Neue" charset="0"/>
              </a:rPr>
              <a:t> between college grade point average </a:t>
            </a:r>
            <a:r>
              <a:rPr lang="en-US" altLang="en-US" sz="2000" dirty="0">
                <a:solidFill>
                  <a:schemeClr val="accent6"/>
                </a:solidFill>
                <a:ea typeface="Helvetica Neue" charset="0"/>
              </a:rPr>
              <a:t>(GPA) </a:t>
            </a:r>
            <a:r>
              <a:rPr lang="en-US" altLang="en-US" sz="2000" dirty="0">
                <a:ea typeface="Helvetica Neue" charset="0"/>
              </a:rPr>
              <a:t>and scores on the SAT</a:t>
            </a:r>
          </a:p>
          <a:p>
            <a:pPr marL="214313" indent="-214313" algn="ctr">
              <a:spcBef>
                <a:spcPct val="50000"/>
              </a:spcBef>
              <a:buClr>
                <a:srgbClr val="EEB211"/>
              </a:buClr>
              <a:buFont typeface="Wingdings" panose="05000000000000000000" pitchFamily="2" charset="2"/>
              <a:buChar char="v"/>
            </a:pPr>
            <a:r>
              <a:rPr lang="en-US" altLang="en-US" sz="2000" b="1" dirty="0">
                <a:solidFill>
                  <a:schemeClr val="accent6">
                    <a:lumMod val="50000"/>
                  </a:schemeClr>
                </a:solidFill>
                <a:ea typeface="Helvetica Neue" charset="0"/>
              </a:rPr>
              <a:t>Response Variable: </a:t>
            </a:r>
            <a:r>
              <a:rPr lang="en-US" altLang="en-US" sz="2000" dirty="0">
                <a:ea typeface="Helvetica Neue" charset="0"/>
              </a:rPr>
              <a:t>GPA</a:t>
            </a:r>
            <a:endParaRPr lang="en-US" altLang="en-US" sz="2000" b="1" dirty="0">
              <a:solidFill>
                <a:schemeClr val="accent6">
                  <a:lumMod val="50000"/>
                </a:schemeClr>
              </a:solidFill>
              <a:ea typeface="Helvetica Neue" charset="0"/>
            </a:endParaRPr>
          </a:p>
          <a:p>
            <a:pPr marL="214313" indent="-214313" algn="ctr">
              <a:spcBef>
                <a:spcPct val="50000"/>
              </a:spcBef>
              <a:buClr>
                <a:srgbClr val="EEB211"/>
              </a:buClr>
              <a:buFont typeface="Wingdings" panose="05000000000000000000" pitchFamily="2" charset="2"/>
              <a:buChar char="v"/>
            </a:pPr>
            <a:r>
              <a:rPr lang="en-US" altLang="en-US" sz="2000" b="1" dirty="0">
                <a:solidFill>
                  <a:schemeClr val="accent6">
                    <a:lumMod val="50000"/>
                  </a:schemeClr>
                </a:solidFill>
                <a:ea typeface="Helvetica Neue" charset="0"/>
              </a:rPr>
              <a:t>Predicting Variable: </a:t>
            </a:r>
            <a:r>
              <a:rPr lang="en-US" altLang="en-US" sz="2000" dirty="0">
                <a:ea typeface="Helvetica Neue" charset="0"/>
              </a:rPr>
              <a:t>SAT score</a:t>
            </a:r>
          </a:p>
        </p:txBody>
      </p:sp>
    </p:spTree>
    <p:extLst>
      <p:ext uri="{BB962C8B-B14F-4D97-AF65-F5344CB8AC3E}">
        <p14:creationId xmlns:p14="http://schemas.microsoft.com/office/powerpoint/2010/main" val="1641062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310" y="42180"/>
            <a:ext cx="7793379" cy="841945"/>
          </a:xfrm>
        </p:spPr>
        <p:txBody>
          <a:bodyPr/>
          <a:lstStyle/>
          <a:p>
            <a:r>
              <a:rPr lang="en-US" altLang="en-US" dirty="0">
                <a:ea typeface="ＭＳ Ｐゴシック" pitchFamily="34" charset="-128"/>
              </a:rPr>
              <a:t>Two analyses study association of continuously measured variables</a:t>
            </a:r>
            <a:br>
              <a:rPr lang="en-US" altLang="en-US" dirty="0">
                <a:ea typeface="ＭＳ Ｐゴシック" pitchFamily="34" charset="-128"/>
              </a:rPr>
            </a:br>
            <a:endParaRPr lang="en-US" dirty="0"/>
          </a:p>
        </p:txBody>
      </p:sp>
      <p:sp>
        <p:nvSpPr>
          <p:cNvPr id="3" name="Text Placeholder 2"/>
          <p:cNvSpPr>
            <a:spLocks noGrp="1"/>
          </p:cNvSpPr>
          <p:nvPr>
            <p:ph type="body" idx="1"/>
          </p:nvPr>
        </p:nvSpPr>
        <p:spPr>
          <a:xfrm>
            <a:off x="345281" y="1399515"/>
            <a:ext cx="5094539" cy="2249940"/>
          </a:xfrm>
        </p:spPr>
        <p:txBody>
          <a:bodyPr/>
          <a:lstStyle/>
          <a:p>
            <a:pPr>
              <a:buFont typeface="Wingdings" panose="05000000000000000000" pitchFamily="2" charset="2"/>
              <a:buChar char="§"/>
            </a:pPr>
            <a:r>
              <a:rPr lang="en-US" sz="2000" b="1" dirty="0"/>
              <a:t>Correlation analysis:  </a:t>
            </a:r>
            <a:r>
              <a:rPr lang="en-US" sz="2000" dirty="0"/>
              <a:t>Concerned with measuring </a:t>
            </a:r>
            <a:r>
              <a:rPr lang="en-US" sz="2000" dirty="0">
                <a:solidFill>
                  <a:schemeClr val="accent3">
                    <a:lumMod val="75000"/>
                  </a:schemeClr>
                </a:solidFill>
              </a:rPr>
              <a:t>the strength and direction of the association between variables.</a:t>
            </a:r>
            <a:r>
              <a:rPr lang="en-US" sz="2000" dirty="0"/>
              <a:t> The correlation of X and Y (Y and X).</a:t>
            </a:r>
          </a:p>
          <a:p>
            <a:pPr marL="57150" indent="0">
              <a:buNone/>
            </a:pPr>
            <a:endParaRPr lang="en-US" sz="2000" dirty="0"/>
          </a:p>
        </p:txBody>
      </p:sp>
      <p:sp>
        <p:nvSpPr>
          <p:cNvPr id="4" name="Text Placeholder 3"/>
          <p:cNvSpPr>
            <a:spLocks noGrp="1"/>
          </p:cNvSpPr>
          <p:nvPr>
            <p:ph type="body" idx="2"/>
          </p:nvPr>
        </p:nvSpPr>
        <p:spPr/>
        <p:txBody>
          <a:bodyPr/>
          <a:lstStyle/>
          <a:p>
            <a:pPr>
              <a:buFont typeface="Wingdings" panose="05000000000000000000" pitchFamily="2" charset="2"/>
              <a:buChar char="§"/>
            </a:pPr>
            <a:r>
              <a:rPr lang="en-US" sz="2100" b="1" dirty="0"/>
              <a:t>Linear regression:  </a:t>
            </a:r>
            <a:r>
              <a:rPr lang="en-US" sz="2000" dirty="0"/>
              <a:t>Concerned</a:t>
            </a:r>
            <a:r>
              <a:rPr lang="en-US" sz="2100" dirty="0"/>
              <a:t> with </a:t>
            </a:r>
            <a:r>
              <a:rPr lang="en-US" sz="2100" dirty="0">
                <a:solidFill>
                  <a:srgbClr val="FF0000"/>
                </a:solidFill>
              </a:rPr>
              <a:t>predicting the value of one variable based on (given) the value of the other variable. </a:t>
            </a:r>
            <a:r>
              <a:rPr lang="en-US" sz="2100" dirty="0"/>
              <a:t>The regression of Y on X.</a:t>
            </a:r>
          </a:p>
          <a:p>
            <a:endParaRPr lang="en-US" dirty="0"/>
          </a:p>
        </p:txBody>
      </p:sp>
      <p:sp>
        <p:nvSpPr>
          <p:cNvPr id="6" name="AutoShape 4" descr="Correlation"/>
          <p:cNvSpPr>
            <a:spLocks noChangeAspect="1" noChangeArrowheads="1"/>
          </p:cNvSpPr>
          <p:nvPr/>
        </p:nvSpPr>
        <p:spPr bwMode="auto">
          <a:xfrm>
            <a:off x="116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 name="AutoShape 6" descr="Correlation"/>
          <p:cNvSpPr>
            <a:spLocks noChangeAspect="1" noChangeArrowheads="1"/>
          </p:cNvSpPr>
          <p:nvPr/>
        </p:nvSpPr>
        <p:spPr bwMode="auto">
          <a:xfrm>
            <a:off x="230981" y="595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 name="AutoShape 8" descr="Correlation"/>
          <p:cNvSpPr>
            <a:spLocks noChangeAspect="1" noChangeArrowheads="1"/>
          </p:cNvSpPr>
          <p:nvPr/>
        </p:nvSpPr>
        <p:spPr bwMode="auto">
          <a:xfrm>
            <a:off x="345281" y="12025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 name="AutoShape 10" descr="https://www.math.net/img/a/probability-and-statistics/descriptive-statistics/correlation/sp.svg"/>
          <p:cNvSpPr>
            <a:spLocks noChangeAspect="1" noChangeArrowheads="1"/>
          </p:cNvSpPr>
          <p:nvPr/>
        </p:nvSpPr>
        <p:spPr bwMode="auto">
          <a:xfrm>
            <a:off x="459581" y="23455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 name="AutoShape 12" descr="https://www.math.net/img/a/probability-and-statistics/descriptive-statistics/correlation/sp.svg"/>
          <p:cNvSpPr>
            <a:spLocks noChangeAspect="1" noChangeArrowheads="1"/>
          </p:cNvSpPr>
          <p:nvPr/>
        </p:nvSpPr>
        <p:spPr bwMode="auto">
          <a:xfrm>
            <a:off x="573881" y="34885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pic>
        <p:nvPicPr>
          <p:cNvPr id="1038" name="Picture 14" descr="Correlation - Westbrook High School Mathematics Depart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84427"/>
            <a:ext cx="5055982" cy="1859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251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EE9C-8CE1-DADC-AC3A-42AD9C23B263}"/>
              </a:ext>
            </a:extLst>
          </p:cNvPr>
          <p:cNvSpPr>
            <a:spLocks noGrp="1"/>
          </p:cNvSpPr>
          <p:nvPr>
            <p:ph type="title"/>
          </p:nvPr>
        </p:nvSpPr>
        <p:spPr/>
        <p:txBody>
          <a:bodyPr/>
          <a:lstStyle/>
          <a:p>
            <a:r>
              <a:rPr lang="en-US" dirty="0"/>
              <a:t>Types of Linear Regression</a:t>
            </a:r>
          </a:p>
        </p:txBody>
      </p:sp>
    </p:spTree>
    <p:extLst>
      <p:ext uri="{BB962C8B-B14F-4D97-AF65-F5344CB8AC3E}">
        <p14:creationId xmlns:p14="http://schemas.microsoft.com/office/powerpoint/2010/main" val="531174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E877-3AB9-27AE-EB31-B16B82737760}"/>
              </a:ext>
            </a:extLst>
          </p:cNvPr>
          <p:cNvSpPr>
            <a:spLocks noGrp="1"/>
          </p:cNvSpPr>
          <p:nvPr>
            <p:ph type="title"/>
          </p:nvPr>
        </p:nvSpPr>
        <p:spPr/>
        <p:txBody>
          <a:bodyPr/>
          <a:lstStyle/>
          <a:p>
            <a:r>
              <a:rPr lang="en-US" dirty="0"/>
              <a:t>Simple Linear Regression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B465269-CA0C-88AD-2ABC-53AD3A21E8E2}"/>
                  </a:ext>
                </a:extLst>
              </p:cNvPr>
              <p:cNvSpPr>
                <a:spLocks noGrp="1"/>
              </p:cNvSpPr>
              <p:nvPr>
                <p:ph sz="half" idx="1"/>
              </p:nvPr>
            </p:nvSpPr>
            <p:spPr>
              <a:xfrm>
                <a:off x="457200" y="980501"/>
                <a:ext cx="8229600" cy="3428940"/>
              </a:xfrm>
            </p:spPr>
            <p:txBody>
              <a:bodyPr>
                <a:normAutofit/>
              </a:bodyPr>
              <a:lstStyle/>
              <a:p>
                <a:r>
                  <a:rPr lang="en-US" sz="2000" dirty="0"/>
                  <a:t>In Simple Linear Regression, </a:t>
                </a:r>
                <a:r>
                  <a:rPr lang="en-US" sz="2000" b="0" i="0" dirty="0">
                    <a:solidFill>
                      <a:srgbClr val="222222"/>
                    </a:solidFill>
                    <a:effectLst/>
                  </a:rPr>
                  <a:t>there is one independent variable and one dependent variable. </a:t>
                </a:r>
              </a:p>
              <a:p>
                <a:r>
                  <a:rPr lang="en-US" sz="2000" b="0" i="0" dirty="0">
                    <a:solidFill>
                      <a:srgbClr val="222222"/>
                    </a:solidFill>
                    <a:effectLst/>
                  </a:rPr>
                  <a:t>The model estimates the slope and intercept of the line of best fit, which represents the relationship between the variables. </a:t>
                </a:r>
              </a:p>
              <a:p>
                <a:r>
                  <a:rPr lang="en-US" sz="2000" b="0" i="0" dirty="0">
                    <a:solidFill>
                      <a:srgbClr val="222222"/>
                    </a:solidFill>
                    <a:effectLst/>
                  </a:rPr>
                  <a:t>The slope represents the change in the dependent variable for each unit change in the independent variable, while the intercept represents the predicted value of the dependent variable when the independent variable is zero.</a:t>
                </a:r>
              </a:p>
              <a:p>
                <a:r>
                  <a:rPr lang="en-US" altLang="en-US" sz="2000" dirty="0">
                    <a:ea typeface="Helvetica Neue" charset="0"/>
                  </a:rPr>
                  <a:t>Simple linear regression</a:t>
                </a:r>
                <a:br>
                  <a:rPr lang="en-US" altLang="en-US" sz="2000" dirty="0"/>
                </a:br>
                <a:r>
                  <a:rPr lang="en-US" altLang="en-US" sz="2000" dirty="0"/>
                  <a:t>	</a:t>
                </a:r>
                <a:r>
                  <a:rPr lang="en-US" altLang="en-US" sz="2000" dirty="0">
                    <a:ea typeface="KishoreFont Medium" charset="0"/>
                  </a:rPr>
                  <a:t>Y = </a:t>
                </a:r>
                <a14:m>
                  <m:oMath xmlns:m="http://schemas.openxmlformats.org/officeDocument/2006/math">
                    <m:r>
                      <a:rPr lang="en-US" altLang="en-US" sz="2000" i="1" dirty="0">
                        <a:latin typeface="Cambria Math" charset="0"/>
                        <a:ea typeface="Cambria Math" charset="0"/>
                        <a:cs typeface="Cambria Math" charset="0"/>
                      </a:rPr>
                      <m:t>𝛽</m:t>
                    </m:r>
                  </m:oMath>
                </a14:m>
                <a:r>
                  <a:rPr lang="en-US" altLang="en-US" sz="2000" baseline="-25000" dirty="0">
                    <a:ea typeface="KishoreFont Medium" charset="0"/>
                  </a:rPr>
                  <a:t>0</a:t>
                </a:r>
                <a:r>
                  <a:rPr lang="en-US" altLang="en-US" sz="2000" dirty="0">
                    <a:ea typeface="KishoreFont Medium" charset="0"/>
                  </a:rPr>
                  <a:t> + </a:t>
                </a:r>
                <a14:m>
                  <m:oMath xmlns:m="http://schemas.openxmlformats.org/officeDocument/2006/math">
                    <m:r>
                      <a:rPr lang="en-US" altLang="en-US" sz="2000" i="1" dirty="0">
                        <a:latin typeface="Cambria Math" charset="0"/>
                        <a:ea typeface="Cambria Math" charset="0"/>
                        <a:cs typeface="Cambria Math" charset="0"/>
                      </a:rPr>
                      <m:t>𝛽</m:t>
                    </m:r>
                  </m:oMath>
                </a14:m>
                <a:r>
                  <a:rPr lang="en-US" altLang="en-US" sz="2000" baseline="-25000" dirty="0">
                    <a:ea typeface="KishoreFont Medium" charset="0"/>
                  </a:rPr>
                  <a:t>1</a:t>
                </a:r>
                <a:r>
                  <a:rPr lang="en-US" altLang="en-US" sz="2000" dirty="0">
                    <a:ea typeface="KishoreFont Medium" charset="0"/>
                  </a:rPr>
                  <a:t>X + </a:t>
                </a:r>
                <a14:m>
                  <m:oMath xmlns:m="http://schemas.openxmlformats.org/officeDocument/2006/math">
                    <m:r>
                      <m:rPr>
                        <m:nor/>
                      </m:rPr>
                      <a:rPr lang="en-US" altLang="en-US" sz="2000" dirty="0">
                        <a:ea typeface="KishoreFont Medium" charset="0"/>
                      </a:rPr>
                      <m:t>ε</m:t>
                    </m:r>
                  </m:oMath>
                </a14:m>
                <a:endParaRPr lang="en-US" altLang="en-US" sz="2000" dirty="0">
                  <a:ea typeface="KishoreFont Medium" charset="0"/>
                </a:endParaRPr>
              </a:p>
              <a:p>
                <a:endParaRPr lang="en-US" sz="2000" dirty="0"/>
              </a:p>
            </p:txBody>
          </p:sp>
        </mc:Choice>
        <mc:Fallback xmlns="">
          <p:sp>
            <p:nvSpPr>
              <p:cNvPr id="4" name="Content Placeholder 3">
                <a:extLst>
                  <a:ext uri="{FF2B5EF4-FFF2-40B4-BE49-F238E27FC236}">
                    <a16:creationId xmlns:a16="http://schemas.microsoft.com/office/drawing/2014/main" id="{AB465269-CA0C-88AD-2ABC-53AD3A21E8E2}"/>
                  </a:ext>
                </a:extLst>
              </p:cNvPr>
              <p:cNvSpPr>
                <a:spLocks noGrp="1" noRot="1" noChangeAspect="1" noMove="1" noResize="1" noEditPoints="1" noAdjustHandles="1" noChangeArrowheads="1" noChangeShapeType="1" noTextEdit="1"/>
              </p:cNvSpPr>
              <p:nvPr>
                <p:ph sz="half" idx="1"/>
              </p:nvPr>
            </p:nvSpPr>
            <p:spPr>
              <a:xfrm>
                <a:off x="457200" y="980501"/>
                <a:ext cx="8229600" cy="3428940"/>
              </a:xfrm>
              <a:blipFill>
                <a:blip r:embed="rId2"/>
                <a:stretch>
                  <a:fillRect l="-667" t="-890" r="-519" b="-356"/>
                </a:stretch>
              </a:blipFill>
            </p:spPr>
            <p:txBody>
              <a:bodyPr/>
              <a:lstStyle/>
              <a:p>
                <a:r>
                  <a:rPr lang="en-US">
                    <a:noFill/>
                  </a:rPr>
                  <a:t> </a:t>
                </a:r>
              </a:p>
            </p:txBody>
          </p:sp>
        </mc:Fallback>
      </mc:AlternateContent>
      <p:pic>
        <p:nvPicPr>
          <p:cNvPr id="5" name="Picture 2" descr="Simple Linear Regression | ExcelR">
            <a:extLst>
              <a:ext uri="{FF2B5EF4-FFF2-40B4-BE49-F238E27FC236}">
                <a16:creationId xmlns:a16="http://schemas.microsoft.com/office/drawing/2014/main" id="{9EB09DE5-45F1-8E63-5E83-DE417A18D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6226" y="3305809"/>
            <a:ext cx="3655403" cy="181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74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781275" y="110679"/>
            <a:ext cx="7538420" cy="746124"/>
          </a:xfrm>
          <a:prstGeom prst="rect">
            <a:avLst/>
          </a:prstGeom>
        </p:spPr>
        <p:txBody>
          <a:bodyPr spcFirstLastPara="1" wrap="square" lIns="91425" tIns="91425" rIns="91425" bIns="91425" anchor="t" anchorCtr="0">
            <a:noAutofit/>
          </a:bodyPr>
          <a:lstStyle/>
          <a:p>
            <a:r>
              <a:rPr lang="en-GB" dirty="0"/>
              <a:t>Regression </a:t>
            </a:r>
            <a:r>
              <a:rPr lang="en-GB" dirty="0">
                <a:sym typeface="Wingdings" panose="05000000000000000000" pitchFamily="2" charset="2"/>
              </a:rPr>
              <a:t> Classification</a:t>
            </a:r>
            <a:endParaRPr dirty="0"/>
          </a:p>
        </p:txBody>
      </p:sp>
      <p:sp>
        <p:nvSpPr>
          <p:cNvPr id="4" name="TextBox 3"/>
          <p:cNvSpPr txBox="1"/>
          <p:nvPr/>
        </p:nvSpPr>
        <p:spPr>
          <a:xfrm>
            <a:off x="140684" y="938378"/>
            <a:ext cx="4431316" cy="992579"/>
          </a:xfrm>
          <a:prstGeom prst="rect">
            <a:avLst/>
          </a:prstGeom>
          <a:noFill/>
        </p:spPr>
        <p:txBody>
          <a:bodyPr wrap="square" lIns="68580" tIns="34290" rIns="68580" bIns="34290" rtlCol="0">
            <a:spAutoFit/>
          </a:bodyPr>
          <a:lstStyle/>
          <a:p>
            <a:r>
              <a:rPr lang="en-US" sz="2000" b="1" dirty="0"/>
              <a:t>Regression</a:t>
            </a:r>
            <a:r>
              <a:rPr lang="en-US" sz="2000" dirty="0"/>
              <a:t> algorithms predict a continuous value based on the input variables.</a:t>
            </a:r>
          </a:p>
        </p:txBody>
      </p:sp>
      <p:sp>
        <p:nvSpPr>
          <p:cNvPr id="5" name="TextBox 4"/>
          <p:cNvSpPr txBox="1"/>
          <p:nvPr/>
        </p:nvSpPr>
        <p:spPr>
          <a:xfrm>
            <a:off x="140684" y="2493540"/>
            <a:ext cx="4431316" cy="992579"/>
          </a:xfrm>
          <a:prstGeom prst="rect">
            <a:avLst/>
          </a:prstGeom>
          <a:noFill/>
        </p:spPr>
        <p:txBody>
          <a:bodyPr wrap="square" lIns="68580" tIns="34290" rIns="68580" bIns="34290" rtlCol="0">
            <a:spAutoFit/>
          </a:bodyPr>
          <a:lstStyle/>
          <a:p>
            <a:r>
              <a:rPr lang="en-US" sz="2000" b="1" dirty="0"/>
              <a:t>Classification</a:t>
            </a:r>
            <a:r>
              <a:rPr lang="en-US" sz="2000" dirty="0"/>
              <a:t> is the problem of identifying which of a set of categories an observation, belongs to</a:t>
            </a:r>
          </a:p>
        </p:txBody>
      </p:sp>
      <p:pic>
        <p:nvPicPr>
          <p:cNvPr id="3074" name="Picture 2" descr="C:\Users\zaruba\Desktop\Tanitas\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0485" y="1138687"/>
            <a:ext cx="4171478" cy="3271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2B91-0F3E-79FA-8CE2-2A50A4A5052F}"/>
              </a:ext>
            </a:extLst>
          </p:cNvPr>
          <p:cNvSpPr>
            <a:spLocks noGrp="1"/>
          </p:cNvSpPr>
          <p:nvPr>
            <p:ph type="title"/>
          </p:nvPr>
        </p:nvSpPr>
        <p:spPr/>
        <p:txBody>
          <a:bodyPr/>
          <a:lstStyle/>
          <a:p>
            <a:r>
              <a:rPr lang="en-US" dirty="0"/>
              <a:t>Multiple Linear Regression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364EDE8-335D-F788-8626-BFF7A251AEFE}"/>
                  </a:ext>
                </a:extLst>
              </p:cNvPr>
              <p:cNvSpPr>
                <a:spLocks noGrp="1"/>
              </p:cNvSpPr>
              <p:nvPr>
                <p:ph sz="half" idx="1"/>
              </p:nvPr>
            </p:nvSpPr>
            <p:spPr>
              <a:xfrm>
                <a:off x="457200" y="936434"/>
                <a:ext cx="8229600" cy="3473007"/>
              </a:xfrm>
            </p:spPr>
            <p:txBody>
              <a:bodyPr>
                <a:normAutofit/>
              </a:bodyPr>
              <a:lstStyle/>
              <a:p>
                <a:r>
                  <a:rPr lang="en-US" sz="2000" b="0" i="0" dirty="0">
                    <a:solidFill>
                      <a:srgbClr val="222222"/>
                    </a:solidFill>
                    <a:effectLst/>
                  </a:rPr>
                  <a:t>Multiple linear regression is a technique to understand the relationship between a </a:t>
                </a:r>
                <a:r>
                  <a:rPr lang="en-US" sz="2000" b="0" i="1" dirty="0">
                    <a:solidFill>
                      <a:srgbClr val="222222"/>
                    </a:solidFill>
                    <a:effectLst/>
                  </a:rPr>
                  <a:t>single </a:t>
                </a:r>
                <a:r>
                  <a:rPr lang="en-US" sz="2000" b="0" i="0" dirty="0">
                    <a:solidFill>
                      <a:srgbClr val="222222"/>
                    </a:solidFill>
                    <a:effectLst/>
                  </a:rPr>
                  <a:t>dependent variable and </a:t>
                </a:r>
                <a:r>
                  <a:rPr lang="en-US" sz="2000" b="0" i="1" dirty="0">
                    <a:solidFill>
                      <a:srgbClr val="222222"/>
                    </a:solidFill>
                    <a:effectLst/>
                  </a:rPr>
                  <a:t>multiple </a:t>
                </a:r>
                <a:r>
                  <a:rPr lang="en-US" sz="2000" b="0" i="0" dirty="0">
                    <a:solidFill>
                      <a:srgbClr val="222222"/>
                    </a:solidFill>
                    <a:effectLst/>
                  </a:rPr>
                  <a:t>independent variables.</a:t>
                </a:r>
              </a:p>
              <a:p>
                <a:r>
                  <a:rPr lang="en-US" sz="2000" b="0" i="0" dirty="0">
                    <a:solidFill>
                      <a:srgbClr val="222222"/>
                    </a:solidFill>
                    <a:effectLst/>
                  </a:rPr>
                  <a:t>The formulation for multiple linear regression is also similar to simple linear regression with the small change that instead of having one beta variable, you will now have betas for all the variables used. The formula is given as:</a:t>
                </a:r>
              </a:p>
              <a:p>
                <a:pPr eaLnBrk="1" hangingPunct="1">
                  <a:spcBef>
                    <a:spcPct val="50000"/>
                  </a:spcBef>
                </a:pPr>
                <a:r>
                  <a:rPr lang="en-US" altLang="en-US" sz="2000" dirty="0">
                    <a:ea typeface="Helvetica Neue" charset="0"/>
                  </a:rPr>
                  <a:t>Multiple linear regression</a:t>
                </a:r>
                <a:br>
                  <a:rPr lang="en-US" altLang="en-US" sz="2000" dirty="0">
                    <a:ea typeface="Helvetica Neue" charset="0"/>
                  </a:rPr>
                </a:br>
                <a:r>
                  <a:rPr lang="en-US" altLang="en-US" sz="2000" dirty="0"/>
                  <a:t>	</a:t>
                </a:r>
                <a:r>
                  <a:rPr lang="en-US" altLang="en-US" sz="2000" dirty="0">
                    <a:ea typeface="KishoreFont Medium" charset="0"/>
                  </a:rPr>
                  <a:t>Y = </a:t>
                </a:r>
                <a14:m>
                  <m:oMath xmlns:m="http://schemas.openxmlformats.org/officeDocument/2006/math">
                    <m:r>
                      <a:rPr lang="en-US" altLang="en-US" sz="2000" i="1" dirty="0">
                        <a:latin typeface="Cambria Math" charset="0"/>
                        <a:ea typeface="Cambria Math" charset="0"/>
                        <a:cs typeface="Cambria Math" charset="0"/>
                      </a:rPr>
                      <m:t>𝛽</m:t>
                    </m:r>
                  </m:oMath>
                </a14:m>
                <a:r>
                  <a:rPr lang="en-US" altLang="en-US" sz="2000" baseline="-25000" dirty="0">
                    <a:ea typeface="KishoreFont Medium" charset="0"/>
                  </a:rPr>
                  <a:t>0</a:t>
                </a:r>
                <a:r>
                  <a:rPr lang="en-US" altLang="en-US" sz="2000" dirty="0">
                    <a:ea typeface="KishoreFont Medium" charset="0"/>
                  </a:rPr>
                  <a:t> + </a:t>
                </a:r>
                <a14:m>
                  <m:oMath xmlns:m="http://schemas.openxmlformats.org/officeDocument/2006/math">
                    <m:r>
                      <a:rPr lang="en-US" altLang="en-US" sz="2000" i="1" dirty="0">
                        <a:latin typeface="Cambria Math" charset="0"/>
                        <a:ea typeface="Cambria Math" charset="0"/>
                        <a:cs typeface="Cambria Math" charset="0"/>
                      </a:rPr>
                      <m:t>𝛽</m:t>
                    </m:r>
                  </m:oMath>
                </a14:m>
                <a:r>
                  <a:rPr lang="en-US" altLang="en-US" sz="2000" baseline="-25000" dirty="0">
                    <a:ea typeface="KishoreFont Medium" charset="0"/>
                  </a:rPr>
                  <a:t>1</a:t>
                </a:r>
                <a:r>
                  <a:rPr lang="en-US" altLang="en-US" sz="2000" dirty="0">
                    <a:ea typeface="KishoreFont Medium" charset="0"/>
                  </a:rPr>
                  <a:t>X</a:t>
                </a:r>
                <a:r>
                  <a:rPr lang="en-US" altLang="en-US" sz="2000" baseline="-25000" dirty="0">
                    <a:ea typeface="KishoreFont Medium" charset="0"/>
                  </a:rPr>
                  <a:t>1</a:t>
                </a:r>
                <a:r>
                  <a:rPr lang="en-US" altLang="en-US" sz="2000" dirty="0">
                    <a:ea typeface="KishoreFont Medium" charset="0"/>
                  </a:rPr>
                  <a:t> +</a:t>
                </a:r>
                <a:r>
                  <a:rPr lang="en-US" altLang="en-US" sz="2000" dirty="0">
                    <a:ea typeface="Cambria Math" charset="0"/>
                  </a:rPr>
                  <a:t> </a:t>
                </a:r>
                <a14:m>
                  <m:oMath xmlns:m="http://schemas.openxmlformats.org/officeDocument/2006/math">
                    <m:r>
                      <a:rPr lang="en-US" altLang="en-US" sz="2000" i="1" dirty="0">
                        <a:latin typeface="Cambria Math" charset="0"/>
                        <a:ea typeface="Cambria Math" charset="0"/>
                        <a:cs typeface="Cambria Math" charset="0"/>
                      </a:rPr>
                      <m:t>𝛽</m:t>
                    </m:r>
                  </m:oMath>
                </a14:m>
                <a:r>
                  <a:rPr lang="en-US" altLang="en-US" sz="2000" baseline="-25000" dirty="0">
                    <a:ea typeface="KishoreFont Medium" charset="0"/>
                  </a:rPr>
                  <a:t>2</a:t>
                </a:r>
                <a:r>
                  <a:rPr lang="en-US" altLang="en-US" sz="2000" dirty="0">
                    <a:ea typeface="KishoreFont Medium" charset="0"/>
                  </a:rPr>
                  <a:t>X</a:t>
                </a:r>
                <a:r>
                  <a:rPr lang="en-US" altLang="en-US" sz="2000" baseline="-25000" dirty="0">
                    <a:ea typeface="KishoreFont Medium" charset="0"/>
                  </a:rPr>
                  <a:t>2</a:t>
                </a:r>
                <a:r>
                  <a:rPr lang="en-US" altLang="en-US" sz="2000" dirty="0">
                    <a:ea typeface="KishoreFont Medium" charset="0"/>
                  </a:rPr>
                  <a:t> + </a:t>
                </a:r>
                <a14:m>
                  <m:oMath xmlns:m="http://schemas.openxmlformats.org/officeDocument/2006/math">
                    <m:r>
                      <m:rPr>
                        <m:nor/>
                      </m:rPr>
                      <a:rPr lang="en-US" altLang="en-US" sz="2000" dirty="0">
                        <a:ea typeface="KishoreFont Medium" charset="0"/>
                      </a:rPr>
                      <m:t>ε</m:t>
                    </m:r>
                  </m:oMath>
                </a14:m>
                <a:endParaRPr lang="en-US" altLang="en-US" sz="2000" dirty="0"/>
              </a:p>
              <a:p>
                <a:pPr eaLnBrk="1" hangingPunct="1">
                  <a:spcBef>
                    <a:spcPct val="50000"/>
                  </a:spcBef>
                </a:pPr>
                <a:endParaRPr lang="en-US" altLang="en-US" sz="2000" dirty="0"/>
              </a:p>
              <a:p>
                <a:endParaRPr lang="en-US" sz="2000" dirty="0"/>
              </a:p>
            </p:txBody>
          </p:sp>
        </mc:Choice>
        <mc:Fallback xmlns="">
          <p:sp>
            <p:nvSpPr>
              <p:cNvPr id="4" name="Content Placeholder 3">
                <a:extLst>
                  <a:ext uri="{FF2B5EF4-FFF2-40B4-BE49-F238E27FC236}">
                    <a16:creationId xmlns:a16="http://schemas.microsoft.com/office/drawing/2014/main" id="{E364EDE8-335D-F788-8626-BFF7A251AEFE}"/>
                  </a:ext>
                </a:extLst>
              </p:cNvPr>
              <p:cNvSpPr>
                <a:spLocks noGrp="1" noRot="1" noChangeAspect="1" noMove="1" noResize="1" noEditPoints="1" noAdjustHandles="1" noChangeArrowheads="1" noChangeShapeType="1" noTextEdit="1"/>
              </p:cNvSpPr>
              <p:nvPr>
                <p:ph sz="half" idx="1"/>
              </p:nvPr>
            </p:nvSpPr>
            <p:spPr>
              <a:xfrm>
                <a:off x="457200" y="936434"/>
                <a:ext cx="8229600" cy="3473007"/>
              </a:xfrm>
              <a:blipFill>
                <a:blip r:embed="rId2"/>
                <a:stretch>
                  <a:fillRect l="-667" t="-879" r="-1259"/>
                </a:stretch>
              </a:blipFill>
            </p:spPr>
            <p:txBody>
              <a:bodyPr/>
              <a:lstStyle/>
              <a:p>
                <a:r>
                  <a:rPr lang="en-US">
                    <a:noFill/>
                  </a:rPr>
                  <a:t> </a:t>
                </a:r>
              </a:p>
            </p:txBody>
          </p:sp>
        </mc:Fallback>
      </mc:AlternateContent>
      <p:pic>
        <p:nvPicPr>
          <p:cNvPr id="5" name="Picture 4" descr="Multiple Linear Regression Fundamentals and Modeling in Python | by Kerem  Kargın | MLearning.ai | Medium">
            <a:extLst>
              <a:ext uri="{FF2B5EF4-FFF2-40B4-BE49-F238E27FC236}">
                <a16:creationId xmlns:a16="http://schemas.microsoft.com/office/drawing/2014/main" id="{6B23658C-082D-1833-30B9-8AD4A1E627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788" y="2857490"/>
            <a:ext cx="3048012" cy="2286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41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F9B5-8A05-3896-13E4-23EE683658D2}"/>
              </a:ext>
            </a:extLst>
          </p:cNvPr>
          <p:cNvSpPr>
            <a:spLocks noGrp="1"/>
          </p:cNvSpPr>
          <p:nvPr>
            <p:ph type="title"/>
          </p:nvPr>
        </p:nvSpPr>
        <p:spPr/>
        <p:txBody>
          <a:bodyPr/>
          <a:lstStyle/>
          <a:p>
            <a:r>
              <a:rPr lang="en-US" dirty="0"/>
              <a:t>Polynomial Linear Regression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FB8B300-5857-FF69-FE88-E45C67E99A87}"/>
                  </a:ext>
                </a:extLst>
              </p:cNvPr>
              <p:cNvSpPr>
                <a:spLocks noGrp="1"/>
              </p:cNvSpPr>
              <p:nvPr>
                <p:ph sz="half" idx="1"/>
              </p:nvPr>
            </p:nvSpPr>
            <p:spPr>
              <a:xfrm>
                <a:off x="457200" y="980501"/>
                <a:ext cx="8229600" cy="3461990"/>
              </a:xfrm>
            </p:spPr>
            <p:txBody>
              <a:bodyPr>
                <a:normAutofit/>
              </a:bodyPr>
              <a:lstStyle/>
              <a:p>
                <a:r>
                  <a:rPr lang="en-US" sz="1800" dirty="0"/>
                  <a:t>When we have linear data, we use Linear regression.</a:t>
                </a:r>
              </a:p>
              <a:p>
                <a:r>
                  <a:rPr lang="en-US" sz="1800" dirty="0"/>
                  <a:t>What can we use for Non-Linear Data?</a:t>
                </a:r>
              </a:p>
              <a:p>
                <a:r>
                  <a:rPr lang="en-US" sz="1800" b="0" i="0" dirty="0">
                    <a:solidFill>
                      <a:srgbClr val="222222"/>
                    </a:solidFill>
                    <a:effectLst/>
                  </a:rPr>
                  <a:t>We introduce polynomial regression to overcome this problem, which helps identify the curvilinear relationship between independent and dependent variables.</a:t>
                </a:r>
              </a:p>
              <a:p>
                <a:r>
                  <a:rPr lang="en-US" sz="1800" b="0" i="0" dirty="0">
                    <a:solidFill>
                      <a:srgbClr val="222222"/>
                    </a:solidFill>
                    <a:effectLst/>
                  </a:rPr>
                  <a:t>In polynomial regression, the relationship between the dependent variable and the independent variable is modeled as an nth-degree polynomial function. </a:t>
                </a:r>
                <a:endParaRPr lang="fr-FR" altLang="en-US" sz="1800" dirty="0">
                  <a:ea typeface="KishoreFont Medium" charset="0"/>
                </a:endParaRPr>
              </a:p>
              <a:p>
                <a:pPr>
                  <a:spcBef>
                    <a:spcPct val="50000"/>
                  </a:spcBef>
                </a:pPr>
                <a:r>
                  <a:rPr lang="fr-FR" altLang="en-US" sz="1800" dirty="0">
                    <a:ea typeface="Helvetica Neue" charset="0"/>
                  </a:rPr>
                  <a:t>Polynomial Regression</a:t>
                </a:r>
                <a:br>
                  <a:rPr lang="fr-FR" altLang="en-US" sz="1800" dirty="0"/>
                </a:br>
                <a:r>
                  <a:rPr lang="fr-FR" altLang="en-US" sz="1800" dirty="0"/>
                  <a:t>	</a:t>
                </a:r>
                <a:r>
                  <a:rPr lang="fr-FR" altLang="en-US" sz="1800" dirty="0">
                    <a:ea typeface="KishoreFont Medium" charset="0"/>
                  </a:rPr>
                  <a:t>Y = </a:t>
                </a:r>
                <a14:m>
                  <m:oMath xmlns:m="http://schemas.openxmlformats.org/officeDocument/2006/math">
                    <m:r>
                      <a:rPr lang="fr-FR" altLang="en-US" sz="1800" i="1" dirty="0">
                        <a:latin typeface="Cambria Math" charset="0"/>
                        <a:ea typeface="Cambria Math" charset="0"/>
                        <a:cs typeface="Cambria Math" charset="0"/>
                      </a:rPr>
                      <m:t>𝛽</m:t>
                    </m:r>
                  </m:oMath>
                </a14:m>
                <a:r>
                  <a:rPr lang="fr-FR" altLang="en-US" sz="1800" baseline="-25000" dirty="0">
                    <a:ea typeface="KishoreFont Medium" charset="0"/>
                  </a:rPr>
                  <a:t>0</a:t>
                </a:r>
                <a:r>
                  <a:rPr lang="fr-FR" altLang="en-US" sz="1800" dirty="0">
                    <a:ea typeface="KishoreFont Medium" charset="0"/>
                  </a:rPr>
                  <a:t> + </a:t>
                </a:r>
                <a14:m>
                  <m:oMath xmlns:m="http://schemas.openxmlformats.org/officeDocument/2006/math">
                    <m:r>
                      <a:rPr lang="fr-FR" altLang="en-US" sz="1800" i="1" dirty="0">
                        <a:latin typeface="Cambria Math" charset="0"/>
                        <a:ea typeface="Cambria Math" charset="0"/>
                        <a:cs typeface="Cambria Math" charset="0"/>
                      </a:rPr>
                      <m:t>𝛽</m:t>
                    </m:r>
                  </m:oMath>
                </a14:m>
                <a:r>
                  <a:rPr lang="fr-FR" altLang="en-US" sz="1800" baseline="-25000" dirty="0">
                    <a:ea typeface="KishoreFont Medium" charset="0"/>
                  </a:rPr>
                  <a:t>1</a:t>
                </a:r>
                <a:r>
                  <a:rPr lang="fr-FR" altLang="en-US" sz="1800" dirty="0">
                    <a:ea typeface="KishoreFont Medium" charset="0"/>
                  </a:rPr>
                  <a:t>X +</a:t>
                </a:r>
                <a14:m>
                  <m:oMath xmlns:m="http://schemas.openxmlformats.org/officeDocument/2006/math">
                    <m:r>
                      <a:rPr lang="fr-FR" altLang="en-US" sz="1800" i="1" dirty="0">
                        <a:latin typeface="Cambria Math" charset="0"/>
                        <a:ea typeface="Cambria Math" charset="0"/>
                        <a:cs typeface="Cambria Math" charset="0"/>
                      </a:rPr>
                      <m:t>𝛽</m:t>
                    </m:r>
                  </m:oMath>
                </a14:m>
                <a:r>
                  <a:rPr lang="fr-FR" altLang="en-US" sz="1800" baseline="-25000" dirty="0">
                    <a:ea typeface="KishoreFont Medium" charset="0"/>
                  </a:rPr>
                  <a:t>2</a:t>
                </a:r>
                <a:r>
                  <a:rPr lang="fr-FR" altLang="en-US" sz="1800" dirty="0">
                    <a:ea typeface="KishoreFont Medium" charset="0"/>
                  </a:rPr>
                  <a:t>X</a:t>
                </a:r>
                <a:r>
                  <a:rPr lang="fr-FR" altLang="en-US" sz="1800" baseline="30000" dirty="0">
                    <a:ea typeface="KishoreFont Medium" charset="0"/>
                  </a:rPr>
                  <a:t>2</a:t>
                </a:r>
                <a:r>
                  <a:rPr lang="fr-FR" altLang="en-US" sz="1800" baseline="-25000" dirty="0">
                    <a:ea typeface="KishoreFont Medium" charset="0"/>
                  </a:rPr>
                  <a:t> </a:t>
                </a:r>
                <a:r>
                  <a:rPr lang="fr-FR" altLang="en-US" sz="1800" dirty="0">
                    <a:ea typeface="KishoreFont Medium" charset="0"/>
                  </a:rPr>
                  <a:t>+ </a:t>
                </a:r>
                <a14:m>
                  <m:oMath xmlns:m="http://schemas.openxmlformats.org/officeDocument/2006/math">
                    <m:r>
                      <m:rPr>
                        <m:nor/>
                      </m:rPr>
                      <a:rPr lang="fr-FR" altLang="en-US" sz="1800" dirty="0">
                        <a:ea typeface="KishoreFont Medium" charset="0"/>
                      </a:rPr>
                      <m:t>ε</m:t>
                    </m:r>
                  </m:oMath>
                </a14:m>
                <a:endParaRPr lang="fr-FR" altLang="en-US" sz="1800" dirty="0"/>
              </a:p>
              <a:p>
                <a:pPr marL="0" indent="0">
                  <a:spcBef>
                    <a:spcPts val="0"/>
                  </a:spcBef>
                  <a:spcAft>
                    <a:spcPts val="1575"/>
                  </a:spcAft>
                  <a:buNone/>
                </a:pPr>
                <a:endParaRPr lang="fr-FR" sz="1800" dirty="0"/>
              </a:p>
              <a:p>
                <a:endParaRPr lang="en-US" sz="1800" dirty="0"/>
              </a:p>
            </p:txBody>
          </p:sp>
        </mc:Choice>
        <mc:Fallback xmlns="">
          <p:sp>
            <p:nvSpPr>
              <p:cNvPr id="4" name="Content Placeholder 3">
                <a:extLst>
                  <a:ext uri="{FF2B5EF4-FFF2-40B4-BE49-F238E27FC236}">
                    <a16:creationId xmlns:a16="http://schemas.microsoft.com/office/drawing/2014/main" id="{4FB8B300-5857-FF69-FE88-E45C67E99A87}"/>
                  </a:ext>
                </a:extLst>
              </p:cNvPr>
              <p:cNvSpPr>
                <a:spLocks noGrp="1" noRot="1" noChangeAspect="1" noMove="1" noResize="1" noEditPoints="1" noAdjustHandles="1" noChangeArrowheads="1" noChangeShapeType="1" noTextEdit="1"/>
              </p:cNvSpPr>
              <p:nvPr>
                <p:ph sz="half" idx="1"/>
              </p:nvPr>
            </p:nvSpPr>
            <p:spPr>
              <a:xfrm>
                <a:off x="457200" y="980501"/>
                <a:ext cx="8229600" cy="3461990"/>
              </a:xfrm>
              <a:blipFill>
                <a:blip r:embed="rId3"/>
                <a:stretch>
                  <a:fillRect l="-444" t="-1056"/>
                </a:stretch>
              </a:blipFill>
            </p:spPr>
            <p:txBody>
              <a:bodyPr/>
              <a:lstStyle/>
              <a:p>
                <a:r>
                  <a:rPr lang="en-US">
                    <a:noFill/>
                  </a:rPr>
                  <a:t> </a:t>
                </a:r>
              </a:p>
            </p:txBody>
          </p:sp>
        </mc:Fallback>
      </mc:AlternateContent>
      <p:pic>
        <p:nvPicPr>
          <p:cNvPr id="5" name="Picture 6" descr="Polynomial Regression and Model Generalization in Machine Learning |  Develop Paper">
            <a:extLst>
              <a:ext uri="{FF2B5EF4-FFF2-40B4-BE49-F238E27FC236}">
                <a16:creationId xmlns:a16="http://schemas.microsoft.com/office/drawing/2014/main" id="{4197EC47-4368-F351-4EAC-4D3ED86232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2475" y="3164250"/>
            <a:ext cx="2981525" cy="201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30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528EF39-9B0D-D5D8-C2D9-48142035E242}"/>
                  </a:ext>
                </a:extLst>
              </p:cNvPr>
              <p:cNvSpPr>
                <a:spLocks noGrp="1"/>
              </p:cNvSpPr>
              <p:nvPr>
                <p:ph type="title"/>
              </p:nvPr>
            </p:nvSpPr>
            <p:spPr/>
            <p:txBody>
              <a:bodyPr/>
              <a:lstStyle/>
              <a:p>
                <a:r>
                  <a:rPr lang="en-US" dirty="0"/>
                  <a:t>What is </a:t>
                </a:r>
                <a14:m>
                  <m:oMath xmlns:m="http://schemas.openxmlformats.org/officeDocument/2006/math">
                    <m:r>
                      <m:rPr>
                        <m:nor/>
                      </m:rPr>
                      <a:rPr lang="fr-FR" altLang="en-US" sz="3200" dirty="0" smtClean="0">
                        <a:ea typeface="KishoreFont Medium" charset="0"/>
                      </a:rPr>
                      <m:t>ε</m:t>
                    </m:r>
                  </m:oMath>
                </a14:m>
                <a:r>
                  <a:rPr lang="en-US" dirty="0"/>
                  <a:t>?</a:t>
                </a:r>
              </a:p>
            </p:txBody>
          </p:sp>
        </mc:Choice>
        <mc:Fallback xmlns="">
          <p:sp>
            <p:nvSpPr>
              <p:cNvPr id="2" name="Title 1">
                <a:extLst>
                  <a:ext uri="{FF2B5EF4-FFF2-40B4-BE49-F238E27FC236}">
                    <a16:creationId xmlns:a16="http://schemas.microsoft.com/office/drawing/2014/main" id="{2528EF39-9B0D-D5D8-C2D9-48142035E242}"/>
                  </a:ext>
                </a:extLst>
              </p:cNvPr>
              <p:cNvSpPr>
                <a:spLocks noGrp="1" noRot="1" noChangeAspect="1" noMove="1" noResize="1" noEditPoints="1" noAdjustHandles="1" noChangeArrowheads="1" noChangeShapeType="1" noTextEdit="1"/>
              </p:cNvSpPr>
              <p:nvPr>
                <p:ph type="title"/>
              </p:nvPr>
            </p:nvSpPr>
            <p:spPr>
              <a:blipFill>
                <a:blip r:embed="rId3"/>
                <a:stretch>
                  <a:fillRect b="-70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0371B38-A9BD-0825-73C4-D05F93119F67}"/>
                  </a:ext>
                </a:extLst>
              </p:cNvPr>
              <p:cNvSpPr>
                <a:spLocks noGrp="1"/>
              </p:cNvSpPr>
              <p:nvPr>
                <p:ph sz="half" idx="1"/>
              </p:nvPr>
            </p:nvSpPr>
            <p:spPr>
              <a:xfrm>
                <a:off x="457200" y="958467"/>
                <a:ext cx="8229600" cy="3450974"/>
              </a:xfrm>
            </p:spPr>
            <p:txBody>
              <a:bodyPr>
                <a:normAutofit/>
              </a:bodyPr>
              <a:lstStyle/>
              <a:p>
                <a:pPr algn="just"/>
                <a:r>
                  <a:rPr lang="en-US" sz="2000" b="0" i="0" dirty="0">
                    <a:solidFill>
                      <a:srgbClr val="222222"/>
                    </a:solidFill>
                    <a:effectLst/>
                  </a:rPr>
                  <a:t>In regression, the difference between the observed value of the dependent variable(</a:t>
                </a:r>
                <a:r>
                  <a:rPr lang="en-US" sz="2000" b="1" i="0" dirty="0" err="1">
                    <a:solidFill>
                      <a:srgbClr val="222222"/>
                    </a:solidFill>
                    <a:effectLst/>
                  </a:rPr>
                  <a:t>y</a:t>
                </a:r>
                <a:r>
                  <a:rPr lang="en-US" sz="2000" b="1" i="0" baseline="-25000" dirty="0" err="1">
                    <a:solidFill>
                      <a:srgbClr val="222222"/>
                    </a:solidFill>
                    <a:effectLst/>
                  </a:rPr>
                  <a:t>i</a:t>
                </a:r>
                <a:r>
                  <a:rPr lang="en-US" sz="2000" b="0" i="0" dirty="0">
                    <a:solidFill>
                      <a:srgbClr val="222222"/>
                    </a:solidFill>
                    <a:effectLst/>
                  </a:rPr>
                  <a:t>) and the predicted value(</a:t>
                </a:r>
                <a:r>
                  <a:rPr lang="en-US" sz="2000" b="1" i="0" dirty="0">
                    <a:solidFill>
                      <a:srgbClr val="222222"/>
                    </a:solidFill>
                    <a:effectLst/>
                  </a:rPr>
                  <a:t>predicted</a:t>
                </a:r>
                <a:r>
                  <a:rPr lang="en-US" sz="2000" b="0" i="0" dirty="0">
                    <a:solidFill>
                      <a:srgbClr val="222222"/>
                    </a:solidFill>
                    <a:effectLst/>
                  </a:rPr>
                  <a:t>) is called the residuals.</a:t>
                </a:r>
              </a:p>
              <a:p>
                <a:pPr algn="just"/>
                <a:r>
                  <a:rPr lang="en-US" sz="2000" b="1" i="0" dirty="0" err="1">
                    <a:solidFill>
                      <a:srgbClr val="222222"/>
                    </a:solidFill>
                    <a:effectLst/>
                  </a:rPr>
                  <a:t>ε</a:t>
                </a:r>
                <a:r>
                  <a:rPr lang="en-US" sz="2000" b="1" i="0" baseline="-25000" dirty="0" err="1">
                    <a:solidFill>
                      <a:srgbClr val="222222"/>
                    </a:solidFill>
                    <a:effectLst/>
                  </a:rPr>
                  <a:t>i</a:t>
                </a:r>
                <a:r>
                  <a:rPr lang="en-US" sz="2000" b="1" i="0" baseline="-25000" dirty="0">
                    <a:solidFill>
                      <a:srgbClr val="222222"/>
                    </a:solidFill>
                    <a:effectLst/>
                  </a:rPr>
                  <a:t> </a:t>
                </a:r>
                <a:r>
                  <a:rPr lang="en-US" sz="2000" b="1" i="0" dirty="0">
                    <a:solidFill>
                      <a:srgbClr val="222222"/>
                    </a:solidFill>
                    <a:effectLst/>
                  </a:rPr>
                  <a:t>= </a:t>
                </a:r>
                <a:r>
                  <a:rPr lang="en-US" sz="2000" b="0" i="0" dirty="0">
                    <a:solidFill>
                      <a:srgbClr val="222222"/>
                    </a:solidFill>
                    <a:effectLst/>
                  </a:rPr>
                  <a:t> </a:t>
                </a:r>
                <a:r>
                  <a:rPr lang="en-US" sz="2000" b="1" i="0" dirty="0" err="1">
                    <a:solidFill>
                      <a:srgbClr val="222222"/>
                    </a:solidFill>
                    <a:effectLst/>
                  </a:rPr>
                  <a:t>y</a:t>
                </a:r>
                <a:r>
                  <a:rPr lang="en-US" sz="2000" b="1" i="0" baseline="-25000" dirty="0" err="1">
                    <a:solidFill>
                      <a:srgbClr val="222222"/>
                    </a:solidFill>
                    <a:effectLst/>
                  </a:rPr>
                  <a:t>predicted</a:t>
                </a:r>
                <a:r>
                  <a:rPr lang="en-US" sz="2000" b="0" i="0" dirty="0">
                    <a:solidFill>
                      <a:srgbClr val="222222"/>
                    </a:solidFill>
                    <a:effectLst/>
                  </a:rPr>
                  <a:t> –   </a:t>
                </a:r>
                <a:r>
                  <a:rPr lang="en-US" sz="2000" b="1" i="0" dirty="0" err="1">
                    <a:solidFill>
                      <a:srgbClr val="222222"/>
                    </a:solidFill>
                    <a:effectLst/>
                  </a:rPr>
                  <a:t>y</a:t>
                </a:r>
                <a:r>
                  <a:rPr lang="en-US" sz="2000" b="1" i="0" baseline="-25000" dirty="0" err="1">
                    <a:solidFill>
                      <a:srgbClr val="222222"/>
                    </a:solidFill>
                    <a:effectLst/>
                  </a:rPr>
                  <a:t>i</a:t>
                </a:r>
                <a:endParaRPr lang="en-US" sz="2000" b="0" i="0" dirty="0">
                  <a:solidFill>
                    <a:srgbClr val="222222"/>
                  </a:solidFill>
                  <a:effectLst/>
                </a:endParaRPr>
              </a:p>
              <a:p>
                <a:pPr algn="just"/>
                <a:r>
                  <a:rPr lang="en-US" sz="2000" b="1" i="0" dirty="0">
                    <a:solidFill>
                      <a:srgbClr val="222222"/>
                    </a:solidFill>
                    <a:effectLst/>
                  </a:rPr>
                  <a:t>where </a:t>
                </a:r>
                <a:r>
                  <a:rPr lang="en-US" sz="2000" b="1" i="0" dirty="0" err="1">
                    <a:solidFill>
                      <a:srgbClr val="222222"/>
                    </a:solidFill>
                    <a:effectLst/>
                  </a:rPr>
                  <a:t>y</a:t>
                </a:r>
                <a:r>
                  <a:rPr lang="en-US" sz="2000" b="1" i="0" baseline="-25000" dirty="0" err="1">
                    <a:solidFill>
                      <a:srgbClr val="222222"/>
                    </a:solidFill>
                    <a:effectLst/>
                  </a:rPr>
                  <a:t>predicted</a:t>
                </a:r>
                <a:r>
                  <a:rPr lang="en-US" sz="2000" b="1" i="0" dirty="0">
                    <a:solidFill>
                      <a:srgbClr val="222222"/>
                    </a:solidFill>
                    <a:effectLst/>
                  </a:rPr>
                  <a:t> =   </a:t>
                </a:r>
                <a:r>
                  <a:rPr lang="fr-FR" altLang="en-US" sz="2000" dirty="0">
                    <a:ea typeface="Cambria Math" charset="0"/>
                    <a:cs typeface="Cambria Math" charset="0"/>
                  </a:rPr>
                  <a:t> </a:t>
                </a:r>
                <a14:m>
                  <m:oMath xmlns:m="http://schemas.openxmlformats.org/officeDocument/2006/math">
                    <m:r>
                      <a:rPr lang="fr-FR" altLang="en-US" sz="2000" b="1" i="1" dirty="0">
                        <a:latin typeface="Cambria Math" charset="0"/>
                        <a:ea typeface="Cambria Math" charset="0"/>
                        <a:cs typeface="Cambria Math" charset="0"/>
                      </a:rPr>
                      <m:t>𝜷</m:t>
                    </m:r>
                  </m:oMath>
                </a14:m>
                <a:r>
                  <a:rPr lang="en-US" sz="2000" b="1" i="0" baseline="-25000" dirty="0">
                    <a:solidFill>
                      <a:srgbClr val="222222"/>
                    </a:solidFill>
                    <a:effectLst/>
                  </a:rPr>
                  <a:t>0</a:t>
                </a:r>
                <a:r>
                  <a:rPr lang="en-US" sz="2000" b="1" i="0" dirty="0">
                    <a:solidFill>
                      <a:srgbClr val="222222"/>
                    </a:solidFill>
                    <a:effectLst/>
                  </a:rPr>
                  <a:t> + </a:t>
                </a:r>
                <a14:m>
                  <m:oMath xmlns:m="http://schemas.openxmlformats.org/officeDocument/2006/math">
                    <m:r>
                      <a:rPr lang="fr-FR" altLang="en-US" sz="2000" b="1" i="1" dirty="0">
                        <a:latin typeface="Cambria Math" charset="0"/>
                        <a:ea typeface="Cambria Math" charset="0"/>
                        <a:cs typeface="Cambria Math" charset="0"/>
                      </a:rPr>
                      <m:t>𝜷</m:t>
                    </m:r>
                  </m:oMath>
                </a14:m>
                <a:r>
                  <a:rPr lang="en-US" sz="2000" b="1" i="0" baseline="-25000" dirty="0">
                    <a:solidFill>
                      <a:srgbClr val="222222"/>
                    </a:solidFill>
                    <a:effectLst/>
                  </a:rPr>
                  <a:t>1</a:t>
                </a:r>
                <a:r>
                  <a:rPr lang="en-US" sz="2000" b="1" i="0" dirty="0">
                    <a:solidFill>
                      <a:srgbClr val="222222"/>
                    </a:solidFill>
                    <a:effectLst/>
                  </a:rPr>
                  <a:t> X</a:t>
                </a:r>
                <a:r>
                  <a:rPr lang="en-US" sz="2000" b="1" i="0" baseline="-25000" dirty="0">
                    <a:solidFill>
                      <a:srgbClr val="222222"/>
                    </a:solidFill>
                    <a:effectLst/>
                  </a:rPr>
                  <a:t>i</a:t>
                </a:r>
                <a:endParaRPr lang="en-US" sz="2000" b="0" i="0" dirty="0">
                  <a:solidFill>
                    <a:srgbClr val="222222"/>
                  </a:solidFill>
                  <a:effectLst/>
                </a:endParaRPr>
              </a:p>
              <a:p>
                <a:r>
                  <a:rPr lang="en-US" sz="2000" b="1" i="0" dirty="0">
                    <a:solidFill>
                      <a:srgbClr val="222222"/>
                    </a:solidFill>
                    <a:effectLst/>
                  </a:rPr>
                  <a:t>ε  </a:t>
                </a:r>
                <a:r>
                  <a:rPr lang="en-US" sz="2000" i="0" dirty="0">
                    <a:solidFill>
                      <a:srgbClr val="222222"/>
                    </a:solidFill>
                    <a:effectLst/>
                  </a:rPr>
                  <a:t>is called</a:t>
                </a:r>
                <a:r>
                  <a:rPr lang="en-US" sz="2000" b="1" i="0" dirty="0">
                    <a:solidFill>
                      <a:srgbClr val="222222"/>
                    </a:solidFill>
                    <a:effectLst/>
                  </a:rPr>
                  <a:t> Residuals</a:t>
                </a:r>
                <a:endParaRPr lang="en-US" sz="2000" dirty="0"/>
              </a:p>
            </p:txBody>
          </p:sp>
        </mc:Choice>
        <mc:Fallback xmlns="">
          <p:sp>
            <p:nvSpPr>
              <p:cNvPr id="4" name="Content Placeholder 3">
                <a:extLst>
                  <a:ext uri="{FF2B5EF4-FFF2-40B4-BE49-F238E27FC236}">
                    <a16:creationId xmlns:a16="http://schemas.microsoft.com/office/drawing/2014/main" id="{80371B38-A9BD-0825-73C4-D05F93119F67}"/>
                  </a:ext>
                </a:extLst>
              </p:cNvPr>
              <p:cNvSpPr>
                <a:spLocks noGrp="1" noRot="1" noChangeAspect="1" noMove="1" noResize="1" noEditPoints="1" noAdjustHandles="1" noChangeArrowheads="1" noChangeShapeType="1" noTextEdit="1"/>
              </p:cNvSpPr>
              <p:nvPr>
                <p:ph sz="half" idx="1"/>
              </p:nvPr>
            </p:nvSpPr>
            <p:spPr>
              <a:xfrm>
                <a:off x="457200" y="958467"/>
                <a:ext cx="8229600" cy="3450974"/>
              </a:xfrm>
              <a:blipFill>
                <a:blip r:embed="rId4"/>
                <a:stretch>
                  <a:fillRect l="-667" t="-707" r="-741"/>
                </a:stretch>
              </a:blipFill>
            </p:spPr>
            <p:txBody>
              <a:bodyPr/>
              <a:lstStyle/>
              <a:p>
                <a:r>
                  <a:rPr lang="en-US">
                    <a:noFill/>
                  </a:rPr>
                  <a:t> </a:t>
                </a:r>
              </a:p>
            </p:txBody>
          </p:sp>
        </mc:Fallback>
      </mc:AlternateContent>
    </p:spTree>
    <p:extLst>
      <p:ext uri="{BB962C8B-B14F-4D97-AF65-F5344CB8AC3E}">
        <p14:creationId xmlns:p14="http://schemas.microsoft.com/office/powerpoint/2010/main" val="347282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540" y="48571"/>
            <a:ext cx="8426920" cy="993775"/>
          </a:xfrm>
        </p:spPr>
        <p:txBody>
          <a:bodyPr/>
          <a:lstStyle/>
          <a:p>
            <a:pPr algn="ctr"/>
            <a:r>
              <a:rPr lang="en-US" altLang="zh-CN" sz="3600" b="1" dirty="0"/>
              <a:t>Multiple</a:t>
            </a:r>
            <a:r>
              <a:rPr lang="zh-CN" altLang="en-US" sz="3600" b="1" dirty="0"/>
              <a:t> </a:t>
            </a:r>
            <a:r>
              <a:rPr lang="en-US" altLang="zh-CN" sz="3600" b="1" dirty="0"/>
              <a:t>Linear</a:t>
            </a:r>
            <a:r>
              <a:rPr lang="zh-CN" altLang="en-US" sz="3600" b="1" dirty="0"/>
              <a:t> </a:t>
            </a:r>
            <a:r>
              <a:rPr lang="en-US" altLang="zh-CN" sz="3600" b="1" dirty="0"/>
              <a:t>Regression:</a:t>
            </a:r>
            <a:r>
              <a:rPr lang="zh-CN" altLang="en-US" sz="3600" b="1" dirty="0"/>
              <a:t> </a:t>
            </a:r>
            <a:r>
              <a:rPr lang="en-US" altLang="zh-CN" sz="3600" b="1" dirty="0"/>
              <a:t>Objectives</a:t>
            </a:r>
            <a:endParaRPr lang="en-US" sz="3600" b="1" dirty="0"/>
          </a:p>
        </p:txBody>
      </p:sp>
      <p:sp>
        <p:nvSpPr>
          <p:cNvPr id="4" name="Rectangle 3"/>
          <p:cNvSpPr/>
          <p:nvPr/>
        </p:nvSpPr>
        <p:spPr>
          <a:xfrm>
            <a:off x="214781" y="898171"/>
            <a:ext cx="8714438" cy="3762568"/>
          </a:xfrm>
          <a:prstGeom prst="rect">
            <a:avLst/>
          </a:prstGeom>
        </p:spPr>
        <p:txBody>
          <a:bodyPr wrap="square" lIns="68580" tIns="34290" rIns="68580" bIns="34290">
            <a:spAutoFit/>
          </a:bodyPr>
          <a:lstStyle/>
          <a:p>
            <a:pPr>
              <a:defRPr/>
            </a:pPr>
            <a:r>
              <a:rPr lang="en-US" altLang="en-US" sz="2000" dirty="0">
                <a:solidFill>
                  <a:prstClr val="black"/>
                </a:solidFill>
                <a:latin typeface="Arial" panose="020B0604020202020204" pitchFamily="34" charset="0"/>
                <a:ea typeface="Helvetica Neue" charset="0"/>
                <a:cs typeface="Arial" panose="020B0604020202020204" pitchFamily="34" charset="0"/>
              </a:rPr>
              <a:t>A regression analysis is used for:</a:t>
            </a:r>
          </a:p>
          <a:p>
            <a:pPr marL="342900" indent="-342900">
              <a:buFont typeface="Wingdings" panose="05000000000000000000" pitchFamily="2" charset="2"/>
              <a:buChar char="§"/>
              <a:defRPr/>
            </a:pPr>
            <a:r>
              <a:rPr lang="en-US" altLang="en-US" sz="2000" b="1" u="sng" dirty="0">
                <a:solidFill>
                  <a:prstClr val="black"/>
                </a:solidFill>
                <a:latin typeface="Arial" panose="020B0604020202020204" pitchFamily="34" charset="0"/>
                <a:ea typeface="Helvetica Neue" charset="0"/>
                <a:cs typeface="Arial" panose="020B0604020202020204" pitchFamily="34" charset="0"/>
              </a:rPr>
              <a:t>Prediction</a:t>
            </a:r>
            <a:r>
              <a:rPr lang="en-US" altLang="en-US" sz="2000" dirty="0">
                <a:solidFill>
                  <a:prstClr val="black"/>
                </a:solidFill>
                <a:latin typeface="Arial" panose="020B0604020202020204" pitchFamily="34" charset="0"/>
                <a:ea typeface="Helvetica Neue" charset="0"/>
                <a:cs typeface="Arial" panose="020B0604020202020204" pitchFamily="34" charset="0"/>
              </a:rPr>
              <a:t> of the response variable;</a:t>
            </a:r>
          </a:p>
          <a:p>
            <a:pPr marL="342900" indent="-342900">
              <a:buFont typeface="Wingdings" panose="05000000000000000000" pitchFamily="2" charset="2"/>
              <a:buChar char="§"/>
              <a:defRPr/>
            </a:pPr>
            <a:r>
              <a:rPr lang="en-US" altLang="en-US" sz="2000" b="1" u="sng" dirty="0">
                <a:solidFill>
                  <a:prstClr val="black"/>
                </a:solidFill>
                <a:latin typeface="Arial" panose="020B0604020202020204" pitchFamily="34" charset="0"/>
                <a:ea typeface="Helvetica Neue" charset="0"/>
                <a:cs typeface="Arial" panose="020B0604020202020204" pitchFamily="34" charset="0"/>
              </a:rPr>
              <a:t>Modelling</a:t>
            </a:r>
            <a:r>
              <a:rPr lang="en-US" altLang="en-US" sz="2000" dirty="0">
                <a:solidFill>
                  <a:prstClr val="black"/>
                </a:solidFill>
                <a:latin typeface="Arial" panose="020B0604020202020204" pitchFamily="34" charset="0"/>
                <a:ea typeface="Helvetica Neue" charset="0"/>
                <a:cs typeface="Arial" panose="020B0604020202020204" pitchFamily="34" charset="0"/>
              </a:rPr>
              <a:t> the relationship between the response variable and the explanatory variables;</a:t>
            </a:r>
            <a:r>
              <a:rPr lang="en-US" altLang="en-US" sz="2000" dirty="0">
                <a:solidFill>
                  <a:srgbClr val="F79646">
                    <a:lumMod val="75000"/>
                  </a:srgbClr>
                </a:solidFill>
                <a:latin typeface="Arial" panose="020B0604020202020204" pitchFamily="34" charset="0"/>
                <a:ea typeface="Helvetica Neue" charset="0"/>
                <a:cs typeface="Arial" panose="020B0604020202020204" pitchFamily="34" charset="0"/>
              </a:rPr>
              <a:t> </a:t>
            </a:r>
            <a:r>
              <a:rPr lang="en-US" altLang="en-US" sz="2000" dirty="0">
                <a:solidFill>
                  <a:prstClr val="black"/>
                </a:solidFill>
                <a:latin typeface="Arial" panose="020B0604020202020204" pitchFamily="34" charset="0"/>
                <a:ea typeface="Helvetica Neue" charset="0"/>
                <a:cs typeface="Arial" panose="020B0604020202020204" pitchFamily="34" charset="0"/>
              </a:rPr>
              <a:t>or</a:t>
            </a:r>
          </a:p>
          <a:p>
            <a:pPr marL="342900" indent="-342900">
              <a:buFont typeface="Wingdings" panose="05000000000000000000" pitchFamily="2" charset="2"/>
              <a:buChar char="§"/>
              <a:defRPr/>
            </a:pPr>
            <a:r>
              <a:rPr lang="en-US" altLang="en-US" sz="2000" b="1" u="sng" dirty="0">
                <a:solidFill>
                  <a:prstClr val="black"/>
                </a:solidFill>
                <a:latin typeface="Arial" panose="020B0604020202020204" pitchFamily="34" charset="0"/>
                <a:ea typeface="Helvetica Neue" charset="0"/>
                <a:cs typeface="Arial" panose="020B0604020202020204" pitchFamily="34" charset="0"/>
              </a:rPr>
              <a:t>Testing</a:t>
            </a:r>
            <a:r>
              <a:rPr lang="en-US" altLang="en-US" sz="2000" dirty="0">
                <a:solidFill>
                  <a:prstClr val="black"/>
                </a:solidFill>
                <a:latin typeface="Arial" panose="020B0604020202020204" pitchFamily="34" charset="0"/>
                <a:ea typeface="Helvetica Neue" charset="0"/>
                <a:cs typeface="Arial" panose="020B0604020202020204" pitchFamily="34" charset="0"/>
              </a:rPr>
              <a:t> hypotheses of association relationships.</a:t>
            </a:r>
          </a:p>
          <a:p>
            <a:pPr>
              <a:buFontTx/>
              <a:buAutoNum type="arabicPeriod"/>
              <a:defRPr/>
            </a:pPr>
            <a:endParaRPr lang="en-US" altLang="en-US" sz="2000" dirty="0">
              <a:solidFill>
                <a:prstClr val="black"/>
              </a:solidFill>
              <a:latin typeface="Arial" panose="020B0604020202020204" pitchFamily="34" charset="0"/>
              <a:ea typeface="Helvetica Neue" charset="0"/>
              <a:cs typeface="Arial" panose="020B0604020202020204" pitchFamily="34" charset="0"/>
            </a:endParaRPr>
          </a:p>
          <a:p>
            <a:pPr>
              <a:defRPr/>
            </a:pPr>
            <a:r>
              <a:rPr lang="en-US" altLang="en-US" sz="2000" b="1" dirty="0">
                <a:solidFill>
                  <a:srgbClr val="F79646">
                    <a:lumMod val="50000"/>
                  </a:srgbClr>
                </a:solidFill>
                <a:latin typeface="Arial" panose="020B0604020202020204" pitchFamily="34" charset="0"/>
                <a:ea typeface="Helvetica Neue" charset="0"/>
                <a:cs typeface="Arial" panose="020B0604020202020204" pitchFamily="34" charset="0"/>
              </a:rPr>
              <a:t>Linear Regression</a:t>
            </a:r>
            <a:r>
              <a:rPr lang="en-US" altLang="en-US" sz="2000" dirty="0">
                <a:solidFill>
                  <a:srgbClr val="F79646">
                    <a:lumMod val="50000"/>
                  </a:srgbClr>
                </a:solidFill>
                <a:latin typeface="Arial" panose="020B0604020202020204" pitchFamily="34" charset="0"/>
                <a:ea typeface="Helvetica Neue" charset="0"/>
                <a:cs typeface="Arial" panose="020B0604020202020204" pitchFamily="34" charset="0"/>
              </a:rPr>
              <a:t>: </a:t>
            </a:r>
            <a:r>
              <a:rPr lang="en-US" altLang="en-US" sz="2000" dirty="0">
                <a:solidFill>
                  <a:prstClr val="black"/>
                </a:solidFill>
                <a:latin typeface="Arial" panose="020B0604020202020204" pitchFamily="34" charset="0"/>
                <a:ea typeface="Helvetica Neue" charset="0"/>
                <a:cs typeface="Arial" panose="020B0604020202020204" pitchFamily="34" charset="0"/>
              </a:rPr>
              <a:t>The basis of what we will be talking about most of this class is the linear model. Virtually all other methods for studying dependence among variables are variations on the idea of linear regression.</a:t>
            </a:r>
          </a:p>
          <a:p>
            <a:pPr>
              <a:defRPr/>
            </a:pPr>
            <a:endParaRPr lang="en-US" altLang="en-US" sz="2000" dirty="0">
              <a:solidFill>
                <a:prstClr val="black"/>
              </a:solidFill>
              <a:latin typeface="Arial" panose="020B0604020202020204" pitchFamily="34" charset="0"/>
              <a:ea typeface="Helvetica Neue" charset="0"/>
              <a:cs typeface="Arial" panose="020B0604020202020204" pitchFamily="34" charset="0"/>
            </a:endParaRPr>
          </a:p>
          <a:p>
            <a:pPr algn="r">
              <a:defRPr/>
            </a:pPr>
            <a:r>
              <a:rPr lang="en-US" altLang="ja-JP" sz="2000" i="1" dirty="0">
                <a:solidFill>
                  <a:prstClr val="black"/>
                </a:solidFill>
                <a:latin typeface="Arial" panose="020B0604020202020204" pitchFamily="34" charset="0"/>
                <a:ea typeface="Helvetica Neue" charset="0"/>
                <a:cs typeface="Arial" panose="020B0604020202020204" pitchFamily="34" charset="0"/>
              </a:rPr>
              <a:t>All models are wrong, but some are useful</a:t>
            </a:r>
            <a:r>
              <a:rPr lang="en-US" altLang="ja-JP" sz="2000" dirty="0">
                <a:solidFill>
                  <a:prstClr val="black"/>
                </a:solidFill>
                <a:latin typeface="Arial" panose="020B0604020202020204" pitchFamily="34" charset="0"/>
                <a:ea typeface="Helvetica Neue" charset="0"/>
                <a:cs typeface="Arial" panose="020B0604020202020204" pitchFamily="34" charset="0"/>
              </a:rPr>
              <a:t>.     George Box</a:t>
            </a:r>
            <a:endParaRPr lang="en-US" altLang="en-US" sz="2000" dirty="0">
              <a:solidFill>
                <a:prstClr val="black"/>
              </a:solidFill>
              <a:latin typeface="Arial" panose="020B0604020202020204" pitchFamily="34" charset="0"/>
              <a:ea typeface="Helvetica Neue" charset="0"/>
              <a:cs typeface="Arial" panose="020B0604020202020204" pitchFamily="34" charset="0"/>
            </a:endParaRPr>
          </a:p>
          <a:p>
            <a:pPr algn="r">
              <a:defRPr/>
            </a:pPr>
            <a:r>
              <a:rPr lang="en-US" altLang="ja-JP" sz="2000" i="1" dirty="0">
                <a:solidFill>
                  <a:prstClr val="black"/>
                </a:solidFill>
                <a:latin typeface="Arial" panose="020B0604020202020204" pitchFamily="34" charset="0"/>
                <a:ea typeface="Helvetica Neue" charset="0"/>
                <a:cs typeface="Arial" panose="020B0604020202020204" pitchFamily="34" charset="0"/>
              </a:rPr>
              <a:t>Embrace your data, not your models</a:t>
            </a:r>
            <a:r>
              <a:rPr lang="en-US" altLang="ja-JP" sz="2000" dirty="0">
                <a:solidFill>
                  <a:prstClr val="black"/>
                </a:solidFill>
                <a:latin typeface="Arial" panose="020B0604020202020204" pitchFamily="34" charset="0"/>
                <a:ea typeface="Helvetica Neue" charset="0"/>
                <a:cs typeface="Arial" panose="020B0604020202020204" pitchFamily="34" charset="0"/>
              </a:rPr>
              <a:t>.</a:t>
            </a:r>
            <a:r>
              <a:rPr lang="en-US" altLang="ja-JP" sz="2000" dirty="0">
                <a:solidFill>
                  <a:srgbClr val="7030A0"/>
                </a:solidFill>
                <a:latin typeface="Arial" panose="020B0604020202020204" pitchFamily="34" charset="0"/>
                <a:ea typeface="Helvetica Neue" charset="0"/>
                <a:cs typeface="Arial" panose="020B0604020202020204" pitchFamily="34" charset="0"/>
              </a:rPr>
              <a:t>  </a:t>
            </a:r>
            <a:r>
              <a:rPr lang="en-US" altLang="ja-JP" sz="2000" dirty="0">
                <a:solidFill>
                  <a:prstClr val="black"/>
                </a:solidFill>
                <a:latin typeface="Arial" panose="020B0604020202020204" pitchFamily="34" charset="0"/>
                <a:ea typeface="Helvetica Neue" charset="0"/>
                <a:cs typeface="Arial" panose="020B0604020202020204" pitchFamily="34" charset="0"/>
              </a:rPr>
              <a:t> John Tukey</a:t>
            </a:r>
            <a:endParaRPr lang="en-US" altLang="en-US" sz="2000" dirty="0">
              <a:solidFill>
                <a:prstClr val="black"/>
              </a:solidFill>
              <a:latin typeface="Arial" panose="020B0604020202020204" pitchFamily="34" charset="0"/>
              <a:ea typeface="Helvetica Neue" charset="0"/>
              <a:cs typeface="Arial" panose="020B0604020202020204" pitchFamily="34" charset="0"/>
            </a:endParaRPr>
          </a:p>
        </p:txBody>
      </p:sp>
    </p:spTree>
    <p:extLst>
      <p:ext uri="{BB962C8B-B14F-4D97-AF65-F5344CB8AC3E}">
        <p14:creationId xmlns:p14="http://schemas.microsoft.com/office/powerpoint/2010/main" val="2065200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48B1-0333-EBD4-3472-D6B53D4F1642}"/>
              </a:ext>
            </a:extLst>
          </p:cNvPr>
          <p:cNvSpPr>
            <a:spLocks noGrp="1"/>
          </p:cNvSpPr>
          <p:nvPr>
            <p:ph type="title"/>
          </p:nvPr>
        </p:nvSpPr>
        <p:spPr/>
        <p:txBody>
          <a:bodyPr/>
          <a:lstStyle/>
          <a:p>
            <a:r>
              <a:rPr lang="en-US" dirty="0"/>
              <a:t>Assumptions of Linear Regression</a:t>
            </a:r>
          </a:p>
        </p:txBody>
      </p:sp>
      <p:sp>
        <p:nvSpPr>
          <p:cNvPr id="4" name="Content Placeholder 3">
            <a:extLst>
              <a:ext uri="{FF2B5EF4-FFF2-40B4-BE49-F238E27FC236}">
                <a16:creationId xmlns:a16="http://schemas.microsoft.com/office/drawing/2014/main" id="{D45AC380-9C2B-9830-80B2-24EAF30F7FDA}"/>
              </a:ext>
            </a:extLst>
          </p:cNvPr>
          <p:cNvSpPr>
            <a:spLocks noGrp="1"/>
          </p:cNvSpPr>
          <p:nvPr>
            <p:ph sz="half" idx="1"/>
          </p:nvPr>
        </p:nvSpPr>
        <p:spPr>
          <a:xfrm>
            <a:off x="457200" y="973015"/>
            <a:ext cx="8229600" cy="3436426"/>
          </a:xfrm>
        </p:spPr>
        <p:txBody>
          <a:bodyPr>
            <a:normAutofit/>
          </a:bodyPr>
          <a:lstStyle/>
          <a:p>
            <a:pPr marL="0" indent="0">
              <a:buNone/>
            </a:pPr>
            <a:r>
              <a:rPr lang="en-US" sz="2000" b="1" dirty="0"/>
              <a:t>Linearity of Residuals:</a:t>
            </a:r>
          </a:p>
          <a:p>
            <a:r>
              <a:rPr lang="en-US" sz="2000" b="0" i="0" dirty="0">
                <a:solidFill>
                  <a:srgbClr val="222222"/>
                </a:solidFill>
                <a:effectLst/>
              </a:rPr>
              <a:t>There needs to be a linear relationship between the dependent variable and independent variable(s).</a:t>
            </a:r>
            <a:endParaRPr lang="en-US" sz="2000" dirty="0"/>
          </a:p>
        </p:txBody>
      </p:sp>
      <p:pic>
        <p:nvPicPr>
          <p:cNvPr id="6" name="Picture 5">
            <a:extLst>
              <a:ext uri="{FF2B5EF4-FFF2-40B4-BE49-F238E27FC236}">
                <a16:creationId xmlns:a16="http://schemas.microsoft.com/office/drawing/2014/main" id="{DE1CD8B4-4DC6-990D-DA7B-18887983BB47}"/>
              </a:ext>
            </a:extLst>
          </p:cNvPr>
          <p:cNvPicPr>
            <a:picLocks noChangeAspect="1"/>
          </p:cNvPicPr>
          <p:nvPr/>
        </p:nvPicPr>
        <p:blipFill>
          <a:blip r:embed="rId2"/>
          <a:stretch>
            <a:fillRect/>
          </a:stretch>
        </p:blipFill>
        <p:spPr>
          <a:xfrm>
            <a:off x="1042495" y="1989102"/>
            <a:ext cx="7059010" cy="2267266"/>
          </a:xfrm>
          <a:prstGeom prst="rect">
            <a:avLst/>
          </a:prstGeom>
        </p:spPr>
      </p:pic>
    </p:spTree>
    <p:extLst>
      <p:ext uri="{BB962C8B-B14F-4D97-AF65-F5344CB8AC3E}">
        <p14:creationId xmlns:p14="http://schemas.microsoft.com/office/powerpoint/2010/main" val="91597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48B1-0333-EBD4-3472-D6B53D4F1642}"/>
              </a:ext>
            </a:extLst>
          </p:cNvPr>
          <p:cNvSpPr>
            <a:spLocks noGrp="1"/>
          </p:cNvSpPr>
          <p:nvPr>
            <p:ph type="title"/>
          </p:nvPr>
        </p:nvSpPr>
        <p:spPr/>
        <p:txBody>
          <a:bodyPr/>
          <a:lstStyle/>
          <a:p>
            <a:r>
              <a:rPr lang="en-US" dirty="0"/>
              <a:t>Assumptions of Linear Regression</a:t>
            </a:r>
          </a:p>
        </p:txBody>
      </p:sp>
      <p:sp>
        <p:nvSpPr>
          <p:cNvPr id="4" name="Content Placeholder 3">
            <a:extLst>
              <a:ext uri="{FF2B5EF4-FFF2-40B4-BE49-F238E27FC236}">
                <a16:creationId xmlns:a16="http://schemas.microsoft.com/office/drawing/2014/main" id="{D45AC380-9C2B-9830-80B2-24EAF30F7FDA}"/>
              </a:ext>
            </a:extLst>
          </p:cNvPr>
          <p:cNvSpPr>
            <a:spLocks noGrp="1"/>
          </p:cNvSpPr>
          <p:nvPr>
            <p:ph sz="half" idx="1"/>
          </p:nvPr>
        </p:nvSpPr>
        <p:spPr>
          <a:xfrm>
            <a:off x="457200" y="973015"/>
            <a:ext cx="8229600" cy="3436426"/>
          </a:xfrm>
        </p:spPr>
        <p:txBody>
          <a:bodyPr>
            <a:normAutofit/>
          </a:bodyPr>
          <a:lstStyle/>
          <a:p>
            <a:pPr marL="0" indent="0" algn="just">
              <a:buNone/>
            </a:pPr>
            <a:r>
              <a:rPr lang="en-US" sz="2000" b="1" i="0" u="sng" dirty="0">
                <a:solidFill>
                  <a:srgbClr val="222222"/>
                </a:solidFill>
                <a:effectLst/>
              </a:rPr>
              <a:t>Independence of Residuals: </a:t>
            </a:r>
          </a:p>
          <a:p>
            <a:pPr algn="just"/>
            <a:r>
              <a:rPr lang="en-US" sz="2000" b="0" i="0" dirty="0">
                <a:solidFill>
                  <a:srgbClr val="222222"/>
                </a:solidFill>
                <a:effectLst/>
              </a:rPr>
              <a:t>The error terms should not be dependent on one another.</a:t>
            </a:r>
          </a:p>
          <a:p>
            <a:pPr algn="just"/>
            <a:r>
              <a:rPr lang="en-US" sz="2000" b="0" i="0" dirty="0">
                <a:solidFill>
                  <a:srgbClr val="222222"/>
                </a:solidFill>
                <a:effectLst/>
              </a:rPr>
              <a:t>There should be no correlation between the residual terms.</a:t>
            </a:r>
          </a:p>
          <a:p>
            <a:pPr algn="just"/>
            <a:r>
              <a:rPr lang="en-US" sz="2000" b="0" i="0" dirty="0">
                <a:solidFill>
                  <a:srgbClr val="222222"/>
                </a:solidFill>
                <a:effectLst/>
              </a:rPr>
              <a:t>The absence of this phenomenon is known as </a:t>
            </a:r>
            <a:r>
              <a:rPr lang="en-US" sz="2000" b="1" i="0" dirty="0">
                <a:solidFill>
                  <a:srgbClr val="222222"/>
                </a:solidFill>
                <a:effectLst/>
              </a:rPr>
              <a:t>Autocorrelation.</a:t>
            </a:r>
            <a:endParaRPr lang="en-US" sz="2000" b="0" i="0" dirty="0">
              <a:solidFill>
                <a:srgbClr val="222222"/>
              </a:solidFill>
              <a:effectLst/>
            </a:endParaRPr>
          </a:p>
          <a:p>
            <a:pPr algn="just"/>
            <a:r>
              <a:rPr lang="en-US" sz="2000" b="0" i="0" dirty="0">
                <a:solidFill>
                  <a:srgbClr val="222222"/>
                </a:solidFill>
                <a:effectLst/>
              </a:rPr>
              <a:t>There should not be any visible patterns in the error terms.</a:t>
            </a:r>
          </a:p>
        </p:txBody>
      </p:sp>
      <p:pic>
        <p:nvPicPr>
          <p:cNvPr id="5" name="Picture 4" descr="A diagram of a function&#10;&#10;Description automatically generated">
            <a:extLst>
              <a:ext uri="{FF2B5EF4-FFF2-40B4-BE49-F238E27FC236}">
                <a16:creationId xmlns:a16="http://schemas.microsoft.com/office/drawing/2014/main" id="{24AB8F69-2C8B-7A81-ABAF-D82220A3064C}"/>
              </a:ext>
            </a:extLst>
          </p:cNvPr>
          <p:cNvPicPr>
            <a:picLocks noChangeAspect="1"/>
          </p:cNvPicPr>
          <p:nvPr/>
        </p:nvPicPr>
        <p:blipFill>
          <a:blip r:embed="rId3"/>
          <a:stretch>
            <a:fillRect/>
          </a:stretch>
        </p:blipFill>
        <p:spPr>
          <a:xfrm>
            <a:off x="3716216" y="2899837"/>
            <a:ext cx="5427784" cy="2243663"/>
          </a:xfrm>
          <a:prstGeom prst="rect">
            <a:avLst/>
          </a:prstGeom>
        </p:spPr>
      </p:pic>
    </p:spTree>
    <p:extLst>
      <p:ext uri="{BB962C8B-B14F-4D97-AF65-F5344CB8AC3E}">
        <p14:creationId xmlns:p14="http://schemas.microsoft.com/office/powerpoint/2010/main" val="16337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48B1-0333-EBD4-3472-D6B53D4F1642}"/>
              </a:ext>
            </a:extLst>
          </p:cNvPr>
          <p:cNvSpPr>
            <a:spLocks noGrp="1"/>
          </p:cNvSpPr>
          <p:nvPr>
            <p:ph type="title"/>
          </p:nvPr>
        </p:nvSpPr>
        <p:spPr/>
        <p:txBody>
          <a:bodyPr/>
          <a:lstStyle/>
          <a:p>
            <a:r>
              <a:rPr lang="en-US" dirty="0"/>
              <a:t>Assumptions of Linear Regression</a:t>
            </a:r>
          </a:p>
        </p:txBody>
      </p:sp>
      <p:sp>
        <p:nvSpPr>
          <p:cNvPr id="4" name="Content Placeholder 3">
            <a:extLst>
              <a:ext uri="{FF2B5EF4-FFF2-40B4-BE49-F238E27FC236}">
                <a16:creationId xmlns:a16="http://schemas.microsoft.com/office/drawing/2014/main" id="{D45AC380-9C2B-9830-80B2-24EAF30F7FDA}"/>
              </a:ext>
            </a:extLst>
          </p:cNvPr>
          <p:cNvSpPr>
            <a:spLocks noGrp="1"/>
          </p:cNvSpPr>
          <p:nvPr>
            <p:ph sz="half" idx="1"/>
          </p:nvPr>
        </p:nvSpPr>
        <p:spPr>
          <a:xfrm>
            <a:off x="457200" y="973015"/>
            <a:ext cx="8229600" cy="3436426"/>
          </a:xfrm>
        </p:spPr>
        <p:txBody>
          <a:bodyPr>
            <a:normAutofit/>
          </a:bodyPr>
          <a:lstStyle/>
          <a:p>
            <a:pPr marL="0" indent="0" algn="just">
              <a:buNone/>
            </a:pPr>
            <a:r>
              <a:rPr lang="en-US" sz="2000" b="1" i="0" u="sng" dirty="0">
                <a:solidFill>
                  <a:srgbClr val="222222"/>
                </a:solidFill>
                <a:effectLst/>
              </a:rPr>
              <a:t>Normal </a:t>
            </a:r>
            <a:r>
              <a:rPr lang="en-US" sz="2000" b="1" u="sng" dirty="0">
                <a:solidFill>
                  <a:srgbClr val="222222"/>
                </a:solidFill>
              </a:rPr>
              <a:t>D</a:t>
            </a:r>
            <a:r>
              <a:rPr lang="en-US" sz="2000" b="1" i="0" u="sng" dirty="0">
                <a:solidFill>
                  <a:srgbClr val="222222"/>
                </a:solidFill>
                <a:effectLst/>
              </a:rPr>
              <a:t>istribution of Residuals:</a:t>
            </a:r>
            <a:r>
              <a:rPr lang="en-US" sz="2000" b="0" i="0" dirty="0">
                <a:solidFill>
                  <a:srgbClr val="222222"/>
                </a:solidFill>
                <a:effectLst/>
              </a:rPr>
              <a:t> </a:t>
            </a:r>
          </a:p>
          <a:p>
            <a:pPr algn="just"/>
            <a:r>
              <a:rPr lang="en-US" sz="2000" b="0" i="0" dirty="0">
                <a:solidFill>
                  <a:srgbClr val="222222"/>
                </a:solidFill>
                <a:effectLst/>
              </a:rPr>
              <a:t>The mean of residuals should follow a normal distribution with a mean equal to zero or close to zero. </a:t>
            </a:r>
          </a:p>
          <a:p>
            <a:r>
              <a:rPr lang="en-US" sz="2000" b="0" i="0" dirty="0">
                <a:solidFill>
                  <a:srgbClr val="222222"/>
                </a:solidFill>
                <a:effectLst/>
              </a:rPr>
              <a:t>This is done in order to check whether the selected line is actually the line of best fit or not.</a:t>
            </a:r>
          </a:p>
          <a:p>
            <a:r>
              <a:rPr lang="en-US" sz="2000" b="0" i="0" dirty="0">
                <a:solidFill>
                  <a:srgbClr val="222222"/>
                </a:solidFill>
                <a:effectLst/>
              </a:rPr>
              <a:t>If the error terms are non-normally distributed, suggests that there are a few unusual data points that must be studied closely to make a better model.</a:t>
            </a:r>
            <a:endParaRPr lang="en-US" sz="1800" b="0" i="0" dirty="0">
              <a:solidFill>
                <a:srgbClr val="222222"/>
              </a:solidFill>
              <a:effectLst/>
            </a:endParaRPr>
          </a:p>
        </p:txBody>
      </p:sp>
      <p:pic>
        <p:nvPicPr>
          <p:cNvPr id="6" name="Picture 5">
            <a:extLst>
              <a:ext uri="{FF2B5EF4-FFF2-40B4-BE49-F238E27FC236}">
                <a16:creationId xmlns:a16="http://schemas.microsoft.com/office/drawing/2014/main" id="{37320168-3FCF-6F3C-7285-A6B02DFCF315}"/>
              </a:ext>
            </a:extLst>
          </p:cNvPr>
          <p:cNvPicPr>
            <a:picLocks noChangeAspect="1"/>
          </p:cNvPicPr>
          <p:nvPr/>
        </p:nvPicPr>
        <p:blipFill>
          <a:blip r:embed="rId3"/>
          <a:stretch>
            <a:fillRect/>
          </a:stretch>
        </p:blipFill>
        <p:spPr>
          <a:xfrm>
            <a:off x="4044462" y="3396248"/>
            <a:ext cx="5099537" cy="1747252"/>
          </a:xfrm>
          <a:prstGeom prst="rect">
            <a:avLst/>
          </a:prstGeom>
        </p:spPr>
      </p:pic>
    </p:spTree>
    <p:extLst>
      <p:ext uri="{BB962C8B-B14F-4D97-AF65-F5344CB8AC3E}">
        <p14:creationId xmlns:p14="http://schemas.microsoft.com/office/powerpoint/2010/main" val="146204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48B1-0333-EBD4-3472-D6B53D4F1642}"/>
              </a:ext>
            </a:extLst>
          </p:cNvPr>
          <p:cNvSpPr>
            <a:spLocks noGrp="1"/>
          </p:cNvSpPr>
          <p:nvPr>
            <p:ph type="title"/>
          </p:nvPr>
        </p:nvSpPr>
        <p:spPr/>
        <p:txBody>
          <a:bodyPr/>
          <a:lstStyle/>
          <a:p>
            <a:r>
              <a:rPr lang="en-US" dirty="0"/>
              <a:t>Assumptions of Linear Regression</a:t>
            </a:r>
          </a:p>
        </p:txBody>
      </p:sp>
      <p:sp>
        <p:nvSpPr>
          <p:cNvPr id="4" name="Content Placeholder 3">
            <a:extLst>
              <a:ext uri="{FF2B5EF4-FFF2-40B4-BE49-F238E27FC236}">
                <a16:creationId xmlns:a16="http://schemas.microsoft.com/office/drawing/2014/main" id="{D45AC380-9C2B-9830-80B2-24EAF30F7FDA}"/>
              </a:ext>
            </a:extLst>
          </p:cNvPr>
          <p:cNvSpPr>
            <a:spLocks noGrp="1"/>
          </p:cNvSpPr>
          <p:nvPr>
            <p:ph sz="half" idx="1"/>
          </p:nvPr>
        </p:nvSpPr>
        <p:spPr>
          <a:xfrm>
            <a:off x="457200" y="973015"/>
            <a:ext cx="8229600" cy="3436426"/>
          </a:xfrm>
        </p:spPr>
        <p:txBody>
          <a:bodyPr>
            <a:normAutofit/>
          </a:bodyPr>
          <a:lstStyle/>
          <a:p>
            <a:pPr marL="0" indent="0">
              <a:buNone/>
            </a:pPr>
            <a:r>
              <a:rPr lang="en-US" sz="2000" b="1" i="0" dirty="0">
                <a:solidFill>
                  <a:srgbClr val="222222"/>
                </a:solidFill>
                <a:effectLst/>
              </a:rPr>
              <a:t>The Equal </a:t>
            </a:r>
            <a:r>
              <a:rPr lang="en-US" sz="2000" b="1" dirty="0">
                <a:solidFill>
                  <a:srgbClr val="222222"/>
                </a:solidFill>
              </a:rPr>
              <a:t>V</a:t>
            </a:r>
            <a:r>
              <a:rPr lang="en-US" sz="2000" b="1" i="0" dirty="0">
                <a:solidFill>
                  <a:srgbClr val="222222"/>
                </a:solidFill>
                <a:effectLst/>
              </a:rPr>
              <a:t>ariance of Residuals:</a:t>
            </a:r>
          </a:p>
          <a:p>
            <a:r>
              <a:rPr lang="en-US" sz="2000" b="0" i="0" dirty="0">
                <a:solidFill>
                  <a:srgbClr val="222222"/>
                </a:solidFill>
                <a:effectLst/>
              </a:rPr>
              <a:t>The error terms must have constant variance. This phenomenon is known as </a:t>
            </a:r>
            <a:r>
              <a:rPr lang="en-US" sz="2000" b="1" i="0" dirty="0">
                <a:solidFill>
                  <a:srgbClr val="222222"/>
                </a:solidFill>
                <a:effectLst/>
              </a:rPr>
              <a:t>Homoscedasticity</a:t>
            </a:r>
            <a:r>
              <a:rPr lang="en-US" sz="2000" b="0" i="0" dirty="0">
                <a:solidFill>
                  <a:srgbClr val="222222"/>
                </a:solidFill>
                <a:effectLst/>
              </a:rPr>
              <a:t>.</a:t>
            </a:r>
          </a:p>
          <a:p>
            <a:r>
              <a:rPr lang="en-US" sz="2000" b="0" i="0" dirty="0">
                <a:solidFill>
                  <a:srgbClr val="222222"/>
                </a:solidFill>
                <a:effectLst/>
              </a:rPr>
              <a:t>The presence of non-constant variance in the error terms is referred to as </a:t>
            </a:r>
            <a:r>
              <a:rPr lang="en-US" sz="2000" b="1" i="0" dirty="0">
                <a:solidFill>
                  <a:srgbClr val="222222"/>
                </a:solidFill>
                <a:effectLst/>
              </a:rPr>
              <a:t>Heteroscedasticity</a:t>
            </a:r>
            <a:r>
              <a:rPr lang="en-US" sz="2000" b="0" i="0" dirty="0">
                <a:solidFill>
                  <a:srgbClr val="222222"/>
                </a:solidFill>
                <a:effectLst/>
              </a:rPr>
              <a:t>. </a:t>
            </a:r>
          </a:p>
        </p:txBody>
      </p:sp>
      <p:pic>
        <p:nvPicPr>
          <p:cNvPr id="5" name="Picture 4">
            <a:extLst>
              <a:ext uri="{FF2B5EF4-FFF2-40B4-BE49-F238E27FC236}">
                <a16:creationId xmlns:a16="http://schemas.microsoft.com/office/drawing/2014/main" id="{16F4B4BE-C08F-0234-D3B4-8570CEC732D0}"/>
              </a:ext>
            </a:extLst>
          </p:cNvPr>
          <p:cNvPicPr>
            <a:picLocks noChangeAspect="1"/>
          </p:cNvPicPr>
          <p:nvPr/>
        </p:nvPicPr>
        <p:blipFill>
          <a:blip r:embed="rId3"/>
          <a:stretch>
            <a:fillRect/>
          </a:stretch>
        </p:blipFill>
        <p:spPr>
          <a:xfrm>
            <a:off x="4217927" y="2999869"/>
            <a:ext cx="4926073" cy="2143588"/>
          </a:xfrm>
          <a:prstGeom prst="rect">
            <a:avLst/>
          </a:prstGeom>
        </p:spPr>
      </p:pic>
    </p:spTree>
    <p:extLst>
      <p:ext uri="{BB962C8B-B14F-4D97-AF65-F5344CB8AC3E}">
        <p14:creationId xmlns:p14="http://schemas.microsoft.com/office/powerpoint/2010/main" val="380661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48B1-0333-EBD4-3472-D6B53D4F1642}"/>
              </a:ext>
            </a:extLst>
          </p:cNvPr>
          <p:cNvSpPr>
            <a:spLocks noGrp="1"/>
          </p:cNvSpPr>
          <p:nvPr>
            <p:ph type="title"/>
          </p:nvPr>
        </p:nvSpPr>
        <p:spPr/>
        <p:txBody>
          <a:bodyPr/>
          <a:lstStyle/>
          <a:p>
            <a:r>
              <a:rPr lang="en-US" dirty="0"/>
              <a:t>Assumptions of Linear Regression</a:t>
            </a:r>
          </a:p>
        </p:txBody>
      </p:sp>
      <p:sp>
        <p:nvSpPr>
          <p:cNvPr id="4" name="Content Placeholder 3">
            <a:extLst>
              <a:ext uri="{FF2B5EF4-FFF2-40B4-BE49-F238E27FC236}">
                <a16:creationId xmlns:a16="http://schemas.microsoft.com/office/drawing/2014/main" id="{D45AC380-9C2B-9830-80B2-24EAF30F7FDA}"/>
              </a:ext>
            </a:extLst>
          </p:cNvPr>
          <p:cNvSpPr>
            <a:spLocks noGrp="1"/>
          </p:cNvSpPr>
          <p:nvPr>
            <p:ph sz="half" idx="1"/>
          </p:nvPr>
        </p:nvSpPr>
        <p:spPr>
          <a:xfrm>
            <a:off x="457200" y="973015"/>
            <a:ext cx="8229600" cy="3436426"/>
          </a:xfrm>
        </p:spPr>
        <p:txBody>
          <a:bodyPr>
            <a:normAutofit/>
          </a:bodyPr>
          <a:lstStyle/>
          <a:p>
            <a:pPr marL="0" indent="0">
              <a:buNone/>
            </a:pPr>
            <a:r>
              <a:rPr lang="en-US" sz="2000" b="1" dirty="0">
                <a:solidFill>
                  <a:srgbClr val="273239"/>
                </a:solidFill>
              </a:rPr>
              <a:t>M</a:t>
            </a:r>
            <a:r>
              <a:rPr lang="en-US" sz="2000" b="1" i="0" dirty="0">
                <a:solidFill>
                  <a:srgbClr val="273239"/>
                </a:solidFill>
                <a:effectLst/>
              </a:rPr>
              <a:t>ulticollinearity</a:t>
            </a:r>
            <a:r>
              <a:rPr lang="en-US" sz="2000" b="0" i="0" dirty="0">
                <a:solidFill>
                  <a:srgbClr val="273239"/>
                </a:solidFill>
                <a:effectLst/>
              </a:rPr>
              <a:t>:</a:t>
            </a:r>
          </a:p>
          <a:p>
            <a:r>
              <a:rPr lang="en-US" sz="2000" b="0" i="0" dirty="0">
                <a:solidFill>
                  <a:srgbClr val="273239"/>
                </a:solidFill>
                <a:effectLst/>
              </a:rPr>
              <a:t>There is no high correlation between the independent variables. </a:t>
            </a:r>
          </a:p>
          <a:p>
            <a:r>
              <a:rPr lang="en-US" sz="2000" b="0" i="0" dirty="0">
                <a:solidFill>
                  <a:srgbClr val="273239"/>
                </a:solidFill>
                <a:effectLst/>
              </a:rPr>
              <a:t>This indicates that there is little or no correlation between the independent variables.</a:t>
            </a:r>
            <a:endParaRPr lang="en-US" sz="1800" b="0" i="0" dirty="0">
              <a:solidFill>
                <a:srgbClr val="222222"/>
              </a:solidFill>
              <a:effectLst/>
            </a:endParaRPr>
          </a:p>
        </p:txBody>
      </p:sp>
    </p:spTree>
    <p:extLst>
      <p:ext uri="{BB962C8B-B14F-4D97-AF65-F5344CB8AC3E}">
        <p14:creationId xmlns:p14="http://schemas.microsoft.com/office/powerpoint/2010/main" val="335804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5" name="Text Box 3"/>
              <p:cNvSpPr txBox="1">
                <a:spLocks noChangeArrowheads="1"/>
              </p:cNvSpPr>
              <p:nvPr/>
            </p:nvSpPr>
            <p:spPr bwMode="auto">
              <a:xfrm>
                <a:off x="252349" y="982588"/>
                <a:ext cx="7325688" cy="10156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b="1" dirty="0">
                    <a:latin typeface="Arial" panose="020B0604020202020204" pitchFamily="34" charset="0"/>
                    <a:ea typeface="Helvetica Neue" charset="0"/>
                    <a:cs typeface="Arial" panose="020B0604020202020204" pitchFamily="34" charset="0"/>
                  </a:rPr>
                  <a:t>Data</a:t>
                </a:r>
                <a:r>
                  <a:rPr lang="en-US" altLang="en-US" sz="2000" dirty="0">
                    <a:latin typeface="Arial" panose="020B0604020202020204" pitchFamily="34" charset="0"/>
                    <a:ea typeface="Helvetica Neue" charset="0"/>
                    <a:cs typeface="Arial" panose="020B0604020202020204" pitchFamily="34" charset="0"/>
                  </a:rPr>
                  <a:t>: {(x</a:t>
                </a:r>
                <a:r>
                  <a:rPr lang="en-US" altLang="en-US" sz="2000" baseline="-25000" dirty="0">
                    <a:latin typeface="Arial" panose="020B0604020202020204" pitchFamily="34" charset="0"/>
                    <a:ea typeface="Helvetica Neue" charset="0"/>
                    <a:cs typeface="Arial" panose="020B0604020202020204" pitchFamily="34" charset="0"/>
                  </a:rPr>
                  <a:t>11</a:t>
                </a:r>
                <a:r>
                  <a:rPr lang="en-US" altLang="en-US" sz="2000" dirty="0">
                    <a:latin typeface="Arial" panose="020B0604020202020204" pitchFamily="34" charset="0"/>
                    <a:ea typeface="Helvetica Neue" charset="0"/>
                    <a:cs typeface="Arial" panose="020B0604020202020204" pitchFamily="34" charset="0"/>
                  </a:rPr>
                  <a:t>,.., x</a:t>
                </a:r>
                <a:r>
                  <a:rPr lang="en-US" altLang="en-US" sz="2000" baseline="-25000" dirty="0">
                    <a:latin typeface="Arial" panose="020B0604020202020204" pitchFamily="34" charset="0"/>
                    <a:ea typeface="Helvetica Neue" charset="0"/>
                    <a:cs typeface="Arial" panose="020B0604020202020204" pitchFamily="34" charset="0"/>
                  </a:rPr>
                  <a:t>1p</a:t>
                </a:r>
                <a:r>
                  <a:rPr lang="en-US" altLang="en-US" sz="2000" dirty="0">
                    <a:latin typeface="Arial" panose="020B0604020202020204" pitchFamily="34" charset="0"/>
                    <a:ea typeface="Helvetica Neue" charset="0"/>
                    <a:cs typeface="Arial" panose="020B0604020202020204" pitchFamily="34" charset="0"/>
                  </a:rPr>
                  <a:t>),Y</a:t>
                </a:r>
                <a:r>
                  <a:rPr lang="en-US" altLang="en-US" sz="2000" baseline="-25000" dirty="0">
                    <a:latin typeface="Arial" panose="020B0604020202020204" pitchFamily="34" charset="0"/>
                    <a:ea typeface="Helvetica Neue" charset="0"/>
                    <a:cs typeface="Arial" panose="020B0604020202020204" pitchFamily="34" charset="0"/>
                  </a:rPr>
                  <a:t>1</a:t>
                </a:r>
                <a:r>
                  <a:rPr lang="en-US" altLang="en-US" sz="2000" dirty="0">
                    <a:latin typeface="Arial" panose="020B0604020202020204" pitchFamily="34" charset="0"/>
                    <a:ea typeface="Helvetica Neue" charset="0"/>
                    <a:cs typeface="Arial" panose="020B0604020202020204" pitchFamily="34" charset="0"/>
                  </a:rPr>
                  <a:t>},….,{(x</a:t>
                </a:r>
                <a:r>
                  <a:rPr lang="en-US" altLang="en-US" sz="2000" baseline="-25000" dirty="0">
                    <a:latin typeface="Arial" panose="020B0604020202020204" pitchFamily="34" charset="0"/>
                    <a:ea typeface="Helvetica Neue" charset="0"/>
                    <a:cs typeface="Arial" panose="020B0604020202020204" pitchFamily="34" charset="0"/>
                  </a:rPr>
                  <a:t>n1</a:t>
                </a:r>
                <a:r>
                  <a:rPr lang="en-US" altLang="en-US" sz="2000" dirty="0">
                    <a:latin typeface="Arial" panose="020B0604020202020204" pitchFamily="34" charset="0"/>
                    <a:ea typeface="Helvetica Neue" charset="0"/>
                    <a:cs typeface="Arial" panose="020B0604020202020204" pitchFamily="34" charset="0"/>
                  </a:rPr>
                  <a:t>,.., </a:t>
                </a:r>
                <a:r>
                  <a:rPr lang="en-US" altLang="en-US" sz="2000" dirty="0" err="1">
                    <a:latin typeface="Arial" panose="020B0604020202020204" pitchFamily="34" charset="0"/>
                    <a:ea typeface="Helvetica Neue" charset="0"/>
                    <a:cs typeface="Arial" panose="020B0604020202020204" pitchFamily="34" charset="0"/>
                  </a:rPr>
                  <a:t>x</a:t>
                </a:r>
                <a:r>
                  <a:rPr lang="en-US" altLang="en-US" sz="2000" baseline="-25000" dirty="0" err="1">
                    <a:latin typeface="Arial" panose="020B0604020202020204" pitchFamily="34" charset="0"/>
                    <a:ea typeface="Helvetica Neue" charset="0"/>
                    <a:cs typeface="Arial" panose="020B0604020202020204" pitchFamily="34" charset="0"/>
                  </a:rPr>
                  <a:t>np</a:t>
                </a:r>
                <a:r>
                  <a:rPr lang="en-US" altLang="en-US" sz="2000" baseline="-25000" dirty="0">
                    <a:latin typeface="Arial" panose="020B0604020202020204" pitchFamily="34" charset="0"/>
                    <a:ea typeface="Helvetica Neue" charset="0"/>
                    <a:cs typeface="Arial" panose="020B0604020202020204" pitchFamily="34" charset="0"/>
                  </a:rPr>
                  <a:t> </a:t>
                </a:r>
                <a:r>
                  <a:rPr lang="en-US" altLang="en-US" sz="2000" dirty="0">
                    <a:latin typeface="Arial" panose="020B0604020202020204" pitchFamily="34" charset="0"/>
                    <a:ea typeface="Helvetica Neue" charset="0"/>
                    <a:cs typeface="Arial" panose="020B0604020202020204" pitchFamily="34" charset="0"/>
                  </a:rPr>
                  <a:t>),</a:t>
                </a:r>
                <a:r>
                  <a:rPr lang="en-US" altLang="en-US" sz="2000" dirty="0" err="1">
                    <a:latin typeface="Arial" panose="020B0604020202020204" pitchFamily="34" charset="0"/>
                    <a:ea typeface="Helvetica Neue" charset="0"/>
                    <a:cs typeface="Arial" panose="020B0604020202020204" pitchFamily="34" charset="0"/>
                  </a:rPr>
                  <a:t>Y</a:t>
                </a:r>
                <a:r>
                  <a:rPr lang="en-US" altLang="en-US" sz="2000" baseline="-25000" dirty="0" err="1">
                    <a:latin typeface="Arial" panose="020B0604020202020204" pitchFamily="34" charset="0"/>
                    <a:ea typeface="Helvetica Neue" charset="0"/>
                    <a:cs typeface="Arial" panose="020B0604020202020204" pitchFamily="34" charset="0"/>
                  </a:rPr>
                  <a:t>n</a:t>
                </a:r>
                <a:r>
                  <a:rPr lang="en-US" altLang="en-US" sz="2000" dirty="0">
                    <a:latin typeface="Arial" panose="020B0604020202020204" pitchFamily="34" charset="0"/>
                    <a:ea typeface="Helvetica Neue" charset="0"/>
                    <a:cs typeface="Arial" panose="020B0604020202020204" pitchFamily="34" charset="0"/>
                  </a:rPr>
                  <a:t>} </a:t>
                </a:r>
              </a:p>
              <a:p>
                <a:pPr eaLnBrk="1" hangingPunct="1"/>
                <a:endParaRPr lang="en-US" altLang="en-US" sz="2000" dirty="0">
                  <a:latin typeface="Arial" panose="020B0604020202020204" pitchFamily="34" charset="0"/>
                  <a:ea typeface="Helvetica Neue" charset="0"/>
                  <a:cs typeface="Arial" panose="020B0604020202020204" pitchFamily="34" charset="0"/>
                </a:endParaRPr>
              </a:p>
              <a:p>
                <a:pPr eaLnBrk="1" hangingPunct="1"/>
                <a:r>
                  <a:rPr lang="en-US" altLang="en-US" sz="2000" b="1" dirty="0">
                    <a:latin typeface="Arial" panose="020B0604020202020204" pitchFamily="34" charset="0"/>
                    <a:ea typeface="Helvetica Neue" charset="0"/>
                    <a:cs typeface="Arial" panose="020B0604020202020204" pitchFamily="34" charset="0"/>
                  </a:rPr>
                  <a:t>Model</a:t>
                </a:r>
                <a:r>
                  <a:rPr lang="en-US" altLang="en-US" sz="2000" dirty="0">
                    <a:latin typeface="Arial" panose="020B0604020202020204" pitchFamily="34" charset="0"/>
                    <a:ea typeface="Helvetica Neue" charset="0"/>
                    <a:cs typeface="Arial" panose="020B0604020202020204" pitchFamily="34" charset="0"/>
                  </a:rPr>
                  <a:t>: </a:t>
                </a:r>
                <a:r>
                  <a:rPr lang="en-US" altLang="en-US" sz="2000" b="1" dirty="0">
                    <a:latin typeface="Arial" panose="020B0604020202020204" pitchFamily="34" charset="0"/>
                    <a:cs typeface="Arial" panose="020B0604020202020204" pitchFamily="34" charset="0"/>
                  </a:rPr>
                  <a:t>Y</a:t>
                </a:r>
                <a:r>
                  <a:rPr lang="en-US" altLang="en-US" sz="2000" b="1" baseline="-25000" dirty="0">
                    <a:latin typeface="Arial" panose="020B0604020202020204" pitchFamily="34" charset="0"/>
                    <a:cs typeface="Arial" panose="020B0604020202020204" pitchFamily="34" charset="0"/>
                  </a:rPr>
                  <a:t>i</a:t>
                </a:r>
                <a:r>
                  <a:rPr lang="en-US" altLang="en-US" sz="2000" b="1" dirty="0">
                    <a:latin typeface="Arial" panose="020B0604020202020204" pitchFamily="34" charset="0"/>
                    <a:cs typeface="Arial" panose="020B0604020202020204" pitchFamily="34" charset="0"/>
                  </a:rPr>
                  <a:t> =</a:t>
                </a:r>
                <a14:m>
                  <m:oMath xmlns:m="http://schemas.openxmlformats.org/officeDocument/2006/math">
                    <m:r>
                      <a:rPr lang="en-US" sz="2000" i="1">
                        <a:latin typeface="Cambria Math" charset="0"/>
                        <a:ea typeface="Helvetica Neue" charset="0"/>
                        <a:cs typeface="Helvetica Neue" charset="0"/>
                      </a:rPr>
                      <m:t>𝛽</m:t>
                    </m:r>
                  </m:oMath>
                </a14:m>
                <a:r>
                  <a:rPr lang="en-US" altLang="en-US" sz="2000" b="1" baseline="-25000" dirty="0">
                    <a:latin typeface="Arial" panose="020B0604020202020204" pitchFamily="34" charset="0"/>
                    <a:cs typeface="Arial" panose="020B0604020202020204" pitchFamily="34" charset="0"/>
                  </a:rPr>
                  <a:t>0</a:t>
                </a:r>
                <a:r>
                  <a:rPr lang="en-US" altLang="en-US" sz="2000" b="1" dirty="0">
                    <a:latin typeface="Arial" panose="020B0604020202020204" pitchFamily="34" charset="0"/>
                    <a:cs typeface="Arial" panose="020B0604020202020204" pitchFamily="34" charset="0"/>
                  </a:rPr>
                  <a:t> +</a:t>
                </a:r>
                <a14:m>
                  <m:oMath xmlns:m="http://schemas.openxmlformats.org/officeDocument/2006/math">
                    <m:r>
                      <a:rPr lang="zh-CN" altLang="en-US" sz="2000" b="1">
                        <a:latin typeface="Cambria Math" charset="0"/>
                        <a:ea typeface="Helvetica Neue" charset="0"/>
                        <a:cs typeface="Helvetica Neue" charset="0"/>
                      </a:rPr>
                      <m:t> </m:t>
                    </m:r>
                    <m:r>
                      <a:rPr lang="en-US" sz="2000" i="1">
                        <a:latin typeface="Cambria Math" charset="0"/>
                        <a:ea typeface="Helvetica Neue" charset="0"/>
                        <a:cs typeface="Helvetica Neue" charset="0"/>
                      </a:rPr>
                      <m:t>𝛽</m:t>
                    </m:r>
                  </m:oMath>
                </a14:m>
                <a:r>
                  <a:rPr lang="en-US" altLang="en-US" sz="2000" b="1" baseline="-25000" dirty="0">
                    <a:latin typeface="Arial" panose="020B0604020202020204" pitchFamily="34" charset="0"/>
                    <a:cs typeface="Arial" panose="020B0604020202020204" pitchFamily="34" charset="0"/>
                  </a:rPr>
                  <a:t>1</a:t>
                </a:r>
                <a:r>
                  <a:rPr lang="en-US" altLang="en-US" sz="2000" b="1" dirty="0">
                    <a:latin typeface="Arial" panose="020B0604020202020204" pitchFamily="34" charset="0"/>
                    <a:cs typeface="Arial" panose="020B0604020202020204" pitchFamily="34" charset="0"/>
                  </a:rPr>
                  <a:t>x</a:t>
                </a:r>
                <a:r>
                  <a:rPr lang="en-US" altLang="en-US" sz="2000" b="1" baseline="-25000" dirty="0">
                    <a:latin typeface="Arial" panose="020B0604020202020204" pitchFamily="34" charset="0"/>
                    <a:cs typeface="Arial" panose="020B0604020202020204" pitchFamily="34" charset="0"/>
                  </a:rPr>
                  <a:t>i1</a:t>
                </a:r>
                <a:r>
                  <a:rPr lang="en-US" altLang="en-US" sz="2000" b="1" dirty="0">
                    <a:latin typeface="Arial" panose="020B0604020202020204" pitchFamily="34" charset="0"/>
                    <a:cs typeface="Arial" panose="020B0604020202020204" pitchFamily="34" charset="0"/>
                  </a:rPr>
                  <a:t> + </a:t>
                </a:r>
                <a14:m>
                  <m:oMath xmlns:m="http://schemas.openxmlformats.org/officeDocument/2006/math">
                    <m:r>
                      <a:rPr lang="en-US" sz="2000" i="1">
                        <a:latin typeface="Cambria Math" charset="0"/>
                        <a:ea typeface="Helvetica Neue" charset="0"/>
                        <a:cs typeface="Helvetica Neue" charset="0"/>
                      </a:rPr>
                      <m:t>𝛽</m:t>
                    </m:r>
                    <m:r>
                      <a:rPr lang="en-US" sz="2000" i="1">
                        <a:latin typeface="Cambria Math" charset="0"/>
                        <a:ea typeface="Helvetica Neue" charset="0"/>
                        <a:cs typeface="Helvetica Neue" charset="0"/>
                      </a:rPr>
                      <m:t> </m:t>
                    </m:r>
                  </m:oMath>
                </a14:m>
                <a:r>
                  <a:rPr lang="en-US" altLang="en-US" sz="2000" b="1" baseline="-25000" dirty="0">
                    <a:latin typeface="Arial" panose="020B0604020202020204" pitchFamily="34" charset="0"/>
                    <a:cs typeface="Arial" panose="020B0604020202020204" pitchFamily="34" charset="0"/>
                  </a:rPr>
                  <a:t>2</a:t>
                </a:r>
                <a:r>
                  <a:rPr lang="en-US" altLang="en-US" sz="2000" b="1" dirty="0">
                    <a:latin typeface="Arial" panose="020B0604020202020204" pitchFamily="34" charset="0"/>
                    <a:cs typeface="Arial" panose="020B0604020202020204" pitchFamily="34" charset="0"/>
                  </a:rPr>
                  <a:t>x</a:t>
                </a:r>
                <a:r>
                  <a:rPr lang="en-US" altLang="en-US" sz="2000" b="1" baseline="-25000" dirty="0">
                    <a:latin typeface="Arial" panose="020B0604020202020204" pitchFamily="34" charset="0"/>
                    <a:cs typeface="Arial" panose="020B0604020202020204" pitchFamily="34" charset="0"/>
                  </a:rPr>
                  <a:t>i2</a:t>
                </a:r>
                <a:r>
                  <a:rPr lang="en-US" altLang="en-US" sz="2000" b="1" dirty="0">
                    <a:latin typeface="Arial" panose="020B0604020202020204" pitchFamily="34" charset="0"/>
                    <a:cs typeface="Arial" panose="020B0604020202020204" pitchFamily="34" charset="0"/>
                  </a:rPr>
                  <a:t> +</a:t>
                </a:r>
                <a:r>
                  <a:rPr lang="zh-CN" altLang="en-US" sz="2000" b="1" dirty="0">
                    <a:latin typeface="Arial" panose="020B0604020202020204" pitchFamily="34" charset="0"/>
                    <a:cs typeface="Arial" panose="020B0604020202020204" pitchFamily="34" charset="0"/>
                  </a:rPr>
                  <a:t> </a:t>
                </a:r>
                <a:r>
                  <a:rPr lang="en-US" altLang="en-US" sz="2000" b="1" dirty="0">
                    <a:latin typeface="Arial" panose="020B0604020202020204" pitchFamily="34" charset="0"/>
                    <a:cs typeface="Arial" panose="020B0604020202020204" pitchFamily="34" charset="0"/>
                  </a:rPr>
                  <a:t>…</a:t>
                </a:r>
                <a:r>
                  <a:rPr lang="zh-CN" altLang="en-US" sz="2000" b="1" dirty="0">
                    <a:latin typeface="Arial" panose="020B0604020202020204" pitchFamily="34" charset="0"/>
                    <a:cs typeface="Arial" panose="020B0604020202020204" pitchFamily="34" charset="0"/>
                  </a:rPr>
                  <a:t> </a:t>
                </a:r>
                <a:r>
                  <a:rPr lang="en-US" alt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ea typeface="Helvetica Neue" charset="0"/>
                    <a:cs typeface="Arial" panose="020B0604020202020204" pitchFamily="34" charset="0"/>
                  </a:rPr>
                  <a:t> </a:t>
                </a:r>
                <a14:m>
                  <m:oMath xmlns:m="http://schemas.openxmlformats.org/officeDocument/2006/math">
                    <m:r>
                      <a:rPr lang="en-US" sz="2000" i="1">
                        <a:latin typeface="Cambria Math" charset="0"/>
                        <a:ea typeface="Helvetica Neue" charset="0"/>
                        <a:cs typeface="Helvetica Neue" charset="0"/>
                      </a:rPr>
                      <m:t>𝛽</m:t>
                    </m:r>
                    <m:r>
                      <a:rPr lang="en-US" sz="2000" i="1">
                        <a:latin typeface="Cambria Math" charset="0"/>
                        <a:ea typeface="Helvetica Neue" charset="0"/>
                        <a:cs typeface="Helvetica Neue" charset="0"/>
                      </a:rPr>
                      <m:t> </m:t>
                    </m:r>
                  </m:oMath>
                </a14:m>
                <a:r>
                  <a:rPr lang="en-US" altLang="en-US" sz="2000" b="1" baseline="-25000" dirty="0" err="1">
                    <a:latin typeface="Arial" panose="020B0604020202020204" pitchFamily="34" charset="0"/>
                    <a:cs typeface="Arial" panose="020B0604020202020204" pitchFamily="34" charset="0"/>
                  </a:rPr>
                  <a:t>p</a:t>
                </a:r>
                <a:r>
                  <a:rPr lang="en-US" altLang="en-US" sz="2000" b="1" dirty="0" err="1">
                    <a:latin typeface="Arial" panose="020B0604020202020204" pitchFamily="34" charset="0"/>
                    <a:cs typeface="Arial" panose="020B0604020202020204" pitchFamily="34" charset="0"/>
                  </a:rPr>
                  <a:t>x</a:t>
                </a:r>
                <a:r>
                  <a:rPr lang="en-US" altLang="en-US" sz="2000" b="1" baseline="-25000" dirty="0" err="1">
                    <a:latin typeface="Arial" panose="020B0604020202020204" pitchFamily="34" charset="0"/>
                    <a:cs typeface="Arial" panose="020B0604020202020204" pitchFamily="34" charset="0"/>
                  </a:rPr>
                  <a:t>ip</a:t>
                </a:r>
                <a:r>
                  <a:rPr lang="en-US" altLang="en-US" sz="2000" b="1" baseline="-25000" dirty="0">
                    <a:latin typeface="Arial" panose="020B0604020202020204" pitchFamily="34" charset="0"/>
                    <a:cs typeface="Arial" panose="020B0604020202020204" pitchFamily="34" charset="0"/>
                  </a:rPr>
                  <a:t> </a:t>
                </a:r>
                <a:r>
                  <a:rPr lang="en-US" alt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ea typeface="Helvetica Neue" charset="0"/>
                    <a:cs typeface="Arial" panose="020B0604020202020204" pitchFamily="34" charset="0"/>
                  </a:rPr>
                  <a:t> </a:t>
                </a:r>
                <a14:m>
                  <m:oMath xmlns:m="http://schemas.openxmlformats.org/officeDocument/2006/math">
                    <m:r>
                      <m:rPr>
                        <m:nor/>
                      </m:rPr>
                      <a:rPr lang="en-US" sz="2000">
                        <a:latin typeface="Arial" panose="020B0604020202020204" pitchFamily="34" charset="0"/>
                        <a:ea typeface="Helvetica Neue" charset="0"/>
                        <a:cs typeface="Arial" panose="020B0604020202020204" pitchFamily="34" charset="0"/>
                      </a:rPr>
                      <m:t>ε</m:t>
                    </m:r>
                    <m:r>
                      <a:rPr lang="en-US" sz="2000" i="1">
                        <a:latin typeface="Cambria Math" charset="0"/>
                        <a:ea typeface="Helvetica Neue" charset="0"/>
                        <a:cs typeface="Helvetica Neue" charset="0"/>
                      </a:rPr>
                      <m:t> </m:t>
                    </m:r>
                  </m:oMath>
                </a14:m>
                <a:r>
                  <a:rPr lang="en-US" altLang="en-US" sz="2000" b="1" baseline="-25000" dirty="0" err="1">
                    <a:latin typeface="Arial" panose="020B0604020202020204" pitchFamily="34" charset="0"/>
                    <a:cs typeface="Arial" panose="020B0604020202020204" pitchFamily="34" charset="0"/>
                  </a:rPr>
                  <a:t>i</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i</a:t>
                </a:r>
                <a:r>
                  <a:rPr lang="en-US" altLang="en-US" sz="2000" dirty="0">
                    <a:latin typeface="Arial" panose="020B0604020202020204" pitchFamily="34" charset="0"/>
                    <a:cs typeface="Arial" panose="020B0604020202020204" pitchFamily="34" charset="0"/>
                  </a:rPr>
                  <a:t> =1,…,n</a:t>
                </a:r>
              </a:p>
            </p:txBody>
          </p:sp>
        </mc:Choice>
        <mc:Fallback xmlns="">
          <p:sp>
            <p:nvSpPr>
              <p:cNvPr id="23555" name="Text Box 3"/>
              <p:cNvSpPr txBox="1">
                <a:spLocks noRot="1" noChangeAspect="1" noMove="1" noResize="1" noEditPoints="1" noAdjustHandles="1" noChangeArrowheads="1" noChangeShapeType="1" noTextEdit="1"/>
              </p:cNvSpPr>
              <p:nvPr/>
            </p:nvSpPr>
            <p:spPr bwMode="auto">
              <a:xfrm>
                <a:off x="252349" y="982588"/>
                <a:ext cx="7325688" cy="1015661"/>
              </a:xfrm>
              <a:prstGeom prst="rect">
                <a:avLst/>
              </a:prstGeom>
              <a:blipFill>
                <a:blip r:embed="rId3"/>
                <a:stretch>
                  <a:fillRect l="-832" t="-2395" b="-101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676" name="TextBox 1"/>
              <p:cNvSpPr txBox="1">
                <a:spLocks noChangeArrowheads="1"/>
              </p:cNvSpPr>
              <p:nvPr/>
            </p:nvSpPr>
            <p:spPr bwMode="auto">
              <a:xfrm>
                <a:off x="252349" y="2137270"/>
                <a:ext cx="5061882" cy="4001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b="1" dirty="0">
                    <a:latin typeface="Arial" panose="020B0604020202020204" pitchFamily="34" charset="0"/>
                    <a:ea typeface="Helvetica Neue" charset="0"/>
                    <a:cs typeface="Arial" panose="020B0604020202020204" pitchFamily="34" charset="0"/>
                  </a:rPr>
                  <a:t>Model in Matrix Form</a:t>
                </a:r>
                <a:r>
                  <a:rPr lang="en-US" altLang="en-US" sz="2000" dirty="0">
                    <a:latin typeface="Arial" panose="020B0604020202020204" pitchFamily="34" charset="0"/>
                    <a:ea typeface="Helvetica Neue" charset="0"/>
                    <a:cs typeface="Arial" panose="020B0604020202020204" pitchFamily="34" charset="0"/>
                  </a:rPr>
                  <a:t>: </a:t>
                </a:r>
                <a:r>
                  <a:rPr lang="en-US" altLang="en-US" sz="2000" b="1" dirty="0">
                    <a:latin typeface="Arial" panose="020B0604020202020204" pitchFamily="34" charset="0"/>
                    <a:ea typeface="Helvetica Neue" charset="0"/>
                    <a:cs typeface="Arial" panose="020B0604020202020204" pitchFamily="34" charset="0"/>
                  </a:rPr>
                  <a:t>Y = X </a:t>
                </a:r>
                <a14:m>
                  <m:oMath xmlns:m="http://schemas.openxmlformats.org/officeDocument/2006/math">
                    <m:r>
                      <a:rPr lang="en-US" sz="2000" i="1">
                        <a:latin typeface="Cambria Math" charset="0"/>
                        <a:ea typeface="Helvetica Neue" charset="0"/>
                        <a:cs typeface="Helvetica Neue" charset="0"/>
                      </a:rPr>
                      <m:t>𝛽</m:t>
                    </m:r>
                  </m:oMath>
                </a14:m>
                <a:r>
                  <a:rPr lang="en-US" altLang="en-US" sz="2000" b="1" dirty="0">
                    <a:latin typeface="Arial" panose="020B0604020202020204" pitchFamily="34" charset="0"/>
                    <a:ea typeface="Helvetica Neue" charset="0"/>
                    <a:cs typeface="Arial" panose="020B0604020202020204" pitchFamily="34" charset="0"/>
                  </a:rPr>
                  <a:t> + </a:t>
                </a:r>
                <a14:m>
                  <m:oMath xmlns:m="http://schemas.openxmlformats.org/officeDocument/2006/math">
                    <m:r>
                      <m:rPr>
                        <m:nor/>
                      </m:rPr>
                      <a:rPr lang="en-US" sz="2000">
                        <a:latin typeface="Arial" panose="020B0604020202020204" pitchFamily="34" charset="0"/>
                        <a:ea typeface="Helvetica Neue" charset="0"/>
                        <a:cs typeface="Arial" panose="020B0604020202020204" pitchFamily="34" charset="0"/>
                      </a:rPr>
                      <m:t>ε</m:t>
                    </m:r>
                  </m:oMath>
                </a14:m>
                <a:endParaRPr lang="en-US" altLang="en-US" sz="2000" b="1" dirty="0">
                  <a:latin typeface="Arial" panose="020B0604020202020204" pitchFamily="34" charset="0"/>
                  <a:ea typeface="Helvetica Neue" charset="0"/>
                  <a:cs typeface="Arial" panose="020B0604020202020204" pitchFamily="34" charset="0"/>
                </a:endParaRPr>
              </a:p>
            </p:txBody>
          </p:sp>
        </mc:Choice>
        <mc:Fallback xmlns="">
          <p:sp>
            <p:nvSpPr>
              <p:cNvPr id="28676" name="TextBox 1"/>
              <p:cNvSpPr txBox="1">
                <a:spLocks noRot="1" noChangeAspect="1" noMove="1" noResize="1" noEditPoints="1" noAdjustHandles="1" noChangeArrowheads="1" noChangeShapeType="1" noTextEdit="1"/>
              </p:cNvSpPr>
              <p:nvPr/>
            </p:nvSpPr>
            <p:spPr bwMode="auto">
              <a:xfrm>
                <a:off x="252349" y="2137270"/>
                <a:ext cx="5061882" cy="400108"/>
              </a:xfrm>
              <a:prstGeom prst="rect">
                <a:avLst/>
              </a:prstGeom>
              <a:blipFill>
                <a:blip r:embed="rId4"/>
                <a:stretch>
                  <a:fillRect l="-1203" t="-7692" b="-292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Title 1"/>
          <p:cNvSpPr>
            <a:spLocks noGrp="1"/>
          </p:cNvSpPr>
          <p:nvPr>
            <p:ph type="title"/>
          </p:nvPr>
        </p:nvSpPr>
        <p:spPr>
          <a:xfrm>
            <a:off x="27649" y="102243"/>
            <a:ext cx="8510651" cy="993775"/>
          </a:xfrm>
        </p:spPr>
        <p:txBody>
          <a:bodyPr/>
          <a:lstStyle/>
          <a:p>
            <a:pPr algn="r"/>
            <a:r>
              <a:rPr lang="en-US" altLang="zh-CN" sz="3600" b="1" dirty="0">
                <a:latin typeface="Arial" panose="020B0604020202020204" pitchFamily="34" charset="0"/>
                <a:cs typeface="Arial" panose="020B0604020202020204" pitchFamily="34" charset="0"/>
              </a:rPr>
              <a:t>Multiple</a:t>
            </a:r>
            <a:r>
              <a:rPr lang="zh-CN" altLang="en-US" sz="3600" b="1" dirty="0">
                <a:latin typeface="Arial" panose="020B0604020202020204" pitchFamily="34" charset="0"/>
                <a:cs typeface="Arial" panose="020B0604020202020204" pitchFamily="34" charset="0"/>
              </a:rPr>
              <a:t> </a:t>
            </a:r>
            <a:r>
              <a:rPr lang="en-US" altLang="zh-CN" sz="3600" b="1" dirty="0">
                <a:latin typeface="Arial" panose="020B0604020202020204" pitchFamily="34" charset="0"/>
                <a:cs typeface="Arial" panose="020B0604020202020204" pitchFamily="34" charset="0"/>
              </a:rPr>
              <a:t>Linear</a:t>
            </a:r>
            <a:r>
              <a:rPr lang="zh-CN" altLang="en-US" sz="3600" b="1" dirty="0">
                <a:latin typeface="Arial" panose="020B0604020202020204" pitchFamily="34" charset="0"/>
                <a:cs typeface="Arial" panose="020B0604020202020204" pitchFamily="34" charset="0"/>
              </a:rPr>
              <a:t> </a:t>
            </a:r>
            <a:r>
              <a:rPr lang="en-US" altLang="zh-CN" sz="3600" b="1" dirty="0">
                <a:latin typeface="Arial" panose="020B0604020202020204" pitchFamily="34" charset="0"/>
                <a:cs typeface="Arial" panose="020B0604020202020204" pitchFamily="34" charset="0"/>
              </a:rPr>
              <a:t>Regression: Model</a:t>
            </a:r>
            <a:endParaRPr lang="en-US" sz="3600" b="1" dirty="0">
              <a:latin typeface="Arial" panose="020B0604020202020204" pitchFamily="34" charset="0"/>
              <a:cs typeface="Arial" panose="020B0604020202020204" pitchFamily="34" charset="0"/>
            </a:endParaRPr>
          </a:p>
        </p:txBody>
      </p:sp>
      <p:grpSp>
        <p:nvGrpSpPr>
          <p:cNvPr id="4" name="Group 3"/>
          <p:cNvGrpSpPr/>
          <p:nvPr/>
        </p:nvGrpSpPr>
        <p:grpSpPr>
          <a:xfrm>
            <a:off x="675245" y="2779022"/>
            <a:ext cx="7586634" cy="1381842"/>
            <a:chOff x="282475" y="2481375"/>
            <a:chExt cx="6293872" cy="1381842"/>
          </a:xfrm>
        </p:grpSpPr>
        <p:grpSp>
          <p:nvGrpSpPr>
            <p:cNvPr id="8" name="Group 7"/>
            <p:cNvGrpSpPr/>
            <p:nvPr/>
          </p:nvGrpSpPr>
          <p:grpSpPr>
            <a:xfrm>
              <a:off x="457200" y="2991018"/>
              <a:ext cx="4616757" cy="862224"/>
              <a:chOff x="457200" y="2991018"/>
              <a:chExt cx="4616757" cy="862224"/>
            </a:xfrm>
          </p:grpSpPr>
          <mc:AlternateContent xmlns:mc="http://schemas.openxmlformats.org/markup-compatibility/2006" xmlns:a14="http://schemas.microsoft.com/office/drawing/2010/main">
            <mc:Choice Requires="a14">
              <p:sp>
                <p:nvSpPr>
                  <p:cNvPr id="5" name="TextBox 4"/>
                  <p:cNvSpPr txBox="1"/>
                  <p:nvPr/>
                </p:nvSpPr>
                <p:spPr>
                  <a:xfrm>
                    <a:off x="457200" y="3000456"/>
                    <a:ext cx="1943802" cy="850361"/>
                  </a:xfrm>
                  <a:prstGeom prst="rect">
                    <a:avLst/>
                  </a:prstGeom>
                  <a:noFill/>
                </p:spPr>
                <p:txBody>
                  <a:bodyPr wrap="none" lIns="0" tIns="0" rIns="0" bIns="0" rtlCol="0">
                    <a:spAutoFit/>
                  </a:bodyPr>
                  <a:lstStyle/>
                  <a:p>
                    <a:r>
                      <a:rPr lang="en-US" altLang="zh-CN" sz="1500" dirty="0"/>
                      <a:t>X</a:t>
                    </a:r>
                    <a:r>
                      <a:rPr lang="zh-CN" altLang="en-US" sz="1500" dirty="0"/>
                      <a:t> </a:t>
                    </a:r>
                    <a:r>
                      <a:rPr lang="en-US" altLang="zh-CN" sz="1500" dirty="0"/>
                      <a:t>=</a:t>
                    </a:r>
                    <a:r>
                      <a:rPr lang="zh-CN" altLang="en-US" sz="1500" dirty="0"/>
                      <a:t> </a:t>
                    </a:r>
                    <a14:m>
                      <m:oMath xmlns:m="http://schemas.openxmlformats.org/officeDocument/2006/math">
                        <m:d>
                          <m:dPr>
                            <m:begChr m:val="["/>
                            <m:endChr m:val="]"/>
                            <m:ctrlPr>
                              <a:rPr lang="mr-IN" sz="1500" i="1">
                                <a:latin typeface="Cambria Math" panose="02040503050406030204" pitchFamily="18" charset="0"/>
                              </a:rPr>
                            </m:ctrlPr>
                          </m:dPr>
                          <m:e>
                            <m:m>
                              <m:mPr>
                                <m:mcs>
                                  <m:mc>
                                    <m:mcPr>
                                      <m:count m:val="2"/>
                                      <m:mcJc m:val="center"/>
                                    </m:mcPr>
                                  </m:mc>
                                </m:mcs>
                                <m:ctrlPr>
                                  <a:rPr lang="mr-IN" sz="1500" i="1">
                                    <a:latin typeface="Cambria Math" panose="02040503050406030204" pitchFamily="18" charset="0"/>
                                  </a:rPr>
                                </m:ctrlPr>
                              </m:mPr>
                              <m:mr>
                                <m:e>
                                  <m:eqArr>
                                    <m:eqArrPr>
                                      <m:ctrlPr>
                                        <a:rPr lang="en-US" altLang="zh-CN" sz="1500" i="1">
                                          <a:latin typeface="Cambria Math" panose="02040503050406030204" pitchFamily="18" charset="0"/>
                                        </a:rPr>
                                      </m:ctrlPr>
                                    </m:eqArrPr>
                                    <m:e>
                                      <m:r>
                                        <m:rPr>
                                          <m:brk m:alnAt="7"/>
                                        </m:rPr>
                                        <a:rPr lang="en-US" altLang="zh-CN" sz="1500" i="1">
                                          <a:latin typeface="Cambria Math" charset="0"/>
                                        </a:rPr>
                                        <m:t>1</m:t>
                                      </m:r>
                                      <m:r>
                                        <m:rPr>
                                          <m:nor/>
                                        </m:rPr>
                                        <a:rPr lang="zh-CN" altLang="en-US" sz="1500">
                                          <a:latin typeface="Cambria Math" charset="0"/>
                                        </a:rPr>
                                        <m:t>   </m:t>
                                      </m:r>
                                      <m:r>
                                        <m:rPr>
                                          <m:nor/>
                                        </m:rPr>
                                        <a:rPr lang="en-US" altLang="zh-CN" sz="1500">
                                          <a:latin typeface="Cambria Math" charset="0"/>
                                        </a:rPr>
                                        <m:t>X</m:t>
                                      </m:r>
                                      <m:r>
                                        <m:rPr>
                                          <m:nor/>
                                        </m:rPr>
                                        <a:rPr lang="en-US" altLang="en-US" sz="1500" baseline="-25000" dirty="0">
                                          <a:latin typeface="Helvetica Neue" charset="0"/>
                                          <a:ea typeface="Helvetica Neue" charset="0"/>
                                          <a:cs typeface="Helvetica Neue" charset="0"/>
                                        </a:rPr>
                                        <m:t>11</m:t>
                                      </m:r>
                                      <m:r>
                                        <m:rPr>
                                          <m:nor/>
                                        </m:rPr>
                                        <a:rPr lang="zh-CN" altLang="en-US" sz="1500" baseline="-25000" dirty="0">
                                          <a:latin typeface="Helvetica Neue" charset="0"/>
                                          <a:ea typeface="Helvetica Neue" charset="0"/>
                                          <a:cs typeface="Helvetica Neue" charset="0"/>
                                        </a:rPr>
                                        <m:t>   </m:t>
                                      </m:r>
                                      <m:r>
                                        <m:rPr>
                                          <m:nor/>
                                        </m:rPr>
                                        <a:rPr lang="en-US" altLang="zh-CN" sz="1500">
                                          <a:latin typeface="Cambria Math" charset="0"/>
                                        </a:rPr>
                                        <m:t>X</m:t>
                                      </m:r>
                                      <m:r>
                                        <m:rPr>
                                          <m:nor/>
                                        </m:rPr>
                                        <a:rPr lang="en-US" altLang="en-US" sz="1500" baseline="-25000" dirty="0">
                                          <a:latin typeface="Helvetica Neue" charset="0"/>
                                          <a:ea typeface="Helvetica Neue" charset="0"/>
                                          <a:cs typeface="Helvetica Neue" charset="0"/>
                                        </a:rPr>
                                        <m:t>1</m:t>
                                      </m:r>
                                      <m:r>
                                        <a:rPr lang="en-US" altLang="zh-CN" sz="1500" i="1" baseline="-25000" dirty="0">
                                          <a:latin typeface="Cambria Math" charset="0"/>
                                          <a:ea typeface="Helvetica Neue" charset="0"/>
                                          <a:cs typeface="Helvetica Neue" charset="0"/>
                                        </a:rPr>
                                        <m:t>2</m:t>
                                      </m:r>
                                      <m:r>
                                        <a:rPr lang="zh-CN" altLang="en-US" sz="1500" i="1" baseline="-25000" dirty="0">
                                          <a:latin typeface="Cambria Math" charset="0"/>
                                          <a:ea typeface="Helvetica Neue" charset="0"/>
                                          <a:cs typeface="Helvetica Neue" charset="0"/>
                                        </a:rPr>
                                        <m:t>  </m:t>
                                      </m:r>
                                      <m:r>
                                        <a:rPr lang="mr-IN" altLang="zh-CN" sz="1500" i="1">
                                          <a:latin typeface="Cambria Math" charset="0"/>
                                        </a:rPr>
                                        <m:t>…</m:t>
                                      </m:r>
                                    </m:e>
                                    <m:e>
                                      <m:r>
                                        <m:rPr>
                                          <m:brk m:alnAt="7"/>
                                        </m:rPr>
                                        <a:rPr lang="en-US" altLang="zh-CN" sz="1500" i="1">
                                          <a:latin typeface="Cambria Math" charset="0"/>
                                        </a:rPr>
                                        <m:t>1</m:t>
                                      </m:r>
                                      <m:r>
                                        <m:rPr>
                                          <m:nor/>
                                        </m:rPr>
                                        <a:rPr lang="zh-CN" altLang="en-US" sz="1500">
                                          <a:latin typeface="Cambria Math" charset="0"/>
                                        </a:rPr>
                                        <m:t>   </m:t>
                                      </m:r>
                                      <m:r>
                                        <m:rPr>
                                          <m:nor/>
                                        </m:rPr>
                                        <a:rPr lang="en-US" altLang="zh-CN" sz="1500">
                                          <a:latin typeface="Cambria Math" charset="0"/>
                                        </a:rPr>
                                        <m:t>X</m:t>
                                      </m:r>
                                      <m:r>
                                        <m:rPr>
                                          <m:nor/>
                                        </m:rPr>
                                        <a:rPr lang="en-US" altLang="zh-CN" sz="1500" baseline="-25000" dirty="0">
                                          <a:latin typeface="Helvetica Neue" charset="0"/>
                                          <a:ea typeface="Helvetica Neue" charset="0"/>
                                          <a:cs typeface="Helvetica Neue" charset="0"/>
                                        </a:rPr>
                                        <m:t>21</m:t>
                                      </m:r>
                                      <m:r>
                                        <m:rPr>
                                          <m:nor/>
                                        </m:rPr>
                                        <a:rPr lang="zh-CN" altLang="en-US" sz="1500" baseline="-25000" dirty="0">
                                          <a:latin typeface="Helvetica Neue" charset="0"/>
                                          <a:ea typeface="Helvetica Neue" charset="0"/>
                                          <a:cs typeface="Helvetica Neue" charset="0"/>
                                        </a:rPr>
                                        <m:t>   </m:t>
                                      </m:r>
                                      <m:r>
                                        <m:rPr>
                                          <m:nor/>
                                        </m:rPr>
                                        <a:rPr lang="en-US" altLang="zh-CN" sz="1500">
                                          <a:latin typeface="Cambria Math" charset="0"/>
                                        </a:rPr>
                                        <m:t>X</m:t>
                                      </m:r>
                                      <m:r>
                                        <a:rPr lang="en-US" altLang="zh-CN" sz="1500" i="1" baseline="-25000" dirty="0">
                                          <a:latin typeface="Cambria Math" charset="0"/>
                                          <a:ea typeface="Helvetica Neue" charset="0"/>
                                          <a:cs typeface="Helvetica Neue" charset="0"/>
                                        </a:rPr>
                                        <m:t>22</m:t>
                                      </m:r>
                                      <m:r>
                                        <a:rPr lang="zh-CN" altLang="en-US" sz="1500" i="1" baseline="-25000" dirty="0">
                                          <a:latin typeface="Cambria Math" charset="0"/>
                                          <a:ea typeface="Helvetica Neue" charset="0"/>
                                          <a:cs typeface="Helvetica Neue" charset="0"/>
                                        </a:rPr>
                                        <m:t>  </m:t>
                                      </m:r>
                                      <m:r>
                                        <a:rPr lang="mr-IN" altLang="zh-CN" sz="1500" i="1">
                                          <a:latin typeface="Cambria Math" charset="0"/>
                                        </a:rPr>
                                        <m:t>…</m:t>
                                      </m:r>
                                    </m:e>
                                    <m:e>
                                      <m:r>
                                        <a:rPr lang="en-US" altLang="zh-CN" sz="1500" i="1">
                                          <a:latin typeface="Cambria Math" charset="0"/>
                                        </a:rPr>
                                        <m:t>…</m:t>
                                      </m:r>
                                      <m:r>
                                        <a:rPr lang="zh-CN" altLang="en-US" sz="1500" i="1">
                                          <a:latin typeface="Cambria Math" charset="0"/>
                                        </a:rPr>
                                        <m:t>   </m:t>
                                      </m:r>
                                      <m:r>
                                        <a:rPr lang="en-US" altLang="zh-CN" sz="1500" i="1">
                                          <a:latin typeface="Cambria Math" charset="0"/>
                                        </a:rPr>
                                        <m:t>…</m:t>
                                      </m:r>
                                      <m:r>
                                        <a:rPr lang="zh-CN" altLang="en-US" sz="1500" i="1">
                                          <a:latin typeface="Cambria Math" charset="0"/>
                                        </a:rPr>
                                        <m:t>   </m:t>
                                      </m:r>
                                      <m:r>
                                        <a:rPr lang="en-US" altLang="zh-CN" sz="1500" i="1">
                                          <a:latin typeface="Cambria Math" charset="0"/>
                                        </a:rPr>
                                        <m:t>…</m:t>
                                      </m:r>
                                      <m:r>
                                        <a:rPr lang="zh-CN" altLang="en-US" sz="1500" i="1">
                                          <a:latin typeface="Cambria Math" charset="0"/>
                                        </a:rPr>
                                        <m:t>   </m:t>
                                      </m:r>
                                      <m:r>
                                        <a:rPr lang="en-US" altLang="zh-CN" sz="1500" i="1">
                                          <a:latin typeface="Cambria Math" charset="0"/>
                                        </a:rPr>
                                        <m:t>…</m:t>
                                      </m:r>
                                    </m:e>
                                  </m:eqArr>
                                </m:e>
                                <m:e>
                                  <m:eqArr>
                                    <m:eqArrPr>
                                      <m:ctrlPr>
                                        <a:rPr lang="en-US" altLang="zh-CN" sz="1500" i="1">
                                          <a:latin typeface="Cambria Math" panose="02040503050406030204" pitchFamily="18" charset="0"/>
                                        </a:rPr>
                                      </m:ctrlPr>
                                    </m:eqArrPr>
                                    <m:e>
                                      <m:r>
                                        <m:rPr>
                                          <m:nor/>
                                        </m:rPr>
                                        <a:rPr lang="en-US" altLang="zh-CN" sz="1500">
                                          <a:latin typeface="Cambria Math" charset="0"/>
                                        </a:rPr>
                                        <m:t>X</m:t>
                                      </m:r>
                                      <m:r>
                                        <m:rPr>
                                          <m:nor/>
                                        </m:rPr>
                                        <a:rPr lang="en-US" altLang="en-US" sz="1500" baseline="-25000" dirty="0">
                                          <a:latin typeface="Helvetica Neue" charset="0"/>
                                          <a:ea typeface="Helvetica Neue" charset="0"/>
                                          <a:cs typeface="Helvetica Neue" charset="0"/>
                                        </a:rPr>
                                        <m:t>1</m:t>
                                      </m:r>
                                      <m:r>
                                        <a:rPr lang="en-US" altLang="zh-CN" sz="1500" i="1" baseline="-25000" dirty="0">
                                          <a:latin typeface="Cambria Math" charset="0"/>
                                          <a:ea typeface="Helvetica Neue" charset="0"/>
                                          <a:cs typeface="Helvetica Neue" charset="0"/>
                                        </a:rPr>
                                        <m:t>𝑝</m:t>
                                      </m:r>
                                    </m:e>
                                    <m:e>
                                      <m:r>
                                        <m:rPr>
                                          <m:nor/>
                                        </m:rPr>
                                        <a:rPr lang="en-US" altLang="zh-CN" sz="1500">
                                          <a:latin typeface="Cambria Math" charset="0"/>
                                        </a:rPr>
                                        <m:t>X</m:t>
                                      </m:r>
                                      <m:r>
                                        <a:rPr lang="en-US" altLang="zh-CN" sz="1500" i="1" baseline="-25000" dirty="0">
                                          <a:latin typeface="Cambria Math" charset="0"/>
                                          <a:ea typeface="Helvetica Neue" charset="0"/>
                                          <a:cs typeface="Helvetica Neue" charset="0"/>
                                        </a:rPr>
                                        <m:t>2</m:t>
                                      </m:r>
                                      <m:r>
                                        <a:rPr lang="en-US" altLang="zh-CN" sz="1500" i="1" baseline="-25000" dirty="0">
                                          <a:latin typeface="Cambria Math" charset="0"/>
                                          <a:ea typeface="Helvetica Neue" charset="0"/>
                                          <a:cs typeface="Helvetica Neue" charset="0"/>
                                        </a:rPr>
                                        <m:t>𝑝</m:t>
                                      </m:r>
                                    </m:e>
                                    <m:e>
                                      <m:r>
                                        <a:rPr lang="en-US" altLang="zh-CN" sz="1500" i="1" dirty="0">
                                          <a:latin typeface="Cambria Math" charset="0"/>
                                          <a:ea typeface="Helvetica Neue" charset="0"/>
                                          <a:cs typeface="Helvetica Neue" charset="0"/>
                                        </a:rPr>
                                        <m:t>…</m:t>
                                      </m:r>
                                    </m:e>
                                  </m:eqArr>
                                </m:e>
                              </m:mr>
                              <m:mr>
                                <m:e>
                                  <m:r>
                                    <m:rPr>
                                      <m:brk m:alnAt="7"/>
                                    </m:rPr>
                                    <a:rPr lang="en-US" altLang="zh-CN" sz="1500" i="1">
                                      <a:latin typeface="Cambria Math" charset="0"/>
                                    </a:rPr>
                                    <m:t>1</m:t>
                                  </m:r>
                                  <m:r>
                                    <a:rPr lang="zh-CN" altLang="en-US" sz="1500" i="1">
                                      <a:latin typeface="Cambria Math" charset="0"/>
                                    </a:rPr>
                                    <m:t>  </m:t>
                                  </m:r>
                                  <m:r>
                                    <m:rPr>
                                      <m:nor/>
                                    </m:rPr>
                                    <a:rPr lang="zh-CN" altLang="en-US" sz="1500">
                                      <a:latin typeface="Cambria Math" charset="0"/>
                                    </a:rPr>
                                    <m:t> </m:t>
                                  </m:r>
                                  <m:r>
                                    <m:rPr>
                                      <m:nor/>
                                    </m:rPr>
                                    <a:rPr lang="en-US" altLang="zh-CN" sz="1500">
                                      <a:latin typeface="Cambria Math" charset="0"/>
                                    </a:rPr>
                                    <m:t>X</m:t>
                                  </m:r>
                                  <m:r>
                                    <m:rPr>
                                      <m:nor/>
                                    </m:rPr>
                                    <a:rPr lang="en-US" altLang="zh-CN" sz="1500" baseline="-25000" dirty="0">
                                      <a:latin typeface="Helvetica Neue" charset="0"/>
                                      <a:ea typeface="Helvetica Neue" charset="0"/>
                                      <a:cs typeface="Helvetica Neue" charset="0"/>
                                    </a:rPr>
                                    <m:t>n</m:t>
                                  </m:r>
                                  <m:r>
                                    <m:rPr>
                                      <m:nor/>
                                    </m:rPr>
                                    <a:rPr lang="en-US" altLang="zh-CN" sz="1500" baseline="-25000" dirty="0">
                                      <a:latin typeface="Helvetica Neue" charset="0"/>
                                      <a:ea typeface="Helvetica Neue" charset="0"/>
                                      <a:cs typeface="Helvetica Neue" charset="0"/>
                                    </a:rPr>
                                    <m:t>1</m:t>
                                  </m:r>
                                  <m:r>
                                    <m:rPr>
                                      <m:nor/>
                                    </m:rPr>
                                    <a:rPr lang="zh-CN" altLang="en-US" sz="1500" baseline="-25000" dirty="0">
                                      <a:latin typeface="Helvetica Neue" charset="0"/>
                                      <a:ea typeface="Helvetica Neue" charset="0"/>
                                      <a:cs typeface="Helvetica Neue" charset="0"/>
                                    </a:rPr>
                                    <m:t>   </m:t>
                                  </m:r>
                                  <m:r>
                                    <m:rPr>
                                      <m:nor/>
                                    </m:rPr>
                                    <a:rPr lang="en-US" altLang="zh-CN" sz="1500">
                                      <a:latin typeface="Cambria Math" charset="0"/>
                                    </a:rPr>
                                    <m:t>X</m:t>
                                  </m:r>
                                  <m:r>
                                    <a:rPr lang="en-US" altLang="zh-CN" sz="1500" i="1" baseline="-25000" dirty="0">
                                      <a:latin typeface="Cambria Math" charset="0"/>
                                      <a:ea typeface="Helvetica Neue" charset="0"/>
                                      <a:cs typeface="Helvetica Neue" charset="0"/>
                                    </a:rPr>
                                    <m:t>𝑛</m:t>
                                  </m:r>
                                  <m:r>
                                    <a:rPr lang="en-US" altLang="zh-CN" sz="1500" i="1" baseline="-25000" dirty="0">
                                      <a:latin typeface="Cambria Math" charset="0"/>
                                      <a:ea typeface="Helvetica Neue" charset="0"/>
                                      <a:cs typeface="Helvetica Neue" charset="0"/>
                                    </a:rPr>
                                    <m:t>2  …</m:t>
                                  </m:r>
                                </m:e>
                                <m:e>
                                  <m:r>
                                    <m:rPr>
                                      <m:nor/>
                                    </m:rPr>
                                    <a:rPr lang="en-US" altLang="zh-CN" sz="1500">
                                      <a:latin typeface="Cambria Math" charset="0"/>
                                    </a:rPr>
                                    <m:t>X</m:t>
                                  </m:r>
                                  <m:r>
                                    <a:rPr lang="en-US" altLang="zh-CN" sz="1500" i="1" baseline="-25000" dirty="0">
                                      <a:latin typeface="Cambria Math" charset="0"/>
                                      <a:ea typeface="Helvetica Neue" charset="0"/>
                                      <a:cs typeface="Helvetica Neue" charset="0"/>
                                    </a:rPr>
                                    <m:t>𝑛𝑝</m:t>
                                  </m:r>
                                </m:e>
                              </m:mr>
                            </m:m>
                          </m:e>
                        </m:d>
                      </m:oMath>
                    </a14:m>
                    <a:endParaRPr lang="en-US" sz="1500" dirty="0"/>
                  </a:p>
                </p:txBody>
              </p:sp>
            </mc:Choice>
            <mc:Fallback xmlns="">
              <p:sp>
                <p:nvSpPr>
                  <p:cNvPr id="5" name="TextBox 4"/>
                  <p:cNvSpPr txBox="1">
                    <a:spLocks noRot="1" noChangeAspect="1" noMove="1" noResize="1" noEditPoints="1" noAdjustHandles="1" noChangeArrowheads="1" noChangeShapeType="1" noTextEdit="1"/>
                  </p:cNvSpPr>
                  <p:nvPr/>
                </p:nvSpPr>
                <p:spPr>
                  <a:xfrm>
                    <a:off x="457200" y="3000456"/>
                    <a:ext cx="2366273" cy="1020472"/>
                  </a:xfrm>
                  <a:prstGeom prst="rect">
                    <a:avLst/>
                  </a:prstGeom>
                  <a:blipFill>
                    <a:blip r:embed="rId5"/>
                    <a:stretch>
                      <a:fillRect l="-5792" b="-5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982976" y="2991018"/>
                    <a:ext cx="797270" cy="862224"/>
                  </a:xfrm>
                  <a:prstGeom prst="rect">
                    <a:avLst/>
                  </a:prstGeom>
                  <a:noFill/>
                </p:spPr>
                <p:txBody>
                  <a:bodyPr wrap="none" lIns="0" tIns="0" rIns="0" bIns="0" rtlCol="0">
                    <a:spAutoFit/>
                  </a:bodyPr>
                  <a:lstStyle/>
                  <a:p>
                    <a:r>
                      <a:rPr lang="en-US" altLang="zh-CN" sz="1500" dirty="0">
                        <a:latin typeface="Helvetica Neue" charset="0"/>
                        <a:ea typeface="Helvetica Neue" charset="0"/>
                        <a:cs typeface="Helvetica Neue" charset="0"/>
                      </a:rPr>
                      <a:t>Y</a:t>
                    </a:r>
                    <a:r>
                      <a:rPr lang="zh-CN" altLang="en-US" sz="1500" dirty="0"/>
                      <a:t> </a:t>
                    </a:r>
                    <a14:m>
                      <m:oMath xmlns:m="http://schemas.openxmlformats.org/officeDocument/2006/math">
                        <m:r>
                          <a:rPr lang="en-US" altLang="zh-CN" sz="1500" i="1">
                            <a:latin typeface="Cambria Math" charset="0"/>
                          </a:rPr>
                          <m:t>=</m:t>
                        </m:r>
                        <m:d>
                          <m:dPr>
                            <m:ctrlPr>
                              <a:rPr lang="mr-IN" sz="1500" i="1">
                                <a:latin typeface="Cambria Math" panose="02040503050406030204" pitchFamily="18" charset="0"/>
                              </a:rPr>
                            </m:ctrlPr>
                          </m:dPr>
                          <m:e>
                            <m:eqArr>
                              <m:eqArrPr>
                                <m:ctrlPr>
                                  <a:rPr lang="mr-IN" sz="1500" i="1">
                                    <a:latin typeface="Cambria Math" panose="02040503050406030204" pitchFamily="18" charset="0"/>
                                  </a:rPr>
                                </m:ctrlPr>
                              </m:eqArrPr>
                              <m:e>
                                <m:r>
                                  <a:rPr lang="en-US" altLang="zh-CN" sz="1500" i="1">
                                    <a:latin typeface="Cambria Math" charset="0"/>
                                  </a:rPr>
                                  <m:t>𝑌</m:t>
                                </m:r>
                                <m:r>
                                  <a:rPr lang="en-US" altLang="zh-CN" sz="1500" i="1" baseline="-25000">
                                    <a:latin typeface="Cambria Math" charset="0"/>
                                  </a:rPr>
                                  <m:t>1</m:t>
                                </m:r>
                              </m:e>
                              <m:e>
                                <m:r>
                                  <a:rPr lang="en-US" altLang="zh-CN" sz="1500" i="1">
                                    <a:latin typeface="Cambria Math" charset="0"/>
                                  </a:rPr>
                                  <m:t>𝑌</m:t>
                                </m:r>
                                <m:r>
                                  <a:rPr lang="en-US" altLang="zh-CN" sz="1500" i="1" baseline="-25000">
                                    <a:latin typeface="Cambria Math" charset="0"/>
                                  </a:rPr>
                                  <m:t>2</m:t>
                                </m:r>
                              </m:e>
                              <m:e>
                                <m:r>
                                  <a:rPr lang="en-US" altLang="zh-CN" sz="1500" i="1">
                                    <a:latin typeface="Cambria Math" charset="0"/>
                                  </a:rPr>
                                  <m:t>…</m:t>
                                </m:r>
                              </m:e>
                              <m:e>
                                <m:r>
                                  <a:rPr lang="en-US" altLang="zh-CN" sz="1500" i="1">
                                    <a:latin typeface="Cambria Math" charset="0"/>
                                  </a:rPr>
                                  <m:t>𝑌</m:t>
                                </m:r>
                                <m:r>
                                  <a:rPr lang="en-US" altLang="zh-CN" sz="1500" i="1" baseline="-25000">
                                    <a:latin typeface="Cambria Math" charset="0"/>
                                  </a:rPr>
                                  <m:t>𝑛</m:t>
                                </m:r>
                              </m:e>
                            </m:eqArr>
                          </m:e>
                        </m:d>
                      </m:oMath>
                    </a14:m>
                    <a:endParaRPr lang="en-US" sz="1500" dirty="0"/>
                  </a:p>
                </p:txBody>
              </p:sp>
            </mc:Choice>
            <mc:Fallback xmlns="">
              <p:sp>
                <p:nvSpPr>
                  <p:cNvPr id="6" name="TextBox 5"/>
                  <p:cNvSpPr txBox="1">
                    <a:spLocks noRot="1" noChangeAspect="1" noMove="1" noResize="1" noEditPoints="1" noAdjustHandles="1" noChangeArrowheads="1" noChangeShapeType="1" noTextEdit="1"/>
                  </p:cNvSpPr>
                  <p:nvPr/>
                </p:nvSpPr>
                <p:spPr>
                  <a:xfrm>
                    <a:off x="2982976" y="2991018"/>
                    <a:ext cx="1011334" cy="1034706"/>
                  </a:xfrm>
                  <a:prstGeom prst="rect">
                    <a:avLst/>
                  </a:prstGeom>
                  <a:blipFill>
                    <a:blip r:embed="rId6"/>
                    <a:stretch>
                      <a:fillRect l="-14027" b="-30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198910" y="3028950"/>
                    <a:ext cx="875047" cy="797911"/>
                  </a:xfrm>
                  <a:prstGeom prst="rect">
                    <a:avLst/>
                  </a:prstGeom>
                  <a:noFill/>
                </p:spPr>
                <p:txBody>
                  <a:bodyPr wrap="none" lIns="0" tIns="0" rIns="0" bIns="0" rtlCol="0">
                    <a:spAutoFit/>
                  </a:bodyPr>
                  <a:lstStyle/>
                  <a:p>
                    <a:r>
                      <a:rPr lang="zh-CN" altLang="en-US" sz="1500" dirty="0"/>
                      <a:t> </a:t>
                    </a:r>
                    <a14:m>
                      <m:oMath xmlns:m="http://schemas.openxmlformats.org/officeDocument/2006/math">
                        <m:r>
                          <a:rPr lang="en-US" sz="1500" i="1">
                            <a:latin typeface="Cambria Math" charset="0"/>
                            <a:ea typeface="Cambria Math" charset="0"/>
                            <a:cs typeface="Cambria Math" charset="0"/>
                          </a:rPr>
                          <m:t>𝜀</m:t>
                        </m:r>
                        <m:r>
                          <a:rPr lang="en-US" altLang="zh-CN" sz="1500" i="1">
                            <a:latin typeface="Cambria Math" charset="0"/>
                          </a:rPr>
                          <m:t>=</m:t>
                        </m:r>
                        <m:d>
                          <m:dPr>
                            <m:ctrlPr>
                              <a:rPr lang="mr-IN" sz="1500" i="1">
                                <a:latin typeface="Cambria Math" panose="02040503050406030204" pitchFamily="18" charset="0"/>
                              </a:rPr>
                            </m:ctrlPr>
                          </m:dPr>
                          <m:e>
                            <m:eqArr>
                              <m:eqArrPr>
                                <m:ctrlPr>
                                  <a:rPr lang="mr-IN" sz="1500" i="1">
                                    <a:latin typeface="Cambria Math" panose="02040503050406030204" pitchFamily="18" charset="0"/>
                                  </a:rPr>
                                </m:ctrlPr>
                              </m:eqArrPr>
                              <m:e>
                                <m:r>
                                  <m:rPr>
                                    <m:nor/>
                                  </m:rPr>
                                  <a:rPr lang="en-US" sz="1500">
                                    <a:latin typeface="Cambria Math" charset="0"/>
                                    <a:ea typeface="Cambria Math" charset="0"/>
                                    <a:cs typeface="Cambria Math" charset="0"/>
                                  </a:rPr>
                                  <m:t>ε</m:t>
                                </m:r>
                                <m:r>
                                  <m:rPr>
                                    <m:nor/>
                                  </m:rPr>
                                  <a:rPr lang="en-US" sz="1500" dirty="0"/>
                                  <m:t> </m:t>
                                </m:r>
                                <m:r>
                                  <a:rPr lang="en-US" altLang="zh-CN" sz="1500" i="1" baseline="-25000">
                                    <a:latin typeface="Cambria Math" charset="0"/>
                                  </a:rPr>
                                  <m:t>1</m:t>
                                </m:r>
                              </m:e>
                              <m:e>
                                <m:r>
                                  <m:rPr>
                                    <m:nor/>
                                  </m:rPr>
                                  <a:rPr lang="en-US" sz="1500">
                                    <a:latin typeface="Cambria Math" charset="0"/>
                                    <a:ea typeface="Cambria Math" charset="0"/>
                                    <a:cs typeface="Cambria Math" charset="0"/>
                                  </a:rPr>
                                  <m:t>ε</m:t>
                                </m:r>
                                <m:r>
                                  <m:rPr>
                                    <m:nor/>
                                  </m:rPr>
                                  <a:rPr lang="en-US" sz="1500" dirty="0"/>
                                  <m:t> </m:t>
                                </m:r>
                                <m:r>
                                  <a:rPr lang="en-US" altLang="zh-CN" sz="1500" i="1" baseline="-25000">
                                    <a:latin typeface="Cambria Math" charset="0"/>
                                  </a:rPr>
                                  <m:t>2</m:t>
                                </m:r>
                              </m:e>
                              <m:e>
                                <m:r>
                                  <a:rPr lang="en-US" altLang="zh-CN" sz="1500" i="1">
                                    <a:latin typeface="Cambria Math" charset="0"/>
                                  </a:rPr>
                                  <m:t>…</m:t>
                                </m:r>
                              </m:e>
                              <m:e>
                                <m:r>
                                  <m:rPr>
                                    <m:nor/>
                                  </m:rPr>
                                  <a:rPr lang="en-US" sz="1500">
                                    <a:latin typeface="Cambria Math" charset="0"/>
                                    <a:ea typeface="Cambria Math" charset="0"/>
                                    <a:cs typeface="Cambria Math" charset="0"/>
                                  </a:rPr>
                                  <m:t>ε</m:t>
                                </m:r>
                                <m:r>
                                  <m:rPr>
                                    <m:nor/>
                                  </m:rPr>
                                  <a:rPr lang="en-US" sz="1500" dirty="0"/>
                                  <m:t> </m:t>
                                </m:r>
                                <m:r>
                                  <a:rPr lang="en-US" altLang="zh-CN" sz="1500" i="1" baseline="-25000">
                                    <a:latin typeface="Cambria Math" charset="0"/>
                                  </a:rPr>
                                  <m:t>𝑛</m:t>
                                </m:r>
                              </m:e>
                            </m:eqArr>
                          </m:e>
                        </m:d>
                      </m:oMath>
                    </a14:m>
                    <a:endParaRPr lang="en-US" sz="1500" dirty="0"/>
                  </a:p>
                </p:txBody>
              </p:sp>
            </mc:Choice>
            <mc:Fallback xmlns="">
              <p:sp>
                <p:nvSpPr>
                  <p:cNvPr id="10" name="TextBox 9"/>
                  <p:cNvSpPr txBox="1">
                    <a:spLocks noRot="1" noChangeAspect="1" noMove="1" noResize="1" noEditPoints="1" noAdjustHandles="1" noChangeArrowheads="1" noChangeShapeType="1" noTextEdit="1"/>
                  </p:cNvSpPr>
                  <p:nvPr/>
                </p:nvSpPr>
                <p:spPr>
                  <a:xfrm>
                    <a:off x="4198910" y="3028950"/>
                    <a:ext cx="1047883" cy="1034706"/>
                  </a:xfrm>
                  <a:prstGeom prst="rect">
                    <a:avLst/>
                  </a:prstGeom>
                  <a:blipFill>
                    <a:blip r:embed="rId7"/>
                    <a:stretch>
                      <a:fillRect b="-441"/>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2" name="TextBox 11"/>
                <p:cNvSpPr txBox="1"/>
                <p:nvPr/>
              </p:nvSpPr>
              <p:spPr>
                <a:xfrm>
                  <a:off x="5519189" y="2973165"/>
                  <a:ext cx="776314" cy="8900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charset="0"/>
                            <a:ea typeface="Cambria Math" charset="0"/>
                            <a:cs typeface="Cambria Math" charset="0"/>
                          </a:rPr>
                          <m:t>𝛽</m:t>
                        </m:r>
                        <m:r>
                          <a:rPr lang="en-US" altLang="zh-CN" sz="1500" i="1">
                            <a:latin typeface="Cambria Math" charset="0"/>
                          </a:rPr>
                          <m:t>=</m:t>
                        </m:r>
                        <m:d>
                          <m:dPr>
                            <m:ctrlPr>
                              <a:rPr lang="mr-IN" sz="1500" i="1">
                                <a:latin typeface="Cambria Math" panose="02040503050406030204" pitchFamily="18" charset="0"/>
                              </a:rPr>
                            </m:ctrlPr>
                          </m:dPr>
                          <m:e>
                            <m:eqArr>
                              <m:eqArrPr>
                                <m:ctrlPr>
                                  <a:rPr lang="mr-IN" sz="1500" i="1">
                                    <a:latin typeface="Cambria Math" panose="02040503050406030204" pitchFamily="18" charset="0"/>
                                  </a:rPr>
                                </m:ctrlPr>
                              </m:eqArrPr>
                              <m:e>
                                <m:r>
                                  <a:rPr lang="en-US" sz="1500" i="1">
                                    <a:latin typeface="Cambria Math" charset="0"/>
                                    <a:ea typeface="Cambria Math" charset="0"/>
                                    <a:cs typeface="Cambria Math" charset="0"/>
                                  </a:rPr>
                                  <m:t>𝛽</m:t>
                                </m:r>
                                <m:r>
                                  <a:rPr lang="en-US" altLang="zh-CN" sz="1500" i="1" baseline="-25000">
                                    <a:latin typeface="Cambria Math" panose="02040503050406030204" pitchFamily="18" charset="0"/>
                                  </a:rPr>
                                  <m:t>0</m:t>
                                </m:r>
                              </m:e>
                              <m:e>
                                <m:r>
                                  <a:rPr lang="en-US" sz="1500" i="1">
                                    <a:latin typeface="Cambria Math" charset="0"/>
                                    <a:ea typeface="Cambria Math" charset="0"/>
                                    <a:cs typeface="Cambria Math" charset="0"/>
                                  </a:rPr>
                                  <m:t>𝛽</m:t>
                                </m:r>
                                <m:r>
                                  <a:rPr lang="en-US" altLang="zh-CN" sz="1500" i="1" baseline="-25000">
                                    <a:latin typeface="Cambria Math" panose="02040503050406030204" pitchFamily="18" charset="0"/>
                                  </a:rPr>
                                  <m:t>1</m:t>
                                </m:r>
                              </m:e>
                              <m:e>
                                <m:r>
                                  <a:rPr lang="en-US" altLang="zh-CN" sz="1500" i="1">
                                    <a:latin typeface="Cambria Math" charset="0"/>
                                  </a:rPr>
                                  <m:t>…</m:t>
                                </m:r>
                              </m:e>
                              <m:e>
                                <m:r>
                                  <a:rPr lang="en-US" sz="1500" i="1">
                                    <a:latin typeface="Cambria Math" charset="0"/>
                                    <a:ea typeface="Cambria Math" charset="0"/>
                                    <a:cs typeface="Cambria Math" charset="0"/>
                                  </a:rPr>
                                  <m:t>𝛽</m:t>
                                </m:r>
                                <m:r>
                                  <a:rPr lang="en-US" sz="1500" b="0" i="1" baseline="-25000" smtClean="0">
                                    <a:latin typeface="Cambria Math" panose="02040503050406030204" pitchFamily="18" charset="0"/>
                                    <a:ea typeface="Cambria Math" charset="0"/>
                                    <a:cs typeface="Cambria Math" charset="0"/>
                                  </a:rPr>
                                  <m:t>𝑝</m:t>
                                </m:r>
                              </m:e>
                            </m:eqArr>
                          </m:e>
                        </m:d>
                      </m:oMath>
                    </m:oMathPara>
                  </a14:m>
                  <a:endParaRPr lang="en-US" sz="1500" dirty="0"/>
                </a:p>
              </p:txBody>
            </p:sp>
          </mc:Choice>
          <mc:Fallback>
            <p:sp>
              <p:nvSpPr>
                <p:cNvPr id="12" name="TextBox 11"/>
                <p:cNvSpPr txBox="1">
                  <a:spLocks noRot="1" noChangeAspect="1" noMove="1" noResize="1" noEditPoints="1" noAdjustHandles="1" noChangeArrowheads="1" noChangeShapeType="1" noTextEdit="1"/>
                </p:cNvSpPr>
                <p:nvPr/>
              </p:nvSpPr>
              <p:spPr>
                <a:xfrm>
                  <a:off x="5519189" y="2973165"/>
                  <a:ext cx="776314" cy="890052"/>
                </a:xfrm>
                <a:prstGeom prst="rect">
                  <a:avLst/>
                </a:prstGeom>
                <a:blipFill>
                  <a:blip r:embed="rId8"/>
                  <a:stretch>
                    <a:fillRect b="-2740"/>
                  </a:stretch>
                </a:blipFill>
              </p:spPr>
              <p:txBody>
                <a:bodyPr/>
                <a:lstStyle/>
                <a:p>
                  <a:r>
                    <a:rPr lang="en-US">
                      <a:noFill/>
                    </a:rPr>
                    <a:t> </a:t>
                  </a:r>
                </a:p>
              </p:txBody>
            </p:sp>
          </mc:Fallback>
        </mc:AlternateContent>
        <p:sp>
          <p:nvSpPr>
            <p:cNvPr id="3" name="Rectangle 2"/>
            <p:cNvSpPr/>
            <p:nvPr/>
          </p:nvSpPr>
          <p:spPr>
            <a:xfrm>
              <a:off x="282475" y="2481375"/>
              <a:ext cx="1127232" cy="323165"/>
            </a:xfrm>
            <a:prstGeom prst="rect">
              <a:avLst/>
            </a:prstGeom>
          </p:spPr>
          <p:txBody>
            <a:bodyPr wrap="none">
              <a:spAutoFit/>
            </a:bodyPr>
            <a:lstStyle/>
            <a:p>
              <a:r>
                <a:rPr lang="en-US" altLang="zh-CN" sz="1500" b="1" dirty="0">
                  <a:latin typeface="Helvetica Neue" charset="0"/>
                  <a:ea typeface="Helvetica Neue" charset="0"/>
                  <a:cs typeface="Helvetica Neue" charset="0"/>
                </a:rPr>
                <a:t>Design</a:t>
              </a:r>
              <a:r>
                <a:rPr lang="zh-CN" altLang="en-US" sz="1500" b="1" dirty="0">
                  <a:latin typeface="Helvetica Neue" charset="0"/>
                  <a:ea typeface="Helvetica Neue" charset="0"/>
                  <a:cs typeface="Helvetica Neue" charset="0"/>
                </a:rPr>
                <a:t> </a:t>
              </a:r>
              <a:r>
                <a:rPr lang="en-US" altLang="zh-CN" sz="1500" b="1" dirty="0">
                  <a:latin typeface="Helvetica Neue" charset="0"/>
                  <a:ea typeface="Helvetica Neue" charset="0"/>
                  <a:cs typeface="Helvetica Neue" charset="0"/>
                </a:rPr>
                <a:t>Matrix</a:t>
              </a:r>
              <a:endParaRPr lang="en-US" sz="1500" dirty="0"/>
            </a:p>
          </p:txBody>
        </p:sp>
        <p:sp>
          <p:nvSpPr>
            <p:cNvPr id="13" name="Rectangle 12"/>
            <p:cNvSpPr/>
            <p:nvPr/>
          </p:nvSpPr>
          <p:spPr>
            <a:xfrm>
              <a:off x="2846303" y="2481375"/>
              <a:ext cx="857927" cy="323165"/>
            </a:xfrm>
            <a:prstGeom prst="rect">
              <a:avLst/>
            </a:prstGeom>
          </p:spPr>
          <p:txBody>
            <a:bodyPr wrap="none">
              <a:spAutoFit/>
            </a:bodyPr>
            <a:lstStyle/>
            <a:p>
              <a:r>
                <a:rPr lang="en-US" altLang="zh-CN" sz="1500" b="1" dirty="0">
                  <a:latin typeface="Helvetica Neue" charset="0"/>
                  <a:ea typeface="Helvetica Neue" charset="0"/>
                  <a:cs typeface="Helvetica Neue" charset="0"/>
                </a:rPr>
                <a:t>Response</a:t>
              </a:r>
              <a:endParaRPr lang="en-US" sz="1500" dirty="0"/>
            </a:p>
          </p:txBody>
        </p:sp>
        <p:sp>
          <p:nvSpPr>
            <p:cNvPr id="14" name="Rectangle 13"/>
            <p:cNvSpPr/>
            <p:nvPr/>
          </p:nvSpPr>
          <p:spPr>
            <a:xfrm>
              <a:off x="4572000" y="2481375"/>
              <a:ext cx="542136" cy="323165"/>
            </a:xfrm>
            <a:prstGeom prst="rect">
              <a:avLst/>
            </a:prstGeom>
          </p:spPr>
          <p:txBody>
            <a:bodyPr wrap="none">
              <a:spAutoFit/>
            </a:bodyPr>
            <a:lstStyle/>
            <a:p>
              <a:r>
                <a:rPr lang="en-US" altLang="zh-CN" sz="1500" b="1" dirty="0">
                  <a:latin typeface="Helvetica Neue" charset="0"/>
                  <a:ea typeface="Helvetica Neue" charset="0"/>
                  <a:cs typeface="Helvetica Neue" charset="0"/>
                </a:rPr>
                <a:t>Error</a:t>
              </a:r>
              <a:endParaRPr lang="en-US" sz="1500" dirty="0"/>
            </a:p>
          </p:txBody>
        </p:sp>
        <p:sp>
          <p:nvSpPr>
            <p:cNvPr id="15" name="Rectangle 14"/>
            <p:cNvSpPr/>
            <p:nvPr/>
          </p:nvSpPr>
          <p:spPr>
            <a:xfrm>
              <a:off x="5546898" y="2481375"/>
              <a:ext cx="1029449" cy="323165"/>
            </a:xfrm>
            <a:prstGeom prst="rect">
              <a:avLst/>
            </a:prstGeom>
          </p:spPr>
          <p:txBody>
            <a:bodyPr wrap="none">
              <a:spAutoFit/>
            </a:bodyPr>
            <a:lstStyle/>
            <a:p>
              <a:r>
                <a:rPr lang="en-US" altLang="zh-CN" sz="1500" b="1" dirty="0">
                  <a:latin typeface="Helvetica Neue" charset="0"/>
                  <a:ea typeface="Helvetica Neue" charset="0"/>
                  <a:cs typeface="Helvetica Neue" charset="0"/>
                </a:rPr>
                <a:t>Coefficients</a:t>
              </a:r>
              <a:endParaRPr lang="en-US" sz="1500" dirty="0"/>
            </a:p>
          </p:txBody>
        </p:sp>
      </p:grpSp>
    </p:spTree>
    <p:extLst>
      <p:ext uri="{BB962C8B-B14F-4D97-AF65-F5344CB8AC3E}">
        <p14:creationId xmlns:p14="http://schemas.microsoft.com/office/powerpoint/2010/main" val="135782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637" y="204259"/>
            <a:ext cx="6844725" cy="840441"/>
          </a:xfrm>
        </p:spPr>
        <p:txBody>
          <a:bodyPr/>
          <a:lstStyle/>
          <a:p>
            <a:r>
              <a:rPr lang="en-US" dirty="0"/>
              <a:t>What are linear models?</a:t>
            </a:r>
          </a:p>
        </p:txBody>
      </p:sp>
      <p:sp>
        <p:nvSpPr>
          <p:cNvPr id="3" name="Text Placeholder 2"/>
          <p:cNvSpPr>
            <a:spLocks noGrp="1"/>
          </p:cNvSpPr>
          <p:nvPr>
            <p:ph type="body" idx="1"/>
          </p:nvPr>
        </p:nvSpPr>
        <p:spPr>
          <a:xfrm>
            <a:off x="316523" y="1044700"/>
            <a:ext cx="8515983" cy="3041965"/>
          </a:xfrm>
        </p:spPr>
        <p:txBody>
          <a:bodyPr/>
          <a:lstStyle/>
          <a:p>
            <a:pPr>
              <a:buFont typeface="Wingdings" panose="05000000000000000000" pitchFamily="2" charset="2"/>
              <a:buChar char="§"/>
            </a:pPr>
            <a:r>
              <a:rPr lang="en-US" sz="2000" dirty="0"/>
              <a:t>In </a:t>
            </a:r>
            <a:r>
              <a:rPr lang="en-US" sz="2000" dirty="0">
                <a:hlinkClick r:id="rId2" tooltip="Statistics"/>
              </a:rPr>
              <a:t>statistics</a:t>
            </a:r>
            <a:r>
              <a:rPr lang="en-US" sz="2000" dirty="0"/>
              <a:t>, the term </a:t>
            </a:r>
            <a:r>
              <a:rPr lang="en-US" sz="2000" b="1" dirty="0"/>
              <a:t>linear model</a:t>
            </a:r>
            <a:r>
              <a:rPr lang="en-US" sz="2000" dirty="0"/>
              <a:t> is used in different ways according to the context. </a:t>
            </a:r>
          </a:p>
          <a:p>
            <a:pPr>
              <a:buFont typeface="Wingdings" panose="05000000000000000000" pitchFamily="2" charset="2"/>
              <a:buChar char="§"/>
            </a:pPr>
            <a:r>
              <a:rPr lang="en-US" sz="2000" dirty="0"/>
              <a:t>The most common occurrence is in connection with regression models and the term is often taken as synonymous with </a:t>
            </a:r>
            <a:r>
              <a:rPr lang="en-US" sz="2000" dirty="0">
                <a:hlinkClick r:id="rId3" tooltip="Linear regression"/>
              </a:rPr>
              <a:t>linear regression</a:t>
            </a:r>
            <a:r>
              <a:rPr lang="en-US" sz="2000" dirty="0"/>
              <a:t> model.  </a:t>
            </a:r>
          </a:p>
          <a:p>
            <a:pPr>
              <a:buFont typeface="Wingdings" panose="05000000000000000000" pitchFamily="2" charset="2"/>
              <a:buChar char="§"/>
            </a:pPr>
            <a:r>
              <a:rPr lang="en-US" sz="2000" dirty="0"/>
              <a:t>The designation "linear" is used to identify a subclass of models for which substantial reduction in the complexity of the related </a:t>
            </a:r>
            <a:r>
              <a:rPr lang="en-US" sz="2000" dirty="0">
                <a:hlinkClick r:id="rId4" tooltip="Statistical theory"/>
              </a:rPr>
              <a:t>statistical theory</a:t>
            </a:r>
            <a:r>
              <a:rPr lang="en-US" sz="2000" dirty="0"/>
              <a:t> is possible. </a:t>
            </a:r>
          </a:p>
        </p:txBody>
      </p:sp>
    </p:spTree>
    <p:extLst>
      <p:ext uri="{BB962C8B-B14F-4D97-AF65-F5344CB8AC3E}">
        <p14:creationId xmlns:p14="http://schemas.microsoft.com/office/powerpoint/2010/main" val="337529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270267" y="1085318"/>
                <a:ext cx="8603465" cy="2972863"/>
              </a:xfrm>
              <a:prstGeom prst="rect">
                <a:avLst/>
              </a:prstGeom>
              <a:noFill/>
            </p:spPr>
            <p:txBody>
              <a:bodyPr wrap="square" lIns="91438" tIns="45719" rIns="91438" bIns="45719">
                <a:spAutoFit/>
              </a:bodyPr>
              <a:lstStyle/>
              <a:p>
                <a:pPr>
                  <a:defRPr/>
                </a:pPr>
                <a:r>
                  <a:rPr lang="en-US" sz="2000" dirty="0">
                    <a:latin typeface="Arial" panose="020B0604020202020204" pitchFamily="34" charset="0"/>
                    <a:ea typeface="Helvetica Neue" charset="0"/>
                    <a:cs typeface="Arial" panose="020B0604020202020204" pitchFamily="34" charset="0"/>
                  </a:rPr>
                  <a:t>The Least Squares estimated coefficients have specific interpretations:</a:t>
                </a:r>
                <a:br>
                  <a:rPr lang="en-US" altLang="en-US" sz="2000" b="1" baseline="-25000" dirty="0">
                    <a:latin typeface="Arial" panose="020B0604020202020204" pitchFamily="34" charset="0"/>
                    <a:cs typeface="Arial" panose="020B0604020202020204" pitchFamily="34" charset="0"/>
                  </a:rPr>
                </a:br>
                <a:endParaRPr lang="en-US" sz="2000" dirty="0">
                  <a:latin typeface="Arial" panose="020B0604020202020204" pitchFamily="34" charset="0"/>
                  <a:ea typeface="Helvetica Neue" charset="0"/>
                  <a:cs typeface="Arial" panose="020B0604020202020204" pitchFamily="34" charset="0"/>
                </a:endParaRPr>
              </a:p>
              <a:p>
                <a:pPr marL="214308" indent="-214308">
                  <a:buClr>
                    <a:srgbClr val="00254C"/>
                  </a:buClr>
                  <a:buFont typeface="Wingdings" charset="2"/>
                  <a:buChar char="ü"/>
                  <a:defRPr/>
                </a:pPr>
                <a14:m>
                  <m:oMath xmlns:m="http://schemas.openxmlformats.org/officeDocument/2006/math">
                    <m:sSub>
                      <m:sSubPr>
                        <m:ctrlPr>
                          <a:rPr lang="en-US" sz="2000" b="1" i="1">
                            <a:latin typeface="Cambria Math" panose="02040503050406030204" pitchFamily="18" charset="0"/>
                          </a:rPr>
                        </m:ctrlPr>
                      </m:sSubPr>
                      <m:e>
                        <m:acc>
                          <m:accPr>
                            <m:chr m:val="̂"/>
                            <m:ctrlPr>
                              <a:rPr lang="en-US" sz="2000" b="1" i="1">
                                <a:latin typeface="Cambria Math" panose="02040503050406030204" pitchFamily="18" charset="0"/>
                              </a:rPr>
                            </m:ctrlPr>
                          </m:accPr>
                          <m:e>
                            <m:r>
                              <a:rPr lang="en-US" sz="2000" b="1" i="1">
                                <a:latin typeface="Cambria Math"/>
                                <a:ea typeface="Cambria Math" panose="02040503050406030204" pitchFamily="18" charset="0"/>
                              </a:rPr>
                              <m:t>𝜷</m:t>
                            </m:r>
                          </m:e>
                        </m:acc>
                      </m:e>
                      <m:sub>
                        <m:r>
                          <a:rPr lang="en-US" sz="2000" b="1" i="1">
                            <a:latin typeface="Cambria Math"/>
                            <a:ea typeface="Cambria Math" panose="02040503050406030204" pitchFamily="18" charset="0"/>
                          </a:rPr>
                          <m:t>𝟎</m:t>
                        </m:r>
                      </m:sub>
                    </m:sSub>
                  </m:oMath>
                </a14:m>
                <a:r>
                  <a:rPr lang="en-US" sz="2000" dirty="0">
                    <a:latin typeface="Arial" panose="020B0604020202020204" pitchFamily="34" charset="0"/>
                    <a:ea typeface="Helvetica Neue" charset="0"/>
                    <a:cs typeface="Arial" panose="020B0604020202020204" pitchFamily="34" charset="0"/>
                  </a:rPr>
                  <a:t> is the estimated expected value of the response variable when all predicting variables equal zero;</a:t>
                </a:r>
              </a:p>
              <a:p>
                <a:pPr marL="214308" indent="-214308">
                  <a:buClr>
                    <a:srgbClr val="00254C"/>
                  </a:buClr>
                  <a:buFont typeface="Wingdings" charset="2"/>
                  <a:buChar char="ü"/>
                  <a:defRPr/>
                </a:pPr>
                <a:endParaRPr lang="en-US" sz="2000" dirty="0">
                  <a:latin typeface="Arial" panose="020B0604020202020204" pitchFamily="34" charset="0"/>
                  <a:ea typeface="Helvetica Neue" charset="0"/>
                  <a:cs typeface="Arial" panose="020B0604020202020204" pitchFamily="34" charset="0"/>
                </a:endParaRPr>
              </a:p>
              <a:p>
                <a:pPr marL="214308" indent="-214308">
                  <a:buClr>
                    <a:srgbClr val="00254C"/>
                  </a:buClr>
                  <a:buFont typeface="Wingdings" charset="2"/>
                  <a:buChar char="ü"/>
                  <a:defRPr/>
                </a:pPr>
                <a14:m>
                  <m:oMath xmlns:m="http://schemas.openxmlformats.org/officeDocument/2006/math">
                    <m:sSub>
                      <m:sSubPr>
                        <m:ctrlPr>
                          <a:rPr lang="en-US" sz="2000" b="1" i="1">
                            <a:latin typeface="Cambria Math" panose="02040503050406030204" pitchFamily="18" charset="0"/>
                          </a:rPr>
                        </m:ctrlPr>
                      </m:sSubPr>
                      <m:e>
                        <m:acc>
                          <m:accPr>
                            <m:chr m:val="̂"/>
                            <m:ctrlPr>
                              <a:rPr lang="en-US" sz="2000" b="1" i="1">
                                <a:latin typeface="Cambria Math" panose="02040503050406030204" pitchFamily="18" charset="0"/>
                              </a:rPr>
                            </m:ctrlPr>
                          </m:accPr>
                          <m:e>
                            <m:r>
                              <a:rPr lang="en-US" sz="2000" b="1" i="1">
                                <a:latin typeface="Cambria Math"/>
                                <a:ea typeface="Cambria Math" panose="02040503050406030204" pitchFamily="18" charset="0"/>
                              </a:rPr>
                              <m:t>𝜷</m:t>
                            </m:r>
                          </m:e>
                        </m:acc>
                      </m:e>
                      <m:sub>
                        <m:r>
                          <a:rPr lang="en-US" sz="2000" b="1" i="1">
                            <a:latin typeface="Cambria Math"/>
                            <a:ea typeface="Cambria Math" panose="02040503050406030204" pitchFamily="18" charset="0"/>
                          </a:rPr>
                          <m:t>𝒊</m:t>
                        </m:r>
                      </m:sub>
                    </m:sSub>
                  </m:oMath>
                </a14:m>
                <a:r>
                  <a:rPr lang="en-US" sz="2000" dirty="0">
                    <a:latin typeface="Arial" panose="020B0604020202020204" pitchFamily="34" charset="0"/>
                    <a:ea typeface="Helvetica Neue" charset="0"/>
                    <a:cs typeface="Arial" panose="020B0604020202020204" pitchFamily="34" charset="0"/>
                  </a:rPr>
                  <a:t> is the estimated expected change in the response variable associated with one unit of change in the </a:t>
                </a:r>
                <a:r>
                  <a:rPr lang="en-US" sz="2000" b="1" i="1" dirty="0" err="1">
                    <a:latin typeface="Arial" panose="020B0604020202020204" pitchFamily="34" charset="0"/>
                    <a:ea typeface="Helvetica Neue" charset="0"/>
                    <a:cs typeface="Arial" panose="020B0604020202020204" pitchFamily="34" charset="0"/>
                  </a:rPr>
                  <a:t>i</a:t>
                </a:r>
                <a:r>
                  <a:rPr lang="en-US" sz="2000" dirty="0" err="1">
                    <a:latin typeface="Arial" panose="020B0604020202020204" pitchFamily="34" charset="0"/>
                    <a:ea typeface="Helvetica Neue" charset="0"/>
                    <a:cs typeface="Arial" panose="020B0604020202020204" pitchFamily="34" charset="0"/>
                  </a:rPr>
                  <a:t>-th</a:t>
                </a:r>
                <a:r>
                  <a:rPr lang="en-US" sz="2000" dirty="0">
                    <a:latin typeface="Arial" panose="020B0604020202020204" pitchFamily="34" charset="0"/>
                    <a:ea typeface="Helvetica Neue" charset="0"/>
                    <a:cs typeface="Arial" panose="020B0604020202020204" pitchFamily="34" charset="0"/>
                  </a:rPr>
                  <a:t> predicting variable </a:t>
                </a:r>
                <a:r>
                  <a:rPr lang="en-US" sz="2000" dirty="0">
                    <a:solidFill>
                      <a:srgbClr val="FF0000"/>
                    </a:solidFill>
                    <a:latin typeface="Arial" panose="020B0604020202020204" pitchFamily="34" charset="0"/>
                    <a:ea typeface="Helvetica Neue" charset="0"/>
                    <a:cs typeface="Arial" panose="020B0604020202020204" pitchFamily="34" charset="0"/>
                  </a:rPr>
                  <a:t>holding fixed all other predictors </a:t>
                </a:r>
                <a:r>
                  <a:rPr lang="en-US" sz="2000" dirty="0">
                    <a:latin typeface="Arial" panose="020B0604020202020204" pitchFamily="34" charset="0"/>
                    <a:ea typeface="Helvetica Neue" charset="0"/>
                    <a:cs typeface="Arial" panose="020B0604020202020204" pitchFamily="34" charset="0"/>
                  </a:rPr>
                  <a:t>in the model for all </a:t>
                </a:r>
                <a14:m>
                  <m:oMath xmlns:m="http://schemas.openxmlformats.org/officeDocument/2006/math">
                    <m:r>
                      <a:rPr lang="en-US" sz="2000" i="1">
                        <a:latin typeface="Cambria Math"/>
                        <a:ea typeface="Helvetica Neue" charset="0"/>
                        <a:cs typeface="Helvetica Neue" charset="0"/>
                      </a:rPr>
                      <m:t>𝑖</m:t>
                    </m:r>
                    <m:r>
                      <a:rPr lang="en-US" sz="2000" i="1">
                        <a:latin typeface="Cambria Math"/>
                        <a:ea typeface="Helvetica Neue" charset="0"/>
                        <a:cs typeface="Helvetica Neue" charset="0"/>
                      </a:rPr>
                      <m:t>=1,…,</m:t>
                    </m:r>
                    <m:r>
                      <a:rPr lang="en-US" sz="2000" i="1">
                        <a:latin typeface="Cambria Math"/>
                        <a:ea typeface="Helvetica Neue" charset="0"/>
                        <a:cs typeface="Helvetica Neue" charset="0"/>
                      </a:rPr>
                      <m:t>𝑝</m:t>
                    </m:r>
                  </m:oMath>
                </a14:m>
                <a:r>
                  <a:rPr lang="en-US" sz="2000" dirty="0">
                    <a:latin typeface="Arial" panose="020B0604020202020204" pitchFamily="34" charset="0"/>
                    <a:ea typeface="Helvetica Neue" charset="0"/>
                    <a:cs typeface="Arial" panose="020B0604020202020204" pitchFamily="34" charset="0"/>
                  </a:rPr>
                  <a:t>;</a:t>
                </a:r>
              </a:p>
              <a:p>
                <a:pPr>
                  <a:buClr>
                    <a:srgbClr val="00254C"/>
                  </a:buClr>
                  <a:defRPr/>
                </a:pPr>
                <a:endParaRPr lang="en-US" sz="2000" dirty="0">
                  <a:latin typeface="Arial" panose="020B0604020202020204" pitchFamily="34" charset="0"/>
                  <a:ea typeface="Helvetica Neue" charset="0"/>
                  <a:cs typeface="Arial" panose="020B0604020202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0267" y="1085318"/>
                <a:ext cx="8603465" cy="2972863"/>
              </a:xfrm>
              <a:prstGeom prst="rect">
                <a:avLst/>
              </a:prstGeom>
              <a:blipFill>
                <a:blip r:embed="rId3"/>
                <a:stretch>
                  <a:fillRect l="-708" t="-820" r="-850"/>
                </a:stretch>
              </a:blipFill>
            </p:spPr>
            <p:txBody>
              <a:bodyPr/>
              <a:lstStyle/>
              <a:p>
                <a:r>
                  <a:rPr lang="en-US">
                    <a:noFill/>
                  </a:rPr>
                  <a:t> </a:t>
                </a:r>
              </a:p>
            </p:txBody>
          </p:sp>
        </mc:Fallback>
      </mc:AlternateContent>
      <p:sp>
        <p:nvSpPr>
          <p:cNvPr id="2" name="Title 1"/>
          <p:cNvSpPr>
            <a:spLocks noGrp="1"/>
          </p:cNvSpPr>
          <p:nvPr>
            <p:ph type="title"/>
          </p:nvPr>
        </p:nvSpPr>
        <p:spPr>
          <a:xfrm>
            <a:off x="252349" y="0"/>
            <a:ext cx="8562392" cy="993775"/>
          </a:xfrm>
        </p:spPr>
        <p:txBody>
          <a:bodyPr/>
          <a:lstStyle/>
          <a:p>
            <a:pPr algn="ctr">
              <a:spcBef>
                <a:spcPct val="50000"/>
              </a:spcBef>
            </a:pPr>
            <a:r>
              <a:rPr lang="en-US" altLang="en-US" sz="3600" b="1" dirty="0">
                <a:latin typeface="Arial" panose="020B0604020202020204" pitchFamily="34" charset="0"/>
                <a:cs typeface="Arial" panose="020B0604020202020204" pitchFamily="34" charset="0"/>
              </a:rPr>
              <a:t>Model Interpretation: Parameters</a:t>
            </a:r>
          </a:p>
        </p:txBody>
      </p:sp>
    </p:spTree>
    <p:extLst>
      <p:ext uri="{BB962C8B-B14F-4D97-AF65-F5344CB8AC3E}">
        <p14:creationId xmlns:p14="http://schemas.microsoft.com/office/powerpoint/2010/main" val="496148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52349" y="82294"/>
            <a:ext cx="8562392" cy="620672"/>
          </a:xfrm>
          <a:prstGeom prst="rect">
            <a:avLst/>
          </a:prstGeom>
        </p:spPr>
        <p:txBody>
          <a:bodyPr lIns="91438" tIns="45719" rIns="91438" bIns="45719"/>
          <a:lstStyle>
            <a:lvl1pPr algn="l" defTabSz="457200" rtl="0" eaLnBrk="1" latinLnBrk="0" hangingPunct="1">
              <a:spcBef>
                <a:spcPct val="0"/>
              </a:spcBef>
              <a:buNone/>
              <a:defRPr lang="en-US" sz="4000" kern="1200" dirty="0">
                <a:solidFill>
                  <a:schemeClr val="tx1"/>
                </a:solidFill>
                <a:latin typeface="Vitesse Bold"/>
                <a:ea typeface="+mj-ea"/>
                <a:cs typeface="Vitesse Bold"/>
              </a:defRPr>
            </a:lvl1pPr>
          </a:lstStyle>
          <a:p>
            <a:pPr algn="ctr"/>
            <a:r>
              <a:rPr lang="en-US" altLang="zh-CN" b="1" dirty="0"/>
              <a:t>Linear Regression Example</a:t>
            </a:r>
            <a:endParaRPr lang="en-US" b="1"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269" y="1440302"/>
            <a:ext cx="3933824" cy="2979219"/>
          </a:xfrm>
          <a:prstGeom prst="rect">
            <a:avLst/>
          </a:prstGeom>
        </p:spPr>
      </p:pic>
      <p:sp>
        <p:nvSpPr>
          <p:cNvPr id="3" name="Rectangle 2"/>
          <p:cNvSpPr/>
          <p:nvPr/>
        </p:nvSpPr>
        <p:spPr>
          <a:xfrm>
            <a:off x="471694" y="1053515"/>
            <a:ext cx="2971800" cy="276999"/>
          </a:xfrm>
          <a:prstGeom prst="rect">
            <a:avLst/>
          </a:prstGeom>
        </p:spPr>
        <p:txBody>
          <a:bodyPr wrap="square" lIns="91438" tIns="45719" rIns="91438" bIns="45719">
            <a:spAutoFit/>
          </a:bodyPr>
          <a:lstStyle/>
          <a:p>
            <a:r>
              <a:rPr lang="en-US" altLang="en-US" sz="1200" dirty="0">
                <a:latin typeface="Helvetica Neue" charset="0"/>
                <a:ea typeface="Helvetica Neue" charset="0"/>
                <a:cs typeface="Helvetica Neue" charset="0"/>
              </a:rPr>
              <a:t>790 (South Carolina) -1088 (Iowa)</a:t>
            </a:r>
            <a:endParaRPr lang="en-US" sz="1200" dirty="0"/>
          </a:p>
        </p:txBody>
      </p:sp>
      <p:sp>
        <p:nvSpPr>
          <p:cNvPr id="6" name="Rectangle 5"/>
          <p:cNvSpPr/>
          <p:nvPr/>
        </p:nvSpPr>
        <p:spPr>
          <a:xfrm>
            <a:off x="471694" y="704567"/>
            <a:ext cx="3404542" cy="311621"/>
          </a:xfrm>
          <a:prstGeom prst="rect">
            <a:avLst/>
          </a:prstGeom>
        </p:spPr>
        <p:txBody>
          <a:bodyPr wrap="square" lIns="91438" tIns="45719" rIns="91438" bIns="45719">
            <a:spAutoFit/>
          </a:bodyPr>
          <a:lstStyle/>
          <a:p>
            <a:r>
              <a:rPr lang="en-US" altLang="en-US" sz="1400" dirty="0">
                <a:latin typeface="Helvetica Neue" charset="0"/>
                <a:ea typeface="Helvetica Neue" charset="0"/>
                <a:cs typeface="Helvetica Neue" charset="0"/>
              </a:rPr>
              <a:t>SAT Mean Score by State – Year 1982</a:t>
            </a:r>
            <a:endParaRPr lang="en-US" sz="1400" dirty="0"/>
          </a:p>
        </p:txBody>
      </p:sp>
      <p:sp>
        <p:nvSpPr>
          <p:cNvPr id="7" name="TextBox 1"/>
          <p:cNvSpPr txBox="1">
            <a:spLocks noChangeArrowheads="1"/>
          </p:cNvSpPr>
          <p:nvPr/>
        </p:nvSpPr>
        <p:spPr bwMode="auto">
          <a:xfrm>
            <a:off x="4053093" y="726695"/>
            <a:ext cx="4868780" cy="3477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pPr>
            <a:r>
              <a:rPr lang="en-US" altLang="en-US" sz="1500" b="1" u="sng" dirty="0">
                <a:latin typeface="Helvetica Neue" charset="0"/>
                <a:ea typeface="Helvetica Neue" charset="0"/>
                <a:cs typeface="Helvetica Neue" charset="0"/>
              </a:rPr>
              <a:t>The response variable is:</a:t>
            </a:r>
          </a:p>
          <a:p>
            <a:pPr eaLnBrk="1" hangingPunct="1">
              <a:spcBef>
                <a:spcPct val="50000"/>
              </a:spcBef>
            </a:pPr>
            <a:r>
              <a:rPr lang="en-US" altLang="en-US" sz="1500" b="1" dirty="0">
                <a:latin typeface="Helvetica Neue" charset="0"/>
                <a:ea typeface="Helvetica Neue" charset="0"/>
                <a:cs typeface="Helvetica Neue" charset="0"/>
              </a:rPr>
              <a:t>Y</a:t>
            </a:r>
            <a:r>
              <a:rPr lang="en-US" altLang="en-US" sz="1500" dirty="0">
                <a:latin typeface="Helvetica Neue" charset="0"/>
                <a:ea typeface="Helvetica Neue" charset="0"/>
                <a:cs typeface="Helvetica Neue" charset="0"/>
              </a:rPr>
              <a:t> = State average SAT score (verbal and quantitative combined)</a:t>
            </a:r>
          </a:p>
          <a:p>
            <a:pPr eaLnBrk="1" hangingPunct="1">
              <a:spcBef>
                <a:spcPct val="50000"/>
              </a:spcBef>
            </a:pPr>
            <a:r>
              <a:rPr lang="en-US" altLang="en-US" sz="1500" b="1" u="sng" dirty="0">
                <a:latin typeface="Helvetica Neue" charset="0"/>
                <a:ea typeface="Helvetica Neue" charset="0"/>
                <a:cs typeface="Helvetica Neue" charset="0"/>
              </a:rPr>
              <a:t>The predicting variables are:</a:t>
            </a:r>
          </a:p>
          <a:p>
            <a:pPr eaLnBrk="1" hangingPunct="1"/>
            <a:r>
              <a:rPr lang="en-US" altLang="en-US" sz="1700" b="1" dirty="0">
                <a:latin typeface="Helvetica Neue" charset="0"/>
                <a:ea typeface="Helvetica Neue" charset="0"/>
                <a:cs typeface="Helvetica Neue" charset="0"/>
              </a:rPr>
              <a:t>X</a:t>
            </a:r>
            <a:r>
              <a:rPr lang="en-US" altLang="en-US" sz="1700" b="1" baseline="-25000" dirty="0">
                <a:latin typeface="Helvetica Neue" charset="0"/>
                <a:ea typeface="Helvetica Neue" charset="0"/>
                <a:cs typeface="Helvetica Neue" charset="0"/>
              </a:rPr>
              <a:t>1</a:t>
            </a:r>
            <a:r>
              <a:rPr lang="en-US" altLang="en-US" sz="1700" dirty="0">
                <a:latin typeface="Helvetica Neue" charset="0"/>
                <a:ea typeface="Helvetica Neue" charset="0"/>
                <a:cs typeface="Helvetica Neue" charset="0"/>
              </a:rPr>
              <a:t> = </a:t>
            </a:r>
            <a:r>
              <a:rPr lang="en-US" altLang="en-US" sz="1500" dirty="0">
                <a:latin typeface="Helvetica Neue" charset="0"/>
                <a:ea typeface="Helvetica Neue" charset="0"/>
                <a:cs typeface="Helvetica Neue" charset="0"/>
              </a:rPr>
              <a:t>% of total eligible students (high school seniors) in the state who took the exam</a:t>
            </a:r>
          </a:p>
          <a:p>
            <a:pPr eaLnBrk="1" hangingPunct="1"/>
            <a:r>
              <a:rPr lang="en-US" altLang="en-US" sz="1700" b="1" dirty="0">
                <a:latin typeface="Helvetica Neue" charset="0"/>
                <a:ea typeface="Helvetica Neue" charset="0"/>
                <a:cs typeface="Helvetica Neue" charset="0"/>
              </a:rPr>
              <a:t>X</a:t>
            </a:r>
            <a:r>
              <a:rPr lang="en-US" altLang="en-US" sz="1700" b="1" baseline="-25000" dirty="0">
                <a:latin typeface="Helvetica Neue" charset="0"/>
                <a:ea typeface="Helvetica Neue" charset="0"/>
                <a:cs typeface="Helvetica Neue" charset="0"/>
              </a:rPr>
              <a:t>2</a:t>
            </a:r>
            <a:r>
              <a:rPr lang="en-US" altLang="en-US" sz="1700" dirty="0">
                <a:latin typeface="Helvetica Neue" charset="0"/>
                <a:ea typeface="Helvetica Neue" charset="0"/>
                <a:cs typeface="Helvetica Neue" charset="0"/>
              </a:rPr>
              <a:t> = </a:t>
            </a:r>
            <a:r>
              <a:rPr lang="en-US" altLang="en-US" sz="1500" dirty="0">
                <a:latin typeface="Helvetica Neue" charset="0"/>
                <a:ea typeface="Helvetica Neue" charset="0"/>
                <a:cs typeface="Helvetica Neue" charset="0"/>
              </a:rPr>
              <a:t>median income of families of test takers, in hundreds of dollars</a:t>
            </a:r>
          </a:p>
          <a:p>
            <a:pPr eaLnBrk="1" hangingPunct="1"/>
            <a:r>
              <a:rPr lang="en-US" altLang="en-US" sz="1700" b="1" dirty="0">
                <a:latin typeface="Helvetica Neue" charset="0"/>
                <a:ea typeface="Helvetica Neue" charset="0"/>
                <a:cs typeface="Helvetica Neue" charset="0"/>
              </a:rPr>
              <a:t>X</a:t>
            </a:r>
            <a:r>
              <a:rPr lang="en-US" altLang="en-US" sz="1700" b="1" baseline="-25000" dirty="0">
                <a:latin typeface="Helvetica Neue" charset="0"/>
                <a:ea typeface="Helvetica Neue" charset="0"/>
                <a:cs typeface="Helvetica Neue" charset="0"/>
              </a:rPr>
              <a:t>3</a:t>
            </a:r>
            <a:r>
              <a:rPr lang="en-US" altLang="en-US" sz="1700" dirty="0">
                <a:latin typeface="Helvetica Neue" charset="0"/>
                <a:ea typeface="Helvetica Neue" charset="0"/>
                <a:cs typeface="Helvetica Neue" charset="0"/>
              </a:rPr>
              <a:t> = </a:t>
            </a:r>
            <a:r>
              <a:rPr lang="en-US" altLang="en-US" sz="1500" dirty="0">
                <a:latin typeface="Helvetica Neue" charset="0"/>
                <a:ea typeface="Helvetica Neue" charset="0"/>
                <a:cs typeface="Helvetica Neue" charset="0"/>
              </a:rPr>
              <a:t>average number of years that test takers had in social sciences, natural sciences, and humanities</a:t>
            </a:r>
          </a:p>
          <a:p>
            <a:pPr eaLnBrk="1" hangingPunct="1"/>
            <a:r>
              <a:rPr lang="en-US" altLang="en-US" sz="1700" b="1" dirty="0">
                <a:latin typeface="Helvetica Neue" charset="0"/>
                <a:ea typeface="Helvetica Neue" charset="0"/>
                <a:cs typeface="Helvetica Neue" charset="0"/>
              </a:rPr>
              <a:t>X</a:t>
            </a:r>
            <a:r>
              <a:rPr lang="en-US" altLang="en-US" sz="1700" b="1" baseline="-25000" dirty="0">
                <a:latin typeface="Helvetica Neue" charset="0"/>
                <a:ea typeface="Helvetica Neue" charset="0"/>
                <a:cs typeface="Helvetica Neue" charset="0"/>
              </a:rPr>
              <a:t>4</a:t>
            </a:r>
            <a:r>
              <a:rPr lang="en-US" altLang="en-US" sz="1700" dirty="0">
                <a:latin typeface="Helvetica Neue" charset="0"/>
                <a:ea typeface="Helvetica Neue" charset="0"/>
                <a:cs typeface="Helvetica Neue" charset="0"/>
              </a:rPr>
              <a:t> = </a:t>
            </a:r>
            <a:r>
              <a:rPr lang="en-US" altLang="en-US" sz="1500" dirty="0">
                <a:latin typeface="Helvetica Neue" charset="0"/>
                <a:ea typeface="Helvetica Neue" charset="0"/>
                <a:cs typeface="Helvetica Neue" charset="0"/>
              </a:rPr>
              <a:t>% of test takers who attended public schools</a:t>
            </a:r>
          </a:p>
          <a:p>
            <a:pPr eaLnBrk="1" hangingPunct="1"/>
            <a:r>
              <a:rPr lang="en-US" altLang="en-US" sz="1700" b="1" dirty="0">
                <a:latin typeface="Helvetica Neue" charset="0"/>
                <a:ea typeface="Helvetica Neue" charset="0"/>
                <a:cs typeface="Helvetica Neue" charset="0"/>
              </a:rPr>
              <a:t>X</a:t>
            </a:r>
            <a:r>
              <a:rPr lang="en-US" altLang="en-US" sz="1700" b="1" baseline="-25000" dirty="0">
                <a:latin typeface="Helvetica Neue" charset="0"/>
                <a:ea typeface="Helvetica Neue" charset="0"/>
                <a:cs typeface="Helvetica Neue" charset="0"/>
              </a:rPr>
              <a:t>5</a:t>
            </a:r>
            <a:r>
              <a:rPr lang="en-US" altLang="en-US" sz="1700" dirty="0">
                <a:latin typeface="Helvetica Neue" charset="0"/>
                <a:ea typeface="Helvetica Neue" charset="0"/>
                <a:cs typeface="Helvetica Neue" charset="0"/>
              </a:rPr>
              <a:t> = </a:t>
            </a:r>
            <a:r>
              <a:rPr lang="en-US" altLang="en-US" sz="1500" dirty="0">
                <a:latin typeface="Helvetica Neue" charset="0"/>
                <a:ea typeface="Helvetica Neue" charset="0"/>
                <a:cs typeface="Helvetica Neue" charset="0"/>
              </a:rPr>
              <a:t>state expenditure on secondary schools, in hundreds of dollars per student</a:t>
            </a:r>
          </a:p>
          <a:p>
            <a:pPr eaLnBrk="1" hangingPunct="1"/>
            <a:r>
              <a:rPr lang="en-US" altLang="en-US" sz="1500" b="1" dirty="0">
                <a:latin typeface="Helvetica Neue" charset="0"/>
                <a:ea typeface="Helvetica Neue" charset="0"/>
                <a:cs typeface="Helvetica Neue" charset="0"/>
              </a:rPr>
              <a:t>X</a:t>
            </a:r>
            <a:r>
              <a:rPr lang="en-US" altLang="en-US" sz="1500" b="1" baseline="-25000" dirty="0">
                <a:latin typeface="Helvetica Neue" charset="0"/>
                <a:ea typeface="Helvetica Neue" charset="0"/>
                <a:cs typeface="Helvetica Neue" charset="0"/>
              </a:rPr>
              <a:t>6</a:t>
            </a:r>
            <a:r>
              <a:rPr lang="en-US" altLang="en-US" sz="1500" dirty="0">
                <a:latin typeface="Helvetica Neue" charset="0"/>
                <a:ea typeface="Helvetica Neue" charset="0"/>
                <a:cs typeface="Helvetica Neue" charset="0"/>
              </a:rPr>
              <a:t> = median percentile of ranking of test takers within their secondary school classes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5979"/>
            <a:ext cx="8229600" cy="857250"/>
          </a:xfrm>
        </p:spPr>
        <p:txBody>
          <a:bodyPr/>
          <a:lstStyle/>
          <a:p>
            <a:r>
              <a:rPr lang="en-US" dirty="0"/>
              <a:t>EDA SAT Dataset</a:t>
            </a:r>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057755"/>
            <a:ext cx="4038600" cy="1732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76825" y="1649412"/>
            <a:ext cx="318135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9590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5979"/>
            <a:ext cx="8229600" cy="857250"/>
          </a:xfrm>
        </p:spPr>
        <p:txBody>
          <a:bodyPr/>
          <a:lstStyle/>
          <a:p>
            <a:r>
              <a:rPr lang="en-US" dirty="0"/>
              <a:t>EDA SAT Dataset</a:t>
            </a:r>
          </a:p>
        </p:txBody>
      </p:sp>
      <p:pic>
        <p:nvPicPr>
          <p:cNvPr id="205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76825" y="1649412"/>
            <a:ext cx="318135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461962" y="1644650"/>
            <a:ext cx="402907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9481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1547" y="41233"/>
            <a:ext cx="6260905" cy="572644"/>
          </a:xfrm>
        </p:spPr>
        <p:txBody>
          <a:bodyPr>
            <a:normAutofit fontScale="90000"/>
          </a:bodyPr>
          <a:lstStyle/>
          <a:p>
            <a:r>
              <a:rPr lang="en-US" dirty="0"/>
              <a:t>EDA SAT Dataset</a:t>
            </a: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799326" y="786494"/>
            <a:ext cx="5344674" cy="4357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0779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5"/>
            <a:ext cx="8246070" cy="610820"/>
          </a:xfrm>
        </p:spPr>
        <p:txBody>
          <a:bodyPr>
            <a:noAutofit/>
          </a:bodyPr>
          <a:lstStyle/>
          <a:p>
            <a:r>
              <a:rPr lang="en-US" altLang="zh-CN" sz="3500" b="1" dirty="0"/>
              <a:t>What is OLS?</a:t>
            </a:r>
            <a:endParaRPr lang="en-US" sz="3500" b="1" dirty="0"/>
          </a:p>
        </p:txBody>
      </p:sp>
      <p:sp>
        <p:nvSpPr>
          <p:cNvPr id="3" name="Content Placeholder 2"/>
          <p:cNvSpPr>
            <a:spLocks noGrp="1"/>
          </p:cNvSpPr>
          <p:nvPr>
            <p:ph idx="1"/>
          </p:nvPr>
        </p:nvSpPr>
        <p:spPr>
          <a:xfrm>
            <a:off x="385661" y="739295"/>
            <a:ext cx="8246070" cy="3512210"/>
          </a:xfrm>
        </p:spPr>
        <p:txBody>
          <a:bodyPr>
            <a:normAutofit/>
          </a:bodyPr>
          <a:lstStyle/>
          <a:p>
            <a:pPr marL="0" indent="0">
              <a:buNone/>
            </a:pPr>
            <a:r>
              <a:rPr lang="en-US" sz="1600" b="1" u="sng" dirty="0">
                <a:solidFill>
                  <a:schemeClr val="tx1"/>
                </a:solidFill>
              </a:rPr>
              <a:t>Ordinary least square:</a:t>
            </a:r>
          </a:p>
          <a:p>
            <a:r>
              <a:rPr lang="en-US" sz="1600" dirty="0">
                <a:solidFill>
                  <a:schemeClr val="tx1"/>
                </a:solidFill>
              </a:rPr>
              <a:t> </a:t>
            </a:r>
            <a:r>
              <a:rPr lang="en-US" sz="1600" b="1" i="0" dirty="0">
                <a:solidFill>
                  <a:srgbClr val="002C46"/>
                </a:solidFill>
                <a:effectLst/>
              </a:rPr>
              <a:t>Ordinary Least Squares regression</a:t>
            </a:r>
            <a:r>
              <a:rPr lang="en-US" sz="1600" b="0" i="0" dirty="0">
                <a:solidFill>
                  <a:srgbClr val="002C46"/>
                </a:solidFill>
                <a:effectLst/>
              </a:rPr>
              <a:t> (</a:t>
            </a:r>
            <a:r>
              <a:rPr lang="en-US" sz="1600" b="1" i="0" dirty="0">
                <a:solidFill>
                  <a:srgbClr val="002C46"/>
                </a:solidFill>
                <a:effectLst/>
              </a:rPr>
              <a:t>OLS</a:t>
            </a:r>
            <a:r>
              <a:rPr lang="en-US" sz="1600" b="0" i="0" dirty="0">
                <a:solidFill>
                  <a:srgbClr val="002C46"/>
                </a:solidFill>
                <a:effectLst/>
              </a:rPr>
              <a:t>) is a common technique for estimating coefficients of </a:t>
            </a:r>
            <a:r>
              <a:rPr lang="en-US" sz="1600" b="0" i="0" u="none" strike="noStrike" dirty="0">
                <a:solidFill>
                  <a:srgbClr val="C9510D"/>
                </a:solidFill>
                <a:effectLst/>
                <a:hlinkClick r:id="rId2"/>
              </a:rPr>
              <a:t>linear regression</a:t>
            </a:r>
            <a:r>
              <a:rPr lang="en-US" sz="1600" b="0" i="0" dirty="0">
                <a:solidFill>
                  <a:srgbClr val="002C46"/>
                </a:solidFill>
                <a:effectLst/>
              </a:rPr>
              <a:t> equations which describe the relationship between one or more independent quantitative variables and a dependent variable (simple or multiple linear regression). </a:t>
            </a:r>
          </a:p>
          <a:p>
            <a:r>
              <a:rPr lang="en-US" sz="1600" b="1" i="0" dirty="0">
                <a:solidFill>
                  <a:srgbClr val="002C46"/>
                </a:solidFill>
                <a:effectLst/>
              </a:rPr>
              <a:t>Least squares</a:t>
            </a:r>
            <a:r>
              <a:rPr lang="en-US" sz="1600" b="0" i="0" dirty="0">
                <a:solidFill>
                  <a:srgbClr val="002C46"/>
                </a:solidFill>
                <a:effectLst/>
              </a:rPr>
              <a:t> stand for the minimum </a:t>
            </a:r>
            <a:r>
              <a:rPr lang="en-US" sz="1600" b="1" i="0" dirty="0">
                <a:solidFill>
                  <a:srgbClr val="002C46"/>
                </a:solidFill>
                <a:effectLst/>
              </a:rPr>
              <a:t>squares error (MSE)</a:t>
            </a:r>
            <a:r>
              <a:rPr lang="en-US" sz="1600" b="0" i="0" dirty="0">
                <a:solidFill>
                  <a:srgbClr val="002C46"/>
                </a:solidFill>
                <a:effectLst/>
              </a:rPr>
              <a:t>. </a:t>
            </a:r>
          </a:p>
          <a:p>
            <a:r>
              <a:rPr lang="en-US" sz="1600" b="0" i="0" dirty="0">
                <a:solidFill>
                  <a:srgbClr val="002C46"/>
                </a:solidFill>
                <a:effectLst/>
              </a:rPr>
              <a:t>The OLS method aims to minimize the sum of square differences between the observed and predicted values. </a:t>
            </a:r>
          </a:p>
          <a:p>
            <a:r>
              <a:rPr lang="en-US" sz="1600" dirty="0">
                <a:solidFill>
                  <a:srgbClr val="002C46"/>
                </a:solidFill>
              </a:rPr>
              <a:t>Python’s </a:t>
            </a:r>
            <a:r>
              <a:rPr lang="en-US" sz="1600" dirty="0" err="1">
                <a:solidFill>
                  <a:srgbClr val="002C46"/>
                </a:solidFill>
              </a:rPr>
              <a:t>Statsmodels</a:t>
            </a:r>
            <a:r>
              <a:rPr lang="en-US" sz="1600" dirty="0">
                <a:solidFill>
                  <a:srgbClr val="002C46"/>
                </a:solidFill>
              </a:rPr>
              <a:t> module contains the Ordinary Least Squares method of Linear Regression.</a:t>
            </a:r>
          </a:p>
          <a:p>
            <a:r>
              <a:rPr lang="en-US" sz="1600" dirty="0">
                <a:solidFill>
                  <a:srgbClr val="002C46"/>
                </a:solidFill>
              </a:rPr>
              <a:t>The summary it creates provides a lot of useful information about the Dataset.</a:t>
            </a:r>
            <a:endParaRPr lang="en-US" sz="1600" dirty="0">
              <a:solidFill>
                <a:schemeClr val="tx1"/>
              </a:solidFill>
            </a:endParaRPr>
          </a:p>
        </p:txBody>
      </p:sp>
    </p:spTree>
    <p:extLst>
      <p:ext uri="{BB962C8B-B14F-4D97-AF65-F5344CB8AC3E}">
        <p14:creationId xmlns:p14="http://schemas.microsoft.com/office/powerpoint/2010/main" val="425212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Simple Linear Regression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pPr>
                  <a:spcBef>
                    <a:spcPct val="50000"/>
                  </a:spcBef>
                  <a:buFontTx/>
                  <a:buAutoNum type="alphaLcPeriod"/>
                </a:pPr>
                <a:r>
                  <a:rPr lang="en-US" altLang="en-US" dirty="0">
                    <a:solidFill>
                      <a:schemeClr val="tx1"/>
                    </a:solidFill>
                    <a:ea typeface="Helvetica Neue" charset="0"/>
                    <a:cs typeface="Helvetica Neue" charset="0"/>
                  </a:rPr>
                  <a:t>Fit a linear regression with only one predictor. What is the estimated regression coefficients and the estimated regression line? (what are the values for the betas?)</a:t>
                </a:r>
              </a:p>
              <a:p>
                <a:pPr marL="0" indent="0">
                  <a:spcBef>
                    <a:spcPct val="50000"/>
                  </a:spcBef>
                  <a:buNone/>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a:rPr>
                        <m:t>𝑠𝑎𝑡</m:t>
                      </m:r>
                      <m:r>
                        <a:rPr lang="en-US" i="1" smtClean="0">
                          <a:solidFill>
                            <a:schemeClr val="tx1"/>
                          </a:solidFill>
                          <a:latin typeface="Cambria Math"/>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a:rPr>
                            <m:t>𝛽</m:t>
                          </m:r>
                        </m:e>
                        <m:sub>
                          <m:r>
                            <a:rPr lang="en-US" i="1">
                              <a:solidFill>
                                <a:srgbClr val="FF0000"/>
                              </a:solidFill>
                              <a:latin typeface="Cambria Math"/>
                            </a:rPr>
                            <m:t>0</m:t>
                          </m:r>
                        </m:sub>
                      </m:sSub>
                      <m:r>
                        <a:rPr lang="en-US" i="1">
                          <a:solidFill>
                            <a:srgbClr val="FF0000"/>
                          </a:solidFill>
                          <a:latin typeface="Cambria Math"/>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𝛽</m:t>
                          </m:r>
                        </m:e>
                        <m:sub>
                          <m:r>
                            <a:rPr lang="en-US" i="1">
                              <a:solidFill>
                                <a:srgbClr val="FF0000"/>
                              </a:solidFill>
                              <a:latin typeface="Cambria Math"/>
                            </a:rPr>
                            <m:t>1</m:t>
                          </m:r>
                        </m:sub>
                      </m:sSub>
                      <m:r>
                        <a:rPr lang="en-US" i="1">
                          <a:solidFill>
                            <a:srgbClr val="FF0000"/>
                          </a:solidFill>
                          <a:latin typeface="Cambria Math"/>
                        </a:rPr>
                        <m:t>∗</m:t>
                      </m:r>
                      <m:r>
                        <a:rPr lang="en-US" i="1">
                          <a:solidFill>
                            <a:srgbClr val="FF0000"/>
                          </a:solidFill>
                          <a:latin typeface="Cambria Math"/>
                        </a:rPr>
                        <m:t>𝑡𝑎𝑘𝑒𝑟𝑠</m:t>
                      </m:r>
                    </m:oMath>
                  </m:oMathPara>
                </a14:m>
                <a:endParaRPr lang="en-US" dirty="0">
                  <a:solidFill>
                    <a:srgbClr val="FF0000"/>
                  </a:solidFill>
                </a:endParaRPr>
              </a:p>
              <a:p>
                <a:pPr marL="0" indent="0">
                  <a:spcBef>
                    <a:spcPct val="50000"/>
                  </a:spcBef>
                  <a:buNone/>
                </a:pPr>
                <a:r>
                  <a:rPr lang="en-US" altLang="en-US" dirty="0">
                    <a:solidFill>
                      <a:schemeClr val="tx1"/>
                    </a:solidFill>
                    <a:ea typeface="Helvetica Neue" charset="0"/>
                    <a:cs typeface="Helvetica Neue" charset="0"/>
                  </a:rPr>
                  <a:t>b. Interpret the coefficients.</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553" t="-1733" r="-1553"/>
                </a:stretch>
              </a:blipFill>
            </p:spPr>
            <p:txBody>
              <a:bodyPr/>
              <a:lstStyle/>
              <a:p>
                <a:r>
                  <a:rPr lang="en-US">
                    <a:noFill/>
                  </a:rPr>
                  <a:t> </a:t>
                </a:r>
              </a:p>
            </p:txBody>
          </p:sp>
        </mc:Fallback>
      </mc:AlternateContent>
    </p:spTree>
    <p:extLst>
      <p:ext uri="{BB962C8B-B14F-4D97-AF65-F5344CB8AC3E}">
        <p14:creationId xmlns:p14="http://schemas.microsoft.com/office/powerpoint/2010/main" val="116367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9"/>
            <a:ext cx="8229600" cy="857250"/>
          </a:xfrm>
        </p:spPr>
        <p:txBody>
          <a:bodyPr/>
          <a:lstStyle/>
          <a:p>
            <a:r>
              <a:rPr lang="en-US" dirty="0"/>
              <a:t>OLS Output</a:t>
            </a:r>
          </a:p>
        </p:txBody>
      </p:sp>
      <p:pic>
        <p:nvPicPr>
          <p:cNvPr id="5125" name="Picture 5"/>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09573" y="807395"/>
            <a:ext cx="3867150"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33927" y="1063229"/>
            <a:ext cx="40005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099255" y="2965105"/>
            <a:ext cx="5001849" cy="923330"/>
          </a:xfrm>
          <a:prstGeom prst="rect">
            <a:avLst/>
          </a:prstGeom>
          <a:noFill/>
        </p:spPr>
        <p:txBody>
          <a:bodyPr wrap="square" rtlCol="0">
            <a:spAutoFit/>
          </a:bodyPr>
          <a:lstStyle/>
          <a:p>
            <a:r>
              <a:rPr lang="en-US" b="1" u="sng" dirty="0"/>
              <a:t>Intercept:  </a:t>
            </a:r>
            <a:r>
              <a:rPr lang="en-US" dirty="0"/>
              <a:t>The average SAT when takers= 0</a:t>
            </a:r>
          </a:p>
          <a:p>
            <a:r>
              <a:rPr lang="en-US" b="1" u="sng" dirty="0"/>
              <a:t>Takers: </a:t>
            </a:r>
            <a:r>
              <a:rPr lang="en-US" dirty="0"/>
              <a:t>A unit increase in the number of takers would decrease the SAT by 2.8 points</a:t>
            </a:r>
          </a:p>
        </p:txBody>
      </p:sp>
      <p:sp>
        <p:nvSpPr>
          <p:cNvPr id="10" name="TextBox 9"/>
          <p:cNvSpPr txBox="1"/>
          <p:nvPr/>
        </p:nvSpPr>
        <p:spPr>
          <a:xfrm>
            <a:off x="587040" y="3426770"/>
            <a:ext cx="3512215" cy="369332"/>
          </a:xfrm>
          <a:prstGeom prst="rect">
            <a:avLst/>
          </a:prstGeom>
          <a:noFill/>
        </p:spPr>
        <p:txBody>
          <a:bodyPr wrap="square" rtlCol="0">
            <a:spAutoFit/>
          </a:bodyPr>
          <a:lstStyle/>
          <a:p>
            <a:r>
              <a:rPr lang="en-US" dirty="0"/>
              <a:t>Variance of the model: 1353.89</a:t>
            </a:r>
          </a:p>
        </p:txBody>
      </p:sp>
    </p:spTree>
    <p:extLst>
      <p:ext uri="{BB962C8B-B14F-4D97-AF65-F5344CB8AC3E}">
        <p14:creationId xmlns:p14="http://schemas.microsoft.com/office/powerpoint/2010/main" val="2423549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Multiple Linear Regression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33165" y="815645"/>
                <a:ext cx="9010835" cy="3512210"/>
              </a:xfrm>
            </p:spPr>
            <p:txBody>
              <a:bodyPr>
                <a:normAutofit lnSpcReduction="10000"/>
              </a:bodyPr>
              <a:lstStyle/>
              <a:p>
                <a:pPr>
                  <a:spcBef>
                    <a:spcPct val="50000"/>
                  </a:spcBef>
                </a:pPr>
                <a:r>
                  <a:rPr lang="en-US" altLang="en-US" dirty="0">
                    <a:solidFill>
                      <a:schemeClr val="tx1"/>
                    </a:solidFill>
                    <a:ea typeface="Helvetica Neue" charset="0"/>
                    <a:cs typeface="Helvetica Neue" charset="0"/>
                  </a:rPr>
                  <a:t>Fit a linear regression with all predictors. What are the estimated regression coefficients and the estimated regression line? (what are the values for the betas?)</a:t>
                </a:r>
              </a:p>
              <a:p>
                <a:pPr marL="0" indent="0">
                  <a:spcBef>
                    <a:spcPct val="50000"/>
                  </a:spcBef>
                  <a:buNone/>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rPr>
                        <m:t>𝑠𝑎𝑡</m:t>
                      </m:r>
                      <m:r>
                        <a:rPr lang="en-US" i="1" smtClean="0">
                          <a:solidFill>
                            <a:srgbClr val="FF0000"/>
                          </a:solidFill>
                          <a:latin typeface="Cambria Math"/>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𝛽</m:t>
                          </m:r>
                        </m:e>
                        <m:sub>
                          <m:r>
                            <a:rPr lang="en-US" i="1">
                              <a:solidFill>
                                <a:srgbClr val="FF0000"/>
                              </a:solidFill>
                              <a:latin typeface="Cambria Math"/>
                            </a:rPr>
                            <m:t>0</m:t>
                          </m:r>
                        </m:sub>
                      </m:sSub>
                      <m:r>
                        <a:rPr lang="en-US" i="1">
                          <a:solidFill>
                            <a:srgbClr val="FF0000"/>
                          </a:solidFill>
                          <a:latin typeface="Cambria Math"/>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𝛽</m:t>
                          </m:r>
                        </m:e>
                        <m:sub>
                          <m:r>
                            <a:rPr lang="en-US" i="1">
                              <a:solidFill>
                                <a:srgbClr val="FF0000"/>
                              </a:solidFill>
                              <a:latin typeface="Cambria Math"/>
                            </a:rPr>
                            <m:t>1</m:t>
                          </m:r>
                        </m:sub>
                      </m:sSub>
                      <m:r>
                        <a:rPr lang="en-US" i="1">
                          <a:solidFill>
                            <a:srgbClr val="FF0000"/>
                          </a:solidFill>
                          <a:latin typeface="Cambria Math"/>
                        </a:rPr>
                        <m:t>∗</m:t>
                      </m:r>
                      <m:r>
                        <a:rPr lang="en-US" i="1">
                          <a:solidFill>
                            <a:srgbClr val="FF0000"/>
                          </a:solidFill>
                          <a:latin typeface="Cambria Math"/>
                        </a:rPr>
                        <m:t>𝑡𝑎𝑘𝑒𝑟𝑠</m:t>
                      </m:r>
                      <m:r>
                        <a:rPr lang="en-US" i="1">
                          <a:solidFill>
                            <a:srgbClr val="FF0000"/>
                          </a:solidFill>
                          <a:latin typeface="Cambria Math"/>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𝛽</m:t>
                          </m:r>
                        </m:e>
                        <m:sub>
                          <m:r>
                            <a:rPr lang="en-US" i="1">
                              <a:solidFill>
                                <a:srgbClr val="FF0000"/>
                              </a:solidFill>
                              <a:latin typeface="Cambria Math"/>
                            </a:rPr>
                            <m:t>2</m:t>
                          </m:r>
                        </m:sub>
                      </m:sSub>
                      <m:r>
                        <a:rPr lang="en-US" i="1">
                          <a:solidFill>
                            <a:srgbClr val="FF0000"/>
                          </a:solidFill>
                          <a:latin typeface="Cambria Math"/>
                        </a:rPr>
                        <m:t>∗</m:t>
                      </m:r>
                      <m:r>
                        <a:rPr lang="en-US" i="1">
                          <a:solidFill>
                            <a:srgbClr val="FF0000"/>
                          </a:solidFill>
                          <a:latin typeface="Cambria Math"/>
                        </a:rPr>
                        <m:t>𝑖𝑛𝑐𝑜𝑚𝑒</m:t>
                      </m:r>
                      <m:r>
                        <a:rPr lang="en-US" i="1">
                          <a:solidFill>
                            <a:srgbClr val="FF0000"/>
                          </a:solidFill>
                          <a:latin typeface="Cambria Math"/>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𝛽</m:t>
                          </m:r>
                        </m:e>
                        <m:sub>
                          <m:r>
                            <a:rPr lang="en-US" i="1">
                              <a:solidFill>
                                <a:srgbClr val="FF0000"/>
                              </a:solidFill>
                              <a:latin typeface="Cambria Math"/>
                            </a:rPr>
                            <m:t>3</m:t>
                          </m:r>
                        </m:sub>
                      </m:sSub>
                      <m:r>
                        <a:rPr lang="en-US" i="1">
                          <a:solidFill>
                            <a:srgbClr val="FF0000"/>
                          </a:solidFill>
                          <a:latin typeface="Cambria Math"/>
                        </a:rPr>
                        <m:t>∗</m:t>
                      </m:r>
                      <m:r>
                        <a:rPr lang="en-US" i="1">
                          <a:solidFill>
                            <a:srgbClr val="FF0000"/>
                          </a:solidFill>
                          <a:latin typeface="Cambria Math"/>
                        </a:rPr>
                        <m:t>𝑦𝑒𝑎𝑟𝑠</m:t>
                      </m:r>
                      <m:r>
                        <a:rPr lang="en-US" i="1">
                          <a:solidFill>
                            <a:srgbClr val="FF0000"/>
                          </a:solidFill>
                          <a:latin typeface="Cambria Math"/>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𝛽</m:t>
                          </m:r>
                        </m:e>
                        <m:sub>
                          <m:r>
                            <a:rPr lang="en-US" i="1">
                              <a:solidFill>
                                <a:srgbClr val="FF0000"/>
                              </a:solidFill>
                              <a:latin typeface="Cambria Math"/>
                            </a:rPr>
                            <m:t>4</m:t>
                          </m:r>
                        </m:sub>
                      </m:sSub>
                      <m:r>
                        <a:rPr lang="en-US" i="1">
                          <a:solidFill>
                            <a:srgbClr val="FF0000"/>
                          </a:solidFill>
                          <a:latin typeface="Cambria Math"/>
                        </a:rPr>
                        <m:t>∗</m:t>
                      </m:r>
                      <m:r>
                        <a:rPr lang="en-US" i="1">
                          <a:solidFill>
                            <a:srgbClr val="FF0000"/>
                          </a:solidFill>
                          <a:latin typeface="Cambria Math"/>
                        </a:rPr>
                        <m:t>𝑝𝑢𝑏𝑙𝑖𝑐</m:t>
                      </m:r>
                      <m:r>
                        <a:rPr lang="en-US" i="1">
                          <a:solidFill>
                            <a:srgbClr val="FF0000"/>
                          </a:solidFill>
                          <a:latin typeface="Cambria Math"/>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𝛽</m:t>
                          </m:r>
                        </m:e>
                        <m:sub>
                          <m:r>
                            <a:rPr lang="en-US" i="1">
                              <a:solidFill>
                                <a:srgbClr val="FF0000"/>
                              </a:solidFill>
                              <a:latin typeface="Cambria Math"/>
                            </a:rPr>
                            <m:t>5</m:t>
                          </m:r>
                        </m:sub>
                      </m:sSub>
                      <m:r>
                        <a:rPr lang="en-US" i="1">
                          <a:solidFill>
                            <a:srgbClr val="FF0000"/>
                          </a:solidFill>
                          <a:latin typeface="Cambria Math"/>
                        </a:rPr>
                        <m:t>∗</m:t>
                      </m:r>
                      <m:r>
                        <a:rPr lang="en-US" i="1">
                          <a:solidFill>
                            <a:srgbClr val="FF0000"/>
                          </a:solidFill>
                          <a:latin typeface="Cambria Math"/>
                        </a:rPr>
                        <m:t>𝑒𝑥𝑝𝑒𝑛𝑑</m:t>
                      </m:r>
                      <m:r>
                        <a:rPr lang="en-US" i="1">
                          <a:solidFill>
                            <a:srgbClr val="FF0000"/>
                          </a:solidFill>
                          <a:latin typeface="Cambria Math"/>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𝛽</m:t>
                          </m:r>
                        </m:e>
                        <m:sub>
                          <m:r>
                            <a:rPr lang="en-US" i="1">
                              <a:solidFill>
                                <a:srgbClr val="FF0000"/>
                              </a:solidFill>
                              <a:latin typeface="Cambria Math"/>
                            </a:rPr>
                            <m:t>6</m:t>
                          </m:r>
                        </m:sub>
                      </m:sSub>
                      <m:r>
                        <a:rPr lang="en-US" i="1">
                          <a:solidFill>
                            <a:srgbClr val="FF0000"/>
                          </a:solidFill>
                          <a:latin typeface="Cambria Math"/>
                        </a:rPr>
                        <m:t>∗</m:t>
                      </m:r>
                      <m:r>
                        <a:rPr lang="en-US" i="1">
                          <a:solidFill>
                            <a:srgbClr val="FF0000"/>
                          </a:solidFill>
                          <a:latin typeface="Cambria Math"/>
                        </a:rPr>
                        <m:t>𝑟𝑎𝑛𝑘</m:t>
                      </m:r>
                    </m:oMath>
                  </m:oMathPara>
                </a14:m>
                <a:endParaRPr lang="en-US" dirty="0">
                  <a:solidFill>
                    <a:srgbClr val="FF0000"/>
                  </a:solidFill>
                </a:endParaRPr>
              </a:p>
              <a:p>
                <a:pPr>
                  <a:spcBef>
                    <a:spcPct val="50000"/>
                  </a:spcBef>
                </a:pPr>
                <a:r>
                  <a:rPr lang="en-US" altLang="en-US" dirty="0">
                    <a:solidFill>
                      <a:schemeClr val="tx1"/>
                    </a:solidFill>
                    <a:ea typeface="Helvetica Neue" charset="0"/>
                    <a:cs typeface="Helvetica Neue" charset="0"/>
                  </a:rPr>
                  <a:t>Interpret the coefficients.</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33165" y="815645"/>
                <a:ext cx="9010835" cy="3512210"/>
              </a:xfrm>
              <a:blipFill>
                <a:blip r:embed="rId2"/>
                <a:stretch>
                  <a:fillRect l="-1218" t="-3125" b="-3993"/>
                </a:stretch>
              </a:blipFill>
            </p:spPr>
            <p:txBody>
              <a:bodyPr/>
              <a:lstStyle/>
              <a:p>
                <a:r>
                  <a:rPr lang="en-US">
                    <a:noFill/>
                  </a:rPr>
                  <a:t> </a:t>
                </a:r>
              </a:p>
            </p:txBody>
          </p:sp>
        </mc:Fallback>
      </mc:AlternateContent>
    </p:spTree>
    <p:extLst>
      <p:ext uri="{BB962C8B-B14F-4D97-AF65-F5344CB8AC3E}">
        <p14:creationId xmlns:p14="http://schemas.microsoft.com/office/powerpoint/2010/main" val="4044669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9"/>
            <a:ext cx="8229600" cy="857250"/>
          </a:xfrm>
        </p:spPr>
        <p:txBody>
          <a:bodyPr/>
          <a:lstStyle/>
          <a:p>
            <a:r>
              <a:rPr lang="en-US" dirty="0"/>
              <a:t>OLS output</a:t>
            </a:r>
          </a:p>
        </p:txBody>
      </p:sp>
      <p:pic>
        <p:nvPicPr>
          <p:cNvPr id="512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34055" y="888695"/>
            <a:ext cx="40005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92774" y="941083"/>
            <a:ext cx="377190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21258" y="4181261"/>
            <a:ext cx="6622742" cy="923330"/>
          </a:xfrm>
          <a:prstGeom prst="rect">
            <a:avLst/>
          </a:prstGeom>
          <a:solidFill>
            <a:schemeClr val="bg1"/>
          </a:solidFill>
        </p:spPr>
        <p:txBody>
          <a:bodyPr wrap="square" rtlCol="0">
            <a:spAutoFit/>
          </a:bodyPr>
          <a:lstStyle/>
          <a:p>
            <a:r>
              <a:rPr lang="en-US" b="1" u="sng" dirty="0"/>
              <a:t>Intercept:  </a:t>
            </a:r>
            <a:r>
              <a:rPr lang="en-US" dirty="0"/>
              <a:t>The average SAT when all other variables = 0</a:t>
            </a:r>
          </a:p>
          <a:p>
            <a:r>
              <a:rPr lang="en-US" b="1" u="sng" dirty="0"/>
              <a:t>Takers: </a:t>
            </a:r>
            <a:r>
              <a:rPr lang="en-US" dirty="0"/>
              <a:t>A unit increase in the number of takers would decrease the SAT by 0.5 points all else held constant in the equation</a:t>
            </a:r>
          </a:p>
        </p:txBody>
      </p:sp>
      <p:sp>
        <p:nvSpPr>
          <p:cNvPr id="2" name="Rectangle 1"/>
          <p:cNvSpPr/>
          <p:nvPr/>
        </p:nvSpPr>
        <p:spPr>
          <a:xfrm>
            <a:off x="933667" y="3650600"/>
            <a:ext cx="1832460" cy="646331"/>
          </a:xfrm>
          <a:prstGeom prst="rect">
            <a:avLst/>
          </a:prstGeom>
        </p:spPr>
        <p:txBody>
          <a:bodyPr wrap="square">
            <a:spAutoFit/>
          </a:bodyPr>
          <a:lstStyle/>
          <a:p>
            <a:r>
              <a:rPr lang="en-US" dirty="0"/>
              <a:t>Variance of the model: 694.01</a:t>
            </a:r>
          </a:p>
        </p:txBody>
      </p:sp>
    </p:spTree>
    <p:extLst>
      <p:ext uri="{BB962C8B-B14F-4D97-AF65-F5344CB8AC3E}">
        <p14:creationId xmlns:p14="http://schemas.microsoft.com/office/powerpoint/2010/main" val="121580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637" y="158466"/>
            <a:ext cx="6844725" cy="801805"/>
          </a:xfrm>
        </p:spPr>
        <p:txBody>
          <a:bodyPr/>
          <a:lstStyle/>
          <a:p>
            <a:r>
              <a:rPr lang="en-US" dirty="0"/>
              <a:t>Linear Regression</a:t>
            </a:r>
          </a:p>
        </p:txBody>
      </p:sp>
      <p:sp>
        <p:nvSpPr>
          <p:cNvPr id="3" name="Text Placeholder 2"/>
          <p:cNvSpPr>
            <a:spLocks noGrp="1"/>
          </p:cNvSpPr>
          <p:nvPr>
            <p:ph type="body" idx="1"/>
          </p:nvPr>
        </p:nvSpPr>
        <p:spPr>
          <a:xfrm>
            <a:off x="437100" y="968445"/>
            <a:ext cx="8269798" cy="3457202"/>
          </a:xfrm>
        </p:spPr>
        <p:txBody>
          <a:bodyPr/>
          <a:lstStyle/>
          <a:p>
            <a:pPr>
              <a:buFont typeface="Wingdings" panose="05000000000000000000" pitchFamily="2" charset="2"/>
              <a:buChar char="§"/>
            </a:pPr>
            <a:r>
              <a:rPr lang="en-US" sz="2000" b="1" dirty="0"/>
              <a:t>Linear Regression </a:t>
            </a:r>
            <a:r>
              <a:rPr lang="en-US" sz="2000" dirty="0"/>
              <a:t>is one of the most commonly used techniques in statistics. </a:t>
            </a:r>
          </a:p>
          <a:p>
            <a:pPr>
              <a:buFont typeface="Wingdings" panose="05000000000000000000" pitchFamily="2" charset="2"/>
              <a:buChar char="§"/>
            </a:pPr>
            <a:r>
              <a:rPr lang="en-US" sz="2000" dirty="0"/>
              <a:t>It is used to quantify the relationship between one or more predictor variables and a response variable.</a:t>
            </a:r>
          </a:p>
          <a:p>
            <a:pPr>
              <a:buFont typeface="Wingdings" panose="05000000000000000000" pitchFamily="2" charset="2"/>
              <a:buChar char="§"/>
            </a:pPr>
            <a:r>
              <a:rPr lang="en-US" sz="2000" u="sng" dirty="0">
                <a:solidFill>
                  <a:schemeClr val="accent2"/>
                </a:solidFill>
              </a:rPr>
              <a:t>Simple linear regression</a:t>
            </a:r>
            <a:r>
              <a:rPr lang="en-US" sz="2000" dirty="0"/>
              <a:t>, which is used to quantify the relationship between one predictor variable and one response variable.</a:t>
            </a:r>
          </a:p>
          <a:p>
            <a:pPr>
              <a:buFont typeface="Wingdings" panose="05000000000000000000" pitchFamily="2" charset="2"/>
              <a:buChar char="§"/>
            </a:pPr>
            <a:endParaRPr lang="en-US" sz="2000" u="sng" dirty="0">
              <a:solidFill>
                <a:schemeClr val="accent2"/>
              </a:solidFill>
            </a:endParaRPr>
          </a:p>
          <a:p>
            <a:pPr>
              <a:buFont typeface="Wingdings" panose="05000000000000000000" pitchFamily="2" charset="2"/>
              <a:buChar char="§"/>
            </a:pPr>
            <a:r>
              <a:rPr lang="en-US" sz="2000" u="sng" dirty="0">
                <a:solidFill>
                  <a:schemeClr val="accent2"/>
                </a:solidFill>
              </a:rPr>
              <a:t>Multiple linear regression</a:t>
            </a:r>
            <a:r>
              <a:rPr lang="en-US" sz="2000" dirty="0"/>
              <a:t>, if we have more than one predictor variable </a:t>
            </a:r>
          </a:p>
        </p:txBody>
      </p:sp>
    </p:spTree>
    <p:extLst>
      <p:ext uri="{BB962C8B-B14F-4D97-AF65-F5344CB8AC3E}">
        <p14:creationId xmlns:p14="http://schemas.microsoft.com/office/powerpoint/2010/main" val="286207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Box 2"/>
          <p:cNvSpPr txBox="1">
            <a:spLocks noChangeArrowheads="1"/>
          </p:cNvSpPr>
          <p:nvPr/>
        </p:nvSpPr>
        <p:spPr bwMode="auto">
          <a:xfrm>
            <a:off x="0" y="1134520"/>
            <a:ext cx="8991600" cy="317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marL="342900" indent="-342900">
              <a:defRPr>
                <a:solidFill>
                  <a:schemeClr val="tx1"/>
                </a:solidFill>
                <a:latin typeface="Calibri" panose="020F0502020204030204" pitchFamily="34" charset="0"/>
                <a:ea typeface="MS PGothic" panose="020B0600070205080204" pitchFamily="34" charset="-128"/>
              </a:defRPr>
            </a:lvl1pPr>
            <a:lvl2pPr marL="800100" indent="-34290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indent="0">
              <a:defRPr/>
            </a:pPr>
            <a:r>
              <a:rPr lang="en-US" altLang="en-US" sz="2000" b="1" i="1" dirty="0">
                <a:latin typeface="Arial" panose="020B0604020202020204" pitchFamily="34" charset="0"/>
                <a:ea typeface="Helvetica Neue" charset="0"/>
                <a:cs typeface="Arial" panose="020B0604020202020204" pitchFamily="34" charset="0"/>
              </a:rPr>
              <a:t>Marginal</a:t>
            </a:r>
            <a:r>
              <a:rPr lang="en-US" altLang="en-US" sz="2000" b="1" dirty="0">
                <a:latin typeface="Arial" panose="020B0604020202020204" pitchFamily="34" charset="0"/>
                <a:ea typeface="Helvetica Neue" charset="0"/>
                <a:cs typeface="Arial" panose="020B0604020202020204" pitchFamily="34" charset="0"/>
              </a:rPr>
              <a:t>: </a:t>
            </a:r>
          </a:p>
          <a:p>
            <a:pPr marL="285750" indent="-285750">
              <a:buFont typeface="Arial" panose="020B0604020202020204" pitchFamily="34" charset="0"/>
              <a:buChar char="•"/>
              <a:defRPr/>
            </a:pPr>
            <a:r>
              <a:rPr lang="en-US" altLang="en-US" sz="2000" dirty="0">
                <a:latin typeface="Arial" panose="020B0604020202020204" pitchFamily="34" charset="0"/>
                <a:ea typeface="Helvetica Neue" charset="0"/>
                <a:cs typeface="Arial" panose="020B0604020202020204" pitchFamily="34" charset="0"/>
              </a:rPr>
              <a:t>Simple linear regression captures the association of a predicting variable to the response variable marginally, i.e. without consideration of other factors.</a:t>
            </a:r>
          </a:p>
          <a:p>
            <a:pPr marL="0" indent="0">
              <a:defRPr/>
            </a:pPr>
            <a:r>
              <a:rPr lang="en-US" altLang="en-US" sz="2000" b="1" i="1" dirty="0">
                <a:latin typeface="Arial" panose="020B0604020202020204" pitchFamily="34" charset="0"/>
                <a:ea typeface="Helvetica Neue" charset="0"/>
                <a:cs typeface="Arial" panose="020B0604020202020204" pitchFamily="34" charset="0"/>
              </a:rPr>
              <a:t>Conditional</a:t>
            </a:r>
            <a:r>
              <a:rPr lang="en-US" altLang="en-US" sz="2000" b="1" dirty="0">
                <a:latin typeface="Arial" panose="020B0604020202020204" pitchFamily="34" charset="0"/>
                <a:ea typeface="Helvetica Neue" charset="0"/>
                <a:cs typeface="Arial" panose="020B0604020202020204" pitchFamily="34" charset="0"/>
              </a:rPr>
              <a:t>: </a:t>
            </a:r>
          </a:p>
          <a:p>
            <a:pPr marL="285750" indent="-285750">
              <a:buFont typeface="Arial" panose="020B0604020202020204" pitchFamily="34" charset="0"/>
              <a:buChar char="•"/>
              <a:defRPr/>
            </a:pPr>
            <a:r>
              <a:rPr lang="en-US" altLang="en-US" sz="2000" dirty="0">
                <a:latin typeface="Arial" panose="020B0604020202020204" pitchFamily="34" charset="0"/>
                <a:ea typeface="Helvetica Neue" charset="0"/>
                <a:cs typeface="Arial" panose="020B0604020202020204" pitchFamily="34" charset="0"/>
              </a:rPr>
              <a:t>Multiple linear regression captures the association of a predicting variable to the response variable, conditional of other predicting variables in the model</a:t>
            </a:r>
          </a:p>
          <a:p>
            <a:pPr marL="285750" indent="-285750">
              <a:buFont typeface="Arial" panose="020B0604020202020204" pitchFamily="34" charset="0"/>
              <a:buChar char="•"/>
              <a:defRPr/>
            </a:pPr>
            <a:r>
              <a:rPr lang="en-US" altLang="en-US" sz="2000" dirty="0">
                <a:latin typeface="Arial" panose="020B0604020202020204" pitchFamily="34" charset="0"/>
                <a:ea typeface="Helvetica Neue" charset="0"/>
                <a:cs typeface="Arial" panose="020B0604020202020204" pitchFamily="34" charset="0"/>
              </a:rPr>
              <a:t>Generally, the estimated regression coefficients for the conditional and marginal relationships can be different not only in magnitude but also in sign or direction of the relationship </a:t>
            </a:r>
          </a:p>
        </p:txBody>
      </p:sp>
      <p:sp>
        <p:nvSpPr>
          <p:cNvPr id="4" name="Title 1"/>
          <p:cNvSpPr txBox="1">
            <a:spLocks/>
          </p:cNvSpPr>
          <p:nvPr/>
        </p:nvSpPr>
        <p:spPr>
          <a:xfrm>
            <a:off x="0" y="133351"/>
            <a:ext cx="8814741" cy="1118400"/>
          </a:xfrm>
          <a:prstGeom prst="rect">
            <a:avLst/>
          </a:prstGeom>
        </p:spPr>
        <p:txBody>
          <a:bodyPr lIns="91438" tIns="45719" rIns="91438" bIns="45719"/>
          <a:lstStyle>
            <a:lvl1pPr algn="l" defTabSz="457200" rtl="0" eaLnBrk="1" latinLnBrk="0" hangingPunct="1">
              <a:spcBef>
                <a:spcPct val="0"/>
              </a:spcBef>
              <a:buNone/>
              <a:defRPr lang="en-US" sz="4000" kern="1200" dirty="0">
                <a:solidFill>
                  <a:schemeClr val="tx1"/>
                </a:solidFill>
                <a:latin typeface="Vitesse Bold"/>
                <a:ea typeface="+mj-ea"/>
                <a:cs typeface="Vitesse Bold"/>
              </a:defRPr>
            </a:lvl1pPr>
          </a:lstStyle>
          <a:p>
            <a:pPr algn="ctr" fontAlgn="base">
              <a:spcAft>
                <a:spcPct val="0"/>
              </a:spcAft>
            </a:pPr>
            <a:r>
              <a:rPr lang="en-US" altLang="en-US" sz="3400" b="1" dirty="0">
                <a:latin typeface="Arial" panose="020B0604020202020204" pitchFamily="34" charset="0"/>
                <a:ea typeface="Vitesse" charset="0"/>
                <a:cs typeface="Arial" panose="020B0604020202020204" pitchFamily="34" charset="0"/>
              </a:rPr>
              <a:t>Multiple Interpretation: Simple vs Multiple Regression</a:t>
            </a:r>
            <a:endParaRPr lang="en-US" sz="3400" b="1" dirty="0">
              <a:solidFill>
                <a:schemeClr val="accent1">
                  <a:lumMod val="75000"/>
                </a:schemeClr>
              </a:solidFill>
              <a:latin typeface="Arial" panose="020B0604020202020204" pitchFamily="34" charset="0"/>
              <a:ea typeface="Vitesse"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52349" y="1149298"/>
            <a:ext cx="8529597" cy="341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MS PGothic" panose="020B0600070205080204" pitchFamily="34" charset="-128"/>
              </a:defRPr>
            </a:lvl1pPr>
            <a:lvl2pPr marL="800100" indent="-34290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u="sng" dirty="0">
                <a:latin typeface="Arial" panose="020B0604020202020204" pitchFamily="34" charset="0"/>
                <a:ea typeface="Helvetica Neue" charset="0"/>
                <a:cs typeface="Arial" panose="020B0604020202020204" pitchFamily="34" charset="0"/>
              </a:rPr>
              <a:t>Causality Statements: </a:t>
            </a:r>
            <a:r>
              <a:rPr lang="en-US" altLang="en-US" dirty="0">
                <a:latin typeface="Arial" panose="020B0604020202020204" pitchFamily="34" charset="0"/>
                <a:ea typeface="Helvetica Neue" charset="0"/>
                <a:cs typeface="Arial" panose="020B0604020202020204" pitchFamily="34" charset="0"/>
              </a:rPr>
              <a:t>Experimental Designs</a:t>
            </a:r>
          </a:p>
          <a:p>
            <a:r>
              <a:rPr lang="en-US" altLang="en-US" u="sng" dirty="0">
                <a:latin typeface="Arial" panose="020B0604020202020204" pitchFamily="34" charset="0"/>
                <a:ea typeface="Helvetica Neue" charset="0"/>
                <a:cs typeface="Arial" panose="020B0604020202020204" pitchFamily="34" charset="0"/>
              </a:rPr>
              <a:t>Association Statements</a:t>
            </a:r>
            <a:r>
              <a:rPr lang="en-US" altLang="en-US" dirty="0">
                <a:latin typeface="Arial" panose="020B0604020202020204" pitchFamily="34" charset="0"/>
                <a:ea typeface="Helvetica Neue" charset="0"/>
                <a:cs typeface="Arial" panose="020B0604020202020204" pitchFamily="34" charset="0"/>
              </a:rPr>
              <a:t>: Observational Studies</a:t>
            </a:r>
            <a:r>
              <a:rPr lang="en-US" altLang="ja-JP" dirty="0">
                <a:latin typeface="Arial" panose="020B0604020202020204" pitchFamily="34" charset="0"/>
                <a:ea typeface="Helvetica Neue" charset="0"/>
                <a:cs typeface="Arial" panose="020B0604020202020204" pitchFamily="34" charset="0"/>
              </a:rPr>
              <a:t> </a:t>
            </a:r>
          </a:p>
          <a:p>
            <a:pPr marL="285750" indent="-285750">
              <a:buFont typeface="Arial" panose="020B0604020202020204" pitchFamily="34" charset="0"/>
              <a:buChar char="•"/>
            </a:pPr>
            <a:r>
              <a:rPr lang="en-US" altLang="en-US" i="1" dirty="0">
                <a:latin typeface="Arial" panose="020B0604020202020204" pitchFamily="34" charset="0"/>
                <a:ea typeface="Helvetica Neue" charset="0"/>
                <a:cs typeface="Arial" panose="020B0604020202020204" pitchFamily="34" charset="0"/>
              </a:rPr>
              <a:t>Example</a:t>
            </a:r>
            <a:r>
              <a:rPr lang="en-US" altLang="en-US" dirty="0">
                <a:latin typeface="Arial" panose="020B0604020202020204" pitchFamily="34" charset="0"/>
                <a:ea typeface="Helvetica Neue" charset="0"/>
                <a:cs typeface="Arial" panose="020B0604020202020204" pitchFamily="34" charset="0"/>
              </a:rPr>
              <a:t>: We take a sample of college students and determine their College grade point average (COLGPA), High school GPA (HSGPA), and SAT score (SAT). The estimated model is: </a:t>
            </a:r>
          </a:p>
          <a:p>
            <a:r>
              <a:rPr lang="en-US" altLang="en-US" i="1" dirty="0">
                <a:latin typeface="Arial" panose="020B0604020202020204" pitchFamily="34" charset="0"/>
                <a:ea typeface="Helvetica Neue" charset="0"/>
                <a:cs typeface="Arial" panose="020B0604020202020204" pitchFamily="34" charset="0"/>
              </a:rPr>
              <a:t>            COLGPA</a:t>
            </a:r>
            <a:r>
              <a:rPr lang="en-US" altLang="en-US" dirty="0">
                <a:latin typeface="Arial" panose="020B0604020202020204" pitchFamily="34" charset="0"/>
                <a:ea typeface="Helvetica Neue" charset="0"/>
                <a:cs typeface="Arial" panose="020B0604020202020204" pitchFamily="34" charset="0"/>
              </a:rPr>
              <a:t> = 1.3 + 0.7 </a:t>
            </a:r>
            <a:r>
              <a:rPr lang="en-US" altLang="en-US" i="1" dirty="0">
                <a:latin typeface="Arial" panose="020B0604020202020204" pitchFamily="34" charset="0"/>
                <a:ea typeface="Helvetica Neue" charset="0"/>
                <a:cs typeface="Arial" panose="020B0604020202020204" pitchFamily="34" charset="0"/>
              </a:rPr>
              <a:t>HSGPA</a:t>
            </a:r>
            <a:r>
              <a:rPr lang="en-US" altLang="en-US" dirty="0">
                <a:latin typeface="Arial" panose="020B0604020202020204" pitchFamily="34" charset="0"/>
                <a:ea typeface="Helvetica Neue" charset="0"/>
                <a:cs typeface="Arial" panose="020B0604020202020204" pitchFamily="34" charset="0"/>
              </a:rPr>
              <a:t> -0.0003 </a:t>
            </a:r>
            <a:r>
              <a:rPr lang="en-US" altLang="en-US" i="1" dirty="0">
                <a:latin typeface="Arial" panose="020B0604020202020204" pitchFamily="34" charset="0"/>
                <a:ea typeface="Helvetica Neue" charset="0"/>
                <a:cs typeface="Arial" panose="020B0604020202020204" pitchFamily="34" charset="0"/>
              </a:rPr>
              <a:t>SAT</a:t>
            </a:r>
          </a:p>
          <a:p>
            <a:pPr lvl="1">
              <a:buFont typeface="Courier New" panose="02070309020205020404" pitchFamily="49" charset="0"/>
              <a:buChar char="o"/>
            </a:pPr>
            <a:r>
              <a:rPr lang="en-US" altLang="en-US" b="1" dirty="0">
                <a:latin typeface="Arial" panose="020B0604020202020204" pitchFamily="34" charset="0"/>
                <a:ea typeface="Helvetica Neue" charset="0"/>
                <a:cs typeface="Arial" panose="020B0604020202020204" pitchFamily="34" charset="0"/>
              </a:rPr>
              <a:t>Incorrect Interpretation</a:t>
            </a:r>
            <a:r>
              <a:rPr lang="en-US" altLang="en-US" dirty="0">
                <a:latin typeface="Arial" panose="020B0604020202020204" pitchFamily="34" charset="0"/>
                <a:ea typeface="Helvetica Neue" charset="0"/>
                <a:cs typeface="Arial" panose="020B0604020202020204" pitchFamily="34" charset="0"/>
              </a:rPr>
              <a:t>: Higher values of SAT are associated with lower values of College GPA.</a:t>
            </a:r>
          </a:p>
          <a:p>
            <a:pPr lvl="1">
              <a:buFont typeface="Courier New" panose="02070309020205020404" pitchFamily="49" charset="0"/>
              <a:buChar char="o"/>
            </a:pPr>
            <a:r>
              <a:rPr lang="en-US" altLang="en-US" b="1" dirty="0">
                <a:latin typeface="Arial" panose="020B0604020202020204" pitchFamily="34" charset="0"/>
                <a:ea typeface="Helvetica Neue" charset="0"/>
                <a:cs typeface="Arial" panose="020B0604020202020204" pitchFamily="34" charset="0"/>
              </a:rPr>
              <a:t>Correct Interpretation</a:t>
            </a:r>
            <a:r>
              <a:rPr lang="en-US" altLang="en-US" dirty="0">
                <a:latin typeface="Arial" panose="020B0604020202020204" pitchFamily="34" charset="0"/>
                <a:ea typeface="Helvetica Neue" charset="0"/>
                <a:cs typeface="Arial" panose="020B0604020202020204" pitchFamily="34" charset="0"/>
              </a:rPr>
              <a:t>: higher values of SAT are associated with lower values of College GPA, holding High school GPA fixed.</a:t>
            </a:r>
          </a:p>
          <a:p>
            <a:pPr lvl="1">
              <a:buFont typeface="Courier New" panose="02070309020205020404" pitchFamily="49" charset="0"/>
              <a:buChar char="o"/>
            </a:pPr>
            <a:r>
              <a:rPr lang="en-US" altLang="en-US" dirty="0">
                <a:latin typeface="Arial" panose="020B0604020202020204" pitchFamily="34" charset="0"/>
                <a:ea typeface="Helvetica Neue" charset="0"/>
                <a:cs typeface="Arial" panose="020B0604020202020204" pitchFamily="34" charset="0"/>
              </a:rPr>
              <a:t>The coefficients of a multiple regression </a:t>
            </a:r>
            <a:r>
              <a:rPr lang="en-US" altLang="en-US" u="sng" dirty="0">
                <a:latin typeface="Arial" panose="020B0604020202020204" pitchFamily="34" charset="0"/>
                <a:ea typeface="Helvetica Neue" charset="0"/>
                <a:cs typeface="Arial" panose="020B0604020202020204" pitchFamily="34" charset="0"/>
              </a:rPr>
              <a:t>must not </a:t>
            </a:r>
            <a:r>
              <a:rPr lang="en-US" altLang="en-US" dirty="0">
                <a:latin typeface="Arial" panose="020B0604020202020204" pitchFamily="34" charset="0"/>
                <a:ea typeface="Helvetica Neue" charset="0"/>
                <a:cs typeface="Arial" panose="020B0604020202020204" pitchFamily="34" charset="0"/>
              </a:rPr>
              <a:t>be interpreted marginally!</a:t>
            </a:r>
          </a:p>
        </p:txBody>
      </p:sp>
      <p:sp>
        <p:nvSpPr>
          <p:cNvPr id="4" name="Title 1"/>
          <p:cNvSpPr txBox="1">
            <a:spLocks/>
          </p:cNvSpPr>
          <p:nvPr/>
        </p:nvSpPr>
        <p:spPr>
          <a:xfrm>
            <a:off x="252349" y="133351"/>
            <a:ext cx="8562392" cy="993775"/>
          </a:xfrm>
          <a:prstGeom prst="rect">
            <a:avLst/>
          </a:prstGeom>
        </p:spPr>
        <p:txBody>
          <a:bodyPr lIns="91438" tIns="45719" rIns="91438" bIns="45719"/>
          <a:lstStyle>
            <a:lvl1pPr algn="l" defTabSz="457200" rtl="0" eaLnBrk="1" latinLnBrk="0" hangingPunct="1">
              <a:spcBef>
                <a:spcPct val="0"/>
              </a:spcBef>
              <a:buNone/>
              <a:defRPr lang="en-US" sz="4000" kern="1200" dirty="0">
                <a:solidFill>
                  <a:schemeClr val="tx1"/>
                </a:solidFill>
                <a:latin typeface="Vitesse Bold"/>
                <a:ea typeface="+mj-ea"/>
                <a:cs typeface="Vitesse Bold"/>
              </a:defRPr>
            </a:lvl1pPr>
          </a:lstStyle>
          <a:p>
            <a:pPr algn="ctr" fontAlgn="base">
              <a:spcAft>
                <a:spcPct val="0"/>
              </a:spcAft>
            </a:pPr>
            <a:r>
              <a:rPr lang="en-US" altLang="en-US" sz="3600" b="1" dirty="0">
                <a:latin typeface="Arial" panose="020B0604020202020204" pitchFamily="34" charset="0"/>
                <a:ea typeface="Vitesse" charset="0"/>
                <a:cs typeface="Arial" panose="020B0604020202020204" pitchFamily="34" charset="0"/>
              </a:rPr>
              <a:t>Multiple Interpretation: Causality vs. Association</a:t>
            </a:r>
            <a:endParaRPr lang="en-US" sz="3600" b="1" dirty="0">
              <a:solidFill>
                <a:schemeClr val="accent1">
                  <a:lumMod val="75000"/>
                </a:schemeClr>
              </a:solidFill>
              <a:latin typeface="Arial" panose="020B0604020202020204" pitchFamily="34" charset="0"/>
              <a:ea typeface="Vitesse"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880" y="1"/>
            <a:ext cx="7752240" cy="717452"/>
          </a:xfrm>
        </p:spPr>
        <p:txBody>
          <a:bodyPr/>
          <a:lstStyle/>
          <a:p>
            <a:pPr marL="28575"/>
            <a:r>
              <a:rPr lang="en-US" sz="3600" dirty="0"/>
              <a:t>3 Major Questions</a:t>
            </a:r>
          </a:p>
        </p:txBody>
      </p:sp>
      <p:sp>
        <p:nvSpPr>
          <p:cNvPr id="3" name="Text Placeholder 2"/>
          <p:cNvSpPr>
            <a:spLocks noGrp="1"/>
          </p:cNvSpPr>
          <p:nvPr>
            <p:ph type="body" idx="1"/>
          </p:nvPr>
        </p:nvSpPr>
        <p:spPr>
          <a:xfrm>
            <a:off x="426549" y="746115"/>
            <a:ext cx="8290901" cy="2817735"/>
          </a:xfrm>
        </p:spPr>
        <p:txBody>
          <a:bodyPr/>
          <a:lstStyle/>
          <a:p>
            <a:pPr marL="28575" indent="0">
              <a:buNone/>
            </a:pPr>
            <a:endParaRPr lang="en-US" sz="2000" dirty="0"/>
          </a:p>
          <a:p>
            <a:pPr>
              <a:buFont typeface="Wingdings" panose="05000000000000000000" pitchFamily="2" charset="2"/>
              <a:buChar char="§"/>
            </a:pPr>
            <a:r>
              <a:rPr lang="en-US" sz="2000" dirty="0"/>
              <a:t>Causal Analysis</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a:t>Forecasting an effect </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a:t>Trend Forecasting.</a:t>
            </a:r>
          </a:p>
        </p:txBody>
      </p:sp>
    </p:spTree>
    <p:extLst>
      <p:ext uri="{BB962C8B-B14F-4D97-AF65-F5344CB8AC3E}">
        <p14:creationId xmlns:p14="http://schemas.microsoft.com/office/powerpoint/2010/main" val="85772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014" y="157982"/>
            <a:ext cx="8091972" cy="649886"/>
          </a:xfrm>
        </p:spPr>
        <p:txBody>
          <a:bodyPr/>
          <a:lstStyle/>
          <a:p>
            <a:r>
              <a:rPr lang="en-US" dirty="0"/>
              <a:t>Causal Analysis</a:t>
            </a:r>
          </a:p>
        </p:txBody>
      </p:sp>
      <p:sp>
        <p:nvSpPr>
          <p:cNvPr id="3" name="Text Placeholder 2"/>
          <p:cNvSpPr>
            <a:spLocks noGrp="1"/>
          </p:cNvSpPr>
          <p:nvPr>
            <p:ph type="body" idx="1"/>
          </p:nvPr>
        </p:nvSpPr>
        <p:spPr>
          <a:xfrm>
            <a:off x="655275" y="585927"/>
            <a:ext cx="7833450" cy="3815367"/>
          </a:xfrm>
        </p:spPr>
        <p:txBody>
          <a:bodyPr/>
          <a:lstStyle/>
          <a:p>
            <a:pPr marL="28575" indent="0">
              <a:buNone/>
            </a:pPr>
            <a:r>
              <a:rPr lang="en-US" sz="2000" b="1" i="1" dirty="0"/>
              <a:t>Business:</a:t>
            </a:r>
            <a:r>
              <a:rPr lang="en-US" sz="2000" dirty="0"/>
              <a:t>  </a:t>
            </a:r>
          </a:p>
          <a:p>
            <a:pPr>
              <a:buFont typeface="Wingdings" panose="05000000000000000000" pitchFamily="2" charset="2"/>
              <a:buChar char="§"/>
            </a:pPr>
            <a:r>
              <a:rPr lang="en-US" sz="2000" dirty="0"/>
              <a:t>Is there a relationship between advertising spending and revenue?</a:t>
            </a:r>
          </a:p>
          <a:p>
            <a:pPr marL="28575" indent="0">
              <a:buNone/>
            </a:pPr>
            <a:r>
              <a:rPr lang="en-US" sz="2000" b="1" i="1" dirty="0"/>
              <a:t>Medicine:</a:t>
            </a:r>
            <a:r>
              <a:rPr lang="en-US" sz="2000" dirty="0"/>
              <a:t> </a:t>
            </a:r>
          </a:p>
          <a:p>
            <a:pPr>
              <a:buFont typeface="Wingdings" panose="05000000000000000000" pitchFamily="2" charset="2"/>
              <a:buChar char="§"/>
            </a:pPr>
            <a:r>
              <a:rPr lang="en-US" sz="2000" dirty="0"/>
              <a:t>Does the drug dosage have affected blood pressure of patients?</a:t>
            </a:r>
          </a:p>
          <a:p>
            <a:pPr>
              <a:buFont typeface="Wingdings" panose="05000000000000000000" pitchFamily="2" charset="2"/>
              <a:buChar char="§"/>
            </a:pPr>
            <a:r>
              <a:rPr lang="en-US" sz="2000" dirty="0"/>
              <a:t>Has the body weight an influence on the blood cholesterol level?</a:t>
            </a:r>
          </a:p>
          <a:p>
            <a:pPr marL="28575" indent="0">
              <a:buNone/>
            </a:pPr>
            <a:r>
              <a:rPr lang="en-US" sz="2000" b="1" i="1" dirty="0"/>
              <a:t>Agriculture:</a:t>
            </a:r>
            <a:r>
              <a:rPr lang="en-US" sz="2000" dirty="0"/>
              <a:t> </a:t>
            </a:r>
          </a:p>
          <a:p>
            <a:pPr>
              <a:buFont typeface="Wingdings" panose="05000000000000000000" pitchFamily="2" charset="2"/>
              <a:buChar char="§"/>
            </a:pPr>
            <a:r>
              <a:rPr lang="en-US" sz="2000" dirty="0"/>
              <a:t>How fertilizer and water change crop yields.</a:t>
            </a:r>
          </a:p>
          <a:p>
            <a:pPr marL="28575" indent="0">
              <a:buNone/>
            </a:pPr>
            <a:r>
              <a:rPr lang="en-US" sz="2000" b="1" i="1" dirty="0"/>
              <a:t>Psychology:</a:t>
            </a:r>
            <a:r>
              <a:rPr lang="en-US" sz="2000" dirty="0"/>
              <a:t> </a:t>
            </a:r>
          </a:p>
          <a:p>
            <a:pPr>
              <a:buFont typeface="Wingdings" panose="05000000000000000000" pitchFamily="2" charset="2"/>
              <a:buChar char="§"/>
            </a:pPr>
            <a:r>
              <a:rPr lang="en-US" sz="2000" dirty="0"/>
              <a:t>Is anxiety influenced by personality traits?</a:t>
            </a:r>
          </a:p>
          <a:p>
            <a:pPr marL="28575" indent="0">
              <a:buNone/>
            </a:pPr>
            <a:r>
              <a:rPr lang="en-US" sz="2000" b="1" i="1" dirty="0"/>
              <a:t>Biology: </a:t>
            </a:r>
          </a:p>
          <a:p>
            <a:pPr>
              <a:buFont typeface="Wingdings" panose="05000000000000000000" pitchFamily="2" charset="2"/>
              <a:buChar char="§"/>
            </a:pPr>
            <a:r>
              <a:rPr lang="en-US" sz="2000" dirty="0"/>
              <a:t>Does the oxygen level in water stimulate plant growth?</a:t>
            </a:r>
          </a:p>
        </p:txBody>
      </p:sp>
    </p:spTree>
    <p:extLst>
      <p:ext uri="{BB962C8B-B14F-4D97-AF65-F5344CB8AC3E}">
        <p14:creationId xmlns:p14="http://schemas.microsoft.com/office/powerpoint/2010/main" val="300487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637" y="92489"/>
            <a:ext cx="6844725" cy="850100"/>
          </a:xfrm>
        </p:spPr>
        <p:txBody>
          <a:bodyPr/>
          <a:lstStyle/>
          <a:p>
            <a:r>
              <a:rPr lang="en-US" dirty="0"/>
              <a:t>Forecasting</a:t>
            </a:r>
          </a:p>
        </p:txBody>
      </p:sp>
      <p:sp>
        <p:nvSpPr>
          <p:cNvPr id="3" name="Text Placeholder 2"/>
          <p:cNvSpPr>
            <a:spLocks noGrp="1"/>
          </p:cNvSpPr>
          <p:nvPr>
            <p:ph type="body" idx="1"/>
          </p:nvPr>
        </p:nvSpPr>
        <p:spPr>
          <a:xfrm>
            <a:off x="568171" y="808400"/>
            <a:ext cx="8264335" cy="3302656"/>
          </a:xfrm>
        </p:spPr>
        <p:txBody>
          <a:bodyPr/>
          <a:lstStyle/>
          <a:p>
            <a:pPr marL="28575" indent="0">
              <a:buNone/>
            </a:pPr>
            <a:r>
              <a:rPr lang="en-US" sz="2000" dirty="0"/>
              <a:t>Once we have our model, we can use it on new data to predict future values: </a:t>
            </a:r>
          </a:p>
          <a:p>
            <a:pPr marL="28575" indent="0">
              <a:buNone/>
            </a:pPr>
            <a:r>
              <a:rPr lang="en-US" sz="2000" b="1" i="1" dirty="0"/>
              <a:t>Medicine:</a:t>
            </a:r>
            <a:r>
              <a:rPr lang="en-US" sz="2000" dirty="0"/>
              <a:t> </a:t>
            </a:r>
          </a:p>
          <a:p>
            <a:pPr>
              <a:buFont typeface="Wingdings" panose="05000000000000000000" pitchFamily="2" charset="2"/>
              <a:buChar char="§"/>
            </a:pPr>
            <a:r>
              <a:rPr lang="en-US" sz="2000" dirty="0"/>
              <a:t>With X cigarettes smoked per day, the life expectancy is Y years. </a:t>
            </a:r>
          </a:p>
          <a:p>
            <a:pPr marL="28575" indent="0">
              <a:buNone/>
            </a:pPr>
            <a:r>
              <a:rPr lang="en-US" sz="2000" b="1" i="1" dirty="0"/>
              <a:t>Biology:</a:t>
            </a:r>
            <a:r>
              <a:rPr lang="en-US" sz="2000" dirty="0"/>
              <a:t> </a:t>
            </a:r>
          </a:p>
          <a:p>
            <a:pPr>
              <a:buFont typeface="Wingdings" panose="05000000000000000000" pitchFamily="2" charset="2"/>
              <a:buChar char="§"/>
            </a:pPr>
            <a:r>
              <a:rPr lang="en-US" sz="2000" dirty="0"/>
              <a:t>For five additional weeks of sunshine the sugar concentration in vine grapes will rise by X %</a:t>
            </a:r>
          </a:p>
          <a:p>
            <a:pPr marL="28575" indent="0">
              <a:buNone/>
            </a:pPr>
            <a:r>
              <a:rPr lang="en-US" sz="2000" b="1" i="1" dirty="0"/>
              <a:t>Management:</a:t>
            </a:r>
            <a:r>
              <a:rPr lang="en-US" sz="2000" dirty="0"/>
              <a:t> </a:t>
            </a:r>
          </a:p>
          <a:p>
            <a:pPr>
              <a:buFont typeface="Wingdings" panose="05000000000000000000" pitchFamily="2" charset="2"/>
              <a:buChar char="§"/>
            </a:pPr>
            <a:r>
              <a:rPr lang="en-US" sz="2000" dirty="0"/>
              <a:t>With X amount of dollars spend on marketing, sales should be Y.</a:t>
            </a:r>
          </a:p>
        </p:txBody>
      </p:sp>
    </p:spTree>
    <p:extLst>
      <p:ext uri="{BB962C8B-B14F-4D97-AF65-F5344CB8AC3E}">
        <p14:creationId xmlns:p14="http://schemas.microsoft.com/office/powerpoint/2010/main" val="329345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637" y="103622"/>
            <a:ext cx="6844725" cy="695554"/>
          </a:xfrm>
        </p:spPr>
        <p:txBody>
          <a:bodyPr/>
          <a:lstStyle/>
          <a:p>
            <a:r>
              <a:rPr lang="en-US" dirty="0"/>
              <a:t>Predict trends in data</a:t>
            </a:r>
          </a:p>
        </p:txBody>
      </p:sp>
      <p:sp>
        <p:nvSpPr>
          <p:cNvPr id="3" name="Text Placeholder 2"/>
          <p:cNvSpPr>
            <a:spLocks noGrp="1"/>
          </p:cNvSpPr>
          <p:nvPr>
            <p:ph type="body" idx="1"/>
          </p:nvPr>
        </p:nvSpPr>
        <p:spPr>
          <a:xfrm>
            <a:off x="399495" y="857472"/>
            <a:ext cx="8433011" cy="3428555"/>
          </a:xfrm>
        </p:spPr>
        <p:txBody>
          <a:bodyPr/>
          <a:lstStyle/>
          <a:p>
            <a:pPr marL="28575" indent="0">
              <a:buNone/>
            </a:pPr>
            <a:r>
              <a:rPr lang="en-US" sz="2000" b="1" i="1" dirty="0"/>
              <a:t>Medicine:</a:t>
            </a:r>
            <a:r>
              <a:rPr lang="en-US" sz="2000" dirty="0"/>
              <a:t> </a:t>
            </a:r>
          </a:p>
          <a:p>
            <a:pPr>
              <a:buFont typeface="Wingdings" panose="05000000000000000000" pitchFamily="2" charset="2"/>
              <a:buChar char="§"/>
            </a:pPr>
            <a:r>
              <a:rPr lang="en-US" sz="2000" dirty="0"/>
              <a:t>By how many years does the life expectancy decrease for every additional pound overweight?</a:t>
            </a:r>
          </a:p>
          <a:p>
            <a:pPr marL="28575" indent="0">
              <a:buNone/>
            </a:pPr>
            <a:r>
              <a:rPr lang="en-US" sz="2000" b="1" i="1" dirty="0"/>
              <a:t>Biology:</a:t>
            </a:r>
            <a:r>
              <a:rPr lang="en-US" sz="2000" dirty="0"/>
              <a:t> </a:t>
            </a:r>
          </a:p>
          <a:p>
            <a:pPr>
              <a:buFont typeface="Wingdings" panose="05000000000000000000" pitchFamily="2" charset="2"/>
              <a:buChar char="§"/>
            </a:pPr>
            <a:r>
              <a:rPr lang="en-US" sz="2000" dirty="0"/>
              <a:t>With every additional week of sunshine, the sugar concentration in vine grapes will rise by Y%. </a:t>
            </a:r>
          </a:p>
        </p:txBody>
      </p:sp>
    </p:spTree>
    <p:extLst>
      <p:ext uri="{BB962C8B-B14F-4D97-AF65-F5344CB8AC3E}">
        <p14:creationId xmlns:p14="http://schemas.microsoft.com/office/powerpoint/2010/main" val="156570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637" y="111078"/>
            <a:ext cx="6844725" cy="645601"/>
          </a:xfrm>
        </p:spPr>
        <p:txBody>
          <a:bodyPr/>
          <a:lstStyle/>
          <a:p>
            <a:r>
              <a:rPr lang="en-US" dirty="0"/>
              <a:t>Pros</a:t>
            </a:r>
          </a:p>
        </p:txBody>
      </p:sp>
      <p:sp>
        <p:nvSpPr>
          <p:cNvPr id="3" name="Text Placeholder 2"/>
          <p:cNvSpPr>
            <a:spLocks noGrp="1"/>
          </p:cNvSpPr>
          <p:nvPr>
            <p:ph type="body" idx="1"/>
          </p:nvPr>
        </p:nvSpPr>
        <p:spPr>
          <a:xfrm>
            <a:off x="115408" y="1550068"/>
            <a:ext cx="8913181" cy="1871360"/>
          </a:xfrm>
        </p:spPr>
        <p:txBody>
          <a:bodyPr/>
          <a:lstStyle/>
          <a:p>
            <a:pPr marL="28575" indent="0">
              <a:buNone/>
            </a:pPr>
            <a:r>
              <a:rPr lang="en-US" sz="2000" b="1" dirty="0"/>
              <a:t>Simple model :</a:t>
            </a:r>
          </a:p>
          <a:p>
            <a:r>
              <a:rPr lang="en-US" sz="2000" dirty="0"/>
              <a:t>The Linear regression model is the simplest equation using which the relationship between the multiple predictor variables and predicted variable can be expressed.</a:t>
            </a:r>
          </a:p>
        </p:txBody>
      </p:sp>
    </p:spTree>
    <p:extLst>
      <p:ext uri="{BB962C8B-B14F-4D97-AF65-F5344CB8AC3E}">
        <p14:creationId xmlns:p14="http://schemas.microsoft.com/office/powerpoint/2010/main" val="161296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UTA Accessibl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essible-PPT.pptx" id="{DC14534C-1046-F040-970C-D4B656BEDF73}" vid="{22719C90-FD2E-C343-B61D-D3EE9148FC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AE8C2F9B7856C4FB1B45376C9CA1279" ma:contentTypeVersion="12" ma:contentTypeDescription="Create a new document." ma:contentTypeScope="" ma:versionID="47b510a268ab94799d39988294a018bf">
  <xsd:schema xmlns:xsd="http://www.w3.org/2001/XMLSchema" xmlns:xs="http://www.w3.org/2001/XMLSchema" xmlns:p="http://schemas.microsoft.com/office/2006/metadata/properties" xmlns:ns2="56169281-d10e-4687-8d86-e0ae9795bb4c" xmlns:ns3="d98033a5-711e-4d41-9a92-34dc22feb152" targetNamespace="http://schemas.microsoft.com/office/2006/metadata/properties" ma:root="true" ma:fieldsID="430f78a0ddeb4ad93cb2cb32c7d65c5c" ns2:_="" ns3:_="">
    <xsd:import namespace="56169281-d10e-4687-8d86-e0ae9795bb4c"/>
    <xsd:import namespace="d98033a5-711e-4d41-9a92-34dc22feb1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69281-d10e-4687-8d86-e0ae9795bb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8033a5-711e-4d41-9a92-34dc22feb1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99CAED-701D-44BF-B45E-0631AD0D07E6}">
  <ds:schemaRefs>
    <ds:schemaRef ds:uri="56169281-d10e-4687-8d86-e0ae9795bb4c"/>
    <ds:schemaRef ds:uri="http://schemas.microsoft.com/office/2006/metadata/properties"/>
    <ds:schemaRef ds:uri="http://schemas.microsoft.com/office/infopath/2007/PartnerControls"/>
    <ds:schemaRef ds:uri="http://schemas.microsoft.com/office/2006/documentManagement/types"/>
    <ds:schemaRef ds:uri="http://purl.org/dc/terms/"/>
    <ds:schemaRef ds:uri="http://www.w3.org/XML/1998/namespace"/>
    <ds:schemaRef ds:uri="http://purl.org/dc/dcmitype/"/>
    <ds:schemaRef ds:uri="http://schemas.openxmlformats.org/package/2006/metadata/core-properties"/>
    <ds:schemaRef ds:uri="d98033a5-711e-4d41-9a92-34dc22feb152"/>
    <ds:schemaRef ds:uri="http://purl.org/dc/elements/1.1/"/>
  </ds:schemaRefs>
</ds:datastoreItem>
</file>

<file path=customXml/itemProps2.xml><?xml version="1.0" encoding="utf-8"?>
<ds:datastoreItem xmlns:ds="http://schemas.openxmlformats.org/officeDocument/2006/customXml" ds:itemID="{6987676A-099B-4B53-B66D-C60F83A71424}">
  <ds:schemaRefs>
    <ds:schemaRef ds:uri="http://schemas.microsoft.com/sharepoint/v3/contenttype/forms"/>
  </ds:schemaRefs>
</ds:datastoreItem>
</file>

<file path=customXml/itemProps3.xml><?xml version="1.0" encoding="utf-8"?>
<ds:datastoreItem xmlns:ds="http://schemas.openxmlformats.org/officeDocument/2006/customXml" ds:itemID="{DAF4F739-B76C-4907-A1E7-133652B3E2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69281-d10e-4687-8d86-e0ae9795bb4c"/>
    <ds:schemaRef ds:uri="d98033a5-711e-4d41-9a92-34dc22feb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UTA Accessible Template</Template>
  <TotalTime>1206</TotalTime>
  <Words>2590</Words>
  <Application>Microsoft Office PowerPoint</Application>
  <PresentationFormat>On-screen Show (16:9)</PresentationFormat>
  <Paragraphs>253</Paragraphs>
  <Slides>41</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Cambria Math</vt:lpstr>
      <vt:lpstr>Courier New</vt:lpstr>
      <vt:lpstr>Helvetica</vt:lpstr>
      <vt:lpstr>Helvetica Neue</vt:lpstr>
      <vt:lpstr>Montserrat</vt:lpstr>
      <vt:lpstr>Vitesse</vt:lpstr>
      <vt:lpstr>Vitesse Bold</vt:lpstr>
      <vt:lpstr>Wingdings</vt:lpstr>
      <vt:lpstr>UTA Accessible Template</vt:lpstr>
      <vt:lpstr>DASC 5301-002</vt:lpstr>
      <vt:lpstr>Regression  Classification</vt:lpstr>
      <vt:lpstr>What are linear models?</vt:lpstr>
      <vt:lpstr>Linear Regression</vt:lpstr>
      <vt:lpstr>3 Major Questions</vt:lpstr>
      <vt:lpstr>Causal Analysis</vt:lpstr>
      <vt:lpstr>Forecasting</vt:lpstr>
      <vt:lpstr>Predict trends in data</vt:lpstr>
      <vt:lpstr>Pros</vt:lpstr>
      <vt:lpstr>Pros</vt:lpstr>
      <vt:lpstr>Pros</vt:lpstr>
      <vt:lpstr>Cons</vt:lpstr>
      <vt:lpstr>Variables in Regression </vt:lpstr>
      <vt:lpstr>Variables in Regression </vt:lpstr>
      <vt:lpstr>Response Variable versus Predicting Variable? </vt:lpstr>
      <vt:lpstr>Response vs Predicting Variable</vt:lpstr>
      <vt:lpstr>Two analyses study association of continuously measured variables </vt:lpstr>
      <vt:lpstr>Types of Linear Regression</vt:lpstr>
      <vt:lpstr>Simple Linear Regression</vt:lpstr>
      <vt:lpstr>Multiple Linear Regression</vt:lpstr>
      <vt:lpstr>Polynomial Linear Regression</vt:lpstr>
      <vt:lpstr>What is "ε"?</vt:lpstr>
      <vt:lpstr>Multiple Linear Regression: Objectives</vt:lpstr>
      <vt:lpstr>Assumptions of Linear Regression</vt:lpstr>
      <vt:lpstr>Assumptions of Linear Regression</vt:lpstr>
      <vt:lpstr>Assumptions of Linear Regression</vt:lpstr>
      <vt:lpstr>Assumptions of Linear Regression</vt:lpstr>
      <vt:lpstr>Assumptions of Linear Regression</vt:lpstr>
      <vt:lpstr>Multiple Linear Regression: Model</vt:lpstr>
      <vt:lpstr>Model Interpretation: Parameters</vt:lpstr>
      <vt:lpstr>PowerPoint Presentation</vt:lpstr>
      <vt:lpstr>EDA SAT Dataset</vt:lpstr>
      <vt:lpstr>EDA SAT Dataset</vt:lpstr>
      <vt:lpstr>EDA SAT Dataset</vt:lpstr>
      <vt:lpstr>What is OLS?</vt:lpstr>
      <vt:lpstr>Simple Linear Regression</vt:lpstr>
      <vt:lpstr>OLS Output</vt:lpstr>
      <vt:lpstr>Multiple Linear Regression</vt:lpstr>
      <vt:lpstr>OLS output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Melissa J</dc:creator>
  <cp:lastModifiedBy>Sarkar, Subharag</cp:lastModifiedBy>
  <cp:revision>193</cp:revision>
  <dcterms:created xsi:type="dcterms:W3CDTF">2021-08-31T19:16:02Z</dcterms:created>
  <dcterms:modified xsi:type="dcterms:W3CDTF">2023-10-04T23:47:18Z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0x0101006AE8C2F9B7856C4FB1B45376C9CA1279</vt:lpwstr>
  </property>
</Properties>
</file>