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12" r:id="rId5"/>
    <p:sldId id="257" r:id="rId6"/>
    <p:sldId id="262" r:id="rId7"/>
    <p:sldId id="263" r:id="rId8"/>
    <p:sldId id="366" r:id="rId9"/>
    <p:sldId id="264" r:id="rId10"/>
    <p:sldId id="367" r:id="rId11"/>
    <p:sldId id="265" r:id="rId12"/>
    <p:sldId id="268" r:id="rId13"/>
    <p:sldId id="269" r:id="rId14"/>
    <p:sldId id="270" r:id="rId15"/>
    <p:sldId id="354" r:id="rId16"/>
    <p:sldId id="271" r:id="rId17"/>
    <p:sldId id="272" r:id="rId18"/>
    <p:sldId id="273" r:id="rId19"/>
    <p:sldId id="275" r:id="rId20"/>
    <p:sldId id="276" r:id="rId21"/>
    <p:sldId id="277" r:id="rId22"/>
    <p:sldId id="368" r:id="rId23"/>
    <p:sldId id="278" r:id="rId24"/>
    <p:sldId id="279" r:id="rId25"/>
    <p:sldId id="280" r:id="rId26"/>
    <p:sldId id="358" r:id="rId27"/>
    <p:sldId id="359" r:id="rId28"/>
    <p:sldId id="360" r:id="rId29"/>
    <p:sldId id="361" r:id="rId30"/>
    <p:sldId id="362" r:id="rId31"/>
    <p:sldId id="281" r:id="rId32"/>
    <p:sldId id="363" r:id="rId33"/>
    <p:sldId id="364" r:id="rId34"/>
    <p:sldId id="365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184"/>
    <a:srgbClr val="00599B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/>
    <p:restoredTop sz="69007" autoAdjust="0"/>
  </p:normalViewPr>
  <p:slideViewPr>
    <p:cSldViewPr snapToGrid="0" snapToObjects="1">
      <p:cViewPr varScale="1">
        <p:scale>
          <a:sx n="96" d="100"/>
          <a:sy n="96" d="100"/>
        </p:scale>
        <p:origin x="2262" y="78"/>
      </p:cViewPr>
      <p:guideLst/>
    </p:cSldViewPr>
  </p:slideViewPr>
  <p:outlineViewPr>
    <p:cViewPr>
      <p:scale>
        <a:sx n="33" d="100"/>
        <a:sy n="33" d="100"/>
      </p:scale>
      <p:origin x="0" y="-18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Begin-&gt; </a:t>
            </a:r>
            <a:r>
              <a:rPr lang="en-US" sz="1200" b="1" dirty="0">
                <a:solidFill>
                  <a:schemeClr val="tx1"/>
                </a:solidFill>
              </a:rPr>
              <a:t>we remove constant and quasi-constant features.</a:t>
            </a:r>
          </a:p>
          <a:p>
            <a:endParaRPr lang="en-US" dirty="0"/>
          </a:p>
          <a:p>
            <a:r>
              <a:rPr lang="en-US" dirty="0"/>
              <a:t>Constant features </a:t>
            </a:r>
            <a:r>
              <a:rPr lang="en-US" sz="1200" dirty="0">
                <a:solidFill>
                  <a:schemeClr val="tx1"/>
                </a:solidFill>
              </a:rPr>
              <a:t>=&gt;the same value for all the rows of the dataset =&gt; no new information that allows a machine learning model to discriminate or predict a target.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Quasi-constant features =&gt; </a:t>
            </a:r>
            <a:r>
              <a:rPr lang="en-US" sz="1200" dirty="0">
                <a:solidFill>
                  <a:schemeClr val="tx1"/>
                </a:solidFill>
              </a:rPr>
              <a:t>In general, these features provide little if any information that allows a machine learning model to discriminate or predict a target. But there can be exceptions. We should be careful when removing these type of features.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3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Begin =&gt;works by selecting the best features based on univariate statistical tests like ANOVA.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= &gt; Some </a:t>
            </a:r>
            <a:r>
              <a:rPr lang="en-US" dirty="0" err="1"/>
              <a:t>sklearn</a:t>
            </a:r>
            <a:r>
              <a:rPr lang="en-US" dirty="0"/>
              <a:t> function that can be used for univariate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After 2</a:t>
            </a:r>
            <a:r>
              <a:rPr lang="en-US" sz="1200" baseline="30000" dirty="0"/>
              <a:t>nd</a:t>
            </a:r>
            <a:r>
              <a:rPr lang="en-US" sz="1200" dirty="0"/>
              <a:t> point</a:t>
            </a:r>
          </a:p>
          <a:p>
            <a:r>
              <a:rPr lang="en-US" sz="1200" dirty="0"/>
              <a:t>For example, if X and Y are independent, then knowing X does not give any information about Y and vice versa, so their mutual information is zero. At the other extreme, if X is a deterministic function of Y and Y is a deterministic function of X then all information conveyed by X is shared with Y: knowing X determines the value of Y and vice versa. As a result, in this case the mutual information is the same as the uncertainty contained in Y (or X) alone, namely the entropy of Y (or X). Moreover, this mutual information is the same as the entropy of X and as the entropy of Y. (A very special case of this is when X and Y are the same random variable.)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especially important </a:t>
            </a:r>
            <a:r>
              <a:rPr lang="en-US" b="1" dirty="0"/>
              <a:t>in case of collinearity</a:t>
            </a:r>
            <a:r>
              <a:rPr lang="en-US" dirty="0"/>
              <a:t> (when variables in a model are correlated which each other) because backward stepwise may be forced to keep them all in the model unlike forward selection where none of them might be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3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1E7C7E-200A-F626-0A3D-92CC978B8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8871" y="3562708"/>
            <a:ext cx="5226218" cy="14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9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0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55C03-226B-5FC2-208E-578716830E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2741663"/>
            <a:ext cx="3659188" cy="89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23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7501" y="1111158"/>
            <a:ext cx="2721430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Body Content 2">
            <a:extLst>
              <a:ext uri="{FF2B5EF4-FFF2-40B4-BE49-F238E27FC236}">
                <a16:creationId xmlns:a16="http://schemas.microsoft.com/office/drawing/2014/main" id="{AF760239-E1E4-98A8-BC2A-AD64F71B7E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499" y="2856015"/>
            <a:ext cx="2721431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Body Content 2">
            <a:extLst>
              <a:ext uri="{FF2B5EF4-FFF2-40B4-BE49-F238E27FC236}">
                <a16:creationId xmlns:a16="http://schemas.microsoft.com/office/drawing/2014/main" id="{52458702-0A0A-743A-4663-E0EA4FBC4EB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919350" y="1111158"/>
            <a:ext cx="2644240" cy="1744857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Body Content 2">
            <a:extLst>
              <a:ext uri="{FF2B5EF4-FFF2-40B4-BE49-F238E27FC236}">
                <a16:creationId xmlns:a16="http://schemas.microsoft.com/office/drawing/2014/main" id="{E7DCE5C4-5A12-8BD9-2E79-6B094F4C1FD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9453" y="2985224"/>
            <a:ext cx="2721431" cy="1971304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Body Content 2">
            <a:extLst>
              <a:ext uri="{FF2B5EF4-FFF2-40B4-BE49-F238E27FC236}">
                <a16:creationId xmlns:a16="http://schemas.microsoft.com/office/drawing/2014/main" id="{3180402C-B205-3B02-80EC-1389CEFE02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8916" y="1117911"/>
            <a:ext cx="2933203" cy="166173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Body Content 2">
            <a:extLst>
              <a:ext uri="{FF2B5EF4-FFF2-40B4-BE49-F238E27FC236}">
                <a16:creationId xmlns:a16="http://schemas.microsoft.com/office/drawing/2014/main" id="{1D0698A4-F993-1339-EDDC-E122275B26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75267" y="2985224"/>
            <a:ext cx="2952999" cy="1959926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06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6" r:id="rId4"/>
    <p:sldLayoutId id="2147483654" r:id="rId5"/>
    <p:sldLayoutId id="2147483650" r:id="rId6"/>
    <p:sldLayoutId id="2147483652" r:id="rId7"/>
    <p:sldLayoutId id="2147483664" r:id="rId8"/>
    <p:sldLayoutId id="2147483659" r:id="rId9"/>
    <p:sldLayoutId id="2147483662" r:id="rId10"/>
    <p:sldLayoutId id="2147483660" r:id="rId11"/>
    <p:sldLayoutId id="2147483661" r:id="rId12"/>
    <p:sldLayoutId id="2147483667" r:id="rId13"/>
    <p:sldLayoutId id="2147483669" r:id="rId14"/>
    <p:sldLayoutId id="2147483670" r:id="rId15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cikit-learn.org/stable/modules/generated/sklearn.feature_selection.GenericUnivariateSelect.html#sklearn.feature_selection.GenericUnivariateSelect" TargetMode="External"/><Relationship Id="rId4" Type="http://schemas.openxmlformats.org/officeDocument/2006/relationships/hyperlink" Target="https://scikit-learn.org/stable/modules/generated/sklearn.feature_selection.SelectPercentile.html#sklearn.feature_selection.SelectPercentil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feature_selection.mutual_info_classif.html#sklearn.feature_selection.mutual_info_classif" TargetMode="External"/><Relationship Id="rId3" Type="http://schemas.openxmlformats.org/officeDocument/2006/relationships/hyperlink" Target="https://scikit-learn.org/stable/modules/generated/sklearn.feature_selection.SelectPercentile.html#sklearn.feature_selection.SelectPercentile" TargetMode="External"/><Relationship Id="rId7" Type="http://schemas.openxmlformats.org/officeDocument/2006/relationships/hyperlink" Target="https://scikit-learn.org/stable/modules/generated/sklearn.feature_selection.f_classif.html#sklearn.feature_selection.f_classif" TargetMode="External"/><Relationship Id="rId2" Type="http://schemas.openxmlformats.org/officeDocument/2006/relationships/hyperlink" Target="https://scikit-learn.org/stable/modules/generated/sklearn.feature_selection.SelectKBest.html#sklearn.feature_selection.SelectKBes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ikit-learn.org/stable/modules/generated/sklearn.feature_selection.chi2.html#sklearn.feature_selection.chi2" TargetMode="External"/><Relationship Id="rId5" Type="http://schemas.openxmlformats.org/officeDocument/2006/relationships/hyperlink" Target="https://scikit-learn.org/stable/modules/generated/sklearn.feature_selection.mutual_info_regression.html#sklearn.feature_selection.mutual_info_regression" TargetMode="External"/><Relationship Id="rId4" Type="http://schemas.openxmlformats.org/officeDocument/2006/relationships/hyperlink" Target="https://scikit-learn.org/stable/modules/generated/sklearn.feature_selection.f_regression.html#sklearn.feature_selection.f_regress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B848F2-6BE7-3141-86BE-B5237EC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DASC 5301-002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BFB8A-B48E-3048-95CB-0E471938D6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 Selection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5C99-0433-CA4C-BCDF-6FE96532A6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 Subharag Sarkar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89E92A-5BA8-3F42-81FD-952F958B68E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2023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C3E28C2-8E63-BB37-438D-64077DB5F2DB}"/>
              </a:ext>
            </a:extLst>
          </p:cNvPr>
          <p:cNvSpPr txBox="1">
            <a:spLocks/>
          </p:cNvSpPr>
          <p:nvPr/>
        </p:nvSpPr>
        <p:spPr>
          <a:xfrm>
            <a:off x="611584" y="3341266"/>
            <a:ext cx="2333625" cy="29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pitchFamily="2" charset="2"/>
              <a:buNone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Slides Courtesy - </a:t>
            </a:r>
            <a:r>
              <a:rPr lang="en-US" dirty="0" err="1"/>
              <a:t>Rózsa</a:t>
            </a:r>
            <a:r>
              <a:rPr lang="en-US" dirty="0"/>
              <a:t> </a:t>
            </a:r>
            <a:r>
              <a:rPr lang="en-US" dirty="0" err="1"/>
              <a:t>Záruba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2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8C47-BD8A-FE4E-942A-1EE70816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Univariate Selection </a:t>
            </a:r>
            <a:r>
              <a:rPr lang="en-US" dirty="0"/>
              <a:t>M</a:t>
            </a:r>
            <a:r>
              <a:rPr lang="en-US" b="1" dirty="0">
                <a:solidFill>
                  <a:schemeClr val="tx1"/>
                </a:solidFill>
              </a:rPr>
              <a:t>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4097-704C-ED4A-A497-C59798C5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891995"/>
            <a:ext cx="8246070" cy="38176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can be seen as a preprocessing step to an estimator. </a:t>
            </a:r>
          </a:p>
          <a:p>
            <a:r>
              <a:rPr lang="en-US" dirty="0"/>
              <a:t>The methods are based on F-test and estimate the degree of linear dependency between two random variables. </a:t>
            </a:r>
          </a:p>
          <a:p>
            <a:r>
              <a:rPr lang="en-US" dirty="0"/>
              <a:t>They assume a linear relationship between the feature and the target. </a:t>
            </a:r>
          </a:p>
          <a:p>
            <a:r>
              <a:rPr lang="en-US" dirty="0"/>
              <a:t>These methods also assume that the variables follow a Gaussian distribution.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7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2484-7AE6-3A42-846F-0982A48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Univariate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37933"/>
            <a:ext cx="8246070" cy="351221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hlinkClick r:id="rId3" tooltip="sklearn.feature_selection.SelectKBest"/>
              </a:rPr>
              <a:t>SelectKBest</a:t>
            </a:r>
            <a:r>
              <a:rPr lang="en-US" dirty="0"/>
              <a:t> removes all but the highest </a:t>
            </a:r>
            <a:r>
              <a:rPr lang="en-US" b="1" i="1" dirty="0"/>
              <a:t>k</a:t>
            </a:r>
            <a:r>
              <a:rPr lang="en-US" dirty="0"/>
              <a:t> scoring features.</a:t>
            </a:r>
          </a:p>
          <a:p>
            <a:r>
              <a:rPr lang="en-US" dirty="0" err="1">
                <a:hlinkClick r:id="rId4" tooltip="sklearn.feature_selection.SelectPercentile"/>
              </a:rPr>
              <a:t>SelectPercentile</a:t>
            </a:r>
            <a:r>
              <a:rPr lang="en-US" dirty="0"/>
              <a:t> removes all but a user-specified highest scoring percentage of features</a:t>
            </a:r>
          </a:p>
          <a:p>
            <a:r>
              <a:rPr lang="en-US" dirty="0" err="1">
                <a:hlinkClick r:id="rId5" tooltip="sklearn.feature_selection.GenericUnivariateSelect"/>
              </a:rPr>
              <a:t>GenericUnivariateSelect</a:t>
            </a:r>
            <a:r>
              <a:rPr lang="en-US" dirty="0"/>
              <a:t> allows to perform univariate feature selection with a configurable strategy. </a:t>
            </a:r>
          </a:p>
          <a:p>
            <a:r>
              <a:rPr lang="en-US" dirty="0"/>
              <a:t>This allows to select the best univariate selection strategy with hyper-parameter search estimator.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2484-7AE6-3A42-846F-0982A48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Univariate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891995"/>
            <a:ext cx="8551481" cy="351221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These objects take as input a scoring function that returns univariate scores and p-values (or only scores for </a:t>
            </a:r>
            <a:r>
              <a:rPr lang="en-US" sz="2600" dirty="0" err="1">
                <a:hlinkClick r:id="rId2"/>
              </a:rPr>
              <a:t>SelectKBest</a:t>
            </a:r>
            <a:r>
              <a:rPr lang="en-US" sz="2600" dirty="0"/>
              <a:t> and </a:t>
            </a:r>
            <a:r>
              <a:rPr lang="en-US" sz="2600" dirty="0" err="1">
                <a:hlinkClick r:id="rId3"/>
              </a:rPr>
              <a:t>SelectPercentile</a:t>
            </a:r>
            <a:r>
              <a:rPr lang="en-US" sz="2600" dirty="0"/>
              <a:t>):</a:t>
            </a:r>
          </a:p>
          <a:p>
            <a:r>
              <a:rPr lang="en-US" sz="2600" dirty="0"/>
              <a:t>For regression tasks: </a:t>
            </a:r>
            <a:r>
              <a:rPr lang="en-US" sz="2600" dirty="0" err="1">
                <a:hlinkClick r:id="rId4"/>
              </a:rPr>
              <a:t>f_regression</a:t>
            </a:r>
            <a:r>
              <a:rPr lang="en-US" sz="2600" dirty="0"/>
              <a:t>, </a:t>
            </a:r>
            <a:r>
              <a:rPr lang="en-US" sz="2600" dirty="0" err="1">
                <a:hlinkClick r:id="rId5"/>
              </a:rPr>
              <a:t>mutual_info_regression</a:t>
            </a:r>
            <a:endParaRPr lang="en-US" sz="2600" dirty="0"/>
          </a:p>
          <a:p>
            <a:r>
              <a:rPr lang="en-US" sz="2600" dirty="0"/>
              <a:t>For classification tasks: </a:t>
            </a:r>
            <a:r>
              <a:rPr lang="en-US" sz="2600" dirty="0">
                <a:hlinkClick r:id="rId6"/>
              </a:rPr>
              <a:t>chi2</a:t>
            </a:r>
            <a:r>
              <a:rPr lang="en-US" sz="2600" dirty="0"/>
              <a:t>, </a:t>
            </a:r>
            <a:r>
              <a:rPr lang="en-US" sz="2600" dirty="0" err="1">
                <a:hlinkClick r:id="rId7"/>
              </a:rPr>
              <a:t>f_classif</a:t>
            </a:r>
            <a:r>
              <a:rPr lang="en-US" sz="2600" dirty="0"/>
              <a:t>, </a:t>
            </a:r>
            <a:r>
              <a:rPr lang="en-US" sz="2600" dirty="0" err="1">
                <a:hlinkClick r:id="rId8"/>
              </a:rPr>
              <a:t>mutual_info_classif</a:t>
            </a:r>
            <a:endParaRPr lang="en-US" sz="2600" dirty="0"/>
          </a:p>
          <a:p>
            <a:r>
              <a:rPr lang="en-US" b="1" i="1" dirty="0"/>
              <a:t>Mutual information </a:t>
            </a:r>
            <a:r>
              <a:rPr lang="en-US" dirty="0"/>
              <a:t>methods can capture any kind of statistical dependency, but being nonparametric, they require more samples for accurate estimation.</a:t>
            </a:r>
          </a:p>
        </p:txBody>
      </p:sp>
    </p:spTree>
    <p:extLst>
      <p:ext uri="{BB962C8B-B14F-4D97-AF65-F5344CB8AC3E}">
        <p14:creationId xmlns:p14="http://schemas.microsoft.com/office/powerpoint/2010/main" val="1289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EB33-F83C-1145-9A13-F03C7B71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6" y="2049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CD4C-C8A7-344F-90A8-627883DA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4" y="815795"/>
            <a:ext cx="8246070" cy="3512210"/>
          </a:xfrm>
        </p:spPr>
        <p:txBody>
          <a:bodyPr>
            <a:normAutofit/>
          </a:bodyPr>
          <a:lstStyle/>
          <a:p>
            <a:r>
              <a:rPr lang="en-US" sz="2000" b="1" dirty="0"/>
              <a:t>Information gain</a:t>
            </a:r>
            <a:r>
              <a:rPr lang="en-US" sz="2000" dirty="0"/>
              <a:t> or </a:t>
            </a:r>
            <a:r>
              <a:rPr lang="en-US" sz="2000" b="1" dirty="0"/>
              <a:t>mutual information</a:t>
            </a:r>
            <a:r>
              <a:rPr lang="en-US" sz="2000" dirty="0"/>
              <a:t> measures how much information the presence/absence of a feature contributes to making the correct prediction on the target.</a:t>
            </a:r>
          </a:p>
          <a:p>
            <a:r>
              <a:rPr lang="en-US" sz="2000" b="1" i="1" dirty="0"/>
              <a:t>Mutual information</a:t>
            </a:r>
            <a:r>
              <a:rPr lang="en-US" sz="2000" dirty="0"/>
              <a:t> measures the information that X and Y share: It measures how much knowing one of these variables reduces uncertainty about the other.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Wikipedia (https://en.wikipedia.org/wiki/Mutual_information)</a:t>
            </a:r>
          </a:p>
        </p:txBody>
      </p:sp>
    </p:spTree>
    <p:extLst>
      <p:ext uri="{BB962C8B-B14F-4D97-AF65-F5344CB8AC3E}">
        <p14:creationId xmlns:p14="http://schemas.microsoft.com/office/powerpoint/2010/main" val="26711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4A4B-6783-DF49-B777-7BAFB71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mutual_info_classif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E7C6-6DA2-E944-AC65-5029DEE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891995"/>
            <a:ext cx="8246070" cy="3512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estimates mutual information for a </a:t>
            </a:r>
            <a:r>
              <a:rPr lang="en-US" b="1" u="sng" dirty="0"/>
              <a:t>discrete</a:t>
            </a:r>
            <a:r>
              <a:rPr lang="en-US" dirty="0"/>
              <a:t> target variable.</a:t>
            </a:r>
          </a:p>
          <a:p>
            <a:r>
              <a:rPr lang="en-US" dirty="0"/>
              <a:t>Mutual information (MI) between two random variables is a non-negative value, which measures the dependency between the variables. It is equal to zero </a:t>
            </a:r>
            <a:r>
              <a:rPr lang="en-US" i="1" dirty="0"/>
              <a:t>if and only if </a:t>
            </a:r>
            <a:r>
              <a:rPr lang="en-US" dirty="0"/>
              <a:t>two random variables are independent, and higher values mean higher dependency.</a:t>
            </a:r>
          </a:p>
          <a:p>
            <a:r>
              <a:rPr lang="en-US" dirty="0"/>
              <a:t>This function relies on nonparametric methods based on entropy estimation from k-nearest neighbors distances.</a:t>
            </a:r>
          </a:p>
          <a:p>
            <a:r>
              <a:rPr lang="en-US" dirty="0"/>
              <a:t>It can be used for univariate features selection.</a:t>
            </a:r>
          </a:p>
        </p:txBody>
      </p:sp>
    </p:spTree>
    <p:extLst>
      <p:ext uri="{BB962C8B-B14F-4D97-AF65-F5344CB8AC3E}">
        <p14:creationId xmlns:p14="http://schemas.microsoft.com/office/powerpoint/2010/main" val="366719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67B1-2106-E747-98DE-C7BCB78E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mutual_info_regression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FA7-122C-2140-ADBB-A1C13EF7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968805"/>
            <a:ext cx="8246070" cy="3512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Estimate mutual information for a </a:t>
            </a:r>
            <a:r>
              <a:rPr lang="en-US" b="1" u="sng" dirty="0"/>
              <a:t>continuous</a:t>
            </a:r>
            <a:r>
              <a:rPr lang="en-US" dirty="0"/>
              <a:t> target variable.</a:t>
            </a:r>
          </a:p>
          <a:p>
            <a:r>
              <a:rPr lang="en-US" dirty="0"/>
              <a:t>Mutual information (MI) between two random variables is a non-negative value, which measures the dependency between the variables. It is equal to zero if and only if two random variables are independent, and higher values mean higher dependency.</a:t>
            </a:r>
          </a:p>
          <a:p>
            <a:r>
              <a:rPr lang="en-US" dirty="0"/>
              <a:t>The function relies on nonparametric methods based on entropy estimation from k-nearest neighbors distances.</a:t>
            </a:r>
          </a:p>
          <a:p>
            <a:r>
              <a:rPr lang="en-US" dirty="0"/>
              <a:t>It can be used for univariate features selection</a:t>
            </a:r>
          </a:p>
        </p:txBody>
      </p:sp>
    </p:spTree>
    <p:extLst>
      <p:ext uri="{BB962C8B-B14F-4D97-AF65-F5344CB8AC3E}">
        <p14:creationId xmlns:p14="http://schemas.microsoft.com/office/powerpoint/2010/main" val="33185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E5E7-7139-2F4D-9FFA-2558EE07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Fisher Score (chi-square implementation)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6A28-789F-6A48-A03A-02713DFB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08561"/>
            <a:ext cx="8246070" cy="35122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the </a:t>
            </a:r>
            <a:r>
              <a:rPr lang="en-US" b="1" dirty="0"/>
              <a:t>chi-square implementation</a:t>
            </a:r>
            <a:r>
              <a:rPr lang="en-US" dirty="0"/>
              <a:t> in </a:t>
            </a:r>
            <a:r>
              <a:rPr lang="en-US" dirty="0" err="1"/>
              <a:t>scikit</a:t>
            </a:r>
            <a:r>
              <a:rPr lang="en-US" dirty="0"/>
              <a:t>-learn. It computes chi-squared stats between each non-negative feature and class.</a:t>
            </a:r>
          </a:p>
          <a:p>
            <a:r>
              <a:rPr lang="en-US" dirty="0"/>
              <a:t>This score should be used to evaluate categorical variables in a classification task. </a:t>
            </a:r>
          </a:p>
          <a:p>
            <a:r>
              <a:rPr lang="en-US" dirty="0"/>
              <a:t>It compares the observed distribution of the different classes of target Y among the different categories of the feature, against the expected distribution of the target classes, regardless of the feature categories.</a:t>
            </a:r>
          </a:p>
        </p:txBody>
      </p:sp>
    </p:spTree>
    <p:extLst>
      <p:ext uri="{BB962C8B-B14F-4D97-AF65-F5344CB8AC3E}">
        <p14:creationId xmlns:p14="http://schemas.microsoft.com/office/powerpoint/2010/main" val="25465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4E0F-90CC-B14C-B0E8-0ED2D24B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ANOVA F-value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638F-DDC0-6249-B228-09FE6F1E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1995"/>
            <a:ext cx="8686800" cy="3829050"/>
          </a:xfrm>
        </p:spPr>
        <p:txBody>
          <a:bodyPr>
            <a:normAutofit/>
          </a:bodyPr>
          <a:lstStyle/>
          <a:p>
            <a:r>
              <a:rPr lang="en-US" sz="2400" dirty="0"/>
              <a:t>Compute the ANOVA F-value for the provided sample.</a:t>
            </a:r>
          </a:p>
          <a:p>
            <a:r>
              <a:rPr lang="en-US" sz="2400" dirty="0"/>
              <a:t>If the features are categorical, we will calculate a chi-square statistic between each feature and the target vector. However, if the features are quantitative, we will compute the ANOVA F-value between each feature and the target vector.</a:t>
            </a:r>
          </a:p>
          <a:p>
            <a:r>
              <a:rPr lang="en-US" sz="2400" dirty="0"/>
              <a:t>The F-value scores examine if, when we group the numerical feature by the target vector, the means for each group are significantly different.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82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7D53-32C7-4049-AA43-2B79474A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Correlation-Matrix with </a:t>
            </a:r>
            <a:r>
              <a:rPr lang="en-US" b="1" dirty="0" err="1">
                <a:solidFill>
                  <a:schemeClr val="tx1"/>
                </a:solidFill>
              </a:rPr>
              <a:t>Heatmap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A790-D509-8445-8930-D2D36D26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891995"/>
            <a:ext cx="8246070" cy="363871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Correlation</a:t>
            </a:r>
            <a:r>
              <a:rPr lang="en-US" sz="2400" dirty="0"/>
              <a:t> is a measure of the linear relationship of 2 or more variables. Through correlation, we can predict one variable from the other.</a:t>
            </a:r>
          </a:p>
          <a:p>
            <a:r>
              <a:rPr lang="en-US" sz="2400" b="1" dirty="0"/>
              <a:t>Good variables are highly correlated with the target</a:t>
            </a:r>
            <a:r>
              <a:rPr lang="en-US" sz="2400" dirty="0"/>
              <a:t>.</a:t>
            </a:r>
          </a:p>
          <a:p>
            <a:r>
              <a:rPr lang="en-US" sz="2400" dirty="0"/>
              <a:t>Correlated predictor variables provide redundant information.</a:t>
            </a:r>
          </a:p>
          <a:p>
            <a:r>
              <a:rPr lang="en-US" sz="2400" b="1" dirty="0"/>
              <a:t>Variables should be correlated with the target but uncorrelated among themselves</a:t>
            </a:r>
            <a:r>
              <a:rPr lang="en-US" sz="2400" dirty="0"/>
              <a:t>.</a:t>
            </a:r>
          </a:p>
          <a:p>
            <a:r>
              <a:rPr lang="en-US" sz="2400" u="sng" dirty="0"/>
              <a:t>Correlation Feature Selection evaluates subsets of features on the basis of the following hypothesis:</a:t>
            </a:r>
          </a:p>
          <a:p>
            <a:pPr lvl="1"/>
            <a:r>
              <a:rPr lang="en-US" sz="1600" b="1" i="1" dirty="0"/>
              <a:t>"Good feature subsets contain features highly correlated with the target, yet uncorrelated to each other"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C6ED-777A-203E-FB02-422ABF40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</a:p>
        </p:txBody>
      </p:sp>
    </p:spTree>
    <p:extLst>
      <p:ext uri="{BB962C8B-B14F-4D97-AF65-F5344CB8AC3E}">
        <p14:creationId xmlns:p14="http://schemas.microsoft.com/office/powerpoint/2010/main" val="24234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What </a:t>
            </a:r>
            <a:r>
              <a:rPr lang="en-US">
                <a:solidFill>
                  <a:schemeClr val="tx1"/>
                </a:solidFill>
                <a:effectLst/>
              </a:rPr>
              <a:t>is Variable </a:t>
            </a:r>
            <a:r>
              <a:rPr lang="en-US" dirty="0"/>
              <a:t>S</a:t>
            </a:r>
            <a:r>
              <a:rPr lang="en-US">
                <a:solidFill>
                  <a:schemeClr val="tx1"/>
                </a:solidFill>
                <a:effectLst/>
              </a:rPr>
              <a:t>election</a:t>
            </a:r>
            <a:r>
              <a:rPr lang="en-US" dirty="0">
                <a:solidFill>
                  <a:schemeClr val="tx1"/>
                </a:solidFill>
                <a:effectLst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Feature selection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chemeClr val="tx1"/>
                </a:solidFill>
              </a:rPr>
              <a:t>variable selection</a:t>
            </a:r>
            <a:r>
              <a:rPr lang="en-US" dirty="0">
                <a:solidFill>
                  <a:schemeClr val="tx1"/>
                </a:solidFill>
              </a:rPr>
              <a:t> is the process of selecting a subset of relevant features or variables from the total features of a level in a data set to build machine learning algorithms.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3FA-C61A-7F4A-9717-62CF197B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Wrapper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2017-6860-6040-AFDB-C139F261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4602"/>
            <a:ext cx="8832574" cy="3829050"/>
          </a:xfrm>
        </p:spPr>
        <p:txBody>
          <a:bodyPr>
            <a:normAutofit/>
          </a:bodyPr>
          <a:lstStyle/>
          <a:p>
            <a:r>
              <a:rPr lang="en-US" sz="2600" dirty="0"/>
              <a:t>In wrapper methods, we try to use a subset of features and train a model using them. </a:t>
            </a:r>
          </a:p>
          <a:p>
            <a:r>
              <a:rPr lang="en-US" sz="2600" dirty="0"/>
              <a:t>Based on the inferences that we draw from the previous model, we decide to add or remove features from the subset. </a:t>
            </a:r>
          </a:p>
          <a:p>
            <a:r>
              <a:rPr lang="en-US" sz="2600" dirty="0"/>
              <a:t>The problem is essentially reduced to a search problem. </a:t>
            </a:r>
          </a:p>
          <a:p>
            <a:r>
              <a:rPr lang="en-US" sz="2600" dirty="0"/>
              <a:t>These methods are usually computationally very expensive.</a:t>
            </a:r>
          </a:p>
        </p:txBody>
      </p:sp>
    </p:spTree>
    <p:extLst>
      <p:ext uri="{BB962C8B-B14F-4D97-AF65-F5344CB8AC3E}">
        <p14:creationId xmlns:p14="http://schemas.microsoft.com/office/powerpoint/2010/main" val="42164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Wrapper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Forward selection </a:t>
            </a:r>
          </a:p>
          <a:p>
            <a:r>
              <a:rPr lang="en-US" sz="2600" dirty="0"/>
              <a:t>Backward elimination</a:t>
            </a:r>
          </a:p>
          <a:p>
            <a:r>
              <a:rPr lang="en-US" sz="2600" dirty="0"/>
              <a:t>Exhaustive feature selection</a:t>
            </a:r>
          </a:p>
          <a:p>
            <a:r>
              <a:rPr lang="en-US" sz="2600" dirty="0"/>
              <a:t>Recursive feature elimination</a:t>
            </a:r>
          </a:p>
          <a:p>
            <a:r>
              <a:rPr lang="en-US" sz="2600" dirty="0"/>
              <a:t>Recursive feature elimination with cross-validation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53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949F-DC1D-4249-9601-5A5F32D0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Forward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6BED-76CD-4B4A-AF1A-1FE503D3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891995"/>
            <a:ext cx="8246070" cy="3817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Forward Stepwise Selection</a:t>
            </a:r>
            <a:r>
              <a:rPr lang="en-US" dirty="0"/>
              <a:t> (or </a:t>
            </a:r>
            <a:r>
              <a:rPr lang="en-US" b="1" dirty="0"/>
              <a:t>Forward Selection</a:t>
            </a:r>
            <a:r>
              <a:rPr lang="en-US" dirty="0"/>
              <a:t>):</a:t>
            </a:r>
          </a:p>
          <a:p>
            <a:r>
              <a:rPr lang="en-US" dirty="0"/>
              <a:t>It is a variable selection method which:</a:t>
            </a:r>
          </a:p>
          <a:p>
            <a:r>
              <a:rPr lang="en-US" b="1" dirty="0"/>
              <a:t>Begins</a:t>
            </a:r>
            <a:r>
              <a:rPr lang="en-US" dirty="0"/>
              <a:t> with a model that contains no variables (called the </a:t>
            </a:r>
            <a:r>
              <a:rPr lang="en-US" i="1" dirty="0"/>
              <a:t>Null Model</a:t>
            </a:r>
            <a:r>
              <a:rPr lang="en-US" dirty="0"/>
              <a:t>)</a:t>
            </a:r>
          </a:p>
          <a:p>
            <a:r>
              <a:rPr lang="en-US" b="1" dirty="0"/>
              <a:t>Then</a:t>
            </a:r>
            <a:r>
              <a:rPr lang="en-US" dirty="0"/>
              <a:t> starts adding the most significant variables one after the other</a:t>
            </a:r>
          </a:p>
          <a:p>
            <a:r>
              <a:rPr lang="en-US" b="1" dirty="0"/>
              <a:t>Until</a:t>
            </a:r>
            <a:r>
              <a:rPr lang="en-US" dirty="0"/>
              <a:t> a pre-specified stopping rule is reached or until all the variables under consideration are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334894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Determine the most significant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906643"/>
            <a:ext cx="8246070" cy="3512210"/>
          </a:xfrm>
        </p:spPr>
        <p:txBody>
          <a:bodyPr/>
          <a:lstStyle/>
          <a:p>
            <a:r>
              <a:rPr lang="en-US" dirty="0"/>
              <a:t>The most significant variable can be chosen so that, when added to the model:</a:t>
            </a:r>
          </a:p>
          <a:p>
            <a:r>
              <a:rPr lang="en-US" dirty="0"/>
              <a:t>It has the smallest p-value, or</a:t>
            </a:r>
          </a:p>
          <a:p>
            <a:r>
              <a:rPr lang="en-US" dirty="0"/>
              <a:t>It provides the highest increase in R</a:t>
            </a:r>
            <a:r>
              <a:rPr lang="en-US" baseline="30000" dirty="0"/>
              <a:t>2</a:t>
            </a:r>
            <a:r>
              <a:rPr lang="en-US" dirty="0"/>
              <a:t>, or</a:t>
            </a:r>
          </a:p>
          <a:p>
            <a:r>
              <a:rPr lang="en-US" dirty="0"/>
              <a:t>It provides the highest drop in model RSS (Residuals Sum of Squares) compared to other predictors under consideration.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1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Choose a stopping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891995"/>
            <a:ext cx="8246070" cy="3512210"/>
          </a:xfrm>
        </p:spPr>
        <p:txBody>
          <a:bodyPr>
            <a:normAutofit/>
          </a:bodyPr>
          <a:lstStyle/>
          <a:p>
            <a:r>
              <a:rPr lang="en-US" sz="2600" dirty="0"/>
              <a:t>The stopping rule is satisfied when all remaining variables to consider have a p-value larger than some specified threshold, if added to the model.</a:t>
            </a:r>
          </a:p>
          <a:p>
            <a:r>
              <a:rPr lang="en-US" sz="2600" dirty="0"/>
              <a:t>When we reach this state, forward selection will terminate and return a model that only contains variables with p-values &lt; threshold.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7926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How to determine the threshold?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906643"/>
            <a:ext cx="8246070" cy="3512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threshold can be:</a:t>
            </a:r>
          </a:p>
          <a:p>
            <a:r>
              <a:rPr lang="en-US" dirty="0"/>
              <a:t>A fixed value (for instance: 0.05 or 0.2 or 0.5)</a:t>
            </a:r>
          </a:p>
          <a:p>
            <a:r>
              <a:rPr lang="en-US" dirty="0"/>
              <a:t>Determined by AIC (</a:t>
            </a:r>
            <a:r>
              <a:rPr lang="en-US" dirty="0" err="1"/>
              <a:t>Akaike</a:t>
            </a:r>
            <a:r>
              <a:rPr lang="en-US" dirty="0"/>
              <a:t> Information Criterion)</a:t>
            </a:r>
          </a:p>
          <a:p>
            <a:r>
              <a:rPr lang="en-US" dirty="0"/>
              <a:t>Determined by BIC (Bayesian information criterion)</a:t>
            </a:r>
          </a:p>
          <a:p>
            <a:r>
              <a:rPr lang="en-US" dirty="0"/>
              <a:t>If we choose a fixed value, the threshold will be the same for all variables.</a:t>
            </a:r>
          </a:p>
          <a:p>
            <a:r>
              <a:rPr lang="en-US" dirty="0"/>
              <a:t>If we let AIC or BIC automatically determine the threshold, it will be different for each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AIC and BIC?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815645"/>
            <a:ext cx="8246070" cy="3512210"/>
          </a:xfrm>
        </p:spPr>
        <p:txBody>
          <a:bodyPr>
            <a:normAutofit fontScale="25000" lnSpcReduction="20000"/>
          </a:bodyPr>
          <a:lstStyle/>
          <a:p>
            <a:r>
              <a:rPr lang="en-US" sz="7400" dirty="0"/>
              <a:t>AIC and BIC are widely used in model selection criteria. </a:t>
            </a:r>
          </a:p>
          <a:p>
            <a:r>
              <a:rPr lang="en-US" sz="7400" dirty="0"/>
              <a:t>AIC means </a:t>
            </a:r>
            <a:r>
              <a:rPr lang="en-US" sz="7400" b="1" dirty="0"/>
              <a:t>Akaike’s Information Criteria </a:t>
            </a:r>
          </a:p>
          <a:p>
            <a:r>
              <a:rPr lang="en-US" sz="7400" dirty="0"/>
              <a:t>BIC </a:t>
            </a:r>
            <a:r>
              <a:rPr lang="en-US" sz="7400" b="1" dirty="0"/>
              <a:t>means Bayesian Information Criteria.</a:t>
            </a:r>
            <a:r>
              <a:rPr lang="en-US" sz="7400" dirty="0"/>
              <a:t> </a:t>
            </a:r>
          </a:p>
          <a:p>
            <a:r>
              <a:rPr lang="en-US" sz="7400" dirty="0"/>
              <a:t>Though these two terms address model selection, they are not the same. </a:t>
            </a:r>
          </a:p>
          <a:p>
            <a:r>
              <a:rPr lang="en-US" sz="7400" dirty="0"/>
              <a:t>When comparing the Bayesian Information Criteria and the Akaike’s Information Criteria, penalty for additional parameters is more in BIC than AIC. </a:t>
            </a:r>
          </a:p>
          <a:p>
            <a:r>
              <a:rPr lang="en-US" sz="7400" dirty="0"/>
              <a:t>Unlike the AIC, the BIC penalizes free parameters more strongly.</a:t>
            </a:r>
          </a:p>
          <a:p>
            <a:pPr marL="0" indent="0">
              <a:buNone/>
            </a:pPr>
            <a:endParaRPr lang="en-US" sz="7400" dirty="0"/>
          </a:p>
          <a:p>
            <a:pPr marL="0" indent="0">
              <a:buNone/>
            </a:pPr>
            <a:r>
              <a:rPr lang="en-US" sz="7400" i="1" dirty="0"/>
              <a:t>AIC</a:t>
            </a:r>
            <a:r>
              <a:rPr lang="en-US" sz="7400" i="1" baseline="-25000" dirty="0"/>
              <a:t>k</a:t>
            </a:r>
            <a:r>
              <a:rPr lang="en-US" sz="7400" dirty="0"/>
              <a:t>=</a:t>
            </a:r>
            <a:r>
              <a:rPr lang="en-US" sz="7400" i="1" dirty="0" err="1"/>
              <a:t>n</a:t>
            </a:r>
            <a:r>
              <a:rPr lang="en-US" sz="7400" dirty="0" err="1"/>
              <a:t>ln</a:t>
            </a:r>
            <a:r>
              <a:rPr lang="en-US" sz="7400" dirty="0"/>
              <a:t>(</a:t>
            </a:r>
            <a:r>
              <a:rPr lang="en-US" sz="7400" i="1" dirty="0"/>
              <a:t>SSE</a:t>
            </a:r>
            <a:r>
              <a:rPr lang="en-US" sz="7400" dirty="0"/>
              <a:t>)−</a:t>
            </a:r>
            <a:r>
              <a:rPr lang="en-US" sz="7400" i="1" dirty="0" err="1"/>
              <a:t>n</a:t>
            </a:r>
            <a:r>
              <a:rPr lang="en-US" sz="7400" dirty="0" err="1"/>
              <a:t>ln</a:t>
            </a:r>
            <a:r>
              <a:rPr lang="en-US" sz="7400" dirty="0"/>
              <a:t>(</a:t>
            </a:r>
            <a:r>
              <a:rPr lang="en-US" sz="7400" i="1" dirty="0"/>
              <a:t>n</a:t>
            </a:r>
            <a:r>
              <a:rPr lang="en-US" sz="7400" dirty="0"/>
              <a:t>)+2(</a:t>
            </a:r>
            <a:r>
              <a:rPr lang="en-US" sz="7400" i="1" dirty="0"/>
              <a:t>k</a:t>
            </a:r>
            <a:r>
              <a:rPr lang="en-US" sz="7400" dirty="0"/>
              <a:t>+1)</a:t>
            </a:r>
          </a:p>
          <a:p>
            <a:pPr marL="0" indent="0">
              <a:buNone/>
            </a:pPr>
            <a:endParaRPr lang="en-US" sz="7400" dirty="0"/>
          </a:p>
          <a:p>
            <a:pPr marL="0" indent="0">
              <a:buNone/>
            </a:pPr>
            <a:r>
              <a:rPr lang="en-US" sz="7400" i="1" dirty="0"/>
              <a:t>BIC</a:t>
            </a:r>
            <a:r>
              <a:rPr lang="en-US" sz="7400" i="1" baseline="-25000" dirty="0"/>
              <a:t>k</a:t>
            </a:r>
            <a:r>
              <a:rPr lang="en-US" sz="7400" dirty="0"/>
              <a:t>=</a:t>
            </a:r>
            <a:r>
              <a:rPr lang="en-US" sz="7400" i="1" dirty="0" err="1"/>
              <a:t>n</a:t>
            </a:r>
            <a:r>
              <a:rPr lang="en-US" sz="7400" dirty="0" err="1"/>
              <a:t>ln</a:t>
            </a:r>
            <a:r>
              <a:rPr lang="en-US" sz="7400" dirty="0"/>
              <a:t>(</a:t>
            </a:r>
            <a:r>
              <a:rPr lang="en-US" sz="7400" i="1" dirty="0"/>
              <a:t>SSE</a:t>
            </a:r>
            <a:r>
              <a:rPr lang="en-US" sz="7400" dirty="0"/>
              <a:t>)−</a:t>
            </a:r>
            <a:r>
              <a:rPr lang="en-US" sz="7400" i="1" dirty="0" err="1"/>
              <a:t>n</a:t>
            </a:r>
            <a:r>
              <a:rPr lang="en-US" sz="7400" dirty="0" err="1"/>
              <a:t>ln</a:t>
            </a:r>
            <a:r>
              <a:rPr lang="en-US" sz="7400" dirty="0"/>
              <a:t>(</a:t>
            </a:r>
            <a:r>
              <a:rPr lang="en-US" sz="7400" i="1" dirty="0"/>
              <a:t>n</a:t>
            </a:r>
            <a:r>
              <a:rPr lang="en-US" sz="7400" dirty="0"/>
              <a:t>)+(</a:t>
            </a:r>
            <a:r>
              <a:rPr lang="en-US" sz="7400" i="1" dirty="0"/>
              <a:t>k</a:t>
            </a:r>
            <a:r>
              <a:rPr lang="en-US" sz="7400" dirty="0"/>
              <a:t>+1)ln(</a:t>
            </a:r>
            <a:r>
              <a:rPr lang="en-US" sz="7400" i="1" dirty="0"/>
              <a:t>n</a:t>
            </a:r>
            <a:r>
              <a:rPr lang="en-US" sz="7400" dirty="0"/>
              <a:t>)</a:t>
            </a:r>
            <a:br>
              <a:rPr lang="en-US" sz="7400" dirty="0"/>
            </a:br>
            <a:endParaRPr lang="en-US" sz="7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AIC vs BIC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4278"/>
            <a:ext cx="4038600" cy="36603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Akaike’s</a:t>
            </a:r>
            <a:r>
              <a:rPr lang="en-US" dirty="0"/>
              <a:t> Information Criteria </a:t>
            </a:r>
          </a:p>
          <a:p>
            <a:r>
              <a:rPr lang="en-US" dirty="0"/>
              <a:t>Generally, tries to find unknown model that has high dimensional reality. This means the models are not true models in AIC. </a:t>
            </a:r>
          </a:p>
          <a:p>
            <a:r>
              <a:rPr lang="en-US" dirty="0"/>
              <a:t>Not so consistent.</a:t>
            </a:r>
          </a:p>
          <a:p>
            <a:r>
              <a:rPr lang="en-US" dirty="0"/>
              <a:t>It could over fit</a:t>
            </a:r>
          </a:p>
          <a:p>
            <a:r>
              <a:rPr lang="en-US" dirty="0"/>
              <a:t>Derived from frequentist probability.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4278"/>
            <a:ext cx="4038600" cy="36603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Bayesian Information Criteria </a:t>
            </a:r>
          </a:p>
          <a:p>
            <a:r>
              <a:rPr lang="en-US" dirty="0"/>
              <a:t>Comes across only True models.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Consistent</a:t>
            </a:r>
          </a:p>
          <a:p>
            <a:r>
              <a:rPr lang="en-US" dirty="0"/>
              <a:t>It could under fit</a:t>
            </a:r>
          </a:p>
          <a:p>
            <a:r>
              <a:rPr lang="en-US" dirty="0"/>
              <a:t>Derived from Bayesian probability</a:t>
            </a:r>
          </a:p>
        </p:txBody>
      </p:sp>
    </p:spTree>
    <p:extLst>
      <p:ext uri="{BB962C8B-B14F-4D97-AF65-F5344CB8AC3E}">
        <p14:creationId xmlns:p14="http://schemas.microsoft.com/office/powerpoint/2010/main" val="655941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6D79-B91D-644E-8B1D-D4A66920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Backward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F6F4-BC71-7542-8F18-A4B80033F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891995"/>
            <a:ext cx="8246070" cy="3512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Backward Stepwise Selection</a:t>
            </a:r>
            <a:r>
              <a:rPr lang="en-US" dirty="0"/>
              <a:t> (or </a:t>
            </a:r>
            <a:r>
              <a:rPr lang="en-US" b="1" dirty="0"/>
              <a:t>Backward Elimination</a:t>
            </a:r>
            <a:r>
              <a:rPr lang="en-US" dirty="0"/>
              <a:t>) :</a:t>
            </a:r>
          </a:p>
          <a:p>
            <a:pPr marL="0" indent="0">
              <a:buNone/>
            </a:pPr>
            <a:r>
              <a:rPr lang="en-US" dirty="0"/>
              <a:t>It is a variable selection method which:</a:t>
            </a:r>
          </a:p>
          <a:p>
            <a:r>
              <a:rPr lang="en-US" b="1" dirty="0"/>
              <a:t>Begins</a:t>
            </a:r>
            <a:r>
              <a:rPr lang="en-US" dirty="0"/>
              <a:t> with a model that contains all variables under consideration (called the </a:t>
            </a:r>
            <a:r>
              <a:rPr lang="en-US" i="1" dirty="0"/>
              <a:t>Full Model</a:t>
            </a:r>
            <a:r>
              <a:rPr lang="en-US" dirty="0"/>
              <a:t>)</a:t>
            </a:r>
          </a:p>
          <a:p>
            <a:r>
              <a:rPr lang="en-US" b="1" dirty="0"/>
              <a:t>Then</a:t>
            </a:r>
            <a:r>
              <a:rPr lang="en-US" dirty="0"/>
              <a:t> starts removing the least significant variables one after the other</a:t>
            </a:r>
          </a:p>
          <a:p>
            <a:r>
              <a:rPr lang="en-US" b="1" dirty="0"/>
              <a:t>Until</a:t>
            </a:r>
            <a:r>
              <a:rPr lang="en-US" dirty="0"/>
              <a:t> a pre-specified stopping rule is reached or until no variable is left in the model</a:t>
            </a:r>
          </a:p>
        </p:txBody>
      </p:sp>
    </p:spTree>
    <p:extLst>
      <p:ext uri="{BB962C8B-B14F-4D97-AF65-F5344CB8AC3E}">
        <p14:creationId xmlns:p14="http://schemas.microsoft.com/office/powerpoint/2010/main" val="32932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Determine the least significant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896704"/>
            <a:ext cx="8246070" cy="35122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least significant variable is a variable that:</a:t>
            </a:r>
          </a:p>
          <a:p>
            <a:r>
              <a:rPr lang="en-US" dirty="0"/>
              <a:t>Has the highest p-value in the model, or</a:t>
            </a:r>
          </a:p>
          <a:p>
            <a:r>
              <a:rPr lang="en-US" dirty="0"/>
              <a:t>Its elimination from the model causes the lowest drop in R</a:t>
            </a:r>
            <a:r>
              <a:rPr lang="en-US" baseline="30000" dirty="0"/>
              <a:t>2</a:t>
            </a:r>
            <a:r>
              <a:rPr lang="en-US" dirty="0"/>
              <a:t>, or</a:t>
            </a:r>
          </a:p>
          <a:p>
            <a:r>
              <a:rPr lang="en-US" dirty="0"/>
              <a:t>Its elimination from the model causes the lowest increase in RSS (Residuals Sum of Squares) compared to other predictors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96769"/>
            <a:ext cx="869503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Advantages of selecting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880882"/>
            <a:ext cx="8246070" cy="35122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Improved accuracy</a:t>
            </a:r>
          </a:p>
          <a:p>
            <a:r>
              <a:rPr lang="en-US" dirty="0">
                <a:solidFill>
                  <a:schemeClr val="tx1"/>
                </a:solidFill>
              </a:rPr>
              <a:t>Simple models are easier to interpret.</a:t>
            </a:r>
          </a:p>
          <a:p>
            <a:r>
              <a:rPr lang="en-US" dirty="0">
                <a:solidFill>
                  <a:schemeClr val="tx1"/>
                </a:solidFill>
              </a:rPr>
              <a:t>Shorter training times</a:t>
            </a:r>
          </a:p>
          <a:p>
            <a:r>
              <a:rPr lang="en-US" dirty="0">
                <a:solidFill>
                  <a:schemeClr val="tx1"/>
                </a:solidFill>
              </a:rPr>
              <a:t>Enhanced generalization by reducing Overfitting</a:t>
            </a:r>
          </a:p>
          <a:p>
            <a:r>
              <a:rPr lang="en-US" dirty="0">
                <a:solidFill>
                  <a:schemeClr val="tx1"/>
                </a:solidFill>
              </a:rPr>
              <a:t>Easier to implement by software developers</a:t>
            </a:r>
          </a:p>
          <a:p>
            <a:r>
              <a:rPr lang="en-US" dirty="0">
                <a:solidFill>
                  <a:schemeClr val="tx1"/>
                </a:solidFill>
              </a:rPr>
              <a:t>Reduced risk of data errors by model use</a:t>
            </a:r>
          </a:p>
          <a:p>
            <a:r>
              <a:rPr lang="en-US" dirty="0">
                <a:solidFill>
                  <a:schemeClr val="tx1"/>
                </a:solidFill>
              </a:rPr>
              <a:t>Variable redundancy</a:t>
            </a:r>
          </a:p>
          <a:p>
            <a:r>
              <a:rPr lang="en-US" dirty="0">
                <a:solidFill>
                  <a:schemeClr val="tx1"/>
                </a:solidFill>
              </a:rPr>
              <a:t>Bad learning behavior in high dimensional spaces</a:t>
            </a:r>
          </a:p>
        </p:txBody>
      </p:sp>
    </p:spTree>
    <p:extLst>
      <p:ext uri="{BB962C8B-B14F-4D97-AF65-F5344CB8AC3E}">
        <p14:creationId xmlns:p14="http://schemas.microsoft.com/office/powerpoint/2010/main" val="1079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1371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Forward vs Backward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8405" y="637681"/>
            <a:ext cx="4040188" cy="479822"/>
          </a:xfrm>
        </p:spPr>
        <p:txBody>
          <a:bodyPr/>
          <a:lstStyle/>
          <a:p>
            <a:r>
              <a:rPr lang="en-US" dirty="0"/>
              <a:t>Forward Stepwise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8405" y="1116640"/>
            <a:ext cx="4040188" cy="267236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It can be used </a:t>
            </a:r>
            <a:r>
              <a:rPr lang="en-US" b="1" dirty="0"/>
              <a:t>when the number of variables under consideration is very large</a:t>
            </a:r>
            <a:r>
              <a:rPr lang="en-US" dirty="0"/>
              <a:t>, even larger than the sample size</a:t>
            </a:r>
          </a:p>
          <a:p>
            <a:pPr algn="l"/>
            <a:r>
              <a:rPr lang="en-US" dirty="0"/>
              <a:t>Favors smaller models (fewer variables)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78593" y="636817"/>
            <a:ext cx="4041775" cy="479822"/>
          </a:xfrm>
        </p:spPr>
        <p:txBody>
          <a:bodyPr/>
          <a:lstStyle/>
          <a:p>
            <a:r>
              <a:rPr lang="en-US" dirty="0"/>
              <a:t>Backward Stepwise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1117503"/>
            <a:ext cx="4041775" cy="252318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Starting with the full model, it has the advantage of considering the effects of all variables simultaneously.</a:t>
            </a:r>
          </a:p>
          <a:p>
            <a:pPr algn="l"/>
            <a:r>
              <a:rPr lang="en-US" dirty="0"/>
              <a:t>Favors larger number of variables.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7410" y="3537642"/>
            <a:ext cx="412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Unless the number of candidate variables &gt; sample size (or number of events), use a backward stepwise approach.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73" y="3460424"/>
            <a:ext cx="472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Best of both worlds: </a:t>
            </a:r>
            <a:r>
              <a:rPr lang="en-US" dirty="0"/>
              <a:t>use forward-backward selection, where you alternate adding and removing a variable till you reach your best model</a:t>
            </a:r>
          </a:p>
        </p:txBody>
      </p:sp>
    </p:spTree>
    <p:extLst>
      <p:ext uri="{BB962C8B-B14F-4D97-AF65-F5344CB8AC3E}">
        <p14:creationId xmlns:p14="http://schemas.microsoft.com/office/powerpoint/2010/main" val="169696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Advantages of stepwise selection: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apply</a:t>
            </a:r>
          </a:p>
          <a:p>
            <a:r>
              <a:rPr lang="en-US" dirty="0"/>
              <a:t>It improves model generalizability</a:t>
            </a:r>
          </a:p>
          <a:p>
            <a:r>
              <a:rPr lang="en-US" dirty="0"/>
              <a:t>It yields a simple model that is easy to interpret</a:t>
            </a:r>
          </a:p>
          <a:p>
            <a:r>
              <a:rPr lang="en-US" dirty="0"/>
              <a:t>It is objective and reproducible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Feature Selection – Techniques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Filter methods</a:t>
            </a:r>
          </a:p>
          <a:p>
            <a:r>
              <a:rPr lang="en-US" b="1" dirty="0">
                <a:solidFill>
                  <a:schemeClr val="tx1"/>
                </a:solidFill>
              </a:rPr>
              <a:t>Wrapper methods</a:t>
            </a:r>
          </a:p>
          <a:p>
            <a:r>
              <a:rPr lang="en-US" b="1" dirty="0">
                <a:solidFill>
                  <a:schemeClr val="tx1"/>
                </a:solidFill>
              </a:rPr>
              <a:t>Embedded methods</a:t>
            </a:r>
          </a:p>
        </p:txBody>
      </p:sp>
    </p:spTree>
    <p:extLst>
      <p:ext uri="{BB962C8B-B14F-4D97-AF65-F5344CB8AC3E}">
        <p14:creationId xmlns:p14="http://schemas.microsoft.com/office/powerpoint/2010/main" val="16811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2B85-2E6D-A859-F6C9-5E43A63F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Methods</a:t>
            </a:r>
          </a:p>
        </p:txBody>
      </p:sp>
    </p:spTree>
    <p:extLst>
      <p:ext uri="{BB962C8B-B14F-4D97-AF65-F5344CB8AC3E}">
        <p14:creationId xmlns:p14="http://schemas.microsoft.com/office/powerpoint/2010/main" val="311269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Filtered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907714"/>
            <a:ext cx="8246070" cy="35122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Filter methods are generally used as a preprocessing step.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selection of features is independent of any machine learning algorithms.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Instead, features are selected on the basis of their scores in various statistical tests for their correlation with the outcome variable.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Filtered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907714"/>
            <a:ext cx="8246070" cy="35122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These methods rely on the characteristics of the data (feature characteristics)</a:t>
            </a:r>
          </a:p>
          <a:p>
            <a:r>
              <a:rPr lang="en-US" dirty="0">
                <a:solidFill>
                  <a:schemeClr val="tx1"/>
                </a:solidFill>
              </a:rPr>
              <a:t>They do not use machine learning algorithms.</a:t>
            </a:r>
          </a:p>
          <a:p>
            <a:r>
              <a:rPr lang="en-US" dirty="0">
                <a:solidFill>
                  <a:schemeClr val="tx1"/>
                </a:solidFill>
              </a:rPr>
              <a:t>They tend to be less computationally expensive.</a:t>
            </a:r>
          </a:p>
          <a:p>
            <a:r>
              <a:rPr lang="en-US" dirty="0">
                <a:solidFill>
                  <a:schemeClr val="tx1"/>
                </a:solidFill>
              </a:rPr>
              <a:t>They usually give lower prediction performance than wrapper methods.</a:t>
            </a:r>
          </a:p>
          <a:p>
            <a:r>
              <a:rPr lang="en-US" dirty="0">
                <a:solidFill>
                  <a:schemeClr val="tx1"/>
                </a:solidFill>
              </a:rPr>
              <a:t>They are very well suited for a quick screen and removal of irrelevant features.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Filtered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958254"/>
            <a:ext cx="8246070" cy="3512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Basic methods</a:t>
            </a:r>
          </a:p>
          <a:p>
            <a:r>
              <a:rPr lang="en-US" dirty="0">
                <a:solidFill>
                  <a:schemeClr val="tx1"/>
                </a:solidFill>
              </a:rPr>
              <a:t>Univariate feature selection</a:t>
            </a:r>
          </a:p>
          <a:p>
            <a:r>
              <a:rPr lang="en-US" dirty="0">
                <a:solidFill>
                  <a:schemeClr val="tx1"/>
                </a:solidFill>
              </a:rPr>
              <a:t>Information gain</a:t>
            </a:r>
          </a:p>
          <a:p>
            <a:r>
              <a:rPr lang="en-US" dirty="0">
                <a:solidFill>
                  <a:schemeClr val="tx1"/>
                </a:solidFill>
              </a:rPr>
              <a:t>Fischer score</a:t>
            </a:r>
          </a:p>
          <a:p>
            <a:r>
              <a:rPr lang="en-US" dirty="0">
                <a:solidFill>
                  <a:schemeClr val="tx1"/>
                </a:solidFill>
              </a:rPr>
              <a:t>ANOVA F-Value for Feature Selection</a:t>
            </a:r>
          </a:p>
          <a:p>
            <a:r>
              <a:rPr lang="en-US" dirty="0">
                <a:solidFill>
                  <a:schemeClr val="tx1"/>
                </a:solidFill>
              </a:rPr>
              <a:t>Correlation Matrix with </a:t>
            </a:r>
            <a:r>
              <a:rPr lang="en-US" dirty="0" err="1">
                <a:solidFill>
                  <a:schemeClr val="tx1"/>
                </a:solidFill>
              </a:rPr>
              <a:t>Heatmap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7532"/>
            <a:ext cx="824607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Basic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657225"/>
            <a:ext cx="8458200" cy="3829050"/>
          </a:xfrm>
        </p:spPr>
        <p:txBody>
          <a:bodyPr>
            <a:normAutofit fontScale="92500"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Constant features </a:t>
            </a:r>
            <a:r>
              <a:rPr lang="en-US" sz="2400" dirty="0">
                <a:solidFill>
                  <a:schemeClr val="tx1"/>
                </a:solidFill>
              </a:rPr>
              <a:t>are those that show the same value, just one value, for all the observations of the dataset.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Quasi-constant features </a:t>
            </a:r>
            <a:r>
              <a:rPr lang="en-US" sz="2400" dirty="0">
                <a:solidFill>
                  <a:schemeClr val="tx1"/>
                </a:solidFill>
              </a:rPr>
              <a:t>are those that show the same value for the great majority of the observations of the dataset.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Variance threshold from </a:t>
            </a:r>
            <a:r>
              <a:rPr lang="en-US" sz="2400" b="1" i="1" dirty="0" err="1">
                <a:solidFill>
                  <a:schemeClr val="tx1"/>
                </a:solidFill>
              </a:rPr>
              <a:t>sklearn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 simple baseline approach to feature selection.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removes all features which variance doesn’t meet some threshold.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By default, it removes all zero-variance features ( features that have the same value in all samples.)</a:t>
            </a:r>
          </a:p>
        </p:txBody>
      </p:sp>
    </p:spTree>
    <p:extLst>
      <p:ext uri="{BB962C8B-B14F-4D97-AF65-F5344CB8AC3E}">
        <p14:creationId xmlns:p14="http://schemas.microsoft.com/office/powerpoint/2010/main" val="30729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99CAED-701D-44BF-B45E-0631AD0D07E6}">
  <ds:schemaRefs>
    <ds:schemaRef ds:uri="56169281-d10e-4687-8d86-e0ae9795bb4c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d98033a5-711e-4d41-9a92-34dc22feb15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F4F739-B76C-4907-A1E7-133652B3E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69281-d10e-4687-8d86-e0ae9795bb4c"/>
    <ds:schemaRef ds:uri="d98033a5-711e-4d41-9a92-34dc22feb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914</TotalTime>
  <Words>2053</Words>
  <Application>Microsoft Office PowerPoint</Application>
  <PresentationFormat>On-screen Show (16:9)</PresentationFormat>
  <Paragraphs>190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Helvetica</vt:lpstr>
      <vt:lpstr>Wingdings</vt:lpstr>
      <vt:lpstr>UTA Accessible Template</vt:lpstr>
      <vt:lpstr>DASC 5301-002</vt:lpstr>
      <vt:lpstr>What is Variable Selection?</vt:lpstr>
      <vt:lpstr>Advantages of selecting features</vt:lpstr>
      <vt:lpstr>Feature Selection – Techniques</vt:lpstr>
      <vt:lpstr>Filtered Methods</vt:lpstr>
      <vt:lpstr>Filtered methods</vt:lpstr>
      <vt:lpstr>Filtered methods</vt:lpstr>
      <vt:lpstr>Filtered methods</vt:lpstr>
      <vt:lpstr>Basic Methods</vt:lpstr>
      <vt:lpstr>Univariate Selection Methods </vt:lpstr>
      <vt:lpstr>Univariate feature selection</vt:lpstr>
      <vt:lpstr>Univariate feature selection</vt:lpstr>
      <vt:lpstr>Information Gain</vt:lpstr>
      <vt:lpstr>mutual_info_classif</vt:lpstr>
      <vt:lpstr>mutual_info_regression</vt:lpstr>
      <vt:lpstr>Fisher Score (chi-square implementation) </vt:lpstr>
      <vt:lpstr>ANOVA F-value For Feature Selection</vt:lpstr>
      <vt:lpstr>Correlation-Matrix with Heatmap</vt:lpstr>
      <vt:lpstr>Wrapper Methods</vt:lpstr>
      <vt:lpstr>Wrapper Methods</vt:lpstr>
      <vt:lpstr>Wrapper Methods</vt:lpstr>
      <vt:lpstr>Forward Selection</vt:lpstr>
      <vt:lpstr>Determine the most significant variable</vt:lpstr>
      <vt:lpstr>Choose a stopping rule</vt:lpstr>
      <vt:lpstr>How to determine the threshold?</vt:lpstr>
      <vt:lpstr>What is AIC and BIC?</vt:lpstr>
      <vt:lpstr>AIC vs BIC</vt:lpstr>
      <vt:lpstr>Backward Elimination</vt:lpstr>
      <vt:lpstr>Determine the least significant variable</vt:lpstr>
      <vt:lpstr>Forward vs Backward</vt:lpstr>
      <vt:lpstr>Advantages of stepwise selection: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Sarkar, Subharag</cp:lastModifiedBy>
  <cp:revision>112</cp:revision>
  <dcterms:created xsi:type="dcterms:W3CDTF">2021-08-31T19:16:02Z</dcterms:created>
  <dcterms:modified xsi:type="dcterms:W3CDTF">2023-10-16T23:16:37Z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