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7"/>
  </p:notesMasterIdLst>
  <p:handoutMasterIdLst>
    <p:handoutMasterId r:id="rId38"/>
  </p:handoutMasterIdLst>
  <p:sldIdLst>
    <p:sldId id="312" r:id="rId5"/>
    <p:sldId id="262" r:id="rId6"/>
    <p:sldId id="263" r:id="rId7"/>
    <p:sldId id="264" r:id="rId8"/>
    <p:sldId id="386" r:id="rId9"/>
    <p:sldId id="265" r:id="rId10"/>
    <p:sldId id="387" r:id="rId11"/>
    <p:sldId id="279" r:id="rId12"/>
    <p:sldId id="388" r:id="rId13"/>
    <p:sldId id="365" r:id="rId14"/>
    <p:sldId id="366" r:id="rId15"/>
    <p:sldId id="367" r:id="rId16"/>
    <p:sldId id="368" r:id="rId17"/>
    <p:sldId id="389" r:id="rId18"/>
    <p:sldId id="369" r:id="rId19"/>
    <p:sldId id="370" r:id="rId20"/>
    <p:sldId id="371" r:id="rId21"/>
    <p:sldId id="390" r:id="rId22"/>
    <p:sldId id="373" r:id="rId23"/>
    <p:sldId id="392" r:id="rId24"/>
    <p:sldId id="374" r:id="rId25"/>
    <p:sldId id="376" r:id="rId26"/>
    <p:sldId id="377" r:id="rId27"/>
    <p:sldId id="375" r:id="rId28"/>
    <p:sldId id="378" r:id="rId29"/>
    <p:sldId id="379" r:id="rId30"/>
    <p:sldId id="381" r:id="rId31"/>
    <p:sldId id="380" r:id="rId32"/>
    <p:sldId id="385" r:id="rId33"/>
    <p:sldId id="384" r:id="rId34"/>
    <p:sldId id="382" r:id="rId35"/>
    <p:sldId id="391" r:id="rId3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9B570E1-CFFA-F280-BAED-DB325FDF417B}" name="Bridges, Jessica L" initials="BL" userId="S::bridges@uta.edu::7543e851-fc57-4885-b57d-2df771cc28b0"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FC2184"/>
    <a:srgbClr val="00599B"/>
    <a:srgbClr val="80F571"/>
    <a:srgbClr val="13409F"/>
    <a:srgbClr val="CAB447"/>
    <a:srgbClr val="FFE15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240"/>
    <p:restoredTop sz="96327"/>
  </p:normalViewPr>
  <p:slideViewPr>
    <p:cSldViewPr snapToGrid="0" snapToObjects="1">
      <p:cViewPr varScale="1">
        <p:scale>
          <a:sx n="136" d="100"/>
          <a:sy n="136" d="100"/>
        </p:scale>
        <p:origin x="1122" y="114"/>
      </p:cViewPr>
      <p:guideLst/>
    </p:cSldViewPr>
  </p:slideViewPr>
  <p:outlineViewPr>
    <p:cViewPr>
      <p:scale>
        <a:sx n="33" d="100"/>
        <a:sy n="33" d="100"/>
      </p:scale>
      <p:origin x="0" y="-18704"/>
    </p:cViewPr>
  </p:outlineViewPr>
  <p:notesTextViewPr>
    <p:cViewPr>
      <p:scale>
        <a:sx n="100" d="100"/>
        <a:sy n="100" d="100"/>
      </p:scale>
      <p:origin x="0" y="0"/>
    </p:cViewPr>
  </p:notesTextViewPr>
  <p:sorterViewPr>
    <p:cViewPr varScale="1">
      <p:scale>
        <a:sx n="1" d="1"/>
        <a:sy n="1" d="1"/>
      </p:scale>
      <p:origin x="0" y="0"/>
    </p:cViewPr>
  </p:sorterViewPr>
  <p:notesViewPr>
    <p:cSldViewPr snapToGrid="0" snapToObjects="1">
      <p:cViewPr varScale="1">
        <p:scale>
          <a:sx n="97" d="100"/>
          <a:sy n="97" d="100"/>
        </p:scale>
        <p:origin x="3120" y="2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8/10/relationships/authors" Target="author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DF0ABC6-AE81-214D-B04B-F13CE22270E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2823795-EAAB-8C4B-B865-8464BECAB52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1FE638-083F-2742-8710-EF25AB6A16C1}" type="datetimeFigureOut">
              <a:rPr lang="en-US" smtClean="0"/>
              <a:t>10/18/2023</a:t>
            </a:fld>
            <a:endParaRPr lang="en-US"/>
          </a:p>
        </p:txBody>
      </p:sp>
      <p:sp>
        <p:nvSpPr>
          <p:cNvPr id="4" name="Footer Placeholder 3">
            <a:extLst>
              <a:ext uri="{FF2B5EF4-FFF2-40B4-BE49-F238E27FC236}">
                <a16:creationId xmlns:a16="http://schemas.microsoft.com/office/drawing/2014/main" id="{17BECA2D-985E-8D44-A4FB-51751C64F4A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D640B2F-FCD1-B940-AFB1-3C0582F356C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0670D12-813D-3D40-A841-271861A2D04A}" type="slidenum">
              <a:rPr lang="en-US" smtClean="0"/>
              <a:t>‹#›</a:t>
            </a:fld>
            <a:endParaRPr lang="en-US"/>
          </a:p>
        </p:txBody>
      </p:sp>
    </p:spTree>
    <p:extLst>
      <p:ext uri="{BB962C8B-B14F-4D97-AF65-F5344CB8AC3E}">
        <p14:creationId xmlns:p14="http://schemas.microsoft.com/office/powerpoint/2010/main" val="16471571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15A097-495F-854B-A9AD-402D045A3296}" type="datetimeFigureOut">
              <a:rPr lang="en-US" smtClean="0"/>
              <a:t>10/18/2023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80C5E2-78CD-F746-9BAF-2B89BCAF7EBF}" type="slidenum">
              <a:rPr lang="en-US" smtClean="0"/>
              <a:t>‹#›</a:t>
            </a:fld>
            <a:endParaRPr lang="en-US"/>
          </a:p>
        </p:txBody>
      </p:sp>
    </p:spTree>
    <p:extLst>
      <p:ext uri="{BB962C8B-B14F-4D97-AF65-F5344CB8AC3E}">
        <p14:creationId xmlns:p14="http://schemas.microsoft.com/office/powerpoint/2010/main" val="16739629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680C5E2-78CD-F746-9BAF-2B89BCAF7EBF}" type="slidenum">
              <a:rPr lang="en-US" smtClean="0"/>
              <a:t>1</a:t>
            </a:fld>
            <a:endParaRPr lang="en-US"/>
          </a:p>
        </p:txBody>
      </p:sp>
    </p:spTree>
    <p:extLst>
      <p:ext uri="{BB962C8B-B14F-4D97-AF65-F5344CB8AC3E}">
        <p14:creationId xmlns:p14="http://schemas.microsoft.com/office/powerpoint/2010/main" val="36009435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especially important </a:t>
            </a:r>
            <a:r>
              <a:rPr lang="en-US" b="1" dirty="0"/>
              <a:t>in case of collinearity</a:t>
            </a:r>
            <a:r>
              <a:rPr lang="en-US" dirty="0"/>
              <a:t> (when variables in a model are correlated which each other) because backward stepwise may be forced to keep them all in the model unlike forward selection where none of them might be entered</a:t>
            </a:r>
          </a:p>
        </p:txBody>
      </p:sp>
      <p:sp>
        <p:nvSpPr>
          <p:cNvPr id="4" name="Slide Number Placeholder 3"/>
          <p:cNvSpPr>
            <a:spLocks noGrp="1"/>
          </p:cNvSpPr>
          <p:nvPr>
            <p:ph type="sldNum" sz="quarter" idx="10"/>
          </p:nvPr>
        </p:nvSpPr>
        <p:spPr/>
        <p:txBody>
          <a:bodyPr/>
          <a:lstStyle/>
          <a:p>
            <a:fld id="{C263AF9A-6E76-4CCC-89CF-B04065708FB7}" type="slidenum">
              <a:rPr lang="en-US" smtClean="0"/>
              <a:t>9</a:t>
            </a:fld>
            <a:endParaRPr lang="en-US"/>
          </a:p>
        </p:txBody>
      </p:sp>
    </p:spTree>
    <p:extLst>
      <p:ext uri="{BB962C8B-B14F-4D97-AF65-F5344CB8AC3E}">
        <p14:creationId xmlns:p14="http://schemas.microsoft.com/office/powerpoint/2010/main" val="29723336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63AF9A-6E76-4CCC-89CF-B04065708FB7}" type="slidenum">
              <a:rPr lang="en-US" smtClean="0"/>
              <a:t>26</a:t>
            </a:fld>
            <a:endParaRPr lang="en-US"/>
          </a:p>
        </p:txBody>
      </p:sp>
    </p:spTree>
    <p:extLst>
      <p:ext uri="{BB962C8B-B14F-4D97-AF65-F5344CB8AC3E}">
        <p14:creationId xmlns:p14="http://schemas.microsoft.com/office/powerpoint/2010/main" val="36917573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UTA 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H1 Title">
            <a:extLst>
              <a:ext uri="{FF2B5EF4-FFF2-40B4-BE49-F238E27FC236}">
                <a16:creationId xmlns:a16="http://schemas.microsoft.com/office/drawing/2014/main" id="{33034725-7AAD-B746-AE51-C7D78423B9D4}"/>
              </a:ext>
            </a:extLst>
          </p:cNvPr>
          <p:cNvSpPr>
            <a:spLocks noGrp="1"/>
          </p:cNvSpPr>
          <p:nvPr>
            <p:ph type="title" hasCustomPrompt="1"/>
          </p:nvPr>
        </p:nvSpPr>
        <p:spPr>
          <a:xfrm>
            <a:off x="611585" y="1466849"/>
            <a:ext cx="8229600" cy="857251"/>
          </a:xfrm>
          <a:noFill/>
        </p:spPr>
        <p:txBody>
          <a:bodyPr>
            <a:normAutofit/>
          </a:bodyPr>
          <a:lstStyle>
            <a:lvl1pPr algn="l">
              <a:defRPr sz="4000" b="1">
                <a:solidFill>
                  <a:schemeClr val="bg1"/>
                </a:solidFill>
              </a:defRPr>
            </a:lvl1pPr>
          </a:lstStyle>
          <a:p>
            <a:r>
              <a:rPr lang="en-US" dirty="0"/>
              <a:t>Presentation Title</a:t>
            </a:r>
          </a:p>
        </p:txBody>
      </p:sp>
      <p:sp>
        <p:nvSpPr>
          <p:cNvPr id="4" name="H2 Subtitle">
            <a:extLst>
              <a:ext uri="{FF2B5EF4-FFF2-40B4-BE49-F238E27FC236}">
                <a16:creationId xmlns:a16="http://schemas.microsoft.com/office/drawing/2014/main" id="{C330FAE0-5504-8A44-8C81-7D40C5EF2194}"/>
              </a:ext>
            </a:extLst>
          </p:cNvPr>
          <p:cNvSpPr>
            <a:spLocks noGrp="1"/>
          </p:cNvSpPr>
          <p:nvPr>
            <p:ph sz="quarter" idx="10" hasCustomPrompt="1"/>
          </p:nvPr>
        </p:nvSpPr>
        <p:spPr>
          <a:xfrm>
            <a:off x="611585" y="2151475"/>
            <a:ext cx="8229599" cy="430888"/>
          </a:xfrm>
        </p:spPr>
        <p:txBody>
          <a:bodyPr/>
          <a:lstStyle>
            <a:lvl1pPr marL="0" indent="0">
              <a:buNone/>
              <a:defRPr sz="20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a:t>
            </a:r>
          </a:p>
        </p:txBody>
      </p:sp>
      <p:cxnSp>
        <p:nvCxnSpPr>
          <p:cNvPr id="9" name="Line">
            <a:extLst>
              <a:ext uri="{FF2B5EF4-FFF2-40B4-BE49-F238E27FC236}">
                <a16:creationId xmlns:a16="http://schemas.microsoft.com/office/drawing/2014/main" id="{F961A44D-63B2-3547-B671-D76FD4AAA4C8}"/>
              </a:ext>
              <a:ext uri="{C183D7F6-B498-43B3-948B-1728B52AA6E4}">
                <adec:decorative xmlns:adec="http://schemas.microsoft.com/office/drawing/2017/decorative" val="1"/>
              </a:ext>
            </a:extLst>
          </p:cNvPr>
          <p:cNvCxnSpPr/>
          <p:nvPr userDrawn="1"/>
        </p:nvCxnSpPr>
        <p:spPr>
          <a:xfrm>
            <a:off x="690413" y="2633032"/>
            <a:ext cx="4886964" cy="0"/>
          </a:xfrm>
          <a:prstGeom prst="line">
            <a:avLst/>
          </a:prstGeom>
          <a:ln>
            <a:solidFill>
              <a:schemeClr val="accent6">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1" name="H3">
            <a:extLst>
              <a:ext uri="{FF2B5EF4-FFF2-40B4-BE49-F238E27FC236}">
                <a16:creationId xmlns:a16="http://schemas.microsoft.com/office/drawing/2014/main" id="{F0663673-BC83-3044-9EF4-B601B50B6DDB}"/>
              </a:ext>
            </a:extLst>
          </p:cNvPr>
          <p:cNvSpPr>
            <a:spLocks noGrp="1"/>
          </p:cNvSpPr>
          <p:nvPr>
            <p:ph sz="quarter" idx="11" hasCustomPrompt="1"/>
          </p:nvPr>
        </p:nvSpPr>
        <p:spPr>
          <a:xfrm>
            <a:off x="611585" y="2741663"/>
            <a:ext cx="4114800" cy="291886"/>
          </a:xfrm>
        </p:spPr>
        <p:txBody>
          <a:bodyPr>
            <a:normAutofit/>
          </a:bodyPr>
          <a:lstStyle>
            <a:lvl1pPr marL="0" indent="0">
              <a:buNone/>
              <a:defRPr sz="1800" b="1">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My Name</a:t>
            </a:r>
          </a:p>
        </p:txBody>
      </p:sp>
      <p:sp>
        <p:nvSpPr>
          <p:cNvPr id="13" name="H4">
            <a:extLst>
              <a:ext uri="{FF2B5EF4-FFF2-40B4-BE49-F238E27FC236}">
                <a16:creationId xmlns:a16="http://schemas.microsoft.com/office/drawing/2014/main" id="{4EEBD0D7-6519-B842-ACAE-C6ABB0409325}"/>
              </a:ext>
            </a:extLst>
          </p:cNvPr>
          <p:cNvSpPr>
            <a:spLocks noGrp="1"/>
          </p:cNvSpPr>
          <p:nvPr>
            <p:ph sz="quarter" idx="12" hasCustomPrompt="1"/>
          </p:nvPr>
        </p:nvSpPr>
        <p:spPr>
          <a:xfrm>
            <a:off x="611585" y="3033762"/>
            <a:ext cx="2333625" cy="290997"/>
          </a:xfrm>
        </p:spPr>
        <p:txBody>
          <a:bodyPr>
            <a:normAutofit/>
          </a:bodyPr>
          <a:lstStyle>
            <a:lvl1pPr marL="0" indent="0">
              <a:buNone/>
              <a:defRPr sz="1400">
                <a:solidFill>
                  <a:schemeClr val="bg1"/>
                </a:solidFill>
              </a:defRPr>
            </a:lvl1pPr>
          </a:lstStyle>
          <a:p>
            <a:pPr lvl="0"/>
            <a:r>
              <a:rPr lang="en-US" dirty="0"/>
              <a:t>My Title</a:t>
            </a:r>
          </a:p>
        </p:txBody>
      </p:sp>
      <p:pic>
        <p:nvPicPr>
          <p:cNvPr id="5" name="Picture 4" descr="Text&#10;&#10;Description automatically generated">
            <a:extLst>
              <a:ext uri="{FF2B5EF4-FFF2-40B4-BE49-F238E27FC236}">
                <a16:creationId xmlns:a16="http://schemas.microsoft.com/office/drawing/2014/main" id="{031E7C7E-200A-F626-0A3D-92CC978B8DA3}"/>
              </a:ext>
            </a:extLst>
          </p:cNvPr>
          <p:cNvPicPr>
            <a:picLocks noChangeAspect="1"/>
          </p:cNvPicPr>
          <p:nvPr userDrawn="1"/>
        </p:nvPicPr>
        <p:blipFill>
          <a:blip r:embed="rId3"/>
          <a:stretch>
            <a:fillRect/>
          </a:stretch>
        </p:blipFill>
        <p:spPr>
          <a:xfrm>
            <a:off x="1978871" y="3562708"/>
            <a:ext cx="5226218" cy="1455771"/>
          </a:xfrm>
          <a:prstGeom prst="rect">
            <a:avLst/>
          </a:prstGeom>
        </p:spPr>
      </p:pic>
    </p:spTree>
    <p:extLst>
      <p:ext uri="{BB962C8B-B14F-4D97-AF65-F5344CB8AC3E}">
        <p14:creationId xmlns:p14="http://schemas.microsoft.com/office/powerpoint/2010/main" val="1940957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ide Chart">
    <p:bg>
      <p:bgPr>
        <a:solidFill>
          <a:schemeClr val="bg1"/>
        </a:solidFill>
        <a:effectLst/>
      </p:bgPr>
    </p:bg>
    <p:spTree>
      <p:nvGrpSpPr>
        <p:cNvPr id="1" name=""/>
        <p:cNvGrpSpPr/>
        <p:nvPr/>
      </p:nvGrpSpPr>
      <p:grpSpPr>
        <a:xfrm>
          <a:off x="0" y="0"/>
          <a:ext cx="0" cy="0"/>
          <a:chOff x="0" y="0"/>
          <a:chExt cx="0" cy="0"/>
        </a:xfrm>
      </p:grpSpPr>
      <p:sp>
        <p:nvSpPr>
          <p:cNvPr id="2" name="Invisible H1 Title">
            <a:extLst>
              <a:ext uri="{FF2B5EF4-FFF2-40B4-BE49-F238E27FC236}">
                <a16:creationId xmlns:a16="http://schemas.microsoft.com/office/drawing/2014/main" id="{D197014B-C43D-B34F-A577-29627A8119DB}"/>
              </a:ext>
            </a:extLst>
          </p:cNvPr>
          <p:cNvSpPr>
            <a:spLocks noGrp="1"/>
          </p:cNvSpPr>
          <p:nvPr>
            <p:ph type="title"/>
          </p:nvPr>
        </p:nvSpPr>
        <p:spPr>
          <a:xfrm>
            <a:off x="457200" y="-963602"/>
            <a:ext cx="8229600" cy="857250"/>
          </a:xfrm>
        </p:spPr>
        <p:txBody>
          <a:bodyPr>
            <a:normAutofit/>
          </a:bodyPr>
          <a:lstStyle>
            <a:lvl1pPr>
              <a:defRPr sz="3200">
                <a:solidFill>
                  <a:srgbClr val="FF0000"/>
                </a:solidFill>
              </a:defRPr>
            </a:lvl1pPr>
          </a:lstStyle>
          <a:p>
            <a:r>
              <a:rPr lang="en-US"/>
              <a:t>Click to edit Master title style</a:t>
            </a:r>
            <a:endParaRPr lang="en-US" dirty="0"/>
          </a:p>
        </p:txBody>
      </p:sp>
      <p:sp>
        <p:nvSpPr>
          <p:cNvPr id="4" name="Wide Chart">
            <a:extLst>
              <a:ext uri="{FF2B5EF4-FFF2-40B4-BE49-F238E27FC236}">
                <a16:creationId xmlns:a16="http://schemas.microsoft.com/office/drawing/2014/main" id="{21B7D27F-640B-514B-9B11-9D1645F3F49A}"/>
              </a:ext>
            </a:extLst>
          </p:cNvPr>
          <p:cNvSpPr>
            <a:spLocks noGrp="1" noChangeAspect="1"/>
          </p:cNvSpPr>
          <p:nvPr>
            <p:ph type="chart" sz="quarter" idx="11"/>
          </p:nvPr>
        </p:nvSpPr>
        <p:spPr>
          <a:xfrm>
            <a:off x="228600" y="285750"/>
            <a:ext cx="8686800" cy="4572000"/>
          </a:xfrm>
        </p:spPr>
        <p:txBody>
          <a:bodyPr/>
          <a:lstStyle/>
          <a:p>
            <a:r>
              <a:rPr lang="en-US"/>
              <a:t>Click icon to add chart</a:t>
            </a:r>
          </a:p>
        </p:txBody>
      </p:sp>
    </p:spTree>
    <p:extLst>
      <p:ext uri="{BB962C8B-B14F-4D97-AF65-F5344CB8AC3E}">
        <p14:creationId xmlns:p14="http://schemas.microsoft.com/office/powerpoint/2010/main" val="933253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ull Bleed Photo">
    <p:bg>
      <p:bgPr>
        <a:solidFill>
          <a:schemeClr val="bg1"/>
        </a:solidFill>
        <a:effectLst/>
      </p:bgPr>
    </p:bg>
    <p:spTree>
      <p:nvGrpSpPr>
        <p:cNvPr id="1" name=""/>
        <p:cNvGrpSpPr/>
        <p:nvPr/>
      </p:nvGrpSpPr>
      <p:grpSpPr>
        <a:xfrm>
          <a:off x="0" y="0"/>
          <a:ext cx="0" cy="0"/>
          <a:chOff x="0" y="0"/>
          <a:chExt cx="0" cy="0"/>
        </a:xfrm>
      </p:grpSpPr>
      <p:sp>
        <p:nvSpPr>
          <p:cNvPr id="2" name="Invisible H1 Title">
            <a:extLst>
              <a:ext uri="{FF2B5EF4-FFF2-40B4-BE49-F238E27FC236}">
                <a16:creationId xmlns:a16="http://schemas.microsoft.com/office/drawing/2014/main" id="{D197014B-C43D-B34F-A577-29627A8119DB}"/>
              </a:ext>
            </a:extLst>
          </p:cNvPr>
          <p:cNvSpPr>
            <a:spLocks noGrp="1"/>
          </p:cNvSpPr>
          <p:nvPr>
            <p:ph type="title"/>
          </p:nvPr>
        </p:nvSpPr>
        <p:spPr>
          <a:xfrm>
            <a:off x="457200" y="-963602"/>
            <a:ext cx="8229600" cy="857250"/>
          </a:xfrm>
        </p:spPr>
        <p:txBody>
          <a:bodyPr>
            <a:normAutofit/>
          </a:bodyPr>
          <a:lstStyle>
            <a:lvl1pPr>
              <a:defRPr sz="3200">
                <a:solidFill>
                  <a:srgbClr val="FF0000"/>
                </a:solidFill>
              </a:defRPr>
            </a:lvl1pPr>
          </a:lstStyle>
          <a:p>
            <a:r>
              <a:rPr lang="en-US"/>
              <a:t>Click to edit Master title style</a:t>
            </a:r>
            <a:endParaRPr lang="en-US" dirty="0"/>
          </a:p>
        </p:txBody>
      </p:sp>
      <p:sp>
        <p:nvSpPr>
          <p:cNvPr id="7" name="Full Bleed Photo">
            <a:extLst>
              <a:ext uri="{FF2B5EF4-FFF2-40B4-BE49-F238E27FC236}">
                <a16:creationId xmlns:a16="http://schemas.microsoft.com/office/drawing/2014/main" id="{3D0D2707-18C2-FA48-9C1E-B114D1A3869D}"/>
              </a:ext>
            </a:extLst>
          </p:cNvPr>
          <p:cNvSpPr>
            <a:spLocks noGrp="1" noChangeAspect="1"/>
          </p:cNvSpPr>
          <p:nvPr>
            <p:ph type="pic" sz="quarter" idx="10"/>
          </p:nvPr>
        </p:nvSpPr>
        <p:spPr>
          <a:xfrm>
            <a:off x="-45720" y="-34290"/>
            <a:ext cx="9235440" cy="5212080"/>
          </a:xfrm>
        </p:spPr>
        <p:txBody>
          <a:bodyPr/>
          <a:lstStyle/>
          <a:p>
            <a:r>
              <a:rPr lang="en-US"/>
              <a:t>Click icon to add picture</a:t>
            </a:r>
          </a:p>
        </p:txBody>
      </p:sp>
    </p:spTree>
    <p:extLst>
      <p:ext uri="{BB962C8B-B14F-4D97-AF65-F5344CB8AC3E}">
        <p14:creationId xmlns:p14="http://schemas.microsoft.com/office/powerpoint/2010/main" val="3780953523"/>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 Bleed Video">
    <p:bg>
      <p:bgPr>
        <a:solidFill>
          <a:schemeClr val="bg1"/>
        </a:solidFill>
        <a:effectLst/>
      </p:bgPr>
    </p:bg>
    <p:spTree>
      <p:nvGrpSpPr>
        <p:cNvPr id="1" name=""/>
        <p:cNvGrpSpPr/>
        <p:nvPr/>
      </p:nvGrpSpPr>
      <p:grpSpPr>
        <a:xfrm>
          <a:off x="0" y="0"/>
          <a:ext cx="0" cy="0"/>
          <a:chOff x="0" y="0"/>
          <a:chExt cx="0" cy="0"/>
        </a:xfrm>
      </p:grpSpPr>
      <p:sp>
        <p:nvSpPr>
          <p:cNvPr id="2" name="Invisible H1 Title">
            <a:extLst>
              <a:ext uri="{FF2B5EF4-FFF2-40B4-BE49-F238E27FC236}">
                <a16:creationId xmlns:a16="http://schemas.microsoft.com/office/drawing/2014/main" id="{D197014B-C43D-B34F-A577-29627A8119DB}"/>
              </a:ext>
            </a:extLst>
          </p:cNvPr>
          <p:cNvSpPr>
            <a:spLocks noGrp="1"/>
          </p:cNvSpPr>
          <p:nvPr>
            <p:ph type="title"/>
          </p:nvPr>
        </p:nvSpPr>
        <p:spPr>
          <a:xfrm>
            <a:off x="457200" y="-963602"/>
            <a:ext cx="8229600" cy="857250"/>
          </a:xfrm>
        </p:spPr>
        <p:txBody>
          <a:bodyPr>
            <a:normAutofit/>
          </a:bodyPr>
          <a:lstStyle>
            <a:lvl1pPr>
              <a:defRPr sz="3200">
                <a:solidFill>
                  <a:srgbClr val="FF0000"/>
                </a:solidFill>
              </a:defRPr>
            </a:lvl1pPr>
          </a:lstStyle>
          <a:p>
            <a:r>
              <a:rPr lang="en-US"/>
              <a:t>Click to edit Master title style</a:t>
            </a:r>
            <a:endParaRPr lang="en-US" dirty="0"/>
          </a:p>
        </p:txBody>
      </p:sp>
      <p:sp>
        <p:nvSpPr>
          <p:cNvPr id="5" name="Full Bleed Video">
            <a:extLst>
              <a:ext uri="{FF2B5EF4-FFF2-40B4-BE49-F238E27FC236}">
                <a16:creationId xmlns:a16="http://schemas.microsoft.com/office/drawing/2014/main" id="{E64AE5ED-FB71-2940-A0AA-8B776317FAB2}"/>
              </a:ext>
            </a:extLst>
          </p:cNvPr>
          <p:cNvSpPr>
            <a:spLocks noGrp="1"/>
          </p:cNvSpPr>
          <p:nvPr>
            <p:ph type="media" sz="quarter" idx="10"/>
          </p:nvPr>
        </p:nvSpPr>
        <p:spPr>
          <a:xfrm>
            <a:off x="-45720" y="-34290"/>
            <a:ext cx="9235440" cy="5212080"/>
          </a:xfrm>
        </p:spPr>
        <p:txBody>
          <a:bodyPr/>
          <a:lstStyle/>
          <a:p>
            <a:r>
              <a:rPr lang="en-US"/>
              <a:t>Click icon to add media</a:t>
            </a:r>
          </a:p>
        </p:txBody>
      </p:sp>
    </p:spTree>
    <p:extLst>
      <p:ext uri="{BB962C8B-B14F-4D97-AF65-F5344CB8AC3E}">
        <p14:creationId xmlns:p14="http://schemas.microsoft.com/office/powerpoint/2010/main" val="32385978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610820"/>
          </a:xfrm>
        </p:spPr>
        <p:txBody>
          <a:bodyPr>
            <a:normAutofit/>
          </a:bodyPr>
          <a:lstStyle>
            <a:lvl1pPr algn="ctr">
              <a:defRPr sz="3600" baseline="0">
                <a:solidFill>
                  <a:schemeClr val="tx1"/>
                </a:solidFill>
                <a:effectLst/>
              </a:defRPr>
            </a:lvl1pPr>
          </a:lstStyle>
          <a:p>
            <a:r>
              <a:rPr lang="en-US" dirty="0"/>
              <a:t>Click to edit Master title style</a:t>
            </a:r>
          </a:p>
        </p:txBody>
      </p:sp>
      <p:sp>
        <p:nvSpPr>
          <p:cNvPr id="3" name="Content Placeholder 2"/>
          <p:cNvSpPr>
            <a:spLocks noGrp="1"/>
          </p:cNvSpPr>
          <p:nvPr>
            <p:ph idx="1"/>
          </p:nvPr>
        </p:nvSpPr>
        <p:spPr>
          <a:xfrm>
            <a:off x="448966" y="1197405"/>
            <a:ext cx="8246070" cy="3512210"/>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21900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4" y="281175"/>
            <a:ext cx="8246071" cy="610820"/>
          </a:xfrm>
        </p:spPr>
        <p:txBody>
          <a:bodyPr>
            <a:normAutofit/>
          </a:bodyPr>
          <a:lstStyle>
            <a:lvl1pPr algn="ctr">
              <a:defRPr sz="3600" baseline="0">
                <a:solidFill>
                  <a:schemeClr val="tx1"/>
                </a:solidFill>
                <a:effectLst/>
              </a:defRPr>
            </a:lvl1pPr>
          </a:lstStyle>
          <a:p>
            <a:r>
              <a:rPr lang="en-US" dirty="0"/>
              <a:t>Click to edit Master title style</a:t>
            </a:r>
          </a:p>
        </p:txBody>
      </p:sp>
      <p:sp>
        <p:nvSpPr>
          <p:cNvPr id="3" name="Text Placeholder 2"/>
          <p:cNvSpPr>
            <a:spLocks noGrp="1"/>
          </p:cNvSpPr>
          <p:nvPr>
            <p:ph type="body" idx="1"/>
          </p:nvPr>
        </p:nvSpPr>
        <p:spPr>
          <a:xfrm>
            <a:off x="536879" y="1655520"/>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266340"/>
            <a:ext cx="4040188" cy="2137871"/>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55520"/>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266340"/>
            <a:ext cx="4041775" cy="2137871"/>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358461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01791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lt Signature 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H1 Title">
            <a:extLst>
              <a:ext uri="{FF2B5EF4-FFF2-40B4-BE49-F238E27FC236}">
                <a16:creationId xmlns:a16="http://schemas.microsoft.com/office/drawing/2014/main" id="{33034725-7AAD-B746-AE51-C7D78423B9D4}"/>
              </a:ext>
            </a:extLst>
          </p:cNvPr>
          <p:cNvSpPr>
            <a:spLocks noGrp="1"/>
          </p:cNvSpPr>
          <p:nvPr>
            <p:ph type="title" hasCustomPrompt="1"/>
          </p:nvPr>
        </p:nvSpPr>
        <p:spPr>
          <a:xfrm>
            <a:off x="611585" y="1466849"/>
            <a:ext cx="8229600" cy="857251"/>
          </a:xfrm>
          <a:noFill/>
        </p:spPr>
        <p:txBody>
          <a:bodyPr>
            <a:normAutofit/>
          </a:bodyPr>
          <a:lstStyle>
            <a:lvl1pPr algn="l">
              <a:defRPr sz="4000" b="1">
                <a:solidFill>
                  <a:schemeClr val="bg1"/>
                </a:solidFill>
              </a:defRPr>
            </a:lvl1pPr>
          </a:lstStyle>
          <a:p>
            <a:r>
              <a:rPr lang="en-US" dirty="0"/>
              <a:t>Presentation Title</a:t>
            </a:r>
          </a:p>
        </p:txBody>
      </p:sp>
      <p:sp>
        <p:nvSpPr>
          <p:cNvPr id="4" name="H2 Subtitle">
            <a:extLst>
              <a:ext uri="{FF2B5EF4-FFF2-40B4-BE49-F238E27FC236}">
                <a16:creationId xmlns:a16="http://schemas.microsoft.com/office/drawing/2014/main" id="{C330FAE0-5504-8A44-8C81-7D40C5EF2194}"/>
              </a:ext>
            </a:extLst>
          </p:cNvPr>
          <p:cNvSpPr>
            <a:spLocks noGrp="1"/>
          </p:cNvSpPr>
          <p:nvPr>
            <p:ph sz="quarter" idx="10" hasCustomPrompt="1"/>
          </p:nvPr>
        </p:nvSpPr>
        <p:spPr>
          <a:xfrm>
            <a:off x="611585" y="2151475"/>
            <a:ext cx="8229599" cy="430888"/>
          </a:xfrm>
        </p:spPr>
        <p:txBody>
          <a:bodyPr/>
          <a:lstStyle>
            <a:lvl1pPr marL="0" indent="0">
              <a:buNone/>
              <a:defRPr sz="20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a:t>
            </a:r>
          </a:p>
        </p:txBody>
      </p:sp>
      <p:cxnSp>
        <p:nvCxnSpPr>
          <p:cNvPr id="9" name="Line">
            <a:extLst>
              <a:ext uri="{FF2B5EF4-FFF2-40B4-BE49-F238E27FC236}">
                <a16:creationId xmlns:a16="http://schemas.microsoft.com/office/drawing/2014/main" id="{F961A44D-63B2-3547-B671-D76FD4AAA4C8}"/>
              </a:ext>
              <a:ext uri="{C183D7F6-B498-43B3-948B-1728B52AA6E4}">
                <adec:decorative xmlns:adec="http://schemas.microsoft.com/office/drawing/2017/decorative" val="1"/>
              </a:ext>
            </a:extLst>
          </p:cNvPr>
          <p:cNvCxnSpPr/>
          <p:nvPr userDrawn="1"/>
        </p:nvCxnSpPr>
        <p:spPr>
          <a:xfrm>
            <a:off x="690413" y="2633032"/>
            <a:ext cx="4886964" cy="0"/>
          </a:xfrm>
          <a:prstGeom prst="line">
            <a:avLst/>
          </a:prstGeom>
          <a:ln>
            <a:solidFill>
              <a:schemeClr val="accent6">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1" name="H3">
            <a:extLst>
              <a:ext uri="{FF2B5EF4-FFF2-40B4-BE49-F238E27FC236}">
                <a16:creationId xmlns:a16="http://schemas.microsoft.com/office/drawing/2014/main" id="{F0663673-BC83-3044-9EF4-B601B50B6DDB}"/>
              </a:ext>
            </a:extLst>
          </p:cNvPr>
          <p:cNvSpPr>
            <a:spLocks noGrp="1"/>
          </p:cNvSpPr>
          <p:nvPr>
            <p:ph sz="quarter" idx="11" hasCustomPrompt="1"/>
          </p:nvPr>
        </p:nvSpPr>
        <p:spPr>
          <a:xfrm>
            <a:off x="611585" y="2741663"/>
            <a:ext cx="4114800" cy="291886"/>
          </a:xfrm>
        </p:spPr>
        <p:txBody>
          <a:bodyPr>
            <a:normAutofit/>
          </a:bodyPr>
          <a:lstStyle>
            <a:lvl1pPr marL="0" indent="0">
              <a:buNone/>
              <a:defRPr sz="1800" b="1">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My Name</a:t>
            </a:r>
          </a:p>
        </p:txBody>
      </p:sp>
      <p:sp>
        <p:nvSpPr>
          <p:cNvPr id="13" name="H4">
            <a:extLst>
              <a:ext uri="{FF2B5EF4-FFF2-40B4-BE49-F238E27FC236}">
                <a16:creationId xmlns:a16="http://schemas.microsoft.com/office/drawing/2014/main" id="{4EEBD0D7-6519-B842-ACAE-C6ABB0409325}"/>
              </a:ext>
            </a:extLst>
          </p:cNvPr>
          <p:cNvSpPr>
            <a:spLocks noGrp="1"/>
          </p:cNvSpPr>
          <p:nvPr>
            <p:ph sz="quarter" idx="12" hasCustomPrompt="1"/>
          </p:nvPr>
        </p:nvSpPr>
        <p:spPr>
          <a:xfrm>
            <a:off x="611585" y="3033762"/>
            <a:ext cx="2333625" cy="290997"/>
          </a:xfrm>
        </p:spPr>
        <p:txBody>
          <a:bodyPr>
            <a:normAutofit/>
          </a:bodyPr>
          <a:lstStyle>
            <a:lvl1pPr marL="0" indent="0">
              <a:buNone/>
              <a:defRPr sz="1400">
                <a:solidFill>
                  <a:schemeClr val="bg1"/>
                </a:solidFill>
              </a:defRPr>
            </a:lvl1pPr>
          </a:lstStyle>
          <a:p>
            <a:pPr lvl="0"/>
            <a:r>
              <a:rPr lang="en-US" dirty="0"/>
              <a:t>My Title</a:t>
            </a:r>
          </a:p>
        </p:txBody>
      </p:sp>
    </p:spTree>
    <p:extLst>
      <p:ext uri="{BB962C8B-B14F-4D97-AF65-F5344CB8AC3E}">
        <p14:creationId xmlns:p14="http://schemas.microsoft.com/office/powerpoint/2010/main" val="1750241914"/>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Alt Signature 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H1 Title">
            <a:extLst>
              <a:ext uri="{FF2B5EF4-FFF2-40B4-BE49-F238E27FC236}">
                <a16:creationId xmlns:a16="http://schemas.microsoft.com/office/drawing/2014/main" id="{33034725-7AAD-B746-AE51-C7D78423B9D4}"/>
              </a:ext>
            </a:extLst>
          </p:cNvPr>
          <p:cNvSpPr>
            <a:spLocks noGrp="1"/>
          </p:cNvSpPr>
          <p:nvPr>
            <p:ph type="title" hasCustomPrompt="1"/>
          </p:nvPr>
        </p:nvSpPr>
        <p:spPr>
          <a:xfrm>
            <a:off x="611585" y="1466849"/>
            <a:ext cx="8229600" cy="857251"/>
          </a:xfrm>
          <a:noFill/>
        </p:spPr>
        <p:txBody>
          <a:bodyPr>
            <a:normAutofit/>
          </a:bodyPr>
          <a:lstStyle>
            <a:lvl1pPr algn="l">
              <a:defRPr sz="4000" b="1">
                <a:solidFill>
                  <a:schemeClr val="bg1"/>
                </a:solidFill>
              </a:defRPr>
            </a:lvl1pPr>
          </a:lstStyle>
          <a:p>
            <a:r>
              <a:rPr lang="en-US" dirty="0"/>
              <a:t>Presentation Title</a:t>
            </a:r>
          </a:p>
        </p:txBody>
      </p:sp>
      <p:sp>
        <p:nvSpPr>
          <p:cNvPr id="4" name="H2 Subtitle">
            <a:extLst>
              <a:ext uri="{FF2B5EF4-FFF2-40B4-BE49-F238E27FC236}">
                <a16:creationId xmlns:a16="http://schemas.microsoft.com/office/drawing/2014/main" id="{C330FAE0-5504-8A44-8C81-7D40C5EF2194}"/>
              </a:ext>
            </a:extLst>
          </p:cNvPr>
          <p:cNvSpPr>
            <a:spLocks noGrp="1"/>
          </p:cNvSpPr>
          <p:nvPr>
            <p:ph sz="quarter" idx="10" hasCustomPrompt="1"/>
          </p:nvPr>
        </p:nvSpPr>
        <p:spPr>
          <a:xfrm>
            <a:off x="611585" y="2151475"/>
            <a:ext cx="8229599" cy="430888"/>
          </a:xfrm>
        </p:spPr>
        <p:txBody>
          <a:bodyPr/>
          <a:lstStyle>
            <a:lvl1pPr marL="0" indent="0">
              <a:buNone/>
              <a:defRPr sz="20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a:t>
            </a:r>
          </a:p>
        </p:txBody>
      </p:sp>
      <p:cxnSp>
        <p:nvCxnSpPr>
          <p:cNvPr id="9" name="Line">
            <a:extLst>
              <a:ext uri="{FF2B5EF4-FFF2-40B4-BE49-F238E27FC236}">
                <a16:creationId xmlns:a16="http://schemas.microsoft.com/office/drawing/2014/main" id="{F961A44D-63B2-3547-B671-D76FD4AAA4C8}"/>
              </a:ext>
              <a:ext uri="{C183D7F6-B498-43B3-948B-1728B52AA6E4}">
                <adec:decorative xmlns:adec="http://schemas.microsoft.com/office/drawing/2017/decorative" val="1"/>
              </a:ext>
            </a:extLst>
          </p:cNvPr>
          <p:cNvCxnSpPr/>
          <p:nvPr userDrawn="1"/>
        </p:nvCxnSpPr>
        <p:spPr>
          <a:xfrm>
            <a:off x="690413" y="2633032"/>
            <a:ext cx="4886964" cy="0"/>
          </a:xfrm>
          <a:prstGeom prst="line">
            <a:avLst/>
          </a:prstGeom>
          <a:ln>
            <a:solidFill>
              <a:schemeClr val="accent6">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1" name="H3">
            <a:extLst>
              <a:ext uri="{FF2B5EF4-FFF2-40B4-BE49-F238E27FC236}">
                <a16:creationId xmlns:a16="http://schemas.microsoft.com/office/drawing/2014/main" id="{F0663673-BC83-3044-9EF4-B601B50B6DDB}"/>
              </a:ext>
            </a:extLst>
          </p:cNvPr>
          <p:cNvSpPr>
            <a:spLocks noGrp="1"/>
          </p:cNvSpPr>
          <p:nvPr>
            <p:ph sz="quarter" idx="11" hasCustomPrompt="1"/>
          </p:nvPr>
        </p:nvSpPr>
        <p:spPr>
          <a:xfrm>
            <a:off x="611585" y="2741663"/>
            <a:ext cx="4114800" cy="291886"/>
          </a:xfrm>
        </p:spPr>
        <p:txBody>
          <a:bodyPr>
            <a:normAutofit/>
          </a:bodyPr>
          <a:lstStyle>
            <a:lvl1pPr marL="0" indent="0">
              <a:buNone/>
              <a:defRPr sz="1800" b="1">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My Name</a:t>
            </a:r>
          </a:p>
        </p:txBody>
      </p:sp>
      <p:sp>
        <p:nvSpPr>
          <p:cNvPr id="13" name="H4">
            <a:extLst>
              <a:ext uri="{FF2B5EF4-FFF2-40B4-BE49-F238E27FC236}">
                <a16:creationId xmlns:a16="http://schemas.microsoft.com/office/drawing/2014/main" id="{4EEBD0D7-6519-B842-ACAE-C6ABB0409325}"/>
              </a:ext>
            </a:extLst>
          </p:cNvPr>
          <p:cNvSpPr>
            <a:spLocks noGrp="1"/>
          </p:cNvSpPr>
          <p:nvPr>
            <p:ph sz="quarter" idx="12" hasCustomPrompt="1"/>
          </p:nvPr>
        </p:nvSpPr>
        <p:spPr>
          <a:xfrm>
            <a:off x="611585" y="3033762"/>
            <a:ext cx="2333625" cy="290997"/>
          </a:xfrm>
        </p:spPr>
        <p:txBody>
          <a:bodyPr>
            <a:normAutofit/>
          </a:bodyPr>
          <a:lstStyle>
            <a:lvl1pPr marL="0" indent="0">
              <a:buNone/>
              <a:defRPr sz="1400">
                <a:solidFill>
                  <a:schemeClr val="bg1"/>
                </a:solidFill>
              </a:defRPr>
            </a:lvl1pPr>
          </a:lstStyle>
          <a:p>
            <a:pPr lvl="0"/>
            <a:r>
              <a:rPr lang="en-US" dirty="0"/>
              <a:t>My Title</a:t>
            </a:r>
          </a:p>
        </p:txBody>
      </p:sp>
      <p:sp>
        <p:nvSpPr>
          <p:cNvPr id="5" name="Picture Placeholder 4">
            <a:extLst>
              <a:ext uri="{FF2B5EF4-FFF2-40B4-BE49-F238E27FC236}">
                <a16:creationId xmlns:a16="http://schemas.microsoft.com/office/drawing/2014/main" id="{8516F1EA-8163-2F90-809C-BB51A31AB500}"/>
              </a:ext>
            </a:extLst>
          </p:cNvPr>
          <p:cNvSpPr>
            <a:spLocks noGrp="1"/>
          </p:cNvSpPr>
          <p:nvPr>
            <p:ph type="pic" sz="quarter" idx="13"/>
          </p:nvPr>
        </p:nvSpPr>
        <p:spPr>
          <a:xfrm>
            <a:off x="2742520" y="3884341"/>
            <a:ext cx="4581525" cy="1058862"/>
          </a:xfrm>
        </p:spPr>
        <p:txBody>
          <a:bodyPr/>
          <a:lstStyle/>
          <a:p>
            <a:endParaRPr lang="en-US"/>
          </a:p>
        </p:txBody>
      </p:sp>
    </p:spTree>
    <p:extLst>
      <p:ext uri="{BB962C8B-B14F-4D97-AF65-F5344CB8AC3E}">
        <p14:creationId xmlns:p14="http://schemas.microsoft.com/office/powerpoint/2010/main" val="399375936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Alt Signature 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H1 Title">
            <a:extLst>
              <a:ext uri="{FF2B5EF4-FFF2-40B4-BE49-F238E27FC236}">
                <a16:creationId xmlns:a16="http://schemas.microsoft.com/office/drawing/2014/main" id="{33034725-7AAD-B746-AE51-C7D78423B9D4}"/>
              </a:ext>
            </a:extLst>
          </p:cNvPr>
          <p:cNvSpPr>
            <a:spLocks noGrp="1"/>
          </p:cNvSpPr>
          <p:nvPr>
            <p:ph type="title" hasCustomPrompt="1"/>
          </p:nvPr>
        </p:nvSpPr>
        <p:spPr>
          <a:xfrm>
            <a:off x="611585" y="1466849"/>
            <a:ext cx="8229600" cy="857251"/>
          </a:xfrm>
          <a:noFill/>
        </p:spPr>
        <p:txBody>
          <a:bodyPr>
            <a:normAutofit/>
          </a:bodyPr>
          <a:lstStyle>
            <a:lvl1pPr algn="l">
              <a:defRPr sz="4000" b="1">
                <a:solidFill>
                  <a:schemeClr val="bg1"/>
                </a:solidFill>
              </a:defRPr>
            </a:lvl1pPr>
          </a:lstStyle>
          <a:p>
            <a:r>
              <a:rPr lang="en-US" dirty="0"/>
              <a:t>Presentation Title</a:t>
            </a:r>
          </a:p>
        </p:txBody>
      </p:sp>
      <p:sp>
        <p:nvSpPr>
          <p:cNvPr id="4" name="H2 Subtitle">
            <a:extLst>
              <a:ext uri="{FF2B5EF4-FFF2-40B4-BE49-F238E27FC236}">
                <a16:creationId xmlns:a16="http://schemas.microsoft.com/office/drawing/2014/main" id="{C330FAE0-5504-8A44-8C81-7D40C5EF2194}"/>
              </a:ext>
            </a:extLst>
          </p:cNvPr>
          <p:cNvSpPr>
            <a:spLocks noGrp="1"/>
          </p:cNvSpPr>
          <p:nvPr>
            <p:ph sz="quarter" idx="10" hasCustomPrompt="1"/>
          </p:nvPr>
        </p:nvSpPr>
        <p:spPr>
          <a:xfrm>
            <a:off x="611585" y="2151475"/>
            <a:ext cx="8229599" cy="430888"/>
          </a:xfrm>
        </p:spPr>
        <p:txBody>
          <a:bodyPr/>
          <a:lstStyle>
            <a:lvl1pPr marL="0" indent="0">
              <a:buNone/>
              <a:defRPr sz="20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a:t>
            </a:r>
          </a:p>
        </p:txBody>
      </p:sp>
      <p:cxnSp>
        <p:nvCxnSpPr>
          <p:cNvPr id="9" name="Line">
            <a:extLst>
              <a:ext uri="{FF2B5EF4-FFF2-40B4-BE49-F238E27FC236}">
                <a16:creationId xmlns:a16="http://schemas.microsoft.com/office/drawing/2014/main" id="{F961A44D-63B2-3547-B671-D76FD4AAA4C8}"/>
              </a:ext>
              <a:ext uri="{C183D7F6-B498-43B3-948B-1728B52AA6E4}">
                <adec:decorative xmlns:adec="http://schemas.microsoft.com/office/drawing/2017/decorative" val="1"/>
              </a:ext>
            </a:extLst>
          </p:cNvPr>
          <p:cNvCxnSpPr/>
          <p:nvPr userDrawn="1"/>
        </p:nvCxnSpPr>
        <p:spPr>
          <a:xfrm>
            <a:off x="690413" y="2633032"/>
            <a:ext cx="4886964" cy="0"/>
          </a:xfrm>
          <a:prstGeom prst="line">
            <a:avLst/>
          </a:prstGeom>
          <a:ln>
            <a:solidFill>
              <a:schemeClr val="accent6">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1" name="H3">
            <a:extLst>
              <a:ext uri="{FF2B5EF4-FFF2-40B4-BE49-F238E27FC236}">
                <a16:creationId xmlns:a16="http://schemas.microsoft.com/office/drawing/2014/main" id="{F0663673-BC83-3044-9EF4-B601B50B6DDB}"/>
              </a:ext>
            </a:extLst>
          </p:cNvPr>
          <p:cNvSpPr>
            <a:spLocks noGrp="1"/>
          </p:cNvSpPr>
          <p:nvPr>
            <p:ph sz="quarter" idx="11" hasCustomPrompt="1"/>
          </p:nvPr>
        </p:nvSpPr>
        <p:spPr>
          <a:xfrm>
            <a:off x="611585" y="2741663"/>
            <a:ext cx="4114800" cy="291886"/>
          </a:xfrm>
        </p:spPr>
        <p:txBody>
          <a:bodyPr>
            <a:normAutofit/>
          </a:bodyPr>
          <a:lstStyle>
            <a:lvl1pPr marL="0" indent="0">
              <a:buNone/>
              <a:defRPr sz="1800" b="1">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My Name</a:t>
            </a:r>
          </a:p>
        </p:txBody>
      </p:sp>
      <p:sp>
        <p:nvSpPr>
          <p:cNvPr id="13" name="H4">
            <a:extLst>
              <a:ext uri="{FF2B5EF4-FFF2-40B4-BE49-F238E27FC236}">
                <a16:creationId xmlns:a16="http://schemas.microsoft.com/office/drawing/2014/main" id="{4EEBD0D7-6519-B842-ACAE-C6ABB0409325}"/>
              </a:ext>
            </a:extLst>
          </p:cNvPr>
          <p:cNvSpPr>
            <a:spLocks noGrp="1"/>
          </p:cNvSpPr>
          <p:nvPr>
            <p:ph sz="quarter" idx="12" hasCustomPrompt="1"/>
          </p:nvPr>
        </p:nvSpPr>
        <p:spPr>
          <a:xfrm>
            <a:off x="611585" y="3033762"/>
            <a:ext cx="2333625" cy="290997"/>
          </a:xfrm>
        </p:spPr>
        <p:txBody>
          <a:bodyPr>
            <a:normAutofit/>
          </a:bodyPr>
          <a:lstStyle>
            <a:lvl1pPr marL="0" indent="0">
              <a:buNone/>
              <a:defRPr sz="1400">
                <a:solidFill>
                  <a:schemeClr val="bg1"/>
                </a:solidFill>
              </a:defRPr>
            </a:lvl1pPr>
          </a:lstStyle>
          <a:p>
            <a:pPr lvl="0"/>
            <a:r>
              <a:rPr lang="en-US" dirty="0"/>
              <a:t>My Title</a:t>
            </a:r>
          </a:p>
        </p:txBody>
      </p:sp>
      <p:sp>
        <p:nvSpPr>
          <p:cNvPr id="5" name="Picture Placeholder 4">
            <a:extLst>
              <a:ext uri="{FF2B5EF4-FFF2-40B4-BE49-F238E27FC236}">
                <a16:creationId xmlns:a16="http://schemas.microsoft.com/office/drawing/2014/main" id="{8516F1EA-8163-2F90-809C-BB51A31AB500}"/>
              </a:ext>
            </a:extLst>
          </p:cNvPr>
          <p:cNvSpPr>
            <a:spLocks noGrp="1"/>
          </p:cNvSpPr>
          <p:nvPr>
            <p:ph type="pic" sz="quarter" idx="13"/>
          </p:nvPr>
        </p:nvSpPr>
        <p:spPr>
          <a:xfrm>
            <a:off x="2742520" y="3884341"/>
            <a:ext cx="4581525" cy="1058862"/>
          </a:xfrm>
        </p:spPr>
        <p:txBody>
          <a:bodyPr/>
          <a:lstStyle/>
          <a:p>
            <a:endParaRPr lang="en-US"/>
          </a:p>
        </p:txBody>
      </p:sp>
      <p:sp>
        <p:nvSpPr>
          <p:cNvPr id="6" name="Text Placeholder 5">
            <a:extLst>
              <a:ext uri="{FF2B5EF4-FFF2-40B4-BE49-F238E27FC236}">
                <a16:creationId xmlns:a16="http://schemas.microsoft.com/office/drawing/2014/main" id="{F3255C03-226B-5FC2-208E-578716830E57}"/>
              </a:ext>
            </a:extLst>
          </p:cNvPr>
          <p:cNvSpPr>
            <a:spLocks noGrp="1"/>
          </p:cNvSpPr>
          <p:nvPr>
            <p:ph type="body" sz="quarter" idx="14"/>
          </p:nvPr>
        </p:nvSpPr>
        <p:spPr>
          <a:xfrm>
            <a:off x="5181600" y="2741663"/>
            <a:ext cx="3659188" cy="8984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623788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H1 Title"/>
          <p:cNvSpPr>
            <a:spLocks noGrp="1"/>
          </p:cNvSpPr>
          <p:nvPr>
            <p:ph type="title"/>
          </p:nvPr>
        </p:nvSpPr>
        <p:spPr>
          <a:xfrm>
            <a:off x="457200" y="1785462"/>
            <a:ext cx="8229600" cy="857253"/>
          </a:xfrm>
        </p:spPr>
        <p:txBody>
          <a:bodyPr>
            <a:normAutofit/>
          </a:bodyPr>
          <a:lstStyle>
            <a:lvl1pPr>
              <a:defRPr sz="4400" b="1" i="0">
                <a:solidFill>
                  <a:schemeClr val="bg1"/>
                </a:solidFill>
              </a:defRPr>
            </a:lvl1pPr>
          </a:lstStyle>
          <a:p>
            <a:r>
              <a:rPr lang="en-US" dirty="0"/>
              <a:t>Click to edit Master title style</a:t>
            </a:r>
          </a:p>
        </p:txBody>
      </p:sp>
      <p:sp>
        <p:nvSpPr>
          <p:cNvPr id="4" name="H2 Subtitle">
            <a:extLst>
              <a:ext uri="{FF2B5EF4-FFF2-40B4-BE49-F238E27FC236}">
                <a16:creationId xmlns:a16="http://schemas.microsoft.com/office/drawing/2014/main" id="{DB257BD6-4D9A-CD45-BCE2-728C5AB620C6}"/>
              </a:ext>
            </a:extLst>
          </p:cNvPr>
          <p:cNvSpPr>
            <a:spLocks noGrp="1"/>
          </p:cNvSpPr>
          <p:nvPr>
            <p:ph sz="quarter" idx="10" hasCustomPrompt="1"/>
          </p:nvPr>
        </p:nvSpPr>
        <p:spPr>
          <a:xfrm>
            <a:off x="457200" y="2529642"/>
            <a:ext cx="8229600" cy="679450"/>
          </a:xfrm>
        </p:spPr>
        <p:txBody>
          <a:bodyPr>
            <a:normAutofit/>
          </a:bodyPr>
          <a:lstStyle>
            <a:lvl1pPr marL="0" indent="0" algn="ctr">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a:t>
            </a:r>
          </a:p>
        </p:txBody>
      </p:sp>
    </p:spTree>
    <p:extLst>
      <p:ext uri="{BB962C8B-B14F-4D97-AF65-F5344CB8AC3E}">
        <p14:creationId xmlns:p14="http://schemas.microsoft.com/office/powerpoint/2010/main" val="2452877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H1 Title">
            <a:extLst>
              <a:ext uri="{FF2B5EF4-FFF2-40B4-BE49-F238E27FC236}">
                <a16:creationId xmlns:a16="http://schemas.microsoft.com/office/drawing/2014/main" id="{88B4A6B9-381D-5D40-84AC-41D60C0A034D}"/>
              </a:ext>
            </a:extLst>
          </p:cNvPr>
          <p:cNvSpPr>
            <a:spLocks noGrp="1"/>
          </p:cNvSpPr>
          <p:nvPr>
            <p:ph type="title"/>
          </p:nvPr>
        </p:nvSpPr>
        <p:spPr>
          <a:xfrm>
            <a:off x="457200" y="238999"/>
            <a:ext cx="8229600" cy="857250"/>
          </a:xfrm>
        </p:spPr>
        <p:txBody>
          <a:bodyPr>
            <a:normAutofit/>
          </a:bodyPr>
          <a:lstStyle>
            <a:lvl1pPr>
              <a:defRPr sz="3200"/>
            </a:lvl1pPr>
          </a:lstStyle>
          <a:p>
            <a:r>
              <a:rPr lang="en-US"/>
              <a:t>Click to edit Master title style</a:t>
            </a:r>
            <a:endParaRPr lang="en-US" dirty="0"/>
          </a:p>
        </p:txBody>
      </p:sp>
      <p:sp>
        <p:nvSpPr>
          <p:cNvPr id="5" name="H2 Subtitle">
            <a:extLst>
              <a:ext uri="{FF2B5EF4-FFF2-40B4-BE49-F238E27FC236}">
                <a16:creationId xmlns:a16="http://schemas.microsoft.com/office/drawing/2014/main" id="{5B196C90-74A6-5E42-A204-A1E0DBCB6799}"/>
              </a:ext>
            </a:extLst>
          </p:cNvPr>
          <p:cNvSpPr>
            <a:spLocks noGrp="1"/>
          </p:cNvSpPr>
          <p:nvPr>
            <p:ph sz="quarter" idx="10" hasCustomPrompt="1"/>
          </p:nvPr>
        </p:nvSpPr>
        <p:spPr>
          <a:xfrm>
            <a:off x="457200" y="837565"/>
            <a:ext cx="8229600" cy="338456"/>
          </a:xfrm>
        </p:spPr>
        <p:txBody>
          <a:bodyPr>
            <a:noAutofit/>
          </a:bodyPr>
          <a:lstStyle>
            <a:lvl1pPr marL="0" indent="0" algn="ctr">
              <a:buNone/>
              <a:defRPr sz="2000">
                <a:solidFill>
                  <a:srgbClr val="00599B"/>
                </a:solidFill>
              </a:defRPr>
            </a:lvl1pPr>
            <a:lvl2pPr marL="457200" indent="0">
              <a:buNone/>
              <a:defRPr sz="2400">
                <a:solidFill>
                  <a:srgbClr val="00599B"/>
                </a:solidFill>
              </a:defRPr>
            </a:lvl2pPr>
            <a:lvl3pPr marL="914400" indent="0">
              <a:buNone/>
              <a:defRPr sz="2400">
                <a:solidFill>
                  <a:srgbClr val="00599B"/>
                </a:solidFill>
              </a:defRPr>
            </a:lvl3pPr>
            <a:lvl4pPr marL="1371600" indent="0">
              <a:buNone/>
              <a:defRPr sz="2400">
                <a:solidFill>
                  <a:srgbClr val="00599B"/>
                </a:solidFill>
              </a:defRPr>
            </a:lvl4pPr>
            <a:lvl5pPr marL="1828800" indent="0">
              <a:buNone/>
              <a:defRPr sz="2400">
                <a:solidFill>
                  <a:srgbClr val="00599B"/>
                </a:solidFill>
              </a:defRPr>
            </a:lvl5pPr>
          </a:lstStyle>
          <a:p>
            <a:pPr lvl="0"/>
            <a:r>
              <a:rPr lang="en-US" dirty="0"/>
              <a:t>Subtitle</a:t>
            </a:r>
          </a:p>
        </p:txBody>
      </p:sp>
      <p:sp>
        <p:nvSpPr>
          <p:cNvPr id="6" name="Body Content">
            <a:extLst>
              <a:ext uri="{FF2B5EF4-FFF2-40B4-BE49-F238E27FC236}">
                <a16:creationId xmlns:a16="http://schemas.microsoft.com/office/drawing/2014/main" id="{4F275BD8-ECF8-F54B-B4E2-A66F7AB27D86}"/>
              </a:ext>
            </a:extLst>
          </p:cNvPr>
          <p:cNvSpPr>
            <a:spLocks noGrp="1"/>
          </p:cNvSpPr>
          <p:nvPr>
            <p:ph sz="half" idx="1"/>
          </p:nvPr>
        </p:nvSpPr>
        <p:spPr>
          <a:xfrm>
            <a:off x="457200" y="1310641"/>
            <a:ext cx="8229600" cy="3098800"/>
          </a:xfrm>
        </p:spPr>
        <p:txBody>
          <a:bodyPr>
            <a:normAutofit/>
          </a:bodyPr>
          <a:lstStyle>
            <a:lvl1pPr marL="342900" indent="-342900">
              <a:buFont typeface="Wingdings" pitchFamily="2" charset="2"/>
              <a:buChar char="§"/>
              <a:defRPr sz="1600"/>
            </a:lvl1pPr>
            <a:lvl2pPr marL="742950" indent="-285750">
              <a:buFont typeface="Wingdings" pitchFamily="2" charset="2"/>
              <a:buChar char="§"/>
              <a:defRPr sz="1600"/>
            </a:lvl2pPr>
            <a:lvl3pPr marL="1143000" indent="-228600">
              <a:buFont typeface="Wingdings" pitchFamily="2" charset="2"/>
              <a:buChar char="§"/>
              <a:defRPr sz="1600"/>
            </a:lvl3pPr>
            <a:lvl4pPr marL="1600200" indent="-228600">
              <a:buFont typeface="Wingdings" pitchFamily="2" charset="2"/>
              <a:buChar char="§"/>
              <a:defRPr sz="1600"/>
            </a:lvl4pPr>
            <a:lvl5pPr marL="2057400" indent="-228600">
              <a:buFont typeface="Wingdings" pitchFamily="2" charset="2"/>
              <a:buChar cha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266960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H1 Title">
            <a:extLst>
              <a:ext uri="{FF2B5EF4-FFF2-40B4-BE49-F238E27FC236}">
                <a16:creationId xmlns:a16="http://schemas.microsoft.com/office/drawing/2014/main" id="{32D9C8E5-1CF3-6F45-9C03-04506B4E541A}"/>
              </a:ext>
            </a:extLst>
          </p:cNvPr>
          <p:cNvSpPr>
            <a:spLocks noGrp="1"/>
          </p:cNvSpPr>
          <p:nvPr>
            <p:ph type="title"/>
          </p:nvPr>
        </p:nvSpPr>
        <p:spPr>
          <a:xfrm>
            <a:off x="457200" y="124699"/>
            <a:ext cx="8229600" cy="857250"/>
          </a:xfrm>
        </p:spPr>
        <p:txBody>
          <a:bodyPr>
            <a:normAutofit/>
          </a:bodyPr>
          <a:lstStyle>
            <a:lvl1pPr>
              <a:defRPr sz="320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H2 Subtitle">
            <a:extLst>
              <a:ext uri="{FF2B5EF4-FFF2-40B4-BE49-F238E27FC236}">
                <a16:creationId xmlns:a16="http://schemas.microsoft.com/office/drawing/2014/main" id="{7E449A25-5BA8-A049-892B-A920427B81BD}"/>
              </a:ext>
            </a:extLst>
          </p:cNvPr>
          <p:cNvSpPr>
            <a:spLocks noGrp="1"/>
          </p:cNvSpPr>
          <p:nvPr>
            <p:ph sz="quarter" idx="10" hasCustomPrompt="1"/>
          </p:nvPr>
        </p:nvSpPr>
        <p:spPr>
          <a:xfrm>
            <a:off x="457200" y="799465"/>
            <a:ext cx="8229600" cy="338456"/>
          </a:xfrm>
        </p:spPr>
        <p:txBody>
          <a:bodyPr>
            <a:noAutofit/>
          </a:bodyPr>
          <a:lstStyle>
            <a:lvl1pPr marL="0" indent="0" algn="ctr">
              <a:buNone/>
              <a:defRPr sz="2000">
                <a:solidFill>
                  <a:srgbClr val="00599B"/>
                </a:solidFill>
              </a:defRPr>
            </a:lvl1pPr>
            <a:lvl2pPr marL="457200" indent="0">
              <a:buNone/>
              <a:defRPr sz="2400">
                <a:solidFill>
                  <a:srgbClr val="00599B"/>
                </a:solidFill>
              </a:defRPr>
            </a:lvl2pPr>
            <a:lvl3pPr marL="914400" indent="0">
              <a:buNone/>
              <a:defRPr sz="2400">
                <a:solidFill>
                  <a:srgbClr val="00599B"/>
                </a:solidFill>
              </a:defRPr>
            </a:lvl3pPr>
            <a:lvl4pPr marL="1371600" indent="0">
              <a:buNone/>
              <a:defRPr sz="2400">
                <a:solidFill>
                  <a:srgbClr val="00599B"/>
                </a:solidFill>
              </a:defRPr>
            </a:lvl4pPr>
            <a:lvl5pPr marL="1828800" indent="0">
              <a:buNone/>
              <a:defRPr sz="2400">
                <a:solidFill>
                  <a:srgbClr val="00599B"/>
                </a:solidFill>
              </a:defRPr>
            </a:lvl5pPr>
          </a:lstStyle>
          <a:p>
            <a:pPr lvl="0"/>
            <a:r>
              <a:rPr lang="en-US" dirty="0"/>
              <a:t>Subtitle</a:t>
            </a:r>
          </a:p>
        </p:txBody>
      </p:sp>
      <p:sp>
        <p:nvSpPr>
          <p:cNvPr id="3" name="Body Content 1"/>
          <p:cNvSpPr>
            <a:spLocks noGrp="1"/>
          </p:cNvSpPr>
          <p:nvPr>
            <p:ph sz="half" idx="1"/>
          </p:nvPr>
        </p:nvSpPr>
        <p:spPr>
          <a:xfrm>
            <a:off x="457200" y="1310641"/>
            <a:ext cx="4038600" cy="3098800"/>
          </a:xfrm>
        </p:spPr>
        <p:txBody>
          <a:bodyPr>
            <a:normAutofit/>
          </a:bodyPr>
          <a:lstStyle>
            <a:lvl1pPr>
              <a:defRPr sz="1600">
                <a:latin typeface="Arial" panose="020B0604020202020204" pitchFamily="34" charset="0"/>
                <a:cs typeface="Arial" panose="020B0604020202020204" pitchFamily="34" charset="0"/>
              </a:defRPr>
            </a:lvl1pPr>
            <a:lvl2pPr>
              <a:defRPr sz="1600">
                <a:latin typeface="Arial" panose="020B0604020202020204" pitchFamily="34" charset="0"/>
                <a:cs typeface="Arial" panose="020B0604020202020204" pitchFamily="34" charset="0"/>
              </a:defRPr>
            </a:lvl2pPr>
            <a:lvl3pPr>
              <a:defRPr sz="1600">
                <a:latin typeface="Arial" panose="020B0604020202020204" pitchFamily="34" charset="0"/>
                <a:cs typeface="Arial" panose="020B0604020202020204" pitchFamily="34" charset="0"/>
              </a:defRPr>
            </a:lvl3pPr>
            <a:lvl4pPr>
              <a:defRPr sz="16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Body Content 2"/>
          <p:cNvSpPr>
            <a:spLocks noGrp="1"/>
          </p:cNvSpPr>
          <p:nvPr>
            <p:ph sz="half" idx="2"/>
          </p:nvPr>
        </p:nvSpPr>
        <p:spPr>
          <a:xfrm>
            <a:off x="4648200" y="1310641"/>
            <a:ext cx="4038600" cy="3098800"/>
          </a:xfrm>
        </p:spPr>
        <p:txBody>
          <a:bodyPr>
            <a:normAutofit/>
          </a:bodyPr>
          <a:lstStyle>
            <a:lvl1pPr marL="285750" indent="-285750">
              <a:buFont typeface="Wingdings" pitchFamily="2" charset="2"/>
              <a:buChar char="§"/>
              <a:defRPr sz="1600">
                <a:latin typeface="Arial" panose="020B0604020202020204" pitchFamily="34" charset="0"/>
                <a:cs typeface="Arial" panose="020B0604020202020204" pitchFamily="34" charset="0"/>
              </a:defRPr>
            </a:lvl1pPr>
            <a:lvl2pPr marL="742950" indent="-285750">
              <a:buFont typeface="Wingdings" pitchFamily="2" charset="2"/>
              <a:buChar char="§"/>
              <a:defRPr sz="1600">
                <a:latin typeface="Arial" panose="020B0604020202020204" pitchFamily="34" charset="0"/>
                <a:cs typeface="Arial" panose="020B0604020202020204" pitchFamily="34" charset="0"/>
              </a:defRPr>
            </a:lvl2pPr>
            <a:lvl3pPr marL="1143000" indent="-228600">
              <a:buFont typeface="Wingdings" pitchFamily="2" charset="2"/>
              <a:buChar char="§"/>
              <a:defRPr sz="1600">
                <a:latin typeface="Arial" panose="020B0604020202020204" pitchFamily="34" charset="0"/>
                <a:cs typeface="Arial" panose="020B0604020202020204" pitchFamily="34" charset="0"/>
              </a:defRPr>
            </a:lvl3pPr>
            <a:lvl4pPr>
              <a:defRPr sz="16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114677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wo Content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H1 Title">
            <a:extLst>
              <a:ext uri="{FF2B5EF4-FFF2-40B4-BE49-F238E27FC236}">
                <a16:creationId xmlns:a16="http://schemas.microsoft.com/office/drawing/2014/main" id="{32D9C8E5-1CF3-6F45-9C03-04506B4E541A}"/>
              </a:ext>
            </a:extLst>
          </p:cNvPr>
          <p:cNvSpPr>
            <a:spLocks noGrp="1"/>
          </p:cNvSpPr>
          <p:nvPr>
            <p:ph type="title"/>
          </p:nvPr>
        </p:nvSpPr>
        <p:spPr>
          <a:xfrm>
            <a:off x="457200" y="124699"/>
            <a:ext cx="8229600" cy="857250"/>
          </a:xfrm>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p>
        </p:txBody>
      </p:sp>
      <p:sp>
        <p:nvSpPr>
          <p:cNvPr id="4" name="Body Content 2"/>
          <p:cNvSpPr>
            <a:spLocks noGrp="1"/>
          </p:cNvSpPr>
          <p:nvPr>
            <p:ph sz="half" idx="2"/>
          </p:nvPr>
        </p:nvSpPr>
        <p:spPr>
          <a:xfrm>
            <a:off x="47501" y="1111158"/>
            <a:ext cx="2721430" cy="1668483"/>
          </a:xfrm>
        </p:spPr>
        <p:txBody>
          <a:bodyPr>
            <a:normAutofit/>
          </a:bodyPr>
          <a:lstStyle>
            <a:lvl1pPr marL="285750" indent="-285750">
              <a:buFont typeface="Wingdings" pitchFamily="2" charset="2"/>
              <a:buChar char="§"/>
              <a:defRPr sz="1600">
                <a:latin typeface="Arial" panose="020B0604020202020204" pitchFamily="34" charset="0"/>
                <a:cs typeface="Arial" panose="020B0604020202020204" pitchFamily="34" charset="0"/>
              </a:defRPr>
            </a:lvl1pPr>
            <a:lvl2pPr marL="742950" indent="-285750">
              <a:buFont typeface="Wingdings" pitchFamily="2" charset="2"/>
              <a:buChar char="§"/>
              <a:defRPr sz="1600">
                <a:latin typeface="Arial" panose="020B0604020202020204" pitchFamily="34" charset="0"/>
                <a:cs typeface="Arial" panose="020B0604020202020204" pitchFamily="34" charset="0"/>
              </a:defRPr>
            </a:lvl2pPr>
            <a:lvl3pPr marL="1143000" indent="-228600">
              <a:buFont typeface="Wingdings" pitchFamily="2" charset="2"/>
              <a:buChar char="§"/>
              <a:defRPr sz="1600">
                <a:latin typeface="Arial" panose="020B0604020202020204" pitchFamily="34" charset="0"/>
                <a:cs typeface="Arial" panose="020B0604020202020204" pitchFamily="34" charset="0"/>
              </a:defRPr>
            </a:lvl3pPr>
            <a:lvl4pPr>
              <a:defRPr sz="16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 name="Body Content 2">
            <a:extLst>
              <a:ext uri="{FF2B5EF4-FFF2-40B4-BE49-F238E27FC236}">
                <a16:creationId xmlns:a16="http://schemas.microsoft.com/office/drawing/2014/main" id="{AF760239-E1E4-98A8-BC2A-AD64F71B7E0D}"/>
              </a:ext>
            </a:extLst>
          </p:cNvPr>
          <p:cNvSpPr>
            <a:spLocks noGrp="1"/>
          </p:cNvSpPr>
          <p:nvPr>
            <p:ph sz="half" idx="10"/>
          </p:nvPr>
        </p:nvSpPr>
        <p:spPr>
          <a:xfrm>
            <a:off x="47499" y="2856015"/>
            <a:ext cx="2721431" cy="1668483"/>
          </a:xfrm>
        </p:spPr>
        <p:txBody>
          <a:bodyPr>
            <a:normAutofit/>
          </a:bodyPr>
          <a:lstStyle>
            <a:lvl1pPr marL="285750" indent="-285750">
              <a:buFont typeface="Wingdings" pitchFamily="2" charset="2"/>
              <a:buChar char="§"/>
              <a:defRPr sz="1600">
                <a:latin typeface="Arial" panose="020B0604020202020204" pitchFamily="34" charset="0"/>
                <a:cs typeface="Arial" panose="020B0604020202020204" pitchFamily="34" charset="0"/>
              </a:defRPr>
            </a:lvl1pPr>
            <a:lvl2pPr marL="742950" indent="-285750">
              <a:buFont typeface="Wingdings" pitchFamily="2" charset="2"/>
              <a:buChar char="§"/>
              <a:defRPr sz="1600">
                <a:latin typeface="Arial" panose="020B0604020202020204" pitchFamily="34" charset="0"/>
                <a:cs typeface="Arial" panose="020B0604020202020204" pitchFamily="34" charset="0"/>
              </a:defRPr>
            </a:lvl2pPr>
            <a:lvl3pPr marL="1143000" indent="-228600">
              <a:buFont typeface="Wingdings" pitchFamily="2" charset="2"/>
              <a:buChar char="§"/>
              <a:defRPr sz="1600">
                <a:latin typeface="Arial" panose="020B0604020202020204" pitchFamily="34" charset="0"/>
                <a:cs typeface="Arial" panose="020B0604020202020204" pitchFamily="34" charset="0"/>
              </a:defRPr>
            </a:lvl3pPr>
            <a:lvl4pPr>
              <a:defRPr sz="16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Body Content 2">
            <a:extLst>
              <a:ext uri="{FF2B5EF4-FFF2-40B4-BE49-F238E27FC236}">
                <a16:creationId xmlns:a16="http://schemas.microsoft.com/office/drawing/2014/main" id="{52458702-0A0A-743A-4663-E0EA4FBC4EB5}"/>
              </a:ext>
            </a:extLst>
          </p:cNvPr>
          <p:cNvSpPr>
            <a:spLocks noGrp="1"/>
          </p:cNvSpPr>
          <p:nvPr>
            <p:ph sz="half" idx="11"/>
          </p:nvPr>
        </p:nvSpPr>
        <p:spPr>
          <a:xfrm>
            <a:off x="2919350" y="1111158"/>
            <a:ext cx="2644240" cy="1744857"/>
          </a:xfrm>
        </p:spPr>
        <p:txBody>
          <a:bodyPr>
            <a:normAutofit/>
          </a:bodyPr>
          <a:lstStyle>
            <a:lvl1pPr marL="285750" indent="-285750">
              <a:buFont typeface="Wingdings" pitchFamily="2" charset="2"/>
              <a:buChar char="§"/>
              <a:defRPr sz="1600">
                <a:latin typeface="Arial" panose="020B0604020202020204" pitchFamily="34" charset="0"/>
                <a:cs typeface="Arial" panose="020B0604020202020204" pitchFamily="34" charset="0"/>
              </a:defRPr>
            </a:lvl1pPr>
            <a:lvl2pPr marL="742950" indent="-285750">
              <a:buFont typeface="Wingdings" pitchFamily="2" charset="2"/>
              <a:buChar char="§"/>
              <a:defRPr sz="1600">
                <a:latin typeface="Arial" panose="020B0604020202020204" pitchFamily="34" charset="0"/>
                <a:cs typeface="Arial" panose="020B0604020202020204" pitchFamily="34" charset="0"/>
              </a:defRPr>
            </a:lvl2pPr>
            <a:lvl3pPr marL="1143000" indent="-228600">
              <a:buFont typeface="Wingdings" pitchFamily="2" charset="2"/>
              <a:buChar char="§"/>
              <a:defRPr sz="1600">
                <a:latin typeface="Arial" panose="020B0604020202020204" pitchFamily="34" charset="0"/>
                <a:cs typeface="Arial" panose="020B0604020202020204" pitchFamily="34" charset="0"/>
              </a:defRPr>
            </a:lvl3pPr>
            <a:lvl4pPr>
              <a:defRPr sz="16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Body Content 2">
            <a:extLst>
              <a:ext uri="{FF2B5EF4-FFF2-40B4-BE49-F238E27FC236}">
                <a16:creationId xmlns:a16="http://schemas.microsoft.com/office/drawing/2014/main" id="{E7DCE5C4-5A12-8BD9-2E79-6B094F4C1FDC}"/>
              </a:ext>
            </a:extLst>
          </p:cNvPr>
          <p:cNvSpPr>
            <a:spLocks noGrp="1"/>
          </p:cNvSpPr>
          <p:nvPr>
            <p:ph sz="half" idx="12"/>
          </p:nvPr>
        </p:nvSpPr>
        <p:spPr>
          <a:xfrm>
            <a:off x="2909453" y="2985224"/>
            <a:ext cx="2721431" cy="1971304"/>
          </a:xfrm>
        </p:spPr>
        <p:txBody>
          <a:bodyPr>
            <a:normAutofit/>
          </a:bodyPr>
          <a:lstStyle>
            <a:lvl1pPr marL="285750" indent="-285750">
              <a:buFont typeface="Wingdings" pitchFamily="2" charset="2"/>
              <a:buChar char="§"/>
              <a:defRPr sz="1600">
                <a:latin typeface="Arial" panose="020B0604020202020204" pitchFamily="34" charset="0"/>
                <a:cs typeface="Arial" panose="020B0604020202020204" pitchFamily="34" charset="0"/>
              </a:defRPr>
            </a:lvl1pPr>
            <a:lvl2pPr marL="742950" indent="-285750">
              <a:buFont typeface="Wingdings" pitchFamily="2" charset="2"/>
              <a:buChar char="§"/>
              <a:defRPr sz="1600">
                <a:latin typeface="Arial" panose="020B0604020202020204" pitchFamily="34" charset="0"/>
                <a:cs typeface="Arial" panose="020B0604020202020204" pitchFamily="34" charset="0"/>
              </a:defRPr>
            </a:lvl2pPr>
            <a:lvl3pPr marL="1143000" indent="-228600">
              <a:buFont typeface="Wingdings" pitchFamily="2" charset="2"/>
              <a:buChar char="§"/>
              <a:defRPr sz="1600">
                <a:latin typeface="Arial" panose="020B0604020202020204" pitchFamily="34" charset="0"/>
                <a:cs typeface="Arial" panose="020B0604020202020204" pitchFamily="34" charset="0"/>
              </a:defRPr>
            </a:lvl3pPr>
            <a:lvl4pPr>
              <a:defRPr sz="16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9" name="Body Content 2">
            <a:extLst>
              <a:ext uri="{FF2B5EF4-FFF2-40B4-BE49-F238E27FC236}">
                <a16:creationId xmlns:a16="http://schemas.microsoft.com/office/drawing/2014/main" id="{3180402C-B205-3B02-80EC-1389CEFE02F8}"/>
              </a:ext>
            </a:extLst>
          </p:cNvPr>
          <p:cNvSpPr>
            <a:spLocks noGrp="1"/>
          </p:cNvSpPr>
          <p:nvPr>
            <p:ph sz="half" idx="13"/>
          </p:nvPr>
        </p:nvSpPr>
        <p:spPr>
          <a:xfrm>
            <a:off x="6008916" y="1117911"/>
            <a:ext cx="2933203" cy="1661730"/>
          </a:xfrm>
        </p:spPr>
        <p:txBody>
          <a:bodyPr>
            <a:normAutofit/>
          </a:bodyPr>
          <a:lstStyle>
            <a:lvl1pPr marL="285750" indent="-285750">
              <a:buFont typeface="Wingdings" pitchFamily="2" charset="2"/>
              <a:buChar char="§"/>
              <a:defRPr sz="1600">
                <a:latin typeface="Arial" panose="020B0604020202020204" pitchFamily="34" charset="0"/>
                <a:cs typeface="Arial" panose="020B0604020202020204" pitchFamily="34" charset="0"/>
              </a:defRPr>
            </a:lvl1pPr>
            <a:lvl2pPr marL="742950" indent="-285750">
              <a:buFont typeface="Wingdings" pitchFamily="2" charset="2"/>
              <a:buChar char="§"/>
              <a:defRPr sz="1600">
                <a:latin typeface="Arial" panose="020B0604020202020204" pitchFamily="34" charset="0"/>
                <a:cs typeface="Arial" panose="020B0604020202020204" pitchFamily="34" charset="0"/>
              </a:defRPr>
            </a:lvl2pPr>
            <a:lvl3pPr marL="1143000" indent="-228600">
              <a:buFont typeface="Wingdings" pitchFamily="2" charset="2"/>
              <a:buChar char="§"/>
              <a:defRPr sz="1600">
                <a:latin typeface="Arial" panose="020B0604020202020204" pitchFamily="34" charset="0"/>
                <a:cs typeface="Arial" panose="020B0604020202020204" pitchFamily="34" charset="0"/>
              </a:defRPr>
            </a:lvl3pPr>
            <a:lvl4pPr>
              <a:defRPr sz="16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Body Content 2">
            <a:extLst>
              <a:ext uri="{FF2B5EF4-FFF2-40B4-BE49-F238E27FC236}">
                <a16:creationId xmlns:a16="http://schemas.microsoft.com/office/drawing/2014/main" id="{1D0698A4-F993-1339-EDDC-E122275B26EE}"/>
              </a:ext>
            </a:extLst>
          </p:cNvPr>
          <p:cNvSpPr>
            <a:spLocks noGrp="1"/>
          </p:cNvSpPr>
          <p:nvPr>
            <p:ph sz="half" idx="14"/>
          </p:nvPr>
        </p:nvSpPr>
        <p:spPr>
          <a:xfrm>
            <a:off x="5975267" y="2985224"/>
            <a:ext cx="2952999" cy="1959926"/>
          </a:xfrm>
        </p:spPr>
        <p:txBody>
          <a:bodyPr>
            <a:normAutofit/>
          </a:bodyPr>
          <a:lstStyle>
            <a:lvl1pPr marL="285750" indent="-285750">
              <a:buFont typeface="Wingdings" pitchFamily="2" charset="2"/>
              <a:buChar char="§"/>
              <a:defRPr sz="1600">
                <a:latin typeface="Arial" panose="020B0604020202020204" pitchFamily="34" charset="0"/>
                <a:cs typeface="Arial" panose="020B0604020202020204" pitchFamily="34" charset="0"/>
              </a:defRPr>
            </a:lvl1pPr>
            <a:lvl2pPr marL="742950" indent="-285750">
              <a:buFont typeface="Wingdings" pitchFamily="2" charset="2"/>
              <a:buChar char="§"/>
              <a:defRPr sz="1600">
                <a:latin typeface="Arial" panose="020B0604020202020204" pitchFamily="34" charset="0"/>
                <a:cs typeface="Arial" panose="020B0604020202020204" pitchFamily="34" charset="0"/>
              </a:defRPr>
            </a:lvl2pPr>
            <a:lvl3pPr marL="1143000" indent="-228600">
              <a:buFont typeface="Wingdings" pitchFamily="2" charset="2"/>
              <a:buChar char="§"/>
              <a:defRPr sz="1600">
                <a:latin typeface="Arial" panose="020B0604020202020204" pitchFamily="34" charset="0"/>
                <a:cs typeface="Arial" panose="020B0604020202020204" pitchFamily="34" charset="0"/>
              </a:defRPr>
            </a:lvl3pPr>
            <a:lvl4pPr>
              <a:defRPr sz="16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380621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ide Table">
    <p:bg>
      <p:bgPr>
        <a:solidFill>
          <a:schemeClr val="bg1"/>
        </a:solidFill>
        <a:effectLst/>
      </p:bgPr>
    </p:bg>
    <p:spTree>
      <p:nvGrpSpPr>
        <p:cNvPr id="1" name=""/>
        <p:cNvGrpSpPr/>
        <p:nvPr/>
      </p:nvGrpSpPr>
      <p:grpSpPr>
        <a:xfrm>
          <a:off x="0" y="0"/>
          <a:ext cx="0" cy="0"/>
          <a:chOff x="0" y="0"/>
          <a:chExt cx="0" cy="0"/>
        </a:xfrm>
      </p:grpSpPr>
      <p:sp>
        <p:nvSpPr>
          <p:cNvPr id="2" name="Invisible H1 Title">
            <a:extLst>
              <a:ext uri="{FF2B5EF4-FFF2-40B4-BE49-F238E27FC236}">
                <a16:creationId xmlns:a16="http://schemas.microsoft.com/office/drawing/2014/main" id="{D197014B-C43D-B34F-A577-29627A8119DB}"/>
              </a:ext>
            </a:extLst>
          </p:cNvPr>
          <p:cNvSpPr>
            <a:spLocks noGrp="1"/>
          </p:cNvSpPr>
          <p:nvPr>
            <p:ph type="title"/>
          </p:nvPr>
        </p:nvSpPr>
        <p:spPr>
          <a:xfrm>
            <a:off x="457200" y="-963602"/>
            <a:ext cx="8229600" cy="857250"/>
          </a:xfrm>
        </p:spPr>
        <p:txBody>
          <a:bodyPr/>
          <a:lstStyle>
            <a:lvl1pPr>
              <a:defRPr>
                <a:solidFill>
                  <a:srgbClr val="FF0000"/>
                </a:solidFill>
              </a:defRPr>
            </a:lvl1pPr>
          </a:lstStyle>
          <a:p>
            <a:r>
              <a:rPr lang="en-US"/>
              <a:t>Click to edit Master title style</a:t>
            </a:r>
            <a:endParaRPr lang="en-US" dirty="0"/>
          </a:p>
        </p:txBody>
      </p:sp>
      <p:sp>
        <p:nvSpPr>
          <p:cNvPr id="5" name="Wide Table">
            <a:extLst>
              <a:ext uri="{FF2B5EF4-FFF2-40B4-BE49-F238E27FC236}">
                <a16:creationId xmlns:a16="http://schemas.microsoft.com/office/drawing/2014/main" id="{A31F2DD0-A818-C246-A801-671F4BC29942}"/>
              </a:ext>
            </a:extLst>
          </p:cNvPr>
          <p:cNvSpPr>
            <a:spLocks noGrp="1"/>
          </p:cNvSpPr>
          <p:nvPr>
            <p:ph type="tbl" sz="quarter" idx="10"/>
          </p:nvPr>
        </p:nvSpPr>
        <p:spPr>
          <a:xfrm>
            <a:off x="228600" y="285750"/>
            <a:ext cx="8686800" cy="4572000"/>
          </a:xfrm>
        </p:spPr>
        <p:txBody>
          <a:bodyPr/>
          <a:lstStyle/>
          <a:p>
            <a:r>
              <a:rPr lang="en-US"/>
              <a:t>Click icon to add table</a:t>
            </a:r>
          </a:p>
        </p:txBody>
      </p:sp>
    </p:spTree>
    <p:extLst>
      <p:ext uri="{BB962C8B-B14F-4D97-AF65-F5344CB8AC3E}">
        <p14:creationId xmlns:p14="http://schemas.microsoft.com/office/powerpoint/2010/main" val="3181464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a:lum/>
          </a:blip>
          <a:srcRect/>
          <a:stretch>
            <a:fillRect/>
          </a:stretch>
        </a:blipFill>
        <a:effectLst/>
      </p:bgPr>
    </p:bg>
    <p:spTree>
      <p:nvGrpSpPr>
        <p:cNvPr id="1" name=""/>
        <p:cNvGrpSpPr/>
        <p:nvPr/>
      </p:nvGrpSpPr>
      <p:grpSpPr>
        <a:xfrm>
          <a:off x="0" y="0"/>
          <a:ext cx="0" cy="0"/>
          <a:chOff x="0" y="0"/>
          <a:chExt cx="0" cy="0"/>
        </a:xfrm>
      </p:grpSpPr>
      <p:sp>
        <p:nvSpPr>
          <p:cNvPr id="2" name="H1 Title"/>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Body Content"/>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484154639"/>
      </p:ext>
    </p:extLst>
  </p:cSld>
  <p:clrMap bg1="lt1" tx1="dk1" bg2="lt2" tx2="dk2" accent1="accent1" accent2="accent2" accent3="accent3" accent4="accent4" accent5="accent5" accent6="accent6" hlink="hlink" folHlink="folHlink"/>
  <p:sldLayoutIdLst>
    <p:sldLayoutId id="2147483649" r:id="rId1"/>
    <p:sldLayoutId id="2147483663" r:id="rId2"/>
    <p:sldLayoutId id="2147483665" r:id="rId3"/>
    <p:sldLayoutId id="2147483666" r:id="rId4"/>
    <p:sldLayoutId id="2147483654" r:id="rId5"/>
    <p:sldLayoutId id="2147483650" r:id="rId6"/>
    <p:sldLayoutId id="2147483652" r:id="rId7"/>
    <p:sldLayoutId id="2147483664" r:id="rId8"/>
    <p:sldLayoutId id="2147483659" r:id="rId9"/>
    <p:sldLayoutId id="2147483662" r:id="rId10"/>
    <p:sldLayoutId id="2147483660" r:id="rId11"/>
    <p:sldLayoutId id="2147483661" r:id="rId12"/>
    <p:sldLayoutId id="2147483667" r:id="rId13"/>
    <p:sldLayoutId id="2147483668" r:id="rId14"/>
    <p:sldLayoutId id="2147483670" r:id="rId15"/>
  </p:sldLayoutIdLst>
  <p:txStyles>
    <p:titleStyle>
      <a:lvl1pPr algn="ctr" defTabSz="457200" rtl="0" eaLnBrk="1" latinLnBrk="0" hangingPunct="1">
        <a:spcBef>
          <a:spcPct val="0"/>
        </a:spcBef>
        <a:buNone/>
        <a:defRPr sz="3500" b="1" i="0" kern="1200">
          <a:solidFill>
            <a:schemeClr val="tx1"/>
          </a:solidFill>
          <a:latin typeface="Arial" panose="020B0604020202020204" pitchFamily="34" charset="0"/>
          <a:ea typeface="+mj-ea"/>
          <a:cs typeface="Arial" panose="020B0604020202020204" pitchFamily="34" charset="0"/>
        </a:defRPr>
      </a:lvl1pPr>
    </p:titleStyle>
    <p:bodyStyle>
      <a:lvl1pPr marL="342900" indent="-342900" algn="l" defTabSz="457200" rtl="0" eaLnBrk="1" latinLnBrk="0" hangingPunct="1">
        <a:spcBef>
          <a:spcPct val="20000"/>
        </a:spcBef>
        <a:buFont typeface="Wingdings" pitchFamily="2" charset="2"/>
        <a:buChar char="§"/>
        <a:defRPr sz="1800" b="0" i="0" kern="1200">
          <a:solidFill>
            <a:schemeClr val="tx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Wingdings" pitchFamily="2" charset="2"/>
        <a:buChar char="§"/>
        <a:defRPr sz="1800" b="0" i="0" kern="1200">
          <a:solidFill>
            <a:schemeClr val="tx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Wingdings" pitchFamily="2" charset="2"/>
        <a:buChar char="§"/>
        <a:defRPr sz="1800" b="0" i="0" kern="1200">
          <a:solidFill>
            <a:schemeClr val="tx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tx1"/>
          </a:solidFill>
          <a:latin typeface="Helvetica" pitchFamily="2" charset="0"/>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Helvetica" pitchFamily="2"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3.xml"/><Relationship Id="rId1" Type="http://schemas.openxmlformats.org/officeDocument/2006/relationships/slideLayout" Target="../slideLayouts/slideLayout15.xml"/><Relationship Id="rId4" Type="http://schemas.openxmlformats.org/officeDocument/2006/relationships/image" Target="../media/image9.jpeg"/></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hyperlink" Target="https://scikit-learn.org/stable/modules/generated/sklearn.feature_selection.mutual_info_classif.html#sklearn.feature_selection.mutual_info_classif" TargetMode="External"/><Relationship Id="rId2" Type="http://schemas.openxmlformats.org/officeDocument/2006/relationships/hyperlink" Target="https://scikit-learn.org/stable/modules/feature_selection.html" TargetMode="External"/><Relationship Id="rId1" Type="http://schemas.openxmlformats.org/officeDocument/2006/relationships/slideLayout" Target="../slideLayouts/slideLayout6.xml"/><Relationship Id="rId6" Type="http://schemas.openxmlformats.org/officeDocument/2006/relationships/hyperlink" Target="https://www.geeksforgeeks.org/implementation-of-lasso-ridge-and-elastic-net/" TargetMode="External"/><Relationship Id="rId5" Type="http://schemas.openxmlformats.org/officeDocument/2006/relationships/hyperlink" Target="https://online.stat.psu.edu/stat857/node/155/" TargetMode="External"/><Relationship Id="rId4" Type="http://schemas.openxmlformats.org/officeDocument/2006/relationships/hyperlink" Target="https://scikit-learn.org/stable/modules/generated/sklearn.feature_selection.mutual_info_regression.html#sklearn.feature_selection.mutual_info_regressio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B848F2-6BE7-3141-86BE-B5237EC8AC77}"/>
              </a:ext>
            </a:extLst>
          </p:cNvPr>
          <p:cNvSpPr>
            <a:spLocks noGrp="1"/>
          </p:cNvSpPr>
          <p:nvPr>
            <p:ph type="title"/>
          </p:nvPr>
        </p:nvSpPr>
        <p:spPr/>
        <p:txBody>
          <a:bodyPr/>
          <a:lstStyle/>
          <a:p>
            <a:r>
              <a:rPr lang="en-US" dirty="0"/>
              <a:t>DASC 5301-002</a:t>
            </a:r>
          </a:p>
        </p:txBody>
      </p:sp>
      <p:sp>
        <p:nvSpPr>
          <p:cNvPr id="4" name="Content Placeholder 3">
            <a:extLst>
              <a:ext uri="{FF2B5EF4-FFF2-40B4-BE49-F238E27FC236}">
                <a16:creationId xmlns:a16="http://schemas.microsoft.com/office/drawing/2014/main" id="{A92BFB8A-B48E-3048-95CB-0E471938D6C7}"/>
              </a:ext>
            </a:extLst>
          </p:cNvPr>
          <p:cNvSpPr>
            <a:spLocks noGrp="1"/>
          </p:cNvSpPr>
          <p:nvPr>
            <p:ph sz="quarter" idx="10"/>
          </p:nvPr>
        </p:nvSpPr>
        <p:spPr/>
        <p:txBody>
          <a:bodyPr/>
          <a:lstStyle/>
          <a:p>
            <a:r>
              <a:rPr lang="en-US" dirty="0"/>
              <a:t>Variable Selection II</a:t>
            </a:r>
          </a:p>
        </p:txBody>
      </p:sp>
      <p:sp>
        <p:nvSpPr>
          <p:cNvPr id="3" name="Content Placeholder 2">
            <a:extLst>
              <a:ext uri="{FF2B5EF4-FFF2-40B4-BE49-F238E27FC236}">
                <a16:creationId xmlns:a16="http://schemas.microsoft.com/office/drawing/2014/main" id="{B2EB5C99-0433-CA4C-BCDF-6FE96532A669}"/>
              </a:ext>
            </a:extLst>
          </p:cNvPr>
          <p:cNvSpPr>
            <a:spLocks noGrp="1"/>
          </p:cNvSpPr>
          <p:nvPr>
            <p:ph sz="quarter" idx="11"/>
          </p:nvPr>
        </p:nvSpPr>
        <p:spPr/>
        <p:txBody>
          <a:bodyPr>
            <a:normAutofit fontScale="85000" lnSpcReduction="20000"/>
          </a:bodyPr>
          <a:lstStyle/>
          <a:p>
            <a:r>
              <a:rPr lang="en-US" dirty="0"/>
              <a:t>Dr Subharag Sarkar</a:t>
            </a:r>
          </a:p>
        </p:txBody>
      </p:sp>
      <p:sp>
        <p:nvSpPr>
          <p:cNvPr id="2" name="Content Placeholder 1">
            <a:extLst>
              <a:ext uri="{FF2B5EF4-FFF2-40B4-BE49-F238E27FC236}">
                <a16:creationId xmlns:a16="http://schemas.microsoft.com/office/drawing/2014/main" id="{3F89E92A-5BA8-3F42-81FD-952F958B68EC}"/>
              </a:ext>
            </a:extLst>
          </p:cNvPr>
          <p:cNvSpPr>
            <a:spLocks noGrp="1"/>
          </p:cNvSpPr>
          <p:nvPr>
            <p:ph sz="quarter" idx="12"/>
          </p:nvPr>
        </p:nvSpPr>
        <p:spPr/>
        <p:txBody>
          <a:bodyPr>
            <a:normAutofit lnSpcReduction="10000"/>
          </a:bodyPr>
          <a:lstStyle/>
          <a:p>
            <a:r>
              <a:rPr lang="en-US" dirty="0"/>
              <a:t>Fall 2023</a:t>
            </a:r>
          </a:p>
        </p:txBody>
      </p:sp>
      <p:sp>
        <p:nvSpPr>
          <p:cNvPr id="6" name="Content Placeholder 1">
            <a:extLst>
              <a:ext uri="{FF2B5EF4-FFF2-40B4-BE49-F238E27FC236}">
                <a16:creationId xmlns:a16="http://schemas.microsoft.com/office/drawing/2014/main" id="{DC3E28C2-8E63-BB37-438D-64077DB5F2DB}"/>
              </a:ext>
            </a:extLst>
          </p:cNvPr>
          <p:cNvSpPr txBox="1">
            <a:spLocks/>
          </p:cNvSpPr>
          <p:nvPr/>
        </p:nvSpPr>
        <p:spPr>
          <a:xfrm>
            <a:off x="611584" y="3341266"/>
            <a:ext cx="2333625" cy="290997"/>
          </a:xfrm>
          <a:prstGeom prst="rect">
            <a:avLst/>
          </a:prstGeom>
        </p:spPr>
        <p:txBody>
          <a:bodyPr vert="horz" lIns="91440" tIns="45720" rIns="91440" bIns="45720" rtlCol="0">
            <a:normAutofit fontScale="77500" lnSpcReduction="20000"/>
          </a:bodyPr>
          <a:lstStyle>
            <a:lvl1pPr marL="0" indent="0" algn="l" defTabSz="457200" rtl="0" eaLnBrk="1" latinLnBrk="0" hangingPunct="1">
              <a:spcBef>
                <a:spcPct val="20000"/>
              </a:spcBef>
              <a:buFont typeface="Wingdings" pitchFamily="2" charset="2"/>
              <a:buNone/>
              <a:defRPr sz="1400" b="0" i="0"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Wingdings" pitchFamily="2" charset="2"/>
              <a:buChar char="§"/>
              <a:defRPr sz="1800" b="0" i="0" kern="1200">
                <a:solidFill>
                  <a:schemeClr val="tx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Wingdings" pitchFamily="2" charset="2"/>
              <a:buChar char="§"/>
              <a:defRPr sz="1800" b="0" i="0" kern="1200">
                <a:solidFill>
                  <a:schemeClr val="tx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tx1"/>
                </a:solidFill>
                <a:latin typeface="Helvetica" pitchFamily="2" charset="0"/>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Helvetica" pitchFamily="2"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Slides Courtesy - </a:t>
            </a:r>
            <a:r>
              <a:rPr lang="en-US" dirty="0" err="1"/>
              <a:t>Rózsa</a:t>
            </a:r>
            <a:r>
              <a:rPr lang="en-US" dirty="0"/>
              <a:t> </a:t>
            </a:r>
            <a:r>
              <a:rPr lang="en-US" dirty="0" err="1"/>
              <a:t>Záruba</a:t>
            </a:r>
            <a:endParaRPr lang="en-US" dirty="0"/>
          </a:p>
          <a:p>
            <a:endParaRPr lang="en-US" dirty="0"/>
          </a:p>
        </p:txBody>
      </p:sp>
    </p:spTree>
    <p:extLst>
      <p:ext uri="{BB962C8B-B14F-4D97-AF65-F5344CB8AC3E}">
        <p14:creationId xmlns:p14="http://schemas.microsoft.com/office/powerpoint/2010/main" val="41114397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b="1" dirty="0">
                <a:solidFill>
                  <a:schemeClr val="tx1"/>
                </a:solidFill>
              </a:rPr>
              <a:t>Advantages of stepwise selection:</a:t>
            </a:r>
            <a:endParaRPr lang="en-US" dirty="0">
              <a:solidFill>
                <a:schemeClr val="tx1"/>
              </a:solidFill>
            </a:endParaRPr>
          </a:p>
        </p:txBody>
      </p:sp>
      <p:sp>
        <p:nvSpPr>
          <p:cNvPr id="8" name="Content Placeholder 7"/>
          <p:cNvSpPr>
            <a:spLocks noGrp="1"/>
          </p:cNvSpPr>
          <p:nvPr>
            <p:ph idx="1"/>
          </p:nvPr>
        </p:nvSpPr>
        <p:spPr/>
        <p:txBody>
          <a:bodyPr/>
          <a:lstStyle/>
          <a:p>
            <a:r>
              <a:rPr lang="en-US" dirty="0"/>
              <a:t>It is easy to apply</a:t>
            </a:r>
          </a:p>
          <a:p>
            <a:r>
              <a:rPr lang="en-US" dirty="0"/>
              <a:t>It improves model generalizability</a:t>
            </a:r>
          </a:p>
          <a:p>
            <a:r>
              <a:rPr lang="en-US" dirty="0"/>
              <a:t>It yields a simple model that is easy to interpret</a:t>
            </a:r>
          </a:p>
          <a:p>
            <a:r>
              <a:rPr lang="en-US" dirty="0"/>
              <a:t>It is objective and reproducible</a:t>
            </a:r>
          </a:p>
          <a:p>
            <a:pPr marL="0" indent="0">
              <a:buNone/>
            </a:pPr>
            <a:endParaRPr lang="en-US" dirty="0"/>
          </a:p>
        </p:txBody>
      </p:sp>
    </p:spTree>
    <p:extLst>
      <p:ext uri="{BB962C8B-B14F-4D97-AF65-F5344CB8AC3E}">
        <p14:creationId xmlns:p14="http://schemas.microsoft.com/office/powerpoint/2010/main" val="3357033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tx1"/>
                </a:solidFill>
              </a:rPr>
              <a:t>Notes on stepwise selection</a:t>
            </a:r>
          </a:p>
        </p:txBody>
      </p:sp>
      <p:sp>
        <p:nvSpPr>
          <p:cNvPr id="3" name="Content Placeholder 2"/>
          <p:cNvSpPr>
            <a:spLocks noGrp="1"/>
          </p:cNvSpPr>
          <p:nvPr>
            <p:ph idx="1"/>
          </p:nvPr>
        </p:nvSpPr>
        <p:spPr/>
        <p:txBody>
          <a:bodyPr>
            <a:normAutofit fontScale="70000" lnSpcReduction="20000"/>
          </a:bodyPr>
          <a:lstStyle/>
          <a:p>
            <a:r>
              <a:rPr lang="en-US" dirty="0"/>
              <a:t>Stepwise selection provides a reproducible and objective way to reduce the number of predictors compared to manually choosing variables based on expert opinion which, more often than we would like to admit, is biased towards proving one’s own hypothesis.</a:t>
            </a:r>
          </a:p>
          <a:p>
            <a:r>
              <a:rPr lang="en-US" dirty="0"/>
              <a:t>Note however, that automated variable selection is not meant to replace expert opinion. In fact, important variables judged by background knowledge should still be entered in the model even if they are statistically non-significant.</a:t>
            </a:r>
          </a:p>
          <a:p>
            <a:r>
              <a:rPr lang="en-US" dirty="0"/>
              <a:t>Where automated variable selection is most helpful is in exploratory data analysis especially when working on new problems not already studied by other researchers (where background knowledge is not available).</a:t>
            </a:r>
          </a:p>
        </p:txBody>
      </p:sp>
    </p:spTree>
    <p:extLst>
      <p:ext uri="{BB962C8B-B14F-4D97-AF65-F5344CB8AC3E}">
        <p14:creationId xmlns:p14="http://schemas.microsoft.com/office/powerpoint/2010/main" val="4193754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chemeClr val="tx1"/>
                </a:solidFill>
              </a:rPr>
              <a:t>Limitations of stepwise selection:</a:t>
            </a:r>
            <a:endParaRPr lang="en-US" dirty="0">
              <a:solidFill>
                <a:schemeClr val="tx1"/>
              </a:solidFill>
            </a:endParaRPr>
          </a:p>
        </p:txBody>
      </p:sp>
      <p:sp>
        <p:nvSpPr>
          <p:cNvPr id="3" name="Content Placeholder 2"/>
          <p:cNvSpPr>
            <a:spLocks noGrp="1"/>
          </p:cNvSpPr>
          <p:nvPr>
            <p:ph idx="1"/>
          </p:nvPr>
        </p:nvSpPr>
        <p:spPr>
          <a:xfrm>
            <a:off x="448966" y="1044700"/>
            <a:ext cx="8246070" cy="3664915"/>
          </a:xfrm>
        </p:spPr>
        <p:txBody>
          <a:bodyPr>
            <a:normAutofit/>
          </a:bodyPr>
          <a:lstStyle/>
          <a:p>
            <a:r>
              <a:rPr lang="en-US" dirty="0"/>
              <a:t>It does not consider all possible combination of potential predictors</a:t>
            </a:r>
          </a:p>
          <a:p>
            <a:r>
              <a:rPr lang="en-US" dirty="0"/>
              <a:t>It produces an unstable selection of variables</a:t>
            </a:r>
          </a:p>
          <a:p>
            <a:r>
              <a:rPr lang="en-US" dirty="0"/>
              <a:t>It does not consider the causal relationship between variables</a:t>
            </a:r>
          </a:p>
          <a:p>
            <a:pPr marL="0" indent="0">
              <a:buNone/>
            </a:pPr>
            <a:endParaRPr lang="en-US" sz="2400" dirty="0"/>
          </a:p>
        </p:txBody>
      </p:sp>
    </p:spTree>
    <p:extLst>
      <p:ext uri="{BB962C8B-B14F-4D97-AF65-F5344CB8AC3E}">
        <p14:creationId xmlns:p14="http://schemas.microsoft.com/office/powerpoint/2010/main" val="1489815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chemeClr val="tx1"/>
                </a:solidFill>
              </a:rPr>
              <a:t>Limitations of stepwise selection:</a:t>
            </a:r>
            <a:endParaRPr lang="en-US" dirty="0">
              <a:solidFill>
                <a:schemeClr val="tx1"/>
              </a:solidFill>
            </a:endParaRPr>
          </a:p>
        </p:txBody>
      </p:sp>
      <p:sp>
        <p:nvSpPr>
          <p:cNvPr id="3" name="Content Placeholder 2"/>
          <p:cNvSpPr>
            <a:spLocks noGrp="1"/>
          </p:cNvSpPr>
          <p:nvPr>
            <p:ph idx="1"/>
          </p:nvPr>
        </p:nvSpPr>
        <p:spPr>
          <a:xfrm>
            <a:off x="448965" y="798516"/>
            <a:ext cx="8246070" cy="3664915"/>
          </a:xfrm>
        </p:spPr>
        <p:txBody>
          <a:bodyPr>
            <a:normAutofit/>
          </a:bodyPr>
          <a:lstStyle/>
          <a:p>
            <a:r>
              <a:rPr lang="en-US" sz="2400" dirty="0"/>
              <a:t>It outputs biased regression coefficients, confidence intervals, p-values, and R2</a:t>
            </a:r>
          </a:p>
          <a:p>
            <a:pPr marL="0" indent="0">
              <a:buNone/>
            </a:pPr>
            <a:endParaRPr lang="en-US"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8873" y="1614846"/>
            <a:ext cx="7610475" cy="28485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17741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D0630-4AB0-D4B2-A1E8-1AEDCDECCE96}"/>
              </a:ext>
            </a:extLst>
          </p:cNvPr>
          <p:cNvSpPr>
            <a:spLocks noGrp="1"/>
          </p:cNvSpPr>
          <p:nvPr>
            <p:ph type="title"/>
          </p:nvPr>
        </p:nvSpPr>
        <p:spPr/>
        <p:txBody>
          <a:bodyPr/>
          <a:lstStyle/>
          <a:p>
            <a:r>
              <a:rPr lang="en-US" b="1" dirty="0">
                <a:solidFill>
                  <a:schemeClr val="tx1"/>
                </a:solidFill>
              </a:rPr>
              <a:t>Exhaustive Feature Selection </a:t>
            </a:r>
            <a:endParaRPr lang="en-US" dirty="0"/>
          </a:p>
        </p:txBody>
      </p:sp>
      <p:sp>
        <p:nvSpPr>
          <p:cNvPr id="4" name="Content Placeholder 3">
            <a:extLst>
              <a:ext uri="{FF2B5EF4-FFF2-40B4-BE49-F238E27FC236}">
                <a16:creationId xmlns:a16="http://schemas.microsoft.com/office/drawing/2014/main" id="{FC57EE91-0BE4-0A82-9A1F-43EAE2582032}"/>
              </a:ext>
            </a:extLst>
          </p:cNvPr>
          <p:cNvSpPr>
            <a:spLocks noGrp="1"/>
          </p:cNvSpPr>
          <p:nvPr>
            <p:ph sz="half" idx="1"/>
          </p:nvPr>
        </p:nvSpPr>
        <p:spPr>
          <a:xfrm>
            <a:off x="457200" y="900332"/>
            <a:ext cx="8229600" cy="3509109"/>
          </a:xfrm>
        </p:spPr>
        <p:txBody>
          <a:bodyPr>
            <a:normAutofit lnSpcReduction="10000"/>
          </a:bodyPr>
          <a:lstStyle/>
          <a:p>
            <a:pPr marL="0" indent="0">
              <a:buNone/>
            </a:pPr>
            <a:r>
              <a:rPr lang="en-US" dirty="0"/>
              <a:t>In an exhaustive feature selection the best subset of features is selected, over all possible feature subsets, by optimizing a specified performance metric for a certain machine learning algorithm. </a:t>
            </a:r>
          </a:p>
          <a:p>
            <a:pPr marL="0" indent="0">
              <a:buNone/>
            </a:pPr>
            <a:r>
              <a:rPr lang="en-US" dirty="0"/>
              <a:t>For example, if the classifier is a logistic regression and the dataset consists of 4 features, the algorithm will evaluate all 15 feature combinations as follows:</a:t>
            </a:r>
          </a:p>
          <a:p>
            <a:pPr lvl="1"/>
            <a:r>
              <a:rPr lang="en-US" dirty="0"/>
              <a:t>all possible combinations of 1 feature</a:t>
            </a:r>
          </a:p>
          <a:p>
            <a:pPr lvl="1"/>
            <a:r>
              <a:rPr lang="en-US" dirty="0"/>
              <a:t>all possible combinations of 2 features</a:t>
            </a:r>
          </a:p>
          <a:p>
            <a:pPr lvl="1"/>
            <a:r>
              <a:rPr lang="en-US" dirty="0"/>
              <a:t>all possible combinations of 3 features</a:t>
            </a:r>
          </a:p>
          <a:p>
            <a:pPr lvl="1"/>
            <a:r>
              <a:rPr lang="en-US" dirty="0"/>
              <a:t>all the 4 features</a:t>
            </a:r>
          </a:p>
          <a:p>
            <a:pPr marL="0" indent="0">
              <a:buNone/>
            </a:pPr>
            <a:r>
              <a:rPr lang="en-US" dirty="0"/>
              <a:t>and select the one that results in the best performance (e.g., classification accuracy). </a:t>
            </a:r>
          </a:p>
          <a:p>
            <a:pPr marL="0" indent="0">
              <a:buNone/>
            </a:pPr>
            <a:r>
              <a:rPr lang="en-US" dirty="0"/>
              <a:t>This is another greedy algorithm as it evaluates all possible feature combinations. </a:t>
            </a:r>
          </a:p>
          <a:p>
            <a:pPr marL="0" indent="0">
              <a:buNone/>
            </a:pPr>
            <a:r>
              <a:rPr lang="en-US" dirty="0"/>
              <a:t>It is quite computationally expensive, and sometimes, if feature space is big, even unfeasible.</a:t>
            </a:r>
          </a:p>
          <a:p>
            <a:pPr marL="0" indent="0">
              <a:buNone/>
            </a:pPr>
            <a:endParaRPr lang="en-US" dirty="0"/>
          </a:p>
          <a:p>
            <a:pPr marL="0" indent="0">
              <a:buNone/>
            </a:pPr>
            <a:endParaRPr lang="en-US" sz="2000" dirty="0"/>
          </a:p>
          <a:p>
            <a:endParaRPr lang="en-US" dirty="0"/>
          </a:p>
        </p:txBody>
      </p:sp>
    </p:spTree>
    <p:extLst>
      <p:ext uri="{BB962C8B-B14F-4D97-AF65-F5344CB8AC3E}">
        <p14:creationId xmlns:p14="http://schemas.microsoft.com/office/powerpoint/2010/main" val="3256752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chemeClr val="tx1"/>
                </a:solidFill>
              </a:rPr>
              <a:t>Recursive Feature elimination</a:t>
            </a:r>
            <a:endParaRPr lang="en-US" dirty="0">
              <a:solidFill>
                <a:schemeClr val="tx1"/>
              </a:solidFill>
            </a:endParaRPr>
          </a:p>
        </p:txBody>
      </p:sp>
      <p:sp>
        <p:nvSpPr>
          <p:cNvPr id="3" name="Content Placeholder 2"/>
          <p:cNvSpPr>
            <a:spLocks noGrp="1"/>
          </p:cNvSpPr>
          <p:nvPr>
            <p:ph idx="1"/>
          </p:nvPr>
        </p:nvSpPr>
        <p:spPr>
          <a:xfrm>
            <a:off x="448966" y="815645"/>
            <a:ext cx="8246070" cy="3512210"/>
          </a:xfrm>
        </p:spPr>
        <p:txBody>
          <a:bodyPr>
            <a:normAutofit/>
          </a:bodyPr>
          <a:lstStyle/>
          <a:p>
            <a:r>
              <a:rPr lang="en-US" sz="2000" dirty="0"/>
              <a:t>Recursive feature elimination performs a greedy search to find the best performing feature subset. </a:t>
            </a:r>
          </a:p>
          <a:p>
            <a:r>
              <a:rPr lang="en-US" sz="2000" dirty="0"/>
              <a:t>It iteratively creates models and determines the best or the worst performing feature at each iteration. </a:t>
            </a:r>
          </a:p>
          <a:p>
            <a:r>
              <a:rPr lang="en-US" sz="2000" dirty="0"/>
              <a:t>It constructs the subsequent models with the left features until all the features are explored. </a:t>
            </a:r>
          </a:p>
          <a:p>
            <a:r>
              <a:rPr lang="en-US" sz="2000" dirty="0"/>
              <a:t>It then ranks the features based on the order of their elimination. </a:t>
            </a:r>
          </a:p>
          <a:p>
            <a:r>
              <a:rPr lang="en-US" sz="2000" dirty="0"/>
              <a:t>In the worst case, if a dataset contains N number of features RFE will do a greedy search for 2N combinations of features.</a:t>
            </a:r>
          </a:p>
        </p:txBody>
      </p:sp>
    </p:spTree>
    <p:extLst>
      <p:ext uri="{BB962C8B-B14F-4D97-AF65-F5344CB8AC3E}">
        <p14:creationId xmlns:p14="http://schemas.microsoft.com/office/powerpoint/2010/main" val="3209975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551480" cy="610820"/>
          </a:xfrm>
        </p:spPr>
        <p:txBody>
          <a:bodyPr>
            <a:noAutofit/>
          </a:bodyPr>
          <a:lstStyle/>
          <a:p>
            <a:r>
              <a:rPr lang="en-US" sz="3200" b="1" dirty="0">
                <a:solidFill>
                  <a:schemeClr val="tx1"/>
                </a:solidFill>
              </a:rPr>
              <a:t>Recursive Feature Elimination with Cross-Validation</a:t>
            </a:r>
            <a:endParaRPr lang="en-US" sz="3200" dirty="0">
              <a:solidFill>
                <a:schemeClr val="tx1"/>
              </a:solidFill>
            </a:endParaRPr>
          </a:p>
        </p:txBody>
      </p:sp>
      <p:sp>
        <p:nvSpPr>
          <p:cNvPr id="3" name="Content Placeholder 2"/>
          <p:cNvSpPr>
            <a:spLocks noGrp="1"/>
          </p:cNvSpPr>
          <p:nvPr>
            <p:ph idx="1"/>
          </p:nvPr>
        </p:nvSpPr>
        <p:spPr/>
        <p:txBody>
          <a:bodyPr>
            <a:normAutofit/>
          </a:bodyPr>
          <a:lstStyle/>
          <a:p>
            <a:pPr marL="0" indent="0">
              <a:buNone/>
            </a:pPr>
            <a:r>
              <a:rPr lang="en-US" sz="2000" b="1" dirty="0"/>
              <a:t>Recursive Feature Elimination with Cross-Validated (RFECV)</a:t>
            </a:r>
            <a:r>
              <a:rPr lang="en-US" sz="2000" dirty="0"/>
              <a:t> </a:t>
            </a:r>
          </a:p>
          <a:p>
            <a:r>
              <a:rPr lang="en-US" sz="2000" dirty="0"/>
              <a:t>This feature selection technique selects the best subset of features for the estimator by removing 0 to N features iteratively using recursive feature elimination.</a:t>
            </a:r>
          </a:p>
          <a:p>
            <a:r>
              <a:rPr lang="en-US" sz="2000" dirty="0"/>
              <a:t>Then it selects the best subset based on the accuracy or cross-validation score or roc-</a:t>
            </a:r>
            <a:r>
              <a:rPr lang="en-US" sz="2000" dirty="0" err="1"/>
              <a:t>auc</a:t>
            </a:r>
            <a:r>
              <a:rPr lang="en-US" sz="2000" dirty="0"/>
              <a:t> of the model. </a:t>
            </a:r>
          </a:p>
        </p:txBody>
      </p:sp>
    </p:spTree>
    <p:extLst>
      <p:ext uri="{BB962C8B-B14F-4D97-AF65-F5344CB8AC3E}">
        <p14:creationId xmlns:p14="http://schemas.microsoft.com/office/powerpoint/2010/main" val="553237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There is a special package for python that implements these feature selections: </a:t>
            </a:r>
          </a:p>
          <a:p>
            <a:pPr marL="914400" lvl="2" indent="0">
              <a:buNone/>
            </a:pPr>
            <a:r>
              <a:rPr lang="en-US" dirty="0"/>
              <a:t>		</a:t>
            </a:r>
            <a:r>
              <a:rPr lang="en-US" b="1" dirty="0" err="1"/>
              <a:t>mlxtend</a:t>
            </a:r>
            <a:endParaRPr lang="en-US" b="1" dirty="0"/>
          </a:p>
        </p:txBody>
      </p:sp>
    </p:spTree>
    <p:extLst>
      <p:ext uri="{BB962C8B-B14F-4D97-AF65-F5344CB8AC3E}">
        <p14:creationId xmlns:p14="http://schemas.microsoft.com/office/powerpoint/2010/main" val="6308252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E4152-E648-13BA-A706-A871C96DA1EF}"/>
              </a:ext>
            </a:extLst>
          </p:cNvPr>
          <p:cNvSpPr>
            <a:spLocks noGrp="1"/>
          </p:cNvSpPr>
          <p:nvPr>
            <p:ph type="title"/>
          </p:nvPr>
        </p:nvSpPr>
        <p:spPr/>
        <p:txBody>
          <a:bodyPr/>
          <a:lstStyle/>
          <a:p>
            <a:r>
              <a:rPr lang="en-US" dirty="0"/>
              <a:t>Embedded Methods</a:t>
            </a:r>
          </a:p>
        </p:txBody>
      </p:sp>
    </p:spTree>
    <p:extLst>
      <p:ext uri="{BB962C8B-B14F-4D97-AF65-F5344CB8AC3E}">
        <p14:creationId xmlns:p14="http://schemas.microsoft.com/office/powerpoint/2010/main" val="845897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Embedded Methods </a:t>
            </a:r>
            <a:endParaRPr lang="en-US" dirty="0"/>
          </a:p>
        </p:txBody>
      </p:sp>
      <p:sp>
        <p:nvSpPr>
          <p:cNvPr id="3" name="Content Placeholder 2"/>
          <p:cNvSpPr>
            <a:spLocks noGrp="1"/>
          </p:cNvSpPr>
          <p:nvPr>
            <p:ph idx="1"/>
          </p:nvPr>
        </p:nvSpPr>
        <p:spPr>
          <a:xfrm>
            <a:off x="448966" y="891995"/>
            <a:ext cx="8246070" cy="3512210"/>
          </a:xfrm>
        </p:spPr>
        <p:txBody>
          <a:bodyPr>
            <a:normAutofit/>
          </a:bodyPr>
          <a:lstStyle/>
          <a:p>
            <a:r>
              <a:rPr lang="en-US" sz="1600" dirty="0"/>
              <a:t>Embedded methods are iterative in a sense that takes care of each iteration of the model training process and carefully extract those features which contribute the most to the training for a particular iteration. </a:t>
            </a:r>
          </a:p>
          <a:p>
            <a:r>
              <a:rPr lang="en-US" sz="1600" dirty="0"/>
              <a:t>Regularization methods are the most commonly used embedded methods which penalize a feature given a coefficient threshold.</a:t>
            </a:r>
          </a:p>
          <a:p>
            <a:r>
              <a:rPr lang="en-US" sz="1600" dirty="0"/>
              <a:t>Regularization methods are also called penalization methods that introduce additional constraints into the optimization of a predictive algorithm (such as a regression algorithm) that bias the model toward lower complexity (fewer coefficients).</a:t>
            </a:r>
          </a:p>
          <a:p>
            <a:r>
              <a:rPr lang="en-US" sz="1600" dirty="0"/>
              <a:t>Some of the most popular examples of these methods are LASSO, RIDGE regression and Elastic Net, which have inbuilt penalization functions to reduce overfitting.</a:t>
            </a:r>
          </a:p>
          <a:p>
            <a:endParaRPr lang="en-US" sz="1600" dirty="0"/>
          </a:p>
        </p:txBody>
      </p:sp>
    </p:spTree>
    <p:extLst>
      <p:ext uri="{BB962C8B-B14F-4D97-AF65-F5344CB8AC3E}">
        <p14:creationId xmlns:p14="http://schemas.microsoft.com/office/powerpoint/2010/main" val="549925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482" y="128475"/>
            <a:ext cx="8695035" cy="610820"/>
          </a:xfrm>
        </p:spPr>
        <p:txBody>
          <a:bodyPr>
            <a:normAutofit fontScale="90000"/>
          </a:bodyPr>
          <a:lstStyle/>
          <a:p>
            <a:pPr algn="ctr"/>
            <a:r>
              <a:rPr lang="en-US" b="1" dirty="0">
                <a:solidFill>
                  <a:schemeClr val="tx1"/>
                </a:solidFill>
                <a:effectLst/>
              </a:rPr>
              <a:t>Advantages of Selecting features</a:t>
            </a:r>
          </a:p>
        </p:txBody>
      </p:sp>
      <p:sp>
        <p:nvSpPr>
          <p:cNvPr id="3" name="Content Placeholder 2"/>
          <p:cNvSpPr>
            <a:spLocks noGrp="1"/>
          </p:cNvSpPr>
          <p:nvPr>
            <p:ph idx="1"/>
          </p:nvPr>
        </p:nvSpPr>
        <p:spPr>
          <a:xfrm>
            <a:off x="448964" y="762048"/>
            <a:ext cx="8246070" cy="3512210"/>
          </a:xfrm>
        </p:spPr>
        <p:txBody>
          <a:bodyPr>
            <a:normAutofit fontScale="92500" lnSpcReduction="10000"/>
          </a:bodyPr>
          <a:lstStyle/>
          <a:p>
            <a:r>
              <a:rPr lang="en-US" dirty="0">
                <a:solidFill>
                  <a:schemeClr val="tx1"/>
                </a:solidFill>
              </a:rPr>
              <a:t>Improved accuracy</a:t>
            </a:r>
          </a:p>
          <a:p>
            <a:r>
              <a:rPr lang="en-US" dirty="0">
                <a:solidFill>
                  <a:schemeClr val="tx1"/>
                </a:solidFill>
              </a:rPr>
              <a:t>Simple models are easier to interpret.</a:t>
            </a:r>
          </a:p>
          <a:p>
            <a:r>
              <a:rPr lang="en-US" dirty="0">
                <a:solidFill>
                  <a:schemeClr val="tx1"/>
                </a:solidFill>
              </a:rPr>
              <a:t>Shorter training times</a:t>
            </a:r>
          </a:p>
          <a:p>
            <a:r>
              <a:rPr lang="en-US" dirty="0">
                <a:solidFill>
                  <a:schemeClr val="tx1"/>
                </a:solidFill>
              </a:rPr>
              <a:t>Enhanced generalization by reducing Overfitting</a:t>
            </a:r>
          </a:p>
          <a:p>
            <a:r>
              <a:rPr lang="en-US" dirty="0">
                <a:solidFill>
                  <a:schemeClr val="tx1"/>
                </a:solidFill>
              </a:rPr>
              <a:t>Easier to implement by software developers</a:t>
            </a:r>
          </a:p>
          <a:p>
            <a:r>
              <a:rPr lang="en-US" dirty="0">
                <a:solidFill>
                  <a:schemeClr val="tx1"/>
                </a:solidFill>
              </a:rPr>
              <a:t>Reduced risk of data errors by model use</a:t>
            </a:r>
          </a:p>
          <a:p>
            <a:r>
              <a:rPr lang="en-US" dirty="0">
                <a:solidFill>
                  <a:schemeClr val="tx1"/>
                </a:solidFill>
              </a:rPr>
              <a:t>Variable redundancy</a:t>
            </a:r>
          </a:p>
          <a:p>
            <a:r>
              <a:rPr lang="en-US" dirty="0">
                <a:solidFill>
                  <a:schemeClr val="tx1"/>
                </a:solidFill>
              </a:rPr>
              <a:t>Bad learning behavior in high dimensional spaces</a:t>
            </a:r>
          </a:p>
        </p:txBody>
      </p:sp>
    </p:spTree>
    <p:extLst>
      <p:ext uri="{BB962C8B-B14F-4D97-AF65-F5344CB8AC3E}">
        <p14:creationId xmlns:p14="http://schemas.microsoft.com/office/powerpoint/2010/main" val="107943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Embedded Methods </a:t>
            </a:r>
            <a:endParaRPr lang="en-US" dirty="0"/>
          </a:p>
        </p:txBody>
      </p:sp>
      <p:sp>
        <p:nvSpPr>
          <p:cNvPr id="3" name="Content Placeholder 2"/>
          <p:cNvSpPr>
            <a:spLocks noGrp="1"/>
          </p:cNvSpPr>
          <p:nvPr>
            <p:ph idx="1"/>
          </p:nvPr>
        </p:nvSpPr>
        <p:spPr>
          <a:xfrm>
            <a:off x="448966" y="891995"/>
            <a:ext cx="8246070" cy="3512210"/>
          </a:xfrm>
        </p:spPr>
        <p:txBody>
          <a:bodyPr>
            <a:normAutofit/>
          </a:bodyPr>
          <a:lstStyle/>
          <a:p>
            <a:r>
              <a:rPr lang="en-US" sz="2000" dirty="0"/>
              <a:t>Some of the most popular examples of these methods are:</a:t>
            </a:r>
          </a:p>
          <a:p>
            <a:r>
              <a:rPr lang="en-US" sz="2000" dirty="0"/>
              <a:t>LASSO</a:t>
            </a:r>
          </a:p>
          <a:p>
            <a:r>
              <a:rPr lang="en-US" sz="2000" dirty="0"/>
              <a:t>RIDGE regression </a:t>
            </a:r>
          </a:p>
          <a:p>
            <a:r>
              <a:rPr lang="en-US" sz="2000" dirty="0"/>
              <a:t>Elastic Net, which have inbuilt penalization functions to reduce overfitting.</a:t>
            </a:r>
          </a:p>
          <a:p>
            <a:endParaRPr lang="en-US" sz="2000" dirty="0"/>
          </a:p>
        </p:txBody>
      </p:sp>
    </p:spTree>
    <p:extLst>
      <p:ext uri="{BB962C8B-B14F-4D97-AF65-F5344CB8AC3E}">
        <p14:creationId xmlns:p14="http://schemas.microsoft.com/office/powerpoint/2010/main" val="74854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RIDGE Regression</a:t>
            </a:r>
            <a:endParaRPr lang="en-US" dirty="0"/>
          </a:p>
        </p:txBody>
      </p:sp>
      <p:sp>
        <p:nvSpPr>
          <p:cNvPr id="3" name="Content Placeholder 2"/>
          <p:cNvSpPr>
            <a:spLocks noGrp="1"/>
          </p:cNvSpPr>
          <p:nvPr>
            <p:ph idx="1"/>
          </p:nvPr>
        </p:nvSpPr>
        <p:spPr/>
        <p:txBody>
          <a:bodyPr>
            <a:normAutofit/>
          </a:bodyPr>
          <a:lstStyle/>
          <a:p>
            <a:r>
              <a:rPr lang="en-US" sz="2000" b="1" dirty="0"/>
              <a:t>Ridge regression</a:t>
            </a:r>
            <a:r>
              <a:rPr lang="en-US" sz="2000" dirty="0"/>
              <a:t> is a method of estimating the coefficients of multiple-regression models in scenarios where linearly independent variables are highly correlated.</a:t>
            </a:r>
          </a:p>
          <a:p>
            <a:r>
              <a:rPr lang="en-US" sz="2000" dirty="0"/>
              <a:t>It  provides a more precise ridge parameters estimate, as its variance and mean square estimator are often smaller than the least square estimators previously derived.</a:t>
            </a:r>
          </a:p>
          <a:p>
            <a:endParaRPr lang="en-US" sz="2000" dirty="0"/>
          </a:p>
        </p:txBody>
      </p:sp>
    </p:spTree>
    <p:extLst>
      <p:ext uri="{BB962C8B-B14F-4D97-AF65-F5344CB8AC3E}">
        <p14:creationId xmlns:p14="http://schemas.microsoft.com/office/powerpoint/2010/main" val="181160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RIDGE Regression</a:t>
            </a:r>
            <a:endParaRPr lang="en-US" dirty="0"/>
          </a:p>
        </p:txBody>
      </p:sp>
      <mc:AlternateContent xmlns:mc="http://schemas.openxmlformats.org/markup-compatibility/2006" xmlns:a14="http://schemas.microsoft.com/office/drawing/2010/main">
        <mc:Choice Requires="a14">
          <p:sp>
            <p:nvSpPr>
              <p:cNvPr id="5" name="Content Placeholder 4"/>
              <p:cNvSpPr>
                <a:spLocks noGrp="1"/>
              </p:cNvSpPr>
              <p:nvPr>
                <p:ph sz="half" idx="1"/>
              </p:nvPr>
            </p:nvSpPr>
            <p:spPr>
              <a:xfrm>
                <a:off x="143555" y="1200151"/>
                <a:ext cx="4352245" cy="3394472"/>
              </a:xfrm>
            </p:spPr>
            <p:txBody>
              <a:bodyPr>
                <a:normAutofit/>
              </a:bodyPr>
              <a:lstStyle/>
              <a:p>
                <a:pPr marL="0" indent="0">
                  <a:buNone/>
                </a:pPr>
                <a:r>
                  <a:rPr lang="en-US" sz="2400" dirty="0"/>
                  <a:t>Ridge regression places a particular form of constraint on the parameters.</a:t>
                </a:r>
              </a:p>
              <a:p>
                <a:pPr marL="0" indent="0">
                  <a:buNone/>
                </a:pPr>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𝛽</m:t>
                        </m:r>
                      </m:e>
                      <m:sub>
                        <m:r>
                          <a:rPr lang="en-US" sz="2400" i="1">
                            <a:latin typeface="Cambria Math"/>
                          </a:rPr>
                          <m:t>𝑟𝑖𝑑𝑔𝑒</m:t>
                        </m:r>
                      </m:sub>
                    </m:sSub>
                  </m:oMath>
                </a14:m>
                <a:r>
                  <a:rPr lang="en-US" sz="2400" dirty="0"/>
                  <a:t> is chosen to minimize the penalized sum of squares:</a:t>
                </a:r>
              </a:p>
              <a:p>
                <a:pPr marL="0" indent="0">
                  <a:buNone/>
                </a:pPr>
                <a14:m>
                  <m:oMath xmlns:m="http://schemas.openxmlformats.org/officeDocument/2006/math">
                    <m:nary>
                      <m:naryPr>
                        <m:chr m:val="∑"/>
                        <m:ctrlPr>
                          <a:rPr lang="en-US" sz="2400" i="1">
                            <a:latin typeface="Cambria Math" panose="02040503050406030204" pitchFamily="18" charset="0"/>
                          </a:rPr>
                        </m:ctrlPr>
                      </m:naryPr>
                      <m:sub>
                        <m:r>
                          <m:rPr>
                            <m:brk m:alnAt="23"/>
                          </m:rPr>
                          <a:rPr lang="en-US" sz="2400" i="1">
                            <a:latin typeface="Cambria Math"/>
                          </a:rPr>
                          <m:t>𝑖</m:t>
                        </m:r>
                        <m:r>
                          <a:rPr lang="en-US" sz="2400" i="1">
                            <a:latin typeface="Cambria Math"/>
                          </a:rPr>
                          <m:t>=1</m:t>
                        </m:r>
                      </m:sub>
                      <m:sup>
                        <m:r>
                          <a:rPr lang="en-US" sz="2400" i="1">
                            <a:latin typeface="Cambria Math"/>
                          </a:rPr>
                          <m:t>𝑛</m:t>
                        </m:r>
                      </m:sup>
                      <m:e>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a:rPr>
                                      <m:t>𝑦</m:t>
                                    </m:r>
                                  </m:e>
                                  <m:sub>
                                    <m:r>
                                      <a:rPr lang="en-US" sz="2400" i="1">
                                        <a:latin typeface="Cambria Math"/>
                                      </a:rPr>
                                      <m:t>𝑖</m:t>
                                    </m:r>
                                  </m:sub>
                                </m:sSub>
                                <m:r>
                                  <a:rPr lang="en-US" sz="2400" i="1">
                                    <a:latin typeface="Cambria Math"/>
                                  </a:rPr>
                                  <m:t>−</m:t>
                                </m:r>
                                <m:nary>
                                  <m:naryPr>
                                    <m:chr m:val="∑"/>
                                    <m:supHide m:val="on"/>
                                    <m:ctrlPr>
                                      <a:rPr lang="en-US" sz="2400" i="1">
                                        <a:latin typeface="Cambria Math" panose="02040503050406030204" pitchFamily="18" charset="0"/>
                                      </a:rPr>
                                    </m:ctrlPr>
                                  </m:naryPr>
                                  <m:sub>
                                    <m:r>
                                      <m:rPr>
                                        <m:brk m:alnAt="7"/>
                                      </m:rPr>
                                      <a:rPr lang="en-US" sz="2400" i="1">
                                        <a:latin typeface="Cambria Math"/>
                                      </a:rPr>
                                      <m:t>𝑗</m:t>
                                    </m:r>
                                  </m:sub>
                                  <m:sup/>
                                  <m:e>
                                    <m:sSub>
                                      <m:sSubPr>
                                        <m:ctrlPr>
                                          <a:rPr lang="en-US" sz="2400" i="1">
                                            <a:latin typeface="Cambria Math" panose="02040503050406030204" pitchFamily="18" charset="0"/>
                                          </a:rPr>
                                        </m:ctrlPr>
                                      </m:sSubPr>
                                      <m:e>
                                        <m:r>
                                          <a:rPr lang="en-US" sz="2400" i="1">
                                            <a:latin typeface="Cambria Math"/>
                                          </a:rPr>
                                          <m:t>𝑥</m:t>
                                        </m:r>
                                      </m:e>
                                      <m:sub>
                                        <m:r>
                                          <a:rPr lang="en-US" sz="2400" i="1">
                                            <a:latin typeface="Cambria Math"/>
                                          </a:rPr>
                                          <m:t>𝑖𝑗</m:t>
                                        </m:r>
                                      </m:sub>
                                    </m:sSub>
                                    <m:sSub>
                                      <m:sSubPr>
                                        <m:ctrlPr>
                                          <a:rPr lang="en-US" sz="2400" i="1">
                                            <a:latin typeface="Cambria Math" panose="02040503050406030204" pitchFamily="18" charset="0"/>
                                          </a:rPr>
                                        </m:ctrlPr>
                                      </m:sSubPr>
                                      <m:e>
                                        <m:r>
                                          <a:rPr lang="en-US" sz="2400" i="1">
                                            <a:latin typeface="Cambria Math"/>
                                          </a:rPr>
                                          <m:t>𝛽</m:t>
                                        </m:r>
                                      </m:e>
                                      <m:sub>
                                        <m:r>
                                          <a:rPr lang="en-US" sz="2400" i="1">
                                            <a:latin typeface="Cambria Math"/>
                                          </a:rPr>
                                          <m:t>𝑗</m:t>
                                        </m:r>
                                      </m:sub>
                                    </m:sSub>
                                  </m:e>
                                </m:nary>
                              </m:e>
                            </m:d>
                          </m:e>
                          <m:sup>
                            <m:r>
                              <a:rPr lang="en-US" sz="2400" i="1">
                                <a:latin typeface="Cambria Math"/>
                              </a:rPr>
                              <m:t>2</m:t>
                            </m:r>
                          </m:sup>
                        </m:sSup>
                      </m:e>
                    </m:nary>
                  </m:oMath>
                </a14:m>
                <a:r>
                  <a:rPr lang="en-US" sz="2400" dirty="0"/>
                  <a:t>+</a:t>
                </a:r>
                <a14:m>
                  <m:oMath xmlns:m="http://schemas.openxmlformats.org/officeDocument/2006/math">
                    <m:r>
                      <a:rPr lang="en-US" sz="2400" b="0" i="1" smtClean="0">
                        <a:latin typeface="Cambria Math"/>
                      </a:rPr>
                      <m:t>𝜆</m:t>
                    </m:r>
                    <m:nary>
                      <m:naryPr>
                        <m:chr m:val="∑"/>
                        <m:ctrlPr>
                          <a:rPr lang="en-US" sz="2400" i="1">
                            <a:latin typeface="Cambria Math" panose="02040503050406030204" pitchFamily="18" charset="0"/>
                          </a:rPr>
                        </m:ctrlPr>
                      </m:naryPr>
                      <m:sub>
                        <m:r>
                          <m:rPr>
                            <m:brk m:alnAt="23"/>
                          </m:rPr>
                          <a:rPr lang="en-US" sz="2400" i="1">
                            <a:latin typeface="Cambria Math"/>
                          </a:rPr>
                          <m:t>𝑗</m:t>
                        </m:r>
                        <m:r>
                          <a:rPr lang="en-US" sz="2400" i="1">
                            <a:latin typeface="Cambria Math"/>
                          </a:rPr>
                          <m:t>=1</m:t>
                        </m:r>
                      </m:sub>
                      <m:sup>
                        <m:r>
                          <a:rPr lang="en-US" sz="2400" i="1">
                            <a:latin typeface="Cambria Math"/>
                          </a:rPr>
                          <m:t>𝑝</m:t>
                        </m:r>
                      </m:sup>
                      <m:e>
                        <m:sSubSup>
                          <m:sSubSupPr>
                            <m:ctrlPr>
                              <a:rPr lang="en-US" sz="2400" i="1">
                                <a:latin typeface="Cambria Math" panose="02040503050406030204" pitchFamily="18" charset="0"/>
                              </a:rPr>
                            </m:ctrlPr>
                          </m:sSubSupPr>
                          <m:e>
                            <m:r>
                              <a:rPr lang="en-US" sz="2400" i="1">
                                <a:latin typeface="Cambria Math"/>
                              </a:rPr>
                              <m:t>𝛽</m:t>
                            </m:r>
                          </m:e>
                          <m:sub>
                            <m:r>
                              <a:rPr lang="en-US" sz="2400" i="1">
                                <a:latin typeface="Cambria Math"/>
                              </a:rPr>
                              <m:t>𝑗</m:t>
                            </m:r>
                          </m:sub>
                          <m:sup>
                            <m:r>
                              <a:rPr lang="en-US" sz="2400" i="1">
                                <a:latin typeface="Cambria Math"/>
                              </a:rPr>
                              <m:t>2</m:t>
                            </m:r>
                          </m:sup>
                        </m:sSubSup>
                      </m:e>
                    </m:nary>
                  </m:oMath>
                </a14:m>
                <a:endParaRPr lang="en-US" sz="2400" dirty="0"/>
              </a:p>
              <a:p>
                <a:pPr marL="0" indent="0">
                  <a:buNone/>
                </a:pPr>
                <a:endParaRPr lang="en-US" sz="2400" dirty="0"/>
              </a:p>
            </p:txBody>
          </p:sp>
        </mc:Choice>
        <mc:Fallback xmlns="">
          <p:sp>
            <p:nvSpPr>
              <p:cNvPr id="5" name="Content Placeholder 4"/>
              <p:cNvSpPr>
                <a:spLocks noGrp="1" noRot="1" noChangeAspect="1" noMove="1" noResize="1" noEditPoints="1" noAdjustHandles="1" noChangeArrowheads="1" noChangeShapeType="1" noTextEdit="1"/>
              </p:cNvSpPr>
              <p:nvPr>
                <p:ph sz="half" idx="1"/>
              </p:nvPr>
            </p:nvSpPr>
            <p:spPr>
              <a:xfrm>
                <a:off x="143555" y="1200151"/>
                <a:ext cx="4352245" cy="3394472"/>
              </a:xfrm>
              <a:blipFill rotWithShape="1">
                <a:blip r:embed="rId2"/>
                <a:stretch>
                  <a:fillRect l="-2241" t="-1436"/>
                </a:stretch>
              </a:blipFill>
            </p:spPr>
            <p:txBody>
              <a:bodyPr/>
              <a:lstStyle/>
              <a:p>
                <a:r>
                  <a:rPr lang="en-US">
                    <a:noFill/>
                  </a:rPr>
                  <a:t> </a:t>
                </a:r>
              </a:p>
            </p:txBody>
          </p:sp>
        </mc:Fallback>
      </mc:AlternateContent>
      <p:sp>
        <p:nvSpPr>
          <p:cNvPr id="9" name="Content Placeholder 4"/>
          <p:cNvSpPr txBox="1">
            <a:spLocks/>
          </p:cNvSpPr>
          <p:nvPr/>
        </p:nvSpPr>
        <p:spPr>
          <a:xfrm>
            <a:off x="4724705" y="1352551"/>
            <a:ext cx="4038600" cy="33944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buFont typeface="Arial" pitchFamily="34" charset="0"/>
              <a:buNone/>
            </a:pPr>
            <a:endParaRPr lang="en-US" sz="2400"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705" y="1197405"/>
            <a:ext cx="2748690" cy="17769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266590" y="2974336"/>
            <a:ext cx="4733855" cy="2062103"/>
          </a:xfrm>
          <a:prstGeom prst="rect">
            <a:avLst/>
          </a:prstGeom>
          <a:noFill/>
        </p:spPr>
        <p:txBody>
          <a:bodyPr wrap="square" rtlCol="0">
            <a:spAutoFit/>
          </a:bodyPr>
          <a:lstStyle/>
          <a:p>
            <a:pPr marL="285750" indent="-285750">
              <a:buFont typeface="Arial" panose="020B0604020202020204" pitchFamily="34" charset="0"/>
              <a:buChar char="•"/>
            </a:pPr>
            <a:r>
              <a:rPr lang="en-US" sz="1600" dirty="0"/>
              <a:t>The ellipses correspond to the contours of residual sum of squares (RSS): the inner ellipse has smaller RSS, and RSS is minimized at ordinal least square (OLS) estimates.</a:t>
            </a:r>
          </a:p>
          <a:p>
            <a:pPr marL="285750" indent="-285750">
              <a:buFont typeface="Arial" panose="020B0604020202020204" pitchFamily="34" charset="0"/>
              <a:buChar char="•"/>
            </a:pPr>
            <a:r>
              <a:rPr lang="en-US" sz="1600" dirty="0"/>
              <a:t>We are trying to minimize the ellipse size and circle simultaneously in the ridge regression. The ridge estimate is given by the point at which the ellipse and the circle touch.</a:t>
            </a:r>
          </a:p>
        </p:txBody>
      </p:sp>
    </p:spTree>
    <p:extLst>
      <p:ext uri="{BB962C8B-B14F-4D97-AF65-F5344CB8AC3E}">
        <p14:creationId xmlns:p14="http://schemas.microsoft.com/office/powerpoint/2010/main" val="16175637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RIDGE Regression</a:t>
            </a:r>
            <a:endParaRPr lang="en-US" dirty="0"/>
          </a:p>
        </p:txBody>
      </p:sp>
      <p:sp>
        <p:nvSpPr>
          <p:cNvPr id="9" name="Content Placeholder 4"/>
          <p:cNvSpPr txBox="1">
            <a:spLocks/>
          </p:cNvSpPr>
          <p:nvPr/>
        </p:nvSpPr>
        <p:spPr>
          <a:xfrm>
            <a:off x="4724705" y="1352551"/>
            <a:ext cx="4038600" cy="33944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buFont typeface="Arial" pitchFamily="34" charset="0"/>
              <a:buNone/>
            </a:pPr>
            <a:endParaRPr lang="en-US" sz="2400" dirty="0"/>
          </a:p>
        </p:txBody>
      </p:sp>
      <mc:AlternateContent xmlns:mc="http://schemas.openxmlformats.org/markup-compatibility/2006">
        <mc:Choice xmlns:a14="http://schemas.microsoft.com/office/drawing/2010/main" Requires="a14">
          <p:sp>
            <p:nvSpPr>
              <p:cNvPr id="4" name="Content Placeholder 3"/>
              <p:cNvSpPr>
                <a:spLocks noGrp="1"/>
              </p:cNvSpPr>
              <p:nvPr>
                <p:ph idx="1"/>
              </p:nvPr>
            </p:nvSpPr>
            <p:spPr>
              <a:xfrm>
                <a:off x="448966" y="808892"/>
                <a:ext cx="8246070" cy="3900723"/>
              </a:xfrm>
            </p:spPr>
            <p:txBody>
              <a:bodyPr>
                <a:noAutofit/>
              </a:bodyPr>
              <a:lstStyle/>
              <a:p>
                <a:r>
                  <a:rPr lang="en-US" sz="1600" dirty="0"/>
                  <a:t>There is a trade-off between the penalty term and RSS. </a:t>
                </a:r>
              </a:p>
              <a:p>
                <a:r>
                  <a:rPr lang="en-US" sz="1600" dirty="0"/>
                  <a:t>Maybe a large beta would give you a better residual sum of squares but then it will push the penalty term higher. </a:t>
                </a:r>
              </a:p>
              <a:p>
                <a:r>
                  <a:rPr lang="en-US" sz="1600" dirty="0"/>
                  <a:t>This is why you might actually prefer smaller </a:t>
                </a:r>
                <a:r>
                  <a:rPr lang="en-US" sz="1600" i="1" dirty="0"/>
                  <a:t>betas</a:t>
                </a:r>
                <a:r>
                  <a:rPr lang="en-US" sz="1600" dirty="0"/>
                  <a:t> with worse residual sum of squares. </a:t>
                </a:r>
              </a:p>
              <a:p>
                <a:r>
                  <a:rPr lang="en-US" sz="1600" dirty="0"/>
                  <a:t>From an optimization perspective, the penalty term  is equivalent to a constraint on the betas. </a:t>
                </a:r>
              </a:p>
              <a:p>
                <a:r>
                  <a:rPr lang="en-US" sz="1600" dirty="0"/>
                  <a:t>The function is still the residual sum of squares but now you constrain the norm of the </a:t>
                </a:r>
                <a14:m>
                  <m:oMath xmlns:m="http://schemas.openxmlformats.org/officeDocument/2006/math">
                    <m:sSub>
                      <m:sSubPr>
                        <m:ctrlPr>
                          <a:rPr lang="en-US" sz="1600" i="1">
                            <a:latin typeface="Cambria Math" panose="02040503050406030204" pitchFamily="18" charset="0"/>
                          </a:rPr>
                        </m:ctrlPr>
                      </m:sSubPr>
                      <m:e>
                        <m:r>
                          <a:rPr lang="en-US" sz="1600" i="1">
                            <a:latin typeface="Cambria Math"/>
                          </a:rPr>
                          <m:t>𝛽</m:t>
                        </m:r>
                      </m:e>
                      <m:sub>
                        <m:r>
                          <a:rPr lang="en-US" sz="1600" i="1">
                            <a:latin typeface="Cambria Math"/>
                          </a:rPr>
                          <m:t>𝑗</m:t>
                        </m:r>
                      </m:sub>
                    </m:sSub>
                    <m:r>
                      <a:rPr lang="en-US" sz="1600" i="1">
                        <a:latin typeface="Cambria Math" panose="02040503050406030204" pitchFamily="18" charset="0"/>
                      </a:rPr>
                      <m:t> </m:t>
                    </m:r>
                  </m:oMath>
                </a14:m>
                <a:r>
                  <a:rPr lang="en-US" sz="1600" i="1" baseline="-25000" dirty="0"/>
                  <a:t> </a:t>
                </a:r>
                <a:r>
                  <a:rPr lang="en-US" sz="1600" dirty="0"/>
                  <a:t>'s to be smaller than some constant </a:t>
                </a:r>
                <a:r>
                  <a:rPr lang="en-US" sz="1600" i="1" dirty="0"/>
                  <a:t>c</a:t>
                </a:r>
                <a:r>
                  <a:rPr lang="en-US" sz="1600" dirty="0"/>
                  <a:t>. </a:t>
                </a:r>
              </a:p>
              <a:p>
                <a:r>
                  <a:rPr lang="en-US" sz="1600" dirty="0"/>
                  <a:t>There is a correspondence between </a:t>
                </a:r>
                <a:r>
                  <a:rPr lang="en-US" sz="1600" i="1" dirty="0"/>
                  <a:t>λ</a:t>
                </a:r>
                <a:r>
                  <a:rPr lang="en-US" sz="1600" dirty="0"/>
                  <a:t> and </a:t>
                </a:r>
                <a:r>
                  <a:rPr lang="en-US" sz="1600" i="1" dirty="0"/>
                  <a:t>c</a:t>
                </a:r>
                <a:r>
                  <a:rPr lang="en-US" sz="1600" dirty="0"/>
                  <a:t>. The larger the </a:t>
                </a:r>
                <a:r>
                  <a:rPr lang="en-US" sz="1600" i="1" dirty="0"/>
                  <a:t>λ</a:t>
                </a:r>
                <a:r>
                  <a:rPr lang="en-US" sz="1600" dirty="0"/>
                  <a:t> is, the more you prefer the </a:t>
                </a:r>
                <a14:m>
                  <m:oMath xmlns:m="http://schemas.openxmlformats.org/officeDocument/2006/math">
                    <m:sSub>
                      <m:sSubPr>
                        <m:ctrlPr>
                          <a:rPr lang="en-US" sz="1600" i="1">
                            <a:latin typeface="Cambria Math" panose="02040503050406030204" pitchFamily="18" charset="0"/>
                          </a:rPr>
                        </m:ctrlPr>
                      </m:sSubPr>
                      <m:e>
                        <m:r>
                          <a:rPr lang="en-US" sz="1600" i="1">
                            <a:latin typeface="Cambria Math"/>
                          </a:rPr>
                          <m:t>𝛽</m:t>
                        </m:r>
                      </m:e>
                      <m:sub>
                        <m:r>
                          <a:rPr lang="en-US" sz="1600" i="1">
                            <a:latin typeface="Cambria Math"/>
                          </a:rPr>
                          <m:t>𝑗</m:t>
                        </m:r>
                      </m:sub>
                    </m:sSub>
                    <m:r>
                      <a:rPr lang="en-US" sz="1600" i="1">
                        <a:latin typeface="Cambria Math" panose="02040503050406030204" pitchFamily="18" charset="0"/>
                      </a:rPr>
                      <m:t> </m:t>
                    </m:r>
                  </m:oMath>
                </a14:m>
                <a:r>
                  <a:rPr lang="en-US" sz="1600" dirty="0" err="1"/>
                  <a:t>'s</a:t>
                </a:r>
                <a:r>
                  <a:rPr lang="en-US" sz="1600" dirty="0"/>
                  <a:t> close to zero. In the extreme case when </a:t>
                </a:r>
                <a:r>
                  <a:rPr lang="en-US" sz="1600" i="1" dirty="0"/>
                  <a:t>λ</a:t>
                </a:r>
                <a:r>
                  <a:rPr lang="en-US" sz="1600" dirty="0"/>
                  <a:t>=0, then you would simply be doing a normal linear regression. And the other extreme as </a:t>
                </a:r>
                <a:r>
                  <a:rPr lang="en-US" sz="1600" i="1" dirty="0"/>
                  <a:t>λ</a:t>
                </a:r>
                <a:r>
                  <a:rPr lang="en-US" sz="1600" dirty="0"/>
                  <a:t> approaches infinity,  you set all the </a:t>
                </a:r>
                <a:r>
                  <a:rPr lang="en-US" sz="1600" i="1" dirty="0" err="1"/>
                  <a:t>betas</a:t>
                </a:r>
                <a:r>
                  <a:rPr lang="en-US" sz="1600" dirty="0" err="1"/>
                  <a:t>'s</a:t>
                </a:r>
                <a:r>
                  <a:rPr lang="en-US" sz="1600" dirty="0"/>
                  <a:t> to zero.</a:t>
                </a:r>
              </a:p>
            </p:txBody>
          </p:sp>
        </mc:Choice>
        <mc:Fallback>
          <p:sp>
            <p:nvSpPr>
              <p:cNvPr id="4" name="Content Placeholder 3"/>
              <p:cNvSpPr>
                <a:spLocks noGrp="1" noRot="1" noChangeAspect="1" noMove="1" noResize="1" noEditPoints="1" noAdjustHandles="1" noChangeArrowheads="1" noChangeShapeType="1" noTextEdit="1"/>
              </p:cNvSpPr>
              <p:nvPr>
                <p:ph idx="1"/>
              </p:nvPr>
            </p:nvSpPr>
            <p:spPr>
              <a:xfrm>
                <a:off x="448966" y="808892"/>
                <a:ext cx="8246070" cy="3900723"/>
              </a:xfrm>
              <a:blipFill>
                <a:blip r:embed="rId2"/>
                <a:stretch>
                  <a:fillRect l="-296" t="-469" r="-1036"/>
                </a:stretch>
              </a:blipFill>
            </p:spPr>
            <p:txBody>
              <a:bodyPr/>
              <a:lstStyle/>
              <a:p>
                <a:r>
                  <a:rPr lang="en-US">
                    <a:noFill/>
                  </a:rPr>
                  <a:t> </a:t>
                </a:r>
              </a:p>
            </p:txBody>
          </p:sp>
        </mc:Fallback>
      </mc:AlternateContent>
    </p:spTree>
    <p:extLst>
      <p:ext uri="{BB962C8B-B14F-4D97-AF65-F5344CB8AC3E}">
        <p14:creationId xmlns:p14="http://schemas.microsoft.com/office/powerpoint/2010/main" val="3431014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LASSO Regression</a:t>
            </a:r>
            <a:endParaRPr lang="en-US" dirty="0"/>
          </a:p>
        </p:txBody>
      </p:sp>
      <p:sp>
        <p:nvSpPr>
          <p:cNvPr id="3" name="Content Placeholder 2"/>
          <p:cNvSpPr>
            <a:spLocks noGrp="1"/>
          </p:cNvSpPr>
          <p:nvPr>
            <p:ph idx="1"/>
          </p:nvPr>
        </p:nvSpPr>
        <p:spPr>
          <a:xfrm>
            <a:off x="448965" y="891995"/>
            <a:ext cx="8246070" cy="3512210"/>
          </a:xfrm>
        </p:spPr>
        <p:txBody>
          <a:bodyPr>
            <a:normAutofit fontScale="92500"/>
          </a:bodyPr>
          <a:lstStyle/>
          <a:p>
            <a:r>
              <a:rPr lang="en-US" sz="2000" b="1" dirty="0"/>
              <a:t>Lasso regression</a:t>
            </a:r>
            <a:r>
              <a:rPr lang="en-US" sz="2000" dirty="0"/>
              <a:t> is a type of </a:t>
            </a:r>
            <a:r>
              <a:rPr lang="en-US" sz="2000" b="1" dirty="0"/>
              <a:t>linear regression </a:t>
            </a:r>
            <a:r>
              <a:rPr lang="en-US" sz="2000" dirty="0"/>
              <a:t>that uses shrinkage. </a:t>
            </a:r>
          </a:p>
          <a:p>
            <a:r>
              <a:rPr lang="en-US" sz="2000" dirty="0"/>
              <a:t>Shrinkage is where data values are shrunk towards a central point, like the mean. </a:t>
            </a:r>
          </a:p>
          <a:p>
            <a:r>
              <a:rPr lang="en-US" sz="2000" dirty="0"/>
              <a:t>The lasso procedure encourages simple, sparse models (i.e. models with fewer parameters). </a:t>
            </a:r>
          </a:p>
          <a:p>
            <a:r>
              <a:rPr lang="en-US" sz="2000" dirty="0"/>
              <a:t>This particular type of regression is well-suited for models showing high levels of muticollinearity or when you want to automate certain parts of model selection, like variable selection/parameter elimination. </a:t>
            </a:r>
          </a:p>
          <a:p>
            <a:r>
              <a:rPr lang="en-US" sz="2000" dirty="0"/>
              <a:t>The acronym “LASSO” stands for </a:t>
            </a:r>
            <a:r>
              <a:rPr lang="en-US" sz="2000" b="1" dirty="0"/>
              <a:t>L</a:t>
            </a:r>
            <a:r>
              <a:rPr lang="en-US" sz="2000" dirty="0"/>
              <a:t>east </a:t>
            </a:r>
            <a:r>
              <a:rPr lang="en-US" sz="2000" b="1" dirty="0"/>
              <a:t>A</a:t>
            </a:r>
            <a:r>
              <a:rPr lang="en-US" sz="2000" dirty="0"/>
              <a:t>bsolute </a:t>
            </a:r>
            <a:r>
              <a:rPr lang="en-US" sz="2000" b="1" dirty="0"/>
              <a:t>S</a:t>
            </a:r>
            <a:r>
              <a:rPr lang="en-US" sz="2000" dirty="0"/>
              <a:t>hrinkage and </a:t>
            </a:r>
            <a:r>
              <a:rPr lang="en-US" sz="2000" b="1" dirty="0"/>
              <a:t>S</a:t>
            </a:r>
            <a:r>
              <a:rPr lang="en-US" sz="2000" dirty="0"/>
              <a:t>election </a:t>
            </a:r>
            <a:r>
              <a:rPr lang="en-US" sz="2000" b="1" dirty="0"/>
              <a:t>O</a:t>
            </a:r>
            <a:r>
              <a:rPr lang="en-US" sz="2000" dirty="0"/>
              <a:t>perator.</a:t>
            </a:r>
          </a:p>
          <a:p>
            <a:endParaRPr lang="en-US" sz="2000" dirty="0"/>
          </a:p>
        </p:txBody>
      </p:sp>
    </p:spTree>
    <p:extLst>
      <p:ext uri="{BB962C8B-B14F-4D97-AF65-F5344CB8AC3E}">
        <p14:creationId xmlns:p14="http://schemas.microsoft.com/office/powerpoint/2010/main" val="4103802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LASSO Regression</a:t>
            </a:r>
            <a:endParaRPr lang="en-US" dirty="0"/>
          </a:p>
        </p:txBody>
      </p:sp>
      <p:sp>
        <p:nvSpPr>
          <p:cNvPr id="3" name="Content Placeholder 2"/>
          <p:cNvSpPr>
            <a:spLocks noGrp="1"/>
          </p:cNvSpPr>
          <p:nvPr>
            <p:ph idx="1"/>
          </p:nvPr>
        </p:nvSpPr>
        <p:spPr>
          <a:xfrm>
            <a:off x="448965" y="891995"/>
            <a:ext cx="8246070" cy="3512210"/>
          </a:xfrm>
        </p:spPr>
        <p:txBody>
          <a:bodyPr>
            <a:normAutofit/>
          </a:bodyPr>
          <a:lstStyle/>
          <a:p>
            <a:r>
              <a:rPr lang="en-US" sz="2000" dirty="0"/>
              <a:t>Lasso regression performs L1 regularization which adds penalty equivalent to absolute value of the magnitude of coefficients.</a:t>
            </a:r>
          </a:p>
          <a:p>
            <a:r>
              <a:rPr lang="en-US" sz="2000" dirty="0"/>
              <a:t>Regularization consists in adding a penalty to the different parameters of the machine learning model to reduce the freedom of the model and in other words to avoid overfitting. </a:t>
            </a:r>
          </a:p>
          <a:p>
            <a:r>
              <a:rPr lang="en-US" sz="2000" dirty="0"/>
              <a:t>In linear model regularization, the penalty is applied over the coefficients that multiply each of the predictors. </a:t>
            </a:r>
          </a:p>
          <a:p>
            <a:r>
              <a:rPr lang="en-US" sz="2000" dirty="0"/>
              <a:t>From the different types of regularization, Lasso or l1 has the property that is able to shrink some of the coefficients to zero.</a:t>
            </a:r>
          </a:p>
          <a:p>
            <a:r>
              <a:rPr lang="en-US" sz="2000" dirty="0"/>
              <a:t>Therefore, that feature can be removed from the model.</a:t>
            </a:r>
          </a:p>
          <a:p>
            <a:endParaRPr lang="en-US" sz="2000" dirty="0"/>
          </a:p>
        </p:txBody>
      </p:sp>
    </p:spTree>
    <p:extLst>
      <p:ext uri="{BB962C8B-B14F-4D97-AF65-F5344CB8AC3E}">
        <p14:creationId xmlns:p14="http://schemas.microsoft.com/office/powerpoint/2010/main" val="2821362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LASSO Regression</a:t>
            </a:r>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half" idx="1"/>
              </p:nvPr>
            </p:nvSpPr>
            <p:spPr/>
            <p:txBody>
              <a:bodyPr>
                <a:normAutofit fontScale="70000" lnSpcReduction="20000"/>
              </a:bodyPr>
              <a:lstStyle/>
              <a:p>
                <a:pPr marL="0" indent="0">
                  <a:buNone/>
                </a:pPr>
                <a:r>
                  <a:rPr lang="en-US" dirty="0"/>
                  <a:t>Lasso solutions are quadratic programming problems:</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nary>
                        <m:naryPr>
                          <m:chr m:val="∑"/>
                          <m:ctrlPr>
                            <a:rPr lang="en-US" i="1" smtClean="0">
                              <a:latin typeface="Cambria Math" panose="02040503050406030204" pitchFamily="18" charset="0"/>
                            </a:rPr>
                          </m:ctrlPr>
                        </m:naryPr>
                        <m:sub>
                          <m:r>
                            <m:rPr>
                              <m:brk m:alnAt="23"/>
                            </m:rPr>
                            <a:rPr lang="en-US" i="1">
                              <a:latin typeface="Cambria Math"/>
                            </a:rPr>
                            <m:t>𝑖</m:t>
                          </m:r>
                          <m:r>
                            <a:rPr lang="en-US" i="1">
                              <a:latin typeface="Cambria Math"/>
                            </a:rPr>
                            <m:t>=1</m:t>
                          </m:r>
                        </m:sub>
                        <m:sup>
                          <m:r>
                            <a:rPr lang="en-US" i="1">
                              <a:latin typeface="Cambria Math"/>
                            </a:rPr>
                            <m:t>𝑛</m:t>
                          </m:r>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𝑦</m:t>
                                      </m:r>
                                    </m:e>
                                    <m:sub>
                                      <m:r>
                                        <a:rPr lang="en-US" i="1">
                                          <a:latin typeface="Cambria Math"/>
                                        </a:rPr>
                                        <m:t>𝑖</m:t>
                                      </m:r>
                                    </m:sub>
                                  </m:sSub>
                                  <m:r>
                                    <a:rPr lang="en-US" i="1">
                                      <a:latin typeface="Cambria Math"/>
                                    </a:rPr>
                                    <m:t>−</m:t>
                                  </m:r>
                                  <m:nary>
                                    <m:naryPr>
                                      <m:chr m:val="∑"/>
                                      <m:supHide m:val="on"/>
                                      <m:ctrlPr>
                                        <a:rPr lang="en-US" i="1">
                                          <a:latin typeface="Cambria Math" panose="02040503050406030204" pitchFamily="18" charset="0"/>
                                        </a:rPr>
                                      </m:ctrlPr>
                                    </m:naryPr>
                                    <m:sub>
                                      <m:r>
                                        <m:rPr>
                                          <m:brk m:alnAt="7"/>
                                        </m:rPr>
                                        <a:rPr lang="en-US" i="1">
                                          <a:latin typeface="Cambria Math"/>
                                        </a:rPr>
                                        <m:t>𝑗</m:t>
                                      </m:r>
                                    </m:sub>
                                    <m:sup/>
                                    <m:e>
                                      <m:sSub>
                                        <m:sSubPr>
                                          <m:ctrlPr>
                                            <a:rPr lang="en-US" i="1">
                                              <a:latin typeface="Cambria Math" panose="02040503050406030204" pitchFamily="18" charset="0"/>
                                            </a:rPr>
                                          </m:ctrlPr>
                                        </m:sSubPr>
                                        <m:e>
                                          <m:r>
                                            <a:rPr lang="en-US" i="1">
                                              <a:latin typeface="Cambria Math"/>
                                            </a:rPr>
                                            <m:t>𝑥</m:t>
                                          </m:r>
                                        </m:e>
                                        <m:sub>
                                          <m:r>
                                            <a:rPr lang="en-US" i="1">
                                              <a:latin typeface="Cambria Math"/>
                                            </a:rPr>
                                            <m:t>𝑖𝑗</m:t>
                                          </m:r>
                                        </m:sub>
                                      </m:sSub>
                                      <m:sSub>
                                        <m:sSubPr>
                                          <m:ctrlPr>
                                            <a:rPr lang="en-US" i="1">
                                              <a:latin typeface="Cambria Math" panose="02040503050406030204" pitchFamily="18" charset="0"/>
                                            </a:rPr>
                                          </m:ctrlPr>
                                        </m:sSubPr>
                                        <m:e>
                                          <m:r>
                                            <a:rPr lang="en-US" i="1">
                                              <a:latin typeface="Cambria Math"/>
                                            </a:rPr>
                                            <m:t>𝛽</m:t>
                                          </m:r>
                                        </m:e>
                                        <m:sub>
                                          <m:r>
                                            <a:rPr lang="en-US" i="1">
                                              <a:latin typeface="Cambria Math"/>
                                            </a:rPr>
                                            <m:t>𝑗</m:t>
                                          </m:r>
                                        </m:sub>
                                      </m:sSub>
                                    </m:e>
                                  </m:nary>
                                </m:e>
                              </m:d>
                            </m:e>
                            <m:sup>
                              <m:r>
                                <a:rPr lang="en-US" i="1">
                                  <a:latin typeface="Cambria Math"/>
                                </a:rPr>
                                <m:t>2</m:t>
                              </m:r>
                            </m:sup>
                          </m:sSup>
                          <m:r>
                            <a:rPr lang="en-US" i="1">
                              <a:latin typeface="Cambria Math"/>
                            </a:rPr>
                            <m:t>+</m:t>
                          </m:r>
                          <m:r>
                            <a:rPr lang="en-US" b="0" i="1" smtClean="0">
                              <a:latin typeface="Cambria Math"/>
                            </a:rPr>
                            <m:t>𝜆</m:t>
                          </m:r>
                          <m:nary>
                            <m:naryPr>
                              <m:chr m:val="∑"/>
                              <m:ctrlPr>
                                <a:rPr lang="en-US" i="1">
                                  <a:latin typeface="Cambria Math" panose="02040503050406030204" pitchFamily="18" charset="0"/>
                                </a:rPr>
                              </m:ctrlPr>
                            </m:naryPr>
                            <m:sub>
                              <m:r>
                                <m:rPr>
                                  <m:brk m:alnAt="23"/>
                                </m:rPr>
                                <a:rPr lang="en-US" i="1">
                                  <a:latin typeface="Cambria Math"/>
                                </a:rPr>
                                <m:t>𝑗</m:t>
                              </m:r>
                              <m:r>
                                <a:rPr lang="en-US" i="1">
                                  <a:latin typeface="Cambria Math"/>
                                </a:rPr>
                                <m:t>=1</m:t>
                              </m:r>
                            </m:sub>
                            <m:sup>
                              <m:r>
                                <a:rPr lang="en-US" i="1">
                                  <a:latin typeface="Cambria Math"/>
                                </a:rPr>
                                <m:t>𝑝</m:t>
                              </m:r>
                            </m:sup>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𝛽</m:t>
                                      </m:r>
                                    </m:e>
                                    <m:sub>
                                      <m:r>
                                        <a:rPr lang="en-US" i="1">
                                          <a:latin typeface="Cambria Math"/>
                                        </a:rPr>
                                        <m:t>𝑗</m:t>
                                      </m:r>
                                    </m:sub>
                                  </m:sSub>
                                </m:e>
                              </m:d>
                            </m:e>
                          </m:nary>
                        </m:e>
                      </m:nary>
                    </m:oMath>
                  </m:oMathPara>
                </a14:m>
                <a:endParaRPr lang="en-US" dirty="0"/>
              </a:p>
              <a:p>
                <a:pPr marL="0" indent="0">
                  <a:buNone/>
                </a:pPr>
                <a:endParaRPr lang="en-US" dirty="0"/>
              </a:p>
              <a:p>
                <a:pPr marL="0" indent="0">
                  <a:buNone/>
                </a:pPr>
                <a:r>
                  <a:rPr lang="en-US" dirty="0"/>
                  <a:t>Some of the βs are shrunk to exactly zero, resulting in a regression model that’s easier to interpret.</a:t>
                </a:r>
              </a:p>
            </p:txBody>
          </p:sp>
        </mc:Choice>
        <mc:Fallback xmlns="">
          <p:sp>
            <p:nvSpPr>
              <p:cNvPr id="4" name="Content Placeholder 3"/>
              <p:cNvSpPr>
                <a:spLocks noGrp="1" noRot="1" noChangeAspect="1" noMove="1" noResize="1" noEditPoints="1" noAdjustHandles="1" noChangeArrowheads="1" noChangeShapeType="1" noTextEdit="1"/>
              </p:cNvSpPr>
              <p:nvPr>
                <p:ph sz="half" idx="1"/>
              </p:nvPr>
            </p:nvSpPr>
            <p:spPr>
              <a:blipFill rotWithShape="1">
                <a:blip r:embed="rId3"/>
                <a:stretch>
                  <a:fillRect l="-1508" t="-2513" r="-151"/>
                </a:stretch>
              </a:blipFill>
            </p:spPr>
            <p:txBody>
              <a:bodyPr/>
              <a:lstStyle/>
              <a:p>
                <a:r>
                  <a:rPr lang="en-US">
                    <a:noFill/>
                  </a:rPr>
                  <a:t> </a:t>
                </a:r>
              </a:p>
            </p:txBody>
          </p:sp>
        </mc:Fallback>
      </mc:AlternateContent>
      <p:pic>
        <p:nvPicPr>
          <p:cNvPr id="2053" name="Picture 5" descr="Quick Tutorial On LASSO Regression With Example | R-blogger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2626" y="1655521"/>
            <a:ext cx="4424508" cy="2137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78110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LASSO vs RIDGE Regression</a:t>
            </a:r>
            <a:endParaRPr lang="en-US" dirty="0"/>
          </a:p>
        </p:txBody>
      </p:sp>
      <p:sp>
        <p:nvSpPr>
          <p:cNvPr id="6" name="Content Placeholder 5"/>
          <p:cNvSpPr>
            <a:spLocks noGrp="1"/>
          </p:cNvSpPr>
          <p:nvPr>
            <p:ph sz="half" idx="1"/>
          </p:nvPr>
        </p:nvSpPr>
        <p:spPr>
          <a:xfrm>
            <a:off x="457200" y="956603"/>
            <a:ext cx="4038600" cy="3638020"/>
          </a:xfrm>
        </p:spPr>
        <p:txBody>
          <a:bodyPr>
            <a:normAutofit fontScale="47500" lnSpcReduction="20000"/>
          </a:bodyPr>
          <a:lstStyle/>
          <a:p>
            <a:pPr marL="0" indent="0">
              <a:buNone/>
            </a:pPr>
            <a:r>
              <a:rPr lang="en-US" dirty="0"/>
              <a:t>As the caption notes, the blue diamond and blue circle regions represent the constraints used in Lasso and Ridge regression, respectively. The </a:t>
            </a:r>
            <a:r>
              <a:rPr lang="en-US" i="1" dirty="0"/>
              <a:t>β</a:t>
            </a:r>
            <a:r>
              <a:rPr lang="en-US" dirty="0"/>
              <a:t>-hat in the image represents the least-squares solution without the lasso or ridge constraints. Each ellipse represents constant residual sum-of-squares (RSS) value, the equation being minimized in regression. The further the ellipse is from </a:t>
            </a:r>
            <a:r>
              <a:rPr lang="en-US" i="1" dirty="0"/>
              <a:t>β</a:t>
            </a:r>
            <a:r>
              <a:rPr lang="en-US" dirty="0"/>
              <a:t>-hat, the larger the RSS. Therefore to minimize RSS subject to a Lasso or Ridge constraint, the coefficient estimates are given by the first point of intersection between an ellipse and a constraint region.</a:t>
            </a:r>
          </a:p>
          <a:p>
            <a:pPr marL="0" indent="0">
              <a:buNone/>
            </a:pPr>
            <a:endParaRPr lang="en-US" dirty="0"/>
          </a:p>
          <a:p>
            <a:pPr marL="0" indent="0">
              <a:buNone/>
            </a:pPr>
            <a:r>
              <a:rPr lang="en-US" dirty="0"/>
              <a:t>Because the Ridge constraint is circular, the first point of contact with an RSS ellipse is usually not exactly at an axis, where a coefficient is set to 0. The Lasso constraint, on the other hand, has a corner at each axis, increasing the likelihood that the first point of contact with an RSS ellipse will occur at an axis, thus providing a solution where a coefficient is set to 0.</a:t>
            </a:r>
          </a:p>
          <a:p>
            <a:endParaRPr lang="en-US" dirty="0"/>
          </a:p>
        </p:txBody>
      </p:sp>
      <p:pic>
        <p:nvPicPr>
          <p:cNvPr id="3075" name="Picture 3"/>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648200" y="1538688"/>
            <a:ext cx="4038600" cy="27169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1517900" y="4709620"/>
            <a:ext cx="7482545" cy="400110"/>
          </a:xfrm>
          <a:prstGeom prst="rect">
            <a:avLst/>
          </a:prstGeom>
          <a:noFill/>
        </p:spPr>
        <p:txBody>
          <a:bodyPr wrap="square" rtlCol="0">
            <a:spAutoFit/>
          </a:bodyPr>
          <a:lstStyle/>
          <a:p>
            <a:r>
              <a:rPr lang="en-US" sz="1000" dirty="0"/>
              <a:t>Reference: Gareth James, Daniela Witten, Trevor Hastie, Robert </a:t>
            </a:r>
            <a:r>
              <a:rPr lang="en-US" sz="1000" dirty="0" err="1"/>
              <a:t>Tibshirani</a:t>
            </a:r>
            <a:r>
              <a:rPr lang="en-US" sz="1000" dirty="0"/>
              <a:t>. An Introduction to Statistical Learning: with Applications in R. New York: Springer, 2013.</a:t>
            </a:r>
          </a:p>
        </p:txBody>
      </p:sp>
    </p:spTree>
    <p:extLst>
      <p:ext uri="{BB962C8B-B14F-4D97-AF65-F5344CB8AC3E}">
        <p14:creationId xmlns:p14="http://schemas.microsoft.com/office/powerpoint/2010/main" val="29649961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LASSO Regression</a:t>
            </a:r>
            <a:endParaRPr lang="en-US" dirty="0"/>
          </a:p>
        </p:txBody>
      </p:sp>
      <p:sp>
        <p:nvSpPr>
          <p:cNvPr id="4" name="Content Placeholder 3"/>
          <p:cNvSpPr>
            <a:spLocks noGrp="1"/>
          </p:cNvSpPr>
          <p:nvPr>
            <p:ph idx="1"/>
          </p:nvPr>
        </p:nvSpPr>
        <p:spPr>
          <a:xfrm>
            <a:off x="448965" y="921782"/>
            <a:ext cx="8246070" cy="3512210"/>
          </a:xfrm>
        </p:spPr>
        <p:txBody>
          <a:bodyPr>
            <a:normAutofit/>
          </a:bodyPr>
          <a:lstStyle/>
          <a:p>
            <a:r>
              <a:rPr lang="en-US" sz="2000" dirty="0"/>
              <a:t>A </a:t>
            </a:r>
            <a:r>
              <a:rPr lang="en-US" sz="2000" b="1" dirty="0"/>
              <a:t>tuning parameter</a:t>
            </a:r>
            <a:r>
              <a:rPr lang="en-US" sz="2000" dirty="0"/>
              <a:t>, λ controls the strength of the L1 penalty. λ is basically the amount of shrinkage:</a:t>
            </a:r>
          </a:p>
          <a:p>
            <a:r>
              <a:rPr lang="en-US" sz="2000" dirty="0"/>
              <a:t>When λ = 0, no parameters are eliminated. The estimate is equal to the one found with linear regression.</a:t>
            </a:r>
          </a:p>
          <a:p>
            <a:r>
              <a:rPr lang="en-US" sz="2000" dirty="0"/>
              <a:t>As λ increases, more and more coefficients are set to zero and eliminated (theoretically, when λ = ∞, </a:t>
            </a:r>
            <a:r>
              <a:rPr lang="en-US" sz="2000" i="1" dirty="0"/>
              <a:t>all </a:t>
            </a:r>
            <a:r>
              <a:rPr lang="en-US" sz="2000" dirty="0"/>
              <a:t>coefficients are eliminated). </a:t>
            </a:r>
          </a:p>
          <a:p>
            <a:r>
              <a:rPr lang="en-US" sz="2000" dirty="0"/>
              <a:t>As λ increases, bias increases.</a:t>
            </a:r>
          </a:p>
          <a:p>
            <a:r>
              <a:rPr lang="en-US" sz="2000" dirty="0"/>
              <a:t>As λ decreases, variance increases.</a:t>
            </a:r>
          </a:p>
          <a:p>
            <a:endParaRPr lang="en-US" sz="2000" dirty="0"/>
          </a:p>
        </p:txBody>
      </p:sp>
    </p:spTree>
    <p:extLst>
      <p:ext uri="{BB962C8B-B14F-4D97-AF65-F5344CB8AC3E}">
        <p14:creationId xmlns:p14="http://schemas.microsoft.com/office/powerpoint/2010/main" val="3571349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Ridge vs Lasso</a:t>
            </a:r>
          </a:p>
        </p:txBody>
      </p:sp>
      <p:sp>
        <p:nvSpPr>
          <p:cNvPr id="3" name="Content Placeholder 2"/>
          <p:cNvSpPr>
            <a:spLocks noGrp="1"/>
          </p:cNvSpPr>
          <p:nvPr>
            <p:ph idx="1"/>
          </p:nvPr>
        </p:nvSpPr>
        <p:spPr/>
        <p:txBody>
          <a:bodyPr/>
          <a:lstStyle/>
          <a:p>
            <a:r>
              <a:rPr lang="en-US" dirty="0"/>
              <a:t>Ridge regression: helps when variables are correlated but cannot perform variable selection.</a:t>
            </a:r>
          </a:p>
          <a:p>
            <a:r>
              <a:rPr lang="en-US" dirty="0"/>
              <a:t>LASSO: helps with variable selection, but it is not stable when variables are correlated.</a:t>
            </a:r>
          </a:p>
          <a:p>
            <a:pPr marL="0" indent="0">
              <a:buNone/>
            </a:pPr>
            <a:r>
              <a:rPr lang="en-US" b="1" dirty="0">
                <a:solidFill>
                  <a:srgbClr val="FF0000"/>
                </a:solidFill>
              </a:rPr>
              <a:t>What should we do to get the benefits from both?</a:t>
            </a:r>
          </a:p>
          <a:p>
            <a:pPr marL="0" indent="0">
              <a:buNone/>
            </a:pPr>
            <a:endParaRPr lang="en-US" dirty="0"/>
          </a:p>
        </p:txBody>
      </p:sp>
    </p:spTree>
    <p:extLst>
      <p:ext uri="{BB962C8B-B14F-4D97-AF65-F5344CB8AC3E}">
        <p14:creationId xmlns:p14="http://schemas.microsoft.com/office/powerpoint/2010/main" val="910058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solidFill>
                  <a:schemeClr val="tx1"/>
                </a:solidFill>
                <a:effectLst/>
              </a:rPr>
              <a:t>Feature Selection – Techniques</a:t>
            </a:r>
            <a:endParaRPr lang="en-US" dirty="0">
              <a:solidFill>
                <a:schemeClr val="tx1"/>
              </a:solidFill>
              <a:effectLst/>
            </a:endParaRPr>
          </a:p>
        </p:txBody>
      </p:sp>
      <p:sp>
        <p:nvSpPr>
          <p:cNvPr id="3" name="Content Placeholder 2"/>
          <p:cNvSpPr>
            <a:spLocks noGrp="1"/>
          </p:cNvSpPr>
          <p:nvPr>
            <p:ph idx="1"/>
          </p:nvPr>
        </p:nvSpPr>
        <p:spPr/>
        <p:txBody>
          <a:bodyPr>
            <a:normAutofit/>
          </a:bodyPr>
          <a:lstStyle/>
          <a:p>
            <a:r>
              <a:rPr lang="en-US" b="1" dirty="0">
                <a:solidFill>
                  <a:schemeClr val="tx1"/>
                </a:solidFill>
              </a:rPr>
              <a:t>Filter methods</a:t>
            </a:r>
          </a:p>
          <a:p>
            <a:r>
              <a:rPr lang="en-US" b="1" dirty="0">
                <a:solidFill>
                  <a:schemeClr val="tx1"/>
                </a:solidFill>
              </a:rPr>
              <a:t>Wrapper methods</a:t>
            </a:r>
          </a:p>
          <a:p>
            <a:r>
              <a:rPr lang="en-US" b="1" dirty="0">
                <a:solidFill>
                  <a:schemeClr val="tx1"/>
                </a:solidFill>
              </a:rPr>
              <a:t>Embedded methods</a:t>
            </a:r>
          </a:p>
        </p:txBody>
      </p:sp>
    </p:spTree>
    <p:extLst>
      <p:ext uri="{BB962C8B-B14F-4D97-AF65-F5344CB8AC3E}">
        <p14:creationId xmlns:p14="http://schemas.microsoft.com/office/powerpoint/2010/main" val="1681134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Elastic Net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48966" y="879578"/>
                <a:ext cx="8246070" cy="3512210"/>
              </a:xfrm>
            </p:spPr>
            <p:txBody>
              <a:bodyPr>
                <a:normAutofit fontScale="92500" lnSpcReduction="10000"/>
              </a:bodyPr>
              <a:lstStyle/>
              <a:p>
                <a:r>
                  <a:rPr lang="en-US" dirty="0"/>
                  <a:t>Elastic net combines the two approaches:</a:t>
                </a:r>
              </a:p>
              <a:p>
                <a:pPr marL="0" indent="0">
                  <a:buNone/>
                </a:pPr>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=1</m:t>
                        </m:r>
                      </m:sub>
                      <m:sup>
                        <m:r>
                          <a:rPr lang="en-US" b="0" i="1" smtClean="0">
                            <a:latin typeface="Cambria Math"/>
                          </a:rPr>
                          <m:t>𝑛</m:t>
                        </m:r>
                      </m:sup>
                      <m:e>
                        <m:sSup>
                          <m:sSupPr>
                            <m:ctrlPr>
                              <a:rPr lang="en-US" b="0" i="1" smtClean="0">
                                <a:latin typeface="Cambria Math" panose="02040503050406030204" pitchFamily="18" charset="0"/>
                              </a:rPr>
                            </m:ctrlPr>
                          </m:sSupPr>
                          <m:e>
                            <m:d>
                              <m:dPr>
                                <m:ctrlPr>
                                  <a:rPr lang="en-US"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𝑦</m:t>
                                    </m:r>
                                  </m:e>
                                  <m:sub>
                                    <m:r>
                                      <a:rPr lang="en-US" b="0" i="1" smtClean="0">
                                        <a:latin typeface="Cambria Math"/>
                                      </a:rPr>
                                      <m:t>𝑖</m:t>
                                    </m:r>
                                  </m:sub>
                                </m:sSub>
                                <m:r>
                                  <a:rPr lang="en-US" b="0" i="1" smtClean="0">
                                    <a:latin typeface="Cambria Math"/>
                                  </a:rPr>
                                  <m:t>−</m:t>
                                </m:r>
                                <m:nary>
                                  <m:naryPr>
                                    <m:chr m:val="∑"/>
                                    <m:supHide m:val="on"/>
                                    <m:ctrlPr>
                                      <a:rPr lang="en-US" b="0" i="1" smtClean="0">
                                        <a:latin typeface="Cambria Math" panose="02040503050406030204" pitchFamily="18" charset="0"/>
                                      </a:rPr>
                                    </m:ctrlPr>
                                  </m:naryPr>
                                  <m:sub>
                                    <m:r>
                                      <m:rPr>
                                        <m:brk m:alnAt="7"/>
                                      </m:rPr>
                                      <a:rPr lang="en-US" b="0" i="1" smtClean="0">
                                        <a:latin typeface="Cambria Math"/>
                                      </a:rPr>
                                      <m:t>𝑗</m:t>
                                    </m:r>
                                  </m:sub>
                                  <m:sup/>
                                  <m:e>
                                    <m:sSub>
                                      <m:sSubPr>
                                        <m:ctrlPr>
                                          <a:rPr lang="en-US" b="0" i="1" smtClean="0">
                                            <a:latin typeface="Cambria Math" panose="02040503050406030204" pitchFamily="18" charset="0"/>
                                          </a:rPr>
                                        </m:ctrlPr>
                                      </m:sSubPr>
                                      <m:e>
                                        <m:r>
                                          <a:rPr lang="en-US" b="0" i="1" smtClean="0">
                                            <a:latin typeface="Cambria Math"/>
                                          </a:rPr>
                                          <m:t>𝑥</m:t>
                                        </m:r>
                                      </m:e>
                                      <m:sub>
                                        <m:r>
                                          <a:rPr lang="en-US" b="0" i="1" smtClean="0">
                                            <a:latin typeface="Cambria Math"/>
                                          </a:rPr>
                                          <m:t>𝑖𝑗</m:t>
                                        </m:r>
                                      </m:sub>
                                    </m:sSub>
                                    <m:sSub>
                                      <m:sSubPr>
                                        <m:ctrlPr>
                                          <a:rPr lang="en-US" b="0" i="1" smtClean="0">
                                            <a:latin typeface="Cambria Math" panose="02040503050406030204" pitchFamily="18" charset="0"/>
                                          </a:rPr>
                                        </m:ctrlPr>
                                      </m:sSubPr>
                                      <m:e>
                                        <m:r>
                                          <a:rPr lang="en-US" b="0" i="1" smtClean="0">
                                            <a:latin typeface="Cambria Math"/>
                                          </a:rPr>
                                          <m:t>𝛽</m:t>
                                        </m:r>
                                      </m:e>
                                      <m:sub>
                                        <m:r>
                                          <a:rPr lang="en-US" b="0" i="1" smtClean="0">
                                            <a:latin typeface="Cambria Math"/>
                                          </a:rPr>
                                          <m:t>𝑗</m:t>
                                        </m:r>
                                      </m:sub>
                                    </m:sSub>
                                  </m:e>
                                </m:nary>
                              </m:e>
                            </m:d>
                          </m:e>
                          <m:sup>
                            <m:r>
                              <a:rPr lang="en-US" b="0" i="1" smtClean="0">
                                <a:latin typeface="Cambria Math"/>
                              </a:rPr>
                              <m:t>2</m:t>
                            </m:r>
                          </m:sup>
                        </m:sSup>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𝜆</m:t>
                            </m:r>
                          </m:e>
                          <m:sub>
                            <m:r>
                              <a:rPr lang="en-US" b="0" i="1" smtClean="0">
                                <a:latin typeface="Cambria Math"/>
                              </a:rPr>
                              <m:t>1</m:t>
                            </m:r>
                          </m:sub>
                        </m:sSub>
                        <m:nary>
                          <m:naryPr>
                            <m:chr m:val="∑"/>
                            <m:ctrlPr>
                              <a:rPr lang="en-US" b="0" i="1" smtClean="0">
                                <a:latin typeface="Cambria Math" panose="02040503050406030204" pitchFamily="18" charset="0"/>
                              </a:rPr>
                            </m:ctrlPr>
                          </m:naryPr>
                          <m:sub>
                            <m:r>
                              <m:rPr>
                                <m:brk m:alnAt="23"/>
                              </m:rPr>
                              <a:rPr lang="en-US" b="0" i="1" smtClean="0">
                                <a:latin typeface="Cambria Math"/>
                              </a:rPr>
                              <m:t>𝑗</m:t>
                            </m:r>
                            <m:r>
                              <a:rPr lang="en-US" b="0" i="1" smtClean="0">
                                <a:latin typeface="Cambria Math"/>
                              </a:rPr>
                              <m:t>=1</m:t>
                            </m:r>
                          </m:sub>
                          <m:sup>
                            <m:r>
                              <a:rPr lang="en-US" b="0" i="1" smtClean="0">
                                <a:latin typeface="Cambria Math"/>
                              </a:rPr>
                              <m:t>𝑝</m:t>
                            </m:r>
                          </m:sup>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𝛽</m:t>
                                    </m:r>
                                  </m:e>
                                  <m:sub>
                                    <m:r>
                                      <a:rPr lang="en-US" b="0" i="1" smtClean="0">
                                        <a:latin typeface="Cambria Math"/>
                                      </a:rPr>
                                      <m:t>𝑗</m:t>
                                    </m:r>
                                  </m:sub>
                                </m:sSub>
                              </m:e>
                            </m:d>
                          </m:e>
                        </m:nary>
                      </m:e>
                    </m:nary>
                  </m:oMath>
                </a14:m>
                <a:r>
                  <a:rPr lang="en-US" dirty="0"/>
                  <a:t>+</a:t>
                </a:r>
                <a14:m>
                  <m:oMath xmlns:m="http://schemas.openxmlformats.org/officeDocument/2006/math">
                    <m:sSub>
                      <m:sSubPr>
                        <m:ctrlPr>
                          <a:rPr lang="en-US" i="1">
                            <a:latin typeface="Cambria Math" panose="02040503050406030204" pitchFamily="18" charset="0"/>
                          </a:rPr>
                        </m:ctrlPr>
                      </m:sSubPr>
                      <m:e>
                        <m:r>
                          <a:rPr lang="en-US" i="1">
                            <a:latin typeface="Cambria Math"/>
                          </a:rPr>
                          <m:t>𝜆</m:t>
                        </m:r>
                      </m:e>
                      <m:sub>
                        <m:r>
                          <a:rPr lang="en-US" b="0" i="1" smtClean="0">
                            <a:latin typeface="Cambria Math"/>
                          </a:rPr>
                          <m:t>2</m:t>
                        </m:r>
                      </m:sub>
                    </m:sSub>
                    <m:nary>
                      <m:naryPr>
                        <m:chr m:val="∑"/>
                        <m:ctrlPr>
                          <a:rPr lang="en-US" i="1">
                            <a:latin typeface="Cambria Math" panose="02040503050406030204" pitchFamily="18" charset="0"/>
                          </a:rPr>
                        </m:ctrlPr>
                      </m:naryPr>
                      <m:sub>
                        <m:r>
                          <m:rPr>
                            <m:brk m:alnAt="23"/>
                          </m:rPr>
                          <a:rPr lang="en-US" i="1">
                            <a:latin typeface="Cambria Math"/>
                          </a:rPr>
                          <m:t>𝑗</m:t>
                        </m:r>
                        <m:r>
                          <a:rPr lang="en-US" i="1">
                            <a:latin typeface="Cambria Math"/>
                          </a:rPr>
                          <m:t>=1</m:t>
                        </m:r>
                      </m:sub>
                      <m:sup>
                        <m:r>
                          <a:rPr lang="en-US" i="1">
                            <a:latin typeface="Cambria Math"/>
                          </a:rPr>
                          <m:t>𝑝</m:t>
                        </m:r>
                      </m:sup>
                      <m:e>
                        <m:sSubSup>
                          <m:sSubSupPr>
                            <m:ctrlPr>
                              <a:rPr lang="en-US" b="0" i="1" smtClean="0">
                                <a:latin typeface="Cambria Math" panose="02040503050406030204" pitchFamily="18" charset="0"/>
                              </a:rPr>
                            </m:ctrlPr>
                          </m:sSubSupPr>
                          <m:e>
                            <m:r>
                              <a:rPr lang="en-US" i="1">
                                <a:latin typeface="Cambria Math"/>
                              </a:rPr>
                              <m:t>𝛽</m:t>
                            </m:r>
                          </m:e>
                          <m:sub>
                            <m:r>
                              <a:rPr lang="en-US" i="1">
                                <a:latin typeface="Cambria Math"/>
                              </a:rPr>
                              <m:t>𝑗</m:t>
                            </m:r>
                          </m:sub>
                          <m:sup>
                            <m:r>
                              <a:rPr lang="en-US" b="0" i="1" smtClean="0">
                                <a:latin typeface="Cambria Math"/>
                              </a:rPr>
                              <m:t>2</m:t>
                            </m:r>
                          </m:sup>
                        </m:sSubSup>
                      </m:e>
                    </m:nary>
                  </m:oMath>
                </a14:m>
                <a:endParaRPr lang="en-US" dirty="0"/>
              </a:p>
              <a:p>
                <a:r>
                  <a:rPr lang="en-US" dirty="0"/>
                  <a:t>The l1 part of the penalty generates a sparse model.</a:t>
                </a:r>
              </a:p>
              <a:p>
                <a:r>
                  <a:rPr lang="en-US" dirty="0"/>
                  <a:t>The quadratic part of the penalty</a:t>
                </a:r>
                <a:br>
                  <a:rPr lang="en-US" dirty="0"/>
                </a:br>
                <a:r>
                  <a:rPr lang="en-US" dirty="0"/>
                  <a:t>– Removes the limitation on the number of selected variables;</a:t>
                </a:r>
                <a:br>
                  <a:rPr lang="en-US" dirty="0"/>
                </a:br>
                <a:r>
                  <a:rPr lang="en-US" dirty="0"/>
                  <a:t>– Encourages grouping effect;</a:t>
                </a:r>
                <a:br>
                  <a:rPr lang="en-US" dirty="0"/>
                </a:br>
                <a:r>
                  <a:rPr lang="en-US" dirty="0"/>
                  <a:t>– Stabilizes the l1 regularization path.</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48966" y="879578"/>
                <a:ext cx="8246070" cy="3512210"/>
              </a:xfrm>
              <a:blipFill>
                <a:blip r:embed="rId2"/>
                <a:stretch>
                  <a:fillRect l="-1183" t="-2778" r="-740" b="-521"/>
                </a:stretch>
              </a:blipFill>
            </p:spPr>
            <p:txBody>
              <a:bodyPr/>
              <a:lstStyle/>
              <a:p>
                <a:r>
                  <a:rPr lang="en-US">
                    <a:noFill/>
                  </a:rPr>
                  <a:t> </a:t>
                </a:r>
              </a:p>
            </p:txBody>
          </p:sp>
        </mc:Fallback>
      </mc:AlternateContent>
    </p:spTree>
    <p:extLst>
      <p:ext uri="{BB962C8B-B14F-4D97-AF65-F5344CB8AC3E}">
        <p14:creationId xmlns:p14="http://schemas.microsoft.com/office/powerpoint/2010/main" val="6052397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9" name="Picture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47738" y="1126210"/>
            <a:ext cx="7248525" cy="3162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890898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DC5F9-FB1D-A3B5-FEB9-D492087009A3}"/>
              </a:ext>
            </a:extLst>
          </p:cNvPr>
          <p:cNvSpPr>
            <a:spLocks noGrp="1"/>
          </p:cNvSpPr>
          <p:nvPr>
            <p:ph type="title"/>
          </p:nvPr>
        </p:nvSpPr>
        <p:spPr/>
        <p:txBody>
          <a:bodyPr/>
          <a:lstStyle/>
          <a:p>
            <a:r>
              <a:rPr lang="en-US" dirty="0"/>
              <a:t>Reference material</a:t>
            </a:r>
          </a:p>
        </p:txBody>
      </p:sp>
      <p:sp>
        <p:nvSpPr>
          <p:cNvPr id="4" name="Content Placeholder 3">
            <a:extLst>
              <a:ext uri="{FF2B5EF4-FFF2-40B4-BE49-F238E27FC236}">
                <a16:creationId xmlns:a16="http://schemas.microsoft.com/office/drawing/2014/main" id="{BC1301C9-4D84-5E61-F657-A3D80063619D}"/>
              </a:ext>
            </a:extLst>
          </p:cNvPr>
          <p:cNvSpPr>
            <a:spLocks noGrp="1"/>
          </p:cNvSpPr>
          <p:nvPr>
            <p:ph sz="half" idx="1"/>
          </p:nvPr>
        </p:nvSpPr>
        <p:spPr>
          <a:xfrm>
            <a:off x="457200" y="977705"/>
            <a:ext cx="8229600" cy="3431736"/>
          </a:xfrm>
        </p:spPr>
        <p:txBody>
          <a:bodyPr/>
          <a:lstStyle/>
          <a:p>
            <a:pPr marL="0" indent="0">
              <a:buNone/>
            </a:pPr>
            <a:r>
              <a:rPr lang="en-US" dirty="0">
                <a:hlinkClick r:id="rId2"/>
              </a:rPr>
              <a:t>https://scikit-learn.org/stable/modules/feature_selection.html</a:t>
            </a:r>
            <a:endParaRPr lang="en-US" dirty="0"/>
          </a:p>
          <a:p>
            <a:pPr marL="0" indent="0">
              <a:buNone/>
            </a:pPr>
            <a:r>
              <a:rPr lang="en-US" dirty="0">
                <a:hlinkClick r:id="rId3"/>
              </a:rPr>
              <a:t>https://scikit-learn.org/stable/modules/generated/sklearn.feature_selection.mutual_info_classif.html#sklearn.feature_selection.mutual_info_classif</a:t>
            </a:r>
            <a:endParaRPr lang="en-US" dirty="0"/>
          </a:p>
          <a:p>
            <a:pPr marL="0" indent="0">
              <a:buNone/>
            </a:pPr>
            <a:r>
              <a:rPr lang="en-US" dirty="0">
                <a:hlinkClick r:id="rId4"/>
              </a:rPr>
              <a:t>https://scikit-learn.org/stable/modules/generated/sklearn.feature_selection.mutual_info_regression.html#sklearn.feature_selection.mutual_info_regression</a:t>
            </a:r>
            <a:endParaRPr lang="en-US" dirty="0"/>
          </a:p>
          <a:p>
            <a:pPr marL="0" indent="0">
              <a:buNone/>
            </a:pPr>
            <a:r>
              <a:rPr lang="en-US" dirty="0">
                <a:hlinkClick r:id="rId5"/>
              </a:rPr>
              <a:t>https://online.stat.psu.edu/stat857/node/155/</a:t>
            </a:r>
            <a:endParaRPr lang="en-US" dirty="0"/>
          </a:p>
          <a:p>
            <a:pPr marL="0" indent="0">
              <a:buNone/>
            </a:pPr>
            <a:r>
              <a:rPr lang="en-US" dirty="0">
                <a:hlinkClick r:id="rId6"/>
              </a:rPr>
              <a:t>https://www.geeksforgeeks.org/implementation-of-lasso-ridge-and-elastic-net/</a:t>
            </a:r>
            <a:endParaRPr lang="en-US" dirty="0"/>
          </a:p>
          <a:p>
            <a:pPr marL="0" indent="0">
              <a:buNone/>
            </a:pPr>
            <a:endParaRPr lang="en-US" dirty="0"/>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3712238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128475"/>
            <a:ext cx="8246070" cy="610820"/>
          </a:xfrm>
        </p:spPr>
        <p:txBody>
          <a:bodyPr>
            <a:normAutofit fontScale="90000"/>
          </a:bodyPr>
          <a:lstStyle/>
          <a:p>
            <a:r>
              <a:rPr lang="en-US" b="1" dirty="0">
                <a:solidFill>
                  <a:schemeClr val="tx1"/>
                </a:solidFill>
              </a:rPr>
              <a:t>Filtered methods</a:t>
            </a:r>
          </a:p>
        </p:txBody>
      </p:sp>
      <p:sp>
        <p:nvSpPr>
          <p:cNvPr id="3" name="Content Placeholder 2"/>
          <p:cNvSpPr>
            <a:spLocks noGrp="1"/>
          </p:cNvSpPr>
          <p:nvPr>
            <p:ph idx="1"/>
          </p:nvPr>
        </p:nvSpPr>
        <p:spPr>
          <a:xfrm>
            <a:off x="448965" y="815645"/>
            <a:ext cx="8246070" cy="3512210"/>
          </a:xfrm>
        </p:spPr>
        <p:txBody>
          <a:bodyPr>
            <a:normAutofit/>
          </a:bodyPr>
          <a:lstStyle/>
          <a:p>
            <a:r>
              <a:rPr lang="en-US" sz="2400" dirty="0"/>
              <a:t>Filter methods are generally used as a preprocessing step. </a:t>
            </a:r>
          </a:p>
          <a:p>
            <a:r>
              <a:rPr lang="en-US" sz="2400" dirty="0"/>
              <a:t>The selection of features is independent of any machine learning algorithms. </a:t>
            </a:r>
          </a:p>
          <a:p>
            <a:r>
              <a:rPr lang="en-US" sz="2400" dirty="0"/>
              <a:t>Instead, features are selected on the basis of their scores in various statistical tests for their correlation with the outcome variable.</a:t>
            </a:r>
          </a:p>
          <a:p>
            <a:endParaRPr lang="en-US" sz="2400" dirty="0"/>
          </a:p>
        </p:txBody>
      </p:sp>
    </p:spTree>
    <p:extLst>
      <p:ext uri="{BB962C8B-B14F-4D97-AF65-F5344CB8AC3E}">
        <p14:creationId xmlns:p14="http://schemas.microsoft.com/office/powerpoint/2010/main" val="1904564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128475"/>
            <a:ext cx="8246070" cy="610820"/>
          </a:xfrm>
        </p:spPr>
        <p:txBody>
          <a:bodyPr>
            <a:normAutofit fontScale="90000"/>
          </a:bodyPr>
          <a:lstStyle/>
          <a:p>
            <a:r>
              <a:rPr lang="en-US" b="1" dirty="0">
                <a:solidFill>
                  <a:schemeClr val="tx1"/>
                </a:solidFill>
              </a:rPr>
              <a:t>Filtered methods</a:t>
            </a:r>
          </a:p>
        </p:txBody>
      </p:sp>
      <p:sp>
        <p:nvSpPr>
          <p:cNvPr id="3" name="Content Placeholder 2"/>
          <p:cNvSpPr>
            <a:spLocks noGrp="1"/>
          </p:cNvSpPr>
          <p:nvPr>
            <p:ph idx="1"/>
          </p:nvPr>
        </p:nvSpPr>
        <p:spPr>
          <a:xfrm>
            <a:off x="448965" y="815645"/>
            <a:ext cx="8246070" cy="3512210"/>
          </a:xfrm>
        </p:spPr>
        <p:txBody>
          <a:bodyPr>
            <a:normAutofit/>
          </a:bodyPr>
          <a:lstStyle/>
          <a:p>
            <a:r>
              <a:rPr lang="en-US" sz="2400" dirty="0"/>
              <a:t>These methods rely on the characteristics of the data (feature characteristics)</a:t>
            </a:r>
          </a:p>
          <a:p>
            <a:r>
              <a:rPr lang="en-US" sz="2400" dirty="0"/>
              <a:t>They do not use machine learning algorithms.</a:t>
            </a:r>
          </a:p>
          <a:p>
            <a:r>
              <a:rPr lang="en-US" sz="2400" dirty="0"/>
              <a:t>They tend to be less computationally expensive.</a:t>
            </a:r>
          </a:p>
          <a:p>
            <a:r>
              <a:rPr lang="en-US" sz="2400" dirty="0"/>
              <a:t>They usually give lower prediction performance than wrapper methods.</a:t>
            </a:r>
          </a:p>
          <a:p>
            <a:r>
              <a:rPr lang="en-US" sz="2400" dirty="0"/>
              <a:t>They are very well suited for a quick screen and removal of irrelevant features.</a:t>
            </a:r>
          </a:p>
          <a:p>
            <a:pPr marL="0" indent="0">
              <a:buNone/>
            </a:pPr>
            <a:endParaRPr lang="en-US" sz="2400" dirty="0"/>
          </a:p>
        </p:txBody>
      </p:sp>
    </p:spTree>
    <p:extLst>
      <p:ext uri="{BB962C8B-B14F-4D97-AF65-F5344CB8AC3E}">
        <p14:creationId xmlns:p14="http://schemas.microsoft.com/office/powerpoint/2010/main" val="3591765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Filtered methods</a:t>
            </a:r>
          </a:p>
        </p:txBody>
      </p:sp>
      <p:sp>
        <p:nvSpPr>
          <p:cNvPr id="3" name="Content Placeholder 2"/>
          <p:cNvSpPr>
            <a:spLocks noGrp="1"/>
          </p:cNvSpPr>
          <p:nvPr>
            <p:ph idx="1"/>
          </p:nvPr>
        </p:nvSpPr>
        <p:spPr>
          <a:xfrm>
            <a:off x="448966" y="907714"/>
            <a:ext cx="8246070" cy="3512210"/>
          </a:xfrm>
        </p:spPr>
        <p:txBody>
          <a:bodyPr>
            <a:normAutofit fontScale="92500" lnSpcReduction="20000"/>
          </a:bodyPr>
          <a:lstStyle/>
          <a:p>
            <a:r>
              <a:rPr lang="en-US" dirty="0"/>
              <a:t>Basic methods </a:t>
            </a:r>
            <a:r>
              <a:rPr lang="en-US" i="1" dirty="0">
                <a:solidFill>
                  <a:schemeClr val="accent4">
                    <a:lumMod val="75000"/>
                  </a:schemeClr>
                </a:solidFill>
              </a:rPr>
              <a:t>(remove constant and quasi-constant features)</a:t>
            </a:r>
          </a:p>
          <a:p>
            <a:r>
              <a:rPr lang="en-US" dirty="0"/>
              <a:t>Univariate feature </a:t>
            </a:r>
            <a:r>
              <a:rPr lang="en-US" i="1" dirty="0">
                <a:solidFill>
                  <a:schemeClr val="accent4">
                    <a:lumMod val="75000"/>
                  </a:schemeClr>
                </a:solidFill>
              </a:rPr>
              <a:t>selection (</a:t>
            </a:r>
            <a:r>
              <a:rPr lang="en-US" i="1" dirty="0" err="1">
                <a:solidFill>
                  <a:schemeClr val="accent4">
                    <a:lumMod val="75000"/>
                  </a:schemeClr>
                </a:solidFill>
              </a:rPr>
              <a:t>SelectKBest</a:t>
            </a:r>
            <a:r>
              <a:rPr lang="en-US" i="1" dirty="0">
                <a:solidFill>
                  <a:schemeClr val="accent4">
                    <a:lumMod val="75000"/>
                  </a:schemeClr>
                </a:solidFill>
              </a:rPr>
              <a:t>, </a:t>
            </a:r>
            <a:r>
              <a:rPr lang="en-US" i="1" dirty="0" err="1">
                <a:solidFill>
                  <a:schemeClr val="accent4">
                    <a:lumMod val="75000"/>
                  </a:schemeClr>
                </a:solidFill>
              </a:rPr>
              <a:t>SelectPercentile</a:t>
            </a:r>
            <a:r>
              <a:rPr lang="en-US" i="1" dirty="0">
                <a:solidFill>
                  <a:schemeClr val="accent4">
                    <a:lumMod val="75000"/>
                  </a:schemeClr>
                </a:solidFill>
              </a:rPr>
              <a:t>)</a:t>
            </a:r>
          </a:p>
          <a:p>
            <a:r>
              <a:rPr lang="en-US" dirty="0"/>
              <a:t>Information gain </a:t>
            </a:r>
            <a:r>
              <a:rPr lang="en-US" i="1" dirty="0">
                <a:solidFill>
                  <a:schemeClr val="accent4">
                    <a:lumMod val="75000"/>
                  </a:schemeClr>
                </a:solidFill>
              </a:rPr>
              <a:t>(mutual information)</a:t>
            </a:r>
          </a:p>
          <a:p>
            <a:r>
              <a:rPr lang="en-US" dirty="0"/>
              <a:t>Fischer score </a:t>
            </a:r>
            <a:r>
              <a:rPr lang="en-US" i="1" dirty="0">
                <a:solidFill>
                  <a:schemeClr val="accent4">
                    <a:lumMod val="75000"/>
                  </a:schemeClr>
                </a:solidFill>
              </a:rPr>
              <a:t>(chi-square implementation)</a:t>
            </a:r>
          </a:p>
          <a:p>
            <a:r>
              <a:rPr lang="en-US" dirty="0"/>
              <a:t>ANOVA F-Value for Feature Selection </a:t>
            </a:r>
            <a:r>
              <a:rPr lang="en-US" i="1" dirty="0">
                <a:solidFill>
                  <a:schemeClr val="accent4">
                    <a:lumMod val="75000"/>
                  </a:schemeClr>
                </a:solidFill>
              </a:rPr>
              <a:t>(ANOVA F-value)</a:t>
            </a:r>
          </a:p>
          <a:p>
            <a:r>
              <a:rPr lang="en-US" dirty="0"/>
              <a:t>Correlation Matrix with </a:t>
            </a:r>
            <a:r>
              <a:rPr lang="en-US" dirty="0" err="1"/>
              <a:t>Heatmap</a:t>
            </a:r>
            <a:r>
              <a:rPr lang="en-US" dirty="0"/>
              <a:t> </a:t>
            </a:r>
          </a:p>
          <a:p>
            <a:pPr marL="0" indent="0">
              <a:buNone/>
            </a:pPr>
            <a:endParaRPr lang="en-US" dirty="0"/>
          </a:p>
        </p:txBody>
      </p:sp>
    </p:spTree>
    <p:extLst>
      <p:ext uri="{BB962C8B-B14F-4D97-AF65-F5344CB8AC3E}">
        <p14:creationId xmlns:p14="http://schemas.microsoft.com/office/powerpoint/2010/main" val="2992919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43226-E29E-1152-CFAF-B687CBD02CB6}"/>
              </a:ext>
            </a:extLst>
          </p:cNvPr>
          <p:cNvSpPr>
            <a:spLocks noGrp="1"/>
          </p:cNvSpPr>
          <p:nvPr>
            <p:ph type="title"/>
          </p:nvPr>
        </p:nvSpPr>
        <p:spPr/>
        <p:txBody>
          <a:bodyPr/>
          <a:lstStyle/>
          <a:p>
            <a:r>
              <a:rPr lang="en-US" b="1" dirty="0"/>
              <a:t>Wrapper Methods</a:t>
            </a:r>
            <a:endParaRPr lang="en-US" dirty="0"/>
          </a:p>
        </p:txBody>
      </p:sp>
      <p:sp>
        <p:nvSpPr>
          <p:cNvPr id="4" name="Content Placeholder 3">
            <a:extLst>
              <a:ext uri="{FF2B5EF4-FFF2-40B4-BE49-F238E27FC236}">
                <a16:creationId xmlns:a16="http://schemas.microsoft.com/office/drawing/2014/main" id="{870B80A2-69F0-0F3B-6097-99EBF16B325E}"/>
              </a:ext>
            </a:extLst>
          </p:cNvPr>
          <p:cNvSpPr>
            <a:spLocks noGrp="1"/>
          </p:cNvSpPr>
          <p:nvPr>
            <p:ph sz="half" idx="1"/>
          </p:nvPr>
        </p:nvSpPr>
        <p:spPr>
          <a:xfrm>
            <a:off x="457200" y="977705"/>
            <a:ext cx="8229600" cy="3431736"/>
          </a:xfrm>
        </p:spPr>
        <p:txBody>
          <a:bodyPr>
            <a:normAutofit/>
          </a:bodyPr>
          <a:lstStyle/>
          <a:p>
            <a:r>
              <a:rPr lang="en-US" sz="2400" dirty="0"/>
              <a:t>In wrapper methods, we try to use a subset of features and train a model using them. </a:t>
            </a:r>
          </a:p>
          <a:p>
            <a:r>
              <a:rPr lang="en-US" sz="2400" dirty="0"/>
              <a:t>Based on the inferences that we draw from the previous model, we decide to add or remove features from the subset. </a:t>
            </a:r>
          </a:p>
          <a:p>
            <a:r>
              <a:rPr lang="en-US" sz="2400" dirty="0"/>
              <a:t>The problem is essentially reduced to a search problem. </a:t>
            </a:r>
          </a:p>
          <a:p>
            <a:r>
              <a:rPr lang="en-US" sz="2400" dirty="0"/>
              <a:t>These methods are usually computationally very expensive.</a:t>
            </a:r>
          </a:p>
          <a:p>
            <a:endParaRPr lang="en-US" sz="2400" dirty="0"/>
          </a:p>
        </p:txBody>
      </p:sp>
    </p:spTree>
    <p:extLst>
      <p:ext uri="{BB962C8B-B14F-4D97-AF65-F5344CB8AC3E}">
        <p14:creationId xmlns:p14="http://schemas.microsoft.com/office/powerpoint/2010/main" val="3242740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Wrapper Methods</a:t>
            </a:r>
            <a:endParaRPr lang="en-US" dirty="0">
              <a:solidFill>
                <a:schemeClr val="tx1"/>
              </a:solidFill>
            </a:endParaRPr>
          </a:p>
        </p:txBody>
      </p:sp>
      <p:sp>
        <p:nvSpPr>
          <p:cNvPr id="8" name="Content Placeholder 7"/>
          <p:cNvSpPr>
            <a:spLocks noGrp="1"/>
          </p:cNvSpPr>
          <p:nvPr>
            <p:ph idx="1"/>
          </p:nvPr>
        </p:nvSpPr>
        <p:spPr/>
        <p:txBody>
          <a:bodyPr/>
          <a:lstStyle/>
          <a:p>
            <a:r>
              <a:rPr lang="en-US" dirty="0">
                <a:solidFill>
                  <a:schemeClr val="accent4">
                    <a:lumMod val="75000"/>
                  </a:schemeClr>
                </a:solidFill>
              </a:rPr>
              <a:t>Forward selection </a:t>
            </a:r>
          </a:p>
          <a:p>
            <a:r>
              <a:rPr lang="en-US" dirty="0">
                <a:solidFill>
                  <a:schemeClr val="accent4">
                    <a:lumMod val="75000"/>
                  </a:schemeClr>
                </a:solidFill>
              </a:rPr>
              <a:t>Backward elimination</a:t>
            </a:r>
          </a:p>
          <a:p>
            <a:r>
              <a:rPr lang="en-US" dirty="0"/>
              <a:t>Exhaustive feature selection</a:t>
            </a:r>
          </a:p>
          <a:p>
            <a:r>
              <a:rPr lang="en-US" dirty="0"/>
              <a:t>Recursive feature elimination</a:t>
            </a:r>
          </a:p>
          <a:p>
            <a:r>
              <a:rPr lang="en-US" dirty="0"/>
              <a:t>Recursive feature elimination with cross-validation</a:t>
            </a:r>
          </a:p>
          <a:p>
            <a:endParaRPr lang="en-US" dirty="0"/>
          </a:p>
        </p:txBody>
      </p:sp>
    </p:spTree>
    <p:extLst>
      <p:ext uri="{BB962C8B-B14F-4D97-AF65-F5344CB8AC3E}">
        <p14:creationId xmlns:p14="http://schemas.microsoft.com/office/powerpoint/2010/main" val="108531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5" y="121371"/>
            <a:ext cx="8246071" cy="610820"/>
          </a:xfrm>
        </p:spPr>
        <p:txBody>
          <a:bodyPr>
            <a:normAutofit fontScale="90000"/>
          </a:bodyPr>
          <a:lstStyle/>
          <a:p>
            <a:r>
              <a:rPr lang="en-US" dirty="0"/>
              <a:t>Forward vs Backward</a:t>
            </a:r>
          </a:p>
        </p:txBody>
      </p:sp>
      <p:sp>
        <p:nvSpPr>
          <p:cNvPr id="5" name="Text Placeholder 4"/>
          <p:cNvSpPr>
            <a:spLocks noGrp="1"/>
          </p:cNvSpPr>
          <p:nvPr>
            <p:ph type="body" idx="1"/>
          </p:nvPr>
        </p:nvSpPr>
        <p:spPr>
          <a:xfrm>
            <a:off x="438405" y="637681"/>
            <a:ext cx="4040188" cy="479822"/>
          </a:xfrm>
        </p:spPr>
        <p:txBody>
          <a:bodyPr/>
          <a:lstStyle/>
          <a:p>
            <a:r>
              <a:rPr lang="en-US" dirty="0"/>
              <a:t>Forward Stepwise</a:t>
            </a:r>
          </a:p>
        </p:txBody>
      </p:sp>
      <p:sp>
        <p:nvSpPr>
          <p:cNvPr id="6" name="Content Placeholder 5"/>
          <p:cNvSpPr>
            <a:spLocks noGrp="1"/>
          </p:cNvSpPr>
          <p:nvPr>
            <p:ph sz="half" idx="2"/>
          </p:nvPr>
        </p:nvSpPr>
        <p:spPr>
          <a:xfrm>
            <a:off x="438405" y="1116640"/>
            <a:ext cx="4040188" cy="2672368"/>
          </a:xfrm>
        </p:spPr>
        <p:txBody>
          <a:bodyPr>
            <a:normAutofit lnSpcReduction="10000"/>
          </a:bodyPr>
          <a:lstStyle/>
          <a:p>
            <a:pPr algn="l"/>
            <a:r>
              <a:rPr lang="en-US" dirty="0"/>
              <a:t>It can be used </a:t>
            </a:r>
            <a:r>
              <a:rPr lang="en-US" b="1" dirty="0"/>
              <a:t>when the number of variables under consideration is very large</a:t>
            </a:r>
            <a:r>
              <a:rPr lang="en-US" dirty="0"/>
              <a:t>, even larger than the sample size</a:t>
            </a:r>
          </a:p>
          <a:p>
            <a:pPr algn="l"/>
            <a:r>
              <a:rPr lang="en-US" dirty="0"/>
              <a:t>Favors smaller models (fewer variables)</a:t>
            </a:r>
          </a:p>
        </p:txBody>
      </p:sp>
      <p:sp>
        <p:nvSpPr>
          <p:cNvPr id="7" name="Text Placeholder 6"/>
          <p:cNvSpPr>
            <a:spLocks noGrp="1"/>
          </p:cNvSpPr>
          <p:nvPr>
            <p:ph type="body" sz="quarter" idx="3"/>
          </p:nvPr>
        </p:nvSpPr>
        <p:spPr>
          <a:xfrm>
            <a:off x="4478593" y="636817"/>
            <a:ext cx="4041775" cy="479822"/>
          </a:xfrm>
        </p:spPr>
        <p:txBody>
          <a:bodyPr/>
          <a:lstStyle/>
          <a:p>
            <a:r>
              <a:rPr lang="en-US" dirty="0"/>
              <a:t>Backward Stepwise</a:t>
            </a:r>
          </a:p>
        </p:txBody>
      </p:sp>
      <p:sp>
        <p:nvSpPr>
          <p:cNvPr id="8" name="Content Placeholder 7"/>
          <p:cNvSpPr>
            <a:spLocks noGrp="1"/>
          </p:cNvSpPr>
          <p:nvPr>
            <p:ph sz="quarter" idx="4"/>
          </p:nvPr>
        </p:nvSpPr>
        <p:spPr>
          <a:xfrm>
            <a:off x="4572000" y="1117503"/>
            <a:ext cx="4041775" cy="2523183"/>
          </a:xfrm>
        </p:spPr>
        <p:txBody>
          <a:bodyPr>
            <a:normAutofit lnSpcReduction="10000"/>
          </a:bodyPr>
          <a:lstStyle/>
          <a:p>
            <a:pPr algn="l"/>
            <a:r>
              <a:rPr lang="en-US" dirty="0"/>
              <a:t>Starting with the full model, it has the advantage of considering the effects of all variables simultaneously.</a:t>
            </a:r>
          </a:p>
          <a:p>
            <a:pPr algn="l"/>
            <a:r>
              <a:rPr lang="en-US" dirty="0"/>
              <a:t>Favors larger number of variables.</a:t>
            </a:r>
          </a:p>
        </p:txBody>
      </p:sp>
      <p:sp>
        <p:nvSpPr>
          <p:cNvPr id="9" name="TextBox 8"/>
          <p:cNvSpPr txBox="1"/>
          <p:nvPr/>
        </p:nvSpPr>
        <p:spPr>
          <a:xfrm>
            <a:off x="4877410" y="3537642"/>
            <a:ext cx="4123035" cy="923330"/>
          </a:xfrm>
          <a:prstGeom prst="rect">
            <a:avLst/>
          </a:prstGeom>
          <a:noFill/>
        </p:spPr>
        <p:txBody>
          <a:bodyPr wrap="square" rtlCol="0">
            <a:spAutoFit/>
          </a:bodyPr>
          <a:lstStyle/>
          <a:p>
            <a:r>
              <a:rPr lang="en-US" b="1" dirty="0"/>
              <a:t>Unless the number of candidate variables &gt; sample size (or number of events), use a backward stepwise approach.</a:t>
            </a:r>
            <a:endParaRPr lang="en-US" dirty="0"/>
          </a:p>
        </p:txBody>
      </p:sp>
      <p:sp>
        <p:nvSpPr>
          <p:cNvPr id="10" name="TextBox 9"/>
          <p:cNvSpPr txBox="1"/>
          <p:nvPr/>
        </p:nvSpPr>
        <p:spPr>
          <a:xfrm>
            <a:off x="26573" y="3460424"/>
            <a:ext cx="4724332" cy="1200329"/>
          </a:xfrm>
          <a:prstGeom prst="rect">
            <a:avLst/>
          </a:prstGeom>
          <a:noFill/>
        </p:spPr>
        <p:txBody>
          <a:bodyPr wrap="square" rtlCol="0">
            <a:spAutoFit/>
          </a:bodyPr>
          <a:lstStyle/>
          <a:p>
            <a:r>
              <a:rPr lang="en-US" b="1" u="sng" dirty="0"/>
              <a:t>Best of both worlds: </a:t>
            </a:r>
            <a:r>
              <a:rPr lang="en-US" dirty="0"/>
              <a:t>use forward-backward selection, where you alternate adding and removing a variable till you reach your best model</a:t>
            </a:r>
          </a:p>
        </p:txBody>
      </p:sp>
    </p:spTree>
    <p:extLst>
      <p:ext uri="{BB962C8B-B14F-4D97-AF65-F5344CB8AC3E}">
        <p14:creationId xmlns:p14="http://schemas.microsoft.com/office/powerpoint/2010/main" val="1278977546"/>
      </p:ext>
    </p:extLst>
  </p:cSld>
  <p:clrMapOvr>
    <a:masterClrMapping/>
  </p:clrMapOvr>
</p:sld>
</file>

<file path=ppt/theme/theme1.xml><?xml version="1.0" encoding="utf-8"?>
<a:theme xmlns:a="http://schemas.openxmlformats.org/drawingml/2006/main" name="UTA Accessible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ccessible-PPT.pptx" id="{DC14534C-1046-F040-970C-D4B656BEDF73}" vid="{22719C90-FD2E-C343-B61D-D3EE9148FC7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AE8C2F9B7856C4FB1B45376C9CA1279" ma:contentTypeVersion="12" ma:contentTypeDescription="Create a new document." ma:contentTypeScope="" ma:versionID="47b510a268ab94799d39988294a018bf">
  <xsd:schema xmlns:xsd="http://www.w3.org/2001/XMLSchema" xmlns:xs="http://www.w3.org/2001/XMLSchema" xmlns:p="http://schemas.microsoft.com/office/2006/metadata/properties" xmlns:ns2="56169281-d10e-4687-8d86-e0ae9795bb4c" xmlns:ns3="d98033a5-711e-4d41-9a92-34dc22feb152" targetNamespace="http://schemas.microsoft.com/office/2006/metadata/properties" ma:root="true" ma:fieldsID="430f78a0ddeb4ad93cb2cb32c7d65c5c" ns2:_="" ns3:_="">
    <xsd:import namespace="56169281-d10e-4687-8d86-e0ae9795bb4c"/>
    <xsd:import namespace="d98033a5-711e-4d41-9a92-34dc22feb15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6169281-d10e-4687-8d86-e0ae9795bb4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98033a5-711e-4d41-9a92-34dc22feb152"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499CAED-701D-44BF-B45E-0631AD0D07E6}">
  <ds:schemaRefs>
    <ds:schemaRef ds:uri="56169281-d10e-4687-8d86-e0ae9795bb4c"/>
    <ds:schemaRef ds:uri="http://schemas.microsoft.com/office/2006/metadata/properties"/>
    <ds:schemaRef ds:uri="http://schemas.microsoft.com/office/infopath/2007/PartnerControls"/>
    <ds:schemaRef ds:uri="http://schemas.microsoft.com/office/2006/documentManagement/types"/>
    <ds:schemaRef ds:uri="http://purl.org/dc/terms/"/>
    <ds:schemaRef ds:uri="http://www.w3.org/XML/1998/namespace"/>
    <ds:schemaRef ds:uri="http://purl.org/dc/dcmitype/"/>
    <ds:schemaRef ds:uri="http://schemas.openxmlformats.org/package/2006/metadata/core-properties"/>
    <ds:schemaRef ds:uri="d98033a5-711e-4d41-9a92-34dc22feb152"/>
    <ds:schemaRef ds:uri="http://purl.org/dc/elements/1.1/"/>
  </ds:schemaRefs>
</ds:datastoreItem>
</file>

<file path=customXml/itemProps2.xml><?xml version="1.0" encoding="utf-8"?>
<ds:datastoreItem xmlns:ds="http://schemas.openxmlformats.org/officeDocument/2006/customXml" ds:itemID="{6987676A-099B-4B53-B66D-C60F83A71424}">
  <ds:schemaRefs>
    <ds:schemaRef ds:uri="http://schemas.microsoft.com/sharepoint/v3/contenttype/forms"/>
  </ds:schemaRefs>
</ds:datastoreItem>
</file>

<file path=customXml/itemProps3.xml><?xml version="1.0" encoding="utf-8"?>
<ds:datastoreItem xmlns:ds="http://schemas.openxmlformats.org/officeDocument/2006/customXml" ds:itemID="{DAF4F739-B76C-4907-A1E7-133652B3E27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6169281-d10e-4687-8d86-e0ae9795bb4c"/>
    <ds:schemaRef ds:uri="d98033a5-711e-4d41-9a92-34dc22feb1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UTA Accessible Template</Template>
  <TotalTime>931</TotalTime>
  <Words>2141</Words>
  <Application>Microsoft Office PowerPoint</Application>
  <PresentationFormat>On-screen Show (16:9)</PresentationFormat>
  <Paragraphs>170</Paragraphs>
  <Slides>32</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Cambria Math</vt:lpstr>
      <vt:lpstr>Helvetica</vt:lpstr>
      <vt:lpstr>Wingdings</vt:lpstr>
      <vt:lpstr>UTA Accessible Template</vt:lpstr>
      <vt:lpstr>DASC 5301-002</vt:lpstr>
      <vt:lpstr>Advantages of Selecting features</vt:lpstr>
      <vt:lpstr>Feature Selection – Techniques</vt:lpstr>
      <vt:lpstr>Filtered methods</vt:lpstr>
      <vt:lpstr>Filtered methods</vt:lpstr>
      <vt:lpstr>Filtered methods</vt:lpstr>
      <vt:lpstr>Wrapper Methods</vt:lpstr>
      <vt:lpstr>Wrapper Methods</vt:lpstr>
      <vt:lpstr>Forward vs Backward</vt:lpstr>
      <vt:lpstr>Advantages of stepwise selection:</vt:lpstr>
      <vt:lpstr>Notes on stepwise selection</vt:lpstr>
      <vt:lpstr>Limitations of stepwise selection:</vt:lpstr>
      <vt:lpstr>Limitations of stepwise selection:</vt:lpstr>
      <vt:lpstr>Exhaustive Feature Selection </vt:lpstr>
      <vt:lpstr>Recursive Feature elimination</vt:lpstr>
      <vt:lpstr>Recursive Feature Elimination with Cross-Validation</vt:lpstr>
      <vt:lpstr>PowerPoint Presentation</vt:lpstr>
      <vt:lpstr>Embedded Methods</vt:lpstr>
      <vt:lpstr>Embedded Methods </vt:lpstr>
      <vt:lpstr>Embedded Methods </vt:lpstr>
      <vt:lpstr>RIDGE Regression</vt:lpstr>
      <vt:lpstr>RIDGE Regression</vt:lpstr>
      <vt:lpstr>RIDGE Regression</vt:lpstr>
      <vt:lpstr>LASSO Regression</vt:lpstr>
      <vt:lpstr>LASSO Regression</vt:lpstr>
      <vt:lpstr>LASSO Regression</vt:lpstr>
      <vt:lpstr>LASSO vs RIDGE Regression</vt:lpstr>
      <vt:lpstr>LASSO Regression</vt:lpstr>
      <vt:lpstr>Ridge vs Lasso</vt:lpstr>
      <vt:lpstr>Elastic Net</vt:lpstr>
      <vt:lpstr>PowerPoint Presentation</vt:lpstr>
      <vt:lpstr>Reference material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George, Melissa J</dc:creator>
  <cp:lastModifiedBy>Sarkar, Subharag</cp:lastModifiedBy>
  <cp:revision>126</cp:revision>
  <dcterms:created xsi:type="dcterms:W3CDTF">2021-08-31T19:16:02Z</dcterms:created>
  <dcterms:modified xsi:type="dcterms:W3CDTF">2023-10-19T00:00:32Z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0x0101006AE8C2F9B7856C4FB1B45376C9CA1279</vt:lpwstr>
  </property>
</Properties>
</file>