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7"/>
  </p:notesMasterIdLst>
  <p:handoutMasterIdLst>
    <p:handoutMasterId r:id="rId58"/>
  </p:handoutMasterIdLst>
  <p:sldIdLst>
    <p:sldId id="312" r:id="rId5"/>
    <p:sldId id="431" r:id="rId6"/>
    <p:sldId id="430" r:id="rId7"/>
    <p:sldId id="354" r:id="rId8"/>
    <p:sldId id="393" r:id="rId9"/>
    <p:sldId id="394" r:id="rId10"/>
    <p:sldId id="432" r:id="rId11"/>
    <p:sldId id="422" r:id="rId12"/>
    <p:sldId id="423" r:id="rId13"/>
    <p:sldId id="396" r:id="rId14"/>
    <p:sldId id="397" r:id="rId15"/>
    <p:sldId id="424" r:id="rId16"/>
    <p:sldId id="425" r:id="rId17"/>
    <p:sldId id="426" r:id="rId18"/>
    <p:sldId id="427" r:id="rId19"/>
    <p:sldId id="433" r:id="rId20"/>
    <p:sldId id="398" r:id="rId21"/>
    <p:sldId id="380" r:id="rId22"/>
    <p:sldId id="420" r:id="rId23"/>
    <p:sldId id="421" r:id="rId24"/>
    <p:sldId id="399" r:id="rId25"/>
    <p:sldId id="400" r:id="rId26"/>
    <p:sldId id="401" r:id="rId27"/>
    <p:sldId id="402" r:id="rId28"/>
    <p:sldId id="403" r:id="rId29"/>
    <p:sldId id="404" r:id="rId30"/>
    <p:sldId id="406" r:id="rId31"/>
    <p:sldId id="434" r:id="rId32"/>
    <p:sldId id="407" r:id="rId33"/>
    <p:sldId id="408" r:id="rId34"/>
    <p:sldId id="409" r:id="rId35"/>
    <p:sldId id="410" r:id="rId36"/>
    <p:sldId id="411" r:id="rId37"/>
    <p:sldId id="412" r:id="rId38"/>
    <p:sldId id="413" r:id="rId39"/>
    <p:sldId id="414" r:id="rId40"/>
    <p:sldId id="415" r:id="rId41"/>
    <p:sldId id="416" r:id="rId42"/>
    <p:sldId id="417" r:id="rId43"/>
    <p:sldId id="418" r:id="rId44"/>
    <p:sldId id="419" r:id="rId45"/>
    <p:sldId id="435" r:id="rId46"/>
    <p:sldId id="375" r:id="rId47"/>
    <p:sldId id="376" r:id="rId48"/>
    <p:sldId id="377" r:id="rId49"/>
    <p:sldId id="378" r:id="rId50"/>
    <p:sldId id="379" r:id="rId51"/>
    <p:sldId id="391" r:id="rId52"/>
    <p:sldId id="390" r:id="rId53"/>
    <p:sldId id="392" r:id="rId54"/>
    <p:sldId id="428" r:id="rId55"/>
    <p:sldId id="429" r:id="rId5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2184"/>
    <a:srgbClr val="00599B"/>
    <a:srgbClr val="80F571"/>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p:restoredTop sz="75061" autoAdjust="0"/>
  </p:normalViewPr>
  <p:slideViewPr>
    <p:cSldViewPr snapToGrid="0" snapToObjects="1">
      <p:cViewPr varScale="1">
        <p:scale>
          <a:sx n="105" d="100"/>
          <a:sy n="105" d="100"/>
        </p:scale>
        <p:origin x="2022" y="90"/>
      </p:cViewPr>
      <p:guideLst/>
    </p:cSldViewPr>
  </p:slideViewPr>
  <p:outlineViewPr>
    <p:cViewPr>
      <p:scale>
        <a:sx n="33" d="100"/>
        <a:sy n="33" d="100"/>
      </p:scale>
      <p:origin x="0" y="-18704"/>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10/23/2023</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1</a:t>
            </a:fld>
            <a:endParaRPr lang="en-US"/>
          </a:p>
        </p:txBody>
      </p:sp>
    </p:spTree>
    <p:extLst>
      <p:ext uri="{BB962C8B-B14F-4D97-AF65-F5344CB8AC3E}">
        <p14:creationId xmlns:p14="http://schemas.microsoft.com/office/powerpoint/2010/main" val="360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654740-27DC-4E1D-A6AF-5BE0A257BC25}" type="slidenum">
              <a:rPr lang="en-US" altLang="en-US"/>
              <a:pPr/>
              <a:t>43</a:t>
            </a:fld>
            <a:endParaRPr lang="en-US" altLang="en-US"/>
          </a:p>
        </p:txBody>
      </p:sp>
      <p:sp>
        <p:nvSpPr>
          <p:cNvPr id="62566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25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A7295-4F39-4C66-A2FB-26892AC7959C}" type="slidenum">
              <a:rPr lang="en-US" altLang="en-US"/>
              <a:pPr/>
              <a:t>44</a:t>
            </a:fld>
            <a:endParaRPr lang="en-US" altLang="en-US"/>
          </a:p>
        </p:txBody>
      </p:sp>
      <p:sp>
        <p:nvSpPr>
          <p:cNvPr id="6400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400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0169C-C937-40F4-86CD-403DF7DCD8B5}" type="slidenum">
              <a:rPr lang="en-US" altLang="en-US"/>
              <a:pPr/>
              <a:t>45</a:t>
            </a:fld>
            <a:endParaRPr lang="en-US" altLang="en-US"/>
          </a:p>
        </p:txBody>
      </p:sp>
      <p:sp>
        <p:nvSpPr>
          <p:cNvPr id="64205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420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9701F5-3B36-4ABF-8425-9D5F29617CA6}" type="slidenum">
              <a:rPr lang="en-US" altLang="en-US"/>
              <a:pPr/>
              <a:t>46</a:t>
            </a:fld>
            <a:endParaRPr lang="en-US" altLang="en-US"/>
          </a:p>
        </p:txBody>
      </p:sp>
      <p:sp>
        <p:nvSpPr>
          <p:cNvPr id="63181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31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AAB845-8680-4D61-A01F-7201A2101AC1}" type="slidenum">
              <a:rPr lang="en-US" altLang="en-US"/>
              <a:pPr/>
              <a:t>47</a:t>
            </a:fld>
            <a:endParaRPr lang="en-US" altLang="en-US"/>
          </a:p>
        </p:txBody>
      </p:sp>
      <p:sp>
        <p:nvSpPr>
          <p:cNvPr id="63385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338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E6B67-DEBF-4FFE-90BC-FB826E678992}" type="slidenum">
              <a:rPr lang="en-US" altLang="en-US"/>
              <a:pPr/>
              <a:t>48</a:t>
            </a:fld>
            <a:endParaRPr lang="en-US" alt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6F3FA8-565A-4269-A6B1-B4DE8CDA4503}" type="slidenum">
              <a:rPr lang="en-US" altLang="en-US"/>
              <a:pPr/>
              <a:t>49</a:t>
            </a:fld>
            <a:endParaRPr lang="en-US" altLang="en-US"/>
          </a:p>
        </p:txBody>
      </p:sp>
      <p:sp>
        <p:nvSpPr>
          <p:cNvPr id="60928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092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983B6D-8EEA-4BE0-907D-6BD8DA412DD9}" type="slidenum">
              <a:rPr lang="en-US" altLang="en-US"/>
              <a:pPr/>
              <a:t>50</a:t>
            </a:fld>
            <a:endParaRPr lang="en-US" altLang="en-US"/>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52</a:t>
            </a:fld>
            <a:endParaRPr lang="en-US"/>
          </a:p>
        </p:txBody>
      </p:sp>
    </p:spTree>
    <p:extLst>
      <p:ext uri="{BB962C8B-B14F-4D97-AF65-F5344CB8AC3E}">
        <p14:creationId xmlns:p14="http://schemas.microsoft.com/office/powerpoint/2010/main" val="373666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94" tIns="44947" rIns="89894" bIns="44947" anchor="ct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dirty="0">
                <a:solidFill>
                  <a:srgbClr val="555555"/>
                </a:solidFill>
                <a:effectLst/>
                <a:latin typeface="Helvetica Neue"/>
              </a:rPr>
              <a:t>Feature selection</a:t>
            </a:r>
            <a:r>
              <a:rPr lang="en-US" b="0" dirty="0">
                <a:solidFill>
                  <a:srgbClr val="555555"/>
                </a:solidFill>
                <a:effectLst/>
                <a:latin typeface="Helvetica Neue"/>
              </a:rPr>
              <a:t> is the process of reducing the number of input variables when developing a predictive model. It is desirable to reduce the number of input variables to both reduce the computational cost of modeling and, in some cases, to improve the performance of the model. Statistical-based feature selection methods involve evaluating the relationship between each input variable and the target variable using statistics and selecting those input variables that have the strongest relationship with the target variable. These methods can be fast and effective, although the choice of statistical measures depends on the data type of both the input and output variables.</a:t>
            </a:r>
          </a:p>
          <a:p>
            <a:pPr algn="l" fontAlgn="base"/>
            <a:endParaRPr lang="en-US" b="0" dirty="0">
              <a:solidFill>
                <a:srgbClr val="555555"/>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12</a:t>
            </a:fld>
            <a:endParaRPr lang="en-US"/>
          </a:p>
        </p:txBody>
      </p:sp>
    </p:spTree>
    <p:extLst>
      <p:ext uri="{BB962C8B-B14F-4D97-AF65-F5344CB8AC3E}">
        <p14:creationId xmlns:p14="http://schemas.microsoft.com/office/powerpoint/2010/main" val="3476762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12121"/>
                </a:solidFill>
                <a:effectLst/>
                <a:latin typeface="Roboto" panose="02000000000000000000" pitchFamily="2" charset="0"/>
              </a:rPr>
              <a:t>Feature extraction</a:t>
            </a:r>
            <a:r>
              <a:rPr lang="en-US" b="0" i="0" dirty="0">
                <a:solidFill>
                  <a:srgbClr val="212121"/>
                </a:solidFill>
                <a:effectLst/>
                <a:latin typeface="Roboto" panose="02000000000000000000" pitchFamily="2" charset="0"/>
              </a:rPr>
              <a:t> refers to the process of transforming raw data into numerical features that can be processed while preserving the information in the original data set. It yields better results than applying machine learning directly to the raw data</a:t>
            </a:r>
            <a:r>
              <a:rPr lang="en-US" b="0" i="1" dirty="0">
                <a:solidFill>
                  <a:srgbClr val="212121"/>
                </a:solidFill>
                <a:effectLst/>
                <a:latin typeface="Roboto" panose="02000000000000000000" pitchFamily="2" charset="0"/>
              </a:rPr>
              <a:t>.</a:t>
            </a:r>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Feature extraction can be accomplished manually or automatically:</a:t>
            </a:r>
          </a:p>
          <a:p>
            <a:pPr algn="l">
              <a:buFont typeface="Arial" panose="020B0604020202020204" pitchFamily="34" charset="0"/>
              <a:buChar char="•"/>
            </a:pPr>
            <a:r>
              <a:rPr lang="en-US" b="0" i="0" dirty="0">
                <a:solidFill>
                  <a:srgbClr val="212121"/>
                </a:solidFill>
                <a:effectLst/>
                <a:latin typeface="Roboto" panose="02000000000000000000" pitchFamily="2" charset="0"/>
              </a:rPr>
              <a:t>Manual feature extraction requires identifying and describing the features that are relevant for a given problem and implementing a way to extract those features. In many situations, having a good understanding of the background or domain can help make informed decisions as to which features could be useful. Over decades of research, engineers and scientists have developed feature extraction methods for images, signals, and text. An example of a simple feature is the mean of a window in a signal.</a:t>
            </a:r>
          </a:p>
          <a:p>
            <a:pPr algn="l">
              <a:buFont typeface="Arial" panose="020B0604020202020204" pitchFamily="34" charset="0"/>
              <a:buChar char="•"/>
            </a:pPr>
            <a:r>
              <a:rPr lang="en-US" b="0" i="0" dirty="0">
                <a:solidFill>
                  <a:srgbClr val="212121"/>
                </a:solidFill>
                <a:effectLst/>
                <a:latin typeface="Roboto" panose="02000000000000000000" pitchFamily="2" charset="0"/>
              </a:rPr>
              <a:t>Automated feature extraction uses specialized algorithms or deep networks to extract features automatically from signals or images without the need for human intervention. This technique can be very useful when you want to move quickly from raw data to developing machine learning algorithms. Wavelet scattering is an example of automated feature extraction.</a:t>
            </a:r>
          </a:p>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13</a:t>
            </a:fld>
            <a:endParaRPr lang="en-US"/>
          </a:p>
        </p:txBody>
      </p:sp>
    </p:spTree>
    <p:extLst>
      <p:ext uri="{BB962C8B-B14F-4D97-AF65-F5344CB8AC3E}">
        <p14:creationId xmlns:p14="http://schemas.microsoft.com/office/powerpoint/2010/main" val="2384012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4255AC-002B-4350-8FB5-6F5C7AE49E82}" type="slidenum">
              <a:rPr lang="en-US" altLang="en-US"/>
              <a:pPr/>
              <a:t>18</a:t>
            </a:fld>
            <a:endParaRPr lang="en-US" altLang="en-US"/>
          </a:p>
        </p:txBody>
      </p:sp>
      <p:sp>
        <p:nvSpPr>
          <p:cNvPr id="61133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113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FE52D-FCA4-4A53-85FD-252608631ADF}" type="slidenum">
              <a:rPr lang="en-US" altLang="en-US"/>
              <a:pPr/>
              <a:t>19</a:t>
            </a:fld>
            <a:endParaRPr lang="en-US" altLang="en-US"/>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92A232-17E5-430E-A963-0F2EEA66D500}" type="slidenum">
              <a:rPr lang="en-US" altLang="en-US"/>
              <a:pPr/>
              <a:t>20</a:t>
            </a:fld>
            <a:endParaRPr lang="en-US" altLang="en-US"/>
          </a:p>
        </p:txBody>
      </p:sp>
      <p:sp>
        <p:nvSpPr>
          <p:cNvPr id="605186"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051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1C1E4-1E6E-4C18-B8AB-58A651BE78E3}" type="slidenum">
              <a:rPr lang="en-US" altLang="en-US"/>
              <a:pPr/>
              <a:t>21</a:t>
            </a:fld>
            <a:endParaRPr lang="en-US" alt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Clearly, the second </a:t>
            </a:r>
            <a:r>
              <a:rPr lang="en-US" dirty="0" err="1"/>
              <a:t>eigen</a:t>
            </a:r>
            <a:r>
              <a:rPr lang="en-US" dirty="0"/>
              <a:t> value is very small compared to the first </a:t>
            </a:r>
            <a:r>
              <a:rPr lang="en-US" dirty="0" err="1"/>
              <a:t>eigen</a:t>
            </a:r>
            <a:r>
              <a:rPr lang="en-US" dirty="0"/>
              <a:t> value.</a:t>
            </a:r>
            <a:r>
              <a:rPr lang="en-US" baseline="0" dirty="0"/>
              <a:t> </a:t>
            </a:r>
            <a:r>
              <a:rPr lang="en-US" dirty="0"/>
              <a:t>So, the second </a:t>
            </a:r>
            <a:r>
              <a:rPr lang="en-US" dirty="0" err="1"/>
              <a:t>eigen</a:t>
            </a:r>
            <a:r>
              <a:rPr lang="en-US" dirty="0"/>
              <a:t> vector can be left out.</a:t>
            </a:r>
          </a:p>
          <a:p>
            <a:endParaRPr lang="en-US" dirty="0"/>
          </a:p>
        </p:txBody>
      </p:sp>
      <p:sp>
        <p:nvSpPr>
          <p:cNvPr id="4" name="Slide Number Placeholder 3"/>
          <p:cNvSpPr>
            <a:spLocks noGrp="1"/>
          </p:cNvSpPr>
          <p:nvPr>
            <p:ph type="sldNum" sz="quarter" idx="10"/>
          </p:nvPr>
        </p:nvSpPr>
        <p:spPr/>
        <p:txBody>
          <a:bodyPr/>
          <a:lstStyle/>
          <a:p>
            <a:fld id="{C263AF9A-6E76-4CCC-89CF-B04065708FB7}" type="slidenum">
              <a:rPr lang="en-US" smtClean="0"/>
              <a:t>38</a:t>
            </a:fld>
            <a:endParaRPr lang="en-US"/>
          </a:p>
        </p:txBody>
      </p:sp>
    </p:spTree>
    <p:extLst>
      <p:ext uri="{BB962C8B-B14F-4D97-AF65-F5344CB8AC3E}">
        <p14:creationId xmlns:p14="http://schemas.microsoft.com/office/powerpoint/2010/main" val="268496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A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pic>
        <p:nvPicPr>
          <p:cNvPr id="5" name="Picture 4" descr="Text&#10;&#10;Description automatically generated">
            <a:extLst>
              <a:ext uri="{FF2B5EF4-FFF2-40B4-BE49-F238E27FC236}">
                <a16:creationId xmlns:a16="http://schemas.microsoft.com/office/drawing/2014/main" id="{031E7C7E-200A-F626-0A3D-92CC978B8DA3}"/>
              </a:ext>
            </a:extLst>
          </p:cNvPr>
          <p:cNvPicPr>
            <a:picLocks noChangeAspect="1"/>
          </p:cNvPicPr>
          <p:nvPr userDrawn="1"/>
        </p:nvPicPr>
        <p:blipFill>
          <a:blip r:embed="rId3"/>
          <a:stretch>
            <a:fillRect/>
          </a:stretch>
        </p:blipFill>
        <p:spPr>
          <a:xfrm>
            <a:off x="1978871" y="3562708"/>
            <a:ext cx="5226218" cy="1455771"/>
          </a:xfrm>
          <a:prstGeom prst="rect">
            <a:avLst/>
          </a:prstGeom>
        </p:spPr>
      </p:pic>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Chart">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4" name="Wide Chart">
            <a:extLst>
              <a:ext uri="{FF2B5EF4-FFF2-40B4-BE49-F238E27FC236}">
                <a16:creationId xmlns:a16="http://schemas.microsoft.com/office/drawing/2014/main" id="{21B7D27F-640B-514B-9B11-9D1645F3F49A}"/>
              </a:ext>
            </a:extLst>
          </p:cNvPr>
          <p:cNvSpPr>
            <a:spLocks noGrp="1" noChangeAspect="1"/>
          </p:cNvSpPr>
          <p:nvPr>
            <p:ph type="chart" sz="quarter" idx="11"/>
          </p:nvPr>
        </p:nvSpPr>
        <p:spPr>
          <a:xfrm>
            <a:off x="228600" y="285750"/>
            <a:ext cx="8686800" cy="4572000"/>
          </a:xfrm>
        </p:spPr>
        <p:txBody>
          <a:bodyPr/>
          <a:lstStyle/>
          <a:p>
            <a:r>
              <a:rPr lang="en-US"/>
              <a:t>Click icon to add chart</a:t>
            </a:r>
          </a:p>
        </p:txBody>
      </p:sp>
    </p:spTree>
    <p:extLst>
      <p:ext uri="{BB962C8B-B14F-4D97-AF65-F5344CB8AC3E}">
        <p14:creationId xmlns:p14="http://schemas.microsoft.com/office/powerpoint/2010/main" val="93325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7" name="Full Bleed Photo">
            <a:extLst>
              <a:ext uri="{FF2B5EF4-FFF2-40B4-BE49-F238E27FC236}">
                <a16:creationId xmlns:a16="http://schemas.microsoft.com/office/drawing/2014/main" id="{3D0D2707-18C2-FA48-9C1E-B114D1A3869D}"/>
              </a:ext>
            </a:extLst>
          </p:cNvPr>
          <p:cNvSpPr>
            <a:spLocks noGrp="1" noChangeAspect="1"/>
          </p:cNvSpPr>
          <p:nvPr>
            <p:ph type="pic" sz="quarter" idx="10"/>
          </p:nvPr>
        </p:nvSpPr>
        <p:spPr>
          <a:xfrm>
            <a:off x="-45720" y="-34290"/>
            <a:ext cx="9235440" cy="5212080"/>
          </a:xfrm>
        </p:spPr>
        <p:txBody>
          <a:bodyPr/>
          <a:lstStyle/>
          <a:p>
            <a:r>
              <a:rPr lang="en-US"/>
              <a:t>Click icon to add picture</a:t>
            </a:r>
          </a:p>
        </p:txBody>
      </p:sp>
    </p:spTree>
    <p:extLst>
      <p:ext uri="{BB962C8B-B14F-4D97-AF65-F5344CB8AC3E}">
        <p14:creationId xmlns:p14="http://schemas.microsoft.com/office/powerpoint/2010/main" val="37809535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leed Vide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5" name="Full Bleed Video">
            <a:extLst>
              <a:ext uri="{FF2B5EF4-FFF2-40B4-BE49-F238E27FC236}">
                <a16:creationId xmlns:a16="http://schemas.microsoft.com/office/drawing/2014/main" id="{E64AE5ED-FB71-2940-A0AA-8B776317FAB2}"/>
              </a:ext>
            </a:extLst>
          </p:cNvPr>
          <p:cNvSpPr>
            <a:spLocks noGrp="1"/>
          </p:cNvSpPr>
          <p:nvPr>
            <p:ph type="media" sz="quarter" idx="10"/>
          </p:nvPr>
        </p:nvSpPr>
        <p:spPr>
          <a:xfrm>
            <a:off x="-45720" y="-34290"/>
            <a:ext cx="9235440" cy="5212080"/>
          </a:xfrm>
        </p:spPr>
        <p:txBody>
          <a:bodyPr/>
          <a:lstStyle/>
          <a:p>
            <a:r>
              <a:rPr lang="en-US"/>
              <a:t>Click icon to add media</a:t>
            </a:r>
          </a:p>
        </p:txBody>
      </p:sp>
    </p:spTree>
    <p:extLst>
      <p:ext uri="{BB962C8B-B14F-4D97-AF65-F5344CB8AC3E}">
        <p14:creationId xmlns:p14="http://schemas.microsoft.com/office/powerpoint/2010/main" val="3238597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150" y="57151"/>
            <a:ext cx="8521700" cy="526256"/>
          </a:xfrm>
        </p:spPr>
        <p:txBody>
          <a:bodyPr/>
          <a:lstStyle/>
          <a:p>
            <a:r>
              <a:rPr lang="en-US"/>
              <a:t>Click to edit Master title style</a:t>
            </a:r>
          </a:p>
        </p:txBody>
      </p:sp>
      <p:sp>
        <p:nvSpPr>
          <p:cNvPr id="3" name="Text Placeholder 2"/>
          <p:cNvSpPr>
            <a:spLocks noGrp="1"/>
          </p:cNvSpPr>
          <p:nvPr>
            <p:ph type="body" sz="half" idx="1"/>
          </p:nvPr>
        </p:nvSpPr>
        <p:spPr>
          <a:xfrm>
            <a:off x="315913" y="800100"/>
            <a:ext cx="417830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4" y="800100"/>
            <a:ext cx="4179887"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2119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0102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ctr">
              <a:defRPr sz="3600" baseline="0">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4454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50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Tree>
    <p:extLst>
      <p:ext uri="{BB962C8B-B14F-4D97-AF65-F5344CB8AC3E}">
        <p14:creationId xmlns:p14="http://schemas.microsoft.com/office/powerpoint/2010/main" val="175024191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Tree>
    <p:extLst>
      <p:ext uri="{BB962C8B-B14F-4D97-AF65-F5344CB8AC3E}">
        <p14:creationId xmlns:p14="http://schemas.microsoft.com/office/powerpoint/2010/main" val="399375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
        <p:nvSpPr>
          <p:cNvPr id="6" name="Text Placeholder 5">
            <a:extLst>
              <a:ext uri="{FF2B5EF4-FFF2-40B4-BE49-F238E27FC236}">
                <a16:creationId xmlns:a16="http://schemas.microsoft.com/office/drawing/2014/main" id="{F3255C03-226B-5FC2-208E-578716830E57}"/>
              </a:ext>
            </a:extLst>
          </p:cNvPr>
          <p:cNvSpPr>
            <a:spLocks noGrp="1"/>
          </p:cNvSpPr>
          <p:nvPr>
            <p:ph type="body" sz="quarter" idx="14"/>
          </p:nvPr>
        </p:nvSpPr>
        <p:spPr>
          <a:xfrm>
            <a:off x="5181600" y="2741663"/>
            <a:ext cx="3659188" cy="89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2378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dirty="0"/>
              <a:t>Click to edit Master title style</a:t>
            </a:r>
          </a:p>
        </p:txBody>
      </p:sp>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Tree>
    <p:extLst>
      <p:ext uri="{BB962C8B-B14F-4D97-AF65-F5344CB8AC3E}">
        <p14:creationId xmlns:p14="http://schemas.microsoft.com/office/powerpoint/2010/main" val="24528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endParaRPr lang="en-US" dirty="0"/>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4" name="Body Content 2"/>
          <p:cNvSpPr>
            <a:spLocks noGrp="1"/>
          </p:cNvSpPr>
          <p:nvPr>
            <p:ph sz="half" idx="2"/>
          </p:nvPr>
        </p:nvSpPr>
        <p:spPr>
          <a:xfrm>
            <a:off x="47501" y="1111158"/>
            <a:ext cx="2721430"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Body Content 2">
            <a:extLst>
              <a:ext uri="{FF2B5EF4-FFF2-40B4-BE49-F238E27FC236}">
                <a16:creationId xmlns:a16="http://schemas.microsoft.com/office/drawing/2014/main" id="{AF760239-E1E4-98A8-BC2A-AD64F71B7E0D}"/>
              </a:ext>
            </a:extLst>
          </p:cNvPr>
          <p:cNvSpPr>
            <a:spLocks noGrp="1"/>
          </p:cNvSpPr>
          <p:nvPr>
            <p:ph sz="half" idx="10"/>
          </p:nvPr>
        </p:nvSpPr>
        <p:spPr>
          <a:xfrm>
            <a:off x="47499" y="2856015"/>
            <a:ext cx="2721431"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Body Content 2">
            <a:extLst>
              <a:ext uri="{FF2B5EF4-FFF2-40B4-BE49-F238E27FC236}">
                <a16:creationId xmlns:a16="http://schemas.microsoft.com/office/drawing/2014/main" id="{52458702-0A0A-743A-4663-E0EA4FBC4EB5}"/>
              </a:ext>
            </a:extLst>
          </p:cNvPr>
          <p:cNvSpPr>
            <a:spLocks noGrp="1"/>
          </p:cNvSpPr>
          <p:nvPr>
            <p:ph sz="half" idx="11"/>
          </p:nvPr>
        </p:nvSpPr>
        <p:spPr>
          <a:xfrm>
            <a:off x="2919350" y="1111158"/>
            <a:ext cx="2644240" cy="1744857"/>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Body Content 2">
            <a:extLst>
              <a:ext uri="{FF2B5EF4-FFF2-40B4-BE49-F238E27FC236}">
                <a16:creationId xmlns:a16="http://schemas.microsoft.com/office/drawing/2014/main" id="{E7DCE5C4-5A12-8BD9-2E79-6B094F4C1FDC}"/>
              </a:ext>
            </a:extLst>
          </p:cNvPr>
          <p:cNvSpPr>
            <a:spLocks noGrp="1"/>
          </p:cNvSpPr>
          <p:nvPr>
            <p:ph sz="half" idx="12"/>
          </p:nvPr>
        </p:nvSpPr>
        <p:spPr>
          <a:xfrm>
            <a:off x="2909453" y="2985224"/>
            <a:ext cx="2721431" cy="1971304"/>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Body Content 2">
            <a:extLst>
              <a:ext uri="{FF2B5EF4-FFF2-40B4-BE49-F238E27FC236}">
                <a16:creationId xmlns:a16="http://schemas.microsoft.com/office/drawing/2014/main" id="{3180402C-B205-3B02-80EC-1389CEFE02F8}"/>
              </a:ext>
            </a:extLst>
          </p:cNvPr>
          <p:cNvSpPr>
            <a:spLocks noGrp="1"/>
          </p:cNvSpPr>
          <p:nvPr>
            <p:ph sz="half" idx="13"/>
          </p:nvPr>
        </p:nvSpPr>
        <p:spPr>
          <a:xfrm>
            <a:off x="6008916" y="1117911"/>
            <a:ext cx="2933203" cy="166173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Body Content 2">
            <a:extLst>
              <a:ext uri="{FF2B5EF4-FFF2-40B4-BE49-F238E27FC236}">
                <a16:creationId xmlns:a16="http://schemas.microsoft.com/office/drawing/2014/main" id="{1D0698A4-F993-1339-EDDC-E122275B26EE}"/>
              </a:ext>
            </a:extLst>
          </p:cNvPr>
          <p:cNvSpPr>
            <a:spLocks noGrp="1"/>
          </p:cNvSpPr>
          <p:nvPr>
            <p:ph sz="half" idx="14"/>
          </p:nvPr>
        </p:nvSpPr>
        <p:spPr>
          <a:xfrm>
            <a:off x="5975267" y="2985224"/>
            <a:ext cx="2952999" cy="1959926"/>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8062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Table">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lstStyle>
            <a:lvl1pPr>
              <a:defRPr>
                <a:solidFill>
                  <a:srgbClr val="FF0000"/>
                </a:solidFill>
              </a:defRPr>
            </a:lvl1pPr>
          </a:lstStyle>
          <a:p>
            <a:r>
              <a:rPr lang="en-US"/>
              <a:t>Click to edit Master title style</a:t>
            </a:r>
            <a:endParaRPr lang="en-US" dirty="0"/>
          </a:p>
        </p:txBody>
      </p:sp>
      <p:sp>
        <p:nvSpPr>
          <p:cNvPr id="5" name="Wide Table">
            <a:extLst>
              <a:ext uri="{FF2B5EF4-FFF2-40B4-BE49-F238E27FC236}">
                <a16:creationId xmlns:a16="http://schemas.microsoft.com/office/drawing/2014/main" id="{A31F2DD0-A818-C246-A801-671F4BC29942}"/>
              </a:ext>
            </a:extLst>
          </p:cNvPr>
          <p:cNvSpPr>
            <a:spLocks noGrp="1"/>
          </p:cNvSpPr>
          <p:nvPr>
            <p:ph type="tbl" sz="quarter" idx="10"/>
          </p:nvPr>
        </p:nvSpPr>
        <p:spPr>
          <a:xfrm>
            <a:off x="228600" y="285750"/>
            <a:ext cx="8686800" cy="4572000"/>
          </a:xfrm>
        </p:spPr>
        <p:txBody>
          <a:bodyPr/>
          <a:lstStyle/>
          <a:p>
            <a:r>
              <a:rPr lang="en-US"/>
              <a:t>Click icon to add table</a:t>
            </a:r>
          </a:p>
        </p:txBody>
      </p:sp>
    </p:spTree>
    <p:extLst>
      <p:ext uri="{BB962C8B-B14F-4D97-AF65-F5344CB8AC3E}">
        <p14:creationId xmlns:p14="http://schemas.microsoft.com/office/powerpoint/2010/main" val="318146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Body Content"/>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5" r:id="rId3"/>
    <p:sldLayoutId id="2147483666" r:id="rId4"/>
    <p:sldLayoutId id="2147483654" r:id="rId5"/>
    <p:sldLayoutId id="2147483650" r:id="rId6"/>
    <p:sldLayoutId id="2147483652" r:id="rId7"/>
    <p:sldLayoutId id="2147483664" r:id="rId8"/>
    <p:sldLayoutId id="2147483659" r:id="rId9"/>
    <p:sldLayoutId id="2147483662" r:id="rId10"/>
    <p:sldLayoutId id="2147483660" r:id="rId11"/>
    <p:sldLayoutId id="2147483661" r:id="rId12"/>
    <p:sldLayoutId id="2147483667" r:id="rId13"/>
    <p:sldLayoutId id="2147483668" r:id="rId14"/>
    <p:sldLayoutId id="2147483669" r:id="rId15"/>
    <p:sldLayoutId id="2147483670" r:id="rId16"/>
  </p:sldLayoutIdLst>
  <p:txStyles>
    <p:title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26.emf"/></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848F2-6BE7-3141-86BE-B5237EC8AC77}"/>
              </a:ext>
            </a:extLst>
          </p:cNvPr>
          <p:cNvSpPr>
            <a:spLocks noGrp="1"/>
          </p:cNvSpPr>
          <p:nvPr>
            <p:ph type="title"/>
          </p:nvPr>
        </p:nvSpPr>
        <p:spPr/>
        <p:txBody>
          <a:bodyPr/>
          <a:lstStyle/>
          <a:p>
            <a:r>
              <a:rPr lang="en-US" dirty="0"/>
              <a:t>DASC 5301-002</a:t>
            </a:r>
          </a:p>
        </p:txBody>
      </p:sp>
      <p:sp>
        <p:nvSpPr>
          <p:cNvPr id="4" name="Content Placeholder 3">
            <a:extLst>
              <a:ext uri="{FF2B5EF4-FFF2-40B4-BE49-F238E27FC236}">
                <a16:creationId xmlns:a16="http://schemas.microsoft.com/office/drawing/2014/main" id="{A92BFB8A-B48E-3048-95CB-0E471938D6C7}"/>
              </a:ext>
            </a:extLst>
          </p:cNvPr>
          <p:cNvSpPr>
            <a:spLocks noGrp="1"/>
          </p:cNvSpPr>
          <p:nvPr>
            <p:ph sz="quarter" idx="10"/>
          </p:nvPr>
        </p:nvSpPr>
        <p:spPr/>
        <p:txBody>
          <a:bodyPr/>
          <a:lstStyle/>
          <a:p>
            <a:r>
              <a:rPr lang="en-US" dirty="0"/>
              <a:t>Principal Component Analysis</a:t>
            </a:r>
          </a:p>
        </p:txBody>
      </p:sp>
      <p:sp>
        <p:nvSpPr>
          <p:cNvPr id="3" name="Content Placeholder 2">
            <a:extLst>
              <a:ext uri="{FF2B5EF4-FFF2-40B4-BE49-F238E27FC236}">
                <a16:creationId xmlns:a16="http://schemas.microsoft.com/office/drawing/2014/main" id="{B2EB5C99-0433-CA4C-BCDF-6FE96532A669}"/>
              </a:ext>
            </a:extLst>
          </p:cNvPr>
          <p:cNvSpPr>
            <a:spLocks noGrp="1"/>
          </p:cNvSpPr>
          <p:nvPr>
            <p:ph sz="quarter" idx="11"/>
          </p:nvPr>
        </p:nvSpPr>
        <p:spPr/>
        <p:txBody>
          <a:bodyPr>
            <a:normAutofit fontScale="85000" lnSpcReduction="20000"/>
          </a:bodyPr>
          <a:lstStyle/>
          <a:p>
            <a:r>
              <a:rPr lang="en-US" dirty="0"/>
              <a:t>Dr Subharag Sarkar</a:t>
            </a:r>
          </a:p>
        </p:txBody>
      </p:sp>
      <p:sp>
        <p:nvSpPr>
          <p:cNvPr id="2" name="Content Placeholder 1">
            <a:extLst>
              <a:ext uri="{FF2B5EF4-FFF2-40B4-BE49-F238E27FC236}">
                <a16:creationId xmlns:a16="http://schemas.microsoft.com/office/drawing/2014/main" id="{3F89E92A-5BA8-3F42-81FD-952F958B68EC}"/>
              </a:ext>
            </a:extLst>
          </p:cNvPr>
          <p:cNvSpPr>
            <a:spLocks noGrp="1"/>
          </p:cNvSpPr>
          <p:nvPr>
            <p:ph sz="quarter" idx="12"/>
          </p:nvPr>
        </p:nvSpPr>
        <p:spPr/>
        <p:txBody>
          <a:bodyPr>
            <a:normAutofit lnSpcReduction="10000"/>
          </a:bodyPr>
          <a:lstStyle/>
          <a:p>
            <a:r>
              <a:rPr lang="en-US" dirty="0"/>
              <a:t>Fall 2023</a:t>
            </a:r>
          </a:p>
        </p:txBody>
      </p:sp>
      <p:sp>
        <p:nvSpPr>
          <p:cNvPr id="6" name="Content Placeholder 1">
            <a:extLst>
              <a:ext uri="{FF2B5EF4-FFF2-40B4-BE49-F238E27FC236}">
                <a16:creationId xmlns:a16="http://schemas.microsoft.com/office/drawing/2014/main" id="{DC3E28C2-8E63-BB37-438D-64077DB5F2DB}"/>
              </a:ext>
            </a:extLst>
          </p:cNvPr>
          <p:cNvSpPr txBox="1">
            <a:spLocks/>
          </p:cNvSpPr>
          <p:nvPr/>
        </p:nvSpPr>
        <p:spPr>
          <a:xfrm>
            <a:off x="611584" y="3341266"/>
            <a:ext cx="2333625" cy="290997"/>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Wingdings" pitchFamily="2" charset="2"/>
              <a:buNone/>
              <a:defRPr sz="1400" b="0" i="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Slides Courtesy - </a:t>
            </a:r>
            <a:r>
              <a:rPr lang="en-US" dirty="0" err="1"/>
              <a:t>Rózsa</a:t>
            </a:r>
            <a:r>
              <a:rPr lang="en-US" dirty="0"/>
              <a:t> </a:t>
            </a:r>
            <a:r>
              <a:rPr lang="en-US" dirty="0" err="1"/>
              <a:t>Záruba</a:t>
            </a:r>
            <a:endParaRPr lang="en-US" dirty="0"/>
          </a:p>
          <a:p>
            <a:endParaRPr lang="en-US" dirty="0"/>
          </a:p>
        </p:txBody>
      </p:sp>
    </p:spTree>
    <p:extLst>
      <p:ext uri="{BB962C8B-B14F-4D97-AF65-F5344CB8AC3E}">
        <p14:creationId xmlns:p14="http://schemas.microsoft.com/office/powerpoint/2010/main" val="411143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Correlation and its Measurement</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000" dirty="0"/>
              <a:t>There is a concept of correlation in machine learning that is called multicollinearity. </a:t>
            </a:r>
          </a:p>
          <a:p>
            <a:r>
              <a:rPr lang="en-US" sz="2000" dirty="0"/>
              <a:t>Multicollinearity exists when one or more independent variables highly correlate with each other. </a:t>
            </a:r>
          </a:p>
          <a:p>
            <a:r>
              <a:rPr lang="en-US" sz="2000" dirty="0"/>
              <a:t>Multicollinearity makes variables highly correlated to one another, which makes the variables’ coefficients highly unstable</a:t>
            </a:r>
          </a:p>
          <a:p>
            <a:pPr marL="0" indent="0">
              <a:buNone/>
            </a:pPr>
            <a:endParaRPr lang="en-US" sz="20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326" y="3210149"/>
            <a:ext cx="27432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967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The Covariance Matrix and </a:t>
            </a:r>
            <a:r>
              <a:rPr lang="en-US" b="1" dirty="0" err="1">
                <a:solidFill>
                  <a:schemeClr val="tx1"/>
                </a:solidFill>
              </a:rPr>
              <a:t>Heatmap</a:t>
            </a:r>
            <a:endParaRPr lang="en-US" dirty="0">
              <a:solidFill>
                <a:schemeClr val="tx1"/>
              </a:solidFill>
            </a:endParaRPr>
          </a:p>
        </p:txBody>
      </p:sp>
      <p:sp>
        <p:nvSpPr>
          <p:cNvPr id="3" name="Content Placeholder 2"/>
          <p:cNvSpPr>
            <a:spLocks noGrp="1"/>
          </p:cNvSpPr>
          <p:nvPr>
            <p:ph idx="1"/>
          </p:nvPr>
        </p:nvSpPr>
        <p:spPr>
          <a:xfrm>
            <a:off x="448966" y="891995"/>
            <a:ext cx="8246070" cy="3512210"/>
          </a:xfrm>
        </p:spPr>
        <p:txBody>
          <a:bodyPr>
            <a:normAutofit/>
          </a:bodyPr>
          <a:lstStyle/>
          <a:p>
            <a:r>
              <a:rPr lang="en-US" sz="2000" dirty="0"/>
              <a:t>The covariance matrix is the first step in dimensionality reduction because it gives an idea of the number of features that strongly relate, and </a:t>
            </a:r>
            <a:r>
              <a:rPr lang="en-US" sz="2000"/>
              <a:t>it also gives </a:t>
            </a:r>
            <a:r>
              <a:rPr lang="en-US" sz="2000" dirty="0"/>
              <a:t>an idea of the number of strongly related features so that those features can be discarded.</a:t>
            </a:r>
          </a:p>
          <a:p>
            <a:r>
              <a:rPr lang="en-US" sz="2000" dirty="0"/>
              <a:t>It also gives the detail of all independent features. </a:t>
            </a:r>
          </a:p>
          <a:p>
            <a:r>
              <a:rPr lang="en-US" sz="2000" dirty="0"/>
              <a:t>It provides an idea of the correlation between all the different pairs of features.</a:t>
            </a:r>
          </a:p>
          <a:p>
            <a:endParaRPr lang="en-US" sz="2000" dirty="0"/>
          </a:p>
        </p:txBody>
      </p:sp>
    </p:spTree>
    <p:extLst>
      <p:ext uri="{BB962C8B-B14F-4D97-AF65-F5344CB8AC3E}">
        <p14:creationId xmlns:p14="http://schemas.microsoft.com/office/powerpoint/2010/main" val="103531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02FE-DC5C-21C1-03DC-0ED6B4CF7580}"/>
              </a:ext>
            </a:extLst>
          </p:cNvPr>
          <p:cNvSpPr>
            <a:spLocks noGrp="1"/>
          </p:cNvSpPr>
          <p:nvPr>
            <p:ph type="title"/>
          </p:nvPr>
        </p:nvSpPr>
        <p:spPr/>
        <p:txBody>
          <a:bodyPr/>
          <a:lstStyle/>
          <a:p>
            <a:r>
              <a:rPr lang="en-US" altLang="en-US" b="1" dirty="0"/>
              <a:t>Dimensionality Reduction</a:t>
            </a:r>
            <a:endParaRPr lang="en-US" dirty="0"/>
          </a:p>
        </p:txBody>
      </p:sp>
      <p:sp>
        <p:nvSpPr>
          <p:cNvPr id="5" name="Content Placeholder 2">
            <a:extLst>
              <a:ext uri="{FF2B5EF4-FFF2-40B4-BE49-F238E27FC236}">
                <a16:creationId xmlns:a16="http://schemas.microsoft.com/office/drawing/2014/main" id="{05B30146-6EEF-15BA-4A6E-26DB4F569521}"/>
              </a:ext>
            </a:extLst>
          </p:cNvPr>
          <p:cNvSpPr txBox="1">
            <a:spLocks/>
          </p:cNvSpPr>
          <p:nvPr/>
        </p:nvSpPr>
        <p:spPr>
          <a:xfrm>
            <a:off x="76200" y="880774"/>
            <a:ext cx="4800600" cy="134807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Wingdings" pitchFamily="2" charset="2"/>
              <a:buChar char="§"/>
              <a:defRPr sz="16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Wingdings" pitchFamily="2" charset="2"/>
              <a:buChar char="§"/>
              <a:defRPr sz="18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Arial" pitchFamily="34" charset="0"/>
              <a:buNone/>
            </a:pPr>
            <a:r>
              <a:rPr lang="en-US" altLang="en-US" sz="2000" b="1" dirty="0"/>
              <a:t>Feature extraction</a:t>
            </a:r>
            <a:r>
              <a:rPr lang="en-US" altLang="en-US" sz="2000" dirty="0"/>
              <a:t>: finds a set of </a:t>
            </a:r>
            <a:r>
              <a:rPr lang="en-US" altLang="en-US" sz="2000" dirty="0">
                <a:solidFill>
                  <a:srgbClr val="FF0000"/>
                </a:solidFill>
              </a:rPr>
              <a:t>new</a:t>
            </a:r>
            <a:r>
              <a:rPr lang="en-US" altLang="en-US" sz="2000" dirty="0"/>
              <a:t> features (i.e., through some mapping </a:t>
            </a:r>
            <a:r>
              <a:rPr lang="en-US" altLang="en-US" sz="2000" dirty="0">
                <a:solidFill>
                  <a:srgbClr val="FF0000"/>
                </a:solidFill>
              </a:rPr>
              <a:t>f()</a:t>
            </a:r>
            <a:r>
              <a:rPr lang="en-US" altLang="en-US" sz="2000" dirty="0"/>
              <a:t>) from the </a:t>
            </a:r>
            <a:r>
              <a:rPr lang="en-US" altLang="en-US" sz="2000" dirty="0">
                <a:solidFill>
                  <a:srgbClr val="FF0000"/>
                </a:solidFill>
              </a:rPr>
              <a:t>existing</a:t>
            </a:r>
            <a:r>
              <a:rPr lang="en-US" altLang="en-US" sz="2000" dirty="0"/>
              <a:t> features.</a:t>
            </a:r>
          </a:p>
        </p:txBody>
      </p:sp>
      <p:graphicFrame>
        <p:nvGraphicFramePr>
          <p:cNvPr id="6" name="Object 1">
            <a:extLst>
              <a:ext uri="{FF2B5EF4-FFF2-40B4-BE49-F238E27FC236}">
                <a16:creationId xmlns:a16="http://schemas.microsoft.com/office/drawing/2014/main" id="{4BAD15D6-1F90-6C93-96BB-3828D9A92D5D}"/>
              </a:ext>
            </a:extLst>
          </p:cNvPr>
          <p:cNvGraphicFramePr>
            <a:graphicFrameLocks noChangeAspect="1"/>
          </p:cNvGraphicFramePr>
          <p:nvPr>
            <p:extLst>
              <p:ext uri="{D42A27DB-BD31-4B8C-83A1-F6EECF244321}">
                <p14:modId xmlns:p14="http://schemas.microsoft.com/office/powerpoint/2010/main" val="1247983774"/>
              </p:ext>
            </p:extLst>
          </p:nvPr>
        </p:nvGraphicFramePr>
        <p:xfrm>
          <a:off x="5800292" y="2012752"/>
          <a:ext cx="2233612" cy="2270522"/>
        </p:xfrm>
        <a:graphic>
          <a:graphicData uri="http://schemas.openxmlformats.org/presentationml/2006/ole">
            <mc:AlternateContent xmlns:mc="http://schemas.openxmlformats.org/markup-compatibility/2006">
              <mc:Choice xmlns:v="urn:schemas-microsoft-com:vml" Requires="v">
                <p:oleObj name="Equation" r:id="rId3" imgW="1371600" imgH="1854200" progId="Equation.DSMT4">
                  <p:embed/>
                </p:oleObj>
              </mc:Choice>
              <mc:Fallback>
                <p:oleObj name="Equation" r:id="rId3" imgW="1371600" imgH="1854200" progId="Equation.DSMT4">
                  <p:embed/>
                  <p:pic>
                    <p:nvPicPr>
                      <p:cNvPr id="1229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292" y="2012752"/>
                        <a:ext cx="2233612" cy="2270522"/>
                      </a:xfrm>
                      <a:prstGeom prst="rect">
                        <a:avLst/>
                      </a:prstGeom>
                      <a:noFill/>
                      <a:ln>
                        <a:noFill/>
                      </a:ln>
                    </p:spPr>
                  </p:pic>
                </p:oleObj>
              </mc:Fallback>
            </mc:AlternateContent>
          </a:graphicData>
        </a:graphic>
      </p:graphicFrame>
      <p:graphicFrame>
        <p:nvGraphicFramePr>
          <p:cNvPr id="7" name="Object 1">
            <a:extLst>
              <a:ext uri="{FF2B5EF4-FFF2-40B4-BE49-F238E27FC236}">
                <a16:creationId xmlns:a16="http://schemas.microsoft.com/office/drawing/2014/main" id="{2AC219F1-7F7D-3D6F-7EDD-992D46C84B98}"/>
              </a:ext>
            </a:extLst>
          </p:cNvPr>
          <p:cNvGraphicFramePr>
            <a:graphicFrameLocks noChangeAspect="1"/>
          </p:cNvGraphicFramePr>
          <p:nvPr>
            <p:extLst>
              <p:ext uri="{D42A27DB-BD31-4B8C-83A1-F6EECF244321}">
                <p14:modId xmlns:p14="http://schemas.microsoft.com/office/powerpoint/2010/main" val="2147604170"/>
              </p:ext>
            </p:extLst>
          </p:nvPr>
        </p:nvGraphicFramePr>
        <p:xfrm>
          <a:off x="1110096" y="2208014"/>
          <a:ext cx="2589212" cy="2075260"/>
        </p:xfrm>
        <a:graphic>
          <a:graphicData uri="http://schemas.openxmlformats.org/presentationml/2006/ole">
            <mc:AlternateContent xmlns:mc="http://schemas.openxmlformats.org/markup-compatibility/2006">
              <mc:Choice xmlns:v="urn:schemas-microsoft-com:vml" Requires="v">
                <p:oleObj name="Equation" r:id="rId5" imgW="1739900" imgH="1854200" progId="Equation.DSMT4">
                  <p:embed/>
                </p:oleObj>
              </mc:Choice>
              <mc:Fallback>
                <p:oleObj name="Equation" r:id="rId5" imgW="1739900" imgH="1854200" progId="Equation.DSMT4">
                  <p:embed/>
                  <p:pic>
                    <p:nvPicPr>
                      <p:cNvPr id="14342"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0096" y="2208014"/>
                        <a:ext cx="2589212" cy="2075260"/>
                      </a:xfrm>
                      <a:prstGeom prst="rect">
                        <a:avLst/>
                      </a:prstGeom>
                      <a:noFill/>
                      <a:ln>
                        <a:noFill/>
                      </a:ln>
                    </p:spPr>
                  </p:pic>
                </p:oleObj>
              </mc:Fallback>
            </mc:AlternateContent>
          </a:graphicData>
        </a:graphic>
      </p:graphicFrame>
      <p:sp>
        <p:nvSpPr>
          <p:cNvPr id="8" name="Rectangle 7">
            <a:extLst>
              <a:ext uri="{FF2B5EF4-FFF2-40B4-BE49-F238E27FC236}">
                <a16:creationId xmlns:a16="http://schemas.microsoft.com/office/drawing/2014/main" id="{91719596-731A-542B-B8C2-3C0613075F0A}"/>
              </a:ext>
            </a:extLst>
          </p:cNvPr>
          <p:cNvSpPr/>
          <p:nvPr/>
        </p:nvSpPr>
        <p:spPr>
          <a:xfrm>
            <a:off x="4800599" y="880774"/>
            <a:ext cx="4075545" cy="707886"/>
          </a:xfrm>
          <a:prstGeom prst="rect">
            <a:avLst/>
          </a:prstGeom>
        </p:spPr>
        <p:txBody>
          <a:bodyPr wrap="square">
            <a:spAutoFit/>
          </a:bodyPr>
          <a:lstStyle/>
          <a:p>
            <a:pPr lvl="1">
              <a:spcBef>
                <a:spcPct val="20000"/>
              </a:spcBef>
              <a:buClr>
                <a:srgbClr val="000000"/>
              </a:buClr>
              <a:defRPr/>
            </a:pPr>
            <a:r>
              <a:rPr lang="en-US" sz="2000" b="1" kern="0" dirty="0">
                <a:solidFill>
                  <a:srgbClr val="000000"/>
                </a:solidFill>
                <a:latin typeface="Arial"/>
              </a:rPr>
              <a:t>Feature selection</a:t>
            </a:r>
            <a:r>
              <a:rPr lang="en-US" sz="2000" b="0" kern="0" dirty="0">
                <a:solidFill>
                  <a:srgbClr val="000000"/>
                </a:solidFill>
                <a:latin typeface="Arial"/>
              </a:rPr>
              <a:t>: chooses a subset of the </a:t>
            </a:r>
            <a:r>
              <a:rPr lang="en-US" sz="2000" b="0" kern="0" dirty="0">
                <a:solidFill>
                  <a:srgbClr val="FF0000"/>
                </a:solidFill>
                <a:latin typeface="Arial"/>
              </a:rPr>
              <a:t>original</a:t>
            </a:r>
            <a:r>
              <a:rPr lang="en-US" sz="2000" b="0" kern="0" dirty="0">
                <a:solidFill>
                  <a:srgbClr val="000000"/>
                </a:solidFill>
                <a:latin typeface="Arial"/>
              </a:rPr>
              <a:t> features.</a:t>
            </a:r>
          </a:p>
        </p:txBody>
      </p:sp>
      <p:sp>
        <p:nvSpPr>
          <p:cNvPr id="9" name="Rectangle 8">
            <a:extLst>
              <a:ext uri="{FF2B5EF4-FFF2-40B4-BE49-F238E27FC236}">
                <a16:creationId xmlns:a16="http://schemas.microsoft.com/office/drawing/2014/main" id="{4A1F03A3-E08D-CC93-F384-11D0D150728B}"/>
              </a:ext>
            </a:extLst>
          </p:cNvPr>
          <p:cNvSpPr/>
          <p:nvPr/>
        </p:nvSpPr>
        <p:spPr>
          <a:xfrm>
            <a:off x="2013384" y="1991321"/>
            <a:ext cx="1992313" cy="923330"/>
          </a:xfrm>
          <a:prstGeom prst="rect">
            <a:avLst/>
          </a:prstGeom>
        </p:spPr>
        <p:txBody>
          <a:bodyPr>
            <a:spAutoFit/>
          </a:bodyPr>
          <a:lstStyle/>
          <a:p>
            <a:pPr>
              <a:defRPr/>
            </a:pPr>
            <a:r>
              <a:rPr lang="en-US" sz="1800" b="0" dirty="0">
                <a:latin typeface="+mn-lt"/>
              </a:rPr>
              <a:t>The mapping f() could be </a:t>
            </a:r>
            <a:r>
              <a:rPr lang="en-US" sz="1800" b="0" dirty="0">
                <a:solidFill>
                  <a:srgbClr val="FF0000"/>
                </a:solidFill>
                <a:latin typeface="+mn-lt"/>
              </a:rPr>
              <a:t>linear</a:t>
            </a:r>
            <a:r>
              <a:rPr lang="en-US" sz="1800" b="0" dirty="0">
                <a:solidFill>
                  <a:schemeClr val="bg2"/>
                </a:solidFill>
                <a:latin typeface="+mn-lt"/>
              </a:rPr>
              <a:t> </a:t>
            </a:r>
            <a:r>
              <a:rPr lang="en-US" sz="1800" b="0" dirty="0">
                <a:latin typeface="+mn-lt"/>
              </a:rPr>
              <a:t>or</a:t>
            </a:r>
            <a:r>
              <a:rPr lang="en-US" sz="1800" b="0" dirty="0">
                <a:solidFill>
                  <a:schemeClr val="bg2"/>
                </a:solidFill>
                <a:latin typeface="+mn-lt"/>
              </a:rPr>
              <a:t> </a:t>
            </a:r>
            <a:r>
              <a:rPr lang="en-US" sz="1800" b="0" dirty="0">
                <a:solidFill>
                  <a:srgbClr val="FF0000"/>
                </a:solidFill>
                <a:latin typeface="+mn-lt"/>
              </a:rPr>
              <a:t>non-linear</a:t>
            </a:r>
          </a:p>
        </p:txBody>
      </p:sp>
    </p:spTree>
    <p:extLst>
      <p:ext uri="{BB962C8B-B14F-4D97-AF65-F5344CB8AC3E}">
        <p14:creationId xmlns:p14="http://schemas.microsoft.com/office/powerpoint/2010/main" val="112771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
            <a:extLst>
              <a:ext uri="{FF2B5EF4-FFF2-40B4-BE49-F238E27FC236}">
                <a16:creationId xmlns:a16="http://schemas.microsoft.com/office/drawing/2014/main" id="{7324AD8B-27DE-D9B8-5865-C61203FD647D}"/>
              </a:ext>
            </a:extLst>
          </p:cNvPr>
          <p:cNvGraphicFramePr>
            <a:graphicFrameLocks noChangeAspect="1"/>
          </p:cNvGraphicFramePr>
          <p:nvPr/>
        </p:nvGraphicFramePr>
        <p:xfrm>
          <a:off x="2590801" y="2825354"/>
          <a:ext cx="2589213" cy="2075259"/>
        </p:xfrm>
        <a:graphic>
          <a:graphicData uri="http://schemas.openxmlformats.org/presentationml/2006/ole">
            <mc:AlternateContent xmlns:mc="http://schemas.openxmlformats.org/markup-compatibility/2006">
              <mc:Choice xmlns:v="urn:schemas-microsoft-com:vml" Requires="v">
                <p:oleObj name="Equation" r:id="rId3" imgW="1739900" imgH="1854200" progId="Equation.DSMT4">
                  <p:embed/>
                </p:oleObj>
              </mc:Choice>
              <mc:Fallback>
                <p:oleObj name="Equation" r:id="rId3" imgW="1739900" imgH="1854200" progId="Equation.DSMT4">
                  <p:embed/>
                  <p:pic>
                    <p:nvPicPr>
                      <p:cNvPr id="1638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1" y="2825354"/>
                        <a:ext cx="2589213" cy="207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1">
            <a:extLst>
              <a:ext uri="{FF2B5EF4-FFF2-40B4-BE49-F238E27FC236}">
                <a16:creationId xmlns:a16="http://schemas.microsoft.com/office/drawing/2014/main" id="{DD12968B-DE9E-6FC8-2889-60DAE2385367}"/>
              </a:ext>
            </a:extLst>
          </p:cNvPr>
          <p:cNvSpPr>
            <a:spLocks noGrp="1"/>
          </p:cNvSpPr>
          <p:nvPr>
            <p:ph type="title"/>
          </p:nvPr>
        </p:nvSpPr>
        <p:spPr>
          <a:xfrm>
            <a:off x="448965" y="281175"/>
            <a:ext cx="8246070" cy="610820"/>
          </a:xfrm>
        </p:spPr>
        <p:txBody>
          <a:bodyPr>
            <a:normAutofit/>
          </a:bodyPr>
          <a:lstStyle/>
          <a:p>
            <a:pPr eaLnBrk="1" hangingPunct="1"/>
            <a:r>
              <a:rPr lang="en-US" altLang="en-US"/>
              <a:t>Feature Extraction</a:t>
            </a:r>
          </a:p>
        </p:txBody>
      </p:sp>
      <p:sp>
        <p:nvSpPr>
          <p:cNvPr id="7" name="Content Placeholder 2">
            <a:extLst>
              <a:ext uri="{FF2B5EF4-FFF2-40B4-BE49-F238E27FC236}">
                <a16:creationId xmlns:a16="http://schemas.microsoft.com/office/drawing/2014/main" id="{127D5D9D-AB8C-FFFE-4746-D97BF184327F}"/>
              </a:ext>
            </a:extLst>
          </p:cNvPr>
          <p:cNvSpPr txBox="1">
            <a:spLocks/>
          </p:cNvSpPr>
          <p:nvPr/>
        </p:nvSpPr>
        <p:spPr>
          <a:xfrm>
            <a:off x="296260" y="1044700"/>
            <a:ext cx="8510587" cy="18288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Wingdings" pitchFamily="2" charset="2"/>
              <a:buChar char="§"/>
              <a:defRPr sz="16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Wingdings" pitchFamily="2" charset="2"/>
              <a:buChar char="§"/>
              <a:defRPr sz="18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defRPr/>
            </a:pPr>
            <a:r>
              <a:rPr lang="en-US" sz="2400" dirty="0">
                <a:solidFill>
                  <a:srgbClr val="FF0000"/>
                </a:solidFill>
              </a:rPr>
              <a:t>Linear</a:t>
            </a:r>
            <a:r>
              <a:rPr lang="en-US" sz="2400" dirty="0">
                <a:solidFill>
                  <a:srgbClr val="000000"/>
                </a:solidFill>
              </a:rPr>
              <a:t>  combinations are particularly attractive because they are simpler to compute and analytically tractable.</a:t>
            </a:r>
          </a:p>
          <a:p>
            <a:pPr>
              <a:defRPr/>
            </a:pPr>
            <a:endParaRPr lang="en-US" altLang="en-US" sz="2400" u="sng" dirty="0">
              <a:solidFill>
                <a:srgbClr val="FF0000"/>
              </a:solidFill>
              <a:latin typeface="NimbusSanL-Regu"/>
            </a:endParaRPr>
          </a:p>
          <a:p>
            <a:pPr>
              <a:defRPr/>
            </a:pPr>
            <a:r>
              <a:rPr lang="en-US" altLang="en-US" sz="2400" dirty="0">
                <a:latin typeface="NimbusSanL-Regu"/>
              </a:rPr>
              <a:t>Given </a:t>
            </a:r>
            <a:r>
              <a:rPr lang="en-US" altLang="en-US" sz="2400" dirty="0">
                <a:solidFill>
                  <a:srgbClr val="FF0000"/>
                </a:solidFill>
                <a:latin typeface="CMBX12"/>
              </a:rPr>
              <a:t>x</a:t>
            </a:r>
            <a:r>
              <a:rPr lang="en-US" altLang="en-US" sz="2400" dirty="0">
                <a:latin typeface="CMBX12"/>
              </a:rPr>
              <a:t> </a:t>
            </a:r>
            <a:r>
              <a:rPr lang="el-GR" altLang="en-US" sz="2400" dirty="0">
                <a:latin typeface="CMBX12"/>
              </a:rPr>
              <a:t>ϵ</a:t>
            </a:r>
            <a:r>
              <a:rPr lang="en-US" altLang="en-US" sz="2400" dirty="0">
                <a:latin typeface="CMBX12"/>
              </a:rPr>
              <a:t> </a:t>
            </a:r>
            <a:r>
              <a:rPr lang="en-US" altLang="en-US" sz="2400" dirty="0">
                <a:latin typeface="MSBM10"/>
              </a:rPr>
              <a:t>R</a:t>
            </a:r>
            <a:r>
              <a:rPr lang="en-US" altLang="en-US" sz="2400" baseline="30000" dirty="0">
                <a:latin typeface="MSBM10"/>
              </a:rPr>
              <a:t>N</a:t>
            </a:r>
            <a:r>
              <a:rPr lang="en-US" altLang="en-US" sz="2400" dirty="0">
                <a:latin typeface="NimbusSanL-Regu"/>
              </a:rPr>
              <a:t>, find an </a:t>
            </a:r>
            <a:r>
              <a:rPr lang="en-US" altLang="en-US" sz="2400" dirty="0">
                <a:solidFill>
                  <a:srgbClr val="FF0000"/>
                </a:solidFill>
                <a:latin typeface="NimbusSanL-Regu"/>
              </a:rPr>
              <a:t>K x N </a:t>
            </a:r>
            <a:r>
              <a:rPr lang="en-US" altLang="en-US" sz="2400" dirty="0">
                <a:latin typeface="NimbusSanL-Regu"/>
              </a:rPr>
              <a:t>matrix </a:t>
            </a:r>
            <a:r>
              <a:rPr lang="en-US" altLang="en-US" sz="2400" dirty="0">
                <a:solidFill>
                  <a:srgbClr val="FF0000"/>
                </a:solidFill>
                <a:latin typeface="NimbusSanL-Regu"/>
              </a:rPr>
              <a:t>T</a:t>
            </a:r>
            <a:r>
              <a:rPr lang="en-US" altLang="en-US" sz="2400" dirty="0">
                <a:latin typeface="CMBX12"/>
              </a:rPr>
              <a:t> </a:t>
            </a:r>
            <a:r>
              <a:rPr lang="en-US" altLang="en-US" sz="2400" dirty="0">
                <a:latin typeface="NimbusSanL-Regu"/>
              </a:rPr>
              <a:t>such that: </a:t>
            </a:r>
          </a:p>
          <a:p>
            <a:pPr>
              <a:defRPr/>
            </a:pPr>
            <a:endParaRPr lang="en-US" altLang="en-US" sz="1200" dirty="0">
              <a:solidFill>
                <a:srgbClr val="FF0000"/>
              </a:solidFill>
              <a:latin typeface="NimbusSanL-Regu"/>
            </a:endParaRPr>
          </a:p>
          <a:p>
            <a:pPr marL="0" indent="0">
              <a:buFontTx/>
              <a:buNone/>
              <a:defRPr/>
            </a:pPr>
            <a:r>
              <a:rPr lang="en-US" altLang="en-US" sz="2400" dirty="0">
                <a:solidFill>
                  <a:srgbClr val="FF0000"/>
                </a:solidFill>
                <a:latin typeface="NimbusSanL-Regu"/>
              </a:rPr>
              <a:t>                     </a:t>
            </a:r>
            <a:r>
              <a:rPr lang="en-US" altLang="en-US" sz="2400" dirty="0">
                <a:solidFill>
                  <a:srgbClr val="FF0000"/>
                </a:solidFill>
                <a:latin typeface="CMBX12"/>
              </a:rPr>
              <a:t>y </a:t>
            </a:r>
            <a:r>
              <a:rPr lang="en-US" altLang="en-US" sz="2400" dirty="0">
                <a:solidFill>
                  <a:srgbClr val="FF0000"/>
                </a:solidFill>
                <a:latin typeface="CMR12"/>
              </a:rPr>
              <a:t>= </a:t>
            </a:r>
            <a:r>
              <a:rPr lang="en-US" altLang="en-US" sz="2400" dirty="0">
                <a:solidFill>
                  <a:srgbClr val="FF0000"/>
                </a:solidFill>
                <a:latin typeface="CMBX12"/>
              </a:rPr>
              <a:t>Tx  </a:t>
            </a:r>
            <a:r>
              <a:rPr lang="el-GR" altLang="en-US" sz="2400" dirty="0">
                <a:latin typeface="CMBX12"/>
              </a:rPr>
              <a:t>ϵ</a:t>
            </a:r>
            <a:r>
              <a:rPr lang="en-US" altLang="en-US" sz="2400" dirty="0">
                <a:latin typeface="CMSY10"/>
              </a:rPr>
              <a:t> </a:t>
            </a:r>
            <a:r>
              <a:rPr lang="en-US" altLang="en-US" sz="2400" dirty="0">
                <a:latin typeface="MSBM10"/>
              </a:rPr>
              <a:t>R</a:t>
            </a:r>
            <a:r>
              <a:rPr lang="en-US" altLang="en-US" sz="2400" baseline="30000" dirty="0">
                <a:latin typeface="MSBM10"/>
              </a:rPr>
              <a:t>K</a:t>
            </a:r>
            <a:r>
              <a:rPr lang="en-US" altLang="en-US" sz="2400" dirty="0">
                <a:latin typeface="CMSY6"/>
              </a:rPr>
              <a:t> </a:t>
            </a:r>
            <a:r>
              <a:rPr lang="en-US" altLang="en-US" sz="2400" dirty="0">
                <a:latin typeface="NimbusSanL-Regu"/>
              </a:rPr>
              <a:t>where </a:t>
            </a:r>
            <a:r>
              <a:rPr lang="en-US" altLang="en-US" sz="2400" dirty="0">
                <a:latin typeface="CMMI12"/>
              </a:rPr>
              <a:t>K&lt;&lt;N </a:t>
            </a:r>
            <a:endParaRPr lang="en-US" altLang="en-US" sz="2400" dirty="0">
              <a:solidFill>
                <a:srgbClr val="FF0000"/>
              </a:solidFill>
              <a:latin typeface="CMMI12"/>
            </a:endParaRPr>
          </a:p>
        </p:txBody>
      </p:sp>
      <p:sp>
        <p:nvSpPr>
          <p:cNvPr id="8" name="Rectangle 7">
            <a:extLst>
              <a:ext uri="{FF2B5EF4-FFF2-40B4-BE49-F238E27FC236}">
                <a16:creationId xmlns:a16="http://schemas.microsoft.com/office/drawing/2014/main" id="{5B51609F-C380-4C71-74E8-2522831A760F}"/>
              </a:ext>
            </a:extLst>
          </p:cNvPr>
          <p:cNvSpPr/>
          <p:nvPr/>
        </p:nvSpPr>
        <p:spPr>
          <a:xfrm>
            <a:off x="5699760" y="2564540"/>
            <a:ext cx="3261360" cy="1754326"/>
          </a:xfrm>
          <a:prstGeom prst="rect">
            <a:avLst/>
          </a:prstGeom>
        </p:spPr>
        <p:txBody>
          <a:bodyPr wrap="square">
            <a:spAutoFit/>
          </a:bodyPr>
          <a:lstStyle/>
          <a:p>
            <a:pPr>
              <a:defRPr/>
            </a:pPr>
            <a:r>
              <a:rPr lang="en-US" sz="1800" b="0" dirty="0">
                <a:latin typeface="+mn-lt"/>
              </a:rPr>
              <a:t>This is a </a:t>
            </a:r>
            <a:r>
              <a:rPr lang="en-US" sz="1800" b="0" dirty="0">
                <a:solidFill>
                  <a:srgbClr val="FF0000"/>
                </a:solidFill>
                <a:latin typeface="+mn-lt"/>
              </a:rPr>
              <a:t>projection</a:t>
            </a:r>
            <a:r>
              <a:rPr lang="en-US" sz="1800" b="0" dirty="0">
                <a:latin typeface="+mn-lt"/>
              </a:rPr>
              <a:t> from the N-dimensional space to a K-dimensional space.</a:t>
            </a:r>
          </a:p>
          <a:p>
            <a:pPr>
              <a:defRPr/>
            </a:pPr>
            <a:r>
              <a:rPr lang="en-US" dirty="0"/>
              <a:t>X is the old set of dimensions and Y is the new set of dimensions</a:t>
            </a:r>
            <a:endParaRPr lang="en-US" sz="1800" b="0" dirty="0">
              <a:latin typeface="+mn-lt"/>
            </a:endParaRPr>
          </a:p>
        </p:txBody>
      </p:sp>
      <p:sp>
        <p:nvSpPr>
          <p:cNvPr id="9" name="Rectangle 8">
            <a:extLst>
              <a:ext uri="{FF2B5EF4-FFF2-40B4-BE49-F238E27FC236}">
                <a16:creationId xmlns:a16="http://schemas.microsoft.com/office/drawing/2014/main" id="{3F7D4B19-46AF-46F1-AF96-45ED9A6A754C}"/>
              </a:ext>
            </a:extLst>
          </p:cNvPr>
          <p:cNvSpPr/>
          <p:nvPr/>
        </p:nvSpPr>
        <p:spPr>
          <a:xfrm>
            <a:off x="3810001" y="3371851"/>
            <a:ext cx="372218" cy="461665"/>
          </a:xfrm>
          <a:prstGeom prst="rect">
            <a:avLst/>
          </a:prstGeom>
        </p:spPr>
        <p:txBody>
          <a:bodyPr wrap="none">
            <a:spAutoFit/>
          </a:bodyPr>
          <a:lstStyle/>
          <a:p>
            <a:pPr>
              <a:defRPr/>
            </a:pPr>
            <a:r>
              <a:rPr lang="en-US" sz="2400" b="0" kern="0" dirty="0">
                <a:solidFill>
                  <a:srgbClr val="FF0000"/>
                </a:solidFill>
                <a:latin typeface="CMBX12"/>
              </a:rPr>
              <a:t>T</a:t>
            </a:r>
            <a:endParaRPr lang="en-US" b="0" dirty="0"/>
          </a:p>
        </p:txBody>
      </p:sp>
    </p:spTree>
    <p:extLst>
      <p:ext uri="{BB962C8B-B14F-4D97-AF65-F5344CB8AC3E}">
        <p14:creationId xmlns:p14="http://schemas.microsoft.com/office/powerpoint/2010/main" val="212828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1F749BE-1AE6-B5E9-438B-289DA84B3FC9}"/>
              </a:ext>
            </a:extLst>
          </p:cNvPr>
          <p:cNvSpPr>
            <a:spLocks noGrp="1"/>
          </p:cNvSpPr>
          <p:nvPr>
            <p:ph type="title"/>
          </p:nvPr>
        </p:nvSpPr>
        <p:spPr>
          <a:xfrm>
            <a:off x="448965" y="281175"/>
            <a:ext cx="8246070" cy="610820"/>
          </a:xfrm>
        </p:spPr>
        <p:txBody>
          <a:bodyPr>
            <a:normAutofit/>
          </a:bodyPr>
          <a:lstStyle/>
          <a:p>
            <a:r>
              <a:rPr lang="en-US" altLang="en-US"/>
              <a:t>Feature Extraction (cont’d)</a:t>
            </a:r>
          </a:p>
        </p:txBody>
      </p:sp>
      <p:sp>
        <p:nvSpPr>
          <p:cNvPr id="6" name="Content Placeholder 2">
            <a:extLst>
              <a:ext uri="{FF2B5EF4-FFF2-40B4-BE49-F238E27FC236}">
                <a16:creationId xmlns:a16="http://schemas.microsoft.com/office/drawing/2014/main" id="{F5EA6094-BE79-379B-D644-56C89B12AA3D}"/>
              </a:ext>
            </a:extLst>
          </p:cNvPr>
          <p:cNvSpPr txBox="1">
            <a:spLocks/>
          </p:cNvSpPr>
          <p:nvPr/>
        </p:nvSpPr>
        <p:spPr>
          <a:xfrm>
            <a:off x="296260" y="891995"/>
            <a:ext cx="8370887" cy="39433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Wingdings" pitchFamily="2" charset="2"/>
              <a:buChar char="§"/>
              <a:defRPr sz="16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Wingdings" pitchFamily="2" charset="2"/>
              <a:buChar char="§"/>
              <a:defRPr sz="18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altLang="en-US" sz="2400" dirty="0"/>
              <a:t>From a mathematical point of view, finding an </a:t>
            </a:r>
            <a:r>
              <a:rPr lang="en-US" altLang="en-US" sz="2400" dirty="0">
                <a:solidFill>
                  <a:srgbClr val="FF0000"/>
                </a:solidFill>
              </a:rPr>
              <a:t>optimum</a:t>
            </a:r>
            <a:r>
              <a:rPr lang="en-US" altLang="en-US" sz="2400" dirty="0"/>
              <a:t> mapping </a:t>
            </a:r>
            <a:r>
              <a:rPr lang="en-US" altLang="en-US" sz="2400" b="1" dirty="0"/>
              <a:t>y</a:t>
            </a:r>
            <a:r>
              <a:rPr lang="en-US" altLang="en-US" sz="2400" dirty="0"/>
              <a:t>=𝑓(</a:t>
            </a:r>
            <a:r>
              <a:rPr lang="en-US" altLang="en-US" sz="2400" b="1" dirty="0">
                <a:latin typeface="CMBX12"/>
              </a:rPr>
              <a:t>x</a:t>
            </a:r>
            <a:r>
              <a:rPr lang="en-US" altLang="en-US" sz="2400" dirty="0"/>
              <a:t>) is equivalent to optimizing an </a:t>
            </a:r>
            <a:r>
              <a:rPr lang="en-US" altLang="en-US" sz="2400" b="1" dirty="0"/>
              <a:t>objective</a:t>
            </a:r>
            <a:r>
              <a:rPr lang="en-US" altLang="en-US" sz="2400" dirty="0"/>
              <a:t> criterion.</a:t>
            </a:r>
          </a:p>
          <a:p>
            <a:r>
              <a:rPr lang="en-US" altLang="en-US" sz="2400" dirty="0"/>
              <a:t>Different methods use different objective criteria, e.g.,</a:t>
            </a:r>
            <a:endParaRPr lang="en-US" altLang="en-US" sz="2000" dirty="0">
              <a:solidFill>
                <a:srgbClr val="FF0000"/>
              </a:solidFill>
            </a:endParaRPr>
          </a:p>
          <a:p>
            <a:pPr lvl="1"/>
            <a:r>
              <a:rPr lang="en-US" altLang="en-US" sz="2000" dirty="0">
                <a:solidFill>
                  <a:srgbClr val="FF0000"/>
                </a:solidFill>
              </a:rPr>
              <a:t>Minimize Information Loss</a:t>
            </a:r>
            <a:r>
              <a:rPr lang="en-US" altLang="en-US" sz="2000" dirty="0"/>
              <a:t>: represent the data as accurately as possible in the lower-dimensional space.</a:t>
            </a:r>
          </a:p>
          <a:p>
            <a:pPr lvl="1"/>
            <a:endParaRPr lang="en-US" altLang="en-US" sz="2000" dirty="0">
              <a:solidFill>
                <a:srgbClr val="FF0000"/>
              </a:solidFill>
            </a:endParaRPr>
          </a:p>
          <a:p>
            <a:pPr lvl="1"/>
            <a:r>
              <a:rPr lang="en-US" altLang="en-US" sz="2000" dirty="0">
                <a:solidFill>
                  <a:srgbClr val="FF0000"/>
                </a:solidFill>
              </a:rPr>
              <a:t>Maximize Discriminatory Information</a:t>
            </a:r>
            <a:r>
              <a:rPr lang="en-US" altLang="en-US" sz="2000" dirty="0"/>
              <a:t>: enhance the class-discriminatory information in the lower-dimensional space.</a:t>
            </a:r>
          </a:p>
        </p:txBody>
      </p:sp>
    </p:spTree>
    <p:extLst>
      <p:ext uri="{BB962C8B-B14F-4D97-AF65-F5344CB8AC3E}">
        <p14:creationId xmlns:p14="http://schemas.microsoft.com/office/powerpoint/2010/main" val="426090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DA8D211-24CF-589E-CA57-9AF31025939F}"/>
              </a:ext>
            </a:extLst>
          </p:cNvPr>
          <p:cNvSpPr>
            <a:spLocks noGrp="1"/>
          </p:cNvSpPr>
          <p:nvPr>
            <p:ph type="title"/>
          </p:nvPr>
        </p:nvSpPr>
        <p:spPr>
          <a:xfrm>
            <a:off x="448965" y="433880"/>
            <a:ext cx="8551480" cy="610820"/>
          </a:xfrm>
        </p:spPr>
        <p:txBody>
          <a:bodyPr>
            <a:normAutofit/>
          </a:bodyPr>
          <a:lstStyle/>
          <a:p>
            <a:pPr eaLnBrk="1" hangingPunct="1"/>
            <a:r>
              <a:rPr lang="en-US" altLang="en-US" dirty="0"/>
              <a:t>Feature Extraction (cont’d)</a:t>
            </a:r>
          </a:p>
        </p:txBody>
      </p:sp>
      <p:sp>
        <p:nvSpPr>
          <p:cNvPr id="6" name="Content Placeholder 2">
            <a:extLst>
              <a:ext uri="{FF2B5EF4-FFF2-40B4-BE49-F238E27FC236}">
                <a16:creationId xmlns:a16="http://schemas.microsoft.com/office/drawing/2014/main" id="{4EF43489-07C7-124B-8B78-363C683F3ECB}"/>
              </a:ext>
            </a:extLst>
          </p:cNvPr>
          <p:cNvSpPr txBox="1">
            <a:spLocks/>
          </p:cNvSpPr>
          <p:nvPr/>
        </p:nvSpPr>
        <p:spPr>
          <a:xfrm>
            <a:off x="448966" y="1197405"/>
            <a:ext cx="8246070" cy="351221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Wingdings" pitchFamily="2" charset="2"/>
              <a:buChar char="§"/>
              <a:defRPr sz="16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Wingdings" pitchFamily="2" charset="2"/>
              <a:buChar char="§"/>
              <a:defRPr sz="18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altLang="en-US" sz="2400"/>
              <a:t>Popular </a:t>
            </a:r>
            <a:r>
              <a:rPr lang="en-US" altLang="en-US" sz="2400">
                <a:solidFill>
                  <a:srgbClr val="FF0000"/>
                </a:solidFill>
              </a:rPr>
              <a:t>linear</a:t>
            </a:r>
            <a:r>
              <a:rPr lang="en-US" altLang="en-US" sz="2400"/>
              <a:t> feature extraction methods:</a:t>
            </a:r>
          </a:p>
          <a:p>
            <a:pPr lvl="1"/>
            <a:r>
              <a:rPr lang="en-US" altLang="en-US" sz="2000">
                <a:solidFill>
                  <a:srgbClr val="FF0000"/>
                </a:solidFill>
              </a:rPr>
              <a:t>Principal Components Analysis (PCA): </a:t>
            </a:r>
            <a:r>
              <a:rPr lang="en-US" altLang="en-US" sz="2000"/>
              <a:t>Seeks a projection that </a:t>
            </a:r>
            <a:r>
              <a:rPr lang="en-US" altLang="en-US" sz="2000" b="1"/>
              <a:t>preserves</a:t>
            </a:r>
            <a:r>
              <a:rPr lang="en-US" altLang="en-US" sz="2000"/>
              <a:t> as much </a:t>
            </a:r>
            <a:r>
              <a:rPr lang="en-US" altLang="en-US" sz="2000" b="1"/>
              <a:t>information</a:t>
            </a:r>
            <a:r>
              <a:rPr lang="en-US" altLang="en-US" sz="2000"/>
              <a:t> in the data as possible.</a:t>
            </a:r>
            <a:endParaRPr lang="en-US" altLang="en-US" sz="2000">
              <a:solidFill>
                <a:srgbClr val="FF0000"/>
              </a:solidFill>
            </a:endParaRPr>
          </a:p>
          <a:p>
            <a:pPr lvl="1"/>
            <a:r>
              <a:rPr lang="en-US" altLang="en-US" sz="2000">
                <a:solidFill>
                  <a:srgbClr val="FF0000"/>
                </a:solidFill>
              </a:rPr>
              <a:t>Linear Discriminant Analysis (LDA):</a:t>
            </a:r>
            <a:r>
              <a:rPr lang="en-US" altLang="en-US" sz="2000"/>
              <a:t> Seeks a projection that </a:t>
            </a:r>
            <a:r>
              <a:rPr lang="en-US" altLang="en-US" sz="2000" b="1"/>
              <a:t>best</a:t>
            </a:r>
            <a:r>
              <a:rPr lang="en-US" altLang="en-US" sz="2000"/>
              <a:t> </a:t>
            </a:r>
            <a:r>
              <a:rPr lang="en-US" altLang="en-US" sz="2000" b="1"/>
              <a:t>discriminates</a:t>
            </a:r>
            <a:r>
              <a:rPr lang="en-US" altLang="en-US" sz="2000">
                <a:solidFill>
                  <a:srgbClr val="00B0F0"/>
                </a:solidFill>
              </a:rPr>
              <a:t> </a:t>
            </a:r>
            <a:r>
              <a:rPr lang="en-US" altLang="en-US" sz="2000"/>
              <a:t>the data.</a:t>
            </a:r>
          </a:p>
          <a:p>
            <a:pPr lvl="1"/>
            <a:endParaRPr lang="en-US" altLang="en-US" sz="2000"/>
          </a:p>
          <a:p>
            <a:r>
              <a:rPr lang="en-US" altLang="en-US" sz="2400"/>
              <a:t>Many other methods:</a:t>
            </a:r>
          </a:p>
          <a:p>
            <a:pPr lvl="1"/>
            <a:r>
              <a:rPr lang="en-US" altLang="en-US" sz="2000"/>
              <a:t>Making features as independent as possible (</a:t>
            </a:r>
            <a:r>
              <a:rPr lang="en-US" altLang="en-US" sz="2000">
                <a:solidFill>
                  <a:srgbClr val="FF0000"/>
                </a:solidFill>
              </a:rPr>
              <a:t>Independent Component Analysis or ICA</a:t>
            </a:r>
            <a:r>
              <a:rPr lang="en-US" altLang="en-US" sz="2000"/>
              <a:t>).</a:t>
            </a:r>
          </a:p>
          <a:p>
            <a:pPr lvl="1"/>
            <a:r>
              <a:rPr lang="en-US" altLang="en-US" sz="2000">
                <a:solidFill>
                  <a:srgbClr val="000000"/>
                </a:solidFill>
              </a:rPr>
              <a:t>Retaining interesting directions (</a:t>
            </a:r>
            <a:r>
              <a:rPr lang="en-US" altLang="en-US" sz="2000">
                <a:solidFill>
                  <a:srgbClr val="FF0000"/>
                </a:solidFill>
              </a:rPr>
              <a:t>Projection Pursuit</a:t>
            </a:r>
            <a:r>
              <a:rPr lang="en-US" altLang="en-US" sz="2000">
                <a:solidFill>
                  <a:srgbClr val="000000"/>
                </a:solidFill>
              </a:rPr>
              <a:t>).</a:t>
            </a:r>
            <a:endParaRPr lang="en-US" altLang="en-US" sz="2000"/>
          </a:p>
          <a:p>
            <a:pPr lvl="1"/>
            <a:r>
              <a:rPr lang="en-US" altLang="en-US" sz="2000"/>
              <a:t>Embedding to lower dimensional manifolds (</a:t>
            </a:r>
            <a:r>
              <a:rPr lang="en-US" altLang="en-US" sz="2000">
                <a:solidFill>
                  <a:srgbClr val="FF0000"/>
                </a:solidFill>
              </a:rPr>
              <a:t>Isomap</a:t>
            </a:r>
            <a:r>
              <a:rPr lang="en-US" altLang="en-US" sz="2000"/>
              <a:t>, </a:t>
            </a:r>
            <a:r>
              <a:rPr lang="en-US" altLang="en-US" sz="2000">
                <a:solidFill>
                  <a:srgbClr val="FF0000"/>
                </a:solidFill>
              </a:rPr>
              <a:t>Locally Linear Embedding or LLE</a:t>
            </a:r>
            <a:r>
              <a:rPr lang="en-US" altLang="en-US" sz="2000"/>
              <a:t>).</a:t>
            </a:r>
            <a:endParaRPr lang="en-US" altLang="en-US" sz="2000" dirty="0"/>
          </a:p>
        </p:txBody>
      </p:sp>
    </p:spTree>
    <p:extLst>
      <p:ext uri="{BB962C8B-B14F-4D97-AF65-F5344CB8AC3E}">
        <p14:creationId xmlns:p14="http://schemas.microsoft.com/office/powerpoint/2010/main" val="95061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180D-1440-2FB4-30FB-1B166A956097}"/>
              </a:ext>
            </a:extLst>
          </p:cNvPr>
          <p:cNvSpPr>
            <a:spLocks noGrp="1"/>
          </p:cNvSpPr>
          <p:nvPr>
            <p:ph type="title"/>
          </p:nvPr>
        </p:nvSpPr>
        <p:spPr/>
        <p:txBody>
          <a:bodyPr>
            <a:normAutofit fontScale="90000"/>
          </a:bodyPr>
          <a:lstStyle/>
          <a:p>
            <a:r>
              <a:rPr lang="en-US" dirty="0"/>
              <a:t>Principal Component Analysis</a:t>
            </a:r>
          </a:p>
        </p:txBody>
      </p:sp>
    </p:spTree>
    <p:extLst>
      <p:ext uri="{BB962C8B-B14F-4D97-AF65-F5344CB8AC3E}">
        <p14:creationId xmlns:p14="http://schemas.microsoft.com/office/powerpoint/2010/main" val="347761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Principal Component Analysis (PCA)</a:t>
            </a:r>
            <a:endParaRPr lang="en-US" dirty="0">
              <a:solidFill>
                <a:schemeClr val="tx1"/>
              </a:solidFill>
            </a:endParaRPr>
          </a:p>
        </p:txBody>
      </p:sp>
      <p:sp>
        <p:nvSpPr>
          <p:cNvPr id="3" name="Content Placeholder 2"/>
          <p:cNvSpPr>
            <a:spLocks noGrp="1"/>
          </p:cNvSpPr>
          <p:nvPr>
            <p:ph idx="1"/>
          </p:nvPr>
        </p:nvSpPr>
        <p:spPr>
          <a:xfrm>
            <a:off x="448965" y="987093"/>
            <a:ext cx="8246070" cy="3512210"/>
          </a:xfrm>
        </p:spPr>
        <p:txBody>
          <a:bodyPr>
            <a:normAutofit/>
          </a:bodyPr>
          <a:lstStyle/>
          <a:p>
            <a:pPr marL="0" indent="0">
              <a:buNone/>
            </a:pPr>
            <a:r>
              <a:rPr lang="en-US" sz="2000" dirty="0"/>
              <a:t>Principal Component Analysis (PCA) is an exploratory approach to reduce the data set's dimensionality to 2D or 3D, used in exploratory data analysis for making predictive models. </a:t>
            </a:r>
          </a:p>
          <a:p>
            <a:r>
              <a:rPr lang="en-US" sz="2000" dirty="0"/>
              <a:t>Principal Component Analysis is a linear transformation of data set that defines a new coordinate rule such that:</a:t>
            </a:r>
          </a:p>
          <a:p>
            <a:r>
              <a:rPr lang="en-US" sz="2000" dirty="0"/>
              <a:t>The highest variance by any projection of the data set appears to lay on the first axis.</a:t>
            </a:r>
          </a:p>
          <a:p>
            <a:r>
              <a:rPr lang="en-US" sz="2000" dirty="0"/>
              <a:t>The second biggest variance on the second axis, and so on.</a:t>
            </a:r>
          </a:p>
          <a:p>
            <a:pPr marL="0" indent="0">
              <a:buNone/>
            </a:pPr>
            <a:endParaRPr lang="en-US" sz="2000" dirty="0"/>
          </a:p>
        </p:txBody>
      </p:sp>
    </p:spTree>
    <p:extLst>
      <p:ext uri="{BB962C8B-B14F-4D97-AF65-F5344CB8AC3E}">
        <p14:creationId xmlns:p14="http://schemas.microsoft.com/office/powerpoint/2010/main" val="197141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normAutofit fontScale="90000"/>
          </a:bodyPr>
          <a:lstStyle/>
          <a:p>
            <a:r>
              <a:rPr lang="da-DK" altLang="en-US" dirty="0">
                <a:solidFill>
                  <a:schemeClr val="tx1"/>
                </a:solidFill>
              </a:rPr>
              <a:t>Principal Component Analysis</a:t>
            </a:r>
          </a:p>
        </p:txBody>
      </p:sp>
      <p:sp>
        <p:nvSpPr>
          <p:cNvPr id="610307" name="Rectangle 3"/>
          <p:cNvSpPr>
            <a:spLocks noGrp="1" noChangeArrowheads="1"/>
          </p:cNvSpPr>
          <p:nvPr>
            <p:ph type="body" idx="1"/>
          </p:nvPr>
        </p:nvSpPr>
        <p:spPr/>
        <p:txBody>
          <a:bodyPr>
            <a:normAutofit/>
          </a:bodyPr>
          <a:lstStyle/>
          <a:p>
            <a:r>
              <a:rPr lang="da-DK" altLang="en-US" sz="2000" dirty="0"/>
              <a:t>It is the most common form of factor analysis</a:t>
            </a:r>
          </a:p>
          <a:p>
            <a:r>
              <a:rPr lang="da-DK" altLang="en-US" sz="2000" dirty="0"/>
              <a:t>The new variables/dimensions are:</a:t>
            </a:r>
          </a:p>
          <a:p>
            <a:r>
              <a:rPr lang="da-DK" altLang="en-US" sz="2000" dirty="0"/>
              <a:t>Linear combinations of the original ones</a:t>
            </a:r>
          </a:p>
          <a:p>
            <a:r>
              <a:rPr lang="da-DK" altLang="en-US" sz="2000" dirty="0"/>
              <a:t>Uncorrelated with one another</a:t>
            </a:r>
          </a:p>
          <a:p>
            <a:pPr lvl="1"/>
            <a:r>
              <a:rPr lang="da-DK" altLang="en-US" sz="2000" dirty="0"/>
              <a:t>Orthogonal in original dimension space</a:t>
            </a:r>
          </a:p>
          <a:p>
            <a:r>
              <a:rPr lang="da-DK" altLang="en-US" sz="2000" dirty="0"/>
              <a:t>Capture as much of the original variance in the data as possible</a:t>
            </a:r>
          </a:p>
          <a:p>
            <a:r>
              <a:rPr lang="da-DK" altLang="en-US" sz="2000" dirty="0"/>
              <a:t>Called Principal Components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03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03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03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03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03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0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normAutofit fontScale="90000"/>
          </a:bodyPr>
          <a:lstStyle/>
          <a:p>
            <a:r>
              <a:rPr lang="en-US" altLang="en-US"/>
              <a:t>Principal Components</a:t>
            </a:r>
          </a:p>
        </p:txBody>
      </p:sp>
      <p:sp>
        <p:nvSpPr>
          <p:cNvPr id="646147" name="Rectangle 3"/>
          <p:cNvSpPr>
            <a:spLocks noGrp="1" noChangeArrowheads="1"/>
          </p:cNvSpPr>
          <p:nvPr>
            <p:ph type="body" idx="1"/>
          </p:nvPr>
        </p:nvSpPr>
        <p:spPr/>
        <p:txBody>
          <a:bodyPr>
            <a:normAutofit/>
          </a:bodyPr>
          <a:lstStyle/>
          <a:p>
            <a:r>
              <a:rPr lang="en-US" altLang="en-US" sz="2000" dirty="0"/>
              <a:t>First principal component is the direction of greatest variability (covariance) in the data.</a:t>
            </a:r>
          </a:p>
          <a:p>
            <a:r>
              <a:rPr lang="en-US" altLang="en-US" sz="2000" dirty="0"/>
              <a:t>Second is the next orthogonal (uncorrelated) direction of greatest variability.</a:t>
            </a:r>
          </a:p>
          <a:p>
            <a:r>
              <a:rPr lang="en-US" altLang="en-US" sz="2000" dirty="0"/>
              <a:t>So first remove all the variability along the first component, and then find the next direction of greatest variability.</a:t>
            </a:r>
          </a:p>
          <a:p>
            <a:r>
              <a:rPr lang="en-US" altLang="en-US" sz="2000" dirty="0"/>
              <a:t>And so on …</a:t>
            </a:r>
          </a:p>
        </p:txBody>
      </p:sp>
    </p:spTree>
    <p:extLst>
      <p:ext uri="{BB962C8B-B14F-4D97-AF65-F5344CB8AC3E}">
        <p14:creationId xmlns:p14="http://schemas.microsoft.com/office/powerpoint/2010/main" val="185020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8F0B-11D7-45B6-A612-91B946155071}"/>
              </a:ext>
            </a:extLst>
          </p:cNvPr>
          <p:cNvSpPr>
            <a:spLocks noGrp="1"/>
          </p:cNvSpPr>
          <p:nvPr>
            <p:ph type="title"/>
          </p:nvPr>
        </p:nvSpPr>
        <p:spPr/>
        <p:txBody>
          <a:bodyPr/>
          <a:lstStyle/>
          <a:p>
            <a:r>
              <a:rPr lang="en-US" dirty="0"/>
              <a:t>Curse of Dimensionality</a:t>
            </a:r>
          </a:p>
        </p:txBody>
      </p:sp>
    </p:spTree>
    <p:extLst>
      <p:ext uri="{BB962C8B-B14F-4D97-AF65-F5344CB8AC3E}">
        <p14:creationId xmlns:p14="http://schemas.microsoft.com/office/powerpoint/2010/main" val="3122853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normAutofit fontScale="90000"/>
          </a:bodyPr>
          <a:lstStyle/>
          <a:p>
            <a:r>
              <a:rPr lang="en-US" altLang="en-US" b="1" dirty="0">
                <a:solidFill>
                  <a:schemeClr val="tx1"/>
                </a:solidFill>
              </a:rPr>
              <a:t>Principal Components Analysis (PCA)</a:t>
            </a:r>
          </a:p>
        </p:txBody>
      </p:sp>
      <p:sp>
        <p:nvSpPr>
          <p:cNvPr id="604163" name="Rectangle 3"/>
          <p:cNvSpPr>
            <a:spLocks noGrp="1" noChangeArrowheads="1"/>
          </p:cNvSpPr>
          <p:nvPr>
            <p:ph type="body" idx="1"/>
          </p:nvPr>
        </p:nvSpPr>
        <p:spPr>
          <a:xfrm>
            <a:off x="512974" y="891995"/>
            <a:ext cx="8246070" cy="3512210"/>
          </a:xfrm>
        </p:spPr>
        <p:txBody>
          <a:bodyPr>
            <a:noAutofit/>
          </a:bodyPr>
          <a:lstStyle/>
          <a:p>
            <a:pPr marL="0" indent="0">
              <a:lnSpc>
                <a:spcPct val="90000"/>
              </a:lnSpc>
              <a:buNone/>
            </a:pPr>
            <a:r>
              <a:rPr lang="en-US" altLang="en-US" sz="2000" b="1" dirty="0"/>
              <a:t>Principle:</a:t>
            </a:r>
          </a:p>
          <a:p>
            <a:pPr>
              <a:lnSpc>
                <a:spcPct val="90000"/>
              </a:lnSpc>
            </a:pPr>
            <a:r>
              <a:rPr lang="en-US" altLang="en-US" sz="2000" dirty="0"/>
              <a:t>Linear projection method to reduce the number of parameters </a:t>
            </a:r>
          </a:p>
          <a:p>
            <a:pPr>
              <a:lnSpc>
                <a:spcPct val="90000"/>
              </a:lnSpc>
            </a:pPr>
            <a:r>
              <a:rPr lang="en-US" altLang="en-US" sz="2000" dirty="0"/>
              <a:t>Transfer a set of correlated variables into a new set of uncorrelated variables</a:t>
            </a:r>
          </a:p>
          <a:p>
            <a:pPr>
              <a:lnSpc>
                <a:spcPct val="90000"/>
              </a:lnSpc>
            </a:pPr>
            <a:r>
              <a:rPr lang="en-US" altLang="en-US" sz="2000" dirty="0"/>
              <a:t>Map the data into a space of lower dimensionality</a:t>
            </a:r>
          </a:p>
          <a:p>
            <a:pPr>
              <a:lnSpc>
                <a:spcPct val="90000"/>
              </a:lnSpc>
            </a:pPr>
            <a:r>
              <a:rPr lang="en-US" altLang="en-US" sz="2000" dirty="0"/>
              <a:t>Form of unsupervised learning</a:t>
            </a:r>
          </a:p>
          <a:p>
            <a:pPr marL="0" indent="0">
              <a:lnSpc>
                <a:spcPct val="90000"/>
              </a:lnSpc>
              <a:buNone/>
            </a:pPr>
            <a:r>
              <a:rPr lang="en-US" altLang="en-US" sz="2000" b="1" dirty="0"/>
              <a:t>Properties:</a:t>
            </a:r>
          </a:p>
          <a:p>
            <a:pPr>
              <a:lnSpc>
                <a:spcPct val="90000"/>
              </a:lnSpc>
            </a:pPr>
            <a:r>
              <a:rPr lang="en-US" altLang="en-US" sz="2000" dirty="0"/>
              <a:t>It can be viewed as a rotation of the existing axes to new positions in the space defined by original variables</a:t>
            </a:r>
          </a:p>
          <a:p>
            <a:pPr>
              <a:lnSpc>
                <a:spcPct val="90000"/>
              </a:lnSpc>
            </a:pPr>
            <a:r>
              <a:rPr lang="en-US" altLang="en-US" sz="2000" dirty="0"/>
              <a:t>New axes are orthogonal and represent the directions with maximum variability</a:t>
            </a:r>
          </a:p>
          <a:p>
            <a:pPr>
              <a:lnSpc>
                <a:spcPct val="90000"/>
              </a:lnSpc>
            </a:pPr>
            <a:endParaRPr lang="en-US" altLang="en-US" sz="2000" dirty="0"/>
          </a:p>
          <a:p>
            <a:pPr>
              <a:lnSpc>
                <a:spcPct val="90000"/>
              </a:lnSpc>
            </a:pPr>
            <a:endParaRPr lang="en-US" altLang="en-US" sz="2000" dirty="0"/>
          </a:p>
        </p:txBody>
      </p:sp>
    </p:spTree>
    <p:extLst>
      <p:ext uri="{BB962C8B-B14F-4D97-AF65-F5344CB8AC3E}">
        <p14:creationId xmlns:p14="http://schemas.microsoft.com/office/powerpoint/2010/main" val="401425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16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4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normAutofit fontScale="90000"/>
          </a:bodyPr>
          <a:lstStyle/>
          <a:p>
            <a:r>
              <a:rPr lang="en-US" altLang="en-US"/>
              <a:t>What are the new axes?</a:t>
            </a:r>
          </a:p>
        </p:txBody>
      </p:sp>
      <p:pic>
        <p:nvPicPr>
          <p:cNvPr id="645124" name="Picture 4" descr="pca_ba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807" y="891995"/>
            <a:ext cx="5838825" cy="3171825"/>
          </a:xfrm>
          <a:prstGeom prst="rect">
            <a:avLst/>
          </a:prstGeom>
          <a:solidFill>
            <a:schemeClr val="accent1"/>
          </a:solidFill>
        </p:spPr>
      </p:pic>
      <p:sp>
        <p:nvSpPr>
          <p:cNvPr id="645127" name="Line 7"/>
          <p:cNvSpPr>
            <a:spLocks noChangeShapeType="1"/>
          </p:cNvSpPr>
          <p:nvPr/>
        </p:nvSpPr>
        <p:spPr bwMode="auto">
          <a:xfrm>
            <a:off x="3062606" y="3006545"/>
            <a:ext cx="396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128" name="Line 8"/>
          <p:cNvSpPr>
            <a:spLocks noChangeShapeType="1"/>
          </p:cNvSpPr>
          <p:nvPr/>
        </p:nvSpPr>
        <p:spPr bwMode="auto">
          <a:xfrm flipV="1">
            <a:off x="3062606" y="949145"/>
            <a:ext cx="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129" name="Text Box 9"/>
          <p:cNvSpPr txBox="1">
            <a:spLocks noChangeArrowheads="1"/>
          </p:cNvSpPr>
          <p:nvPr/>
        </p:nvSpPr>
        <p:spPr bwMode="auto">
          <a:xfrm>
            <a:off x="5180332" y="3039882"/>
            <a:ext cx="172175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Original Variable A</a:t>
            </a:r>
          </a:p>
        </p:txBody>
      </p:sp>
      <p:sp>
        <p:nvSpPr>
          <p:cNvPr id="645131" name="Text Box 11"/>
          <p:cNvSpPr txBox="1">
            <a:spLocks noGrp="1" noChangeArrowheads="1"/>
          </p:cNvSpPr>
          <p:nvPr>
            <p:ph type="body" idx="1"/>
          </p:nvPr>
        </p:nvSpPr>
        <p:spPr>
          <a:xfrm rot="16200000">
            <a:off x="2043431" y="1492070"/>
            <a:ext cx="1428750" cy="457200"/>
          </a:xfrm>
          <a:noFill/>
          <a:ln/>
        </p:spPr>
        <p:txBody>
          <a:bodyPr>
            <a:normAutofit fontScale="85000" lnSpcReduction="20000"/>
          </a:bodyPr>
          <a:lstStyle/>
          <a:p>
            <a:pPr eaLnBrk="0" hangingPunct="0">
              <a:spcBef>
                <a:spcPct val="0"/>
              </a:spcBef>
              <a:buFontTx/>
              <a:buNone/>
            </a:pPr>
            <a:r>
              <a:rPr lang="en-US" altLang="en-US" sz="1600"/>
              <a:t>Original Variable B</a:t>
            </a:r>
          </a:p>
        </p:txBody>
      </p:sp>
      <p:sp>
        <p:nvSpPr>
          <p:cNvPr id="645132" name="Text Box 12"/>
          <p:cNvSpPr txBox="1">
            <a:spLocks noChangeArrowheads="1"/>
          </p:cNvSpPr>
          <p:nvPr/>
        </p:nvSpPr>
        <p:spPr bwMode="auto">
          <a:xfrm>
            <a:off x="6323331" y="1626611"/>
            <a:ext cx="550151"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PC 1</a:t>
            </a:r>
          </a:p>
        </p:txBody>
      </p:sp>
      <p:sp>
        <p:nvSpPr>
          <p:cNvPr id="645133" name="Text Box 13"/>
          <p:cNvSpPr txBox="1">
            <a:spLocks noChangeArrowheads="1"/>
          </p:cNvSpPr>
          <p:nvPr/>
        </p:nvSpPr>
        <p:spPr bwMode="auto">
          <a:xfrm>
            <a:off x="3596006" y="1520645"/>
            <a:ext cx="550151"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PC 2</a:t>
            </a:r>
          </a:p>
        </p:txBody>
      </p:sp>
      <p:sp>
        <p:nvSpPr>
          <p:cNvPr id="645134" name="Text Box 14"/>
          <p:cNvSpPr txBox="1">
            <a:spLocks noChangeArrowheads="1"/>
          </p:cNvSpPr>
          <p:nvPr/>
        </p:nvSpPr>
        <p:spPr bwMode="auto">
          <a:xfrm>
            <a:off x="822326" y="3450825"/>
            <a:ext cx="8093075"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buFontTx/>
              <a:buChar char="•"/>
            </a:pPr>
            <a:r>
              <a:rPr lang="en-US" altLang="en-US" dirty="0"/>
              <a:t> Orthogonal directions of greatest variance in data</a:t>
            </a:r>
          </a:p>
          <a:p>
            <a:pPr>
              <a:buFontTx/>
              <a:buChar char="•"/>
            </a:pPr>
            <a:r>
              <a:rPr lang="en-US" altLang="en-US" dirty="0"/>
              <a:t> Projections along PC1 discriminate the data most along any one axis</a:t>
            </a:r>
          </a:p>
        </p:txBody>
      </p:sp>
    </p:spTree>
    <p:extLst>
      <p:ext uri="{BB962C8B-B14F-4D97-AF65-F5344CB8AC3E}">
        <p14:creationId xmlns:p14="http://schemas.microsoft.com/office/powerpoint/2010/main" val="1710430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Use-Cases of PCA</a:t>
            </a:r>
          </a:p>
        </p:txBody>
      </p:sp>
      <p:sp>
        <p:nvSpPr>
          <p:cNvPr id="3" name="Content Placeholder 2"/>
          <p:cNvSpPr>
            <a:spLocks noGrp="1"/>
          </p:cNvSpPr>
          <p:nvPr>
            <p:ph idx="1"/>
          </p:nvPr>
        </p:nvSpPr>
        <p:spPr>
          <a:xfrm>
            <a:off x="448966" y="900680"/>
            <a:ext cx="8246070" cy="3512210"/>
          </a:xfrm>
        </p:spPr>
        <p:txBody>
          <a:bodyPr>
            <a:normAutofit fontScale="77500" lnSpcReduction="20000"/>
          </a:bodyPr>
          <a:lstStyle/>
          <a:p>
            <a:pPr marL="0" indent="0">
              <a:buNone/>
            </a:pPr>
            <a:r>
              <a:rPr lang="en-US" dirty="0"/>
              <a:t>We can use principal component analysis (PCA) for the following purposes:</a:t>
            </a:r>
          </a:p>
          <a:p>
            <a:r>
              <a:rPr lang="en-US" dirty="0"/>
              <a:t>To reduce the number of dimensions in the dataset.</a:t>
            </a:r>
          </a:p>
          <a:p>
            <a:r>
              <a:rPr lang="en-US" dirty="0"/>
              <a:t>To find patterns in the high-dimensional dataset</a:t>
            </a:r>
          </a:p>
          <a:p>
            <a:r>
              <a:rPr lang="en-US" dirty="0"/>
              <a:t>To visualize the data of high dimensionality</a:t>
            </a:r>
          </a:p>
          <a:p>
            <a:r>
              <a:rPr lang="en-US" dirty="0"/>
              <a:t>To ignore noise</a:t>
            </a:r>
          </a:p>
          <a:p>
            <a:r>
              <a:rPr lang="en-US" dirty="0"/>
              <a:t>To improve classification</a:t>
            </a:r>
          </a:p>
          <a:p>
            <a:r>
              <a:rPr lang="en-US" dirty="0"/>
              <a:t>To gets a compact description</a:t>
            </a:r>
          </a:p>
          <a:p>
            <a:r>
              <a:rPr lang="en-US" dirty="0"/>
              <a:t>To capture as much of the original variance in the data as possible</a:t>
            </a:r>
          </a:p>
          <a:p>
            <a:endParaRPr lang="en-US" dirty="0"/>
          </a:p>
        </p:txBody>
      </p:sp>
    </p:spTree>
    <p:extLst>
      <p:ext uri="{BB962C8B-B14F-4D97-AF65-F5344CB8AC3E}">
        <p14:creationId xmlns:p14="http://schemas.microsoft.com/office/powerpoint/2010/main" val="196212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Objective of PCA</a:t>
            </a:r>
          </a:p>
        </p:txBody>
      </p:sp>
      <p:sp>
        <p:nvSpPr>
          <p:cNvPr id="3" name="Content Placeholder 2"/>
          <p:cNvSpPr>
            <a:spLocks noGrp="1"/>
          </p:cNvSpPr>
          <p:nvPr>
            <p:ph idx="1"/>
          </p:nvPr>
        </p:nvSpPr>
        <p:spPr/>
        <p:txBody>
          <a:bodyPr>
            <a:normAutofit/>
          </a:bodyPr>
          <a:lstStyle/>
          <a:p>
            <a:pPr marL="0" indent="0">
              <a:buNone/>
            </a:pPr>
            <a:r>
              <a:rPr lang="en-US" sz="2000" dirty="0"/>
              <a:t>Mathematically the main objective of PCA is to:</a:t>
            </a:r>
          </a:p>
          <a:p>
            <a:r>
              <a:rPr lang="en-US" sz="2000" dirty="0"/>
              <a:t>Find an orthonormal basis for the data.</a:t>
            </a:r>
          </a:p>
          <a:p>
            <a:r>
              <a:rPr lang="en-US" sz="2000" dirty="0"/>
              <a:t>Sort dimensions in the order of importance.</a:t>
            </a:r>
          </a:p>
          <a:p>
            <a:r>
              <a:rPr lang="en-US" sz="2000" dirty="0"/>
              <a:t>Discard the low significance dimensions.</a:t>
            </a:r>
          </a:p>
          <a:p>
            <a:r>
              <a:rPr lang="en-US" sz="2000" dirty="0"/>
              <a:t>Focus on uncorrelated and Gaussian components.</a:t>
            </a:r>
          </a:p>
          <a:p>
            <a:pPr marL="0" indent="0">
              <a:buNone/>
            </a:pPr>
            <a:endParaRPr lang="en-US" sz="2000" dirty="0"/>
          </a:p>
        </p:txBody>
      </p:sp>
    </p:spTree>
    <p:extLst>
      <p:ext uri="{BB962C8B-B14F-4D97-AF65-F5344CB8AC3E}">
        <p14:creationId xmlns:p14="http://schemas.microsoft.com/office/powerpoint/2010/main" val="266469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Steps involved in PCA</a:t>
            </a:r>
            <a:endParaRPr lang="en-US" dirty="0"/>
          </a:p>
        </p:txBody>
      </p:sp>
      <p:sp>
        <p:nvSpPr>
          <p:cNvPr id="3" name="Content Placeholder 2"/>
          <p:cNvSpPr>
            <a:spLocks noGrp="1"/>
          </p:cNvSpPr>
          <p:nvPr>
            <p:ph idx="1"/>
          </p:nvPr>
        </p:nvSpPr>
        <p:spPr/>
        <p:txBody>
          <a:bodyPr>
            <a:normAutofit/>
          </a:bodyPr>
          <a:lstStyle/>
          <a:p>
            <a:r>
              <a:rPr lang="en-US" sz="2000" dirty="0"/>
              <a:t>Standardize the PCA.</a:t>
            </a:r>
          </a:p>
          <a:p>
            <a:r>
              <a:rPr lang="en-US" sz="2000" dirty="0"/>
              <a:t>Calculate the covariance matrix.</a:t>
            </a:r>
          </a:p>
          <a:p>
            <a:r>
              <a:rPr lang="en-US" sz="2000" dirty="0"/>
              <a:t>Find the eigenvalues and eigenvectors for the covariance matrix.</a:t>
            </a:r>
          </a:p>
          <a:p>
            <a:r>
              <a:rPr lang="en-US" sz="2000" dirty="0"/>
              <a:t>Plot the vectors on the scaled data.</a:t>
            </a:r>
          </a:p>
        </p:txBody>
      </p:sp>
    </p:spTree>
    <p:extLst>
      <p:ext uri="{BB962C8B-B14F-4D97-AF65-F5344CB8AC3E}">
        <p14:creationId xmlns:p14="http://schemas.microsoft.com/office/powerpoint/2010/main" val="5654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0"/>
            <a:ext cx="8246070" cy="610820"/>
          </a:xfrm>
        </p:spPr>
        <p:txBody>
          <a:bodyPr>
            <a:normAutofit fontScale="90000"/>
          </a:bodyPr>
          <a:lstStyle/>
          <a:p>
            <a:r>
              <a:rPr lang="en-US" dirty="0"/>
              <a:t>Example</a:t>
            </a:r>
          </a:p>
        </p:txBody>
      </p:sp>
      <p:sp>
        <p:nvSpPr>
          <p:cNvPr id="3" name="Content Placeholder 2"/>
          <p:cNvSpPr>
            <a:spLocks noGrp="1"/>
          </p:cNvSpPr>
          <p:nvPr>
            <p:ph idx="1"/>
          </p:nvPr>
        </p:nvSpPr>
        <p:spPr>
          <a:xfrm>
            <a:off x="448966" y="610820"/>
            <a:ext cx="8448146" cy="4418380"/>
          </a:xfrm>
        </p:spPr>
        <p:txBody>
          <a:bodyPr>
            <a:noAutofit/>
          </a:bodyPr>
          <a:lstStyle/>
          <a:p>
            <a:pPr marL="0" indent="0">
              <a:buNone/>
            </a:pPr>
            <a:r>
              <a:rPr lang="en-US" sz="2000" dirty="0"/>
              <a:t>There are 100 students in a class with </a:t>
            </a:r>
            <a:r>
              <a:rPr lang="en-US" sz="2000" i="1" dirty="0"/>
              <a:t>m </a:t>
            </a:r>
            <a:r>
              <a:rPr lang="en-US" sz="2000" dirty="0"/>
              <a:t>different features like grade, age, height, weight, hair color, and others.</a:t>
            </a:r>
          </a:p>
          <a:p>
            <a:pPr marL="0" indent="0">
              <a:buNone/>
            </a:pPr>
            <a:r>
              <a:rPr lang="en-US" sz="2000" dirty="0"/>
              <a:t>Most of the features may not be relevant that describe the student. Therefore, it is vital to find the critical features that characterize a student.</a:t>
            </a:r>
          </a:p>
          <a:p>
            <a:pPr marL="0" indent="0">
              <a:buNone/>
            </a:pPr>
            <a:r>
              <a:rPr lang="en-US" sz="2000" dirty="0"/>
              <a:t>Some analysis based on the observation of different features of a student:</a:t>
            </a:r>
          </a:p>
          <a:p>
            <a:r>
              <a:rPr lang="en-US" sz="2000" dirty="0"/>
              <a:t>Every student has a vector of data that defines him the length of m. e.g. (height, weight, </a:t>
            </a:r>
            <a:r>
              <a:rPr lang="en-US" sz="2000" dirty="0" err="1"/>
              <a:t>hair_color</a:t>
            </a:r>
            <a:r>
              <a:rPr lang="en-US" sz="2000" dirty="0"/>
              <a:t>, grade,….) or (181, 68, black, 99, ….).</a:t>
            </a:r>
          </a:p>
          <a:p>
            <a:r>
              <a:rPr lang="en-US" sz="2000" dirty="0"/>
              <a:t>Each column is one student vector. So, n = 100.</a:t>
            </a:r>
          </a:p>
          <a:p>
            <a:r>
              <a:rPr lang="en-US" sz="2000" dirty="0"/>
              <a:t>It creates an </a:t>
            </a:r>
            <a:r>
              <a:rPr lang="en-US" sz="2000" i="1" dirty="0"/>
              <a:t>m*n</a:t>
            </a:r>
            <a:r>
              <a:rPr lang="en-US" sz="2000" dirty="0"/>
              <a:t> matrix.</a:t>
            </a:r>
          </a:p>
          <a:p>
            <a:r>
              <a:rPr lang="en-US" sz="2000" dirty="0"/>
              <a:t>Each student lies in an m-dimensional vector space.</a:t>
            </a:r>
          </a:p>
          <a:p>
            <a:endParaRPr lang="en-US" sz="2000" dirty="0"/>
          </a:p>
        </p:txBody>
      </p:sp>
    </p:spTree>
    <p:extLst>
      <p:ext uri="{BB962C8B-B14F-4D97-AF65-F5344CB8AC3E}">
        <p14:creationId xmlns:p14="http://schemas.microsoft.com/office/powerpoint/2010/main" val="49170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Features to Ignore &amp; Keep</a:t>
            </a:r>
          </a:p>
        </p:txBody>
      </p:sp>
      <p:sp>
        <p:nvSpPr>
          <p:cNvPr id="3" name="Content Placeholder 2"/>
          <p:cNvSpPr>
            <a:spLocks noGrp="1"/>
          </p:cNvSpPr>
          <p:nvPr>
            <p:ph idx="1"/>
          </p:nvPr>
        </p:nvSpPr>
        <p:spPr>
          <a:xfrm>
            <a:off x="576982" y="815645"/>
            <a:ext cx="8246070" cy="3512210"/>
          </a:xfrm>
        </p:spPr>
        <p:txBody>
          <a:bodyPr>
            <a:normAutofit/>
          </a:bodyPr>
          <a:lstStyle/>
          <a:p>
            <a:pPr marL="0" indent="0">
              <a:buNone/>
            </a:pPr>
            <a:r>
              <a:rPr lang="en-US" sz="2000" b="1" u="sng" dirty="0"/>
              <a:t>Features to Ignore</a:t>
            </a:r>
          </a:p>
          <a:p>
            <a:r>
              <a:rPr lang="en-US" sz="2000" dirty="0"/>
              <a:t>Collinear features or linearly dependent features. e.g., leg size and height.</a:t>
            </a:r>
          </a:p>
          <a:p>
            <a:r>
              <a:rPr lang="en-US" sz="2000" dirty="0"/>
              <a:t>Noisy features that are constant. e.g., the thickness of hair</a:t>
            </a:r>
          </a:p>
          <a:p>
            <a:r>
              <a:rPr lang="en-US" sz="2000" dirty="0"/>
              <a:t>Constant features. e.g., Number of teeth.</a:t>
            </a:r>
          </a:p>
          <a:p>
            <a:pPr marL="0" indent="0">
              <a:buNone/>
            </a:pPr>
            <a:r>
              <a:rPr lang="en-US" sz="2000" b="1" u="sng" dirty="0"/>
              <a:t>Features to Keep:</a:t>
            </a:r>
          </a:p>
          <a:p>
            <a:r>
              <a:rPr lang="en-US" sz="2000" dirty="0"/>
              <a:t>Non-collinear features or low covariance.</a:t>
            </a:r>
          </a:p>
          <a:p>
            <a:r>
              <a:rPr lang="en-US" sz="2000" dirty="0"/>
              <a:t>Features that change a lot, high variance. e.g., grade.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27720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Math behind the PCA</a:t>
            </a:r>
          </a:p>
        </p:txBody>
      </p:sp>
      <p:sp>
        <p:nvSpPr>
          <p:cNvPr id="3" name="Content Placeholder 2"/>
          <p:cNvSpPr>
            <a:spLocks noGrp="1"/>
          </p:cNvSpPr>
          <p:nvPr>
            <p:ph idx="1"/>
          </p:nvPr>
        </p:nvSpPr>
        <p:spPr>
          <a:xfrm>
            <a:off x="448966" y="891995"/>
            <a:ext cx="8246070" cy="3817620"/>
          </a:xfrm>
        </p:spPr>
        <p:txBody>
          <a:bodyPr>
            <a:normAutofit/>
          </a:bodyPr>
          <a:lstStyle/>
          <a:p>
            <a:pPr marL="0" indent="0">
              <a:buNone/>
            </a:pPr>
            <a:r>
              <a:rPr lang="en-US" sz="2000" b="1" dirty="0"/>
              <a:t>Eigenvectors and Eigenvalues</a:t>
            </a:r>
          </a:p>
          <a:p>
            <a:r>
              <a:rPr lang="en-US" sz="2000" dirty="0"/>
              <a:t>The eigenvectors and eigenvalues ​​of a covariance matrix (or correlation) describe the source of the PCA. </a:t>
            </a:r>
          </a:p>
          <a:p>
            <a:r>
              <a:rPr lang="en-US" sz="2000" dirty="0"/>
              <a:t>Eigenvectors (main components) determine the direction of the new attribute space, and eigenvalues ​​determine its magnitude.</a:t>
            </a:r>
          </a:p>
          <a:p>
            <a:r>
              <a:rPr lang="en-US" sz="2000" dirty="0"/>
              <a:t>The PCA’s main objective is to reduce the data’s dimensionality by projecting it into a smaller subspace, where the eigenvectors form the axes. </a:t>
            </a:r>
          </a:p>
          <a:p>
            <a:endParaRPr lang="en-US" sz="2000" dirty="0"/>
          </a:p>
        </p:txBody>
      </p:sp>
    </p:spTree>
    <p:extLst>
      <p:ext uri="{BB962C8B-B14F-4D97-AF65-F5344CB8AC3E}">
        <p14:creationId xmlns:p14="http://schemas.microsoft.com/office/powerpoint/2010/main" val="34265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Math behind the PCA</a:t>
            </a:r>
          </a:p>
        </p:txBody>
      </p:sp>
      <p:sp>
        <p:nvSpPr>
          <p:cNvPr id="3" name="Content Placeholder 2"/>
          <p:cNvSpPr>
            <a:spLocks noGrp="1"/>
          </p:cNvSpPr>
          <p:nvPr>
            <p:ph idx="1"/>
          </p:nvPr>
        </p:nvSpPr>
        <p:spPr>
          <a:xfrm>
            <a:off x="448966" y="891995"/>
            <a:ext cx="8246070" cy="3817620"/>
          </a:xfrm>
        </p:spPr>
        <p:txBody>
          <a:bodyPr>
            <a:normAutofit/>
          </a:bodyPr>
          <a:lstStyle/>
          <a:p>
            <a:pPr marL="0" indent="0">
              <a:buNone/>
            </a:pPr>
            <a:r>
              <a:rPr lang="en-US" sz="2000" b="1" dirty="0"/>
              <a:t>Eigenvectors and Eigenvalues</a:t>
            </a:r>
          </a:p>
          <a:p>
            <a:r>
              <a:rPr lang="en-US" sz="2000" dirty="0"/>
              <a:t>However, the eigenvectors define only the new axes’ directions because they all have a size of </a:t>
            </a:r>
            <a:r>
              <a:rPr lang="en-US" sz="2000" b="1" dirty="0"/>
              <a:t>1</a:t>
            </a:r>
            <a:r>
              <a:rPr lang="en-US" sz="2000" dirty="0"/>
              <a:t>. </a:t>
            </a:r>
          </a:p>
          <a:p>
            <a:r>
              <a:rPr lang="en-US" sz="2000" dirty="0"/>
              <a:t>Consequently, to decide which eigenvector(s), we can discard without losing much information in the subspace construction and checking the corresponding eigenvalues. </a:t>
            </a:r>
          </a:p>
          <a:p>
            <a:r>
              <a:rPr lang="en-US" sz="2000" dirty="0"/>
              <a:t>The eigenvectors with the highest values ​​are the ones that include more information about the distribution of our data.</a:t>
            </a:r>
          </a:p>
        </p:txBody>
      </p:sp>
    </p:spTree>
    <p:extLst>
      <p:ext uri="{BB962C8B-B14F-4D97-AF65-F5344CB8AC3E}">
        <p14:creationId xmlns:p14="http://schemas.microsoft.com/office/powerpoint/2010/main" val="133058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PCA</a:t>
            </a:r>
          </a:p>
        </p:txBody>
      </p:sp>
      <p:sp>
        <p:nvSpPr>
          <p:cNvPr id="3" name="Content Placeholder 2"/>
          <p:cNvSpPr>
            <a:spLocks noGrp="1"/>
          </p:cNvSpPr>
          <p:nvPr>
            <p:ph idx="1"/>
          </p:nvPr>
        </p:nvSpPr>
        <p:spPr/>
        <p:txBody>
          <a:bodyPr>
            <a:normAutofit/>
          </a:bodyPr>
          <a:lstStyle/>
          <a:p>
            <a:r>
              <a:rPr lang="en-US" sz="2000" dirty="0"/>
              <a:t>Data Visualization.</a:t>
            </a:r>
          </a:p>
          <a:p>
            <a:r>
              <a:rPr lang="en-US" sz="2000" dirty="0"/>
              <a:t>Data Compression.</a:t>
            </a:r>
          </a:p>
          <a:p>
            <a:r>
              <a:rPr lang="en-US" sz="2000" dirty="0"/>
              <a:t>Noise Reduction.</a:t>
            </a:r>
          </a:p>
          <a:p>
            <a:r>
              <a:rPr lang="en-US" sz="2000" dirty="0"/>
              <a:t>Data Classification.</a:t>
            </a:r>
          </a:p>
          <a:p>
            <a:r>
              <a:rPr lang="en-US" sz="2000" dirty="0"/>
              <a:t>Image Compression.</a:t>
            </a:r>
          </a:p>
          <a:p>
            <a:r>
              <a:rPr lang="en-US" sz="2000" dirty="0"/>
              <a:t>Face Recognition.</a:t>
            </a:r>
          </a:p>
          <a:p>
            <a:pPr marL="0" indent="0">
              <a:buNone/>
            </a:pPr>
            <a:endParaRPr lang="en-US" sz="2000" dirty="0"/>
          </a:p>
        </p:txBody>
      </p:sp>
    </p:spTree>
    <p:extLst>
      <p:ext uri="{BB962C8B-B14F-4D97-AF65-F5344CB8AC3E}">
        <p14:creationId xmlns:p14="http://schemas.microsoft.com/office/powerpoint/2010/main" val="297915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7AA6-8DF0-79E8-8D14-6C100D69B041}"/>
              </a:ext>
            </a:extLst>
          </p:cNvPr>
          <p:cNvSpPr>
            <a:spLocks noGrp="1"/>
          </p:cNvSpPr>
          <p:nvPr>
            <p:ph type="title"/>
          </p:nvPr>
        </p:nvSpPr>
        <p:spPr/>
        <p:txBody>
          <a:bodyPr/>
          <a:lstStyle/>
          <a:p>
            <a:r>
              <a:rPr lang="en-US" dirty="0"/>
              <a:t>Curse of Dimensionality</a:t>
            </a:r>
          </a:p>
        </p:txBody>
      </p:sp>
      <p:sp>
        <p:nvSpPr>
          <p:cNvPr id="4" name="Content Placeholder 3">
            <a:extLst>
              <a:ext uri="{FF2B5EF4-FFF2-40B4-BE49-F238E27FC236}">
                <a16:creationId xmlns:a16="http://schemas.microsoft.com/office/drawing/2014/main" id="{E954A211-1080-8185-BAE3-09D53726C324}"/>
              </a:ext>
            </a:extLst>
          </p:cNvPr>
          <p:cNvSpPr>
            <a:spLocks noGrp="1"/>
          </p:cNvSpPr>
          <p:nvPr>
            <p:ph sz="half" idx="1"/>
          </p:nvPr>
        </p:nvSpPr>
        <p:spPr>
          <a:xfrm>
            <a:off x="457200" y="979055"/>
            <a:ext cx="8229600" cy="3430386"/>
          </a:xfrm>
        </p:spPr>
        <p:txBody>
          <a:bodyPr/>
          <a:lstStyle/>
          <a:p>
            <a:r>
              <a:rPr lang="en-US" dirty="0"/>
              <a:t>Dimensionality in a dataset becomes a severe impediment to achieve a reasonable efficiency for most algorithms. </a:t>
            </a:r>
          </a:p>
          <a:p>
            <a:r>
              <a:rPr lang="en-US" dirty="0"/>
              <a:t>Increasing the number of features does not always improve accuracy. </a:t>
            </a:r>
          </a:p>
          <a:p>
            <a:r>
              <a:rPr lang="en-US" dirty="0"/>
              <a:t>When data does not have enough features, the model is likely to underfit, and when data has too many features, it is likely to overfit. </a:t>
            </a:r>
          </a:p>
          <a:p>
            <a:r>
              <a:rPr lang="en-US" dirty="0"/>
              <a:t>Hence it is called the curse of dimensionality. </a:t>
            </a:r>
          </a:p>
          <a:p>
            <a:r>
              <a:rPr lang="en-US" dirty="0"/>
              <a:t>The curse of dimensionality is an astonishing paradox for data scientists, based on the exploding amount of n-dimensional spaces — as the number of dimensions, n, increases.</a:t>
            </a:r>
          </a:p>
          <a:p>
            <a:endParaRPr lang="en-US" dirty="0"/>
          </a:p>
        </p:txBody>
      </p:sp>
    </p:spTree>
    <p:extLst>
      <p:ext uri="{BB962C8B-B14F-4D97-AF65-F5344CB8AC3E}">
        <p14:creationId xmlns:p14="http://schemas.microsoft.com/office/powerpoint/2010/main" val="26637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PCA Algorithm</a:t>
            </a:r>
          </a:p>
        </p:txBody>
      </p:sp>
      <p:sp>
        <p:nvSpPr>
          <p:cNvPr id="3" name="Content Placeholder 2"/>
          <p:cNvSpPr>
            <a:spLocks noGrp="1"/>
          </p:cNvSpPr>
          <p:nvPr>
            <p:ph idx="1"/>
          </p:nvPr>
        </p:nvSpPr>
        <p:spPr>
          <a:xfrm>
            <a:off x="164592" y="891995"/>
            <a:ext cx="8805672" cy="3512210"/>
          </a:xfrm>
        </p:spPr>
        <p:txBody>
          <a:bodyPr>
            <a:normAutofit/>
          </a:bodyPr>
          <a:lstStyle/>
          <a:p>
            <a:r>
              <a:rPr lang="en-US" sz="2000" b="1" dirty="0"/>
              <a:t>Step-01:</a:t>
            </a:r>
            <a:r>
              <a:rPr lang="en-US" sz="2000" dirty="0"/>
              <a:t> Get data.</a:t>
            </a:r>
          </a:p>
          <a:p>
            <a:r>
              <a:rPr lang="en-US" sz="2000" b="1" dirty="0"/>
              <a:t>Step-02:</a:t>
            </a:r>
            <a:r>
              <a:rPr lang="en-US" sz="2000" dirty="0"/>
              <a:t> Compute the mean vector (µ).</a:t>
            </a:r>
          </a:p>
          <a:p>
            <a:r>
              <a:rPr lang="en-US" sz="2000" b="1" dirty="0"/>
              <a:t>Step-03:</a:t>
            </a:r>
            <a:r>
              <a:rPr lang="en-US" sz="2000" dirty="0"/>
              <a:t> Subtract mean from the given data.</a:t>
            </a:r>
          </a:p>
          <a:p>
            <a:r>
              <a:rPr lang="en-US" sz="2000" b="1" dirty="0"/>
              <a:t>Step-04:</a:t>
            </a:r>
            <a:r>
              <a:rPr lang="en-US" sz="2000" dirty="0"/>
              <a:t> Calculate the covariance matrix.</a:t>
            </a:r>
          </a:p>
          <a:p>
            <a:r>
              <a:rPr lang="en-US" sz="2000" b="1" dirty="0"/>
              <a:t>Step-05:</a:t>
            </a:r>
            <a:r>
              <a:rPr lang="en-US" sz="2000" dirty="0"/>
              <a:t> Calculate the </a:t>
            </a:r>
            <a:r>
              <a:rPr lang="en-US" sz="2000" dirty="0" err="1"/>
              <a:t>eigen</a:t>
            </a:r>
            <a:r>
              <a:rPr lang="en-US" sz="2000" dirty="0"/>
              <a:t> vectors and </a:t>
            </a:r>
            <a:r>
              <a:rPr lang="en-US" sz="2000" dirty="0" err="1"/>
              <a:t>eigen</a:t>
            </a:r>
            <a:r>
              <a:rPr lang="en-US" sz="2000" dirty="0"/>
              <a:t> values of the covariance matrix.</a:t>
            </a:r>
          </a:p>
          <a:p>
            <a:r>
              <a:rPr lang="en-US" sz="2000" b="1" dirty="0"/>
              <a:t>Step-06:</a:t>
            </a:r>
            <a:r>
              <a:rPr lang="en-US" sz="2000" dirty="0"/>
              <a:t> Choose components and form a feature vector.</a:t>
            </a:r>
          </a:p>
          <a:p>
            <a:r>
              <a:rPr lang="en-US" sz="2000" b="1" dirty="0"/>
              <a:t>Step-07:</a:t>
            </a:r>
            <a:r>
              <a:rPr lang="en-US" sz="2000" dirty="0"/>
              <a:t> Deriving the new data set.</a:t>
            </a:r>
          </a:p>
          <a:p>
            <a:endParaRPr lang="en-US" sz="2000" dirty="0"/>
          </a:p>
        </p:txBody>
      </p:sp>
    </p:spTree>
    <p:extLst>
      <p:ext uri="{BB962C8B-B14F-4D97-AF65-F5344CB8AC3E}">
        <p14:creationId xmlns:p14="http://schemas.microsoft.com/office/powerpoint/2010/main" val="42535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Problem-01:</a:t>
            </a:r>
            <a:endParaRPr lang="en-US" dirty="0"/>
          </a:p>
        </p:txBody>
      </p:sp>
      <p:sp>
        <p:nvSpPr>
          <p:cNvPr id="3" name="Content Placeholder 2"/>
          <p:cNvSpPr>
            <a:spLocks noGrp="1"/>
          </p:cNvSpPr>
          <p:nvPr>
            <p:ph idx="1"/>
          </p:nvPr>
        </p:nvSpPr>
        <p:spPr/>
        <p:txBody>
          <a:bodyPr/>
          <a:lstStyle/>
          <a:p>
            <a:pPr marL="0" indent="0">
              <a:buNone/>
            </a:pPr>
            <a:r>
              <a:rPr lang="en-US" dirty="0"/>
              <a:t> </a:t>
            </a:r>
          </a:p>
          <a:p>
            <a:r>
              <a:rPr lang="en-US" dirty="0"/>
              <a:t>Given data = { 2, 3, 4, 5, 6, 7 ; 1, 5, 3, 6, 7, 8 }.</a:t>
            </a:r>
          </a:p>
          <a:p>
            <a:r>
              <a:rPr lang="en-US" dirty="0"/>
              <a:t>Compute the principal component using PCA Algorithm.</a:t>
            </a:r>
          </a:p>
          <a:p>
            <a:endParaRPr lang="en-US" dirty="0"/>
          </a:p>
        </p:txBody>
      </p:sp>
    </p:spTree>
    <p:extLst>
      <p:ext uri="{BB962C8B-B14F-4D97-AF65-F5344CB8AC3E}">
        <p14:creationId xmlns:p14="http://schemas.microsoft.com/office/powerpoint/2010/main" val="3390131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Get data.</a:t>
            </a:r>
          </a:p>
          <a:p>
            <a:pPr marL="0" indent="0">
              <a:buNone/>
            </a:pPr>
            <a:r>
              <a:rPr lang="en-US" dirty="0"/>
              <a:t>The given feature vectors are:</a:t>
            </a:r>
          </a:p>
          <a:p>
            <a:r>
              <a:rPr lang="en-US" dirty="0"/>
              <a:t>x</a:t>
            </a:r>
            <a:r>
              <a:rPr lang="en-US" baseline="-25000" dirty="0"/>
              <a:t>1</a:t>
            </a:r>
            <a:r>
              <a:rPr lang="en-US" dirty="0"/>
              <a:t> = (2, 1)</a:t>
            </a:r>
          </a:p>
          <a:p>
            <a:r>
              <a:rPr lang="en-US" dirty="0"/>
              <a:t>x</a:t>
            </a:r>
            <a:r>
              <a:rPr lang="en-US" baseline="-25000" dirty="0"/>
              <a:t>2</a:t>
            </a:r>
            <a:r>
              <a:rPr lang="en-US" dirty="0"/>
              <a:t> = (3, 5)</a:t>
            </a:r>
          </a:p>
          <a:p>
            <a:r>
              <a:rPr lang="en-US" dirty="0"/>
              <a:t>x</a:t>
            </a:r>
            <a:r>
              <a:rPr lang="en-US" baseline="-25000" dirty="0"/>
              <a:t>3</a:t>
            </a:r>
            <a:r>
              <a:rPr lang="en-US" dirty="0"/>
              <a:t> = (4, 3)</a:t>
            </a:r>
          </a:p>
          <a:p>
            <a:r>
              <a:rPr lang="en-US" dirty="0"/>
              <a:t>x</a:t>
            </a:r>
            <a:r>
              <a:rPr lang="en-US" baseline="-25000" dirty="0"/>
              <a:t>4</a:t>
            </a:r>
            <a:r>
              <a:rPr lang="en-US" dirty="0"/>
              <a:t> = (5, 6)</a:t>
            </a:r>
          </a:p>
          <a:p>
            <a:r>
              <a:rPr lang="en-US" dirty="0"/>
              <a:t>x</a:t>
            </a:r>
            <a:r>
              <a:rPr lang="en-US" baseline="-25000" dirty="0"/>
              <a:t>5</a:t>
            </a:r>
            <a:r>
              <a:rPr lang="en-US" dirty="0"/>
              <a:t> = (6, 7)</a:t>
            </a:r>
          </a:p>
          <a:p>
            <a:r>
              <a:rPr lang="en-US" dirty="0"/>
              <a:t>x</a:t>
            </a:r>
            <a:r>
              <a:rPr lang="en-US" baseline="-25000" dirty="0"/>
              <a:t>6</a:t>
            </a:r>
            <a:r>
              <a:rPr lang="en-US" dirty="0"/>
              <a:t> = (7, 8</a:t>
            </a:r>
          </a:p>
          <a:p>
            <a:pPr marL="0" indent="0">
              <a:buNone/>
            </a:pPr>
            <a:endParaRPr lang="en-US"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245" y="2530462"/>
            <a:ext cx="488632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836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a:t>
            </a:r>
          </a:p>
        </p:txBody>
      </p:sp>
      <p:sp>
        <p:nvSpPr>
          <p:cNvPr id="3" name="Content Placeholder 2"/>
          <p:cNvSpPr>
            <a:spLocks noGrp="1"/>
          </p:cNvSpPr>
          <p:nvPr>
            <p:ph idx="1"/>
          </p:nvPr>
        </p:nvSpPr>
        <p:spPr/>
        <p:txBody>
          <a:bodyPr>
            <a:normAutofit/>
          </a:bodyPr>
          <a:lstStyle/>
          <a:p>
            <a:pPr marL="0" indent="0">
              <a:buNone/>
            </a:pPr>
            <a:r>
              <a:rPr lang="en-US" dirty="0"/>
              <a:t>Calculate the mean vector (µ).</a:t>
            </a:r>
          </a:p>
          <a:p>
            <a:pPr marL="0" indent="0">
              <a:buNone/>
            </a:pPr>
            <a:r>
              <a:rPr lang="en-US" dirty="0"/>
              <a:t>Mean vector (µ)</a:t>
            </a:r>
          </a:p>
          <a:p>
            <a:pPr marL="0" indent="0">
              <a:buNone/>
            </a:pPr>
            <a:r>
              <a:rPr lang="en-US" dirty="0"/>
              <a:t>= ((2 + 3 + 4 + 5 + 6 + 7) / 6,  (1 + 5 + 3 + 6 + 7 + 8) / 6)</a:t>
            </a:r>
          </a:p>
          <a:p>
            <a:pPr marL="0" indent="0">
              <a:buNone/>
            </a:pPr>
            <a:r>
              <a:rPr lang="en-US" dirty="0"/>
              <a:t>= (4.5, 5)</a:t>
            </a:r>
          </a:p>
          <a:p>
            <a:pPr marL="0" indent="0">
              <a:buNone/>
            </a:pPr>
            <a:r>
              <a:rPr lang="en-US" dirty="0"/>
              <a:t>                                    Thus,</a:t>
            </a:r>
          </a:p>
          <a:p>
            <a:pPr marL="0" indent="0">
              <a:buNone/>
            </a:pP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6628" y="3417457"/>
            <a:ext cx="290512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51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a:t>
            </a:r>
          </a:p>
        </p:txBody>
      </p:sp>
      <p:sp>
        <p:nvSpPr>
          <p:cNvPr id="3" name="Content Placeholder 2"/>
          <p:cNvSpPr>
            <a:spLocks noGrp="1"/>
          </p:cNvSpPr>
          <p:nvPr>
            <p:ph idx="1"/>
          </p:nvPr>
        </p:nvSpPr>
        <p:spPr>
          <a:xfrm>
            <a:off x="448966" y="937256"/>
            <a:ext cx="8246070" cy="3512210"/>
          </a:xfrm>
        </p:spPr>
        <p:txBody>
          <a:bodyPr>
            <a:normAutofit/>
          </a:bodyPr>
          <a:lstStyle/>
          <a:p>
            <a:pPr marL="0" indent="0">
              <a:buNone/>
            </a:pPr>
            <a:r>
              <a:rPr lang="en-US" sz="1800" dirty="0"/>
              <a:t>Subtract mean vector (µ) from the given feature vectors.</a:t>
            </a:r>
          </a:p>
          <a:p>
            <a:r>
              <a:rPr lang="en-US" sz="1800" dirty="0"/>
              <a:t>x</a:t>
            </a:r>
            <a:r>
              <a:rPr lang="en-US" sz="1800" baseline="-25000" dirty="0"/>
              <a:t>1</a:t>
            </a:r>
            <a:r>
              <a:rPr lang="en-US" sz="1800" dirty="0"/>
              <a:t> – µ = (2 – 4.5, 1 – 5) = (-2.5, -4)</a:t>
            </a:r>
          </a:p>
          <a:p>
            <a:r>
              <a:rPr lang="en-US" sz="1800" dirty="0"/>
              <a:t>x</a:t>
            </a:r>
            <a:r>
              <a:rPr lang="en-US" sz="1800" baseline="-25000" dirty="0"/>
              <a:t>2</a:t>
            </a:r>
            <a:r>
              <a:rPr lang="en-US" sz="1800" dirty="0"/>
              <a:t> – µ = (3 – 4.5, 5 – 5) = (-1.5, 0)</a:t>
            </a:r>
          </a:p>
          <a:p>
            <a:r>
              <a:rPr lang="en-US" sz="1800" dirty="0"/>
              <a:t>x</a:t>
            </a:r>
            <a:r>
              <a:rPr lang="en-US" sz="1800" baseline="-25000" dirty="0"/>
              <a:t>3</a:t>
            </a:r>
            <a:r>
              <a:rPr lang="en-US" sz="1800" dirty="0"/>
              <a:t> – µ = (4 – 4.5, 3 – 5) = (-0.5, -2)</a:t>
            </a:r>
          </a:p>
          <a:p>
            <a:r>
              <a:rPr lang="en-US" sz="1800" dirty="0"/>
              <a:t>x</a:t>
            </a:r>
            <a:r>
              <a:rPr lang="en-US" sz="1800" baseline="-25000" dirty="0"/>
              <a:t>4</a:t>
            </a:r>
            <a:r>
              <a:rPr lang="en-US" sz="1800" dirty="0"/>
              <a:t> – µ = (5 – 4.5, 6 – 5) = (0.5, 1)</a:t>
            </a:r>
          </a:p>
          <a:p>
            <a:r>
              <a:rPr lang="en-US" sz="1800" dirty="0"/>
              <a:t>x</a:t>
            </a:r>
            <a:r>
              <a:rPr lang="en-US" sz="1800" baseline="-25000" dirty="0"/>
              <a:t>5</a:t>
            </a:r>
            <a:r>
              <a:rPr lang="en-US" sz="1800" dirty="0"/>
              <a:t> – µ = (6 – 4.5, 7 – 5) = (1.5, 2)</a:t>
            </a:r>
          </a:p>
          <a:p>
            <a:r>
              <a:rPr lang="en-US" sz="1800" dirty="0"/>
              <a:t>x</a:t>
            </a:r>
            <a:r>
              <a:rPr lang="en-US" sz="1800" baseline="-25000" dirty="0"/>
              <a:t>6</a:t>
            </a:r>
            <a:r>
              <a:rPr lang="en-US" sz="1800" dirty="0"/>
              <a:t> – µ = (7 – 4.5, 8 – 5) = (2.5, 3)</a:t>
            </a:r>
          </a:p>
          <a:p>
            <a:pPr marL="0" indent="0">
              <a:buNone/>
            </a:pPr>
            <a:r>
              <a:rPr lang="en-US" sz="1800" dirty="0"/>
              <a:t>Feature vectors (x</a:t>
            </a:r>
            <a:r>
              <a:rPr lang="en-US" sz="1800" baseline="-25000" dirty="0"/>
              <a:t>i</a:t>
            </a:r>
            <a:r>
              <a:rPr lang="en-US" sz="1800" dirty="0"/>
              <a:t>) after subtracting mean vector (µ) are-</a:t>
            </a:r>
          </a:p>
          <a:p>
            <a:pPr marL="0" indent="0">
              <a:buNone/>
            </a:pP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527" y="3534615"/>
            <a:ext cx="46672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299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4</a:t>
            </a:r>
          </a:p>
        </p:txBody>
      </p:sp>
      <p:sp>
        <p:nvSpPr>
          <p:cNvPr id="4" name="Content Placeholder 3"/>
          <p:cNvSpPr>
            <a:spLocks noGrp="1"/>
          </p:cNvSpPr>
          <p:nvPr>
            <p:ph sz="half" idx="1"/>
          </p:nvPr>
        </p:nvSpPr>
        <p:spPr>
          <a:xfrm>
            <a:off x="457199" y="1200151"/>
            <a:ext cx="4713591" cy="3394472"/>
          </a:xfrm>
        </p:spPr>
        <p:txBody>
          <a:bodyPr/>
          <a:lstStyle/>
          <a:p>
            <a:r>
              <a:rPr lang="en-US" dirty="0"/>
              <a:t>Calculate the covariance matrix.</a:t>
            </a:r>
          </a:p>
          <a:p>
            <a:r>
              <a:rPr lang="en-US" dirty="0"/>
              <a:t>Covariance matrix is given by-</a:t>
            </a:r>
          </a:p>
          <a:p>
            <a:pPr marL="0" indent="0">
              <a:buNone/>
            </a:pP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75" y="3182570"/>
            <a:ext cx="3510535" cy="991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70791" y="950907"/>
            <a:ext cx="3516009" cy="3986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598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4 cont.</a:t>
            </a:r>
          </a:p>
        </p:txBody>
      </p:sp>
      <p:sp>
        <p:nvSpPr>
          <p:cNvPr id="4" name="Content Placeholder 3"/>
          <p:cNvSpPr>
            <a:spLocks noGrp="1"/>
          </p:cNvSpPr>
          <p:nvPr>
            <p:ph sz="half" idx="1"/>
          </p:nvPr>
        </p:nvSpPr>
        <p:spPr>
          <a:xfrm>
            <a:off x="319088" y="874514"/>
            <a:ext cx="5889687" cy="3394472"/>
          </a:xfrm>
        </p:spPr>
        <p:txBody>
          <a:bodyPr/>
          <a:lstStyle/>
          <a:p>
            <a:pPr marL="0" indent="0">
              <a:buNone/>
            </a:pPr>
            <a:r>
              <a:rPr lang="en-US" dirty="0"/>
              <a:t>Covariance matrix</a:t>
            </a:r>
          </a:p>
          <a:p>
            <a:pPr marL="0" indent="0">
              <a:buNone/>
            </a:pPr>
            <a:r>
              <a:rPr lang="en-US" dirty="0"/>
              <a:t>= (m</a:t>
            </a:r>
            <a:r>
              <a:rPr lang="en-US" baseline="-25000" dirty="0"/>
              <a:t>1</a:t>
            </a:r>
            <a:r>
              <a:rPr lang="en-US" dirty="0"/>
              <a:t> + m</a:t>
            </a:r>
            <a:r>
              <a:rPr lang="en-US" baseline="-25000" dirty="0"/>
              <a:t>2</a:t>
            </a:r>
            <a:r>
              <a:rPr lang="en-US" dirty="0"/>
              <a:t> + m</a:t>
            </a:r>
            <a:r>
              <a:rPr lang="en-US" baseline="-25000" dirty="0"/>
              <a:t>3</a:t>
            </a:r>
            <a:r>
              <a:rPr lang="en-US" dirty="0"/>
              <a:t> + m</a:t>
            </a:r>
            <a:r>
              <a:rPr lang="en-US" baseline="-25000" dirty="0"/>
              <a:t>4</a:t>
            </a:r>
            <a:r>
              <a:rPr lang="en-US" dirty="0"/>
              <a:t> + m</a:t>
            </a:r>
            <a:r>
              <a:rPr lang="en-US" baseline="-25000" dirty="0"/>
              <a:t>5</a:t>
            </a:r>
            <a:r>
              <a:rPr lang="en-US" dirty="0"/>
              <a:t> + m</a:t>
            </a:r>
            <a:r>
              <a:rPr lang="en-US" baseline="-25000" dirty="0"/>
              <a:t>6</a:t>
            </a:r>
            <a:r>
              <a:rPr lang="en-US" dirty="0"/>
              <a:t>) / 6</a:t>
            </a:r>
          </a:p>
          <a:p>
            <a:pPr marL="0" indent="0">
              <a:buNone/>
            </a:pPr>
            <a:r>
              <a:rPr lang="en-US" dirty="0"/>
              <a:t> </a:t>
            </a:r>
          </a:p>
          <a:p>
            <a:pPr marL="0" indent="0">
              <a:buNone/>
            </a:pPr>
            <a:r>
              <a:rPr lang="en-US" dirty="0"/>
              <a:t>On adding the above matrices and dividing by 6, we get-</a:t>
            </a:r>
          </a:p>
          <a:p>
            <a:pPr marL="0" indent="0">
              <a:buNone/>
            </a:pPr>
            <a:endParaRPr lang="en-US" dirty="0"/>
          </a:p>
        </p:txBody>
      </p:sp>
      <p:pic>
        <p:nvPicPr>
          <p:cNvPr id="2355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81625" y="2847975"/>
            <a:ext cx="376237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6074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a:t>
            </a:r>
          </a:p>
        </p:txBody>
      </p:sp>
      <p:sp>
        <p:nvSpPr>
          <p:cNvPr id="3" name="Content Placeholder 2"/>
          <p:cNvSpPr>
            <a:spLocks noGrp="1"/>
          </p:cNvSpPr>
          <p:nvPr>
            <p:ph sz="half" idx="1"/>
          </p:nvPr>
        </p:nvSpPr>
        <p:spPr>
          <a:xfrm>
            <a:off x="457200" y="1063229"/>
            <a:ext cx="5295900" cy="3394472"/>
          </a:xfrm>
        </p:spPr>
        <p:txBody>
          <a:bodyPr>
            <a:normAutofit/>
          </a:bodyPr>
          <a:lstStyle/>
          <a:p>
            <a:r>
              <a:rPr lang="en-US" sz="2000" dirty="0"/>
              <a:t>Calculate the </a:t>
            </a:r>
            <a:r>
              <a:rPr lang="en-US" sz="2000" dirty="0" err="1"/>
              <a:t>eigen</a:t>
            </a:r>
            <a:r>
              <a:rPr lang="en-US" sz="2000" dirty="0"/>
              <a:t> values and </a:t>
            </a:r>
            <a:r>
              <a:rPr lang="en-US" sz="2000" dirty="0" err="1"/>
              <a:t>eigen</a:t>
            </a:r>
            <a:r>
              <a:rPr lang="en-US" sz="2000" dirty="0"/>
              <a:t> vectors of the covariance matrix.</a:t>
            </a:r>
          </a:p>
          <a:p>
            <a:r>
              <a:rPr lang="en-US" sz="2000" dirty="0"/>
              <a:t>λ is an eigen value for a matrix M if it is a solution of the characteristic equation      |M – </a:t>
            </a:r>
            <a:r>
              <a:rPr lang="en-US" sz="2000" dirty="0" err="1"/>
              <a:t>λI</a:t>
            </a:r>
            <a:r>
              <a:rPr lang="en-US" sz="2000" dirty="0"/>
              <a:t>| = 0.</a:t>
            </a:r>
          </a:p>
          <a:p>
            <a:pPr marL="0" indent="0">
              <a:buNone/>
            </a:pPr>
            <a:endParaRPr lang="en-US" sz="2000" dirty="0"/>
          </a:p>
        </p:txBody>
      </p:sp>
      <p:pic>
        <p:nvPicPr>
          <p:cNvPr id="24579"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53100" y="1200151"/>
            <a:ext cx="33909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0232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a:t>
            </a:r>
          </a:p>
        </p:txBody>
      </p:sp>
      <p:sp>
        <p:nvSpPr>
          <p:cNvPr id="3" name="Content Placeholder 2"/>
          <p:cNvSpPr>
            <a:spLocks noGrp="1"/>
          </p:cNvSpPr>
          <p:nvPr>
            <p:ph sz="half" idx="1"/>
          </p:nvPr>
        </p:nvSpPr>
        <p:spPr/>
        <p:txBody>
          <a:bodyPr>
            <a:normAutofit/>
          </a:bodyPr>
          <a:lstStyle/>
          <a:p>
            <a:pPr marL="0" indent="0">
              <a:buNone/>
            </a:pPr>
            <a:r>
              <a:rPr lang="en-US" dirty="0"/>
              <a:t>From here,</a:t>
            </a:r>
          </a:p>
          <a:p>
            <a:pPr marL="0" indent="0">
              <a:buNone/>
            </a:pPr>
            <a:r>
              <a:rPr lang="en-US" dirty="0"/>
              <a:t>(2.92 – λ)(5.67 – λ) – (3.67 x 3.67) = 0</a:t>
            </a:r>
          </a:p>
          <a:p>
            <a:pPr marL="0" indent="0">
              <a:buNone/>
            </a:pPr>
            <a:r>
              <a:rPr lang="en-US" dirty="0"/>
              <a:t>16.56 – 2.92λ – 5.67λ + λ</a:t>
            </a:r>
            <a:r>
              <a:rPr lang="en-US" baseline="30000" dirty="0"/>
              <a:t>2</a:t>
            </a:r>
            <a:r>
              <a:rPr lang="en-US" dirty="0"/>
              <a:t> – 13.47 = 0</a:t>
            </a:r>
          </a:p>
          <a:p>
            <a:pPr marL="0" indent="0">
              <a:buNone/>
            </a:pPr>
            <a:r>
              <a:rPr lang="en-US" dirty="0"/>
              <a:t>λ</a:t>
            </a:r>
            <a:r>
              <a:rPr lang="en-US" baseline="30000" dirty="0"/>
              <a:t>2</a:t>
            </a:r>
            <a:r>
              <a:rPr lang="en-US" dirty="0"/>
              <a:t> – 8.59λ + 3.09 = 0</a:t>
            </a:r>
          </a:p>
          <a:p>
            <a:pPr marL="0" indent="0">
              <a:buNone/>
            </a:pPr>
            <a:endParaRPr lang="en-US" dirty="0"/>
          </a:p>
        </p:txBody>
      </p:sp>
      <p:sp>
        <p:nvSpPr>
          <p:cNvPr id="4" name="Content Placeholder 3"/>
          <p:cNvSpPr>
            <a:spLocks noGrp="1"/>
          </p:cNvSpPr>
          <p:nvPr>
            <p:ph sz="half" idx="2"/>
          </p:nvPr>
        </p:nvSpPr>
        <p:spPr/>
        <p:txBody>
          <a:bodyPr/>
          <a:lstStyle/>
          <a:p>
            <a:pPr marL="0" indent="0">
              <a:buNone/>
            </a:pPr>
            <a:r>
              <a:rPr lang="en-US" dirty="0"/>
              <a:t>Solving this quadratic equation, we get </a:t>
            </a:r>
          </a:p>
          <a:p>
            <a:pPr marL="0" indent="0">
              <a:buNone/>
            </a:pPr>
            <a:r>
              <a:rPr lang="en-US" dirty="0"/>
              <a:t>λ = 8.22, 0.38</a:t>
            </a:r>
          </a:p>
          <a:p>
            <a:pPr marL="0" indent="0">
              <a:buNone/>
            </a:pPr>
            <a:r>
              <a:rPr lang="en-US" dirty="0"/>
              <a:t>Thus, two eigenvalues are </a:t>
            </a:r>
            <a:r>
              <a:rPr lang="en-US" dirty="0">
                <a:solidFill>
                  <a:srgbClr val="FF0000"/>
                </a:solidFill>
              </a:rPr>
              <a:t>λ</a:t>
            </a:r>
            <a:r>
              <a:rPr lang="en-US" baseline="-25000" dirty="0">
                <a:solidFill>
                  <a:srgbClr val="FF0000"/>
                </a:solidFill>
              </a:rPr>
              <a:t>1</a:t>
            </a:r>
            <a:r>
              <a:rPr lang="en-US" dirty="0">
                <a:solidFill>
                  <a:srgbClr val="FF0000"/>
                </a:solidFill>
              </a:rPr>
              <a:t> = 8.22 and λ</a:t>
            </a:r>
            <a:r>
              <a:rPr lang="en-US" baseline="-25000" dirty="0">
                <a:solidFill>
                  <a:srgbClr val="FF0000"/>
                </a:solidFill>
              </a:rPr>
              <a:t>2</a:t>
            </a:r>
            <a:r>
              <a:rPr lang="en-US" dirty="0">
                <a:solidFill>
                  <a:srgbClr val="FF0000"/>
                </a:solidFill>
              </a:rPr>
              <a:t> = 0.38</a:t>
            </a:r>
            <a:r>
              <a:rPr lang="en-US" dirty="0"/>
              <a:t>.</a:t>
            </a:r>
          </a:p>
          <a:p>
            <a:pPr marL="0" indent="0">
              <a:buNone/>
            </a:pPr>
            <a:endParaRPr lang="en-US" dirty="0"/>
          </a:p>
        </p:txBody>
      </p:sp>
    </p:spTree>
    <p:extLst>
      <p:ext uri="{BB962C8B-B14F-4D97-AF65-F5344CB8AC3E}">
        <p14:creationId xmlns:p14="http://schemas.microsoft.com/office/powerpoint/2010/main" val="285037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a:t>
            </a:r>
          </a:p>
        </p:txBody>
      </p:sp>
      <p:sp>
        <p:nvSpPr>
          <p:cNvPr id="3" name="Content Placeholder 2"/>
          <p:cNvSpPr>
            <a:spLocks noGrp="1"/>
          </p:cNvSpPr>
          <p:nvPr>
            <p:ph sz="half" idx="1"/>
          </p:nvPr>
        </p:nvSpPr>
        <p:spPr>
          <a:xfrm>
            <a:off x="182880" y="960120"/>
            <a:ext cx="4764024" cy="3634503"/>
          </a:xfrm>
        </p:spPr>
        <p:txBody>
          <a:bodyPr>
            <a:normAutofit fontScale="70000" lnSpcReduction="20000"/>
          </a:bodyPr>
          <a:lstStyle/>
          <a:p>
            <a:pPr marL="0" indent="0">
              <a:buNone/>
            </a:pPr>
            <a:r>
              <a:rPr lang="en-US" dirty="0"/>
              <a:t>Eigen vector corresponding to the greatest eigenvalue is the principal component for the given data set =&gt; we find the eigenvector corresponding to eigenvalue λ</a:t>
            </a:r>
            <a:r>
              <a:rPr lang="en-US" baseline="-25000" dirty="0"/>
              <a:t>1</a:t>
            </a:r>
            <a:r>
              <a:rPr lang="en-US" dirty="0"/>
              <a:t>. </a:t>
            </a:r>
          </a:p>
          <a:p>
            <a:pPr marL="0" indent="0">
              <a:buNone/>
            </a:pPr>
            <a:r>
              <a:rPr lang="en-US" dirty="0"/>
              <a:t>Use the following equation to find the eigenvector-&gt;</a:t>
            </a:r>
          </a:p>
          <a:p>
            <a:pPr marL="0" indent="0">
              <a:buNone/>
            </a:pPr>
            <a:r>
              <a:rPr lang="en-US" dirty="0"/>
              <a:t>MX = </a:t>
            </a:r>
            <a:r>
              <a:rPr lang="en-US" dirty="0" err="1"/>
              <a:t>λX</a:t>
            </a:r>
            <a:endParaRPr lang="en-US" dirty="0"/>
          </a:p>
          <a:p>
            <a:pPr marL="0" indent="0">
              <a:buNone/>
            </a:pPr>
            <a:r>
              <a:rPr lang="en-US" dirty="0"/>
              <a:t>where</a:t>
            </a:r>
          </a:p>
          <a:p>
            <a:r>
              <a:rPr lang="en-US" dirty="0"/>
              <a:t>M = Covariance Matrix</a:t>
            </a:r>
          </a:p>
          <a:p>
            <a:r>
              <a:rPr lang="en-US" dirty="0"/>
              <a:t>X = Eigen vector</a:t>
            </a:r>
          </a:p>
          <a:p>
            <a:r>
              <a:rPr lang="el-GR" dirty="0"/>
              <a:t>λ = </a:t>
            </a:r>
            <a:r>
              <a:rPr lang="en-US" dirty="0"/>
              <a:t>Eigen value</a:t>
            </a:r>
          </a:p>
          <a:p>
            <a:pPr marL="0" indent="0">
              <a:buNone/>
            </a:pPr>
            <a:endParaRPr lang="en-US" dirty="0"/>
          </a:p>
          <a:p>
            <a:endParaRPr lang="en-US" dirty="0"/>
          </a:p>
        </p:txBody>
      </p:sp>
      <p:pic>
        <p:nvPicPr>
          <p:cNvPr id="2560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77410" y="1350110"/>
            <a:ext cx="38862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030115" y="2571750"/>
            <a:ext cx="3817625" cy="2308324"/>
          </a:xfrm>
          <a:prstGeom prst="rect">
            <a:avLst/>
          </a:prstGeom>
          <a:noFill/>
        </p:spPr>
        <p:txBody>
          <a:bodyPr wrap="square" rtlCol="0">
            <a:spAutoFit/>
          </a:bodyPr>
          <a:lstStyle/>
          <a:p>
            <a:r>
              <a:rPr lang="en-US" dirty="0"/>
              <a:t>Solving these, we get:</a:t>
            </a:r>
          </a:p>
          <a:p>
            <a:r>
              <a:rPr lang="en-US" dirty="0"/>
              <a:t>2.92X</a:t>
            </a:r>
            <a:r>
              <a:rPr lang="en-US" baseline="-25000" dirty="0"/>
              <a:t>1</a:t>
            </a:r>
            <a:r>
              <a:rPr lang="en-US" dirty="0"/>
              <a:t> + 3.67X</a:t>
            </a:r>
            <a:r>
              <a:rPr lang="en-US" baseline="-25000" dirty="0"/>
              <a:t>2</a:t>
            </a:r>
            <a:r>
              <a:rPr lang="en-US" dirty="0"/>
              <a:t> = 8.22X</a:t>
            </a:r>
            <a:r>
              <a:rPr lang="en-US" baseline="-25000" dirty="0"/>
              <a:t>1</a:t>
            </a:r>
            <a:endParaRPr lang="en-US" dirty="0"/>
          </a:p>
          <a:p>
            <a:r>
              <a:rPr lang="en-US" dirty="0"/>
              <a:t>3.67X</a:t>
            </a:r>
            <a:r>
              <a:rPr lang="en-US" baseline="-25000" dirty="0"/>
              <a:t>1</a:t>
            </a:r>
            <a:r>
              <a:rPr lang="en-US" dirty="0"/>
              <a:t> + 5.67X</a:t>
            </a:r>
            <a:r>
              <a:rPr lang="en-US" baseline="-25000" dirty="0"/>
              <a:t>2</a:t>
            </a:r>
            <a:r>
              <a:rPr lang="en-US" dirty="0"/>
              <a:t> = 8.22X</a:t>
            </a:r>
            <a:r>
              <a:rPr lang="en-US" baseline="-25000" dirty="0"/>
              <a:t>2</a:t>
            </a:r>
            <a:endParaRPr lang="en-US" dirty="0"/>
          </a:p>
          <a:p>
            <a:r>
              <a:rPr lang="en-US" dirty="0"/>
              <a:t> </a:t>
            </a:r>
          </a:p>
          <a:p>
            <a:r>
              <a:rPr lang="en-US" dirty="0"/>
              <a:t>On simplification, we get-</a:t>
            </a:r>
          </a:p>
          <a:p>
            <a:r>
              <a:rPr lang="en-US" dirty="0"/>
              <a:t>5.3X</a:t>
            </a:r>
            <a:r>
              <a:rPr lang="en-US" baseline="-25000" dirty="0"/>
              <a:t>1</a:t>
            </a:r>
            <a:r>
              <a:rPr lang="en-US" dirty="0"/>
              <a:t> = 3.67X</a:t>
            </a:r>
            <a:r>
              <a:rPr lang="en-US" baseline="-25000" dirty="0"/>
              <a:t>2</a:t>
            </a:r>
            <a:r>
              <a:rPr lang="en-US" dirty="0"/>
              <a:t> ………(1)</a:t>
            </a:r>
          </a:p>
          <a:p>
            <a:r>
              <a:rPr lang="en-US" dirty="0"/>
              <a:t>3.67X</a:t>
            </a:r>
            <a:r>
              <a:rPr lang="en-US" baseline="-25000" dirty="0"/>
              <a:t>1</a:t>
            </a:r>
            <a:r>
              <a:rPr lang="en-US" dirty="0"/>
              <a:t> = 2.55X</a:t>
            </a:r>
            <a:r>
              <a:rPr lang="en-US" baseline="-25000" dirty="0"/>
              <a:t>2</a:t>
            </a:r>
            <a:r>
              <a:rPr lang="en-US" dirty="0"/>
              <a:t> ………(2)</a:t>
            </a:r>
          </a:p>
          <a:p>
            <a:endParaRPr lang="en-US" dirty="0"/>
          </a:p>
        </p:txBody>
      </p:sp>
    </p:spTree>
    <p:extLst>
      <p:ext uri="{BB962C8B-B14F-4D97-AF65-F5344CB8AC3E}">
        <p14:creationId xmlns:p14="http://schemas.microsoft.com/office/powerpoint/2010/main" val="124794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97632"/>
            <a:ext cx="8543550" cy="641658"/>
          </a:xfrm>
        </p:spPr>
        <p:txBody>
          <a:bodyPr>
            <a:norm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b="1" dirty="0">
                <a:ea typeface="굴림" pitchFamily="34" charset="-127"/>
              </a:rPr>
              <a:t>Curse of Dimensionality</a:t>
            </a:r>
            <a:endParaRPr lang="en-GB" altLang="en-US" b="1" dirty="0"/>
          </a:p>
        </p:txBody>
      </p:sp>
      <p:sp>
        <p:nvSpPr>
          <p:cNvPr id="10243" name="Rectangle 3"/>
          <p:cNvSpPr>
            <a:spLocks noGrp="1" noChangeArrowheads="1"/>
          </p:cNvSpPr>
          <p:nvPr>
            <p:ph type="body" sz="half" idx="1"/>
          </p:nvPr>
        </p:nvSpPr>
        <p:spPr>
          <a:xfrm>
            <a:off x="95250" y="788492"/>
            <a:ext cx="5257800" cy="3581400"/>
          </a:xfrm>
        </p:spPr>
        <p:txBody>
          <a:bodyPr>
            <a:normAutofit fontScale="92500" lnSpcReduction="10000"/>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Increasing the number of features will not always improve classification accuracy.</a:t>
            </a:r>
          </a:p>
          <a:p>
            <a:pPr lvl="1" eaLnBrk="1" hangingPunct="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 practice, the inclusion of more features might actually lead to </a:t>
            </a:r>
            <a:r>
              <a:rPr lang="en-US" altLang="en-US" sz="2400" dirty="0">
                <a:solidFill>
                  <a:srgbClr val="FF0000"/>
                </a:solidFill>
              </a:rPr>
              <a:t>worse </a:t>
            </a:r>
            <a:r>
              <a:rPr lang="en-US" altLang="en-US" sz="2400" dirty="0"/>
              <a:t>performance.</a:t>
            </a:r>
          </a:p>
          <a:p>
            <a:pPr lvl="1" eaLnBrk="1" hangingPunct="1">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The number of training examples required increases </a:t>
            </a:r>
            <a:r>
              <a:rPr lang="en-US" altLang="en-US" sz="2400" dirty="0">
                <a:solidFill>
                  <a:srgbClr val="FF0000"/>
                </a:solidFill>
              </a:rPr>
              <a:t>exponentially</a:t>
            </a:r>
            <a:r>
              <a:rPr lang="en-US" altLang="en-US" sz="2400" dirty="0"/>
              <a:t> with dimensionality </a:t>
            </a:r>
            <a:r>
              <a:rPr lang="en-US" altLang="en-US" sz="2400" b="1" dirty="0"/>
              <a:t>d</a:t>
            </a:r>
            <a:r>
              <a:rPr lang="en-US" altLang="en-US" sz="2400" dirty="0"/>
              <a:t> (i.e., </a:t>
            </a:r>
            <a:r>
              <a:rPr lang="en-US" altLang="en-US" sz="2400" dirty="0" err="1"/>
              <a:t>k</a:t>
            </a:r>
            <a:r>
              <a:rPr lang="en-US" altLang="en-US" sz="2400" b="1" baseline="30000" dirty="0" err="1"/>
              <a:t>d</a:t>
            </a:r>
            <a:r>
              <a:rPr lang="en-US" altLang="en-US" sz="2400" dirty="0"/>
              <a:t>). </a:t>
            </a:r>
          </a:p>
        </p:txBody>
      </p:sp>
      <p:pic>
        <p:nvPicPr>
          <p:cNvPr id="1024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59414" y="988219"/>
            <a:ext cx="3684587" cy="13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3"/>
          <p:cNvPicPr>
            <a:picLocks noChangeAspect="1"/>
          </p:cNvPicPr>
          <p:nvPr/>
        </p:nvPicPr>
        <p:blipFill>
          <a:blip r:embed="rId4">
            <a:extLst>
              <a:ext uri="{28A0092B-C50C-407E-A947-70E740481C1C}">
                <a14:useLocalDpi xmlns:a14="http://schemas.microsoft.com/office/drawing/2010/main" val="0"/>
              </a:ext>
            </a:extLst>
          </a:blip>
          <a:srcRect l="7578" r="16637"/>
          <a:stretch>
            <a:fillRect/>
          </a:stretch>
        </p:blipFill>
        <p:spPr bwMode="auto">
          <a:xfrm>
            <a:off x="5281613" y="3131344"/>
            <a:ext cx="152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4"/>
          <p:cNvPicPr>
            <a:picLocks noChangeAspect="1"/>
          </p:cNvPicPr>
          <p:nvPr/>
        </p:nvPicPr>
        <p:blipFill>
          <a:blip r:embed="rId5" cstate="print">
            <a:extLst>
              <a:ext uri="{28A0092B-C50C-407E-A947-70E740481C1C}">
                <a14:useLocalDpi xmlns:a14="http://schemas.microsoft.com/office/drawing/2010/main" val="0"/>
              </a:ext>
            </a:extLst>
          </a:blip>
          <a:srcRect l="6250" r="7446"/>
          <a:stretch>
            <a:fillRect/>
          </a:stretch>
        </p:blipFill>
        <p:spPr bwMode="auto">
          <a:xfrm>
            <a:off x="7058025" y="3030141"/>
            <a:ext cx="1905000" cy="137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721350" y="4216004"/>
            <a:ext cx="665567" cy="307777"/>
          </a:xfrm>
          <a:prstGeom prst="rect">
            <a:avLst/>
          </a:prstGeom>
          <a:noFill/>
        </p:spPr>
        <p:txBody>
          <a:bodyPr wrap="none">
            <a:spAutoFit/>
          </a:bodyPr>
          <a:lstStyle/>
          <a:p>
            <a:pPr>
              <a:defRPr/>
            </a:pPr>
            <a:r>
              <a:rPr lang="en-US" sz="1400" b="0" dirty="0">
                <a:latin typeface="+mn-lt"/>
              </a:rPr>
              <a:t>3</a:t>
            </a:r>
            <a:r>
              <a:rPr lang="en-US" sz="1400" b="0" baseline="30000" dirty="0">
                <a:latin typeface="+mn-lt"/>
              </a:rPr>
              <a:t>2 </a:t>
            </a:r>
            <a:r>
              <a:rPr lang="en-US" sz="1400" b="0" dirty="0">
                <a:latin typeface="+mn-lt"/>
              </a:rPr>
              <a:t>bins</a:t>
            </a:r>
          </a:p>
        </p:txBody>
      </p:sp>
      <p:sp>
        <p:nvSpPr>
          <p:cNvPr id="10" name="TextBox 9"/>
          <p:cNvSpPr txBox="1"/>
          <p:nvPr/>
        </p:nvSpPr>
        <p:spPr>
          <a:xfrm>
            <a:off x="7639050" y="4500563"/>
            <a:ext cx="665567" cy="307777"/>
          </a:xfrm>
          <a:prstGeom prst="rect">
            <a:avLst/>
          </a:prstGeom>
          <a:noFill/>
        </p:spPr>
        <p:txBody>
          <a:bodyPr wrap="none">
            <a:spAutoFit/>
          </a:bodyPr>
          <a:lstStyle/>
          <a:p>
            <a:pPr>
              <a:defRPr/>
            </a:pPr>
            <a:r>
              <a:rPr lang="en-US" sz="1400" b="0" dirty="0">
                <a:latin typeface="+mn-lt"/>
              </a:rPr>
              <a:t>3</a:t>
            </a:r>
            <a:r>
              <a:rPr lang="en-US" sz="1400" b="0" baseline="30000" dirty="0">
                <a:latin typeface="+mn-lt"/>
              </a:rPr>
              <a:t>3 </a:t>
            </a:r>
            <a:r>
              <a:rPr lang="en-US" sz="1400" b="0" dirty="0">
                <a:latin typeface="+mn-lt"/>
              </a:rPr>
              <a:t>bins</a:t>
            </a:r>
          </a:p>
        </p:txBody>
      </p:sp>
      <p:pic>
        <p:nvPicPr>
          <p:cNvPr id="10249"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88001" y="2441972"/>
            <a:ext cx="2416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6324601" y="2806304"/>
            <a:ext cx="665567" cy="307777"/>
          </a:xfrm>
          <a:prstGeom prst="rect">
            <a:avLst/>
          </a:prstGeom>
          <a:noFill/>
        </p:spPr>
        <p:txBody>
          <a:bodyPr wrap="none">
            <a:spAutoFit/>
          </a:bodyPr>
          <a:lstStyle/>
          <a:p>
            <a:pPr>
              <a:defRPr/>
            </a:pPr>
            <a:r>
              <a:rPr lang="en-US" sz="1400" b="0" dirty="0">
                <a:latin typeface="+mn-lt"/>
              </a:rPr>
              <a:t>3</a:t>
            </a:r>
            <a:r>
              <a:rPr lang="en-US" sz="1400" b="0" baseline="30000" dirty="0">
                <a:latin typeface="+mn-lt"/>
              </a:rPr>
              <a:t>1 </a:t>
            </a:r>
            <a:r>
              <a:rPr lang="en-US" sz="1400" b="0" dirty="0">
                <a:latin typeface="+mn-lt"/>
              </a:rPr>
              <a:t>bins</a:t>
            </a:r>
          </a:p>
        </p:txBody>
      </p:sp>
      <p:sp>
        <p:nvSpPr>
          <p:cNvPr id="13" name="TextBox 12"/>
          <p:cNvSpPr txBox="1"/>
          <p:nvPr/>
        </p:nvSpPr>
        <p:spPr>
          <a:xfrm>
            <a:off x="2020852" y="4340730"/>
            <a:ext cx="2361031" cy="307777"/>
          </a:xfrm>
          <a:prstGeom prst="rect">
            <a:avLst/>
          </a:prstGeom>
          <a:noFill/>
        </p:spPr>
        <p:txBody>
          <a:bodyPr wrap="none">
            <a:spAutoFit/>
          </a:bodyPr>
          <a:lstStyle/>
          <a:p>
            <a:pPr>
              <a:defRPr/>
            </a:pPr>
            <a:r>
              <a:rPr lang="en-US" sz="1400" b="0" dirty="0">
                <a:latin typeface="+mn-lt"/>
              </a:rPr>
              <a:t>k: number of bins per feature </a:t>
            </a:r>
          </a:p>
        </p:txBody>
      </p:sp>
      <p:sp>
        <p:nvSpPr>
          <p:cNvPr id="2" name="TextBox 1"/>
          <p:cNvSpPr txBox="1"/>
          <p:nvPr/>
        </p:nvSpPr>
        <p:spPr>
          <a:xfrm>
            <a:off x="8194675" y="2613423"/>
            <a:ext cx="484428" cy="338554"/>
          </a:xfrm>
          <a:prstGeom prst="rect">
            <a:avLst/>
          </a:prstGeom>
          <a:noFill/>
        </p:spPr>
        <p:txBody>
          <a:bodyPr wrap="none">
            <a:spAutoFit/>
          </a:bodyPr>
          <a:lstStyle/>
          <a:p>
            <a:pPr>
              <a:defRPr/>
            </a:pPr>
            <a:r>
              <a:rPr lang="en-US" sz="1600" b="0" dirty="0">
                <a:latin typeface="+mn-lt"/>
              </a:rPr>
              <a:t>k=3</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2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2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a:t>
            </a:r>
            <a:r>
              <a:rPr lang="en-US" dirty="0" err="1"/>
              <a:t>Contd</a:t>
            </a:r>
            <a:r>
              <a:rPr lang="en-US" dirty="0"/>
              <a:t>)</a:t>
            </a:r>
          </a:p>
        </p:txBody>
      </p:sp>
      <p:sp>
        <p:nvSpPr>
          <p:cNvPr id="3" name="Content Placeholder 2"/>
          <p:cNvSpPr>
            <a:spLocks noGrp="1"/>
          </p:cNvSpPr>
          <p:nvPr>
            <p:ph sz="half" idx="1"/>
          </p:nvPr>
        </p:nvSpPr>
        <p:spPr>
          <a:xfrm>
            <a:off x="347472" y="944119"/>
            <a:ext cx="4038600" cy="3394472"/>
          </a:xfrm>
        </p:spPr>
        <p:txBody>
          <a:bodyPr/>
          <a:lstStyle/>
          <a:p>
            <a:pPr marL="0" indent="0">
              <a:buNone/>
            </a:pPr>
            <a:r>
              <a:rPr lang="en-US" dirty="0"/>
              <a:t>From (1) and (2), </a:t>
            </a:r>
            <a:r>
              <a:rPr lang="en-US" b="1" dirty="0"/>
              <a:t>X</a:t>
            </a:r>
            <a:r>
              <a:rPr lang="en-US" b="1" baseline="-25000" dirty="0"/>
              <a:t>1</a:t>
            </a:r>
            <a:r>
              <a:rPr lang="en-US" b="1" dirty="0"/>
              <a:t> = 0.69X</a:t>
            </a:r>
            <a:r>
              <a:rPr lang="en-US" b="1" baseline="-25000" dirty="0"/>
              <a:t>2</a:t>
            </a:r>
            <a:endParaRPr lang="en-US" dirty="0"/>
          </a:p>
          <a:p>
            <a:pPr marL="0" indent="0">
              <a:buNone/>
            </a:pPr>
            <a:r>
              <a:rPr lang="en-US" dirty="0"/>
              <a:t>From (2), the eigenvector is: </a:t>
            </a:r>
          </a:p>
          <a:p>
            <a:pPr marL="0" indent="0">
              <a:buNone/>
            </a:pPr>
            <a:endParaRPr lang="en-US" dirty="0"/>
          </a:p>
          <a:p>
            <a:pPr marL="0" indent="0">
              <a:buNone/>
            </a:pPr>
            <a:endParaRPr lang="en-US" dirty="0"/>
          </a:p>
        </p:txBody>
      </p:sp>
      <p:sp>
        <p:nvSpPr>
          <p:cNvPr id="4" name="Content Placeholder 3"/>
          <p:cNvSpPr>
            <a:spLocks noGrp="1"/>
          </p:cNvSpPr>
          <p:nvPr>
            <p:ph sz="half" idx="2"/>
          </p:nvPr>
        </p:nvSpPr>
        <p:spPr>
          <a:xfrm>
            <a:off x="4572000" y="944119"/>
            <a:ext cx="4038600" cy="3394472"/>
          </a:xfrm>
        </p:spPr>
        <p:txBody>
          <a:bodyPr/>
          <a:lstStyle/>
          <a:p>
            <a:pPr marL="0" indent="0">
              <a:buNone/>
            </a:pPr>
            <a:r>
              <a:rPr lang="en-US" dirty="0"/>
              <a:t>Principal component for the given data set is</a:t>
            </a:r>
          </a:p>
          <a:p>
            <a:pPr marL="0" indent="0">
              <a:buNone/>
            </a:pPr>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65" y="2804923"/>
            <a:ext cx="348615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290" y="2681098"/>
            <a:ext cx="46291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7780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solidFill>
                  <a:schemeClr val="tx1"/>
                </a:solidFill>
              </a:rPr>
              <a:t>Project the data points onto the new subspace </a:t>
            </a:r>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50361" y="1196974"/>
            <a:ext cx="4161716" cy="3588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5812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5005-BF0A-E06E-EF25-B3CE1890F418}"/>
              </a:ext>
            </a:extLst>
          </p:cNvPr>
          <p:cNvSpPr>
            <a:spLocks noGrp="1"/>
          </p:cNvSpPr>
          <p:nvPr>
            <p:ph type="title"/>
          </p:nvPr>
        </p:nvSpPr>
        <p:spPr/>
        <p:txBody>
          <a:bodyPr>
            <a:normAutofit fontScale="90000"/>
          </a:bodyPr>
          <a:lstStyle/>
          <a:p>
            <a:r>
              <a:rPr lang="en-US" dirty="0"/>
              <a:t>Why Factor or Component Analysis</a:t>
            </a:r>
          </a:p>
        </p:txBody>
      </p:sp>
    </p:spTree>
    <p:extLst>
      <p:ext uri="{BB962C8B-B14F-4D97-AF65-F5344CB8AC3E}">
        <p14:creationId xmlns:p14="http://schemas.microsoft.com/office/powerpoint/2010/main" val="5164003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ChangeArrowheads="1"/>
          </p:cNvSpPr>
          <p:nvPr/>
        </p:nvSpPr>
        <p:spPr bwMode="auto">
          <a:xfrm>
            <a:off x="333756" y="685358"/>
            <a:ext cx="8476488" cy="410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ea typeface="MS PGothic" pitchFamily="34" charset="-128"/>
              </a:defRPr>
            </a:lvl1pPr>
            <a:lvl2pPr marL="742950" indent="-285750">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fontAlgn="base">
              <a:spcBef>
                <a:spcPct val="20000"/>
              </a:spcBef>
              <a:spcAft>
                <a:spcPct val="0"/>
              </a:spcAft>
              <a:buChar char="»"/>
              <a:defRPr sz="2000">
                <a:solidFill>
                  <a:schemeClr val="tx1"/>
                </a:solidFill>
                <a:latin typeface="Arial" pitchFamily="34" charset="0"/>
                <a:ea typeface="MS PGothic" pitchFamily="34" charset="-128"/>
              </a:defRPr>
            </a:lvl6pPr>
            <a:lvl7pPr marL="2971800" indent="-228600" fontAlgn="base">
              <a:spcBef>
                <a:spcPct val="20000"/>
              </a:spcBef>
              <a:spcAft>
                <a:spcPct val="0"/>
              </a:spcAft>
              <a:buChar char="»"/>
              <a:defRPr sz="2000">
                <a:solidFill>
                  <a:schemeClr val="tx1"/>
                </a:solidFill>
                <a:latin typeface="Arial" pitchFamily="34" charset="0"/>
                <a:ea typeface="MS PGothic" pitchFamily="34" charset="-128"/>
              </a:defRPr>
            </a:lvl7pPr>
            <a:lvl8pPr marL="3429000" indent="-228600" fontAlgn="base">
              <a:spcBef>
                <a:spcPct val="20000"/>
              </a:spcBef>
              <a:spcAft>
                <a:spcPct val="0"/>
              </a:spcAft>
              <a:buChar char="»"/>
              <a:defRPr sz="2000">
                <a:solidFill>
                  <a:schemeClr val="tx1"/>
                </a:solidFill>
                <a:latin typeface="Arial" pitchFamily="34" charset="0"/>
                <a:ea typeface="MS PGothic" pitchFamily="34" charset="-128"/>
              </a:defRPr>
            </a:lvl8pPr>
            <a:lvl9pPr marL="3886200" indent="-228600" fontAlgn="base">
              <a:spcBef>
                <a:spcPct val="20000"/>
              </a:spcBef>
              <a:spcAft>
                <a:spcPct val="0"/>
              </a:spcAft>
              <a:buChar char="»"/>
              <a:defRPr sz="2000">
                <a:solidFill>
                  <a:schemeClr val="tx1"/>
                </a:solidFill>
                <a:latin typeface="Arial" pitchFamily="34" charset="0"/>
                <a:ea typeface="MS PGothic" pitchFamily="34" charset="-128"/>
              </a:defRPr>
            </a:lvl9pPr>
          </a:lstStyle>
          <a:p>
            <a:pPr eaLnBrk="1" hangingPunct="1">
              <a:buFont typeface="Wingdings" panose="05000000000000000000" pitchFamily="2" charset="2"/>
              <a:buChar char="§"/>
            </a:pPr>
            <a:r>
              <a:rPr lang="en-US" altLang="en-US" sz="1800" dirty="0"/>
              <a:t>We study phenomena that can not be directly observed </a:t>
            </a:r>
          </a:p>
          <a:p>
            <a:pPr lvl="1" eaLnBrk="1" hangingPunct="1">
              <a:buFont typeface="Wingdings" panose="05000000000000000000" pitchFamily="2" charset="2"/>
              <a:buChar char="§"/>
            </a:pPr>
            <a:r>
              <a:rPr lang="en-US" altLang="en-US" sz="1800" dirty="0"/>
              <a:t>ego, personality, intelligence in psychology</a:t>
            </a:r>
          </a:p>
          <a:p>
            <a:pPr lvl="1" eaLnBrk="1" hangingPunct="1">
              <a:buFont typeface="Wingdings" panose="05000000000000000000" pitchFamily="2" charset="2"/>
              <a:buChar char="§"/>
            </a:pPr>
            <a:r>
              <a:rPr lang="en-US" altLang="en-US" sz="1800" dirty="0"/>
              <a:t>Underlying factors that govern the observed data</a:t>
            </a:r>
          </a:p>
          <a:p>
            <a:pPr eaLnBrk="1" hangingPunct="1">
              <a:buFont typeface="Wingdings" panose="05000000000000000000" pitchFamily="2" charset="2"/>
              <a:buChar char="§"/>
            </a:pPr>
            <a:r>
              <a:rPr lang="en-US" altLang="en-US" sz="1800" dirty="0"/>
              <a:t> We want to identify and operate with underlying latent factors rather than the observed data  </a:t>
            </a:r>
          </a:p>
          <a:p>
            <a:pPr lvl="1" eaLnBrk="1" hangingPunct="1">
              <a:buFont typeface="Wingdings" panose="05000000000000000000" pitchFamily="2" charset="2"/>
              <a:buChar char="§"/>
            </a:pPr>
            <a:r>
              <a:rPr lang="en-US" altLang="en-US" sz="1800" dirty="0"/>
              <a:t>E.g. topics in news articles </a:t>
            </a:r>
          </a:p>
          <a:p>
            <a:pPr lvl="1" eaLnBrk="1" hangingPunct="1">
              <a:buFont typeface="Wingdings" panose="05000000000000000000" pitchFamily="2" charset="2"/>
              <a:buChar char="§"/>
            </a:pPr>
            <a:r>
              <a:rPr lang="en-US" altLang="en-US" sz="1800" dirty="0"/>
              <a:t>Transcription factors in genomics</a:t>
            </a:r>
          </a:p>
          <a:p>
            <a:pPr eaLnBrk="1" hangingPunct="1">
              <a:buFont typeface="Wingdings" panose="05000000000000000000" pitchFamily="2" charset="2"/>
              <a:buChar char="§"/>
            </a:pPr>
            <a:r>
              <a:rPr lang="en-US" altLang="en-US" sz="1800" dirty="0"/>
              <a:t>We want to discover and exploit hidden relationships</a:t>
            </a:r>
          </a:p>
          <a:p>
            <a:pPr lvl="1" eaLnBrk="1" hangingPunct="1">
              <a:buFont typeface="Wingdings" panose="05000000000000000000" pitchFamily="2" charset="2"/>
              <a:buChar char="§"/>
            </a:pPr>
            <a:r>
              <a:rPr lang="en-US" altLang="en-US" sz="1800" dirty="0"/>
              <a:t>“beautiful car” and “gorgeous automobile” are closely related</a:t>
            </a:r>
          </a:p>
          <a:p>
            <a:pPr lvl="1" eaLnBrk="1" hangingPunct="1">
              <a:buFont typeface="Wingdings" panose="05000000000000000000" pitchFamily="2" charset="2"/>
              <a:buChar char="§"/>
            </a:pPr>
            <a:r>
              <a:rPr lang="en-US" altLang="en-US" sz="1800" dirty="0"/>
              <a:t>So are “driver” and “automobile”</a:t>
            </a:r>
          </a:p>
          <a:p>
            <a:pPr lvl="1" eaLnBrk="1" hangingPunct="1">
              <a:buFont typeface="Wingdings" panose="05000000000000000000" pitchFamily="2" charset="2"/>
              <a:buChar char="§"/>
            </a:pPr>
            <a:r>
              <a:rPr lang="en-US" altLang="en-US" sz="1800" dirty="0"/>
              <a:t>But does your search engine know this?</a:t>
            </a:r>
          </a:p>
          <a:p>
            <a:pPr lvl="1" eaLnBrk="1" hangingPunct="1">
              <a:buFont typeface="Wingdings" panose="05000000000000000000" pitchFamily="2" charset="2"/>
              <a:buChar char="§"/>
            </a:pPr>
            <a:r>
              <a:rPr lang="en-US" altLang="en-US" sz="1800" dirty="0"/>
              <a:t>Reduces noise and error in results</a:t>
            </a:r>
          </a:p>
        </p:txBody>
      </p:sp>
      <p:sp>
        <p:nvSpPr>
          <p:cNvPr id="624643" name="Text Box 3"/>
          <p:cNvSpPr txBox="1">
            <a:spLocks noChangeArrowheads="1"/>
          </p:cNvSpPr>
          <p:nvPr/>
        </p:nvSpPr>
        <p:spPr bwMode="auto">
          <a:xfrm>
            <a:off x="199644" y="100584"/>
            <a:ext cx="861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3200" b="1" dirty="0"/>
              <a:t>Why Factor or Component Analysis?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ChangeArrowheads="1"/>
          </p:cNvSpPr>
          <p:nvPr/>
        </p:nvSpPr>
        <p:spPr bwMode="auto">
          <a:xfrm>
            <a:off x="685800" y="800100"/>
            <a:ext cx="83058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ea typeface="MS PGothic" pitchFamily="34" charset="-128"/>
              </a:defRPr>
            </a:lvl1pPr>
            <a:lvl2pPr marL="742950" indent="-285750">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fontAlgn="base">
              <a:spcBef>
                <a:spcPct val="20000"/>
              </a:spcBef>
              <a:spcAft>
                <a:spcPct val="0"/>
              </a:spcAft>
              <a:buChar char="»"/>
              <a:defRPr sz="2000">
                <a:solidFill>
                  <a:schemeClr val="tx1"/>
                </a:solidFill>
                <a:latin typeface="Arial" pitchFamily="34" charset="0"/>
                <a:ea typeface="MS PGothic" pitchFamily="34" charset="-128"/>
              </a:defRPr>
            </a:lvl6pPr>
            <a:lvl7pPr marL="2971800" indent="-228600" fontAlgn="base">
              <a:spcBef>
                <a:spcPct val="20000"/>
              </a:spcBef>
              <a:spcAft>
                <a:spcPct val="0"/>
              </a:spcAft>
              <a:buChar char="»"/>
              <a:defRPr sz="2000">
                <a:solidFill>
                  <a:schemeClr val="tx1"/>
                </a:solidFill>
                <a:latin typeface="Arial" pitchFamily="34" charset="0"/>
                <a:ea typeface="MS PGothic" pitchFamily="34" charset="-128"/>
              </a:defRPr>
            </a:lvl7pPr>
            <a:lvl8pPr marL="3429000" indent="-228600" fontAlgn="base">
              <a:spcBef>
                <a:spcPct val="20000"/>
              </a:spcBef>
              <a:spcAft>
                <a:spcPct val="0"/>
              </a:spcAft>
              <a:buChar char="»"/>
              <a:defRPr sz="2000">
                <a:solidFill>
                  <a:schemeClr val="tx1"/>
                </a:solidFill>
                <a:latin typeface="Arial" pitchFamily="34" charset="0"/>
                <a:ea typeface="MS PGothic" pitchFamily="34" charset="-128"/>
              </a:defRPr>
            </a:lvl8pPr>
            <a:lvl9pPr marL="3886200" indent="-228600" fontAlgn="base">
              <a:spcBef>
                <a:spcPct val="20000"/>
              </a:spcBef>
              <a:spcAft>
                <a:spcPct val="0"/>
              </a:spcAft>
              <a:buChar char="»"/>
              <a:defRPr sz="2000">
                <a:solidFill>
                  <a:schemeClr val="tx1"/>
                </a:solidFill>
                <a:latin typeface="Arial" pitchFamily="34" charset="0"/>
                <a:ea typeface="MS PGothic" pitchFamily="34" charset="-128"/>
              </a:defRPr>
            </a:lvl9pPr>
          </a:lstStyle>
          <a:p>
            <a:pPr eaLnBrk="1" hangingPunct="1">
              <a:buFont typeface="Wingdings" panose="05000000000000000000" pitchFamily="2" charset="2"/>
              <a:buChar char="§"/>
            </a:pPr>
            <a:r>
              <a:rPr lang="en-US" altLang="en-US" sz="1800" dirty="0"/>
              <a:t>We have too many observations and dimensions</a:t>
            </a:r>
          </a:p>
          <a:p>
            <a:pPr lvl="1" eaLnBrk="1" hangingPunct="1">
              <a:buFont typeface="Wingdings" panose="05000000000000000000" pitchFamily="2" charset="2"/>
              <a:buChar char="§"/>
            </a:pPr>
            <a:r>
              <a:rPr lang="en-US" altLang="en-US" sz="1800" dirty="0"/>
              <a:t>To reason about or obtain insights from</a:t>
            </a:r>
          </a:p>
          <a:p>
            <a:pPr lvl="1" eaLnBrk="1" hangingPunct="1">
              <a:buFont typeface="Wingdings" panose="05000000000000000000" pitchFamily="2" charset="2"/>
              <a:buChar char="§"/>
            </a:pPr>
            <a:r>
              <a:rPr lang="en-US" altLang="en-US" sz="1800" dirty="0"/>
              <a:t>To visualize</a:t>
            </a:r>
          </a:p>
          <a:p>
            <a:pPr lvl="1" eaLnBrk="1" hangingPunct="1">
              <a:buFont typeface="Wingdings" panose="05000000000000000000" pitchFamily="2" charset="2"/>
              <a:buChar char="§"/>
            </a:pPr>
            <a:r>
              <a:rPr lang="en-US" altLang="en-US" sz="1800" dirty="0"/>
              <a:t>Too much noise in the data</a:t>
            </a:r>
          </a:p>
          <a:p>
            <a:pPr lvl="1" eaLnBrk="1" hangingPunct="1">
              <a:buFont typeface="Wingdings" panose="05000000000000000000" pitchFamily="2" charset="2"/>
              <a:buChar char="§"/>
            </a:pPr>
            <a:r>
              <a:rPr lang="en-US" altLang="en-US" sz="1800" dirty="0"/>
              <a:t>Need to “reduce” them to a smaller set of factors</a:t>
            </a:r>
          </a:p>
          <a:p>
            <a:pPr lvl="1" eaLnBrk="1" hangingPunct="1">
              <a:buFont typeface="Wingdings" panose="05000000000000000000" pitchFamily="2" charset="2"/>
              <a:buChar char="§"/>
            </a:pPr>
            <a:r>
              <a:rPr lang="en-US" altLang="en-US" sz="1800" dirty="0"/>
              <a:t>Better representation of data without losing much information</a:t>
            </a:r>
          </a:p>
          <a:p>
            <a:pPr lvl="1" eaLnBrk="1" hangingPunct="1">
              <a:buFont typeface="Wingdings" panose="05000000000000000000" pitchFamily="2" charset="2"/>
              <a:buChar char="§"/>
            </a:pPr>
            <a:r>
              <a:rPr lang="en-US" altLang="en-US" sz="1800" dirty="0"/>
              <a:t>Can build more effective data analyses on the reduced-dimensional space: classification, clustering, pattern recognition</a:t>
            </a:r>
          </a:p>
          <a:p>
            <a:pPr lvl="1" eaLnBrk="1" hangingPunct="1">
              <a:buFont typeface="Wingdings" panose="05000000000000000000" pitchFamily="2" charset="2"/>
              <a:buChar char="§"/>
            </a:pPr>
            <a:endParaRPr lang="en-US" altLang="en-US" sz="1800" dirty="0"/>
          </a:p>
          <a:p>
            <a:pPr eaLnBrk="1" hangingPunct="1">
              <a:buFont typeface="Wingdings" panose="05000000000000000000" pitchFamily="2" charset="2"/>
              <a:buChar char="§"/>
            </a:pPr>
            <a:r>
              <a:rPr lang="en-US" altLang="en-US" sz="1800" dirty="0"/>
              <a:t>Combinations of observed variables may be more effective bases for insights, even if physical meaning is obscure</a:t>
            </a:r>
          </a:p>
        </p:txBody>
      </p:sp>
      <p:sp>
        <p:nvSpPr>
          <p:cNvPr id="638979" name="Text Box 3"/>
          <p:cNvSpPr txBox="1">
            <a:spLocks noChangeArrowheads="1"/>
          </p:cNvSpPr>
          <p:nvPr/>
        </p:nvSpPr>
        <p:spPr bwMode="auto">
          <a:xfrm>
            <a:off x="228600" y="228601"/>
            <a:ext cx="861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3200" b="1" dirty="0"/>
              <a:t>Why Factor or Component Analysis?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381000" y="800100"/>
            <a:ext cx="83058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ea typeface="MS PGothic" pitchFamily="34" charset="-128"/>
              </a:defRPr>
            </a:lvl1pPr>
            <a:lvl2pPr marL="742950" indent="-285750">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fontAlgn="base">
              <a:spcBef>
                <a:spcPct val="20000"/>
              </a:spcBef>
              <a:spcAft>
                <a:spcPct val="0"/>
              </a:spcAft>
              <a:buChar char="»"/>
              <a:defRPr sz="2000">
                <a:solidFill>
                  <a:schemeClr val="tx1"/>
                </a:solidFill>
                <a:latin typeface="Arial" pitchFamily="34" charset="0"/>
                <a:ea typeface="MS PGothic" pitchFamily="34" charset="-128"/>
              </a:defRPr>
            </a:lvl6pPr>
            <a:lvl7pPr marL="2971800" indent="-228600" fontAlgn="base">
              <a:spcBef>
                <a:spcPct val="20000"/>
              </a:spcBef>
              <a:spcAft>
                <a:spcPct val="0"/>
              </a:spcAft>
              <a:buChar char="»"/>
              <a:defRPr sz="2000">
                <a:solidFill>
                  <a:schemeClr val="tx1"/>
                </a:solidFill>
                <a:latin typeface="Arial" pitchFamily="34" charset="0"/>
                <a:ea typeface="MS PGothic" pitchFamily="34" charset="-128"/>
              </a:defRPr>
            </a:lvl7pPr>
            <a:lvl8pPr marL="3429000" indent="-228600" fontAlgn="base">
              <a:spcBef>
                <a:spcPct val="20000"/>
              </a:spcBef>
              <a:spcAft>
                <a:spcPct val="0"/>
              </a:spcAft>
              <a:buChar char="»"/>
              <a:defRPr sz="2000">
                <a:solidFill>
                  <a:schemeClr val="tx1"/>
                </a:solidFill>
                <a:latin typeface="Arial" pitchFamily="34" charset="0"/>
                <a:ea typeface="MS PGothic" pitchFamily="34" charset="-128"/>
              </a:defRPr>
            </a:lvl8pPr>
            <a:lvl9pPr marL="3886200" indent="-228600" fontAlgn="base">
              <a:spcBef>
                <a:spcPct val="20000"/>
              </a:spcBef>
              <a:spcAft>
                <a:spcPct val="0"/>
              </a:spcAft>
              <a:buChar char="»"/>
              <a:defRPr sz="2000">
                <a:solidFill>
                  <a:schemeClr val="tx1"/>
                </a:solidFill>
                <a:latin typeface="Arial" pitchFamily="34" charset="0"/>
                <a:ea typeface="MS PGothic" pitchFamily="34" charset="-128"/>
              </a:defRPr>
            </a:lvl9pPr>
          </a:lstStyle>
          <a:p>
            <a:pPr eaLnBrk="1" hangingPunct="1">
              <a:buFont typeface="Wingdings" panose="05000000000000000000" pitchFamily="2" charset="2"/>
              <a:buChar char="§"/>
            </a:pPr>
            <a:r>
              <a:rPr lang="en-US" altLang="en-US" sz="1600" dirty="0"/>
              <a:t>Discover a new set of factors/dimensions/axes against which to represent, describe or evaluate the data</a:t>
            </a:r>
          </a:p>
          <a:p>
            <a:pPr lvl="1" eaLnBrk="1" hangingPunct="1">
              <a:buFont typeface="Wingdings" panose="05000000000000000000" pitchFamily="2" charset="2"/>
              <a:buChar char="§"/>
            </a:pPr>
            <a:r>
              <a:rPr lang="en-US" altLang="en-US" sz="1600" dirty="0"/>
              <a:t>For more effective reasoning, insights, or better visualization</a:t>
            </a:r>
          </a:p>
          <a:p>
            <a:pPr lvl="1" eaLnBrk="1" hangingPunct="1">
              <a:buFont typeface="Wingdings" panose="05000000000000000000" pitchFamily="2" charset="2"/>
              <a:buChar char="§"/>
            </a:pPr>
            <a:r>
              <a:rPr lang="en-US" altLang="en-US" sz="1600" dirty="0"/>
              <a:t>Reduce noise in the data</a:t>
            </a:r>
          </a:p>
          <a:p>
            <a:pPr lvl="1" eaLnBrk="1" hangingPunct="1">
              <a:buFont typeface="Wingdings" panose="05000000000000000000" pitchFamily="2" charset="2"/>
              <a:buChar char="§"/>
            </a:pPr>
            <a:r>
              <a:rPr lang="en-US" altLang="en-US" sz="1600" dirty="0"/>
              <a:t>Typically a smaller set of factors: dimension reduction </a:t>
            </a:r>
          </a:p>
          <a:p>
            <a:pPr lvl="1" eaLnBrk="1" hangingPunct="1">
              <a:buFont typeface="Wingdings" panose="05000000000000000000" pitchFamily="2" charset="2"/>
              <a:buChar char="§"/>
            </a:pPr>
            <a:r>
              <a:rPr lang="en-US" altLang="en-US" sz="1600" dirty="0"/>
              <a:t>Better representation of data without losing much information</a:t>
            </a:r>
          </a:p>
          <a:p>
            <a:pPr lvl="1" eaLnBrk="1" hangingPunct="1">
              <a:buFont typeface="Wingdings" panose="05000000000000000000" pitchFamily="2" charset="2"/>
              <a:buChar char="§"/>
            </a:pPr>
            <a:r>
              <a:rPr lang="en-US" altLang="en-US" sz="1600" dirty="0"/>
              <a:t>Can build more effective data analyses on the reduced-dimensional space: classification, clustering, pattern recognition</a:t>
            </a:r>
          </a:p>
          <a:p>
            <a:pPr lvl="1" eaLnBrk="1" hangingPunct="1">
              <a:buFont typeface="Wingdings" panose="05000000000000000000" pitchFamily="2" charset="2"/>
              <a:buChar char="§"/>
            </a:pPr>
            <a:endParaRPr lang="en-US" altLang="en-US" sz="1600" dirty="0"/>
          </a:p>
          <a:p>
            <a:pPr eaLnBrk="1" hangingPunct="1">
              <a:buFont typeface="Wingdings" panose="05000000000000000000" pitchFamily="2" charset="2"/>
              <a:buChar char="§"/>
            </a:pPr>
            <a:r>
              <a:rPr lang="en-US" altLang="en-US" sz="1600" dirty="0"/>
              <a:t>Factors are combinations of observed variables </a:t>
            </a:r>
          </a:p>
          <a:p>
            <a:pPr lvl="1" eaLnBrk="1" hangingPunct="1">
              <a:buFont typeface="Wingdings" panose="05000000000000000000" pitchFamily="2" charset="2"/>
              <a:buChar char="§"/>
            </a:pPr>
            <a:r>
              <a:rPr lang="en-US" altLang="en-US" sz="1600" dirty="0"/>
              <a:t>May be more effective bases for insights, even if physical meaning is obscure</a:t>
            </a:r>
          </a:p>
          <a:p>
            <a:pPr lvl="1" eaLnBrk="1" hangingPunct="1">
              <a:buFont typeface="Wingdings" panose="05000000000000000000" pitchFamily="2" charset="2"/>
              <a:buChar char="§"/>
            </a:pPr>
            <a:r>
              <a:rPr lang="en-US" altLang="en-US" sz="1600" dirty="0"/>
              <a:t>Observed data are described in terms of these factors rather than in terms of original variables/dimensions</a:t>
            </a:r>
          </a:p>
        </p:txBody>
      </p:sp>
      <p:sp>
        <p:nvSpPr>
          <p:cNvPr id="641027" name="Text Box 3"/>
          <p:cNvSpPr txBox="1">
            <a:spLocks noChangeArrowheads="1"/>
          </p:cNvSpPr>
          <p:nvPr/>
        </p:nvSpPr>
        <p:spPr bwMode="auto">
          <a:xfrm>
            <a:off x="228600" y="228601"/>
            <a:ext cx="861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3200" b="1" dirty="0"/>
              <a:t>Factor or Component Analysis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448965" y="25143"/>
            <a:ext cx="8246070" cy="610820"/>
          </a:xfrm>
        </p:spPr>
        <p:txBody>
          <a:bodyPr>
            <a:normAutofit fontScale="90000"/>
          </a:bodyPr>
          <a:lstStyle/>
          <a:p>
            <a:r>
              <a:rPr lang="en-US" altLang="en-US" dirty="0"/>
              <a:t>Basic Concept</a:t>
            </a:r>
          </a:p>
        </p:txBody>
      </p:sp>
      <p:sp>
        <p:nvSpPr>
          <p:cNvPr id="630787" name="Rectangle 3"/>
          <p:cNvSpPr>
            <a:spLocks noGrp="1" noChangeArrowheads="1"/>
          </p:cNvSpPr>
          <p:nvPr>
            <p:ph type="body" idx="1"/>
          </p:nvPr>
        </p:nvSpPr>
        <p:spPr>
          <a:xfrm>
            <a:off x="685800" y="635963"/>
            <a:ext cx="8229600" cy="3817626"/>
          </a:xfrm>
        </p:spPr>
        <p:txBody>
          <a:bodyPr>
            <a:noAutofit/>
          </a:bodyPr>
          <a:lstStyle/>
          <a:p>
            <a:pPr>
              <a:lnSpc>
                <a:spcPct val="90000"/>
              </a:lnSpc>
            </a:pPr>
            <a:r>
              <a:rPr lang="en-US" altLang="en-US" sz="1600" dirty="0"/>
              <a:t>Areas of variance in data are where items can be best discriminated and key underlying phenomena observed</a:t>
            </a:r>
          </a:p>
          <a:p>
            <a:pPr lvl="1">
              <a:lnSpc>
                <a:spcPct val="90000"/>
              </a:lnSpc>
            </a:pPr>
            <a:r>
              <a:rPr lang="en-US" altLang="en-US" sz="1600" dirty="0"/>
              <a:t>Areas of greatest “signal” in the data</a:t>
            </a:r>
          </a:p>
          <a:p>
            <a:pPr>
              <a:lnSpc>
                <a:spcPct val="90000"/>
              </a:lnSpc>
              <a:spcBef>
                <a:spcPct val="60000"/>
              </a:spcBef>
            </a:pPr>
            <a:r>
              <a:rPr lang="en-US" altLang="en-US" sz="1600" dirty="0"/>
              <a:t>If two items or dimensions are highly correlated or dependent</a:t>
            </a:r>
          </a:p>
          <a:p>
            <a:pPr lvl="1">
              <a:lnSpc>
                <a:spcPct val="90000"/>
              </a:lnSpc>
            </a:pPr>
            <a:r>
              <a:rPr lang="en-US" altLang="en-US" sz="1600" dirty="0"/>
              <a:t>They are likely to represent highly related phenomena</a:t>
            </a:r>
          </a:p>
          <a:p>
            <a:pPr lvl="1">
              <a:lnSpc>
                <a:spcPct val="90000"/>
              </a:lnSpc>
            </a:pPr>
            <a:r>
              <a:rPr lang="en-US" altLang="en-US" sz="1600" dirty="0"/>
              <a:t>If they tell us about the same underlying variance in the data, combining them to form a single measure is reasonable</a:t>
            </a:r>
          </a:p>
          <a:p>
            <a:pPr lvl="2">
              <a:lnSpc>
                <a:spcPct val="90000"/>
              </a:lnSpc>
            </a:pPr>
            <a:r>
              <a:rPr lang="en-US" altLang="en-US" sz="1600" dirty="0"/>
              <a:t>Parsimony</a:t>
            </a:r>
          </a:p>
          <a:p>
            <a:pPr lvl="2">
              <a:lnSpc>
                <a:spcPct val="90000"/>
              </a:lnSpc>
            </a:pPr>
            <a:r>
              <a:rPr lang="en-US" altLang="en-US" sz="1600" dirty="0"/>
              <a:t>Reduction in Error</a:t>
            </a:r>
          </a:p>
          <a:p>
            <a:pPr>
              <a:lnSpc>
                <a:spcPct val="90000"/>
              </a:lnSpc>
              <a:spcBef>
                <a:spcPct val="60000"/>
              </a:spcBef>
            </a:pPr>
            <a:r>
              <a:rPr lang="en-US" altLang="en-US" sz="1600" dirty="0"/>
              <a:t>So we want to combine related variables, and focus on uncorrelated or independent ones, especially those along which the observations have high variance</a:t>
            </a:r>
          </a:p>
          <a:p>
            <a:pPr>
              <a:lnSpc>
                <a:spcPct val="90000"/>
              </a:lnSpc>
              <a:spcBef>
                <a:spcPct val="60000"/>
              </a:spcBef>
            </a:pPr>
            <a:r>
              <a:rPr lang="da-DK" altLang="en-US" sz="1600" dirty="0"/>
              <a:t>We want a smaller set of variables that explain most of the variance in the original data, in more compact and insightful form</a:t>
            </a:r>
            <a:endParaRPr lang="en-US" altLang="en-US" sz="1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normAutofit fontScale="90000"/>
          </a:bodyPr>
          <a:lstStyle/>
          <a:p>
            <a:r>
              <a:rPr lang="en-US" altLang="en-US"/>
              <a:t>Basic Concept</a:t>
            </a:r>
          </a:p>
        </p:txBody>
      </p:sp>
      <p:sp>
        <p:nvSpPr>
          <p:cNvPr id="632835" name="Rectangle 3"/>
          <p:cNvSpPr>
            <a:spLocks noGrp="1" noChangeArrowheads="1"/>
          </p:cNvSpPr>
          <p:nvPr>
            <p:ph type="body" idx="1"/>
          </p:nvPr>
        </p:nvSpPr>
        <p:spPr>
          <a:xfrm>
            <a:off x="685800" y="891995"/>
            <a:ext cx="8320088" cy="3508555"/>
          </a:xfrm>
        </p:spPr>
        <p:txBody>
          <a:bodyPr>
            <a:noAutofit/>
          </a:bodyPr>
          <a:lstStyle/>
          <a:p>
            <a:pPr>
              <a:lnSpc>
                <a:spcPct val="90000"/>
              </a:lnSpc>
            </a:pPr>
            <a:r>
              <a:rPr lang="en-US" altLang="en-US" sz="2000" dirty="0"/>
              <a:t>What if the dependences and correlations are not so strong or direct? </a:t>
            </a:r>
          </a:p>
          <a:p>
            <a:pPr>
              <a:lnSpc>
                <a:spcPct val="90000"/>
              </a:lnSpc>
              <a:spcBef>
                <a:spcPct val="60000"/>
              </a:spcBef>
            </a:pPr>
            <a:r>
              <a:rPr lang="en-US" altLang="en-US" sz="2000" dirty="0"/>
              <a:t>And suppose you have 3 variables, or 4, or 5, or 10000?</a:t>
            </a:r>
          </a:p>
          <a:p>
            <a:pPr>
              <a:lnSpc>
                <a:spcPct val="90000"/>
              </a:lnSpc>
              <a:spcBef>
                <a:spcPct val="60000"/>
              </a:spcBef>
            </a:pPr>
            <a:r>
              <a:rPr lang="en-US" altLang="en-US" sz="2000" dirty="0"/>
              <a:t>Look for the phenomena underlying the observed covariance/co-dependence in a set of variables</a:t>
            </a:r>
          </a:p>
          <a:p>
            <a:pPr lvl="1">
              <a:lnSpc>
                <a:spcPct val="90000"/>
              </a:lnSpc>
            </a:pPr>
            <a:r>
              <a:rPr lang="en-US" altLang="en-US" sz="2000" dirty="0"/>
              <a:t>Once again, phenomena that are uncorrelated or independent, and especially those along which the data show high variance</a:t>
            </a:r>
          </a:p>
          <a:p>
            <a:pPr>
              <a:lnSpc>
                <a:spcPct val="90000"/>
              </a:lnSpc>
              <a:spcBef>
                <a:spcPct val="60000"/>
              </a:spcBef>
            </a:pPr>
            <a:r>
              <a:rPr lang="en-US" altLang="en-US" sz="2000" dirty="0"/>
              <a:t>These phenomena are called “factors” or “principal components” or “independent components,” depending on the methods used</a:t>
            </a:r>
          </a:p>
          <a:p>
            <a:pPr lvl="1">
              <a:lnSpc>
                <a:spcPct val="90000"/>
              </a:lnSpc>
            </a:pPr>
            <a:r>
              <a:rPr lang="en-US" altLang="en-US" sz="2000" dirty="0"/>
              <a:t>Factor analysis: based on variance/covariance/correlation</a:t>
            </a:r>
          </a:p>
          <a:p>
            <a:pPr lvl="1">
              <a:lnSpc>
                <a:spcPct val="90000"/>
              </a:lnSpc>
            </a:pPr>
            <a:r>
              <a:rPr lang="en-US" altLang="en-US" sz="2000" dirty="0"/>
              <a:t>Independent Component Analysis: based on independence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normAutofit fontScale="90000"/>
          </a:bodyPr>
          <a:lstStyle/>
          <a:p>
            <a:r>
              <a:rPr lang="en-US" altLang="en-US"/>
              <a:t>How Many PCs?</a:t>
            </a:r>
          </a:p>
        </p:txBody>
      </p:sp>
      <p:sp>
        <p:nvSpPr>
          <p:cNvPr id="651267" name="Rectangle 3"/>
          <p:cNvSpPr>
            <a:spLocks noGrp="1" noChangeArrowheads="1"/>
          </p:cNvSpPr>
          <p:nvPr>
            <p:ph type="body" idx="1"/>
          </p:nvPr>
        </p:nvSpPr>
        <p:spPr/>
        <p:txBody>
          <a:bodyPr/>
          <a:lstStyle/>
          <a:p>
            <a:r>
              <a:rPr lang="en-US" altLang="en-US" dirty="0"/>
              <a:t>For n original dimensions, correlation matrix is </a:t>
            </a:r>
            <a:r>
              <a:rPr lang="en-US" altLang="en-US" dirty="0" err="1"/>
              <a:t>nxn</a:t>
            </a:r>
            <a:r>
              <a:rPr lang="en-US" altLang="en-US" dirty="0"/>
              <a:t>, and has up to n eigenvectors. So, n PCs.</a:t>
            </a:r>
          </a:p>
          <a:p>
            <a:r>
              <a:rPr lang="en-US" altLang="en-US" dirty="0"/>
              <a:t>Where does dimensionality reduction come from?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143555" y="128470"/>
            <a:ext cx="8885237" cy="857250"/>
          </a:xfrm>
        </p:spPr>
        <p:txBody>
          <a:bodyPr/>
          <a:lstStyle/>
          <a:p>
            <a:r>
              <a:rPr lang="en-US" altLang="en-US" dirty="0">
                <a:solidFill>
                  <a:schemeClr val="tx1"/>
                </a:solidFill>
              </a:rPr>
              <a:t>PCs, Variance and Least-Squares</a:t>
            </a:r>
          </a:p>
        </p:txBody>
      </p:sp>
      <p:sp>
        <p:nvSpPr>
          <p:cNvPr id="608259" name="Rectangle 3"/>
          <p:cNvSpPr>
            <a:spLocks noGrp="1" noChangeArrowheads="1"/>
          </p:cNvSpPr>
          <p:nvPr>
            <p:ph type="body" idx="1"/>
          </p:nvPr>
        </p:nvSpPr>
        <p:spPr>
          <a:xfrm>
            <a:off x="685800" y="985720"/>
            <a:ext cx="8110538" cy="3086100"/>
          </a:xfrm>
        </p:spPr>
        <p:txBody>
          <a:bodyPr>
            <a:normAutofit/>
          </a:bodyPr>
          <a:lstStyle/>
          <a:p>
            <a:r>
              <a:rPr lang="en-US" altLang="en-US" sz="2000" dirty="0">
                <a:solidFill>
                  <a:schemeClr val="tx1"/>
                </a:solidFill>
                <a:latin typeface="Times New Roman" pitchFamily="18" charset="0"/>
                <a:cs typeface="Arial" pitchFamily="34" charset="0"/>
              </a:rPr>
              <a:t>The first PC retains the greatest amount of variation in the sample</a:t>
            </a:r>
          </a:p>
          <a:p>
            <a:r>
              <a:rPr lang="en-US" altLang="en-US" sz="2000" dirty="0">
                <a:solidFill>
                  <a:schemeClr val="tx1"/>
                </a:solidFill>
                <a:latin typeface="Times New Roman" pitchFamily="18" charset="0"/>
                <a:cs typeface="Arial" pitchFamily="34" charset="0"/>
              </a:rPr>
              <a:t>The </a:t>
            </a:r>
            <a:r>
              <a:rPr lang="en-US" altLang="en-US" sz="2000" i="1" dirty="0">
                <a:solidFill>
                  <a:schemeClr val="tx1"/>
                </a:solidFill>
                <a:latin typeface="Times New Roman" pitchFamily="18" charset="0"/>
                <a:cs typeface="Arial" pitchFamily="34" charset="0"/>
              </a:rPr>
              <a:t>k</a:t>
            </a:r>
            <a:r>
              <a:rPr lang="en-US" altLang="en-US" sz="2000" baseline="30000" dirty="0">
                <a:solidFill>
                  <a:schemeClr val="tx1"/>
                </a:solidFill>
                <a:latin typeface="Times New Roman" pitchFamily="18" charset="0"/>
                <a:cs typeface="Arial" pitchFamily="34" charset="0"/>
              </a:rPr>
              <a:t>th</a:t>
            </a:r>
            <a:r>
              <a:rPr lang="en-US" altLang="en-US" sz="2000" dirty="0">
                <a:solidFill>
                  <a:schemeClr val="tx1"/>
                </a:solidFill>
                <a:latin typeface="Times New Roman" pitchFamily="18" charset="0"/>
                <a:cs typeface="Arial" pitchFamily="34" charset="0"/>
              </a:rPr>
              <a:t> PC retains the </a:t>
            </a:r>
            <a:r>
              <a:rPr lang="en-US" altLang="en-US" sz="2000" i="1" dirty="0">
                <a:solidFill>
                  <a:schemeClr val="tx1"/>
                </a:solidFill>
                <a:latin typeface="Times New Roman" pitchFamily="18" charset="0"/>
                <a:cs typeface="Arial" pitchFamily="34" charset="0"/>
              </a:rPr>
              <a:t>k</a:t>
            </a:r>
            <a:r>
              <a:rPr lang="en-US" altLang="en-US" sz="2000" baseline="30000" dirty="0">
                <a:solidFill>
                  <a:schemeClr val="tx1"/>
                </a:solidFill>
                <a:latin typeface="Times New Roman" pitchFamily="18" charset="0"/>
                <a:cs typeface="Arial" pitchFamily="34" charset="0"/>
              </a:rPr>
              <a:t>th</a:t>
            </a:r>
            <a:r>
              <a:rPr lang="en-US" altLang="en-US" sz="2000" dirty="0">
                <a:solidFill>
                  <a:schemeClr val="tx1"/>
                </a:solidFill>
                <a:latin typeface="Times New Roman" pitchFamily="18" charset="0"/>
                <a:cs typeface="Arial" pitchFamily="34" charset="0"/>
              </a:rPr>
              <a:t> greatest fraction of the variation in the sample</a:t>
            </a:r>
          </a:p>
          <a:p>
            <a:r>
              <a:rPr lang="en-US" altLang="en-US" sz="2000" dirty="0">
                <a:solidFill>
                  <a:schemeClr val="tx1"/>
                </a:solidFill>
                <a:latin typeface="Times New Roman" pitchFamily="18" charset="0"/>
                <a:cs typeface="Arial" pitchFamily="34" charset="0"/>
              </a:rPr>
              <a:t>The </a:t>
            </a:r>
            <a:r>
              <a:rPr lang="en-US" altLang="en-US" sz="2000" i="1" dirty="0">
                <a:solidFill>
                  <a:schemeClr val="tx1"/>
                </a:solidFill>
                <a:latin typeface="Times New Roman" pitchFamily="18" charset="0"/>
                <a:cs typeface="Arial" pitchFamily="34" charset="0"/>
              </a:rPr>
              <a:t>k</a:t>
            </a:r>
            <a:r>
              <a:rPr lang="en-US" altLang="en-US" sz="2000" baseline="30000" dirty="0">
                <a:solidFill>
                  <a:schemeClr val="tx1"/>
                </a:solidFill>
                <a:latin typeface="Times New Roman" pitchFamily="18" charset="0"/>
                <a:cs typeface="Arial" pitchFamily="34" charset="0"/>
              </a:rPr>
              <a:t>th</a:t>
            </a:r>
            <a:r>
              <a:rPr lang="en-US" altLang="en-US" sz="2000" dirty="0">
                <a:solidFill>
                  <a:schemeClr val="tx1"/>
                </a:solidFill>
                <a:latin typeface="Times New Roman" pitchFamily="18" charset="0"/>
                <a:cs typeface="Arial" pitchFamily="34" charset="0"/>
              </a:rPr>
              <a:t> largest eigenvalue of the correlation matrix C is the variance in the sample along the </a:t>
            </a:r>
            <a:r>
              <a:rPr lang="en-US" altLang="en-US" sz="2000" i="1" dirty="0">
                <a:solidFill>
                  <a:schemeClr val="tx1"/>
                </a:solidFill>
                <a:latin typeface="Times New Roman" pitchFamily="18" charset="0"/>
                <a:cs typeface="Arial" pitchFamily="34" charset="0"/>
              </a:rPr>
              <a:t>k</a:t>
            </a:r>
            <a:r>
              <a:rPr lang="en-US" altLang="en-US" sz="2000" baseline="30000" dirty="0">
                <a:solidFill>
                  <a:schemeClr val="tx1"/>
                </a:solidFill>
                <a:latin typeface="Times New Roman" pitchFamily="18" charset="0"/>
                <a:cs typeface="Arial" pitchFamily="34" charset="0"/>
              </a:rPr>
              <a:t>th </a:t>
            </a:r>
            <a:r>
              <a:rPr lang="en-US" altLang="en-US" sz="2000" dirty="0">
                <a:solidFill>
                  <a:schemeClr val="tx1"/>
                </a:solidFill>
                <a:latin typeface="Times New Roman" pitchFamily="18" charset="0"/>
                <a:cs typeface="Arial" pitchFamily="34" charset="0"/>
              </a:rPr>
              <a:t>PC</a:t>
            </a:r>
          </a:p>
          <a:p>
            <a:r>
              <a:rPr lang="en-US" altLang="en-US" sz="2000" dirty="0">
                <a:solidFill>
                  <a:schemeClr val="tx1"/>
                </a:solidFill>
                <a:latin typeface="Times New Roman" pitchFamily="18" charset="0"/>
                <a:cs typeface="Arial" pitchFamily="34" charset="0"/>
              </a:rPr>
              <a:t>The least-squares view: PCs are a series of linear least squares fits to a sample, each orthogonal to all previous ones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8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8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8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Sparseness</a:t>
            </a:r>
          </a:p>
        </p:txBody>
      </p:sp>
      <p:sp>
        <p:nvSpPr>
          <p:cNvPr id="6" name="Content Placeholder 5"/>
          <p:cNvSpPr>
            <a:spLocks noGrp="1"/>
          </p:cNvSpPr>
          <p:nvPr>
            <p:ph sz="half" idx="1"/>
          </p:nvPr>
        </p:nvSpPr>
        <p:spPr>
          <a:xfrm>
            <a:off x="115455" y="965632"/>
            <a:ext cx="4874490" cy="3754149"/>
          </a:xfrm>
        </p:spPr>
        <p:txBody>
          <a:bodyPr>
            <a:normAutofit fontScale="70000" lnSpcReduction="20000"/>
          </a:bodyPr>
          <a:lstStyle/>
          <a:p>
            <a:r>
              <a:rPr lang="en-US" dirty="0"/>
              <a:t>The sparseness of data is the property of being scanty or scattered. </a:t>
            </a:r>
          </a:p>
          <a:p>
            <a:r>
              <a:rPr lang="en-US" dirty="0"/>
              <a:t>It lacks denseness, and high percentage of the variable’s cells do not contain actual data. </a:t>
            </a:r>
          </a:p>
          <a:p>
            <a:r>
              <a:rPr lang="en-US" dirty="0"/>
              <a:t>Fundamentally its full of “empty” or “N/A” values.</a:t>
            </a:r>
          </a:p>
          <a:p>
            <a:r>
              <a:rPr lang="en-US" dirty="0"/>
              <a:t>Points in an n-dimensional space frequently become sparse as the number of dimensions grows. </a:t>
            </a:r>
          </a:p>
          <a:p>
            <a:r>
              <a:rPr lang="en-US" dirty="0"/>
              <a:t>The distance between points will extend to grow as the number of dimensions increases.</a:t>
            </a:r>
          </a:p>
        </p:txBody>
      </p:sp>
      <p:pic>
        <p:nvPicPr>
          <p:cNvPr id="1741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89945" y="965633"/>
            <a:ext cx="4038600" cy="170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12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73670" y="705460"/>
            <a:ext cx="8229600" cy="3770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Arial" pitchFamily="34" charset="0"/>
                <a:ea typeface="MS PGothic" pitchFamily="34" charset="-128"/>
              </a:defRPr>
            </a:lvl1pPr>
            <a:lvl2pPr marL="742950" indent="-285750">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fontAlgn="base">
              <a:spcBef>
                <a:spcPct val="20000"/>
              </a:spcBef>
              <a:spcAft>
                <a:spcPct val="0"/>
              </a:spcAft>
              <a:buChar char="»"/>
              <a:defRPr sz="2000">
                <a:solidFill>
                  <a:schemeClr val="tx1"/>
                </a:solidFill>
                <a:latin typeface="Arial" pitchFamily="34" charset="0"/>
                <a:ea typeface="MS PGothic" pitchFamily="34" charset="-128"/>
              </a:defRPr>
            </a:lvl6pPr>
            <a:lvl7pPr marL="2971800" indent="-228600" fontAlgn="base">
              <a:spcBef>
                <a:spcPct val="20000"/>
              </a:spcBef>
              <a:spcAft>
                <a:spcPct val="0"/>
              </a:spcAft>
              <a:buChar char="»"/>
              <a:defRPr sz="2000">
                <a:solidFill>
                  <a:schemeClr val="tx1"/>
                </a:solidFill>
                <a:latin typeface="Arial" pitchFamily="34" charset="0"/>
                <a:ea typeface="MS PGothic" pitchFamily="34" charset="-128"/>
              </a:defRPr>
            </a:lvl7pPr>
            <a:lvl8pPr marL="3429000" indent="-228600" fontAlgn="base">
              <a:spcBef>
                <a:spcPct val="20000"/>
              </a:spcBef>
              <a:spcAft>
                <a:spcPct val="0"/>
              </a:spcAft>
              <a:buChar char="»"/>
              <a:defRPr sz="2000">
                <a:solidFill>
                  <a:schemeClr val="tx1"/>
                </a:solidFill>
                <a:latin typeface="Arial" pitchFamily="34" charset="0"/>
                <a:ea typeface="MS PGothic" pitchFamily="34" charset="-128"/>
              </a:defRPr>
            </a:lvl8pPr>
            <a:lvl9pPr marL="3886200" indent="-228600" fontAlgn="base">
              <a:spcBef>
                <a:spcPct val="20000"/>
              </a:spcBef>
              <a:spcAft>
                <a:spcPct val="0"/>
              </a:spcAft>
              <a:buChar char="»"/>
              <a:defRPr sz="2000">
                <a:solidFill>
                  <a:schemeClr val="tx1"/>
                </a:solidFill>
                <a:latin typeface="Arial" pitchFamily="34" charset="0"/>
                <a:ea typeface="MS PGothic" pitchFamily="34" charset="-128"/>
              </a:defRPr>
            </a:lvl9pPr>
          </a:lstStyle>
          <a:p>
            <a:pPr eaLnBrk="1" hangingPunct="1">
              <a:lnSpc>
                <a:spcPct val="90000"/>
              </a:lnSpc>
              <a:buFontTx/>
              <a:buNone/>
            </a:pPr>
            <a:r>
              <a:rPr lang="en-US" altLang="en-US" sz="2000" dirty="0"/>
              <a:t>Can </a:t>
            </a:r>
            <a:r>
              <a:rPr lang="en-US" altLang="en-US" sz="2000" i="1" dirty="0">
                <a:solidFill>
                  <a:srgbClr val="0066FF"/>
                </a:solidFill>
              </a:rPr>
              <a:t>ignore </a:t>
            </a:r>
            <a:r>
              <a:rPr lang="en-US" altLang="en-US" sz="2000" dirty="0">
                <a:solidFill>
                  <a:srgbClr val="0066FF"/>
                </a:solidFill>
              </a:rPr>
              <a:t>the components of lesser significance</a:t>
            </a:r>
            <a:r>
              <a:rPr lang="en-US" altLang="en-US" sz="2000" dirty="0"/>
              <a:t>. </a:t>
            </a:r>
          </a:p>
          <a:p>
            <a:pPr eaLnBrk="1" hangingPunct="1">
              <a:lnSpc>
                <a:spcPct val="90000"/>
              </a:lnSpc>
              <a:buFontTx/>
              <a:buNone/>
            </a:pPr>
            <a:endParaRPr lang="en-US" altLang="en-US" sz="2000" dirty="0"/>
          </a:p>
          <a:p>
            <a:pPr eaLnBrk="1" hangingPunct="1">
              <a:lnSpc>
                <a:spcPct val="90000"/>
              </a:lnSpc>
              <a:buFontTx/>
              <a:buNone/>
            </a:pPr>
            <a:r>
              <a:rPr lang="en-US" altLang="en-US" sz="2000" dirty="0"/>
              <a:t>	</a:t>
            </a:r>
          </a:p>
          <a:p>
            <a:pPr eaLnBrk="1" hangingPunct="1">
              <a:lnSpc>
                <a:spcPct val="90000"/>
              </a:lnSpc>
              <a:buFontTx/>
              <a:buNone/>
            </a:pPr>
            <a:endParaRPr lang="en-US" altLang="en-US" sz="2000" dirty="0"/>
          </a:p>
          <a:p>
            <a:pPr eaLnBrk="1" hangingPunct="1">
              <a:lnSpc>
                <a:spcPct val="90000"/>
              </a:lnSpc>
              <a:buFontTx/>
              <a:buNone/>
            </a:pPr>
            <a:endParaRPr lang="en-US" altLang="en-US" sz="2000" dirty="0"/>
          </a:p>
          <a:p>
            <a:pPr eaLnBrk="1" hangingPunct="1">
              <a:lnSpc>
                <a:spcPct val="90000"/>
              </a:lnSpc>
              <a:buFontTx/>
              <a:buNone/>
            </a:pPr>
            <a:endParaRPr lang="en-US" altLang="en-US" sz="2000" dirty="0"/>
          </a:p>
          <a:p>
            <a:pPr eaLnBrk="1" hangingPunct="1">
              <a:lnSpc>
                <a:spcPct val="90000"/>
              </a:lnSpc>
              <a:buFontTx/>
              <a:buNone/>
            </a:pPr>
            <a:r>
              <a:rPr lang="en-US" altLang="en-US" sz="2000" dirty="0"/>
              <a:t>You do </a:t>
            </a:r>
            <a:r>
              <a:rPr lang="en-US" altLang="en-US" sz="2000" dirty="0">
                <a:solidFill>
                  <a:srgbClr val="0066FF"/>
                </a:solidFill>
              </a:rPr>
              <a:t>lose some information</a:t>
            </a:r>
            <a:r>
              <a:rPr lang="en-US" altLang="en-US" sz="2000" dirty="0"/>
              <a:t>, but if the eigenvalues are small, you don’t lose much</a:t>
            </a:r>
          </a:p>
          <a:p>
            <a:pPr lvl="1" eaLnBrk="1" hangingPunct="1">
              <a:lnSpc>
                <a:spcPct val="90000"/>
              </a:lnSpc>
            </a:pPr>
            <a:r>
              <a:rPr lang="en-US" altLang="en-US" sz="2000" dirty="0">
                <a:solidFill>
                  <a:srgbClr val="0066FF"/>
                </a:solidFill>
              </a:rPr>
              <a:t>n</a:t>
            </a:r>
            <a:r>
              <a:rPr lang="en-US" altLang="en-US" sz="2000" dirty="0"/>
              <a:t> dimensions in original data </a:t>
            </a:r>
          </a:p>
          <a:p>
            <a:pPr lvl="1" eaLnBrk="1" hangingPunct="1">
              <a:lnSpc>
                <a:spcPct val="90000"/>
              </a:lnSpc>
            </a:pPr>
            <a:r>
              <a:rPr lang="en-US" altLang="en-US" sz="2000" dirty="0"/>
              <a:t>calculate</a:t>
            </a:r>
            <a:r>
              <a:rPr lang="en-US" altLang="en-US" sz="2000" dirty="0">
                <a:solidFill>
                  <a:srgbClr val="0066FF"/>
                </a:solidFill>
              </a:rPr>
              <a:t> n</a:t>
            </a:r>
            <a:r>
              <a:rPr lang="en-US" altLang="en-US" sz="2000" dirty="0"/>
              <a:t> eigenvectors and eigenvalues</a:t>
            </a:r>
          </a:p>
          <a:p>
            <a:pPr lvl="1" eaLnBrk="1" hangingPunct="1">
              <a:lnSpc>
                <a:spcPct val="90000"/>
              </a:lnSpc>
            </a:pPr>
            <a:r>
              <a:rPr lang="en-US" altLang="en-US" sz="2000" dirty="0"/>
              <a:t>choose only the first </a:t>
            </a:r>
            <a:r>
              <a:rPr lang="en-US" altLang="en-US" sz="2000" dirty="0">
                <a:solidFill>
                  <a:srgbClr val="0066FF"/>
                </a:solidFill>
              </a:rPr>
              <a:t>p</a:t>
            </a:r>
            <a:r>
              <a:rPr lang="en-US" altLang="en-US" sz="2000" dirty="0"/>
              <a:t> eigenvectors, based on their eigenvalues</a:t>
            </a:r>
          </a:p>
          <a:p>
            <a:pPr lvl="1" eaLnBrk="1" hangingPunct="1">
              <a:lnSpc>
                <a:spcPct val="90000"/>
              </a:lnSpc>
            </a:pPr>
            <a:r>
              <a:rPr lang="en-US" altLang="en-US" sz="2000" dirty="0"/>
              <a:t>final data set has only </a:t>
            </a:r>
            <a:r>
              <a:rPr lang="en-US" altLang="en-US" sz="2000" dirty="0">
                <a:solidFill>
                  <a:srgbClr val="0066FF"/>
                </a:solidFill>
              </a:rPr>
              <a:t>p</a:t>
            </a:r>
            <a:r>
              <a:rPr lang="en-US" altLang="en-US" sz="2000" dirty="0"/>
              <a:t> dimensions</a:t>
            </a:r>
            <a:endParaRPr lang="en-US" altLang="en-US" sz="2000" dirty="0">
              <a:solidFill>
                <a:srgbClr val="0066FF"/>
              </a:solidFill>
            </a:endParaRPr>
          </a:p>
        </p:txBody>
      </p:sp>
      <p:sp>
        <p:nvSpPr>
          <p:cNvPr id="2" name="Title 1"/>
          <p:cNvSpPr>
            <a:spLocks noGrp="1"/>
          </p:cNvSpPr>
          <p:nvPr>
            <p:ph type="title"/>
          </p:nvPr>
        </p:nvSpPr>
        <p:spPr>
          <a:xfrm>
            <a:off x="457200" y="94640"/>
            <a:ext cx="8246070" cy="610820"/>
          </a:xfrm>
        </p:spPr>
        <p:txBody>
          <a:bodyPr>
            <a:normAutofit fontScale="90000"/>
          </a:bodyPr>
          <a:lstStyle/>
          <a:p>
            <a:r>
              <a:rPr lang="en-US" dirty="0"/>
              <a:t>Principle Components</a:t>
            </a:r>
          </a:p>
        </p:txBody>
      </p:sp>
      <p:graphicFrame>
        <p:nvGraphicFramePr>
          <p:cNvPr id="652293" name="Object 5"/>
          <p:cNvGraphicFramePr>
            <a:graphicFrameLocks noChangeAspect="1"/>
          </p:cNvGraphicFramePr>
          <p:nvPr>
            <p:extLst>
              <p:ext uri="{D42A27DB-BD31-4B8C-83A1-F6EECF244321}">
                <p14:modId xmlns:p14="http://schemas.microsoft.com/office/powerpoint/2010/main" val="2538234935"/>
              </p:ext>
            </p:extLst>
          </p:nvPr>
        </p:nvGraphicFramePr>
        <p:xfrm>
          <a:off x="2213796" y="1084934"/>
          <a:ext cx="4716407" cy="1657873"/>
        </p:xfrm>
        <a:graphic>
          <a:graphicData uri="http://schemas.openxmlformats.org/presentationml/2006/ole">
            <mc:AlternateContent xmlns:mc="http://schemas.openxmlformats.org/markup-compatibility/2006">
              <mc:Choice xmlns:v="urn:schemas-microsoft-com:vml" Requires="v">
                <p:oleObj name="Chart" r:id="rId3" imgW="4667278" imgH="2524285" progId="Excel.Chart.8">
                  <p:embed/>
                </p:oleObj>
              </mc:Choice>
              <mc:Fallback>
                <p:oleObj name="Chart" r:id="rId3" imgW="4667278" imgH="2524285" progId="Excel.Chart.8">
                  <p:embed/>
                  <p:pic>
                    <p:nvPicPr>
                      <p:cNvPr id="6522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3796" y="1084934"/>
                        <a:ext cx="4716407" cy="1657873"/>
                      </a:xfrm>
                      <a:prstGeom prst="rect">
                        <a:avLst/>
                      </a:prstGeom>
                      <a:noFill/>
                      <a:ln>
                        <a:noFill/>
                      </a:ln>
                      <a:effec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20F050E-DCF4-1B2F-4A31-F9C2C6B96B88}"/>
              </a:ext>
            </a:extLst>
          </p:cNvPr>
          <p:cNvSpPr>
            <a:spLocks noGrp="1" noChangeArrowheads="1"/>
          </p:cNvSpPr>
          <p:nvPr>
            <p:ph type="title"/>
          </p:nvPr>
        </p:nvSpPr>
        <p:spPr>
          <a:xfrm>
            <a:off x="311150" y="52388"/>
            <a:ext cx="8521700" cy="531019"/>
          </a:xfrm>
        </p:spPr>
        <p:txBody>
          <a:bodyPr>
            <a:normAutofit fontScale="90000"/>
          </a:bodyPr>
          <a:lstStyle/>
          <a:p>
            <a:pPr marL="342900" indent="-342900" eaLnBrk="1" hangingPunct="1">
              <a:spcBef>
                <a:spcPct val="20000"/>
              </a:spcBef>
            </a:pPr>
            <a:r>
              <a:rPr lang="en-US" altLang="en-US">
                <a:solidFill>
                  <a:srgbClr val="000000"/>
                </a:solidFill>
              </a:rPr>
              <a:t>Interpretation of PCA</a:t>
            </a:r>
          </a:p>
        </p:txBody>
      </p:sp>
      <p:sp>
        <p:nvSpPr>
          <p:cNvPr id="6" name="Rectangle 4">
            <a:extLst>
              <a:ext uri="{FF2B5EF4-FFF2-40B4-BE49-F238E27FC236}">
                <a16:creationId xmlns:a16="http://schemas.microsoft.com/office/drawing/2014/main" id="{47589732-7AD2-1453-D51C-E2FCF2950DF9}"/>
              </a:ext>
            </a:extLst>
          </p:cNvPr>
          <p:cNvSpPr>
            <a:spLocks noChangeArrowheads="1"/>
          </p:cNvSpPr>
          <p:nvPr/>
        </p:nvSpPr>
        <p:spPr bwMode="auto">
          <a:xfrm>
            <a:off x="258764" y="919162"/>
            <a:ext cx="5456237"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Clr>
                <a:srgbClr val="000000"/>
              </a:buClr>
              <a:buChar char="•"/>
              <a:defRPr sz="2800">
                <a:solidFill>
                  <a:schemeClr val="bg2"/>
                </a:solidFill>
                <a:latin typeface="Arial" pitchFamily="34" charset="0"/>
              </a:defRPr>
            </a:lvl1pPr>
            <a:lvl2pPr marL="742950" indent="-285750">
              <a:spcBef>
                <a:spcPct val="20000"/>
              </a:spcBef>
              <a:buClr>
                <a:srgbClr val="000000"/>
              </a:buClr>
              <a:buFont typeface="Arial" pitchFamily="34" charset="0"/>
              <a:buChar char="−"/>
              <a:defRPr sz="2400">
                <a:solidFill>
                  <a:schemeClr val="bg2"/>
                </a:solidFill>
                <a:latin typeface="Arial" pitchFamily="34" charset="0"/>
              </a:defRPr>
            </a:lvl2pPr>
            <a:lvl3pPr marL="1143000" indent="-228600">
              <a:spcBef>
                <a:spcPct val="20000"/>
              </a:spcBef>
              <a:buClr>
                <a:srgbClr val="000000"/>
              </a:buClr>
              <a:buFont typeface="Arial" pitchFamily="34" charset="0"/>
              <a:buChar char="−"/>
              <a:defRPr sz="2000">
                <a:solidFill>
                  <a:schemeClr val="bg2"/>
                </a:solidFill>
                <a:latin typeface="Arial" pitchFamily="34" charset="0"/>
              </a:defRPr>
            </a:lvl3pPr>
            <a:lvl4pPr marL="1600200" indent="-228600">
              <a:spcBef>
                <a:spcPct val="20000"/>
              </a:spcBef>
              <a:buClr>
                <a:srgbClr val="000000"/>
              </a:buClr>
              <a:buFont typeface="Arial" pitchFamily="34" charset="0"/>
              <a:buChar char="−"/>
              <a:defRPr sz="2000">
                <a:solidFill>
                  <a:schemeClr val="bg2"/>
                </a:solidFill>
                <a:latin typeface="Arial" pitchFamily="34" charset="0"/>
              </a:defRPr>
            </a:lvl4pPr>
            <a:lvl5pPr marL="2057400" indent="-228600">
              <a:spcBef>
                <a:spcPct val="20000"/>
              </a:spcBef>
              <a:buClr>
                <a:srgbClr val="000000"/>
              </a:buClr>
              <a:buFont typeface="Arial" pitchFamily="34" charset="0"/>
              <a:buChar char="−"/>
              <a:defRPr sz="2000">
                <a:solidFill>
                  <a:schemeClr val="bg2"/>
                </a:solidFill>
                <a:latin typeface="Arial" pitchFamily="34" charset="0"/>
              </a:defRPr>
            </a:lvl5pPr>
            <a:lvl6pPr marL="2514600" indent="-228600" eaLnBrk="0" fontAlgn="base" hangingPunct="0">
              <a:spcBef>
                <a:spcPct val="20000"/>
              </a:spcBef>
              <a:spcAft>
                <a:spcPct val="0"/>
              </a:spcAft>
              <a:buClr>
                <a:srgbClr val="000000"/>
              </a:buClr>
              <a:buFont typeface="Arial" pitchFamily="34" charset="0"/>
              <a:buChar char="−"/>
              <a:defRPr sz="2000">
                <a:solidFill>
                  <a:schemeClr val="bg2"/>
                </a:solidFill>
                <a:latin typeface="Arial" pitchFamily="34" charset="0"/>
              </a:defRPr>
            </a:lvl6pPr>
            <a:lvl7pPr marL="2971800" indent="-228600" eaLnBrk="0" fontAlgn="base" hangingPunct="0">
              <a:spcBef>
                <a:spcPct val="20000"/>
              </a:spcBef>
              <a:spcAft>
                <a:spcPct val="0"/>
              </a:spcAft>
              <a:buClr>
                <a:srgbClr val="000000"/>
              </a:buClr>
              <a:buFont typeface="Arial" pitchFamily="34" charset="0"/>
              <a:buChar char="−"/>
              <a:defRPr sz="2000">
                <a:solidFill>
                  <a:schemeClr val="bg2"/>
                </a:solidFill>
                <a:latin typeface="Arial" pitchFamily="34" charset="0"/>
              </a:defRPr>
            </a:lvl7pPr>
            <a:lvl8pPr marL="3429000" indent="-228600" eaLnBrk="0" fontAlgn="base" hangingPunct="0">
              <a:spcBef>
                <a:spcPct val="20000"/>
              </a:spcBef>
              <a:spcAft>
                <a:spcPct val="0"/>
              </a:spcAft>
              <a:buClr>
                <a:srgbClr val="000000"/>
              </a:buClr>
              <a:buFont typeface="Arial" pitchFamily="34" charset="0"/>
              <a:buChar char="−"/>
              <a:defRPr sz="2000">
                <a:solidFill>
                  <a:schemeClr val="bg2"/>
                </a:solidFill>
                <a:latin typeface="Arial" pitchFamily="34" charset="0"/>
              </a:defRPr>
            </a:lvl8pPr>
            <a:lvl9pPr marL="3886200" indent="-228600" eaLnBrk="0" fontAlgn="base" hangingPunct="0">
              <a:spcBef>
                <a:spcPct val="20000"/>
              </a:spcBef>
              <a:spcAft>
                <a:spcPct val="0"/>
              </a:spcAft>
              <a:buClr>
                <a:srgbClr val="000000"/>
              </a:buClr>
              <a:buFont typeface="Arial" pitchFamily="34" charset="0"/>
              <a:buChar char="−"/>
              <a:defRPr sz="2000">
                <a:solidFill>
                  <a:schemeClr val="bg2"/>
                </a:solidFill>
                <a:latin typeface="Arial" pitchFamily="34" charset="0"/>
              </a:defRPr>
            </a:lvl9pPr>
          </a:lstStyle>
          <a:p>
            <a:pPr eaLnBrk="1" hangingPunct="1"/>
            <a:r>
              <a:rPr lang="en-US" altLang="en-US" sz="2000" b="0" dirty="0">
                <a:solidFill>
                  <a:srgbClr val="000000"/>
                </a:solidFill>
              </a:rPr>
              <a:t>PCA chooses the </a:t>
            </a:r>
            <a:r>
              <a:rPr lang="en-US" altLang="en-US" sz="2000" b="0" dirty="0">
                <a:solidFill>
                  <a:srgbClr val="FF0000"/>
                </a:solidFill>
              </a:rPr>
              <a:t>eigenvectors </a:t>
            </a:r>
            <a:r>
              <a:rPr lang="en-US" altLang="en-US" sz="2000" b="0" dirty="0">
                <a:solidFill>
                  <a:srgbClr val="000000"/>
                </a:solidFill>
              </a:rPr>
              <a:t>of the covariance matrix corresponding to the </a:t>
            </a:r>
            <a:r>
              <a:rPr lang="en-US" altLang="en-US" sz="2000" b="0" dirty="0">
                <a:solidFill>
                  <a:srgbClr val="FF0000"/>
                </a:solidFill>
              </a:rPr>
              <a:t>largest</a:t>
            </a:r>
            <a:r>
              <a:rPr lang="en-US" altLang="en-US" sz="2000" b="0" dirty="0">
                <a:solidFill>
                  <a:srgbClr val="000000"/>
                </a:solidFill>
              </a:rPr>
              <a:t> eigenvalues.</a:t>
            </a:r>
          </a:p>
          <a:p>
            <a:pPr eaLnBrk="1" hangingPunct="1"/>
            <a:r>
              <a:rPr lang="en-US" altLang="en-US" sz="2000" b="0" dirty="0">
                <a:solidFill>
                  <a:srgbClr val="000000"/>
                </a:solidFill>
              </a:rPr>
              <a:t>The </a:t>
            </a:r>
            <a:r>
              <a:rPr lang="en-US" altLang="en-US" sz="2000" b="0" dirty="0">
                <a:solidFill>
                  <a:srgbClr val="FF0000"/>
                </a:solidFill>
              </a:rPr>
              <a:t>eigenvalues</a:t>
            </a:r>
            <a:r>
              <a:rPr lang="en-US" altLang="en-US" sz="2000" b="0" dirty="0">
                <a:solidFill>
                  <a:srgbClr val="000000"/>
                </a:solidFill>
              </a:rPr>
              <a:t> correspond to the </a:t>
            </a:r>
            <a:r>
              <a:rPr lang="en-US" altLang="en-US" sz="2000" b="0" dirty="0">
                <a:solidFill>
                  <a:srgbClr val="FF0000"/>
                </a:solidFill>
              </a:rPr>
              <a:t>variance</a:t>
            </a:r>
            <a:r>
              <a:rPr lang="en-US" altLang="en-US" sz="2000" b="0" dirty="0">
                <a:solidFill>
                  <a:srgbClr val="000000"/>
                </a:solidFill>
              </a:rPr>
              <a:t> of the data along the eigenvector directions.</a:t>
            </a:r>
          </a:p>
          <a:p>
            <a:pPr eaLnBrk="1" hangingPunct="1"/>
            <a:r>
              <a:rPr lang="en-US" altLang="en-US" sz="2000" b="0" dirty="0">
                <a:solidFill>
                  <a:srgbClr val="000000"/>
                </a:solidFill>
              </a:rPr>
              <a:t>Therefore, PCA projects the data along the directions where the data varies </a:t>
            </a:r>
            <a:r>
              <a:rPr lang="en-US" altLang="en-US" sz="2000" b="0" dirty="0">
                <a:solidFill>
                  <a:srgbClr val="FF0000"/>
                </a:solidFill>
              </a:rPr>
              <a:t>most</a:t>
            </a:r>
            <a:r>
              <a:rPr lang="en-US" altLang="en-US" sz="2000" b="0" dirty="0">
                <a:solidFill>
                  <a:srgbClr val="000000"/>
                </a:solidFill>
              </a:rPr>
              <a:t>.</a:t>
            </a:r>
          </a:p>
          <a:p>
            <a:pPr eaLnBrk="1" hangingPunct="1"/>
            <a:r>
              <a:rPr lang="en-US" altLang="en-US" sz="2000" b="0" dirty="0">
                <a:solidFill>
                  <a:srgbClr val="000000"/>
                </a:solidFill>
              </a:rPr>
              <a:t>PCA preserves as much </a:t>
            </a:r>
            <a:r>
              <a:rPr lang="en-US" altLang="en-US" sz="2000" b="0" dirty="0">
                <a:solidFill>
                  <a:srgbClr val="FF0000"/>
                </a:solidFill>
              </a:rPr>
              <a:t>information</a:t>
            </a:r>
            <a:r>
              <a:rPr lang="en-US" altLang="en-US" sz="2000" b="0" dirty="0">
                <a:solidFill>
                  <a:srgbClr val="000000"/>
                </a:solidFill>
              </a:rPr>
              <a:t> in the data by preserving as much </a:t>
            </a:r>
            <a:r>
              <a:rPr lang="en-US" altLang="en-US" sz="2000" b="0" dirty="0">
                <a:solidFill>
                  <a:srgbClr val="FF0000"/>
                </a:solidFill>
              </a:rPr>
              <a:t>variance</a:t>
            </a:r>
            <a:r>
              <a:rPr lang="en-US" altLang="en-US" sz="2000" b="0" dirty="0">
                <a:solidFill>
                  <a:srgbClr val="000000"/>
                </a:solidFill>
              </a:rPr>
              <a:t> in the data.</a:t>
            </a:r>
          </a:p>
          <a:p>
            <a:pPr eaLnBrk="1" hangingPunct="1"/>
            <a:endParaRPr lang="en-US" altLang="en-US" sz="2000" b="0" dirty="0">
              <a:solidFill>
                <a:srgbClr val="000000"/>
              </a:solidFill>
            </a:endParaRPr>
          </a:p>
        </p:txBody>
      </p:sp>
      <p:pic>
        <p:nvPicPr>
          <p:cNvPr id="7" name="Picture 5">
            <a:extLst>
              <a:ext uri="{FF2B5EF4-FFF2-40B4-BE49-F238E27FC236}">
                <a16:creationId xmlns:a16="http://schemas.microsoft.com/office/drawing/2014/main" id="{5D7688A6-A3E2-0E05-39C4-0010C1498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824538" y="1600200"/>
            <a:ext cx="2667000" cy="1400175"/>
          </a:xfrm>
          <a:prstGeom prst="rect">
            <a:avLst/>
          </a:prstGeom>
        </p:spPr>
      </p:pic>
      <p:sp>
        <p:nvSpPr>
          <p:cNvPr id="8" name="TextBox 7">
            <a:extLst>
              <a:ext uri="{FF2B5EF4-FFF2-40B4-BE49-F238E27FC236}">
                <a16:creationId xmlns:a16="http://schemas.microsoft.com/office/drawing/2014/main" id="{04DA3B59-A723-520C-1475-45D20E1F0497}"/>
              </a:ext>
            </a:extLst>
          </p:cNvPr>
          <p:cNvSpPr txBox="1"/>
          <p:nvPr/>
        </p:nvSpPr>
        <p:spPr>
          <a:xfrm>
            <a:off x="5824538" y="3314700"/>
            <a:ext cx="2872389" cy="646331"/>
          </a:xfrm>
          <a:prstGeom prst="rect">
            <a:avLst/>
          </a:prstGeom>
          <a:noFill/>
        </p:spPr>
        <p:txBody>
          <a:bodyPr wrap="none">
            <a:spAutoFit/>
          </a:bodyPr>
          <a:lstStyle/>
          <a:p>
            <a:pPr>
              <a:defRPr/>
            </a:pPr>
            <a:r>
              <a:rPr lang="en-US" sz="1800" b="0" dirty="0">
                <a:latin typeface="+mn-lt"/>
              </a:rPr>
              <a:t>u</a:t>
            </a:r>
            <a:r>
              <a:rPr lang="en-US" sz="1800" b="0" baseline="-25000" dirty="0">
                <a:latin typeface="+mn-lt"/>
              </a:rPr>
              <a:t>1</a:t>
            </a:r>
            <a:r>
              <a:rPr lang="en-US" sz="1800" b="0" dirty="0">
                <a:latin typeface="+mn-lt"/>
              </a:rPr>
              <a:t>: direction of </a:t>
            </a:r>
            <a:r>
              <a:rPr lang="en-US" sz="1800" b="0" dirty="0">
                <a:solidFill>
                  <a:srgbClr val="FF0000"/>
                </a:solidFill>
                <a:latin typeface="+mn-lt"/>
              </a:rPr>
              <a:t>max</a:t>
            </a:r>
            <a:r>
              <a:rPr lang="en-US" sz="1800" b="0" dirty="0">
                <a:latin typeface="+mn-lt"/>
              </a:rPr>
              <a:t> variance</a:t>
            </a:r>
          </a:p>
          <a:p>
            <a:pPr>
              <a:defRPr/>
            </a:pPr>
            <a:r>
              <a:rPr lang="en-US" sz="1800" b="0" dirty="0">
                <a:solidFill>
                  <a:srgbClr val="000000"/>
                </a:solidFill>
                <a:latin typeface="Arial"/>
              </a:rPr>
              <a:t>u</a:t>
            </a:r>
            <a:r>
              <a:rPr lang="en-US" sz="1800" b="0" baseline="-25000" dirty="0">
                <a:solidFill>
                  <a:srgbClr val="000000"/>
                </a:solidFill>
                <a:latin typeface="Arial"/>
              </a:rPr>
              <a:t>2</a:t>
            </a:r>
            <a:r>
              <a:rPr lang="en-US" sz="1800" b="0" dirty="0">
                <a:solidFill>
                  <a:srgbClr val="000000"/>
                </a:solidFill>
                <a:latin typeface="Arial"/>
              </a:rPr>
              <a:t>: orthogonal to u</a:t>
            </a:r>
            <a:r>
              <a:rPr lang="en-US" sz="1800" b="0" baseline="-25000" dirty="0">
                <a:solidFill>
                  <a:srgbClr val="000000"/>
                </a:solidFill>
                <a:latin typeface="Arial"/>
              </a:rPr>
              <a:t>1</a:t>
            </a:r>
            <a:endParaRPr lang="en-US" sz="1800" b="0" dirty="0">
              <a:solidFill>
                <a:schemeClr val="bg2"/>
              </a:solidFill>
              <a:latin typeface="+mn-lt"/>
            </a:endParaRPr>
          </a:p>
        </p:txBody>
      </p:sp>
    </p:spTree>
    <p:extLst>
      <p:ext uri="{BB962C8B-B14F-4D97-AF65-F5344CB8AC3E}">
        <p14:creationId xmlns:p14="http://schemas.microsoft.com/office/powerpoint/2010/main" val="137602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D638E45-618E-663A-560B-1AFC5A4ECA99}"/>
              </a:ext>
            </a:extLst>
          </p:cNvPr>
          <p:cNvSpPr>
            <a:spLocks noGrp="1" noChangeArrowheads="1"/>
          </p:cNvSpPr>
          <p:nvPr>
            <p:ph type="title"/>
          </p:nvPr>
        </p:nvSpPr>
        <p:spPr>
          <a:xfrm>
            <a:off x="311150" y="52388"/>
            <a:ext cx="8521700" cy="531019"/>
          </a:xfrm>
        </p:spPr>
        <p:txBody>
          <a:bodyPr>
            <a:normAutofit fontScale="90000"/>
          </a:bodyPr>
          <a:lstStyle/>
          <a:p>
            <a:pPr marL="342900" indent="-342900" eaLnBrk="1" hangingPunct="1">
              <a:spcBef>
                <a:spcPct val="20000"/>
              </a:spcBef>
            </a:pPr>
            <a:r>
              <a:rPr lang="en-US" altLang="en-US">
                <a:solidFill>
                  <a:srgbClr val="000000"/>
                </a:solidFill>
              </a:rPr>
              <a:t>Data Normalization</a:t>
            </a:r>
          </a:p>
        </p:txBody>
      </p:sp>
      <p:sp>
        <p:nvSpPr>
          <p:cNvPr id="6" name="Rectangle 4">
            <a:extLst>
              <a:ext uri="{FF2B5EF4-FFF2-40B4-BE49-F238E27FC236}">
                <a16:creationId xmlns:a16="http://schemas.microsoft.com/office/drawing/2014/main" id="{EC323EF4-3571-0B34-81E1-FF64048BB60A}"/>
              </a:ext>
            </a:extLst>
          </p:cNvPr>
          <p:cNvSpPr>
            <a:spLocks noChangeArrowheads="1"/>
          </p:cNvSpPr>
          <p:nvPr/>
        </p:nvSpPr>
        <p:spPr bwMode="auto">
          <a:xfrm>
            <a:off x="143555" y="748433"/>
            <a:ext cx="8695645" cy="37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Clr>
                <a:srgbClr val="000000"/>
              </a:buClr>
              <a:buChar char="•"/>
              <a:defRPr sz="2800">
                <a:solidFill>
                  <a:schemeClr val="bg2"/>
                </a:solidFill>
                <a:latin typeface="Arial" pitchFamily="34" charset="0"/>
              </a:defRPr>
            </a:lvl1pPr>
            <a:lvl2pPr marL="742950" indent="-285750">
              <a:spcBef>
                <a:spcPct val="20000"/>
              </a:spcBef>
              <a:buClr>
                <a:srgbClr val="000000"/>
              </a:buClr>
              <a:buFont typeface="Arial" pitchFamily="34" charset="0"/>
              <a:buChar char="−"/>
              <a:defRPr sz="2400">
                <a:solidFill>
                  <a:schemeClr val="bg2"/>
                </a:solidFill>
                <a:latin typeface="Arial" pitchFamily="34" charset="0"/>
              </a:defRPr>
            </a:lvl2pPr>
            <a:lvl3pPr marL="1143000" indent="-228600">
              <a:spcBef>
                <a:spcPct val="20000"/>
              </a:spcBef>
              <a:buClr>
                <a:srgbClr val="000000"/>
              </a:buClr>
              <a:buFont typeface="Arial" pitchFamily="34" charset="0"/>
              <a:buChar char="−"/>
              <a:defRPr sz="2000">
                <a:solidFill>
                  <a:schemeClr val="bg2"/>
                </a:solidFill>
                <a:latin typeface="Arial" pitchFamily="34" charset="0"/>
              </a:defRPr>
            </a:lvl3pPr>
            <a:lvl4pPr marL="1600200" indent="-228600">
              <a:spcBef>
                <a:spcPct val="20000"/>
              </a:spcBef>
              <a:buClr>
                <a:srgbClr val="000000"/>
              </a:buClr>
              <a:buFont typeface="Arial" pitchFamily="34" charset="0"/>
              <a:buChar char="−"/>
              <a:defRPr sz="2000">
                <a:solidFill>
                  <a:schemeClr val="bg2"/>
                </a:solidFill>
                <a:latin typeface="Arial" pitchFamily="34" charset="0"/>
              </a:defRPr>
            </a:lvl4pPr>
            <a:lvl5pPr marL="2057400" indent="-228600">
              <a:spcBef>
                <a:spcPct val="20000"/>
              </a:spcBef>
              <a:buClr>
                <a:srgbClr val="000000"/>
              </a:buClr>
              <a:buFont typeface="Arial" pitchFamily="34" charset="0"/>
              <a:buChar char="−"/>
              <a:defRPr sz="2000">
                <a:solidFill>
                  <a:schemeClr val="bg2"/>
                </a:solidFill>
                <a:latin typeface="Arial" pitchFamily="34" charset="0"/>
              </a:defRPr>
            </a:lvl5pPr>
            <a:lvl6pPr marL="2514600" indent="-228600" eaLnBrk="0" fontAlgn="base" hangingPunct="0">
              <a:spcBef>
                <a:spcPct val="20000"/>
              </a:spcBef>
              <a:spcAft>
                <a:spcPct val="0"/>
              </a:spcAft>
              <a:buClr>
                <a:srgbClr val="000000"/>
              </a:buClr>
              <a:buFont typeface="Arial" pitchFamily="34" charset="0"/>
              <a:buChar char="−"/>
              <a:defRPr sz="2000">
                <a:solidFill>
                  <a:schemeClr val="bg2"/>
                </a:solidFill>
                <a:latin typeface="Arial" pitchFamily="34" charset="0"/>
              </a:defRPr>
            </a:lvl6pPr>
            <a:lvl7pPr marL="2971800" indent="-228600" eaLnBrk="0" fontAlgn="base" hangingPunct="0">
              <a:spcBef>
                <a:spcPct val="20000"/>
              </a:spcBef>
              <a:spcAft>
                <a:spcPct val="0"/>
              </a:spcAft>
              <a:buClr>
                <a:srgbClr val="000000"/>
              </a:buClr>
              <a:buFont typeface="Arial" pitchFamily="34" charset="0"/>
              <a:buChar char="−"/>
              <a:defRPr sz="2000">
                <a:solidFill>
                  <a:schemeClr val="bg2"/>
                </a:solidFill>
                <a:latin typeface="Arial" pitchFamily="34" charset="0"/>
              </a:defRPr>
            </a:lvl7pPr>
            <a:lvl8pPr marL="3429000" indent="-228600" eaLnBrk="0" fontAlgn="base" hangingPunct="0">
              <a:spcBef>
                <a:spcPct val="20000"/>
              </a:spcBef>
              <a:spcAft>
                <a:spcPct val="0"/>
              </a:spcAft>
              <a:buClr>
                <a:srgbClr val="000000"/>
              </a:buClr>
              <a:buFont typeface="Arial" pitchFamily="34" charset="0"/>
              <a:buChar char="−"/>
              <a:defRPr sz="2000">
                <a:solidFill>
                  <a:schemeClr val="bg2"/>
                </a:solidFill>
                <a:latin typeface="Arial" pitchFamily="34" charset="0"/>
              </a:defRPr>
            </a:lvl8pPr>
            <a:lvl9pPr marL="3886200" indent="-228600" eaLnBrk="0" fontAlgn="base" hangingPunct="0">
              <a:spcBef>
                <a:spcPct val="20000"/>
              </a:spcBef>
              <a:spcAft>
                <a:spcPct val="0"/>
              </a:spcAft>
              <a:buClr>
                <a:srgbClr val="000000"/>
              </a:buClr>
              <a:buFont typeface="Arial" pitchFamily="34" charset="0"/>
              <a:buChar char="−"/>
              <a:defRPr sz="2000">
                <a:solidFill>
                  <a:schemeClr val="bg2"/>
                </a:solidFill>
                <a:latin typeface="Arial" pitchFamily="34" charset="0"/>
              </a:defRPr>
            </a:lvl9pPr>
          </a:lstStyle>
          <a:p>
            <a:pPr eaLnBrk="1" hangingPunct="1"/>
            <a:r>
              <a:rPr lang="en-US" altLang="en-US" sz="2400" b="0" dirty="0">
                <a:solidFill>
                  <a:srgbClr val="000000"/>
                </a:solidFill>
              </a:rPr>
              <a:t>The principal components are dependent on the </a:t>
            </a:r>
            <a:r>
              <a:rPr lang="en-US" altLang="en-US" sz="2400" i="1" dirty="0">
                <a:solidFill>
                  <a:srgbClr val="000000"/>
                </a:solidFill>
              </a:rPr>
              <a:t>units</a:t>
            </a:r>
            <a:r>
              <a:rPr lang="en-US" altLang="en-US" sz="2400" b="0" i="1" dirty="0">
                <a:solidFill>
                  <a:srgbClr val="000000"/>
                </a:solidFill>
              </a:rPr>
              <a:t> </a:t>
            </a:r>
            <a:r>
              <a:rPr lang="en-US" altLang="en-US" sz="2400" b="0" dirty="0">
                <a:solidFill>
                  <a:srgbClr val="000000"/>
                </a:solidFill>
              </a:rPr>
              <a:t>used to measure the original variables as well as on the </a:t>
            </a:r>
            <a:r>
              <a:rPr lang="en-US" altLang="en-US" sz="2400" i="1" dirty="0">
                <a:solidFill>
                  <a:srgbClr val="000000"/>
                </a:solidFill>
              </a:rPr>
              <a:t>range</a:t>
            </a:r>
            <a:r>
              <a:rPr lang="en-US" altLang="en-US" sz="2400" b="0" i="1" dirty="0">
                <a:solidFill>
                  <a:srgbClr val="000000"/>
                </a:solidFill>
              </a:rPr>
              <a:t> </a:t>
            </a:r>
            <a:r>
              <a:rPr lang="en-US" altLang="en-US" sz="2400" b="0" dirty="0">
                <a:solidFill>
                  <a:srgbClr val="000000"/>
                </a:solidFill>
              </a:rPr>
              <a:t>of values they assume.</a:t>
            </a:r>
          </a:p>
          <a:p>
            <a:pPr eaLnBrk="1" hangingPunct="1"/>
            <a:r>
              <a:rPr lang="en-US" altLang="en-US" sz="2400" b="0" dirty="0">
                <a:solidFill>
                  <a:srgbClr val="000000"/>
                </a:solidFill>
              </a:rPr>
              <a:t>Data should </a:t>
            </a:r>
            <a:r>
              <a:rPr lang="en-US" altLang="en-US" sz="2400" b="0" dirty="0">
                <a:solidFill>
                  <a:srgbClr val="FF0000"/>
                </a:solidFill>
              </a:rPr>
              <a:t>always</a:t>
            </a:r>
            <a:r>
              <a:rPr lang="en-US" altLang="en-US" sz="2400" b="0" dirty="0">
                <a:solidFill>
                  <a:srgbClr val="000000"/>
                </a:solidFill>
              </a:rPr>
              <a:t> be normalized prior to using PCA.</a:t>
            </a:r>
          </a:p>
          <a:p>
            <a:pPr eaLnBrk="1" hangingPunct="1"/>
            <a:r>
              <a:rPr lang="en-US" altLang="en-US" sz="2400" b="0" dirty="0">
                <a:solidFill>
                  <a:srgbClr val="000000"/>
                </a:solidFill>
              </a:rPr>
              <a:t>A common normalization method is to transform all the data to have </a:t>
            </a:r>
            <a:r>
              <a:rPr lang="en-US" altLang="en-US" sz="2400" b="0" dirty="0">
                <a:solidFill>
                  <a:srgbClr val="FF0000"/>
                </a:solidFill>
              </a:rPr>
              <a:t>zero mean </a:t>
            </a:r>
            <a:r>
              <a:rPr lang="en-US" altLang="en-US" sz="2400" b="0" dirty="0">
                <a:solidFill>
                  <a:srgbClr val="000000"/>
                </a:solidFill>
              </a:rPr>
              <a:t>and </a:t>
            </a:r>
            <a:r>
              <a:rPr lang="en-US" altLang="en-US" sz="2400" b="0" dirty="0">
                <a:solidFill>
                  <a:srgbClr val="FF0000"/>
                </a:solidFill>
              </a:rPr>
              <a:t>unit standard deviation</a:t>
            </a:r>
            <a:r>
              <a:rPr lang="en-US" altLang="en-US" sz="2400" b="0" dirty="0">
                <a:solidFill>
                  <a:srgbClr val="000000"/>
                </a:solidFill>
              </a:rPr>
              <a:t>:</a:t>
            </a:r>
          </a:p>
        </p:txBody>
      </p:sp>
      <p:graphicFrame>
        <p:nvGraphicFramePr>
          <p:cNvPr id="7" name="Object 2">
            <a:extLst>
              <a:ext uri="{FF2B5EF4-FFF2-40B4-BE49-F238E27FC236}">
                <a16:creationId xmlns:a16="http://schemas.microsoft.com/office/drawing/2014/main" id="{C45A474C-4110-CA4D-B5CE-A587FB94A824}"/>
              </a:ext>
            </a:extLst>
          </p:cNvPr>
          <p:cNvGraphicFramePr>
            <a:graphicFrameLocks noChangeAspect="1"/>
          </p:cNvGraphicFramePr>
          <p:nvPr>
            <p:extLst>
              <p:ext uri="{D42A27DB-BD31-4B8C-83A1-F6EECF244321}">
                <p14:modId xmlns:p14="http://schemas.microsoft.com/office/powerpoint/2010/main" val="2975619701"/>
              </p:ext>
            </p:extLst>
          </p:nvPr>
        </p:nvGraphicFramePr>
        <p:xfrm>
          <a:off x="1212490" y="3459359"/>
          <a:ext cx="1377950" cy="652463"/>
        </p:xfrm>
        <a:graphic>
          <a:graphicData uri="http://schemas.openxmlformats.org/presentationml/2006/ole">
            <mc:AlternateContent xmlns:mc="http://schemas.openxmlformats.org/markup-compatibility/2006">
              <mc:Choice xmlns:v="urn:schemas-microsoft-com:vml" Requires="v">
                <p:oleObj name="Equation" r:id="rId3" imgW="622030" imgH="393529" progId="Equation.DSMT4">
                  <p:embed/>
                </p:oleObj>
              </mc:Choice>
              <mc:Fallback>
                <p:oleObj name="Equation" r:id="rId3" imgW="622030" imgH="393529" progId="Equation.DSMT4">
                  <p:embed/>
                  <p:pic>
                    <p:nvPicPr>
                      <p:cNvPr id="4096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490" y="3459359"/>
                        <a:ext cx="13779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a:extLst>
              <a:ext uri="{FF2B5EF4-FFF2-40B4-BE49-F238E27FC236}">
                <a16:creationId xmlns:a16="http://schemas.microsoft.com/office/drawing/2014/main" id="{A82CFC9E-A8F0-A8B6-19F2-19A854C10E19}"/>
              </a:ext>
            </a:extLst>
          </p:cNvPr>
          <p:cNvSpPr txBox="1"/>
          <p:nvPr/>
        </p:nvSpPr>
        <p:spPr>
          <a:xfrm>
            <a:off x="2739540" y="3527047"/>
            <a:ext cx="3730317" cy="584775"/>
          </a:xfrm>
          <a:prstGeom prst="rect">
            <a:avLst/>
          </a:prstGeom>
          <a:noFill/>
        </p:spPr>
        <p:txBody>
          <a:bodyPr wrap="none">
            <a:spAutoFit/>
          </a:bodyPr>
          <a:lstStyle/>
          <a:p>
            <a:pPr>
              <a:defRPr/>
            </a:pPr>
            <a:r>
              <a:rPr lang="en-US" sz="1600" b="0" dirty="0">
                <a:latin typeface="+mn-lt"/>
              </a:rPr>
              <a:t>where </a:t>
            </a:r>
            <a:r>
              <a:rPr lang="el-GR" sz="1600" b="0" dirty="0">
                <a:latin typeface="+mn-lt"/>
              </a:rPr>
              <a:t>μ </a:t>
            </a:r>
            <a:r>
              <a:rPr lang="en-US" sz="1600" b="0" dirty="0">
                <a:latin typeface="+mn-lt"/>
              </a:rPr>
              <a:t>and </a:t>
            </a:r>
            <a:r>
              <a:rPr lang="el-GR" sz="1600" b="0" dirty="0">
                <a:latin typeface="+mn-lt"/>
              </a:rPr>
              <a:t>σ</a:t>
            </a:r>
            <a:r>
              <a:rPr lang="en-US" sz="1600" b="0" dirty="0">
                <a:latin typeface="+mn-lt"/>
              </a:rPr>
              <a:t> are the mean and standard </a:t>
            </a:r>
          </a:p>
          <a:p>
            <a:pPr>
              <a:defRPr/>
            </a:pPr>
            <a:r>
              <a:rPr lang="en-US" sz="1600" b="0" dirty="0">
                <a:latin typeface="+mn-lt"/>
              </a:rPr>
              <a:t>deviation of the i-</a:t>
            </a:r>
            <a:r>
              <a:rPr lang="en-US" sz="1600" b="0" dirty="0" err="1">
                <a:latin typeface="+mn-lt"/>
              </a:rPr>
              <a:t>th</a:t>
            </a:r>
            <a:r>
              <a:rPr lang="en-US" sz="1600" b="0" dirty="0">
                <a:latin typeface="+mn-lt"/>
              </a:rPr>
              <a:t> feature x</a:t>
            </a:r>
            <a:r>
              <a:rPr lang="en-US" sz="1600" b="0" baseline="-25000" dirty="0">
                <a:latin typeface="+mn-lt"/>
              </a:rPr>
              <a:t>i</a:t>
            </a:r>
          </a:p>
        </p:txBody>
      </p:sp>
    </p:spTree>
    <p:extLst>
      <p:ext uri="{BB962C8B-B14F-4D97-AF65-F5344CB8AC3E}">
        <p14:creationId xmlns:p14="http://schemas.microsoft.com/office/powerpoint/2010/main" val="33594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solidFill>
                  <a:schemeClr val="tx1"/>
                </a:solidFill>
              </a:rPr>
              <a:t>Implications of the Curse of Dimensionality</a:t>
            </a:r>
            <a:endParaRPr lang="en-US" dirty="0">
              <a:solidFill>
                <a:schemeClr val="tx1"/>
              </a:solidFill>
            </a:endParaRPr>
          </a:p>
        </p:txBody>
      </p:sp>
      <p:sp>
        <p:nvSpPr>
          <p:cNvPr id="6" name="Content Placeholder 5"/>
          <p:cNvSpPr>
            <a:spLocks noGrp="1"/>
          </p:cNvSpPr>
          <p:nvPr>
            <p:ph idx="1"/>
          </p:nvPr>
        </p:nvSpPr>
        <p:spPr/>
        <p:txBody>
          <a:bodyPr>
            <a:normAutofit/>
          </a:bodyPr>
          <a:lstStyle/>
          <a:p>
            <a:pPr marL="0" indent="0">
              <a:buNone/>
            </a:pPr>
            <a:r>
              <a:rPr lang="en-US" sz="2000" dirty="0"/>
              <a:t>There are few implications of the curse of dimensionality:</a:t>
            </a:r>
          </a:p>
          <a:p>
            <a:r>
              <a:rPr lang="en-US" sz="2000" dirty="0"/>
              <a:t>Optimization problems will be infeasible as the number of features increases.</a:t>
            </a:r>
          </a:p>
          <a:p>
            <a:r>
              <a:rPr lang="en-US" sz="2000" dirty="0"/>
              <a:t>Due to the absolute scale of inherent points in an n-dimensional space, as n maintains to grow, the possibility of recognizing a particular point (or even a nearby point) proceeds to fall.</a:t>
            </a:r>
          </a:p>
          <a:p>
            <a:pPr marL="0" indent="0">
              <a:buNone/>
            </a:pPr>
            <a:endParaRPr lang="en-US" sz="2000" dirty="0"/>
          </a:p>
        </p:txBody>
      </p:sp>
    </p:spTree>
    <p:extLst>
      <p:ext uri="{BB962C8B-B14F-4D97-AF65-F5344CB8AC3E}">
        <p14:creationId xmlns:p14="http://schemas.microsoft.com/office/powerpoint/2010/main" val="2762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7DE9-EF48-F234-5B8A-D371FCFBDD57}"/>
              </a:ext>
            </a:extLst>
          </p:cNvPr>
          <p:cNvSpPr>
            <a:spLocks noGrp="1"/>
          </p:cNvSpPr>
          <p:nvPr>
            <p:ph type="title"/>
          </p:nvPr>
        </p:nvSpPr>
        <p:spPr/>
        <p:txBody>
          <a:bodyPr/>
          <a:lstStyle/>
          <a:p>
            <a:r>
              <a:rPr lang="en-US" dirty="0"/>
              <a:t>Dimensionality Reduction</a:t>
            </a:r>
          </a:p>
        </p:txBody>
      </p:sp>
    </p:spTree>
    <p:extLst>
      <p:ext uri="{BB962C8B-B14F-4D97-AF65-F5344CB8AC3E}">
        <p14:creationId xmlns:p14="http://schemas.microsoft.com/office/powerpoint/2010/main" val="319987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D242-E086-25C7-F96F-85C78077473A}"/>
              </a:ext>
            </a:extLst>
          </p:cNvPr>
          <p:cNvSpPr>
            <a:spLocks noGrp="1"/>
          </p:cNvSpPr>
          <p:nvPr>
            <p:ph type="title"/>
          </p:nvPr>
        </p:nvSpPr>
        <p:spPr/>
        <p:txBody>
          <a:bodyPr/>
          <a:lstStyle/>
          <a:p>
            <a:r>
              <a:rPr lang="en-US" altLang="en-US" b="1" dirty="0">
                <a:solidFill>
                  <a:schemeClr val="tx1"/>
                </a:solidFill>
              </a:rPr>
              <a:t>Dimensionality Reduction</a:t>
            </a:r>
            <a:endParaRPr lang="en-US" dirty="0"/>
          </a:p>
        </p:txBody>
      </p:sp>
      <p:sp>
        <p:nvSpPr>
          <p:cNvPr id="4" name="Content Placeholder 3">
            <a:extLst>
              <a:ext uri="{FF2B5EF4-FFF2-40B4-BE49-F238E27FC236}">
                <a16:creationId xmlns:a16="http://schemas.microsoft.com/office/drawing/2014/main" id="{C83C8F06-24CC-0C81-0760-F9B0832B697D}"/>
              </a:ext>
            </a:extLst>
          </p:cNvPr>
          <p:cNvSpPr>
            <a:spLocks noGrp="1"/>
          </p:cNvSpPr>
          <p:nvPr>
            <p:ph sz="half" idx="1"/>
          </p:nvPr>
        </p:nvSpPr>
        <p:spPr>
          <a:xfrm>
            <a:off x="549564" y="1022349"/>
            <a:ext cx="8229600" cy="3475760"/>
          </a:xfrm>
        </p:spPr>
        <p:txBody>
          <a:bodyPr>
            <a:normAutofit lnSpcReduction="10000"/>
          </a:bodyPr>
          <a:lstStyle/>
          <a:p>
            <a:pPr>
              <a:defRPr/>
            </a:pPr>
            <a:r>
              <a:rPr lang="en-US" altLang="en-US" sz="2000" dirty="0"/>
              <a:t>What is the objective?</a:t>
            </a:r>
          </a:p>
          <a:p>
            <a:pPr lvl="1">
              <a:defRPr/>
            </a:pPr>
            <a:r>
              <a:rPr lang="en-US" altLang="en-US" sz="2000" dirty="0"/>
              <a:t>Choose an optimum set of features of lower dimensionality to </a:t>
            </a:r>
            <a:r>
              <a:rPr lang="en-US" altLang="en-US" sz="2000" dirty="0">
                <a:solidFill>
                  <a:srgbClr val="FF0000"/>
                </a:solidFill>
              </a:rPr>
              <a:t>improve</a:t>
            </a:r>
            <a:r>
              <a:rPr lang="en-US" altLang="en-US" sz="2000" dirty="0"/>
              <a:t> classification accuracy.</a:t>
            </a:r>
          </a:p>
          <a:p>
            <a:pPr lvl="1">
              <a:defRPr/>
            </a:pPr>
            <a:endParaRPr lang="en-US" altLang="en-US" sz="2000" dirty="0"/>
          </a:p>
          <a:p>
            <a:pPr lvl="1">
              <a:defRPr/>
            </a:pPr>
            <a:endParaRPr lang="en-US" altLang="en-US" sz="2000" dirty="0"/>
          </a:p>
          <a:p>
            <a:pPr lvl="1">
              <a:defRPr/>
            </a:pPr>
            <a:endParaRPr lang="en-US" altLang="en-US" sz="2000" dirty="0"/>
          </a:p>
          <a:p>
            <a:pPr marL="457200" lvl="1" indent="0">
              <a:buFont typeface="Arial" pitchFamily="34" charset="0"/>
              <a:buNone/>
              <a:defRPr/>
            </a:pPr>
            <a:endParaRPr lang="en-US" altLang="en-US" sz="2000" dirty="0"/>
          </a:p>
          <a:p>
            <a:pPr>
              <a:defRPr/>
            </a:pPr>
            <a:r>
              <a:rPr lang="en-US" altLang="en-US" sz="2000" dirty="0"/>
              <a:t>Different methods can be used to reduce dimensionality:</a:t>
            </a:r>
          </a:p>
          <a:p>
            <a:pPr lvl="1">
              <a:defRPr/>
            </a:pPr>
            <a:r>
              <a:rPr lang="en-US" altLang="en-US" sz="2000" dirty="0"/>
              <a:t>Feature extraction</a:t>
            </a:r>
          </a:p>
          <a:p>
            <a:pPr lvl="1">
              <a:defRPr/>
            </a:pPr>
            <a:r>
              <a:rPr lang="en-US" altLang="en-US" sz="2000" dirty="0"/>
              <a:t>Feature selection</a:t>
            </a:r>
          </a:p>
          <a:p>
            <a:pPr lvl="1">
              <a:defRPr/>
            </a:pPr>
            <a:endParaRPr lang="en-US" altLang="en-US" sz="2000" dirty="0"/>
          </a:p>
          <a:p>
            <a:endParaRPr lang="en-US" sz="2000" dirty="0"/>
          </a:p>
        </p:txBody>
      </p:sp>
      <p:pic>
        <p:nvPicPr>
          <p:cNvPr id="8" name="Picture 2">
            <a:extLst>
              <a:ext uri="{FF2B5EF4-FFF2-40B4-BE49-F238E27FC236}">
                <a16:creationId xmlns:a16="http://schemas.microsoft.com/office/drawing/2014/main" id="{3A993983-A64F-A35C-5D21-2F2B70E2E8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4364" y="2008805"/>
            <a:ext cx="3684588" cy="13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398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BBB7-8657-D187-85E8-E4E93AC4DAAB}"/>
              </a:ext>
            </a:extLst>
          </p:cNvPr>
          <p:cNvSpPr>
            <a:spLocks noGrp="1"/>
          </p:cNvSpPr>
          <p:nvPr>
            <p:ph type="title"/>
          </p:nvPr>
        </p:nvSpPr>
        <p:spPr/>
        <p:txBody>
          <a:bodyPr/>
          <a:lstStyle/>
          <a:p>
            <a:r>
              <a:rPr lang="en-US" altLang="en-US" b="1" dirty="0">
                <a:solidFill>
                  <a:schemeClr val="tx1"/>
                </a:solidFill>
              </a:rPr>
              <a:t>Dimensionality Reduction</a:t>
            </a:r>
            <a:endParaRPr lang="en-US" dirty="0"/>
          </a:p>
        </p:txBody>
      </p:sp>
      <p:sp>
        <p:nvSpPr>
          <p:cNvPr id="4" name="Content Placeholder 3">
            <a:extLst>
              <a:ext uri="{FF2B5EF4-FFF2-40B4-BE49-F238E27FC236}">
                <a16:creationId xmlns:a16="http://schemas.microsoft.com/office/drawing/2014/main" id="{D37C5B32-AC66-2EA8-B854-9B71A8E27B23}"/>
              </a:ext>
            </a:extLst>
          </p:cNvPr>
          <p:cNvSpPr>
            <a:spLocks noGrp="1"/>
          </p:cNvSpPr>
          <p:nvPr>
            <p:ph sz="half" idx="1"/>
          </p:nvPr>
        </p:nvSpPr>
        <p:spPr>
          <a:xfrm>
            <a:off x="604982" y="1022350"/>
            <a:ext cx="8229600" cy="3098800"/>
          </a:xfrm>
        </p:spPr>
        <p:txBody>
          <a:bodyPr>
            <a:normAutofit lnSpcReduction="10000"/>
          </a:bodyPr>
          <a:lstStyle/>
          <a:p>
            <a:r>
              <a:rPr lang="en-US" sz="2000" dirty="0"/>
              <a:t>Dimensionality reduction eliminates some features of the dataset and creates a restricted set of features that contains all of the information needed to predict the target variables more efficiently and accurately.</a:t>
            </a:r>
          </a:p>
          <a:p>
            <a:r>
              <a:rPr lang="en-US" sz="2000" dirty="0"/>
              <a:t>Reducing the number of features normally also reduces the output variability and complexity of the learning process. </a:t>
            </a:r>
          </a:p>
          <a:p>
            <a:r>
              <a:rPr lang="en-US" sz="2000" dirty="0"/>
              <a:t>The covariance matrix is an important step in the dimensionality reduction process. </a:t>
            </a:r>
          </a:p>
          <a:p>
            <a:r>
              <a:rPr lang="en-US" sz="2000" dirty="0"/>
              <a:t>It is a critical process to check the correlation between different features.</a:t>
            </a:r>
          </a:p>
          <a:p>
            <a:pPr marL="457200" lvl="1" indent="0">
              <a:buNone/>
              <a:defRPr/>
            </a:pPr>
            <a:endParaRPr lang="en-US" altLang="en-US" dirty="0"/>
          </a:p>
          <a:p>
            <a:endParaRPr lang="en-US" dirty="0"/>
          </a:p>
        </p:txBody>
      </p:sp>
    </p:spTree>
    <p:extLst>
      <p:ext uri="{BB962C8B-B14F-4D97-AF65-F5344CB8AC3E}">
        <p14:creationId xmlns:p14="http://schemas.microsoft.com/office/powerpoint/2010/main" val="118425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UTA Accessibl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PPT.pptx" id="{DC14534C-1046-F040-970C-D4B656BEDF73}" vid="{22719C90-FD2E-C343-B61D-D3EE9148FC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F4F739-B76C-4907-A1E7-133652B3E2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69281-d10e-4687-8d86-e0ae9795bb4c"/>
    <ds:schemaRef ds:uri="d98033a5-711e-4d41-9a92-34dc22feb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99CAED-701D-44BF-B45E-0631AD0D07E6}">
  <ds:schemaRefs>
    <ds:schemaRef ds:uri="56169281-d10e-4687-8d86-e0ae9795bb4c"/>
    <ds:schemaRef ds:uri="http://schemas.microsoft.com/office/2006/metadata/properties"/>
    <ds:schemaRef ds:uri="http://schemas.microsoft.com/office/infopath/2007/PartnerControls"/>
    <ds:schemaRef ds:uri="http://schemas.microsoft.com/office/2006/documentManagement/types"/>
    <ds:schemaRef ds:uri="http://purl.org/dc/terms/"/>
    <ds:schemaRef ds:uri="http://www.w3.org/XML/1998/namespace"/>
    <ds:schemaRef ds:uri="http://purl.org/dc/dcmitype/"/>
    <ds:schemaRef ds:uri="http://schemas.openxmlformats.org/package/2006/metadata/core-properties"/>
    <ds:schemaRef ds:uri="d98033a5-711e-4d41-9a92-34dc22feb152"/>
    <ds:schemaRef ds:uri="http://purl.org/dc/elements/1.1/"/>
  </ds:schemaRefs>
</ds:datastoreItem>
</file>

<file path=customXml/itemProps3.xml><?xml version="1.0" encoding="utf-8"?>
<ds:datastoreItem xmlns:ds="http://schemas.openxmlformats.org/officeDocument/2006/customXml" ds:itemID="{6987676A-099B-4B53-B66D-C60F83A714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UTA Accessible Template</Template>
  <TotalTime>986</TotalTime>
  <Words>3470</Words>
  <Application>Microsoft Office PowerPoint</Application>
  <PresentationFormat>On-screen Show (16:9)</PresentationFormat>
  <Paragraphs>356</Paragraphs>
  <Slides>52</Slides>
  <Notes>18</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9" baseType="lpstr">
      <vt:lpstr>Arial</vt:lpstr>
      <vt:lpstr>Calibri</vt:lpstr>
      <vt:lpstr>CMBX12</vt:lpstr>
      <vt:lpstr>CMMI12</vt:lpstr>
      <vt:lpstr>CMR12</vt:lpstr>
      <vt:lpstr>CMSY10</vt:lpstr>
      <vt:lpstr>CMSY6</vt:lpstr>
      <vt:lpstr>Helvetica</vt:lpstr>
      <vt:lpstr>Helvetica Neue</vt:lpstr>
      <vt:lpstr>MSBM10</vt:lpstr>
      <vt:lpstr>NimbusSanL-Regu</vt:lpstr>
      <vt:lpstr>Roboto</vt:lpstr>
      <vt:lpstr>Times New Roman</vt:lpstr>
      <vt:lpstr>Wingdings</vt:lpstr>
      <vt:lpstr>UTA Accessible Template</vt:lpstr>
      <vt:lpstr>Equation</vt:lpstr>
      <vt:lpstr>Chart</vt:lpstr>
      <vt:lpstr>DASC 5301-002</vt:lpstr>
      <vt:lpstr>Curse of Dimensionality</vt:lpstr>
      <vt:lpstr>Curse of Dimensionality</vt:lpstr>
      <vt:lpstr>Curse of Dimensionality</vt:lpstr>
      <vt:lpstr>Sparseness</vt:lpstr>
      <vt:lpstr>Implications of the Curse of Dimensionality</vt:lpstr>
      <vt:lpstr>Dimensionality Reduction</vt:lpstr>
      <vt:lpstr>Dimensionality Reduction</vt:lpstr>
      <vt:lpstr>Dimensionality Reduction</vt:lpstr>
      <vt:lpstr>Correlation and its Measurement</vt:lpstr>
      <vt:lpstr>The Covariance Matrix and Heatmap</vt:lpstr>
      <vt:lpstr>Dimensionality Reduction</vt:lpstr>
      <vt:lpstr>Feature Extraction</vt:lpstr>
      <vt:lpstr>Feature Extraction (cont’d)</vt:lpstr>
      <vt:lpstr>Feature Extraction (cont’d)</vt:lpstr>
      <vt:lpstr>Principal Component Analysis</vt:lpstr>
      <vt:lpstr>Principal Component Analysis (PCA)</vt:lpstr>
      <vt:lpstr>Principal Component Analysis</vt:lpstr>
      <vt:lpstr>Principal Components</vt:lpstr>
      <vt:lpstr>Principal Components Analysis (PCA)</vt:lpstr>
      <vt:lpstr>What are the new axes?</vt:lpstr>
      <vt:lpstr>Use-Cases of PCA</vt:lpstr>
      <vt:lpstr>Objective of PCA</vt:lpstr>
      <vt:lpstr>Steps involved in PCA</vt:lpstr>
      <vt:lpstr>Example</vt:lpstr>
      <vt:lpstr>Features to Ignore &amp; Keep</vt:lpstr>
      <vt:lpstr>Math behind the PCA</vt:lpstr>
      <vt:lpstr>Math behind the PCA</vt:lpstr>
      <vt:lpstr>Applications of PCA</vt:lpstr>
      <vt:lpstr>PCA Algorithm</vt:lpstr>
      <vt:lpstr>Problem-01:</vt:lpstr>
      <vt:lpstr>Step 1</vt:lpstr>
      <vt:lpstr>Step 2</vt:lpstr>
      <vt:lpstr>Step 3</vt:lpstr>
      <vt:lpstr>Step 4</vt:lpstr>
      <vt:lpstr>Step 4 cont.</vt:lpstr>
      <vt:lpstr>Step 5</vt:lpstr>
      <vt:lpstr>Step 5</vt:lpstr>
      <vt:lpstr>Step 6</vt:lpstr>
      <vt:lpstr>Step 6 (Contd)</vt:lpstr>
      <vt:lpstr>Project the data points onto the new subspace </vt:lpstr>
      <vt:lpstr>Why Factor or Component Analysis</vt:lpstr>
      <vt:lpstr>PowerPoint Presentation</vt:lpstr>
      <vt:lpstr>PowerPoint Presentation</vt:lpstr>
      <vt:lpstr>PowerPoint Presentation</vt:lpstr>
      <vt:lpstr>Basic Concept</vt:lpstr>
      <vt:lpstr>Basic Concept</vt:lpstr>
      <vt:lpstr>How Many PCs?</vt:lpstr>
      <vt:lpstr>PCs, Variance and Least-Squares</vt:lpstr>
      <vt:lpstr>Principle Components</vt:lpstr>
      <vt:lpstr>Interpretation of PCA</vt:lpstr>
      <vt:lpstr>Data 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Sarkar, Subharag</cp:lastModifiedBy>
  <cp:revision>127</cp:revision>
  <dcterms:created xsi:type="dcterms:W3CDTF">2021-08-31T19:16:02Z</dcterms:created>
  <dcterms:modified xsi:type="dcterms:W3CDTF">2023-10-23T23:50:07Z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