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9"/>
  </p:notesMasterIdLst>
  <p:handoutMasterIdLst>
    <p:handoutMasterId r:id="rId70"/>
  </p:handoutMasterIdLst>
  <p:sldIdLst>
    <p:sldId id="312" r:id="rId5"/>
    <p:sldId id="313" r:id="rId6"/>
    <p:sldId id="360" r:id="rId7"/>
    <p:sldId id="262" r:id="rId8"/>
    <p:sldId id="400" r:id="rId9"/>
    <p:sldId id="355" r:id="rId10"/>
    <p:sldId id="381" r:id="rId11"/>
    <p:sldId id="382" r:id="rId12"/>
    <p:sldId id="383" r:id="rId13"/>
    <p:sldId id="384" r:id="rId14"/>
    <p:sldId id="402" r:id="rId15"/>
    <p:sldId id="401" r:id="rId16"/>
    <p:sldId id="386" r:id="rId17"/>
    <p:sldId id="403" r:id="rId18"/>
    <p:sldId id="387" r:id="rId19"/>
    <p:sldId id="398" r:id="rId20"/>
    <p:sldId id="388" r:id="rId21"/>
    <p:sldId id="389" r:id="rId22"/>
    <p:sldId id="404" r:id="rId23"/>
    <p:sldId id="390" r:id="rId24"/>
    <p:sldId id="399" r:id="rId25"/>
    <p:sldId id="392" r:id="rId26"/>
    <p:sldId id="397" r:id="rId27"/>
    <p:sldId id="405" r:id="rId28"/>
    <p:sldId id="393" r:id="rId29"/>
    <p:sldId id="394" r:id="rId30"/>
    <p:sldId id="395" r:id="rId31"/>
    <p:sldId id="406" r:id="rId32"/>
    <p:sldId id="263" r:id="rId33"/>
    <p:sldId id="264" r:id="rId34"/>
    <p:sldId id="407" r:id="rId35"/>
    <p:sldId id="356" r:id="rId36"/>
    <p:sldId id="408" r:id="rId37"/>
    <p:sldId id="357" r:id="rId38"/>
    <p:sldId id="409" r:id="rId39"/>
    <p:sldId id="358" r:id="rId40"/>
    <p:sldId id="377" r:id="rId41"/>
    <p:sldId id="410" r:id="rId42"/>
    <p:sldId id="265" r:id="rId43"/>
    <p:sldId id="411" r:id="rId44"/>
    <p:sldId id="361" r:id="rId45"/>
    <p:sldId id="412" r:id="rId46"/>
    <p:sldId id="362" r:id="rId47"/>
    <p:sldId id="363" r:id="rId48"/>
    <p:sldId id="364" r:id="rId49"/>
    <p:sldId id="379" r:id="rId50"/>
    <p:sldId id="367" r:id="rId51"/>
    <p:sldId id="365" r:id="rId52"/>
    <p:sldId id="378" r:id="rId53"/>
    <p:sldId id="366" r:id="rId54"/>
    <p:sldId id="368" r:id="rId55"/>
    <p:sldId id="413" r:id="rId56"/>
    <p:sldId id="380" r:id="rId57"/>
    <p:sldId id="374" r:id="rId58"/>
    <p:sldId id="414" r:id="rId59"/>
    <p:sldId id="369" r:id="rId60"/>
    <p:sldId id="370" r:id="rId61"/>
    <p:sldId id="373" r:id="rId62"/>
    <p:sldId id="415" r:id="rId63"/>
    <p:sldId id="416" r:id="rId64"/>
    <p:sldId id="375" r:id="rId65"/>
    <p:sldId id="417" r:id="rId66"/>
    <p:sldId id="418" r:id="rId67"/>
    <p:sldId id="354" r:id="rId6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p:restoredTop sz="65981" autoAdjust="0"/>
  </p:normalViewPr>
  <p:slideViewPr>
    <p:cSldViewPr snapToGrid="0" snapToObjects="1">
      <p:cViewPr varScale="1">
        <p:scale>
          <a:sx n="91" d="100"/>
          <a:sy n="91" d="100"/>
        </p:scale>
        <p:origin x="2412" y="90"/>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11/1/2023</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600943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a:t>
            </a:fld>
            <a:endParaRPr lang="en-US"/>
          </a:p>
        </p:txBody>
      </p:sp>
    </p:spTree>
    <p:extLst>
      <p:ext uri="{BB962C8B-B14F-4D97-AF65-F5344CB8AC3E}">
        <p14:creationId xmlns:p14="http://schemas.microsoft.com/office/powerpoint/2010/main" val="269221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algorithms were specifically designed for the purpose of binary classification and natively do not support more than two types of class. Some examples of such algorithms are Support Vector Machines and Logistic Regression. </a:t>
            </a:r>
          </a:p>
        </p:txBody>
      </p:sp>
      <p:sp>
        <p:nvSpPr>
          <p:cNvPr id="4" name="Slide Number Placeholder 3"/>
          <p:cNvSpPr>
            <a:spLocks noGrp="1"/>
          </p:cNvSpPr>
          <p:nvPr>
            <p:ph type="sldNum" sz="quarter" idx="5"/>
          </p:nvPr>
        </p:nvSpPr>
        <p:spPr/>
        <p:txBody>
          <a:bodyPr/>
          <a:lstStyle/>
          <a:p>
            <a:fld id="{C263AF9A-6E76-4CCC-89CF-B04065708FB7}" type="slidenum">
              <a:rPr lang="en-US" smtClean="0"/>
              <a:t>13</a:t>
            </a:fld>
            <a:endParaRPr lang="en-US"/>
          </a:p>
        </p:txBody>
      </p:sp>
    </p:spTree>
    <p:extLst>
      <p:ext uri="{BB962C8B-B14F-4D97-AF65-F5344CB8AC3E}">
        <p14:creationId xmlns:p14="http://schemas.microsoft.com/office/powerpoint/2010/main" val="1787876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Start -&gt; You </a:t>
            </a:r>
            <a:r>
              <a:rPr lang="en-US" sz="1200" i="1" u="sng" dirty="0"/>
              <a:t>cannot</a:t>
            </a:r>
            <a:r>
              <a:rPr lang="en-US" sz="1200" dirty="0"/>
              <a:t> use a binary classification model or a multi-class classification model for multi-label classification and you have to use a modified version of the algorithm to incorporate for multiple classes which can be possible and then to look for them all. </a:t>
            </a:r>
          </a:p>
          <a:p>
            <a:r>
              <a:rPr lang="en-US" sz="1200" dirty="0"/>
              <a:t>It becomes more challenging than a simple yes or no statement. </a:t>
            </a:r>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22</a:t>
            </a:fld>
            <a:endParaRPr lang="en-US"/>
          </a:p>
        </p:txBody>
      </p:sp>
    </p:spTree>
    <p:extLst>
      <p:ext uri="{BB962C8B-B14F-4D97-AF65-F5344CB8AC3E}">
        <p14:creationId xmlns:p14="http://schemas.microsoft.com/office/powerpoint/2010/main" val="84810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The algorithm is a popular choice in many natural language processing tasks e.g. toxic speech detection, topic classification, etc.</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29</a:t>
            </a:fld>
            <a:endParaRPr lang="en-US"/>
          </a:p>
        </p:txBody>
      </p:sp>
    </p:spTree>
    <p:extLst>
      <p:ext uri="{BB962C8B-B14F-4D97-AF65-F5344CB8AC3E}">
        <p14:creationId xmlns:p14="http://schemas.microsoft.com/office/powerpoint/2010/main" val="1983457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performance of a model is primarily dependent on the nature of the data. Given that business datasets carry multiple predictors and are complex, it is difficult to single out 1 algorithm that would always work out well. Therefore, the usual practice is to try multiple models and figure out the suitable one.</a:t>
            </a:r>
          </a:p>
          <a:p>
            <a:r>
              <a:rPr lang="en-US" dirty="0"/>
              <a:t>As a high-level comparison, the salient aspects usually found for each of the above algorithms are jotted-down below on a few common parameters; to serve as a quick reference snapshot.</a:t>
            </a:r>
          </a:p>
          <a:p>
            <a:r>
              <a:rPr lang="en-US" dirty="0"/>
              <a:t>Further, there are multiple levers e.g. data balancing, imputation, cross-validation, ensemble across algorithms, larger train dataset, etc. in addition to model hyper-parameter tuning, that may be utilized to gain accuracy. While prediction accuracy may be most desirable, the Businesses do seek out the prominent contributing predictors (i.e. a descriptive model or its resulting </a:t>
            </a:r>
            <a:r>
              <a:rPr lang="en-US" dirty="0" err="1"/>
              <a:t>explainability</a:t>
            </a:r>
            <a:r>
              <a:rPr lang="en-US" dirty="0"/>
              <a:t>) as well.</a:t>
            </a:r>
          </a:p>
          <a:p>
            <a:endParaRPr lang="en-US" dirty="0"/>
          </a:p>
        </p:txBody>
      </p:sp>
      <p:sp>
        <p:nvSpPr>
          <p:cNvPr id="4" name="Slide Number Placeholder 3"/>
          <p:cNvSpPr>
            <a:spLocks noGrp="1"/>
          </p:cNvSpPr>
          <p:nvPr>
            <p:ph type="sldNum" sz="quarter" idx="10"/>
          </p:nvPr>
        </p:nvSpPr>
        <p:spPr/>
        <p:txBody>
          <a:bodyPr/>
          <a:lstStyle/>
          <a:p>
            <a:fld id="{C263AF9A-6E76-4CCC-89CF-B04065708FB7}" type="slidenum">
              <a:rPr lang="en-US" smtClean="0"/>
              <a:t>39</a:t>
            </a:fld>
            <a:endParaRPr lang="en-US"/>
          </a:p>
        </p:txBody>
      </p:sp>
    </p:spTree>
    <p:extLst>
      <p:ext uri="{BB962C8B-B14F-4D97-AF65-F5344CB8AC3E}">
        <p14:creationId xmlns:p14="http://schemas.microsoft.com/office/powerpoint/2010/main" val="1879879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6" y="1197405"/>
            <a:ext cx="8246070" cy="35122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F9D17C0E-EA32-CA29-C568-FB6CFCD3F4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8558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033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85808"/>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 id="2147483667" r:id="rId13"/>
    <p:sldLayoutId id="2147483668" r:id="rId14"/>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hyperlink" Target="https://www.analyticsvidhya.com/blog/2020/06/auc-roc-curve-machine-learning/" TargetMode="External"/><Relationship Id="rId2" Type="http://schemas.openxmlformats.org/officeDocument/2006/relationships/hyperlink" Target="https://www.analyticsvidhya.com/blog/2021/12/evaluation-of-classification-model/" TargetMode="External"/><Relationship Id="rId1" Type="http://schemas.openxmlformats.org/officeDocument/2006/relationships/slideLayout" Target="../slideLayouts/slideLayout13.xml"/><Relationship Id="rId6" Type="http://schemas.openxmlformats.org/officeDocument/2006/relationships/hyperlink" Target="https://www.analyticsvidhya.com/blog/2021/09/a-complete-guide-to-understand-classification-in-machine-learning/" TargetMode="External"/><Relationship Id="rId5" Type="http://schemas.openxmlformats.org/officeDocument/2006/relationships/hyperlink" Target="https://www.simplilearn.com/tutorials/machine-learning-tutorial/classification-in-machine-learning" TargetMode="External"/><Relationship Id="rId4" Type="http://schemas.openxmlformats.org/officeDocument/2006/relationships/hyperlink" Target="https://developers.google.com/machine-learning/crash-course/classification/precision-and-recal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848F2-6BE7-3141-86BE-B5237EC8AC77}"/>
              </a:ext>
            </a:extLst>
          </p:cNvPr>
          <p:cNvSpPr>
            <a:spLocks noGrp="1"/>
          </p:cNvSpPr>
          <p:nvPr>
            <p:ph type="title"/>
          </p:nvPr>
        </p:nvSpPr>
        <p:spPr/>
        <p:txBody>
          <a:bodyPr/>
          <a:lstStyle/>
          <a:p>
            <a:r>
              <a:rPr lang="en-US" dirty="0"/>
              <a:t>DASC 5301-002</a:t>
            </a:r>
          </a:p>
        </p:txBody>
      </p:sp>
      <p:sp>
        <p:nvSpPr>
          <p:cNvPr id="4" name="Content Placeholder 3">
            <a:extLst>
              <a:ext uri="{FF2B5EF4-FFF2-40B4-BE49-F238E27FC236}">
                <a16:creationId xmlns:a16="http://schemas.microsoft.com/office/drawing/2014/main" id="{A92BFB8A-B48E-3048-95CB-0E471938D6C7}"/>
              </a:ext>
            </a:extLst>
          </p:cNvPr>
          <p:cNvSpPr>
            <a:spLocks noGrp="1"/>
          </p:cNvSpPr>
          <p:nvPr>
            <p:ph sz="quarter" idx="10"/>
          </p:nvPr>
        </p:nvSpPr>
        <p:spPr/>
        <p:txBody>
          <a:bodyPr/>
          <a:lstStyle/>
          <a:p>
            <a:r>
              <a:rPr lang="en-US" dirty="0"/>
              <a:t>Classification</a:t>
            </a:r>
          </a:p>
        </p:txBody>
      </p:sp>
      <p:sp>
        <p:nvSpPr>
          <p:cNvPr id="3" name="Content Placeholder 2">
            <a:extLst>
              <a:ext uri="{FF2B5EF4-FFF2-40B4-BE49-F238E27FC236}">
                <a16:creationId xmlns:a16="http://schemas.microsoft.com/office/drawing/2014/main" id="{B2EB5C99-0433-CA4C-BCDF-6FE96532A669}"/>
              </a:ext>
            </a:extLst>
          </p:cNvPr>
          <p:cNvSpPr>
            <a:spLocks noGrp="1"/>
          </p:cNvSpPr>
          <p:nvPr>
            <p:ph sz="quarter" idx="11"/>
          </p:nvPr>
        </p:nvSpPr>
        <p:spPr/>
        <p:txBody>
          <a:bodyPr>
            <a:normAutofit fontScale="85000" lnSpcReduction="20000"/>
          </a:bodyPr>
          <a:lstStyle/>
          <a:p>
            <a:r>
              <a:rPr lang="en-US" dirty="0"/>
              <a:t>Dr Subharag Sarkar</a:t>
            </a:r>
          </a:p>
        </p:txBody>
      </p:sp>
      <p:sp>
        <p:nvSpPr>
          <p:cNvPr id="2" name="Content Placeholder 1">
            <a:extLst>
              <a:ext uri="{FF2B5EF4-FFF2-40B4-BE49-F238E27FC236}">
                <a16:creationId xmlns:a16="http://schemas.microsoft.com/office/drawing/2014/main" id="{3F89E92A-5BA8-3F42-81FD-952F958B68EC}"/>
              </a:ext>
            </a:extLst>
          </p:cNvPr>
          <p:cNvSpPr>
            <a:spLocks noGrp="1"/>
          </p:cNvSpPr>
          <p:nvPr>
            <p:ph sz="quarter" idx="12"/>
          </p:nvPr>
        </p:nvSpPr>
        <p:spPr/>
        <p:txBody>
          <a:bodyPr>
            <a:normAutofit lnSpcReduction="10000"/>
          </a:bodyPr>
          <a:lstStyle/>
          <a:p>
            <a:r>
              <a:rPr lang="en-US" dirty="0"/>
              <a:t>Fall 2023</a:t>
            </a:r>
          </a:p>
        </p:txBody>
      </p:sp>
      <p:sp>
        <p:nvSpPr>
          <p:cNvPr id="6" name="Content Placeholder 1">
            <a:extLst>
              <a:ext uri="{FF2B5EF4-FFF2-40B4-BE49-F238E27FC236}">
                <a16:creationId xmlns:a16="http://schemas.microsoft.com/office/drawing/2014/main" id="{DC3E28C2-8E63-BB37-438D-64077DB5F2DB}"/>
              </a:ext>
            </a:extLst>
          </p:cNvPr>
          <p:cNvSpPr txBox="1">
            <a:spLocks/>
          </p:cNvSpPr>
          <p:nvPr/>
        </p:nvSpPr>
        <p:spPr>
          <a:xfrm>
            <a:off x="611584" y="3341266"/>
            <a:ext cx="2333625" cy="290997"/>
          </a:xfrm>
          <a:prstGeom prst="rect">
            <a:avLst/>
          </a:prstGeom>
        </p:spPr>
        <p:txBody>
          <a:bodyPr vert="horz" lIns="91440" tIns="45720" rIns="91440" bIns="45720" rtlCol="0">
            <a:normAutofit fontScale="77500" lnSpcReduction="20000"/>
          </a:bodyPr>
          <a:lstStyle>
            <a:lvl1pPr marL="0" indent="0" algn="l" defTabSz="457200" rtl="0" eaLnBrk="1" latinLnBrk="0" hangingPunct="1">
              <a:spcBef>
                <a:spcPct val="20000"/>
              </a:spcBef>
              <a:buFont typeface="Wingdings" pitchFamily="2" charset="2"/>
              <a:buNone/>
              <a:defRPr sz="1400" b="0" i="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Slides Courtesy - </a:t>
            </a:r>
            <a:r>
              <a:rPr lang="en-US" dirty="0" err="1"/>
              <a:t>Rózsa</a:t>
            </a:r>
            <a:r>
              <a:rPr lang="en-US" dirty="0"/>
              <a:t> </a:t>
            </a:r>
            <a:r>
              <a:rPr lang="en-US" dirty="0" err="1"/>
              <a:t>Záruba</a:t>
            </a:r>
            <a:endParaRPr lang="en-US" dirty="0"/>
          </a:p>
          <a:p>
            <a:endParaRPr lang="en-US" dirty="0"/>
          </a:p>
        </p:txBody>
      </p:sp>
    </p:spTree>
    <p:extLst>
      <p:ext uri="{BB962C8B-B14F-4D97-AF65-F5344CB8AC3E}">
        <p14:creationId xmlns:p14="http://schemas.microsoft.com/office/powerpoint/2010/main" val="411143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EEB3-F925-43AE-BCF2-C88B692CB515}"/>
              </a:ext>
            </a:extLst>
          </p:cNvPr>
          <p:cNvSpPr>
            <a:spLocks noGrp="1"/>
          </p:cNvSpPr>
          <p:nvPr>
            <p:ph type="title"/>
          </p:nvPr>
        </p:nvSpPr>
        <p:spPr>
          <a:xfrm>
            <a:off x="448965" y="281175"/>
            <a:ext cx="8246070" cy="610820"/>
          </a:xfrm>
        </p:spPr>
        <p:txBody>
          <a:bodyPr>
            <a:normAutofit fontScale="90000"/>
          </a:bodyPr>
          <a:lstStyle/>
          <a:p>
            <a:r>
              <a:rPr lang="en-US" dirty="0"/>
              <a:t>Type of Classification</a:t>
            </a:r>
          </a:p>
        </p:txBody>
      </p:sp>
      <p:sp>
        <p:nvSpPr>
          <p:cNvPr id="3" name="Content Placeholder 2">
            <a:extLst>
              <a:ext uri="{FF2B5EF4-FFF2-40B4-BE49-F238E27FC236}">
                <a16:creationId xmlns:a16="http://schemas.microsoft.com/office/drawing/2014/main" id="{104DEC69-6E30-4FC4-A791-1BAF6D3196D7}"/>
              </a:ext>
            </a:extLst>
          </p:cNvPr>
          <p:cNvSpPr>
            <a:spLocks noGrp="1"/>
          </p:cNvSpPr>
          <p:nvPr>
            <p:ph idx="1"/>
          </p:nvPr>
        </p:nvSpPr>
        <p:spPr/>
        <p:txBody>
          <a:bodyPr>
            <a:normAutofit/>
          </a:bodyPr>
          <a:lstStyle/>
          <a:p>
            <a:r>
              <a:rPr lang="en-US" sz="2000" dirty="0"/>
              <a:t>Binary classification</a:t>
            </a:r>
          </a:p>
          <a:p>
            <a:r>
              <a:rPr lang="en-US" sz="2000" dirty="0"/>
              <a:t>Multi-Class Classification</a:t>
            </a:r>
          </a:p>
          <a:p>
            <a:r>
              <a:rPr lang="en-US" sz="2000" dirty="0"/>
              <a:t>Multi-Label Classification</a:t>
            </a:r>
          </a:p>
          <a:p>
            <a:r>
              <a:rPr lang="en-US" sz="2000" dirty="0"/>
              <a:t>Imbalanced Classification</a:t>
            </a:r>
          </a:p>
          <a:p>
            <a:pPr marL="0" indent="0">
              <a:buNone/>
            </a:pPr>
            <a:endParaRPr lang="en-US" sz="2000" dirty="0"/>
          </a:p>
        </p:txBody>
      </p:sp>
    </p:spTree>
    <p:extLst>
      <p:ext uri="{BB962C8B-B14F-4D97-AF65-F5344CB8AC3E}">
        <p14:creationId xmlns:p14="http://schemas.microsoft.com/office/powerpoint/2010/main" val="387431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6C3F-DF6D-A60B-DA80-B32A13649076}"/>
              </a:ext>
            </a:extLst>
          </p:cNvPr>
          <p:cNvSpPr>
            <a:spLocks noGrp="1"/>
          </p:cNvSpPr>
          <p:nvPr>
            <p:ph type="title"/>
          </p:nvPr>
        </p:nvSpPr>
        <p:spPr/>
        <p:txBody>
          <a:bodyPr/>
          <a:lstStyle/>
          <a:p>
            <a:r>
              <a:rPr lang="en-US" dirty="0"/>
              <a:t>Binary Classification</a:t>
            </a:r>
          </a:p>
        </p:txBody>
      </p:sp>
    </p:spTree>
    <p:extLst>
      <p:ext uri="{BB962C8B-B14F-4D97-AF65-F5344CB8AC3E}">
        <p14:creationId xmlns:p14="http://schemas.microsoft.com/office/powerpoint/2010/main" val="1806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4DE9-9B94-4E91-BFF6-51846DE1A3BD}"/>
              </a:ext>
            </a:extLst>
          </p:cNvPr>
          <p:cNvSpPr>
            <a:spLocks noGrp="1"/>
          </p:cNvSpPr>
          <p:nvPr>
            <p:ph type="title"/>
          </p:nvPr>
        </p:nvSpPr>
        <p:spPr>
          <a:xfrm>
            <a:off x="448965" y="281175"/>
            <a:ext cx="8246070" cy="610820"/>
          </a:xfrm>
        </p:spPr>
        <p:txBody>
          <a:bodyPr>
            <a:normAutofit fontScale="90000"/>
          </a:bodyPr>
          <a:lstStyle/>
          <a:p>
            <a:r>
              <a:rPr lang="en-US" b="1" dirty="0"/>
              <a:t>Binary Classification </a:t>
            </a:r>
            <a:endParaRPr lang="en-US" dirty="0"/>
          </a:p>
        </p:txBody>
      </p:sp>
      <p:sp>
        <p:nvSpPr>
          <p:cNvPr id="3" name="Content Placeholder 2">
            <a:extLst>
              <a:ext uri="{FF2B5EF4-FFF2-40B4-BE49-F238E27FC236}">
                <a16:creationId xmlns:a16="http://schemas.microsoft.com/office/drawing/2014/main" id="{EA250E8F-7FFB-4BD3-A045-EA8C920BAFD2}"/>
              </a:ext>
            </a:extLst>
          </p:cNvPr>
          <p:cNvSpPr>
            <a:spLocks noGrp="1"/>
          </p:cNvSpPr>
          <p:nvPr>
            <p:ph idx="1"/>
          </p:nvPr>
        </p:nvSpPr>
        <p:spPr>
          <a:xfrm>
            <a:off x="448966" y="912241"/>
            <a:ext cx="8246070" cy="3512210"/>
          </a:xfrm>
        </p:spPr>
        <p:txBody>
          <a:bodyPr>
            <a:normAutofit/>
          </a:bodyPr>
          <a:lstStyle/>
          <a:p>
            <a:r>
              <a:rPr lang="en-US" sz="2000" dirty="0"/>
              <a:t>A binary classification refers to those tasks which can give either of any two class labels as the output. </a:t>
            </a:r>
          </a:p>
          <a:p>
            <a:r>
              <a:rPr lang="en-US" sz="2000" dirty="0"/>
              <a:t>Generally, one is considered as the normal state and the other is considered to be the abnormal state.:</a:t>
            </a:r>
          </a:p>
          <a:p>
            <a:r>
              <a:rPr lang="en-US" sz="2000" dirty="0"/>
              <a:t>Email Spam detection: Normal State – Not Spam, Abnormal State – Spam</a:t>
            </a:r>
          </a:p>
          <a:p>
            <a:r>
              <a:rPr lang="en-US" sz="2000" dirty="0"/>
              <a:t>Conversion prediction: Normal State – Not churned, Abnormal State – Churn</a:t>
            </a:r>
          </a:p>
          <a:p>
            <a:r>
              <a:rPr lang="en-US" sz="2000" dirty="0"/>
              <a:t>Conversion Prediction: Normal State – Bought an item, Abnormal State – Not bought an item</a:t>
            </a:r>
          </a:p>
          <a:p>
            <a:pPr marL="0" indent="0">
              <a:buNone/>
            </a:pPr>
            <a:endParaRPr lang="en-US" sz="2000" dirty="0"/>
          </a:p>
        </p:txBody>
      </p:sp>
    </p:spTree>
    <p:extLst>
      <p:ext uri="{BB962C8B-B14F-4D97-AF65-F5344CB8AC3E}">
        <p14:creationId xmlns:p14="http://schemas.microsoft.com/office/powerpoint/2010/main" val="337880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4DE9-9B94-4E91-BFF6-51846DE1A3BD}"/>
              </a:ext>
            </a:extLst>
          </p:cNvPr>
          <p:cNvSpPr>
            <a:spLocks noGrp="1"/>
          </p:cNvSpPr>
          <p:nvPr>
            <p:ph type="title"/>
          </p:nvPr>
        </p:nvSpPr>
        <p:spPr>
          <a:xfrm>
            <a:off x="448965" y="281175"/>
            <a:ext cx="8246070" cy="610820"/>
          </a:xfrm>
        </p:spPr>
        <p:txBody>
          <a:bodyPr>
            <a:normAutofit fontScale="90000"/>
          </a:bodyPr>
          <a:lstStyle/>
          <a:p>
            <a:r>
              <a:rPr lang="en-US" b="1" dirty="0"/>
              <a:t>Binary Classification </a:t>
            </a:r>
            <a:endParaRPr lang="en-US" dirty="0"/>
          </a:p>
        </p:txBody>
      </p:sp>
      <p:sp>
        <p:nvSpPr>
          <p:cNvPr id="3" name="Content Placeholder 2">
            <a:extLst>
              <a:ext uri="{FF2B5EF4-FFF2-40B4-BE49-F238E27FC236}">
                <a16:creationId xmlns:a16="http://schemas.microsoft.com/office/drawing/2014/main" id="{EA250E8F-7FFB-4BD3-A045-EA8C920BAFD2}"/>
              </a:ext>
            </a:extLst>
          </p:cNvPr>
          <p:cNvSpPr>
            <a:spLocks noGrp="1"/>
          </p:cNvSpPr>
          <p:nvPr>
            <p:ph idx="1"/>
          </p:nvPr>
        </p:nvSpPr>
        <p:spPr>
          <a:xfrm>
            <a:off x="448965" y="815645"/>
            <a:ext cx="8246070" cy="3512210"/>
          </a:xfrm>
        </p:spPr>
        <p:txBody>
          <a:bodyPr>
            <a:normAutofit/>
          </a:bodyPr>
          <a:lstStyle/>
          <a:p>
            <a:pPr marL="0" indent="0">
              <a:buNone/>
            </a:pPr>
            <a:r>
              <a:rPr lang="en-US" sz="2000" dirty="0"/>
              <a:t>The most popular algorithms which are used for binary classification are :</a:t>
            </a:r>
          </a:p>
          <a:p>
            <a:r>
              <a:rPr lang="en-US" sz="2000" dirty="0"/>
              <a:t>K-Nearest Neighbors</a:t>
            </a:r>
          </a:p>
          <a:p>
            <a:r>
              <a:rPr lang="en-US" sz="2000" dirty="0"/>
              <a:t>Logistic Regression</a:t>
            </a:r>
          </a:p>
          <a:p>
            <a:r>
              <a:rPr lang="en-US" sz="2000" dirty="0"/>
              <a:t>Support Vector Machine</a:t>
            </a:r>
          </a:p>
          <a:p>
            <a:r>
              <a:rPr lang="en-US" sz="2000" dirty="0"/>
              <a:t>Decision Trees</a:t>
            </a:r>
          </a:p>
          <a:p>
            <a:r>
              <a:rPr lang="en-US" sz="2000" dirty="0"/>
              <a:t>Naive Bayes</a:t>
            </a:r>
          </a:p>
          <a:p>
            <a:pPr marL="0" indent="0">
              <a:buNone/>
            </a:pPr>
            <a:endParaRPr lang="en-US" sz="2000" dirty="0"/>
          </a:p>
        </p:txBody>
      </p:sp>
    </p:spTree>
    <p:extLst>
      <p:ext uri="{BB962C8B-B14F-4D97-AF65-F5344CB8AC3E}">
        <p14:creationId xmlns:p14="http://schemas.microsoft.com/office/powerpoint/2010/main" val="43513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8D18-676D-50C7-7087-A72667000A58}"/>
              </a:ext>
            </a:extLst>
          </p:cNvPr>
          <p:cNvSpPr>
            <a:spLocks noGrp="1"/>
          </p:cNvSpPr>
          <p:nvPr>
            <p:ph type="title"/>
          </p:nvPr>
        </p:nvSpPr>
        <p:spPr/>
        <p:txBody>
          <a:bodyPr/>
          <a:lstStyle/>
          <a:p>
            <a:r>
              <a:rPr lang="en-US" dirty="0"/>
              <a:t>Multi-Class Classification</a:t>
            </a:r>
          </a:p>
        </p:txBody>
      </p:sp>
    </p:spTree>
    <p:extLst>
      <p:ext uri="{BB962C8B-B14F-4D97-AF65-F5344CB8AC3E}">
        <p14:creationId xmlns:p14="http://schemas.microsoft.com/office/powerpoint/2010/main" val="31801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75C6-2E61-4DFC-AF86-A800109E2409}"/>
              </a:ext>
            </a:extLst>
          </p:cNvPr>
          <p:cNvSpPr>
            <a:spLocks noGrp="1"/>
          </p:cNvSpPr>
          <p:nvPr>
            <p:ph type="title"/>
          </p:nvPr>
        </p:nvSpPr>
        <p:spPr>
          <a:xfrm>
            <a:off x="448965" y="281175"/>
            <a:ext cx="8246070" cy="610820"/>
          </a:xfrm>
        </p:spPr>
        <p:txBody>
          <a:bodyPr>
            <a:normAutofit fontScale="90000"/>
          </a:bodyPr>
          <a:lstStyle/>
          <a:p>
            <a:r>
              <a:rPr lang="en-US" b="1" dirty="0"/>
              <a:t>Multi-Class Classification</a:t>
            </a:r>
            <a:endParaRPr lang="en-US" dirty="0"/>
          </a:p>
        </p:txBody>
      </p:sp>
      <p:sp>
        <p:nvSpPr>
          <p:cNvPr id="3" name="Content Placeholder 2">
            <a:extLst>
              <a:ext uri="{FF2B5EF4-FFF2-40B4-BE49-F238E27FC236}">
                <a16:creationId xmlns:a16="http://schemas.microsoft.com/office/drawing/2014/main" id="{F2ACBB2B-FCA2-4C67-B98E-DEEAB381E5F8}"/>
              </a:ext>
            </a:extLst>
          </p:cNvPr>
          <p:cNvSpPr>
            <a:spLocks noGrp="1"/>
          </p:cNvSpPr>
          <p:nvPr>
            <p:ph idx="1"/>
          </p:nvPr>
        </p:nvSpPr>
        <p:spPr>
          <a:xfrm>
            <a:off x="564580" y="891995"/>
            <a:ext cx="8246070" cy="3512210"/>
          </a:xfrm>
        </p:spPr>
        <p:txBody>
          <a:bodyPr>
            <a:normAutofit/>
          </a:bodyPr>
          <a:lstStyle/>
          <a:p>
            <a:pPr marL="0" indent="0">
              <a:buNone/>
            </a:pPr>
            <a:r>
              <a:rPr lang="en-US" sz="2000" dirty="0"/>
              <a:t>These types of classification problems have no fixed two labels but can have any number of labels. Some popular examples of multi-class classification are :</a:t>
            </a:r>
          </a:p>
          <a:p>
            <a:r>
              <a:rPr lang="en-US" sz="2000" dirty="0"/>
              <a:t>Plant Species Classification</a:t>
            </a:r>
          </a:p>
          <a:p>
            <a:r>
              <a:rPr lang="en-US" sz="2000" dirty="0"/>
              <a:t>Face Classification</a:t>
            </a:r>
          </a:p>
          <a:p>
            <a:r>
              <a:rPr lang="en-US" sz="2000" dirty="0"/>
              <a:t>Optical Character recognition</a:t>
            </a:r>
          </a:p>
          <a:p>
            <a:pPr marL="0" indent="0">
              <a:buNone/>
            </a:pPr>
            <a:endParaRPr lang="en-US" sz="2000" dirty="0"/>
          </a:p>
        </p:txBody>
      </p:sp>
    </p:spTree>
    <p:extLst>
      <p:ext uri="{BB962C8B-B14F-4D97-AF65-F5344CB8AC3E}">
        <p14:creationId xmlns:p14="http://schemas.microsoft.com/office/powerpoint/2010/main" val="165751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Multi-Class Classification</a:t>
            </a:r>
            <a:endParaRPr lang="en-US" dirty="0"/>
          </a:p>
        </p:txBody>
      </p:sp>
      <p:pic>
        <p:nvPicPr>
          <p:cNvPr id="205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7762" y="1782762"/>
            <a:ext cx="265747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196305"/>
            <a:ext cx="4038600" cy="1401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61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75C6-2E61-4DFC-AF86-A800109E2409}"/>
              </a:ext>
            </a:extLst>
          </p:cNvPr>
          <p:cNvSpPr>
            <a:spLocks noGrp="1"/>
          </p:cNvSpPr>
          <p:nvPr>
            <p:ph type="title"/>
          </p:nvPr>
        </p:nvSpPr>
        <p:spPr>
          <a:xfrm>
            <a:off x="448965" y="281175"/>
            <a:ext cx="8246070" cy="610820"/>
          </a:xfrm>
        </p:spPr>
        <p:txBody>
          <a:bodyPr>
            <a:normAutofit fontScale="90000"/>
          </a:bodyPr>
          <a:lstStyle/>
          <a:p>
            <a:r>
              <a:rPr lang="en-US" b="1" dirty="0"/>
              <a:t>Multi-Class Classification</a:t>
            </a:r>
            <a:endParaRPr lang="en-US" dirty="0"/>
          </a:p>
        </p:txBody>
      </p:sp>
      <p:sp>
        <p:nvSpPr>
          <p:cNvPr id="3" name="Content Placeholder 2">
            <a:extLst>
              <a:ext uri="{FF2B5EF4-FFF2-40B4-BE49-F238E27FC236}">
                <a16:creationId xmlns:a16="http://schemas.microsoft.com/office/drawing/2014/main" id="{F2ACBB2B-FCA2-4C67-B98E-DEEAB381E5F8}"/>
              </a:ext>
            </a:extLst>
          </p:cNvPr>
          <p:cNvSpPr>
            <a:spLocks noGrp="1"/>
          </p:cNvSpPr>
          <p:nvPr>
            <p:ph idx="1"/>
          </p:nvPr>
        </p:nvSpPr>
        <p:spPr>
          <a:xfrm>
            <a:off x="448965" y="966178"/>
            <a:ext cx="8246070" cy="3512210"/>
          </a:xfrm>
        </p:spPr>
        <p:txBody>
          <a:bodyPr>
            <a:normAutofit/>
          </a:bodyPr>
          <a:lstStyle/>
          <a:p>
            <a:pPr marL="0" indent="0">
              <a:buNone/>
            </a:pPr>
            <a:r>
              <a:rPr lang="en-US" sz="2000" dirty="0"/>
              <a:t>The most common algorithms which are used for Multi-Class Classification are :</a:t>
            </a:r>
          </a:p>
          <a:p>
            <a:r>
              <a:rPr lang="en-US" sz="2000" dirty="0"/>
              <a:t>K-Nearest Neighbors</a:t>
            </a:r>
          </a:p>
          <a:p>
            <a:r>
              <a:rPr lang="en-US" sz="2000" dirty="0"/>
              <a:t>Naive Bayes</a:t>
            </a:r>
          </a:p>
          <a:p>
            <a:r>
              <a:rPr lang="en-US" sz="2000" dirty="0"/>
              <a:t>Decision trees</a:t>
            </a:r>
          </a:p>
          <a:p>
            <a:r>
              <a:rPr lang="en-US" sz="2000" dirty="0"/>
              <a:t>Gradient Boosting</a:t>
            </a:r>
          </a:p>
          <a:p>
            <a:r>
              <a:rPr lang="en-US" sz="2000" dirty="0"/>
              <a:t>Random Forest</a:t>
            </a:r>
          </a:p>
          <a:p>
            <a:pPr marL="0" indent="0">
              <a:buNone/>
            </a:pPr>
            <a:endParaRPr lang="en-US" sz="2000" dirty="0"/>
          </a:p>
        </p:txBody>
      </p:sp>
    </p:spTree>
    <p:extLst>
      <p:ext uri="{BB962C8B-B14F-4D97-AF65-F5344CB8AC3E}">
        <p14:creationId xmlns:p14="http://schemas.microsoft.com/office/powerpoint/2010/main" val="147800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75C6-2E61-4DFC-AF86-A800109E2409}"/>
              </a:ext>
            </a:extLst>
          </p:cNvPr>
          <p:cNvSpPr>
            <a:spLocks noGrp="1"/>
          </p:cNvSpPr>
          <p:nvPr>
            <p:ph type="title"/>
          </p:nvPr>
        </p:nvSpPr>
        <p:spPr>
          <a:xfrm>
            <a:off x="448965" y="281175"/>
            <a:ext cx="8246070" cy="610820"/>
          </a:xfrm>
        </p:spPr>
        <p:txBody>
          <a:bodyPr>
            <a:normAutofit fontScale="90000"/>
          </a:bodyPr>
          <a:lstStyle/>
          <a:p>
            <a:r>
              <a:rPr lang="en-US" b="1" dirty="0"/>
              <a:t>Multi-Class Classification</a:t>
            </a:r>
            <a:endParaRPr lang="en-US" dirty="0"/>
          </a:p>
        </p:txBody>
      </p:sp>
      <p:sp>
        <p:nvSpPr>
          <p:cNvPr id="3" name="Content Placeholder 2">
            <a:extLst>
              <a:ext uri="{FF2B5EF4-FFF2-40B4-BE49-F238E27FC236}">
                <a16:creationId xmlns:a16="http://schemas.microsoft.com/office/drawing/2014/main" id="{F2ACBB2B-FCA2-4C67-B98E-DEEAB381E5F8}"/>
              </a:ext>
            </a:extLst>
          </p:cNvPr>
          <p:cNvSpPr>
            <a:spLocks noGrp="1"/>
          </p:cNvSpPr>
          <p:nvPr>
            <p:ph idx="1"/>
          </p:nvPr>
        </p:nvSpPr>
        <p:spPr>
          <a:xfrm>
            <a:off x="448966" y="912241"/>
            <a:ext cx="8246070" cy="3512210"/>
          </a:xfrm>
        </p:spPr>
        <p:txBody>
          <a:bodyPr>
            <a:normAutofit/>
          </a:bodyPr>
          <a:lstStyle/>
          <a:p>
            <a:pPr marL="0" indent="0">
              <a:buNone/>
            </a:pPr>
            <a:r>
              <a:rPr lang="en-US" sz="2000" dirty="0"/>
              <a:t>You can also use the algorithms for Binary Classification here on a basis of either one class vs all the other classes, also known as one-vs-rest, or one model for a pair of classes in the model which is also known as one-vs-one.</a:t>
            </a:r>
          </a:p>
          <a:p>
            <a:r>
              <a:rPr lang="en-US" sz="2000" b="1" dirty="0"/>
              <a:t>One Vs Rest</a:t>
            </a:r>
            <a:r>
              <a:rPr lang="en-US" sz="2000" dirty="0"/>
              <a:t> – The main task here is to fit one model for each class which will be versus all the other classes</a:t>
            </a:r>
          </a:p>
          <a:p>
            <a:r>
              <a:rPr lang="en-US" sz="2000" b="1" dirty="0"/>
              <a:t>One Vs One</a:t>
            </a:r>
            <a:r>
              <a:rPr lang="en-US" sz="2000" dirty="0"/>
              <a:t> – The main task here is to define a binary model for every pair of classes.</a:t>
            </a:r>
          </a:p>
          <a:p>
            <a:pPr marL="0" indent="0">
              <a:buNone/>
            </a:pPr>
            <a:endParaRPr lang="en-US" sz="2000" dirty="0"/>
          </a:p>
        </p:txBody>
      </p:sp>
    </p:spTree>
    <p:extLst>
      <p:ext uri="{BB962C8B-B14F-4D97-AF65-F5344CB8AC3E}">
        <p14:creationId xmlns:p14="http://schemas.microsoft.com/office/powerpoint/2010/main" val="172584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7AE8-6DBB-FEE3-B0D0-701D51C9D5BE}"/>
              </a:ext>
            </a:extLst>
          </p:cNvPr>
          <p:cNvSpPr>
            <a:spLocks noGrp="1"/>
          </p:cNvSpPr>
          <p:nvPr>
            <p:ph type="title"/>
          </p:nvPr>
        </p:nvSpPr>
        <p:spPr/>
        <p:txBody>
          <a:bodyPr/>
          <a:lstStyle/>
          <a:p>
            <a:r>
              <a:rPr lang="en-US" dirty="0"/>
              <a:t>Multi Label Classification</a:t>
            </a:r>
          </a:p>
        </p:txBody>
      </p:sp>
    </p:spTree>
    <p:extLst>
      <p:ext uri="{BB962C8B-B14F-4D97-AF65-F5344CB8AC3E}">
        <p14:creationId xmlns:p14="http://schemas.microsoft.com/office/powerpoint/2010/main" val="47874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1E6B94E-9E80-DE88-5470-B42C5A3A8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3334"/>
            <a:ext cx="9160908" cy="4536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0380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2652-8609-44EF-B595-F84B7DBDAD6C}"/>
              </a:ext>
            </a:extLst>
          </p:cNvPr>
          <p:cNvSpPr>
            <a:spLocks noGrp="1"/>
          </p:cNvSpPr>
          <p:nvPr>
            <p:ph type="title"/>
          </p:nvPr>
        </p:nvSpPr>
        <p:spPr>
          <a:xfrm>
            <a:off x="448965" y="281175"/>
            <a:ext cx="8246070" cy="610820"/>
          </a:xfrm>
        </p:spPr>
        <p:txBody>
          <a:bodyPr>
            <a:normAutofit fontScale="90000"/>
          </a:bodyPr>
          <a:lstStyle/>
          <a:p>
            <a:r>
              <a:rPr lang="en-US" b="1" dirty="0"/>
              <a:t>Multi-Label Classification</a:t>
            </a:r>
            <a:endParaRPr lang="en-US" dirty="0"/>
          </a:p>
        </p:txBody>
      </p:sp>
      <p:sp>
        <p:nvSpPr>
          <p:cNvPr id="3" name="Content Placeholder 2">
            <a:extLst>
              <a:ext uri="{FF2B5EF4-FFF2-40B4-BE49-F238E27FC236}">
                <a16:creationId xmlns:a16="http://schemas.microsoft.com/office/drawing/2014/main" id="{56A0B27A-36D8-4D1F-9B3C-FBC463F3367B}"/>
              </a:ext>
            </a:extLst>
          </p:cNvPr>
          <p:cNvSpPr>
            <a:spLocks noGrp="1"/>
          </p:cNvSpPr>
          <p:nvPr>
            <p:ph idx="1"/>
          </p:nvPr>
        </p:nvSpPr>
        <p:spPr>
          <a:xfrm>
            <a:off x="448966" y="891995"/>
            <a:ext cx="8246070" cy="3512210"/>
          </a:xfrm>
        </p:spPr>
        <p:txBody>
          <a:bodyPr>
            <a:normAutofit/>
          </a:bodyPr>
          <a:lstStyle/>
          <a:p>
            <a:r>
              <a:rPr lang="en-US" sz="2000" dirty="0"/>
              <a:t>In multi-label Classification, we refer to those specific classification tasks where we need to assign two or more specific class labels that could be predicted for each example. </a:t>
            </a:r>
          </a:p>
          <a:p>
            <a:r>
              <a:rPr lang="en-US" sz="2000" dirty="0"/>
              <a:t>A basic example can be photo classification where a single photo can have multiple objects in it like a dog or an apple and etcetera.</a:t>
            </a:r>
          </a:p>
          <a:p>
            <a:r>
              <a:rPr lang="en-US" sz="2000" dirty="0"/>
              <a:t>The main difference is the ability to predict multiple labels and not just one.</a:t>
            </a:r>
          </a:p>
        </p:txBody>
      </p:sp>
    </p:spTree>
    <p:extLst>
      <p:ext uri="{BB962C8B-B14F-4D97-AF65-F5344CB8AC3E}">
        <p14:creationId xmlns:p14="http://schemas.microsoft.com/office/powerpoint/2010/main" val="316006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Multi-Label Classification</a:t>
            </a:r>
            <a:endParaRPr lang="en-US" dirty="0"/>
          </a:p>
        </p:txBody>
      </p:sp>
      <p:pic>
        <p:nvPicPr>
          <p:cNvPr id="307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00100" y="1978025"/>
            <a:ext cx="33528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995899"/>
            <a:ext cx="4038600" cy="1802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3523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2652-8609-44EF-B595-F84B7DBDAD6C}"/>
              </a:ext>
            </a:extLst>
          </p:cNvPr>
          <p:cNvSpPr>
            <a:spLocks noGrp="1"/>
          </p:cNvSpPr>
          <p:nvPr>
            <p:ph type="title"/>
          </p:nvPr>
        </p:nvSpPr>
        <p:spPr>
          <a:xfrm>
            <a:off x="448965" y="281175"/>
            <a:ext cx="8246070" cy="610820"/>
          </a:xfrm>
        </p:spPr>
        <p:txBody>
          <a:bodyPr>
            <a:normAutofit fontScale="90000"/>
          </a:bodyPr>
          <a:lstStyle/>
          <a:p>
            <a:r>
              <a:rPr lang="en-US" b="1" dirty="0"/>
              <a:t>Multi-Label Classification</a:t>
            </a:r>
            <a:endParaRPr lang="en-US" dirty="0"/>
          </a:p>
        </p:txBody>
      </p:sp>
      <p:sp>
        <p:nvSpPr>
          <p:cNvPr id="3" name="Content Placeholder 2">
            <a:extLst>
              <a:ext uri="{FF2B5EF4-FFF2-40B4-BE49-F238E27FC236}">
                <a16:creationId xmlns:a16="http://schemas.microsoft.com/office/drawing/2014/main" id="{56A0B27A-36D8-4D1F-9B3C-FBC463F3367B}"/>
              </a:ext>
            </a:extLst>
          </p:cNvPr>
          <p:cNvSpPr>
            <a:spLocks noGrp="1"/>
          </p:cNvSpPr>
          <p:nvPr>
            <p:ph idx="1"/>
          </p:nvPr>
        </p:nvSpPr>
        <p:spPr>
          <a:xfrm>
            <a:off x="448965" y="815644"/>
            <a:ext cx="8246070" cy="3882479"/>
          </a:xfrm>
        </p:spPr>
        <p:txBody>
          <a:bodyPr>
            <a:noAutofit/>
          </a:bodyPr>
          <a:lstStyle/>
          <a:p>
            <a:pPr marL="0" indent="0">
              <a:buNone/>
            </a:pPr>
            <a:r>
              <a:rPr lang="en-US" sz="2000" dirty="0"/>
              <a:t>The common algorithms used here are :</a:t>
            </a:r>
          </a:p>
          <a:p>
            <a:r>
              <a:rPr lang="en-US" sz="2000" dirty="0"/>
              <a:t>Multi-label Random Forests</a:t>
            </a:r>
          </a:p>
          <a:p>
            <a:r>
              <a:rPr lang="en-US" sz="2000" dirty="0"/>
              <a:t>Multi-label Decision trees</a:t>
            </a:r>
          </a:p>
          <a:p>
            <a:r>
              <a:rPr lang="en-US" sz="2000" dirty="0"/>
              <a:t>Multi-label Gradient Boosting</a:t>
            </a:r>
          </a:p>
          <a:p>
            <a:pPr marL="0" indent="0">
              <a:buNone/>
            </a:pPr>
            <a:r>
              <a:rPr lang="en-US" sz="2000" dirty="0"/>
              <a:t>One more approach is to use a separate classification algorithm for the label prediction for each and every type of class.</a:t>
            </a:r>
          </a:p>
        </p:txBody>
      </p:sp>
    </p:spTree>
    <p:extLst>
      <p:ext uri="{BB962C8B-B14F-4D97-AF65-F5344CB8AC3E}">
        <p14:creationId xmlns:p14="http://schemas.microsoft.com/office/powerpoint/2010/main" val="248721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fontScale="90000"/>
          </a:bodyPr>
          <a:lstStyle/>
          <a:p>
            <a:r>
              <a:rPr lang="en-US" dirty="0"/>
              <a:t>Multi-Class vs. Multi-label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670" y="1124443"/>
            <a:ext cx="7940660" cy="305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675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E427-A2FD-E5C0-6981-8B0E7149845C}"/>
              </a:ext>
            </a:extLst>
          </p:cNvPr>
          <p:cNvSpPr>
            <a:spLocks noGrp="1"/>
          </p:cNvSpPr>
          <p:nvPr>
            <p:ph type="title"/>
          </p:nvPr>
        </p:nvSpPr>
        <p:spPr/>
        <p:txBody>
          <a:bodyPr/>
          <a:lstStyle/>
          <a:p>
            <a:r>
              <a:rPr lang="en-US" dirty="0"/>
              <a:t>Imbalanced Classification</a:t>
            </a:r>
          </a:p>
        </p:txBody>
      </p:sp>
    </p:spTree>
    <p:extLst>
      <p:ext uri="{BB962C8B-B14F-4D97-AF65-F5344CB8AC3E}">
        <p14:creationId xmlns:p14="http://schemas.microsoft.com/office/powerpoint/2010/main" val="4273498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8DBF-244A-4EB6-85CC-CEF0B93CF7B1}"/>
              </a:ext>
            </a:extLst>
          </p:cNvPr>
          <p:cNvSpPr>
            <a:spLocks noGrp="1"/>
          </p:cNvSpPr>
          <p:nvPr>
            <p:ph type="title"/>
          </p:nvPr>
        </p:nvSpPr>
        <p:spPr>
          <a:xfrm>
            <a:off x="448965" y="281175"/>
            <a:ext cx="8246070" cy="610820"/>
          </a:xfrm>
        </p:spPr>
        <p:txBody>
          <a:bodyPr>
            <a:normAutofit fontScale="90000"/>
          </a:bodyPr>
          <a:lstStyle/>
          <a:p>
            <a:r>
              <a:rPr lang="en-US" b="1" dirty="0"/>
              <a:t>Imbalanced Classification</a:t>
            </a:r>
            <a:endParaRPr lang="en-US" dirty="0"/>
          </a:p>
        </p:txBody>
      </p:sp>
      <p:sp>
        <p:nvSpPr>
          <p:cNvPr id="3" name="Content Placeholder 2">
            <a:extLst>
              <a:ext uri="{FF2B5EF4-FFF2-40B4-BE49-F238E27FC236}">
                <a16:creationId xmlns:a16="http://schemas.microsoft.com/office/drawing/2014/main" id="{26EB0E81-7763-4451-BD59-8974CB0BDD33}"/>
              </a:ext>
            </a:extLst>
          </p:cNvPr>
          <p:cNvSpPr>
            <a:spLocks noGrp="1"/>
          </p:cNvSpPr>
          <p:nvPr>
            <p:ph idx="1"/>
          </p:nvPr>
        </p:nvSpPr>
        <p:spPr/>
        <p:txBody>
          <a:bodyPr>
            <a:normAutofit/>
          </a:bodyPr>
          <a:lstStyle/>
          <a:p>
            <a:r>
              <a:rPr lang="en-US" sz="2000" dirty="0"/>
              <a:t>An Imbalanced Classification refers to those tasks where the number of examples in each of the classes are unequally distributed. </a:t>
            </a:r>
          </a:p>
          <a:p>
            <a:r>
              <a:rPr lang="en-US" sz="2000" dirty="0"/>
              <a:t>Generally, imbalanced classification tasks are binary classification jobs where a major portion of the training dataset is of the normal class type and a minority of them belong to the abnormal class.</a:t>
            </a:r>
          </a:p>
        </p:txBody>
      </p:sp>
    </p:spTree>
    <p:extLst>
      <p:ext uri="{BB962C8B-B14F-4D97-AF65-F5344CB8AC3E}">
        <p14:creationId xmlns:p14="http://schemas.microsoft.com/office/powerpoint/2010/main" val="249562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8DBF-244A-4EB6-85CC-CEF0B93CF7B1}"/>
              </a:ext>
            </a:extLst>
          </p:cNvPr>
          <p:cNvSpPr>
            <a:spLocks noGrp="1"/>
          </p:cNvSpPr>
          <p:nvPr>
            <p:ph type="title"/>
          </p:nvPr>
        </p:nvSpPr>
        <p:spPr>
          <a:xfrm>
            <a:off x="448965" y="281175"/>
            <a:ext cx="8246070" cy="610820"/>
          </a:xfrm>
        </p:spPr>
        <p:txBody>
          <a:bodyPr>
            <a:normAutofit fontScale="90000"/>
          </a:bodyPr>
          <a:lstStyle/>
          <a:p>
            <a:r>
              <a:rPr lang="en-US" b="1" dirty="0"/>
              <a:t>Imbalanced Classification</a:t>
            </a:r>
            <a:endParaRPr lang="en-US" dirty="0"/>
          </a:p>
        </p:txBody>
      </p:sp>
      <p:sp>
        <p:nvSpPr>
          <p:cNvPr id="3" name="Content Placeholder 2">
            <a:extLst>
              <a:ext uri="{FF2B5EF4-FFF2-40B4-BE49-F238E27FC236}">
                <a16:creationId xmlns:a16="http://schemas.microsoft.com/office/drawing/2014/main" id="{26EB0E81-7763-4451-BD59-8974CB0BDD33}"/>
              </a:ext>
            </a:extLst>
          </p:cNvPr>
          <p:cNvSpPr>
            <a:spLocks noGrp="1"/>
          </p:cNvSpPr>
          <p:nvPr>
            <p:ph idx="1"/>
          </p:nvPr>
        </p:nvSpPr>
        <p:spPr/>
        <p:txBody>
          <a:bodyPr>
            <a:normAutofit/>
          </a:bodyPr>
          <a:lstStyle/>
          <a:p>
            <a:pPr marL="0" indent="0">
              <a:buNone/>
            </a:pPr>
            <a:r>
              <a:rPr lang="en-US" sz="2000" dirty="0"/>
              <a:t>The most important examples of these use cases are :</a:t>
            </a:r>
          </a:p>
          <a:p>
            <a:r>
              <a:rPr lang="en-US" sz="2000" dirty="0"/>
              <a:t>Fraud Detection</a:t>
            </a:r>
          </a:p>
          <a:p>
            <a:r>
              <a:rPr lang="en-US" sz="2000" dirty="0"/>
              <a:t>Outlier Detection</a:t>
            </a:r>
          </a:p>
          <a:p>
            <a:r>
              <a:rPr lang="en-US" sz="2000" dirty="0"/>
              <a:t>Medical Diagnosis Test</a:t>
            </a:r>
          </a:p>
        </p:txBody>
      </p:sp>
      <p:pic>
        <p:nvPicPr>
          <p:cNvPr id="4098" name="Picture 2" descr="Imbalanced Classification | Handling Imbalanced Data using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115" y="2266340"/>
            <a:ext cx="4048125"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24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8DBF-244A-4EB6-85CC-CEF0B93CF7B1}"/>
              </a:ext>
            </a:extLst>
          </p:cNvPr>
          <p:cNvSpPr>
            <a:spLocks noGrp="1"/>
          </p:cNvSpPr>
          <p:nvPr>
            <p:ph type="title"/>
          </p:nvPr>
        </p:nvSpPr>
        <p:spPr>
          <a:xfrm>
            <a:off x="448965" y="281175"/>
            <a:ext cx="8246070" cy="610820"/>
          </a:xfrm>
        </p:spPr>
        <p:txBody>
          <a:bodyPr>
            <a:normAutofit fontScale="90000"/>
          </a:bodyPr>
          <a:lstStyle/>
          <a:p>
            <a:r>
              <a:rPr lang="en-US" b="1" dirty="0"/>
              <a:t>Imbalanced Classification</a:t>
            </a:r>
            <a:endParaRPr lang="en-US" dirty="0"/>
          </a:p>
        </p:txBody>
      </p:sp>
      <p:sp>
        <p:nvSpPr>
          <p:cNvPr id="3" name="Content Placeholder 2">
            <a:extLst>
              <a:ext uri="{FF2B5EF4-FFF2-40B4-BE49-F238E27FC236}">
                <a16:creationId xmlns:a16="http://schemas.microsoft.com/office/drawing/2014/main" id="{26EB0E81-7763-4451-BD59-8974CB0BDD33}"/>
              </a:ext>
            </a:extLst>
          </p:cNvPr>
          <p:cNvSpPr>
            <a:spLocks noGrp="1"/>
          </p:cNvSpPr>
          <p:nvPr>
            <p:ph idx="1"/>
          </p:nvPr>
        </p:nvSpPr>
        <p:spPr>
          <a:xfrm>
            <a:off x="448966" y="912241"/>
            <a:ext cx="8246070" cy="3512210"/>
          </a:xfrm>
        </p:spPr>
        <p:txBody>
          <a:bodyPr>
            <a:normAutofit/>
          </a:bodyPr>
          <a:lstStyle/>
          <a:p>
            <a:r>
              <a:rPr lang="en-US" sz="2000" dirty="0"/>
              <a:t>Special modelling algorithms can be used to give more attention to the minority class when the model is being fitted on the training dataset which includes cost-sensitive machine learning models. </a:t>
            </a:r>
          </a:p>
          <a:p>
            <a:r>
              <a:rPr lang="en-US" sz="2000" dirty="0"/>
              <a:t>Especially for cases like :</a:t>
            </a:r>
          </a:p>
          <a:p>
            <a:r>
              <a:rPr lang="en-US" sz="2000" dirty="0"/>
              <a:t>Cost-Sensitive Logistic Regression</a:t>
            </a:r>
          </a:p>
          <a:p>
            <a:r>
              <a:rPr lang="en-US" sz="2000" dirty="0"/>
              <a:t>Cost-Sensitive Decision Trees</a:t>
            </a:r>
          </a:p>
          <a:p>
            <a:r>
              <a:rPr lang="en-US" sz="2000" dirty="0"/>
              <a:t>Cost-Sensitive Support Vector Machines</a:t>
            </a:r>
          </a:p>
        </p:txBody>
      </p:sp>
    </p:spTree>
    <p:extLst>
      <p:ext uri="{BB962C8B-B14F-4D97-AF65-F5344CB8AC3E}">
        <p14:creationId xmlns:p14="http://schemas.microsoft.com/office/powerpoint/2010/main" val="92789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2515A-3B27-CA24-3B1D-2255F7DFF617}"/>
              </a:ext>
            </a:extLst>
          </p:cNvPr>
          <p:cNvSpPr>
            <a:spLocks noGrp="1"/>
          </p:cNvSpPr>
          <p:nvPr>
            <p:ph type="title"/>
          </p:nvPr>
        </p:nvSpPr>
        <p:spPr/>
        <p:txBody>
          <a:bodyPr>
            <a:normAutofit fontScale="90000"/>
          </a:bodyPr>
          <a:lstStyle/>
          <a:p>
            <a:r>
              <a:rPr lang="en-US" dirty="0"/>
              <a:t>Classification Algorithms: A quick guide</a:t>
            </a:r>
          </a:p>
        </p:txBody>
      </p:sp>
    </p:spTree>
    <p:extLst>
      <p:ext uri="{BB962C8B-B14F-4D97-AF65-F5344CB8AC3E}">
        <p14:creationId xmlns:p14="http://schemas.microsoft.com/office/powerpoint/2010/main" val="1451565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3188"/>
            <a:ext cx="8229600" cy="857250"/>
          </a:xfrm>
        </p:spPr>
        <p:txBody>
          <a:bodyPr>
            <a:normAutofit/>
          </a:bodyPr>
          <a:lstStyle/>
          <a:p>
            <a:r>
              <a:rPr lang="en-US" b="1" dirty="0"/>
              <a:t>Logistic Regression</a:t>
            </a:r>
            <a:endParaRPr lang="en-US" dirty="0"/>
          </a:p>
        </p:txBody>
      </p:sp>
      <p:sp>
        <p:nvSpPr>
          <p:cNvPr id="4" name="Content Placeholder 3"/>
          <p:cNvSpPr>
            <a:spLocks noGrp="1"/>
          </p:cNvSpPr>
          <p:nvPr>
            <p:ph sz="half" idx="1"/>
          </p:nvPr>
        </p:nvSpPr>
        <p:spPr>
          <a:xfrm>
            <a:off x="457200" y="874514"/>
            <a:ext cx="4545724" cy="3581872"/>
          </a:xfrm>
        </p:spPr>
        <p:txBody>
          <a:bodyPr>
            <a:noAutofit/>
          </a:bodyPr>
          <a:lstStyle/>
          <a:p>
            <a:r>
              <a:rPr lang="en-US" sz="2000" b="1" u="sng" dirty="0"/>
              <a:t>Logistic Regression </a:t>
            </a:r>
            <a:r>
              <a:rPr lang="en-US" sz="2000" dirty="0"/>
              <a:t>utilizes the power of regression to do classification and has been doing so exceedingly well for several decades now, to remain amongst the most popular models. </a:t>
            </a:r>
          </a:p>
          <a:p>
            <a:r>
              <a:rPr lang="en-US" sz="2000" dirty="0"/>
              <a:t>One of the main reasons for the model’s success is its power of </a:t>
            </a:r>
            <a:r>
              <a:rPr lang="en-US" sz="2000" dirty="0" err="1"/>
              <a:t>explainability</a:t>
            </a:r>
            <a:r>
              <a:rPr lang="en-US" sz="2000" dirty="0"/>
              <a:t> i.e. calling-out the contribution of individual predictors, quantitatively. </a:t>
            </a:r>
          </a:p>
        </p:txBody>
      </p:sp>
      <p:pic>
        <p:nvPicPr>
          <p:cNvPr id="307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29225" y="1325169"/>
            <a:ext cx="3381375" cy="2571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13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fontScale="90000"/>
          </a:bodyPr>
          <a:lstStyle/>
          <a:p>
            <a:r>
              <a:rPr lang="en-US" dirty="0"/>
              <a:t>Introduction</a:t>
            </a:r>
          </a:p>
        </p:txBody>
      </p:sp>
      <p:sp>
        <p:nvSpPr>
          <p:cNvPr id="3" name="Content Placeholder 2"/>
          <p:cNvSpPr>
            <a:spLocks noGrp="1"/>
          </p:cNvSpPr>
          <p:nvPr>
            <p:ph idx="1"/>
          </p:nvPr>
        </p:nvSpPr>
        <p:spPr>
          <a:xfrm>
            <a:off x="448966" y="912241"/>
            <a:ext cx="8246070" cy="3512210"/>
          </a:xfrm>
        </p:spPr>
        <p:txBody>
          <a:bodyPr>
            <a:normAutofit/>
          </a:bodyPr>
          <a:lstStyle/>
          <a:p>
            <a:pPr marL="0" indent="0">
              <a:buNone/>
            </a:pPr>
            <a:r>
              <a:rPr lang="en-US" sz="2000" dirty="0"/>
              <a:t>Machine Learning tasks are mainly divided into three types:</a:t>
            </a:r>
          </a:p>
          <a:p>
            <a:r>
              <a:rPr lang="en-US" sz="2000" b="1" dirty="0"/>
              <a:t>Supervised Learning </a:t>
            </a:r>
            <a:r>
              <a:rPr lang="en-US" sz="2000" dirty="0"/>
              <a:t>— In Supervised learning, the model is first trained using a Training set(it contains input-expected output pairs). This trained model can be later used to predict output for any unknown input.</a:t>
            </a:r>
          </a:p>
          <a:p>
            <a:r>
              <a:rPr lang="en-US" sz="2000" b="1" dirty="0"/>
              <a:t>Unsupervised Learning </a:t>
            </a:r>
            <a:r>
              <a:rPr lang="en-US" sz="2000" dirty="0"/>
              <a:t>— In unsupervised learning, the model by itself tries to identify patterns in the training set.</a:t>
            </a:r>
          </a:p>
          <a:p>
            <a:r>
              <a:rPr lang="en-US" sz="2000" b="1" dirty="0"/>
              <a:t>Reinforcement Learning </a:t>
            </a:r>
            <a:r>
              <a:rPr lang="en-US" sz="2000" dirty="0"/>
              <a:t>—  This is an altogether different type. Better not to talk about it.</a:t>
            </a:r>
          </a:p>
          <a:p>
            <a:endParaRPr lang="en-US" sz="2000" dirty="0"/>
          </a:p>
        </p:txBody>
      </p:sp>
    </p:spTree>
    <p:extLst>
      <p:ext uri="{BB962C8B-B14F-4D97-AF65-F5344CB8AC3E}">
        <p14:creationId xmlns:p14="http://schemas.microsoft.com/office/powerpoint/2010/main" val="339124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Artificial Neural Networks</a:t>
            </a:r>
            <a:endParaRPr lang="en-US" dirty="0"/>
          </a:p>
        </p:txBody>
      </p:sp>
      <p:sp>
        <p:nvSpPr>
          <p:cNvPr id="4" name="Content Placeholder 3"/>
          <p:cNvSpPr>
            <a:spLocks noGrp="1"/>
          </p:cNvSpPr>
          <p:nvPr>
            <p:ph sz="half" idx="1"/>
          </p:nvPr>
        </p:nvSpPr>
        <p:spPr>
          <a:xfrm>
            <a:off x="17429" y="1043058"/>
            <a:ext cx="7098073" cy="3662174"/>
          </a:xfrm>
        </p:spPr>
        <p:txBody>
          <a:bodyPr>
            <a:noAutofit/>
          </a:bodyPr>
          <a:lstStyle/>
          <a:p>
            <a:r>
              <a:rPr lang="en-US" sz="2000" b="1" dirty="0"/>
              <a:t>Artificial Neural Networks </a:t>
            </a:r>
            <a:r>
              <a:rPr lang="en-US" sz="2000" dirty="0"/>
              <a:t>(ANN), so-called as they try to mimic the human brain, are suitable for large and complex datasets. </a:t>
            </a:r>
          </a:p>
          <a:p>
            <a:r>
              <a:rPr lang="en-US" sz="2000" dirty="0"/>
              <a:t>Their structure comprises of layer(s) of intermediate nodes (similar to neurons) which are mapped together to the multiple inputs and the target output.</a:t>
            </a:r>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15502" y="1399098"/>
            <a:ext cx="1571297" cy="1165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456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Artificial Neural Networks</a:t>
            </a:r>
            <a:endParaRPr lang="en-US" dirty="0"/>
          </a:p>
        </p:txBody>
      </p:sp>
      <p:sp>
        <p:nvSpPr>
          <p:cNvPr id="4" name="Content Placeholder 3"/>
          <p:cNvSpPr>
            <a:spLocks noGrp="1"/>
          </p:cNvSpPr>
          <p:nvPr>
            <p:ph sz="half" idx="1"/>
          </p:nvPr>
        </p:nvSpPr>
        <p:spPr>
          <a:xfrm>
            <a:off x="17429" y="1043058"/>
            <a:ext cx="7098073" cy="3662174"/>
          </a:xfrm>
        </p:spPr>
        <p:txBody>
          <a:bodyPr>
            <a:noAutofit/>
          </a:bodyPr>
          <a:lstStyle/>
          <a:p>
            <a:r>
              <a:rPr lang="en-US" sz="2000" dirty="0"/>
              <a:t>It is a </a:t>
            </a:r>
            <a:r>
              <a:rPr lang="en-US" sz="2000" b="1" dirty="0"/>
              <a:t>self-learning algorithm</a:t>
            </a:r>
            <a:r>
              <a:rPr lang="en-US" sz="2000" dirty="0"/>
              <a:t>, in that it starts out with an initial (random) mapping and thereafter, iteratively self-adjusts the related weights to fine-tune to the desired output for all the records. </a:t>
            </a:r>
          </a:p>
          <a:p>
            <a:r>
              <a:rPr lang="en-US" sz="2000" dirty="0"/>
              <a:t>The multiple layers provide a deep learning capability to be able to extract higher-level features from the raw data.</a:t>
            </a:r>
          </a:p>
          <a:p>
            <a:r>
              <a:rPr lang="en-US" sz="2000" dirty="0"/>
              <a:t>The algorithm provides high prediction accuracy but needs to be scaled numeric features. It has wide applications in upcoming fields including Computer Vision, NLP, Speech Recognition, etc.</a:t>
            </a:r>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15502" y="1399098"/>
            <a:ext cx="1571297" cy="1165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94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42"/>
            <a:ext cx="8229600" cy="857250"/>
          </a:xfrm>
        </p:spPr>
        <p:txBody>
          <a:bodyPr>
            <a:normAutofit/>
          </a:bodyPr>
          <a:lstStyle/>
          <a:p>
            <a:r>
              <a:rPr lang="en-US" b="1" dirty="0"/>
              <a:t>Random Forest</a:t>
            </a:r>
          </a:p>
        </p:txBody>
      </p:sp>
      <p:sp>
        <p:nvSpPr>
          <p:cNvPr id="4" name="Content Placeholder 3"/>
          <p:cNvSpPr>
            <a:spLocks noGrp="1"/>
          </p:cNvSpPr>
          <p:nvPr>
            <p:ph sz="half" idx="1"/>
          </p:nvPr>
        </p:nvSpPr>
        <p:spPr>
          <a:xfrm>
            <a:off x="143555" y="628994"/>
            <a:ext cx="6362348" cy="3885512"/>
          </a:xfrm>
        </p:spPr>
        <p:txBody>
          <a:bodyPr>
            <a:noAutofit/>
          </a:bodyPr>
          <a:lstStyle/>
          <a:p>
            <a:r>
              <a:rPr lang="en-US" sz="2000" dirty="0"/>
              <a:t>A Random Forest is a reliable ensemble of multiple Decision Trees (or CARTs); though more popular for classification, than regression applications. </a:t>
            </a:r>
          </a:p>
          <a:p>
            <a:r>
              <a:rPr lang="en-US" sz="2000" dirty="0"/>
              <a:t>Here, the individual trees are built via bagging (i.e. aggregation of bootstraps which are nothing but multiple train datasets created via sampling of records with replacement) and split using fewer features. </a:t>
            </a:r>
          </a:p>
          <a:p>
            <a:r>
              <a:rPr lang="en-US" sz="2000" dirty="0"/>
              <a:t>The resulting diverse forest of uncorrelated trees exhibits reduced variance; therefore, is more robust towards change in data and carries its prediction accuracy to new data.</a:t>
            </a:r>
          </a:p>
        </p:txBody>
      </p:sp>
      <p:pic>
        <p:nvPicPr>
          <p:cNvPr id="5123"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32330" y="1043058"/>
            <a:ext cx="2711669" cy="1792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003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Random Forest</a:t>
            </a:r>
          </a:p>
        </p:txBody>
      </p:sp>
      <p:sp>
        <p:nvSpPr>
          <p:cNvPr id="4" name="Content Placeholder 3"/>
          <p:cNvSpPr>
            <a:spLocks noGrp="1"/>
          </p:cNvSpPr>
          <p:nvPr>
            <p:ph sz="half" idx="1"/>
          </p:nvPr>
        </p:nvSpPr>
        <p:spPr>
          <a:xfrm>
            <a:off x="143555" y="980778"/>
            <a:ext cx="4961845" cy="3662174"/>
          </a:xfrm>
        </p:spPr>
        <p:txBody>
          <a:bodyPr>
            <a:noAutofit/>
          </a:bodyPr>
          <a:lstStyle/>
          <a:p>
            <a:r>
              <a:rPr lang="en-US" sz="2000" dirty="0"/>
              <a:t>However, the algorithm does not work well for datasets having a lots of outliers, something which needs addressing prior to the model building.</a:t>
            </a:r>
          </a:p>
          <a:p>
            <a:r>
              <a:rPr lang="en-US" sz="2000" dirty="0"/>
              <a:t>It has wide applications across Financial, Retail, Aeronautics, and many other domains.</a:t>
            </a:r>
          </a:p>
        </p:txBody>
      </p:sp>
      <p:pic>
        <p:nvPicPr>
          <p:cNvPr id="5123"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043058"/>
            <a:ext cx="4038600" cy="2670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521754" y="4273620"/>
            <a:ext cx="1374345"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63852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Naïve Bayes</a:t>
            </a:r>
          </a:p>
        </p:txBody>
      </p:sp>
      <p:sp>
        <p:nvSpPr>
          <p:cNvPr id="4" name="Content Placeholder 3"/>
          <p:cNvSpPr>
            <a:spLocks noGrp="1"/>
          </p:cNvSpPr>
          <p:nvPr>
            <p:ph sz="half" idx="1"/>
          </p:nvPr>
        </p:nvSpPr>
        <p:spPr>
          <a:xfrm>
            <a:off x="1" y="819807"/>
            <a:ext cx="5181600" cy="4042518"/>
          </a:xfrm>
        </p:spPr>
        <p:txBody>
          <a:bodyPr>
            <a:noAutofit/>
          </a:bodyPr>
          <a:lstStyle/>
          <a:p>
            <a:r>
              <a:rPr lang="en-US" sz="2000" dirty="0"/>
              <a:t>This is the most commonly used algorithm to sift through spam emails!</a:t>
            </a:r>
          </a:p>
          <a:p>
            <a:r>
              <a:rPr lang="en-US" sz="2000" dirty="0"/>
              <a:t>It applies what is known as a posterior probability using Bayes Theorem to do the categorization on the unstructured data and makes a naïve assumption that the predictors are independent, which may not be true.</a:t>
            </a:r>
          </a:p>
          <a:p>
            <a:r>
              <a:rPr lang="en-US" sz="2000" dirty="0"/>
              <a:t>The model works well with a small training dataset, provided all the classes of the categorical predictor are present.</a:t>
            </a:r>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043058"/>
            <a:ext cx="4038600" cy="2301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94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KNN</a:t>
            </a:r>
          </a:p>
        </p:txBody>
      </p:sp>
      <p:sp>
        <p:nvSpPr>
          <p:cNvPr id="4" name="Content Placeholder 3"/>
          <p:cNvSpPr>
            <a:spLocks noGrp="1"/>
          </p:cNvSpPr>
          <p:nvPr>
            <p:ph sz="half" idx="1"/>
          </p:nvPr>
        </p:nvSpPr>
        <p:spPr>
          <a:xfrm>
            <a:off x="143555" y="916370"/>
            <a:ext cx="5105497" cy="3844815"/>
          </a:xfrm>
        </p:spPr>
        <p:txBody>
          <a:bodyPr>
            <a:noAutofit/>
          </a:bodyPr>
          <a:lstStyle/>
          <a:p>
            <a:r>
              <a:rPr lang="en-US" sz="2000" dirty="0"/>
              <a:t>K-Nearest Neighbor (KNN) algorithm predicts based on the specified number (k) of the nearest neighboring data points. </a:t>
            </a:r>
          </a:p>
          <a:p>
            <a:r>
              <a:rPr lang="en-US" sz="2000" dirty="0"/>
              <a:t>Here, the pre-processing of the data is significant as it impacts the distance measurements directly. </a:t>
            </a:r>
          </a:p>
          <a:p>
            <a:r>
              <a:rPr lang="en-US" sz="2000" dirty="0"/>
              <a:t>Unlike others, the model does not have a mathematical formula, neither any descriptive ability.</a:t>
            </a:r>
          </a:p>
        </p:txBody>
      </p:sp>
      <p:sp>
        <p:nvSpPr>
          <p:cNvPr id="5" name="TextBox 4"/>
          <p:cNvSpPr txBox="1"/>
          <p:nvPr/>
        </p:nvSpPr>
        <p:spPr>
          <a:xfrm>
            <a:off x="4572000" y="3793390"/>
            <a:ext cx="1374345" cy="369332"/>
          </a:xfrm>
          <a:prstGeom prst="rect">
            <a:avLst/>
          </a:prstGeom>
          <a:solidFill>
            <a:schemeClr val="bg1"/>
          </a:solidFill>
        </p:spPr>
        <p:txBody>
          <a:bodyPr wrap="square" rtlCol="0">
            <a:spAutoFit/>
          </a:bodyPr>
          <a:lstStyle/>
          <a:p>
            <a:endParaRPr lang="en-US" dirty="0"/>
          </a:p>
        </p:txBody>
      </p:sp>
      <p:pic>
        <p:nvPicPr>
          <p:cNvPr id="7171"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49052" y="721187"/>
            <a:ext cx="3894948"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211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KNN</a:t>
            </a:r>
          </a:p>
        </p:txBody>
      </p:sp>
      <p:sp>
        <p:nvSpPr>
          <p:cNvPr id="4" name="Content Placeholder 3"/>
          <p:cNvSpPr>
            <a:spLocks noGrp="1"/>
          </p:cNvSpPr>
          <p:nvPr>
            <p:ph sz="half" idx="1"/>
          </p:nvPr>
        </p:nvSpPr>
        <p:spPr>
          <a:xfrm>
            <a:off x="2" y="721187"/>
            <a:ext cx="5507420" cy="3844815"/>
          </a:xfrm>
        </p:spPr>
        <p:txBody>
          <a:bodyPr>
            <a:noAutofit/>
          </a:bodyPr>
          <a:lstStyle/>
          <a:p>
            <a:r>
              <a:rPr lang="en-US" sz="2000" dirty="0"/>
              <a:t>Here, the parameter ‘k’ needs to be chosen wisely; as a value lower than optimal leads to bias, whereas a higher value impacts prediction accuracy.</a:t>
            </a:r>
          </a:p>
          <a:p>
            <a:r>
              <a:rPr lang="en-US" sz="2000" dirty="0"/>
              <a:t>It is a simple, fairly accurate model preferable mostly for smaller datasets, owing to huge computations involved on the continuous predictors.</a:t>
            </a:r>
          </a:p>
          <a:p>
            <a:r>
              <a:rPr lang="en-US" sz="2000" dirty="0"/>
              <a:t>At a simple level, KNN may be used in a bivariate predictor setting e.g. height and weight, to determine the gender given a sample.</a:t>
            </a:r>
          </a:p>
        </p:txBody>
      </p:sp>
      <p:pic>
        <p:nvPicPr>
          <p:cNvPr id="7171"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12410" y="721187"/>
            <a:ext cx="3731589" cy="3251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31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F0BC-1B05-45EC-9776-BCD85F0B310B}"/>
              </a:ext>
            </a:extLst>
          </p:cNvPr>
          <p:cNvSpPr>
            <a:spLocks noGrp="1"/>
          </p:cNvSpPr>
          <p:nvPr>
            <p:ph type="title"/>
          </p:nvPr>
        </p:nvSpPr>
        <p:spPr>
          <a:xfrm>
            <a:off x="457199" y="205979"/>
            <a:ext cx="8543245" cy="857250"/>
          </a:xfrm>
        </p:spPr>
        <p:txBody>
          <a:bodyPr/>
          <a:lstStyle/>
          <a:p>
            <a:r>
              <a:rPr lang="en-US" dirty="0"/>
              <a:t>Support Vector Machine </a:t>
            </a:r>
          </a:p>
        </p:txBody>
      </p:sp>
      <p:sp>
        <p:nvSpPr>
          <p:cNvPr id="3" name="Content Placeholder 2">
            <a:extLst>
              <a:ext uri="{FF2B5EF4-FFF2-40B4-BE49-F238E27FC236}">
                <a16:creationId xmlns:a16="http://schemas.microsoft.com/office/drawing/2014/main" id="{89E92685-5776-4CA1-9B7B-3DD41C93FEAB}"/>
              </a:ext>
            </a:extLst>
          </p:cNvPr>
          <p:cNvSpPr>
            <a:spLocks noGrp="1"/>
          </p:cNvSpPr>
          <p:nvPr>
            <p:ph sz="half" idx="1"/>
          </p:nvPr>
        </p:nvSpPr>
        <p:spPr>
          <a:xfrm>
            <a:off x="143555" y="895351"/>
            <a:ext cx="5731728" cy="3737370"/>
          </a:xfrm>
        </p:spPr>
        <p:txBody>
          <a:bodyPr>
            <a:noAutofit/>
          </a:bodyPr>
          <a:lstStyle/>
          <a:p>
            <a:r>
              <a:rPr lang="en-US" sz="2000" dirty="0"/>
              <a:t>“Support Vector Machine” (SVM) is a supervised machine learning algorithm that can be used for both classification or regression challenges. </a:t>
            </a:r>
          </a:p>
          <a:p>
            <a:r>
              <a:rPr lang="en-US" sz="2000" dirty="0"/>
              <a:t>However,  it is mostly used in classification problems. </a:t>
            </a:r>
          </a:p>
          <a:p>
            <a:r>
              <a:rPr lang="en-US" sz="2000" dirty="0"/>
              <a:t>In the SVM algorithm, we plot each data item as a point in n-dimensional space (where n is a number of features you have) with the value of each feature being the value of a particular coordinate. </a:t>
            </a:r>
          </a:p>
        </p:txBody>
      </p:sp>
      <p:pic>
        <p:nvPicPr>
          <p:cNvPr id="8" name="Content Placeholder 7">
            <a:extLst>
              <a:ext uri="{FF2B5EF4-FFF2-40B4-BE49-F238E27FC236}">
                <a16:creationId xmlns:a16="http://schemas.microsoft.com/office/drawing/2014/main" id="{17CB7E7A-5A30-4B27-985F-17B512EDD197}"/>
              </a:ext>
            </a:extLst>
          </p:cNvPr>
          <p:cNvPicPr>
            <a:picLocks noGrp="1" noChangeAspect="1"/>
          </p:cNvPicPr>
          <p:nvPr>
            <p:ph sz="half" idx="2"/>
          </p:nvPr>
        </p:nvPicPr>
        <p:blipFill>
          <a:blip r:embed="rId2"/>
          <a:stretch>
            <a:fillRect/>
          </a:stretch>
        </p:blipFill>
        <p:spPr>
          <a:xfrm>
            <a:off x="5762625" y="944618"/>
            <a:ext cx="3381375" cy="2409825"/>
          </a:xfrm>
          <a:prstGeom prst="rect">
            <a:avLst/>
          </a:prstGeom>
        </p:spPr>
      </p:pic>
    </p:spTree>
    <p:extLst>
      <p:ext uri="{BB962C8B-B14F-4D97-AF65-F5344CB8AC3E}">
        <p14:creationId xmlns:p14="http://schemas.microsoft.com/office/powerpoint/2010/main" val="331665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F0BC-1B05-45EC-9776-BCD85F0B310B}"/>
              </a:ext>
            </a:extLst>
          </p:cNvPr>
          <p:cNvSpPr>
            <a:spLocks noGrp="1"/>
          </p:cNvSpPr>
          <p:nvPr>
            <p:ph type="title"/>
          </p:nvPr>
        </p:nvSpPr>
        <p:spPr>
          <a:xfrm>
            <a:off x="457199" y="205979"/>
            <a:ext cx="8543245" cy="857250"/>
          </a:xfrm>
        </p:spPr>
        <p:txBody>
          <a:bodyPr/>
          <a:lstStyle/>
          <a:p>
            <a:r>
              <a:rPr lang="en-US" dirty="0"/>
              <a:t>Support Vector Machine </a:t>
            </a:r>
          </a:p>
        </p:txBody>
      </p:sp>
      <p:sp>
        <p:nvSpPr>
          <p:cNvPr id="3" name="Content Placeholder 2">
            <a:extLst>
              <a:ext uri="{FF2B5EF4-FFF2-40B4-BE49-F238E27FC236}">
                <a16:creationId xmlns:a16="http://schemas.microsoft.com/office/drawing/2014/main" id="{89E92685-5776-4CA1-9B7B-3DD41C93FEAB}"/>
              </a:ext>
            </a:extLst>
          </p:cNvPr>
          <p:cNvSpPr>
            <a:spLocks noGrp="1"/>
          </p:cNvSpPr>
          <p:nvPr>
            <p:ph sz="half" idx="1"/>
          </p:nvPr>
        </p:nvSpPr>
        <p:spPr>
          <a:xfrm>
            <a:off x="143555" y="895351"/>
            <a:ext cx="5731728" cy="3737370"/>
          </a:xfrm>
        </p:spPr>
        <p:txBody>
          <a:bodyPr>
            <a:noAutofit/>
          </a:bodyPr>
          <a:lstStyle/>
          <a:p>
            <a:r>
              <a:rPr lang="en-US" sz="2000" dirty="0"/>
              <a:t>Then, we perform classification by finding the hyper-plane that differentiates the two classes very well.</a:t>
            </a:r>
          </a:p>
          <a:p>
            <a:r>
              <a:rPr lang="en-US" sz="2000" dirty="0"/>
              <a:t>Support Vectors are simply the coordinates of individual observation. </a:t>
            </a:r>
          </a:p>
          <a:p>
            <a:r>
              <a:rPr lang="en-US" sz="2000" dirty="0"/>
              <a:t>The SVM classifier is a frontier that best segregates the two classes (hyper-plane/ line).</a:t>
            </a:r>
          </a:p>
        </p:txBody>
      </p:sp>
      <p:pic>
        <p:nvPicPr>
          <p:cNvPr id="8" name="Content Placeholder 7">
            <a:extLst>
              <a:ext uri="{FF2B5EF4-FFF2-40B4-BE49-F238E27FC236}">
                <a16:creationId xmlns:a16="http://schemas.microsoft.com/office/drawing/2014/main" id="{17CB7E7A-5A30-4B27-985F-17B512EDD197}"/>
              </a:ext>
            </a:extLst>
          </p:cNvPr>
          <p:cNvPicPr>
            <a:picLocks noGrp="1" noChangeAspect="1"/>
          </p:cNvPicPr>
          <p:nvPr>
            <p:ph sz="half" idx="2"/>
          </p:nvPr>
        </p:nvPicPr>
        <p:blipFill>
          <a:blip r:embed="rId2"/>
          <a:stretch>
            <a:fillRect/>
          </a:stretch>
        </p:blipFill>
        <p:spPr>
          <a:xfrm>
            <a:off x="5762625" y="944618"/>
            <a:ext cx="3381375" cy="2409825"/>
          </a:xfrm>
          <a:prstGeom prst="rect">
            <a:avLst/>
          </a:prstGeom>
        </p:spPr>
      </p:pic>
    </p:spTree>
    <p:extLst>
      <p:ext uri="{BB962C8B-B14F-4D97-AF65-F5344CB8AC3E}">
        <p14:creationId xmlns:p14="http://schemas.microsoft.com/office/powerpoint/2010/main" val="38463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7080" y="128470"/>
            <a:ext cx="7696079" cy="4581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291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fontScale="90000"/>
          </a:bodyPr>
          <a:lstStyle/>
          <a:p>
            <a:r>
              <a:rPr lang="en-US" b="1" dirty="0"/>
              <a:t>Basic Concepts</a:t>
            </a:r>
          </a:p>
        </p:txBody>
      </p:sp>
      <p:sp>
        <p:nvSpPr>
          <p:cNvPr id="3" name="Content Placeholder 2"/>
          <p:cNvSpPr>
            <a:spLocks noGrp="1"/>
          </p:cNvSpPr>
          <p:nvPr>
            <p:ph idx="1"/>
          </p:nvPr>
        </p:nvSpPr>
        <p:spPr>
          <a:xfrm>
            <a:off x="448966" y="954283"/>
            <a:ext cx="8246070" cy="3512210"/>
          </a:xfrm>
        </p:spPr>
        <p:txBody>
          <a:bodyPr>
            <a:normAutofit/>
          </a:bodyPr>
          <a:lstStyle/>
          <a:p>
            <a:r>
              <a:rPr lang="en-US" sz="2000" b="1" dirty="0"/>
              <a:t>Classification and Regression </a:t>
            </a:r>
            <a:r>
              <a:rPr lang="en-US" sz="2000" dirty="0"/>
              <a:t>both belong to Supervised Learning, but the former is applied where the outcome is finite while the latter is for infinite possible values of outcome (e.g. predict $ value of the purchase).</a:t>
            </a:r>
          </a:p>
          <a:p>
            <a:r>
              <a:rPr lang="en-US" sz="2000" b="1" dirty="0"/>
              <a:t>The normal distribution </a:t>
            </a:r>
            <a:r>
              <a:rPr lang="en-US" sz="2000" dirty="0"/>
              <a:t>is the familiar bell-shaped distribution of a continuous variable. This is a natural spread of the values a parameter takes typically.</a:t>
            </a:r>
          </a:p>
          <a:p>
            <a:endParaRPr lang="en-US" sz="2000" dirty="0"/>
          </a:p>
        </p:txBody>
      </p:sp>
    </p:spTree>
    <p:extLst>
      <p:ext uri="{BB962C8B-B14F-4D97-AF65-F5344CB8AC3E}">
        <p14:creationId xmlns:p14="http://schemas.microsoft.com/office/powerpoint/2010/main" val="10794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F30B-12BD-1EEA-F8DE-22E088458D25}"/>
              </a:ext>
            </a:extLst>
          </p:cNvPr>
          <p:cNvSpPr>
            <a:spLocks noGrp="1"/>
          </p:cNvSpPr>
          <p:nvPr>
            <p:ph type="title"/>
          </p:nvPr>
        </p:nvSpPr>
        <p:spPr/>
        <p:txBody>
          <a:bodyPr>
            <a:normAutofit fontScale="90000"/>
          </a:bodyPr>
          <a:lstStyle/>
          <a:p>
            <a:r>
              <a:rPr lang="en-US" dirty="0"/>
              <a:t>Introduction to Evaluation of Classification Model</a:t>
            </a:r>
          </a:p>
        </p:txBody>
      </p:sp>
    </p:spTree>
    <p:extLst>
      <p:ext uri="{BB962C8B-B14F-4D97-AF65-F5344CB8AC3E}">
        <p14:creationId xmlns:p14="http://schemas.microsoft.com/office/powerpoint/2010/main" val="2556058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fontScale="90000"/>
          </a:bodyPr>
          <a:lstStyle/>
          <a:p>
            <a:r>
              <a:rPr lang="en-US" dirty="0"/>
              <a:t>Accuracy</a:t>
            </a:r>
          </a:p>
        </p:txBody>
      </p:sp>
      <p:sp>
        <p:nvSpPr>
          <p:cNvPr id="3" name="Content Placeholder 2"/>
          <p:cNvSpPr>
            <a:spLocks noGrp="1"/>
          </p:cNvSpPr>
          <p:nvPr>
            <p:ph idx="1"/>
          </p:nvPr>
        </p:nvSpPr>
        <p:spPr/>
        <p:txBody>
          <a:bodyPr>
            <a:normAutofit/>
          </a:bodyPr>
          <a:lstStyle/>
          <a:p>
            <a:r>
              <a:rPr lang="en-US" sz="2000" dirty="0"/>
              <a:t>Accuracy is the ratio of correct prediction count by total predictions made.</a:t>
            </a:r>
          </a:p>
          <a:p>
            <a:endParaRPr lang="en-US" sz="2000" dirty="0"/>
          </a:p>
          <a:p>
            <a:pPr marL="0" indent="0" algn="ctr">
              <a:buNone/>
            </a:pPr>
            <a:r>
              <a:rPr lang="en-US" sz="2000" b="1" dirty="0">
                <a:solidFill>
                  <a:srgbClr val="FF0000"/>
                </a:solidFill>
              </a:rPr>
              <a:t>Is that good enough ?</a:t>
            </a:r>
          </a:p>
        </p:txBody>
      </p:sp>
    </p:spTree>
    <p:extLst>
      <p:ext uri="{BB962C8B-B14F-4D97-AF65-F5344CB8AC3E}">
        <p14:creationId xmlns:p14="http://schemas.microsoft.com/office/powerpoint/2010/main" val="64555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4A4B-2337-A2EB-D780-47F61318364C}"/>
              </a:ext>
            </a:extLst>
          </p:cNvPr>
          <p:cNvSpPr>
            <a:spLocks noGrp="1"/>
          </p:cNvSpPr>
          <p:nvPr>
            <p:ph type="title"/>
          </p:nvPr>
        </p:nvSpPr>
        <p:spPr>
          <a:xfrm>
            <a:off x="457153" y="0"/>
            <a:ext cx="8229600" cy="857250"/>
          </a:xfrm>
        </p:spPr>
        <p:txBody>
          <a:bodyPr/>
          <a:lstStyle/>
          <a:p>
            <a:r>
              <a:rPr lang="en-US" dirty="0"/>
              <a:t>Is Accuracy a good Metric?</a:t>
            </a:r>
          </a:p>
        </p:txBody>
      </p:sp>
      <p:sp>
        <p:nvSpPr>
          <p:cNvPr id="5" name="Content Placeholder 6">
            <a:extLst>
              <a:ext uri="{FF2B5EF4-FFF2-40B4-BE49-F238E27FC236}">
                <a16:creationId xmlns:a16="http://schemas.microsoft.com/office/drawing/2014/main" id="{40A01795-AA81-4D31-6EF5-191AE45B91AD}"/>
              </a:ext>
            </a:extLst>
          </p:cNvPr>
          <p:cNvSpPr txBox="1">
            <a:spLocks/>
          </p:cNvSpPr>
          <p:nvPr/>
        </p:nvSpPr>
        <p:spPr>
          <a:xfrm>
            <a:off x="0" y="632775"/>
            <a:ext cx="4640270" cy="397075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Wingdings" pitchFamily="2" charset="2"/>
              <a:buChar char="§"/>
              <a:defRPr sz="16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Wingdings" pitchFamily="2" charset="2"/>
              <a:buChar char="§"/>
              <a:defRPr sz="18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a:t>If the model predicts “A” as an “A”, then it is called </a:t>
            </a:r>
            <a:r>
              <a:rPr lang="en-US" sz="2000" b="1" dirty="0"/>
              <a:t>True Positive.</a:t>
            </a:r>
            <a:r>
              <a:rPr lang="en-US" sz="2000" dirty="0"/>
              <a:t> </a:t>
            </a:r>
          </a:p>
          <a:p>
            <a:r>
              <a:rPr lang="en-US" sz="2000" dirty="0"/>
              <a:t>If the model predicts “A” a “Not A”, then the case is called </a:t>
            </a:r>
            <a:r>
              <a:rPr lang="en-US" sz="2000" b="1" dirty="0"/>
              <a:t>False Negative.</a:t>
            </a:r>
            <a:r>
              <a:rPr lang="en-US" sz="2000" dirty="0"/>
              <a:t> </a:t>
            </a:r>
          </a:p>
          <a:p>
            <a:r>
              <a:rPr lang="en-US" sz="2000" dirty="0"/>
              <a:t>If the model predicts “Not A” as an “A”, then the case is called </a:t>
            </a:r>
            <a:r>
              <a:rPr lang="en-US" sz="2000" b="1" dirty="0"/>
              <a:t>False Positive.</a:t>
            </a:r>
            <a:r>
              <a:rPr lang="en-US" sz="2000" dirty="0"/>
              <a:t> </a:t>
            </a:r>
          </a:p>
          <a:p>
            <a:r>
              <a:rPr lang="en-US" sz="2000" dirty="0"/>
              <a:t>If the model predicts “Not A” as a “Not A”, then the case is called </a:t>
            </a:r>
            <a:r>
              <a:rPr lang="en-US" sz="2000" b="1" dirty="0"/>
              <a:t>True Negative</a:t>
            </a:r>
            <a:endParaRPr lang="en-US" sz="2000" dirty="0"/>
          </a:p>
        </p:txBody>
      </p:sp>
      <p:pic>
        <p:nvPicPr>
          <p:cNvPr id="6" name="Picture 2">
            <a:extLst>
              <a:ext uri="{FF2B5EF4-FFF2-40B4-BE49-F238E27FC236}">
                <a16:creationId xmlns:a16="http://schemas.microsoft.com/office/drawing/2014/main" id="{41EECA07-BA0D-815F-2F80-E5B6B28B0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705" y="2290117"/>
            <a:ext cx="4290786" cy="2019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8EB200AF-1DA4-FCD5-C3FA-8636AE1F9F11}"/>
              </a:ext>
            </a:extLst>
          </p:cNvPr>
          <p:cNvSpPr txBox="1"/>
          <p:nvPr/>
        </p:nvSpPr>
        <p:spPr>
          <a:xfrm>
            <a:off x="4682487" y="632775"/>
            <a:ext cx="4356410" cy="1631216"/>
          </a:xfrm>
          <a:prstGeom prst="rect">
            <a:avLst/>
          </a:prstGeom>
          <a:noFill/>
        </p:spPr>
        <p:txBody>
          <a:bodyPr wrap="square" rtlCol="0">
            <a:spAutoFit/>
          </a:bodyPr>
          <a:lstStyle/>
          <a:p>
            <a:r>
              <a:rPr lang="en-US" sz="2000" dirty="0"/>
              <a:t>For simplicity purposes, we assume a classifier which outputs whether the input alphabet is “A” or not.</a:t>
            </a:r>
            <a:br>
              <a:rPr lang="en-US" sz="2000" dirty="0"/>
            </a:br>
            <a:r>
              <a:rPr lang="en-US" sz="2000" dirty="0"/>
              <a:t>So, there are four distinct possibilities as shown below</a:t>
            </a:r>
          </a:p>
        </p:txBody>
      </p:sp>
    </p:spTree>
    <p:extLst>
      <p:ext uri="{BB962C8B-B14F-4D97-AF65-F5344CB8AC3E}">
        <p14:creationId xmlns:p14="http://schemas.microsoft.com/office/powerpoint/2010/main" val="3854057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Accuracy a good metric?</a:t>
            </a:r>
          </a:p>
        </p:txBody>
      </p:sp>
      <p:sp>
        <p:nvSpPr>
          <p:cNvPr id="3" name="Content Placeholder 2"/>
          <p:cNvSpPr>
            <a:spLocks noGrp="1"/>
          </p:cNvSpPr>
          <p:nvPr>
            <p:ph sz="half" idx="1"/>
          </p:nvPr>
        </p:nvSpPr>
        <p:spPr>
          <a:xfrm>
            <a:off x="220718" y="1005617"/>
            <a:ext cx="4327634" cy="3551565"/>
          </a:xfrm>
        </p:spPr>
        <p:txBody>
          <a:bodyPr>
            <a:normAutofit/>
          </a:bodyPr>
          <a:lstStyle/>
          <a:p>
            <a:r>
              <a:rPr lang="en-US" sz="2000" dirty="0"/>
              <a:t>The Accuracy metric does not represent any information about False Positive, False Negative, etc. </a:t>
            </a:r>
          </a:p>
          <a:p>
            <a:r>
              <a:rPr lang="en-US" sz="2000" dirty="0"/>
              <a:t>So, there is substantial information loss as these may help us evaluate &amp; upgrade our model.</a:t>
            </a:r>
          </a:p>
        </p:txBody>
      </p:sp>
      <p:pic>
        <p:nvPicPr>
          <p:cNvPr id="1024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69828" y="1043058"/>
            <a:ext cx="4706006" cy="3514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62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sz="half" idx="1"/>
          </p:nvPr>
        </p:nvSpPr>
        <p:spPr>
          <a:xfrm>
            <a:off x="136635" y="945931"/>
            <a:ext cx="5209844" cy="3648692"/>
          </a:xfrm>
        </p:spPr>
        <p:txBody>
          <a:bodyPr>
            <a:normAutofit/>
          </a:bodyPr>
          <a:lstStyle/>
          <a:p>
            <a:r>
              <a:rPr lang="en-US" sz="2000" dirty="0"/>
              <a:t>A confusion matrix is a n x n matrix (where n is the number of labels) used to describe the performance of a classification model. </a:t>
            </a:r>
          </a:p>
          <a:p>
            <a:r>
              <a:rPr lang="en-US" sz="2000" dirty="0"/>
              <a:t>Each row in the confusion matrix represents an actual class whereas each column represents a predicted class.</a:t>
            </a:r>
          </a:p>
        </p:txBody>
      </p:sp>
      <p:pic>
        <p:nvPicPr>
          <p:cNvPr id="1126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46479" y="1043058"/>
            <a:ext cx="3797521" cy="339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974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pPr algn="r"/>
            <a:r>
              <a:rPr lang="en-US" dirty="0">
                <a:solidFill>
                  <a:schemeClr val="bg1"/>
                </a:solidFill>
              </a:rPr>
              <a:t>Precision</a:t>
            </a:r>
          </a:p>
        </p:txBody>
      </p:sp>
      <p:sp>
        <p:nvSpPr>
          <p:cNvPr id="3" name="Content Placeholder 2"/>
          <p:cNvSpPr>
            <a:spLocks noGrp="1"/>
          </p:cNvSpPr>
          <p:nvPr>
            <p:ph sz="half" idx="1"/>
          </p:nvPr>
        </p:nvSpPr>
        <p:spPr>
          <a:xfrm>
            <a:off x="331076" y="874513"/>
            <a:ext cx="4682358" cy="3729017"/>
          </a:xfrm>
        </p:spPr>
        <p:txBody>
          <a:bodyPr>
            <a:normAutofit/>
          </a:bodyPr>
          <a:lstStyle/>
          <a:p>
            <a:r>
              <a:rPr lang="en-US" sz="2000" b="1" dirty="0"/>
              <a:t>Precision </a:t>
            </a:r>
            <a:r>
              <a:rPr lang="en-US" sz="2000" dirty="0"/>
              <a:t>is defined as the ratio of True Positives count to total True Positive count made by the model.</a:t>
            </a:r>
            <a:br>
              <a:rPr lang="en-US" sz="2000" dirty="0"/>
            </a:br>
            <a:endParaRPr lang="en-US" sz="2000" dirty="0"/>
          </a:p>
          <a:p>
            <a:r>
              <a:rPr lang="en-US" sz="2000" dirty="0"/>
              <a:t>Precision =  TP/(TP+FP)</a:t>
            </a:r>
          </a:p>
          <a:p>
            <a:r>
              <a:rPr lang="en-US" sz="2000" dirty="0"/>
              <a:t>TP=19</a:t>
            </a:r>
          </a:p>
          <a:p>
            <a:r>
              <a:rPr lang="en-US" sz="2000" dirty="0"/>
              <a:t>FP=50</a:t>
            </a:r>
          </a:p>
          <a:p>
            <a:r>
              <a:rPr lang="en-US" sz="2000" dirty="0"/>
              <a:t>Precision = 19/(19+50)</a:t>
            </a:r>
          </a:p>
          <a:p>
            <a:pPr marL="0" indent="0">
              <a:buNone/>
            </a:pPr>
            <a:endParaRPr lang="en-US" sz="2000" dirty="0"/>
          </a:p>
        </p:txBody>
      </p:sp>
      <p:pic>
        <p:nvPicPr>
          <p:cNvPr id="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200151"/>
            <a:ext cx="4038600" cy="2961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a:extLst>
              <a:ext uri="{FF2B5EF4-FFF2-40B4-BE49-F238E27FC236}">
                <a16:creationId xmlns:a16="http://schemas.microsoft.com/office/drawing/2014/main" id="{03E36421-B30A-DE79-F950-01099646C5AE}"/>
              </a:ext>
            </a:extLst>
          </p:cNvPr>
          <p:cNvSpPr txBox="1">
            <a:spLocks/>
          </p:cNvSpPr>
          <p:nvPr/>
        </p:nvSpPr>
        <p:spPr>
          <a:xfrm>
            <a:off x="457200" y="185808"/>
            <a:ext cx="8229600"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a:lstStyle>
          <a:p>
            <a:r>
              <a:rPr lang="en-US" dirty="0"/>
              <a:t>Precision</a:t>
            </a:r>
          </a:p>
        </p:txBody>
      </p:sp>
    </p:spTree>
    <p:extLst>
      <p:ext uri="{BB962C8B-B14F-4D97-AF65-F5344CB8AC3E}">
        <p14:creationId xmlns:p14="http://schemas.microsoft.com/office/powerpoint/2010/main" val="319748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0BAD4C-0225-46B3-BBF1-13AC51A1B7A2}"/>
              </a:ext>
            </a:extLst>
          </p:cNvPr>
          <p:cNvSpPr>
            <a:spLocks noGrp="1"/>
          </p:cNvSpPr>
          <p:nvPr>
            <p:ph type="title"/>
          </p:nvPr>
        </p:nvSpPr>
        <p:spPr>
          <a:xfrm>
            <a:off x="448965" y="28927"/>
            <a:ext cx="8246070" cy="610820"/>
          </a:xfrm>
        </p:spPr>
        <p:txBody>
          <a:bodyPr>
            <a:normAutofit fontScale="90000"/>
          </a:bodyPr>
          <a:lstStyle/>
          <a:p>
            <a:r>
              <a:rPr lang="en-US" dirty="0"/>
              <a:t>Precision</a:t>
            </a:r>
          </a:p>
        </p:txBody>
      </p:sp>
      <p:sp>
        <p:nvSpPr>
          <p:cNvPr id="6" name="Content Placeholder 5">
            <a:extLst>
              <a:ext uri="{FF2B5EF4-FFF2-40B4-BE49-F238E27FC236}">
                <a16:creationId xmlns:a16="http://schemas.microsoft.com/office/drawing/2014/main" id="{881C304D-1683-4010-B3B4-B1DD29EE306E}"/>
              </a:ext>
            </a:extLst>
          </p:cNvPr>
          <p:cNvSpPr>
            <a:spLocks noGrp="1"/>
          </p:cNvSpPr>
          <p:nvPr>
            <p:ph idx="1"/>
          </p:nvPr>
        </p:nvSpPr>
        <p:spPr>
          <a:xfrm>
            <a:off x="448965" y="546538"/>
            <a:ext cx="8246070" cy="4004441"/>
          </a:xfrm>
        </p:spPr>
        <p:txBody>
          <a:bodyPr>
            <a:normAutofit lnSpcReduction="10000"/>
          </a:bodyPr>
          <a:lstStyle/>
          <a:p>
            <a:r>
              <a:rPr lang="en-US" sz="2000" dirty="0"/>
              <a:t>Precision finds that out of all that were marked as positive, how many are actually truly positive.</a:t>
            </a:r>
          </a:p>
          <a:p>
            <a:pPr marL="0" indent="0">
              <a:buNone/>
            </a:pPr>
            <a:r>
              <a:rPr lang="en-US" sz="2000" b="1" dirty="0"/>
              <a:t>Use case: </a:t>
            </a:r>
          </a:p>
          <a:p>
            <a:r>
              <a:rPr lang="en-US" sz="2000" dirty="0"/>
              <a:t>Let’s take another example of a classification algorithm that marks emails as spam or not. </a:t>
            </a:r>
          </a:p>
          <a:p>
            <a:r>
              <a:rPr lang="en-US" sz="2000" dirty="0"/>
              <a:t>Here, if emails that are of importance get marked as positive, then useful emails will end up going to the “Spam” folder, which is dangerous. </a:t>
            </a:r>
          </a:p>
          <a:p>
            <a:r>
              <a:rPr lang="en-US" sz="2000" dirty="0"/>
              <a:t>Hence, the classification model which has the least FP value needs to be selected. </a:t>
            </a:r>
          </a:p>
          <a:p>
            <a:r>
              <a:rPr lang="en-US" sz="2000" dirty="0"/>
              <a:t>In other words, a model that has the highest precision needs to be selected among all the models.</a:t>
            </a:r>
          </a:p>
          <a:p>
            <a:endParaRPr lang="en-US" sz="2000" dirty="0"/>
          </a:p>
        </p:txBody>
      </p:sp>
    </p:spTree>
    <p:extLst>
      <p:ext uri="{BB962C8B-B14F-4D97-AF65-F5344CB8AC3E}">
        <p14:creationId xmlns:p14="http://schemas.microsoft.com/office/powerpoint/2010/main" val="112436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p>
        </p:txBody>
      </p:sp>
      <p:sp>
        <p:nvSpPr>
          <p:cNvPr id="3" name="Content Placeholder 2"/>
          <p:cNvSpPr>
            <a:spLocks noGrp="1"/>
          </p:cNvSpPr>
          <p:nvPr>
            <p:ph sz="half" idx="1"/>
          </p:nvPr>
        </p:nvSpPr>
        <p:spPr>
          <a:xfrm>
            <a:off x="383628" y="1043058"/>
            <a:ext cx="4038600" cy="3394472"/>
          </a:xfrm>
        </p:spPr>
        <p:txBody>
          <a:bodyPr>
            <a:normAutofit/>
          </a:bodyPr>
          <a:lstStyle/>
          <a:p>
            <a:r>
              <a:rPr lang="en-US" sz="2000" dirty="0"/>
              <a:t>Precision can be generated easily using </a:t>
            </a:r>
            <a:r>
              <a:rPr lang="en-US" sz="2000" dirty="0" err="1"/>
              <a:t>precision_score</a:t>
            </a:r>
            <a:r>
              <a:rPr lang="en-US" sz="2000" dirty="0"/>
              <a:t>() function from </a:t>
            </a:r>
            <a:r>
              <a:rPr lang="en-US" sz="2000" dirty="0" err="1"/>
              <a:t>sklearn</a:t>
            </a:r>
            <a:r>
              <a:rPr lang="en-US" sz="2000" dirty="0"/>
              <a:t> library.</a:t>
            </a:r>
          </a:p>
          <a:p>
            <a:r>
              <a:rPr lang="en-US" sz="2000" dirty="0"/>
              <a:t>The function takes 2 required parameters: </a:t>
            </a:r>
            <a:br>
              <a:rPr lang="en-US" sz="2000" dirty="0"/>
            </a:br>
            <a:r>
              <a:rPr lang="en-US" sz="2000" dirty="0"/>
              <a:t>1) Correct Target labels</a:t>
            </a:r>
            <a:br>
              <a:rPr lang="en-US" sz="2000" dirty="0"/>
            </a:br>
            <a:r>
              <a:rPr lang="en-US" sz="2000" dirty="0"/>
              <a:t>2) Predicted Target labels</a:t>
            </a:r>
          </a:p>
        </p:txBody>
      </p:sp>
      <p:sp>
        <p:nvSpPr>
          <p:cNvPr id="5" name="Content Placeholder 4"/>
          <p:cNvSpPr>
            <a:spLocks noGrp="1"/>
          </p:cNvSpPr>
          <p:nvPr>
            <p:ph sz="half" idx="2"/>
          </p:nvPr>
        </p:nvSpPr>
        <p:spPr>
          <a:xfrm>
            <a:off x="4648200" y="1450428"/>
            <a:ext cx="4038600" cy="3144195"/>
          </a:xfrm>
        </p:spPr>
        <p:txBody>
          <a:bodyPr>
            <a:normAutofit/>
          </a:bodyPr>
          <a:lstStyle/>
          <a:p>
            <a:pPr marL="0" indent="0">
              <a:buNone/>
            </a:pPr>
            <a:r>
              <a:rPr lang="en-US" sz="1600" dirty="0">
                <a:solidFill>
                  <a:schemeClr val="accent6">
                    <a:lumMod val="75000"/>
                  </a:schemeClr>
                </a:solidFill>
                <a:latin typeface="Arial" panose="020B0604020202020204" pitchFamily="34" charset="0"/>
                <a:cs typeface="Arial" panose="020B0604020202020204" pitchFamily="34" charset="0"/>
              </a:rPr>
              <a:t>## dummy example </a:t>
            </a:r>
          </a:p>
          <a:p>
            <a:pPr marL="0" indent="0">
              <a:buNone/>
            </a:pPr>
            <a:endParaRPr lang="en-US" sz="16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US" sz="1600" dirty="0">
                <a:solidFill>
                  <a:schemeClr val="accent6">
                    <a:lumMod val="75000"/>
                  </a:schemeClr>
                </a:solidFill>
                <a:latin typeface="Arial" panose="020B0604020202020204" pitchFamily="34" charset="0"/>
                <a:cs typeface="Arial" panose="020B0604020202020204" pitchFamily="34" charset="0"/>
              </a:rPr>
              <a:t>from </a:t>
            </a:r>
            <a:r>
              <a:rPr lang="en-US" sz="1600" dirty="0" err="1">
                <a:solidFill>
                  <a:schemeClr val="accent6">
                    <a:lumMod val="75000"/>
                  </a:schemeClr>
                </a:solidFill>
                <a:latin typeface="Arial" panose="020B0604020202020204" pitchFamily="34" charset="0"/>
                <a:cs typeface="Arial" panose="020B0604020202020204" pitchFamily="34" charset="0"/>
              </a:rPr>
              <a:t>sklearn.metrics</a:t>
            </a:r>
            <a:r>
              <a:rPr lang="en-US" sz="1600" dirty="0">
                <a:solidFill>
                  <a:schemeClr val="accent6">
                    <a:lumMod val="75000"/>
                  </a:schemeClr>
                </a:solidFill>
                <a:latin typeface="Arial" panose="020B0604020202020204" pitchFamily="34" charset="0"/>
                <a:cs typeface="Arial" panose="020B0604020202020204" pitchFamily="34" charset="0"/>
              </a:rPr>
              <a:t> import </a:t>
            </a:r>
            <a:r>
              <a:rPr lang="en-US" sz="1600" dirty="0" err="1">
                <a:solidFill>
                  <a:schemeClr val="accent6">
                    <a:lumMod val="75000"/>
                  </a:schemeClr>
                </a:solidFill>
                <a:latin typeface="Arial" panose="020B0604020202020204" pitchFamily="34" charset="0"/>
                <a:cs typeface="Arial" panose="020B0604020202020204" pitchFamily="34" charset="0"/>
              </a:rPr>
              <a:t>precision_score</a:t>
            </a:r>
            <a:r>
              <a:rPr lang="en-US" sz="1600" dirty="0">
                <a:solidFill>
                  <a:schemeClr val="accent6">
                    <a:lumMod val="75000"/>
                  </a:schemeClr>
                </a:solidFill>
                <a:latin typeface="Arial" panose="020B0604020202020204" pitchFamily="34" charset="0"/>
                <a:cs typeface="Arial" panose="020B0604020202020204" pitchFamily="34" charset="0"/>
              </a:rPr>
              <a:t> </a:t>
            </a:r>
          </a:p>
          <a:p>
            <a:pPr marL="0" indent="0">
              <a:buNone/>
            </a:pPr>
            <a:r>
              <a:rPr lang="en-US" sz="1600" dirty="0" err="1">
                <a:solidFill>
                  <a:schemeClr val="accent6">
                    <a:lumMod val="75000"/>
                  </a:schemeClr>
                </a:solidFill>
                <a:latin typeface="Arial" panose="020B0604020202020204" pitchFamily="34" charset="0"/>
                <a:cs typeface="Arial" panose="020B0604020202020204" pitchFamily="34" charset="0"/>
              </a:rPr>
              <a:t>y_true</a:t>
            </a:r>
            <a:r>
              <a:rPr lang="en-US" sz="1600" dirty="0">
                <a:solidFill>
                  <a:schemeClr val="accent6">
                    <a:lumMod val="75000"/>
                  </a:schemeClr>
                </a:solidFill>
                <a:latin typeface="Arial" panose="020B0604020202020204" pitchFamily="34" charset="0"/>
                <a:cs typeface="Arial" panose="020B0604020202020204" pitchFamily="34" charset="0"/>
              </a:rPr>
              <a:t> = [0, 1, 1, 0, 1, 0] </a:t>
            </a:r>
          </a:p>
          <a:p>
            <a:pPr marL="0" indent="0">
              <a:buNone/>
            </a:pPr>
            <a:r>
              <a:rPr lang="en-US" sz="1600" dirty="0" err="1">
                <a:solidFill>
                  <a:schemeClr val="accent6">
                    <a:lumMod val="75000"/>
                  </a:schemeClr>
                </a:solidFill>
                <a:latin typeface="Arial" panose="020B0604020202020204" pitchFamily="34" charset="0"/>
                <a:cs typeface="Arial" panose="020B0604020202020204" pitchFamily="34" charset="0"/>
              </a:rPr>
              <a:t>y_pred</a:t>
            </a:r>
            <a:r>
              <a:rPr lang="en-US" sz="1600" dirty="0">
                <a:solidFill>
                  <a:schemeClr val="accent6">
                    <a:lumMod val="75000"/>
                  </a:schemeClr>
                </a:solidFill>
                <a:latin typeface="Arial" panose="020B0604020202020204" pitchFamily="34" charset="0"/>
                <a:cs typeface="Arial" panose="020B0604020202020204" pitchFamily="34" charset="0"/>
              </a:rPr>
              <a:t> = [0, 0, 1, 0, 0, 1] </a:t>
            </a:r>
          </a:p>
          <a:p>
            <a:pPr marL="0" indent="0">
              <a:buNone/>
            </a:pPr>
            <a:r>
              <a:rPr lang="en-US" sz="1600" dirty="0" err="1">
                <a:solidFill>
                  <a:schemeClr val="accent6">
                    <a:lumMod val="75000"/>
                  </a:schemeClr>
                </a:solidFill>
                <a:latin typeface="Arial" panose="020B0604020202020204" pitchFamily="34" charset="0"/>
                <a:cs typeface="Arial" panose="020B0604020202020204" pitchFamily="34" charset="0"/>
              </a:rPr>
              <a:t>precision_score</a:t>
            </a:r>
            <a:r>
              <a:rPr lang="en-US" sz="1600" dirty="0">
                <a:solidFill>
                  <a:schemeClr val="accent6">
                    <a:lumMod val="75000"/>
                  </a:schemeClr>
                </a:solidFill>
                <a:latin typeface="Arial" panose="020B0604020202020204" pitchFamily="34" charset="0"/>
                <a:cs typeface="Arial" panose="020B0604020202020204" pitchFamily="34" charset="0"/>
              </a:rPr>
              <a:t>(</a:t>
            </a:r>
            <a:r>
              <a:rPr lang="en-US" sz="1600" dirty="0" err="1">
                <a:solidFill>
                  <a:schemeClr val="accent6">
                    <a:lumMod val="75000"/>
                  </a:schemeClr>
                </a:solidFill>
                <a:latin typeface="Arial" panose="020B0604020202020204" pitchFamily="34" charset="0"/>
                <a:cs typeface="Arial" panose="020B0604020202020204" pitchFamily="34" charset="0"/>
              </a:rPr>
              <a:t>y_true</a:t>
            </a:r>
            <a:r>
              <a:rPr lang="en-US" sz="1600" dirty="0">
                <a:solidFill>
                  <a:schemeClr val="accent6">
                    <a:lumMod val="75000"/>
                  </a:schemeClr>
                </a:solidFill>
                <a:latin typeface="Arial" panose="020B0604020202020204" pitchFamily="34" charset="0"/>
                <a:cs typeface="Arial" panose="020B0604020202020204" pitchFamily="34" charset="0"/>
              </a:rPr>
              <a:t>, </a:t>
            </a:r>
            <a:r>
              <a:rPr lang="en-US" sz="1600" dirty="0" err="1">
                <a:solidFill>
                  <a:schemeClr val="accent6">
                    <a:lumMod val="75000"/>
                  </a:schemeClr>
                </a:solidFill>
                <a:latin typeface="Arial" panose="020B0604020202020204" pitchFamily="34" charset="0"/>
                <a:cs typeface="Arial" panose="020B0604020202020204" pitchFamily="34" charset="0"/>
              </a:rPr>
              <a:t>y_pred</a:t>
            </a:r>
            <a:r>
              <a:rPr lang="en-US" sz="1600" dirty="0">
                <a:solidFill>
                  <a:schemeClr val="accent6">
                    <a:lumMod val="75000"/>
                  </a:schemeClr>
                </a:solidFill>
                <a:latin typeface="Arial" panose="020B0604020202020204" pitchFamily="34" charset="0"/>
                <a:cs typeface="Arial" panose="020B0604020202020204" pitchFamily="34" charset="0"/>
              </a:rPr>
              <a:t>) </a:t>
            </a:r>
          </a:p>
          <a:p>
            <a:pPr marL="0" indent="0">
              <a:buNone/>
            </a:pPr>
            <a:endParaRPr lang="en-US" sz="16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US" sz="1600" dirty="0">
                <a:solidFill>
                  <a:schemeClr val="accent6">
                    <a:lumMod val="75000"/>
                  </a:schemeClr>
                </a:solidFill>
                <a:latin typeface="Arial" panose="020B0604020202020204" pitchFamily="34" charset="0"/>
                <a:cs typeface="Arial" panose="020B0604020202020204" pitchFamily="34" charset="0"/>
              </a:rPr>
              <a:t>&gt;&gt;&gt; 0.5</a:t>
            </a:r>
          </a:p>
        </p:txBody>
      </p:sp>
    </p:spTree>
    <p:extLst>
      <p:ext uri="{BB962C8B-B14F-4D97-AF65-F5344CB8AC3E}">
        <p14:creationId xmlns:p14="http://schemas.microsoft.com/office/powerpoint/2010/main" val="1773068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Recall or Sensitivity </a:t>
            </a:r>
          </a:p>
        </p:txBody>
      </p:sp>
      <p:sp>
        <p:nvSpPr>
          <p:cNvPr id="3" name="Content Placeholder 2"/>
          <p:cNvSpPr>
            <a:spLocks noGrp="1"/>
          </p:cNvSpPr>
          <p:nvPr>
            <p:ph sz="half" idx="1"/>
          </p:nvPr>
        </p:nvSpPr>
        <p:spPr>
          <a:xfrm>
            <a:off x="457200" y="983330"/>
            <a:ext cx="4038600" cy="3394472"/>
          </a:xfrm>
        </p:spPr>
        <p:txBody>
          <a:bodyPr>
            <a:normAutofit/>
          </a:bodyPr>
          <a:lstStyle/>
          <a:p>
            <a:r>
              <a:rPr lang="en-US" sz="2000" b="1" dirty="0"/>
              <a:t>Recall </a:t>
            </a:r>
            <a:r>
              <a:rPr lang="en-US" sz="2000" dirty="0"/>
              <a:t>is defined as the ratio of True Positives count to the total Actual Positive count.</a:t>
            </a:r>
          </a:p>
          <a:p>
            <a:r>
              <a:rPr lang="en-US" sz="2000" dirty="0"/>
              <a:t>Recall = TP/(TP+FN)</a:t>
            </a:r>
          </a:p>
          <a:p>
            <a:r>
              <a:rPr lang="en-US" sz="2000" dirty="0"/>
              <a:t>TP = 19</a:t>
            </a:r>
          </a:p>
          <a:p>
            <a:r>
              <a:rPr lang="en-US" sz="2000" dirty="0"/>
              <a:t>FN = 4</a:t>
            </a:r>
          </a:p>
          <a:p>
            <a:r>
              <a:rPr lang="en-US" sz="2000" dirty="0"/>
              <a:t>Recall = 19/(19+4)</a:t>
            </a:r>
          </a:p>
          <a:p>
            <a:r>
              <a:rPr lang="en-US" sz="2000" dirty="0"/>
              <a:t>Recall is also called “True Positive Rate” or “sensitivity”.</a:t>
            </a:r>
          </a:p>
          <a:p>
            <a:pPr marL="0" indent="0">
              <a:buNone/>
            </a:pPr>
            <a:endParaRPr lang="en-US" sz="2000"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983330"/>
            <a:ext cx="4038600" cy="2961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31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D27CB1-9410-4AB9-B42F-F5C2ED78BE5F}"/>
              </a:ext>
            </a:extLst>
          </p:cNvPr>
          <p:cNvSpPr>
            <a:spLocks noGrp="1"/>
          </p:cNvSpPr>
          <p:nvPr>
            <p:ph type="title"/>
          </p:nvPr>
        </p:nvSpPr>
        <p:spPr>
          <a:xfrm>
            <a:off x="448965" y="281175"/>
            <a:ext cx="8246070" cy="610820"/>
          </a:xfrm>
        </p:spPr>
        <p:txBody>
          <a:bodyPr>
            <a:normAutofit fontScale="90000"/>
          </a:bodyPr>
          <a:lstStyle/>
          <a:p>
            <a:r>
              <a:rPr lang="en-US" dirty="0"/>
              <a:t>Recall </a:t>
            </a:r>
          </a:p>
        </p:txBody>
      </p:sp>
      <p:sp>
        <p:nvSpPr>
          <p:cNvPr id="6" name="Content Placeholder 5">
            <a:extLst>
              <a:ext uri="{FF2B5EF4-FFF2-40B4-BE49-F238E27FC236}">
                <a16:creationId xmlns:a16="http://schemas.microsoft.com/office/drawing/2014/main" id="{3EE1A260-0DFF-49EC-9609-58D340A1A649}"/>
              </a:ext>
            </a:extLst>
          </p:cNvPr>
          <p:cNvSpPr>
            <a:spLocks noGrp="1"/>
          </p:cNvSpPr>
          <p:nvPr>
            <p:ph idx="1"/>
          </p:nvPr>
        </p:nvSpPr>
        <p:spPr>
          <a:xfrm>
            <a:off x="448966" y="891995"/>
            <a:ext cx="8246070" cy="3817620"/>
          </a:xfrm>
        </p:spPr>
        <p:txBody>
          <a:bodyPr>
            <a:normAutofit/>
          </a:bodyPr>
          <a:lstStyle/>
          <a:p>
            <a:r>
              <a:rPr lang="en-US" sz="2000" dirty="0"/>
              <a:t>Recall finds that out of all the actual real positive cases, how many were identified as positive.</a:t>
            </a:r>
            <a:endParaRPr lang="en-US" sz="2000" b="1" dirty="0"/>
          </a:p>
          <a:p>
            <a:pPr marL="0" indent="0">
              <a:buNone/>
            </a:pPr>
            <a:r>
              <a:rPr lang="en-US" sz="2000" b="1" dirty="0"/>
              <a:t>Use case:</a:t>
            </a:r>
            <a:r>
              <a:rPr lang="en-US" sz="2000" dirty="0"/>
              <a:t> </a:t>
            </a:r>
          </a:p>
          <a:p>
            <a:r>
              <a:rPr lang="en-US" sz="2000" dirty="0"/>
              <a:t>Out of all the actual Covid patients who visited the doctor, how many were actually diagnosed as Covid positive. </a:t>
            </a:r>
          </a:p>
          <a:p>
            <a:r>
              <a:rPr lang="en-US" sz="2000" dirty="0"/>
              <a:t>Hence, the classification model which has the least FN value needs to be selected. </a:t>
            </a:r>
          </a:p>
          <a:p>
            <a:r>
              <a:rPr lang="en-US" sz="2000" dirty="0"/>
              <a:t>In other words, a model that has the highest recall value needs to be selected among all the models.</a:t>
            </a:r>
          </a:p>
        </p:txBody>
      </p:sp>
    </p:spTree>
    <p:extLst>
      <p:ext uri="{BB962C8B-B14F-4D97-AF65-F5344CB8AC3E}">
        <p14:creationId xmlns:p14="http://schemas.microsoft.com/office/powerpoint/2010/main" val="172439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fontScale="90000"/>
          </a:bodyPr>
          <a:lstStyle/>
          <a:p>
            <a:r>
              <a:rPr lang="en-US" b="1" dirty="0"/>
              <a:t>Basic Concepts</a:t>
            </a:r>
          </a:p>
        </p:txBody>
      </p:sp>
      <p:sp>
        <p:nvSpPr>
          <p:cNvPr id="3" name="Content Placeholder 2"/>
          <p:cNvSpPr>
            <a:spLocks noGrp="1"/>
          </p:cNvSpPr>
          <p:nvPr>
            <p:ph idx="1"/>
          </p:nvPr>
        </p:nvSpPr>
        <p:spPr>
          <a:xfrm>
            <a:off x="448966" y="954283"/>
            <a:ext cx="8246070" cy="3512210"/>
          </a:xfrm>
        </p:spPr>
        <p:txBody>
          <a:bodyPr>
            <a:normAutofit/>
          </a:bodyPr>
          <a:lstStyle/>
          <a:p>
            <a:r>
              <a:rPr lang="en-US" sz="2000" dirty="0"/>
              <a:t>Given that predictors may carry different ranges of values e.g. human weight may be up to 150 (</a:t>
            </a:r>
            <a:r>
              <a:rPr lang="en-US" sz="2000" dirty="0" err="1"/>
              <a:t>kgs</a:t>
            </a:r>
            <a:r>
              <a:rPr lang="en-US" sz="2000" dirty="0"/>
              <a:t>), but the typical height is only till 6 (</a:t>
            </a:r>
            <a:r>
              <a:rPr lang="en-US" sz="2000" dirty="0" err="1"/>
              <a:t>ft</a:t>
            </a:r>
            <a:r>
              <a:rPr lang="en-US" sz="2000" dirty="0"/>
              <a:t>); the values need </a:t>
            </a:r>
            <a:r>
              <a:rPr lang="en-US" sz="2000" b="1" dirty="0"/>
              <a:t>scaling</a:t>
            </a:r>
            <a:r>
              <a:rPr lang="en-US" sz="2000" dirty="0"/>
              <a:t> (around the respective mean) to make them comparable.</a:t>
            </a:r>
          </a:p>
          <a:p>
            <a:r>
              <a:rPr lang="en-US" sz="2000" b="1" dirty="0"/>
              <a:t>Collinearity</a:t>
            </a:r>
            <a:r>
              <a:rPr lang="en-US" sz="2000" dirty="0"/>
              <a:t> is when 2 or more predictors are related i.e. their values move together.</a:t>
            </a:r>
          </a:p>
          <a:p>
            <a:r>
              <a:rPr lang="en-US" sz="2000" b="1" dirty="0"/>
              <a:t>Outliers</a:t>
            </a:r>
            <a:r>
              <a:rPr lang="en-US" sz="2000" dirty="0"/>
              <a:t> are exceptional values of a predictor, which may or may not be true.</a:t>
            </a:r>
          </a:p>
        </p:txBody>
      </p:sp>
    </p:spTree>
    <p:extLst>
      <p:ext uri="{BB962C8B-B14F-4D97-AF65-F5344CB8AC3E}">
        <p14:creationId xmlns:p14="http://schemas.microsoft.com/office/powerpoint/2010/main" val="407788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a:t>
            </a:r>
          </a:p>
        </p:txBody>
      </p:sp>
      <p:sp>
        <p:nvSpPr>
          <p:cNvPr id="3" name="Content Placeholder 2"/>
          <p:cNvSpPr>
            <a:spLocks noGrp="1"/>
          </p:cNvSpPr>
          <p:nvPr>
            <p:ph sz="half" idx="1"/>
          </p:nvPr>
        </p:nvSpPr>
        <p:spPr/>
        <p:txBody>
          <a:bodyPr>
            <a:normAutofit/>
          </a:bodyPr>
          <a:lstStyle/>
          <a:p>
            <a:r>
              <a:rPr lang="en-US" sz="2000" b="1" dirty="0"/>
              <a:t>Recall </a:t>
            </a:r>
            <a:r>
              <a:rPr lang="en-US" sz="2000" dirty="0"/>
              <a:t>can be generated easily using </a:t>
            </a:r>
            <a:r>
              <a:rPr lang="en-US" sz="2000" dirty="0" err="1"/>
              <a:t>recall_score</a:t>
            </a:r>
            <a:r>
              <a:rPr lang="en-US" sz="2000" dirty="0"/>
              <a:t>() function from </a:t>
            </a:r>
            <a:r>
              <a:rPr lang="en-US" sz="2000" dirty="0" err="1"/>
              <a:t>sklearn</a:t>
            </a:r>
            <a:r>
              <a:rPr lang="en-US" sz="2000" dirty="0"/>
              <a:t> library.</a:t>
            </a:r>
          </a:p>
          <a:p>
            <a:r>
              <a:rPr lang="en-US" sz="2000" dirty="0"/>
              <a:t>The function takes 2 required parameters:</a:t>
            </a:r>
          </a:p>
          <a:p>
            <a:r>
              <a:rPr lang="en-US" sz="2000" dirty="0"/>
              <a:t>Correct Target labels</a:t>
            </a:r>
          </a:p>
          <a:p>
            <a:r>
              <a:rPr lang="en-US" sz="2000" dirty="0"/>
              <a:t>Predicted Target labels</a:t>
            </a:r>
          </a:p>
        </p:txBody>
      </p:sp>
      <p:sp>
        <p:nvSpPr>
          <p:cNvPr id="4" name="Content Placeholder 3"/>
          <p:cNvSpPr>
            <a:spLocks noGrp="1"/>
          </p:cNvSpPr>
          <p:nvPr>
            <p:ph sz="half" idx="2"/>
          </p:nvPr>
        </p:nvSpPr>
        <p:spPr>
          <a:xfrm>
            <a:off x="4572000" y="1200151"/>
            <a:ext cx="4038600" cy="3296174"/>
          </a:xfrm>
        </p:spPr>
        <p:txBody>
          <a:bodyPr>
            <a:normAutofit/>
          </a:bodyPr>
          <a:lstStyle/>
          <a:p>
            <a:pPr marL="0" indent="0">
              <a:buNone/>
            </a:pPr>
            <a:r>
              <a:rPr lang="en-US" sz="1800" dirty="0">
                <a:solidFill>
                  <a:schemeClr val="accent6">
                    <a:lumMod val="75000"/>
                  </a:schemeClr>
                </a:solidFill>
                <a:latin typeface="Arial" panose="020B0604020202020204" pitchFamily="34" charset="0"/>
                <a:cs typeface="Arial" panose="020B0604020202020204" pitchFamily="34" charset="0"/>
              </a:rPr>
              <a:t>## dummy example </a:t>
            </a:r>
          </a:p>
          <a:p>
            <a:pPr marL="0" indent="0">
              <a:buNone/>
            </a:pPr>
            <a:endParaRPr lang="en-US" sz="18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US" sz="1800" dirty="0">
                <a:solidFill>
                  <a:schemeClr val="accent6">
                    <a:lumMod val="75000"/>
                  </a:schemeClr>
                </a:solidFill>
                <a:latin typeface="Arial" panose="020B0604020202020204" pitchFamily="34" charset="0"/>
                <a:cs typeface="Arial" panose="020B0604020202020204" pitchFamily="34" charset="0"/>
              </a:rPr>
              <a:t>from </a:t>
            </a:r>
            <a:r>
              <a:rPr lang="en-US" sz="1800" dirty="0" err="1">
                <a:solidFill>
                  <a:schemeClr val="accent6">
                    <a:lumMod val="75000"/>
                  </a:schemeClr>
                </a:solidFill>
                <a:latin typeface="Arial" panose="020B0604020202020204" pitchFamily="34" charset="0"/>
                <a:cs typeface="Arial" panose="020B0604020202020204" pitchFamily="34" charset="0"/>
              </a:rPr>
              <a:t>sklearn.metrics</a:t>
            </a:r>
            <a:r>
              <a:rPr lang="en-US" sz="1800" dirty="0">
                <a:solidFill>
                  <a:schemeClr val="accent6">
                    <a:lumMod val="75000"/>
                  </a:schemeClr>
                </a:solidFill>
                <a:latin typeface="Arial" panose="020B0604020202020204" pitchFamily="34" charset="0"/>
                <a:cs typeface="Arial" panose="020B0604020202020204" pitchFamily="34" charset="0"/>
              </a:rPr>
              <a:t> import </a:t>
            </a:r>
            <a:r>
              <a:rPr lang="en-US" sz="1800" dirty="0" err="1">
                <a:solidFill>
                  <a:schemeClr val="accent6">
                    <a:lumMod val="75000"/>
                  </a:schemeClr>
                </a:solidFill>
                <a:latin typeface="Arial" panose="020B0604020202020204" pitchFamily="34" charset="0"/>
                <a:cs typeface="Arial" panose="020B0604020202020204" pitchFamily="34" charset="0"/>
              </a:rPr>
              <a:t>recall_score</a:t>
            </a:r>
            <a:r>
              <a:rPr lang="en-US" sz="1800" dirty="0">
                <a:solidFill>
                  <a:schemeClr val="accent6">
                    <a:lumMod val="75000"/>
                  </a:schemeClr>
                </a:solidFill>
                <a:latin typeface="Arial" panose="020B0604020202020204" pitchFamily="34" charset="0"/>
                <a:cs typeface="Arial" panose="020B0604020202020204" pitchFamily="34" charset="0"/>
              </a:rPr>
              <a:t> </a:t>
            </a:r>
          </a:p>
          <a:p>
            <a:pPr marL="0" indent="0">
              <a:buNone/>
            </a:pPr>
            <a:r>
              <a:rPr lang="en-US" sz="1800" dirty="0" err="1">
                <a:solidFill>
                  <a:schemeClr val="accent6">
                    <a:lumMod val="75000"/>
                  </a:schemeClr>
                </a:solidFill>
                <a:latin typeface="Arial" panose="020B0604020202020204" pitchFamily="34" charset="0"/>
                <a:cs typeface="Arial" panose="020B0604020202020204" pitchFamily="34" charset="0"/>
              </a:rPr>
              <a:t>y_true</a:t>
            </a:r>
            <a:r>
              <a:rPr lang="en-US" sz="1800" dirty="0">
                <a:solidFill>
                  <a:schemeClr val="accent6">
                    <a:lumMod val="75000"/>
                  </a:schemeClr>
                </a:solidFill>
                <a:latin typeface="Arial" panose="020B0604020202020204" pitchFamily="34" charset="0"/>
                <a:cs typeface="Arial" panose="020B0604020202020204" pitchFamily="34" charset="0"/>
              </a:rPr>
              <a:t> = [0, 1, 1, 0, 1, 0]</a:t>
            </a:r>
          </a:p>
          <a:p>
            <a:pPr marL="0" indent="0">
              <a:buNone/>
            </a:pPr>
            <a:r>
              <a:rPr lang="en-US" sz="1800" dirty="0" err="1">
                <a:solidFill>
                  <a:schemeClr val="accent6">
                    <a:lumMod val="75000"/>
                  </a:schemeClr>
                </a:solidFill>
                <a:latin typeface="Arial" panose="020B0604020202020204" pitchFamily="34" charset="0"/>
                <a:cs typeface="Arial" panose="020B0604020202020204" pitchFamily="34" charset="0"/>
              </a:rPr>
              <a:t>y_pred</a:t>
            </a:r>
            <a:r>
              <a:rPr lang="en-US" sz="1800" dirty="0">
                <a:solidFill>
                  <a:schemeClr val="accent6">
                    <a:lumMod val="75000"/>
                  </a:schemeClr>
                </a:solidFill>
                <a:latin typeface="Arial" panose="020B0604020202020204" pitchFamily="34" charset="0"/>
                <a:cs typeface="Arial" panose="020B0604020202020204" pitchFamily="34" charset="0"/>
              </a:rPr>
              <a:t> = [0, 0, 1, 0, 0, 1] </a:t>
            </a:r>
            <a:r>
              <a:rPr lang="en-US" sz="1800" dirty="0" err="1">
                <a:solidFill>
                  <a:schemeClr val="accent6">
                    <a:lumMod val="75000"/>
                  </a:schemeClr>
                </a:solidFill>
                <a:latin typeface="Arial" panose="020B0604020202020204" pitchFamily="34" charset="0"/>
                <a:cs typeface="Arial" panose="020B0604020202020204" pitchFamily="34" charset="0"/>
              </a:rPr>
              <a:t>recall_score</a:t>
            </a:r>
            <a:r>
              <a:rPr lang="en-US" sz="1800" dirty="0">
                <a:solidFill>
                  <a:schemeClr val="accent6">
                    <a:lumMod val="75000"/>
                  </a:schemeClr>
                </a:solidFill>
                <a:latin typeface="Arial" panose="020B0604020202020204" pitchFamily="34" charset="0"/>
                <a:cs typeface="Arial" panose="020B0604020202020204" pitchFamily="34" charset="0"/>
              </a:rPr>
              <a:t>(</a:t>
            </a:r>
            <a:r>
              <a:rPr lang="en-US" sz="1800" dirty="0" err="1">
                <a:solidFill>
                  <a:schemeClr val="accent6">
                    <a:lumMod val="75000"/>
                  </a:schemeClr>
                </a:solidFill>
                <a:latin typeface="Arial" panose="020B0604020202020204" pitchFamily="34" charset="0"/>
                <a:cs typeface="Arial" panose="020B0604020202020204" pitchFamily="34" charset="0"/>
              </a:rPr>
              <a:t>y_true</a:t>
            </a:r>
            <a:r>
              <a:rPr lang="en-US" sz="1800" dirty="0">
                <a:solidFill>
                  <a:schemeClr val="accent6">
                    <a:lumMod val="75000"/>
                  </a:schemeClr>
                </a:solidFill>
                <a:latin typeface="Arial" panose="020B0604020202020204" pitchFamily="34" charset="0"/>
                <a:cs typeface="Arial" panose="020B0604020202020204" pitchFamily="34" charset="0"/>
              </a:rPr>
              <a:t>, </a:t>
            </a:r>
            <a:r>
              <a:rPr lang="en-US" sz="1800" dirty="0" err="1">
                <a:solidFill>
                  <a:schemeClr val="accent6">
                    <a:lumMod val="75000"/>
                  </a:schemeClr>
                </a:solidFill>
                <a:latin typeface="Arial" panose="020B0604020202020204" pitchFamily="34" charset="0"/>
                <a:cs typeface="Arial" panose="020B0604020202020204" pitchFamily="34" charset="0"/>
              </a:rPr>
              <a:t>y_pred</a:t>
            </a:r>
            <a:r>
              <a:rPr lang="en-US" sz="1800" dirty="0">
                <a:solidFill>
                  <a:schemeClr val="accent6">
                    <a:lumMod val="75000"/>
                  </a:schemeClr>
                </a:solidFill>
                <a:latin typeface="Arial" panose="020B0604020202020204" pitchFamily="34" charset="0"/>
                <a:cs typeface="Arial" panose="020B0604020202020204" pitchFamily="34" charset="0"/>
              </a:rPr>
              <a:t>) </a:t>
            </a:r>
          </a:p>
          <a:p>
            <a:pPr marL="0" indent="0">
              <a:buNone/>
            </a:pPr>
            <a:endParaRPr lang="en-US" sz="1800" dirty="0">
              <a:solidFill>
                <a:schemeClr val="accent6">
                  <a:lumMod val="75000"/>
                </a:schemeClr>
              </a:solidFill>
              <a:latin typeface="Arial" panose="020B0604020202020204" pitchFamily="34" charset="0"/>
              <a:cs typeface="Arial" panose="020B0604020202020204" pitchFamily="34" charset="0"/>
            </a:endParaRPr>
          </a:p>
          <a:p>
            <a:pPr marL="0" indent="0">
              <a:buNone/>
            </a:pPr>
            <a:r>
              <a:rPr lang="en-US" sz="1800" dirty="0">
                <a:solidFill>
                  <a:schemeClr val="accent6">
                    <a:lumMod val="75000"/>
                  </a:schemeClr>
                </a:solidFill>
                <a:latin typeface="Arial" panose="020B0604020202020204" pitchFamily="34" charset="0"/>
                <a:cs typeface="Arial" panose="020B0604020202020204" pitchFamily="34" charset="0"/>
              </a:rPr>
              <a:t>&gt;&gt;&gt; 0.333333</a:t>
            </a:r>
          </a:p>
        </p:txBody>
      </p:sp>
    </p:spTree>
    <p:extLst>
      <p:ext uri="{BB962C8B-B14F-4D97-AF65-F5344CB8AC3E}">
        <p14:creationId xmlns:p14="http://schemas.microsoft.com/office/powerpoint/2010/main" val="13256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vs Recall</a:t>
            </a:r>
          </a:p>
        </p:txBody>
      </p:sp>
      <p:sp>
        <p:nvSpPr>
          <p:cNvPr id="3" name="Content Placeholder 2"/>
          <p:cNvSpPr>
            <a:spLocks noGrp="1"/>
          </p:cNvSpPr>
          <p:nvPr>
            <p:ph sz="half" idx="1"/>
          </p:nvPr>
        </p:nvSpPr>
        <p:spPr/>
        <p:txBody>
          <a:bodyPr>
            <a:normAutofit/>
          </a:bodyPr>
          <a:lstStyle/>
          <a:p>
            <a:pPr marL="0" indent="0">
              <a:buNone/>
            </a:pPr>
            <a:r>
              <a:rPr lang="en-US" sz="2000" b="1" dirty="0"/>
              <a:t>Precision</a:t>
            </a:r>
            <a:r>
              <a:rPr lang="en-US" sz="2000" dirty="0"/>
              <a:t> attempts to answer the following question:</a:t>
            </a:r>
          </a:p>
          <a:p>
            <a:r>
              <a:rPr lang="en-US" sz="2000" dirty="0">
                <a:solidFill>
                  <a:srgbClr val="FF0000"/>
                </a:solidFill>
              </a:rPr>
              <a:t>What proportion of positive identifications was actually correct?</a:t>
            </a:r>
          </a:p>
        </p:txBody>
      </p:sp>
      <p:sp>
        <p:nvSpPr>
          <p:cNvPr id="4" name="Content Placeholder 3"/>
          <p:cNvSpPr>
            <a:spLocks noGrp="1"/>
          </p:cNvSpPr>
          <p:nvPr>
            <p:ph sz="half" idx="2"/>
          </p:nvPr>
        </p:nvSpPr>
        <p:spPr/>
        <p:txBody>
          <a:bodyPr>
            <a:normAutofit/>
          </a:bodyPr>
          <a:lstStyle/>
          <a:p>
            <a:pPr marL="0" indent="0">
              <a:buNone/>
            </a:pPr>
            <a:r>
              <a:rPr lang="en-US" sz="2000" b="1" dirty="0"/>
              <a:t>Recall</a:t>
            </a:r>
            <a:r>
              <a:rPr lang="en-US" sz="2000" dirty="0"/>
              <a:t> attempts to answer the following question:</a:t>
            </a:r>
          </a:p>
          <a:p>
            <a:r>
              <a:rPr lang="en-US" sz="2000" dirty="0">
                <a:solidFill>
                  <a:srgbClr val="FF0000"/>
                </a:solidFill>
              </a:rPr>
              <a:t>What proportion of actual positives was identified correctly?</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411" y="3110828"/>
            <a:ext cx="1838325"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8230" y="3110827"/>
            <a:ext cx="16192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26255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897E-7168-57E3-3ADF-29F151260031}"/>
              </a:ext>
            </a:extLst>
          </p:cNvPr>
          <p:cNvSpPr>
            <a:spLocks noGrp="1"/>
          </p:cNvSpPr>
          <p:nvPr>
            <p:ph type="title"/>
          </p:nvPr>
        </p:nvSpPr>
        <p:spPr>
          <a:xfrm>
            <a:off x="533400" y="0"/>
            <a:ext cx="8229600" cy="857250"/>
          </a:xfrm>
        </p:spPr>
        <p:txBody>
          <a:bodyPr/>
          <a:lstStyle/>
          <a:p>
            <a:r>
              <a:rPr lang="en-US" dirty="0"/>
              <a:t>F1 Score</a:t>
            </a:r>
          </a:p>
        </p:txBody>
      </p:sp>
      <p:sp>
        <p:nvSpPr>
          <p:cNvPr id="5" name="Content Placeholder 2">
            <a:extLst>
              <a:ext uri="{FF2B5EF4-FFF2-40B4-BE49-F238E27FC236}">
                <a16:creationId xmlns:a16="http://schemas.microsoft.com/office/drawing/2014/main" id="{C087D0F7-A381-EA0A-4083-F20261AEC95F}"/>
              </a:ext>
            </a:extLst>
          </p:cNvPr>
          <p:cNvSpPr txBox="1">
            <a:spLocks/>
          </p:cNvSpPr>
          <p:nvPr/>
        </p:nvSpPr>
        <p:spPr>
          <a:xfrm>
            <a:off x="76200" y="857250"/>
            <a:ext cx="4495800" cy="339447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Wingdings" pitchFamily="2" charset="2"/>
              <a:buChar char="§"/>
              <a:defRPr sz="16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Wingdings" pitchFamily="2" charset="2"/>
              <a:buChar char="§"/>
              <a:defRPr sz="18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a:t>F1-score combines both Recall and Precision.</a:t>
            </a:r>
          </a:p>
          <a:p>
            <a:r>
              <a:rPr lang="en-US" sz="2000" dirty="0"/>
              <a:t>It is the harmonic mean of recall &amp; precision. </a:t>
            </a:r>
          </a:p>
          <a:p>
            <a:r>
              <a:rPr lang="en-US" sz="2000" dirty="0"/>
              <a:t>The harmonic mean is more sensitive to low values, so the F1 will be high only when both precision &amp; recall are high.</a:t>
            </a:r>
          </a:p>
        </p:txBody>
      </p:sp>
      <p:sp>
        <p:nvSpPr>
          <p:cNvPr id="6" name="Content Placeholder 4">
            <a:extLst>
              <a:ext uri="{FF2B5EF4-FFF2-40B4-BE49-F238E27FC236}">
                <a16:creationId xmlns:a16="http://schemas.microsoft.com/office/drawing/2014/main" id="{30908374-0A8F-94BE-CECF-E9D2D8DF32A9}"/>
              </a:ext>
            </a:extLst>
          </p:cNvPr>
          <p:cNvSpPr txBox="1">
            <a:spLocks/>
          </p:cNvSpPr>
          <p:nvPr/>
        </p:nvSpPr>
        <p:spPr>
          <a:xfrm>
            <a:off x="4805855" y="857250"/>
            <a:ext cx="4038600" cy="4286250"/>
          </a:xfrm>
          <a:prstGeom prst="rect">
            <a:avLst/>
          </a:prstGeom>
        </p:spPr>
        <p:txBody>
          <a:bodyPr>
            <a:normAutofit/>
          </a:bodyPr>
          <a:lst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itchFamily="2" charset="2"/>
              <a:buNone/>
            </a:pPr>
            <a:r>
              <a:rPr lang="en-US" sz="2000" dirty="0"/>
              <a:t>F1 can be generated easily using f1_score() function from </a:t>
            </a:r>
            <a:r>
              <a:rPr lang="en-US" sz="2000" dirty="0" err="1"/>
              <a:t>sklearn</a:t>
            </a:r>
            <a:r>
              <a:rPr lang="en-US" sz="2000" dirty="0"/>
              <a:t> library.</a:t>
            </a:r>
            <a:br>
              <a:rPr lang="en-US" sz="2000" dirty="0"/>
            </a:br>
            <a:r>
              <a:rPr lang="en-US" sz="2000" dirty="0"/>
              <a:t>The function takes 2 required parameters</a:t>
            </a:r>
            <a:br>
              <a:rPr lang="en-US" sz="2000" dirty="0"/>
            </a:br>
            <a:r>
              <a:rPr lang="en-US" sz="2000" dirty="0"/>
              <a:t>1) Correct Target labels</a:t>
            </a:r>
            <a:br>
              <a:rPr lang="en-US" sz="2000" dirty="0"/>
            </a:br>
            <a:r>
              <a:rPr lang="en-US" sz="2000" dirty="0"/>
              <a:t>2) Predicted Target labels</a:t>
            </a:r>
          </a:p>
          <a:p>
            <a:pPr marL="0" indent="0">
              <a:buFont typeface="Wingdings" pitchFamily="2" charset="2"/>
              <a:buNone/>
            </a:pPr>
            <a:endParaRPr lang="en-US" sz="2000" dirty="0"/>
          </a:p>
        </p:txBody>
      </p:sp>
      <p:sp>
        <p:nvSpPr>
          <p:cNvPr id="7" name="TextBox 6">
            <a:extLst>
              <a:ext uri="{FF2B5EF4-FFF2-40B4-BE49-F238E27FC236}">
                <a16:creationId xmlns:a16="http://schemas.microsoft.com/office/drawing/2014/main" id="{1F65C242-F161-A1C0-E021-0C56772B1008}"/>
              </a:ext>
            </a:extLst>
          </p:cNvPr>
          <p:cNvSpPr txBox="1"/>
          <p:nvPr/>
        </p:nvSpPr>
        <p:spPr>
          <a:xfrm>
            <a:off x="4805855" y="3000375"/>
            <a:ext cx="4038600" cy="2031325"/>
          </a:xfrm>
          <a:prstGeom prst="rect">
            <a:avLst/>
          </a:prstGeom>
          <a:noFill/>
        </p:spPr>
        <p:txBody>
          <a:bodyPr wrap="square" rtlCol="0">
            <a:spAutoFit/>
          </a:bodyPr>
          <a:lstStyle/>
          <a:p>
            <a:pPr marL="0" indent="0">
              <a:buFont typeface="Wingdings" pitchFamily="2" charset="2"/>
              <a:buNone/>
            </a:pPr>
            <a:endParaRPr lang="en-US" sz="1400" dirty="0"/>
          </a:p>
          <a:p>
            <a:pPr marL="0" indent="0">
              <a:buFont typeface="Wingdings" pitchFamily="2" charset="2"/>
              <a:buNone/>
            </a:pPr>
            <a:r>
              <a:rPr lang="en-US" sz="1400" dirty="0">
                <a:solidFill>
                  <a:schemeClr val="accent6">
                    <a:lumMod val="75000"/>
                  </a:schemeClr>
                </a:solidFill>
              </a:rPr>
              <a:t>## dummy example </a:t>
            </a:r>
          </a:p>
          <a:p>
            <a:pPr marL="0" indent="0">
              <a:buFont typeface="Wingdings" pitchFamily="2" charset="2"/>
              <a:buNone/>
            </a:pPr>
            <a:r>
              <a:rPr lang="en-US" sz="1400" dirty="0">
                <a:solidFill>
                  <a:schemeClr val="accent6">
                    <a:lumMod val="75000"/>
                  </a:schemeClr>
                </a:solidFill>
              </a:rPr>
              <a:t>from </a:t>
            </a:r>
            <a:r>
              <a:rPr lang="en-US" sz="1400" dirty="0" err="1">
                <a:solidFill>
                  <a:schemeClr val="accent6">
                    <a:lumMod val="75000"/>
                  </a:schemeClr>
                </a:solidFill>
              </a:rPr>
              <a:t>sklearn.metrics</a:t>
            </a:r>
            <a:r>
              <a:rPr lang="en-US" sz="1400" dirty="0">
                <a:solidFill>
                  <a:schemeClr val="accent6">
                    <a:lumMod val="75000"/>
                  </a:schemeClr>
                </a:solidFill>
              </a:rPr>
              <a:t> import f1_score</a:t>
            </a:r>
          </a:p>
          <a:p>
            <a:pPr marL="0" indent="0">
              <a:buFont typeface="Wingdings" pitchFamily="2" charset="2"/>
              <a:buNone/>
            </a:pPr>
            <a:r>
              <a:rPr lang="en-US" sz="1400" dirty="0" err="1">
                <a:solidFill>
                  <a:schemeClr val="accent6">
                    <a:lumMod val="75000"/>
                  </a:schemeClr>
                </a:solidFill>
              </a:rPr>
              <a:t>y_true</a:t>
            </a:r>
            <a:r>
              <a:rPr lang="en-US" sz="1400" dirty="0">
                <a:solidFill>
                  <a:schemeClr val="accent6">
                    <a:lumMod val="75000"/>
                  </a:schemeClr>
                </a:solidFill>
              </a:rPr>
              <a:t> = [[0, 0, 0], [1, 1, 1], [0, 1, 1]]</a:t>
            </a:r>
          </a:p>
          <a:p>
            <a:pPr marL="0" indent="0">
              <a:buFont typeface="Wingdings" pitchFamily="2" charset="2"/>
              <a:buNone/>
            </a:pPr>
            <a:r>
              <a:rPr lang="en-US" sz="1400" dirty="0" err="1">
                <a:solidFill>
                  <a:schemeClr val="accent6">
                    <a:lumMod val="75000"/>
                  </a:schemeClr>
                </a:solidFill>
              </a:rPr>
              <a:t>y_pred</a:t>
            </a:r>
            <a:r>
              <a:rPr lang="en-US" sz="1400" dirty="0">
                <a:solidFill>
                  <a:schemeClr val="accent6">
                    <a:lumMod val="75000"/>
                  </a:schemeClr>
                </a:solidFill>
              </a:rPr>
              <a:t> = [[0, 0, 0], [1, 1, 1], [1, 1, 0]]</a:t>
            </a:r>
          </a:p>
          <a:p>
            <a:pPr marL="0" indent="0">
              <a:buFont typeface="Wingdings" pitchFamily="2" charset="2"/>
              <a:buNone/>
            </a:pPr>
            <a:r>
              <a:rPr lang="en-US" sz="1400" dirty="0">
                <a:solidFill>
                  <a:schemeClr val="accent6">
                    <a:lumMod val="75000"/>
                  </a:schemeClr>
                </a:solidFill>
              </a:rPr>
              <a:t>f1_score(</a:t>
            </a:r>
            <a:r>
              <a:rPr lang="en-US" sz="1400" dirty="0" err="1">
                <a:solidFill>
                  <a:schemeClr val="accent6">
                    <a:lumMod val="75000"/>
                  </a:schemeClr>
                </a:solidFill>
              </a:rPr>
              <a:t>y_true</a:t>
            </a:r>
            <a:r>
              <a:rPr lang="en-US" sz="1400" dirty="0">
                <a:solidFill>
                  <a:schemeClr val="accent6">
                    <a:lumMod val="75000"/>
                  </a:schemeClr>
                </a:solidFill>
              </a:rPr>
              <a:t>, </a:t>
            </a:r>
            <a:r>
              <a:rPr lang="en-US" sz="1400" dirty="0" err="1">
                <a:solidFill>
                  <a:schemeClr val="accent6">
                    <a:lumMod val="75000"/>
                  </a:schemeClr>
                </a:solidFill>
              </a:rPr>
              <a:t>y_pred</a:t>
            </a:r>
            <a:r>
              <a:rPr lang="en-US" sz="1400" dirty="0">
                <a:solidFill>
                  <a:schemeClr val="accent6">
                    <a:lumMod val="75000"/>
                  </a:schemeClr>
                </a:solidFill>
              </a:rPr>
              <a:t>, average=None)   </a:t>
            </a:r>
          </a:p>
          <a:p>
            <a:pPr marL="0" indent="0">
              <a:buFont typeface="Wingdings" pitchFamily="2" charset="2"/>
              <a:buNone/>
            </a:pPr>
            <a:endParaRPr lang="en-US" sz="1400" dirty="0">
              <a:solidFill>
                <a:schemeClr val="accent6">
                  <a:lumMod val="75000"/>
                </a:schemeClr>
              </a:solidFill>
            </a:endParaRPr>
          </a:p>
          <a:p>
            <a:pPr marL="0" indent="0">
              <a:buFont typeface="Wingdings" pitchFamily="2" charset="2"/>
              <a:buNone/>
            </a:pPr>
            <a:r>
              <a:rPr lang="en-US" sz="1400" dirty="0">
                <a:solidFill>
                  <a:schemeClr val="accent6">
                    <a:lumMod val="75000"/>
                  </a:schemeClr>
                </a:solidFill>
              </a:rPr>
              <a:t>&gt;&gt;&gt; array([0.66666667, 1. , 0.66666667])</a:t>
            </a:r>
          </a:p>
          <a:p>
            <a:endParaRPr lang="en-US" sz="1400" dirty="0"/>
          </a:p>
        </p:txBody>
      </p:sp>
    </p:spTree>
    <p:extLst>
      <p:ext uri="{BB962C8B-B14F-4D97-AF65-F5344CB8AC3E}">
        <p14:creationId xmlns:p14="http://schemas.microsoft.com/office/powerpoint/2010/main" val="1071263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6B8AD3-A5BD-4C1A-A336-4DE67919058D}"/>
              </a:ext>
            </a:extLst>
          </p:cNvPr>
          <p:cNvSpPr>
            <a:spLocks noGrp="1"/>
          </p:cNvSpPr>
          <p:nvPr>
            <p:ph type="title"/>
          </p:nvPr>
        </p:nvSpPr>
        <p:spPr>
          <a:xfrm>
            <a:off x="448965" y="281175"/>
            <a:ext cx="8246070" cy="610820"/>
          </a:xfrm>
        </p:spPr>
        <p:txBody>
          <a:bodyPr>
            <a:normAutofit fontScale="90000"/>
          </a:bodyPr>
          <a:lstStyle/>
          <a:p>
            <a:r>
              <a:rPr lang="en-US" dirty="0"/>
              <a:t>F1 Score</a:t>
            </a:r>
          </a:p>
        </p:txBody>
      </p:sp>
      <p:sp>
        <p:nvSpPr>
          <p:cNvPr id="6" name="Content Placeholder 5">
            <a:extLst>
              <a:ext uri="{FF2B5EF4-FFF2-40B4-BE49-F238E27FC236}">
                <a16:creationId xmlns:a16="http://schemas.microsoft.com/office/drawing/2014/main" id="{74AB8E36-CE18-428F-953E-B70567D0AA8F}"/>
              </a:ext>
            </a:extLst>
          </p:cNvPr>
          <p:cNvSpPr>
            <a:spLocks noGrp="1"/>
          </p:cNvSpPr>
          <p:nvPr>
            <p:ph idx="1"/>
          </p:nvPr>
        </p:nvSpPr>
        <p:spPr>
          <a:xfrm>
            <a:off x="448966" y="765871"/>
            <a:ext cx="8246070" cy="3817620"/>
          </a:xfrm>
        </p:spPr>
        <p:txBody>
          <a:bodyPr>
            <a:normAutofit lnSpcReduction="10000"/>
          </a:bodyPr>
          <a:lstStyle/>
          <a:p>
            <a:pPr marL="0" indent="0">
              <a:buNone/>
            </a:pPr>
            <a:r>
              <a:rPr lang="en-US" sz="2000" b="1" dirty="0"/>
              <a:t>Use case:</a:t>
            </a:r>
          </a:p>
          <a:p>
            <a:r>
              <a:rPr lang="en-US" sz="2000" dirty="0"/>
              <a:t>Let’s take an example where we must give equal importance to both the classes – classify an email as Spam and non-Spam. </a:t>
            </a:r>
          </a:p>
          <a:p>
            <a:r>
              <a:rPr lang="en-US" sz="2000" dirty="0"/>
              <a:t>Let’s assume that the model was trained only a highly imbalanced training dataset. </a:t>
            </a:r>
          </a:p>
          <a:p>
            <a:r>
              <a:rPr lang="en-US" sz="2000" dirty="0"/>
              <a:t>Here, Spam is “positive” and non-Spam is “negative” and the training dataset was 90% spam emails and 10% non-spam emails. </a:t>
            </a:r>
          </a:p>
          <a:p>
            <a:r>
              <a:rPr lang="en-US" sz="2000" dirty="0"/>
              <a:t>A model with high accuracy will know to correctly identify all the spam emails but will have trouble identifying non-spam emails. </a:t>
            </a:r>
          </a:p>
          <a:p>
            <a:r>
              <a:rPr lang="en-US" sz="2000" dirty="0"/>
              <a:t>Hence, a lot of important emails will end up going to the spam folder. </a:t>
            </a:r>
          </a:p>
          <a:p>
            <a:r>
              <a:rPr lang="en-US" sz="2000" dirty="0"/>
              <a:t>But if we select a model that has a high F1 score, it will perform better in classifying non-spam from spam.</a:t>
            </a:r>
          </a:p>
        </p:txBody>
      </p:sp>
    </p:spTree>
    <p:extLst>
      <p:ext uri="{BB962C8B-B14F-4D97-AF65-F5344CB8AC3E}">
        <p14:creationId xmlns:p14="http://schemas.microsoft.com/office/powerpoint/2010/main" val="199318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92C5FCC-C0A7-4FDC-A788-EE4A96C2C687}"/>
              </a:ext>
            </a:extLst>
          </p:cNvPr>
          <p:cNvSpPr>
            <a:spLocks noGrp="1"/>
          </p:cNvSpPr>
          <p:nvPr>
            <p:ph type="title"/>
          </p:nvPr>
        </p:nvSpPr>
        <p:spPr>
          <a:xfrm>
            <a:off x="457200" y="16019"/>
            <a:ext cx="8229600" cy="857250"/>
          </a:xfrm>
        </p:spPr>
        <p:txBody>
          <a:bodyPr/>
          <a:lstStyle/>
          <a:p>
            <a:r>
              <a:rPr lang="en-US" dirty="0"/>
              <a:t>Evaluation Metrics</a:t>
            </a:r>
          </a:p>
        </p:txBody>
      </p:sp>
      <p:pic>
        <p:nvPicPr>
          <p:cNvPr id="8" name="Content Placeholder 7">
            <a:extLst>
              <a:ext uri="{FF2B5EF4-FFF2-40B4-BE49-F238E27FC236}">
                <a16:creationId xmlns:a16="http://schemas.microsoft.com/office/drawing/2014/main" id="{87FA7443-E296-42FE-AB56-7420FF1CDFC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483" y="907746"/>
            <a:ext cx="4038600" cy="3287021"/>
          </a:xfrm>
        </p:spPr>
      </p:pic>
      <p:pic>
        <p:nvPicPr>
          <p:cNvPr id="12" name="Content Placeholder 11">
            <a:extLst>
              <a:ext uri="{FF2B5EF4-FFF2-40B4-BE49-F238E27FC236}">
                <a16:creationId xmlns:a16="http://schemas.microsoft.com/office/drawing/2014/main" id="{14A300CF-2636-49E9-88F4-CFA2BA177EF8}"/>
              </a:ext>
            </a:extLst>
          </p:cNvPr>
          <p:cNvPicPr>
            <a:picLocks noGrp="1" noChangeAspect="1"/>
          </p:cNvPicPr>
          <p:nvPr>
            <p:ph sz="half" idx="2"/>
          </p:nvPr>
        </p:nvPicPr>
        <p:blipFill>
          <a:blip r:embed="rId3"/>
          <a:stretch>
            <a:fillRect/>
          </a:stretch>
        </p:blipFill>
        <p:spPr>
          <a:xfrm>
            <a:off x="3566060" y="873269"/>
            <a:ext cx="5341457" cy="3190588"/>
          </a:xfrm>
          <a:prstGeom prst="rect">
            <a:avLst/>
          </a:prstGeom>
        </p:spPr>
      </p:pic>
    </p:spTree>
    <p:extLst>
      <p:ext uri="{BB962C8B-B14F-4D97-AF65-F5344CB8AC3E}">
        <p14:creationId xmlns:p14="http://schemas.microsoft.com/office/powerpoint/2010/main" val="396102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6D5-1116-48DE-803E-3644294356EE}"/>
              </a:ext>
            </a:extLst>
          </p:cNvPr>
          <p:cNvSpPr>
            <a:spLocks noGrp="1"/>
          </p:cNvSpPr>
          <p:nvPr>
            <p:ph type="title"/>
          </p:nvPr>
        </p:nvSpPr>
        <p:spPr>
          <a:xfrm>
            <a:off x="457200" y="0"/>
            <a:ext cx="8229600" cy="857250"/>
          </a:xfrm>
        </p:spPr>
        <p:txBody>
          <a:bodyPr/>
          <a:lstStyle/>
          <a:p>
            <a:r>
              <a:rPr lang="en-US" b="1" dirty="0"/>
              <a:t>Ideal Recall or Precision</a:t>
            </a:r>
            <a:endParaRPr lang="en-US" dirty="0"/>
          </a:p>
        </p:txBody>
      </p:sp>
      <p:sp>
        <p:nvSpPr>
          <p:cNvPr id="4" name="Content Placeholder 3">
            <a:extLst>
              <a:ext uri="{FF2B5EF4-FFF2-40B4-BE49-F238E27FC236}">
                <a16:creationId xmlns:a16="http://schemas.microsoft.com/office/drawing/2014/main" id="{57CBC427-E329-53D7-ED01-9801C3D2C24D}"/>
              </a:ext>
            </a:extLst>
          </p:cNvPr>
          <p:cNvSpPr>
            <a:spLocks noGrp="1"/>
          </p:cNvSpPr>
          <p:nvPr>
            <p:ph sz="half" idx="1"/>
          </p:nvPr>
        </p:nvSpPr>
        <p:spPr>
          <a:xfrm>
            <a:off x="457200" y="732572"/>
            <a:ext cx="8229600" cy="3098800"/>
          </a:xfrm>
        </p:spPr>
        <p:txBody>
          <a:bodyPr>
            <a:normAutofit/>
          </a:bodyPr>
          <a:lstStyle/>
          <a:p>
            <a:r>
              <a:rPr lang="en-US" sz="2000" dirty="0"/>
              <a:t>We can play with the classification model threshold to adjust recall or precision. </a:t>
            </a:r>
          </a:p>
          <a:p>
            <a:r>
              <a:rPr lang="en-US" sz="2000" dirty="0">
                <a:solidFill>
                  <a:srgbClr val="FF0000"/>
                </a:solidFill>
              </a:rPr>
              <a:t>In reality, there is no ideal recall or precision</a:t>
            </a:r>
            <a:r>
              <a:rPr lang="en-US" sz="2000" dirty="0"/>
              <a:t>. </a:t>
            </a:r>
          </a:p>
          <a:p>
            <a:r>
              <a:rPr lang="en-US" sz="2000" dirty="0"/>
              <a:t>It all depends on what kind of classification task is it. </a:t>
            </a:r>
          </a:p>
          <a:p>
            <a:r>
              <a:rPr lang="en-US" sz="2000" dirty="0"/>
              <a:t>For example, in the case of a cancer detection system, you’ll prefer having high recall &amp; low precision. </a:t>
            </a:r>
          </a:p>
          <a:p>
            <a:r>
              <a:rPr lang="en-US" sz="2000" dirty="0"/>
              <a:t>Whereas in the case of an abusive word detector, you’ll prefer having high precision but low recall.</a:t>
            </a:r>
          </a:p>
          <a:p>
            <a:endParaRPr lang="en-US" sz="2000" dirty="0"/>
          </a:p>
        </p:txBody>
      </p:sp>
    </p:spTree>
    <p:extLst>
      <p:ext uri="{BB962C8B-B14F-4D97-AF65-F5344CB8AC3E}">
        <p14:creationId xmlns:p14="http://schemas.microsoft.com/office/powerpoint/2010/main" val="23626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fontScale="90000"/>
          </a:bodyPr>
          <a:lstStyle/>
          <a:p>
            <a:r>
              <a:rPr lang="en-US" b="1" dirty="0"/>
              <a:t>Precision/Recall Trade-off</a:t>
            </a:r>
            <a:endParaRPr lang="en-US" dirty="0"/>
          </a:p>
        </p:txBody>
      </p:sp>
      <p:sp>
        <p:nvSpPr>
          <p:cNvPr id="3" name="Content Placeholder 2"/>
          <p:cNvSpPr>
            <a:spLocks noGrp="1"/>
          </p:cNvSpPr>
          <p:nvPr>
            <p:ph idx="1"/>
          </p:nvPr>
        </p:nvSpPr>
        <p:spPr/>
        <p:txBody>
          <a:bodyPr>
            <a:normAutofit/>
          </a:bodyPr>
          <a:lstStyle/>
          <a:p>
            <a:r>
              <a:rPr lang="en-US" sz="3000" dirty="0"/>
              <a:t>Increasing recall will decrease precision &amp; vice versa. </a:t>
            </a:r>
          </a:p>
          <a:p>
            <a:r>
              <a:rPr lang="en-US" sz="3000" dirty="0"/>
              <a:t>This is called Precision/Recall Trade-off.</a:t>
            </a:r>
          </a:p>
        </p:txBody>
      </p:sp>
    </p:spTree>
    <p:extLst>
      <p:ext uri="{BB962C8B-B14F-4D97-AF65-F5344CB8AC3E}">
        <p14:creationId xmlns:p14="http://schemas.microsoft.com/office/powerpoint/2010/main" val="302876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Precision/Recall Trade-off</a:t>
            </a:r>
            <a:endParaRPr lang="en-US" dirty="0"/>
          </a:p>
        </p:txBody>
      </p:sp>
      <p:pic>
        <p:nvPicPr>
          <p:cNvPr id="1638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57200" y="1200151"/>
            <a:ext cx="4038600" cy="2374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half" idx="2"/>
          </p:nvPr>
        </p:nvSpPr>
        <p:spPr/>
        <p:txBody>
          <a:bodyPr>
            <a:normAutofit/>
          </a:bodyPr>
          <a:lstStyle/>
          <a:p>
            <a:r>
              <a:rPr lang="en-US" sz="2000" dirty="0"/>
              <a:t>One way to represent the Precision/Recall trade-off is to plot precision against recall directly. </a:t>
            </a:r>
          </a:p>
          <a:p>
            <a:r>
              <a:rPr lang="en-US" sz="2000" dirty="0"/>
              <a:t>This can help you to pick a sweet spot for your model.</a:t>
            </a:r>
          </a:p>
        </p:txBody>
      </p:sp>
    </p:spTree>
    <p:extLst>
      <p:ext uri="{BB962C8B-B14F-4D97-AF65-F5344CB8AC3E}">
        <p14:creationId xmlns:p14="http://schemas.microsoft.com/office/powerpoint/2010/main" val="3995787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Code</a:t>
            </a:r>
          </a:p>
        </p:txBody>
      </p:sp>
      <p:sp>
        <p:nvSpPr>
          <p:cNvPr id="3" name="Content Placeholder 2"/>
          <p:cNvSpPr>
            <a:spLocks noGrp="1"/>
          </p:cNvSpPr>
          <p:nvPr>
            <p:ph sz="half" idx="1"/>
          </p:nvPr>
        </p:nvSpPr>
        <p:spPr>
          <a:xfrm>
            <a:off x="457200" y="1200151"/>
            <a:ext cx="3198570" cy="3394472"/>
          </a:xfrm>
        </p:spPr>
        <p:txBody>
          <a:bodyPr>
            <a:normAutofit/>
          </a:bodyPr>
          <a:lstStyle/>
          <a:p>
            <a:r>
              <a:rPr lang="en-US" dirty="0"/>
              <a:t>Python:</a:t>
            </a:r>
          </a:p>
          <a:p>
            <a:endParaRPr lang="en-US" dirty="0"/>
          </a:p>
          <a:p>
            <a:pPr marL="0" indent="0">
              <a:buNone/>
            </a:pPr>
            <a:r>
              <a:rPr lang="en-US" sz="2400" dirty="0" err="1"/>
              <a:t>classification_report</a:t>
            </a:r>
            <a:r>
              <a:rPr lang="en-US" sz="2400" dirty="0"/>
              <a:t>()</a:t>
            </a:r>
          </a:p>
        </p:txBody>
      </p:sp>
      <p:sp>
        <p:nvSpPr>
          <p:cNvPr id="4" name="Content Placeholder 3"/>
          <p:cNvSpPr>
            <a:spLocks noGrp="1"/>
          </p:cNvSpPr>
          <p:nvPr>
            <p:ph sz="half" idx="2"/>
          </p:nvPr>
        </p:nvSpPr>
        <p:spPr>
          <a:xfrm>
            <a:off x="3961180" y="1200151"/>
            <a:ext cx="4725620" cy="3394472"/>
          </a:xfrm>
        </p:spPr>
        <p:txBody>
          <a:bodyPr>
            <a:normAutofit/>
          </a:bodyPr>
          <a:lstStyle/>
          <a:p>
            <a:pPr marL="0" indent="0">
              <a:buNone/>
            </a:pPr>
            <a:r>
              <a:rPr lang="en-US" sz="1000" dirty="0">
                <a:latin typeface="Courier New" panose="02070309020205020404" pitchFamily="49" charset="0"/>
                <a:cs typeface="Courier New" panose="02070309020205020404" pitchFamily="49" charset="0"/>
              </a:rPr>
              <a:t>print(</a:t>
            </a:r>
            <a:r>
              <a:rPr lang="en-US" sz="1000" dirty="0" err="1">
                <a:latin typeface="Courier New" panose="02070309020205020404" pitchFamily="49" charset="0"/>
                <a:cs typeface="Courier New" panose="02070309020205020404" pitchFamily="49" charset="0"/>
              </a:rPr>
              <a:t>classification_report</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y_true</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y_pred</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target_names</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target_names</a:t>
            </a:r>
            <a:r>
              <a:rPr lang="en-US" sz="1000" dirty="0">
                <a:latin typeface="Courier New" panose="02070309020205020404" pitchFamily="49" charset="0"/>
                <a:cs typeface="Courier New" panose="02070309020205020404" pitchFamily="49" charset="0"/>
              </a:rPr>
              <a:t>))</a:t>
            </a:r>
          </a:p>
          <a:p>
            <a:pPr marL="0" indent="0">
              <a:buNone/>
            </a:pP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              precision    recall  f1-score   support</a:t>
            </a:r>
          </a:p>
          <a:p>
            <a:pPr marL="0" indent="0">
              <a:buNone/>
            </a:pP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     class 0       0.50      1.00      0.67         1</a:t>
            </a:r>
          </a:p>
          <a:p>
            <a:pPr marL="0" indent="0">
              <a:buNone/>
            </a:pPr>
            <a:r>
              <a:rPr lang="en-US" sz="1000" dirty="0">
                <a:latin typeface="Courier New" panose="02070309020205020404" pitchFamily="49" charset="0"/>
                <a:cs typeface="Courier New" panose="02070309020205020404" pitchFamily="49" charset="0"/>
              </a:rPr>
              <a:t>     class 1       0.00      0.00      0.00         1</a:t>
            </a:r>
          </a:p>
          <a:p>
            <a:pPr marL="0" indent="0">
              <a:buNone/>
            </a:pPr>
            <a:r>
              <a:rPr lang="en-US" sz="1000" dirty="0">
                <a:latin typeface="Courier New" panose="02070309020205020404" pitchFamily="49" charset="0"/>
                <a:cs typeface="Courier New" panose="02070309020205020404" pitchFamily="49" charset="0"/>
              </a:rPr>
              <a:t>     class 2       1.00      0.67      0.80         3</a:t>
            </a:r>
          </a:p>
          <a:p>
            <a:pPr marL="0" indent="0">
              <a:buNone/>
            </a:pP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    accuracy                           0.60         5</a:t>
            </a:r>
          </a:p>
          <a:p>
            <a:pPr marL="0" indent="0">
              <a:buNone/>
            </a:pPr>
            <a:r>
              <a:rPr lang="en-US" sz="1000" dirty="0">
                <a:latin typeface="Courier New" panose="02070309020205020404" pitchFamily="49" charset="0"/>
                <a:cs typeface="Courier New" panose="02070309020205020404" pitchFamily="49" charset="0"/>
              </a:rPr>
              <a:t>   macro </a:t>
            </a:r>
            <a:r>
              <a:rPr lang="en-US" sz="1000" dirty="0" err="1">
                <a:latin typeface="Courier New" panose="02070309020205020404" pitchFamily="49" charset="0"/>
                <a:cs typeface="Courier New" panose="02070309020205020404" pitchFamily="49" charset="0"/>
              </a:rPr>
              <a:t>avg</a:t>
            </a:r>
            <a:r>
              <a:rPr lang="en-US" sz="1000" dirty="0">
                <a:latin typeface="Courier New" panose="02070309020205020404" pitchFamily="49" charset="0"/>
                <a:cs typeface="Courier New" panose="02070309020205020404" pitchFamily="49" charset="0"/>
              </a:rPr>
              <a:t>       0.50      0.56      0.49         5</a:t>
            </a:r>
          </a:p>
          <a:p>
            <a:pPr marL="0" indent="0">
              <a:buNone/>
            </a:pPr>
            <a:r>
              <a:rPr lang="en-US" sz="1000" dirty="0">
                <a:latin typeface="Courier New" panose="02070309020205020404" pitchFamily="49" charset="0"/>
                <a:cs typeface="Courier New" panose="02070309020205020404" pitchFamily="49" charset="0"/>
              </a:rPr>
              <a:t>weighted </a:t>
            </a:r>
            <a:r>
              <a:rPr lang="en-US" sz="1000" dirty="0" err="1">
                <a:latin typeface="Courier New" panose="02070309020205020404" pitchFamily="49" charset="0"/>
                <a:cs typeface="Courier New" panose="02070309020205020404" pitchFamily="49" charset="0"/>
              </a:rPr>
              <a:t>avg</a:t>
            </a:r>
            <a:r>
              <a:rPr lang="en-US" sz="1000" dirty="0">
                <a:latin typeface="Courier New" panose="02070309020205020404" pitchFamily="49" charset="0"/>
                <a:cs typeface="Courier New" panose="02070309020205020404" pitchFamily="49" charset="0"/>
              </a:rPr>
              <a:t>       0.70      0.60      0.61         5</a:t>
            </a:r>
          </a:p>
        </p:txBody>
      </p:sp>
    </p:spTree>
    <p:extLst>
      <p:ext uri="{BB962C8B-B14F-4D97-AF65-F5344CB8AC3E}">
        <p14:creationId xmlns:p14="http://schemas.microsoft.com/office/powerpoint/2010/main" val="2563959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576E-40F7-D8DE-B2E6-1D4E1AACF30C}"/>
              </a:ext>
            </a:extLst>
          </p:cNvPr>
          <p:cNvSpPr>
            <a:spLocks noGrp="1"/>
          </p:cNvSpPr>
          <p:nvPr>
            <p:ph type="title"/>
          </p:nvPr>
        </p:nvSpPr>
        <p:spPr/>
        <p:txBody>
          <a:bodyPr>
            <a:noAutofit/>
          </a:bodyPr>
          <a:lstStyle/>
          <a:p>
            <a:r>
              <a:rPr lang="en-US" b="1" dirty="0">
                <a:solidFill>
                  <a:schemeClr val="tx1"/>
                </a:solidFill>
                <a:effectLst/>
              </a:rPr>
              <a:t>ROC Curve for Evaluation of Classification Model </a:t>
            </a:r>
            <a:endParaRPr lang="en-US" dirty="0"/>
          </a:p>
        </p:txBody>
      </p:sp>
      <p:sp>
        <p:nvSpPr>
          <p:cNvPr id="5" name="Content Placeholder 2">
            <a:extLst>
              <a:ext uri="{FF2B5EF4-FFF2-40B4-BE49-F238E27FC236}">
                <a16:creationId xmlns:a16="http://schemas.microsoft.com/office/drawing/2014/main" id="{7B639B4B-ADCA-5044-C943-ABD6D76508C8}"/>
              </a:ext>
            </a:extLst>
          </p:cNvPr>
          <p:cNvSpPr txBox="1">
            <a:spLocks/>
          </p:cNvSpPr>
          <p:nvPr/>
        </p:nvSpPr>
        <p:spPr>
          <a:xfrm>
            <a:off x="147144" y="1119241"/>
            <a:ext cx="5160579" cy="339447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Wingdings" pitchFamily="2" charset="2"/>
              <a:buChar char="§"/>
              <a:defRPr sz="16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Wingdings" pitchFamily="2" charset="2"/>
              <a:buChar char="§"/>
              <a:defRPr sz="18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a:t>ROC stands for Receiver Operating Characteristics. </a:t>
            </a:r>
          </a:p>
          <a:p>
            <a:r>
              <a:rPr lang="en-US" sz="2000" dirty="0"/>
              <a:t>It is a graph of True Positive Rate (TPR) vs False Positive Rate(FPR) (separates the ‘signal’ from the ‘noise’).</a:t>
            </a:r>
            <a:br>
              <a:rPr lang="en-US" sz="2000" dirty="0"/>
            </a:br>
            <a:r>
              <a:rPr lang="en-US" sz="2000" dirty="0"/>
              <a:t>1. TPR means recall.</a:t>
            </a:r>
            <a:br>
              <a:rPr lang="en-US" sz="2000" dirty="0"/>
            </a:br>
            <a:r>
              <a:rPr lang="en-US" sz="2000" dirty="0"/>
              <a:t>2. FPR is the ratio of Negative classes inaccurately being classified as positive.</a:t>
            </a:r>
          </a:p>
          <a:p>
            <a:pPr marL="0" indent="0">
              <a:buFont typeface="Wingdings" pitchFamily="2" charset="2"/>
              <a:buNone/>
            </a:pPr>
            <a:r>
              <a:rPr lang="en-US" sz="2000" dirty="0"/>
              <a:t>TPR=TP/(TP+FN)</a:t>
            </a:r>
            <a:br>
              <a:rPr lang="en-US" sz="2000" dirty="0"/>
            </a:br>
            <a:r>
              <a:rPr lang="en-US" sz="2000" dirty="0"/>
              <a:t>FPR = FP/(FP+TN)</a:t>
            </a:r>
          </a:p>
          <a:p>
            <a:endParaRPr lang="en-US" sz="2000" dirty="0"/>
          </a:p>
        </p:txBody>
      </p:sp>
      <p:pic>
        <p:nvPicPr>
          <p:cNvPr id="6" name="Picture 3">
            <a:extLst>
              <a:ext uri="{FF2B5EF4-FFF2-40B4-BE49-F238E27FC236}">
                <a16:creationId xmlns:a16="http://schemas.microsoft.com/office/drawing/2014/main" id="{7100B978-0FC6-693C-BD4B-421777B60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096249"/>
            <a:ext cx="4038600" cy="2772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033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fontScale="90000"/>
          </a:bodyPr>
          <a:lstStyle/>
          <a:p>
            <a:r>
              <a:rPr lang="en-US" b="1" dirty="0"/>
              <a:t>Basic Concepts</a:t>
            </a:r>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5437" y="914400"/>
            <a:ext cx="595312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62405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410AD-5DF3-16A9-FED5-BBCEEBCD003F}"/>
              </a:ext>
            </a:extLst>
          </p:cNvPr>
          <p:cNvSpPr>
            <a:spLocks noGrp="1"/>
          </p:cNvSpPr>
          <p:nvPr>
            <p:ph type="title"/>
          </p:nvPr>
        </p:nvSpPr>
        <p:spPr/>
        <p:txBody>
          <a:bodyPr>
            <a:noAutofit/>
          </a:bodyPr>
          <a:lstStyle/>
          <a:p>
            <a:r>
              <a:rPr lang="en-US" b="1" dirty="0">
                <a:solidFill>
                  <a:schemeClr val="tx1"/>
                </a:solidFill>
                <a:effectLst/>
              </a:rPr>
              <a:t>AUC for Evaluation of Classification Model </a:t>
            </a:r>
            <a:endParaRPr lang="en-US" dirty="0"/>
          </a:p>
        </p:txBody>
      </p:sp>
      <p:sp>
        <p:nvSpPr>
          <p:cNvPr id="5" name="Content Placeholder 2">
            <a:extLst>
              <a:ext uri="{FF2B5EF4-FFF2-40B4-BE49-F238E27FC236}">
                <a16:creationId xmlns:a16="http://schemas.microsoft.com/office/drawing/2014/main" id="{31819A26-F5DB-D15D-9DC2-C0882008840A}"/>
              </a:ext>
            </a:extLst>
          </p:cNvPr>
          <p:cNvSpPr txBox="1">
            <a:spLocks/>
          </p:cNvSpPr>
          <p:nvPr/>
        </p:nvSpPr>
        <p:spPr>
          <a:xfrm>
            <a:off x="99848" y="1096249"/>
            <a:ext cx="5005552" cy="38856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6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Wingdings" pitchFamily="2" charset="2"/>
              <a:buChar char="§"/>
              <a:defRPr sz="16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Wingdings" pitchFamily="2" charset="2"/>
              <a:buChar char="§"/>
              <a:defRPr sz="18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sz="2000" dirty="0"/>
              <a:t>The </a:t>
            </a:r>
            <a:r>
              <a:rPr lang="en-US" sz="2000" b="1" dirty="0"/>
              <a:t>Area Under the Curve (AUC) </a:t>
            </a:r>
            <a:r>
              <a:rPr lang="en-US" sz="2000" dirty="0"/>
              <a:t>is the measure of the ability of a classifier to distinguish between classes and is used as a summary of the ROC curve.</a:t>
            </a:r>
          </a:p>
          <a:p>
            <a:r>
              <a:rPr lang="en-US" sz="2000" dirty="0"/>
              <a:t>The higher the AUC, the better the performance of the model at distinguishing between the positive and negative classes.</a:t>
            </a:r>
          </a:p>
        </p:txBody>
      </p:sp>
      <p:pic>
        <p:nvPicPr>
          <p:cNvPr id="6" name="Content Placeholder 7">
            <a:extLst>
              <a:ext uri="{FF2B5EF4-FFF2-40B4-BE49-F238E27FC236}">
                <a16:creationId xmlns:a16="http://schemas.microsoft.com/office/drawing/2014/main" id="{E0F11AD4-140B-6A38-7CE6-F20D88589C58}"/>
              </a:ext>
            </a:extLst>
          </p:cNvPr>
          <p:cNvPicPr>
            <a:picLocks noChangeAspect="1"/>
          </p:cNvPicPr>
          <p:nvPr/>
        </p:nvPicPr>
        <p:blipFill>
          <a:blip r:embed="rId2"/>
          <a:stretch>
            <a:fillRect/>
          </a:stretch>
        </p:blipFill>
        <p:spPr>
          <a:xfrm>
            <a:off x="5105400" y="1273227"/>
            <a:ext cx="4038600" cy="2449135"/>
          </a:xfrm>
          <a:prstGeom prst="rect">
            <a:avLst/>
          </a:prstGeom>
        </p:spPr>
      </p:pic>
    </p:spTree>
    <p:extLst>
      <p:ext uri="{BB962C8B-B14F-4D97-AF65-F5344CB8AC3E}">
        <p14:creationId xmlns:p14="http://schemas.microsoft.com/office/powerpoint/2010/main" val="19865440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2481-87B5-4C72-8686-ED46F1245350}"/>
              </a:ext>
            </a:extLst>
          </p:cNvPr>
          <p:cNvSpPr>
            <a:spLocks noGrp="1"/>
          </p:cNvSpPr>
          <p:nvPr>
            <p:ph type="title"/>
          </p:nvPr>
        </p:nvSpPr>
        <p:spPr/>
        <p:txBody>
          <a:bodyPr>
            <a:normAutofit fontScale="90000"/>
          </a:bodyPr>
          <a:lstStyle/>
          <a:p>
            <a:r>
              <a:rPr lang="en-US" b="1" dirty="0">
                <a:solidFill>
                  <a:schemeClr val="tx1"/>
                </a:solidFill>
                <a:effectLst/>
              </a:rPr>
              <a:t>AUC for Evaluation of Classification Model </a:t>
            </a:r>
            <a:endParaRPr lang="en-US" dirty="0"/>
          </a:p>
        </p:txBody>
      </p:sp>
      <p:sp>
        <p:nvSpPr>
          <p:cNvPr id="3" name="Content Placeholder 2">
            <a:extLst>
              <a:ext uri="{FF2B5EF4-FFF2-40B4-BE49-F238E27FC236}">
                <a16:creationId xmlns:a16="http://schemas.microsoft.com/office/drawing/2014/main" id="{DD3D18B4-7308-4CD4-866E-7D40B56418D2}"/>
              </a:ext>
            </a:extLst>
          </p:cNvPr>
          <p:cNvSpPr>
            <a:spLocks noGrp="1"/>
          </p:cNvSpPr>
          <p:nvPr>
            <p:ph sz="half" idx="1"/>
          </p:nvPr>
        </p:nvSpPr>
        <p:spPr>
          <a:xfrm>
            <a:off x="176095" y="1200151"/>
            <a:ext cx="5888374" cy="3829050"/>
          </a:xfrm>
        </p:spPr>
        <p:txBody>
          <a:bodyPr>
            <a:noAutofit/>
          </a:bodyPr>
          <a:lstStyle/>
          <a:p>
            <a:r>
              <a:rPr lang="en-US" sz="2000" b="1" dirty="0"/>
              <a:t>AUC = 1, </a:t>
            </a:r>
            <a:r>
              <a:rPr lang="en-US" sz="2000" dirty="0"/>
              <a:t>then the classifier is able to perfectly distinguish between all the Positive and the Negative class points correctly. </a:t>
            </a:r>
          </a:p>
          <a:p>
            <a:r>
              <a:rPr lang="en-US" sz="2000" b="1" dirty="0"/>
              <a:t>AUC =0, </a:t>
            </a:r>
            <a:r>
              <a:rPr lang="en-US" sz="2000" dirty="0"/>
              <a:t>then the classifier would be predicting all Negatives as Positives, and all Positives as Negatives.</a:t>
            </a:r>
          </a:p>
        </p:txBody>
      </p:sp>
      <p:pic>
        <p:nvPicPr>
          <p:cNvPr id="6" name="Content Placeholder 5">
            <a:extLst>
              <a:ext uri="{FF2B5EF4-FFF2-40B4-BE49-F238E27FC236}">
                <a16:creationId xmlns:a16="http://schemas.microsoft.com/office/drawing/2014/main" id="{0BDB3B70-C0F0-4DC5-8BAB-2E93B1EB13A1}"/>
              </a:ext>
            </a:extLst>
          </p:cNvPr>
          <p:cNvPicPr>
            <a:picLocks noGrp="1" noChangeAspect="1"/>
          </p:cNvPicPr>
          <p:nvPr>
            <p:ph sz="half" idx="2"/>
          </p:nvPr>
        </p:nvPicPr>
        <p:blipFill>
          <a:blip r:embed="rId2"/>
          <a:stretch>
            <a:fillRect/>
          </a:stretch>
        </p:blipFill>
        <p:spPr>
          <a:xfrm>
            <a:off x="6285796" y="1200151"/>
            <a:ext cx="1952625" cy="1914525"/>
          </a:xfrm>
          <a:prstGeom prst="rect">
            <a:avLst/>
          </a:prstGeom>
        </p:spPr>
      </p:pic>
    </p:spTree>
    <p:extLst>
      <p:ext uri="{BB962C8B-B14F-4D97-AF65-F5344CB8AC3E}">
        <p14:creationId xmlns:p14="http://schemas.microsoft.com/office/powerpoint/2010/main" val="2890359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2481-87B5-4C72-8686-ED46F1245350}"/>
              </a:ext>
            </a:extLst>
          </p:cNvPr>
          <p:cNvSpPr>
            <a:spLocks noGrp="1"/>
          </p:cNvSpPr>
          <p:nvPr>
            <p:ph type="title"/>
          </p:nvPr>
        </p:nvSpPr>
        <p:spPr/>
        <p:txBody>
          <a:bodyPr>
            <a:normAutofit fontScale="90000"/>
          </a:bodyPr>
          <a:lstStyle/>
          <a:p>
            <a:r>
              <a:rPr lang="en-US" b="1" dirty="0">
                <a:solidFill>
                  <a:schemeClr val="tx1"/>
                </a:solidFill>
                <a:effectLst/>
              </a:rPr>
              <a:t>AUC for Evaluation of Classification Model </a:t>
            </a:r>
            <a:endParaRPr lang="en-US" dirty="0"/>
          </a:p>
        </p:txBody>
      </p:sp>
      <p:sp>
        <p:nvSpPr>
          <p:cNvPr id="3" name="Content Placeholder 2">
            <a:extLst>
              <a:ext uri="{FF2B5EF4-FFF2-40B4-BE49-F238E27FC236}">
                <a16:creationId xmlns:a16="http://schemas.microsoft.com/office/drawing/2014/main" id="{DD3D18B4-7308-4CD4-866E-7D40B56418D2}"/>
              </a:ext>
            </a:extLst>
          </p:cNvPr>
          <p:cNvSpPr>
            <a:spLocks noGrp="1"/>
          </p:cNvSpPr>
          <p:nvPr>
            <p:ph sz="half" idx="1"/>
          </p:nvPr>
        </p:nvSpPr>
        <p:spPr>
          <a:xfrm>
            <a:off x="176095" y="1200151"/>
            <a:ext cx="4701315" cy="3829050"/>
          </a:xfrm>
        </p:spPr>
        <p:txBody>
          <a:bodyPr>
            <a:noAutofit/>
          </a:bodyPr>
          <a:lstStyle/>
          <a:p>
            <a:r>
              <a:rPr lang="en-US" sz="2000" b="1" dirty="0"/>
              <a:t>0.5&lt;AUC&lt;1, </a:t>
            </a:r>
            <a:r>
              <a:rPr lang="en-US" sz="2000" dirty="0"/>
              <a:t>there is a high chance that the classifier will be able to distinguish the positive class values from the negative class values. </a:t>
            </a:r>
          </a:p>
        </p:txBody>
      </p:sp>
      <p:pic>
        <p:nvPicPr>
          <p:cNvPr id="7" name="Picture 6">
            <a:extLst>
              <a:ext uri="{FF2B5EF4-FFF2-40B4-BE49-F238E27FC236}">
                <a16:creationId xmlns:a16="http://schemas.microsoft.com/office/drawing/2014/main" id="{5BA2238E-37A5-402C-AEAA-0E9825573D2B}"/>
              </a:ext>
            </a:extLst>
          </p:cNvPr>
          <p:cNvPicPr>
            <a:picLocks noChangeAspect="1"/>
          </p:cNvPicPr>
          <p:nvPr/>
        </p:nvPicPr>
        <p:blipFill>
          <a:blip r:embed="rId2"/>
          <a:stretch>
            <a:fillRect/>
          </a:stretch>
        </p:blipFill>
        <p:spPr>
          <a:xfrm>
            <a:off x="5764549" y="1200151"/>
            <a:ext cx="1952625" cy="1914525"/>
          </a:xfrm>
          <a:prstGeom prst="rect">
            <a:avLst/>
          </a:prstGeom>
        </p:spPr>
      </p:pic>
    </p:spTree>
    <p:extLst>
      <p:ext uri="{BB962C8B-B14F-4D97-AF65-F5344CB8AC3E}">
        <p14:creationId xmlns:p14="http://schemas.microsoft.com/office/powerpoint/2010/main" val="1142053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2481-87B5-4C72-8686-ED46F1245350}"/>
              </a:ext>
            </a:extLst>
          </p:cNvPr>
          <p:cNvSpPr>
            <a:spLocks noGrp="1"/>
          </p:cNvSpPr>
          <p:nvPr>
            <p:ph type="title"/>
          </p:nvPr>
        </p:nvSpPr>
        <p:spPr/>
        <p:txBody>
          <a:bodyPr>
            <a:normAutofit fontScale="90000"/>
          </a:bodyPr>
          <a:lstStyle/>
          <a:p>
            <a:r>
              <a:rPr lang="en-US" b="1" dirty="0">
                <a:solidFill>
                  <a:schemeClr val="tx1"/>
                </a:solidFill>
                <a:effectLst/>
              </a:rPr>
              <a:t>AUC for Evaluation of Classification Model </a:t>
            </a:r>
            <a:endParaRPr lang="en-US" dirty="0"/>
          </a:p>
        </p:txBody>
      </p:sp>
      <p:sp>
        <p:nvSpPr>
          <p:cNvPr id="3" name="Content Placeholder 2">
            <a:extLst>
              <a:ext uri="{FF2B5EF4-FFF2-40B4-BE49-F238E27FC236}">
                <a16:creationId xmlns:a16="http://schemas.microsoft.com/office/drawing/2014/main" id="{DD3D18B4-7308-4CD4-866E-7D40B56418D2}"/>
              </a:ext>
            </a:extLst>
          </p:cNvPr>
          <p:cNvSpPr>
            <a:spLocks noGrp="1"/>
          </p:cNvSpPr>
          <p:nvPr>
            <p:ph sz="half" idx="1"/>
          </p:nvPr>
        </p:nvSpPr>
        <p:spPr>
          <a:xfrm>
            <a:off x="176095" y="1200151"/>
            <a:ext cx="5278774" cy="3829050"/>
          </a:xfrm>
        </p:spPr>
        <p:txBody>
          <a:bodyPr>
            <a:noAutofit/>
          </a:bodyPr>
          <a:lstStyle/>
          <a:p>
            <a:r>
              <a:rPr lang="en-US" sz="2000" b="1" dirty="0"/>
              <a:t>AUC=0.5, </a:t>
            </a:r>
            <a:r>
              <a:rPr lang="en-US" sz="2000" dirty="0"/>
              <a:t>then the classifier is not able to distinguish between Positive and Negative class points. </a:t>
            </a:r>
          </a:p>
          <a:p>
            <a:r>
              <a:rPr lang="en-US" sz="2000" dirty="0"/>
              <a:t>Meaning either the classifier is predicting random class or constant class for all the data points.</a:t>
            </a:r>
          </a:p>
        </p:txBody>
      </p:sp>
      <p:pic>
        <p:nvPicPr>
          <p:cNvPr id="8" name="Picture 7">
            <a:extLst>
              <a:ext uri="{FF2B5EF4-FFF2-40B4-BE49-F238E27FC236}">
                <a16:creationId xmlns:a16="http://schemas.microsoft.com/office/drawing/2014/main" id="{C899DB8F-F66D-483C-8901-090259D522F3}"/>
              </a:ext>
            </a:extLst>
          </p:cNvPr>
          <p:cNvPicPr>
            <a:picLocks noChangeAspect="1"/>
          </p:cNvPicPr>
          <p:nvPr/>
        </p:nvPicPr>
        <p:blipFill>
          <a:blip r:embed="rId2"/>
          <a:stretch>
            <a:fillRect/>
          </a:stretch>
        </p:blipFill>
        <p:spPr>
          <a:xfrm>
            <a:off x="6097266" y="1348938"/>
            <a:ext cx="1952625" cy="1914525"/>
          </a:xfrm>
          <a:prstGeom prst="rect">
            <a:avLst/>
          </a:prstGeom>
        </p:spPr>
      </p:pic>
    </p:spTree>
    <p:extLst>
      <p:ext uri="{BB962C8B-B14F-4D97-AF65-F5344CB8AC3E}">
        <p14:creationId xmlns:p14="http://schemas.microsoft.com/office/powerpoint/2010/main" val="18392809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fontScale="90000"/>
          </a:bodyPr>
          <a:lstStyle/>
          <a:p>
            <a:r>
              <a:rPr lang="en-US" dirty="0"/>
              <a:t>References</a:t>
            </a:r>
          </a:p>
        </p:txBody>
      </p:sp>
      <p:sp>
        <p:nvSpPr>
          <p:cNvPr id="3" name="Content Placeholder 2"/>
          <p:cNvSpPr>
            <a:spLocks noGrp="1"/>
          </p:cNvSpPr>
          <p:nvPr>
            <p:ph idx="1"/>
          </p:nvPr>
        </p:nvSpPr>
        <p:spPr/>
        <p:txBody>
          <a:bodyPr>
            <a:normAutofit fontScale="70000" lnSpcReduction="20000"/>
          </a:bodyPr>
          <a:lstStyle/>
          <a:p>
            <a:r>
              <a:rPr lang="en-US" dirty="0">
                <a:hlinkClick r:id="rId2"/>
              </a:rPr>
              <a:t>https://www.analyticsvidhya.com/blog/2020/11/popular-classification-models-for-machine-learning/</a:t>
            </a:r>
          </a:p>
          <a:p>
            <a:r>
              <a:rPr lang="en-US" dirty="0">
                <a:hlinkClick r:id="rId2"/>
              </a:rPr>
              <a:t>https://www.analyticsvidhya.com/blog/2021/12/evaluation-of-classification-model/</a:t>
            </a:r>
            <a:endParaRPr lang="en-US" dirty="0"/>
          </a:p>
          <a:p>
            <a:r>
              <a:rPr lang="en-US" dirty="0">
                <a:hlinkClick r:id="rId3"/>
              </a:rPr>
              <a:t>https://www.analyticsvidhya.com/blog/2020/06/auc-roc-curve-machine-learning/</a:t>
            </a:r>
            <a:endParaRPr lang="en-US" dirty="0"/>
          </a:p>
          <a:p>
            <a:r>
              <a:rPr lang="en-US" dirty="0">
                <a:hlinkClick r:id="rId4"/>
              </a:rPr>
              <a:t>https://developers.google.com/machine-learning/crash-course/classification/precision-and-recall</a:t>
            </a:r>
            <a:endParaRPr lang="en-US" dirty="0"/>
          </a:p>
          <a:p>
            <a:r>
              <a:rPr lang="en-US" dirty="0">
                <a:hlinkClick r:id="rId5"/>
              </a:rPr>
              <a:t>https://www.simplilearn.com/tutorials/machine-learning-tutorial/classification-in-machine-learning</a:t>
            </a:r>
            <a:endParaRPr lang="en-US" dirty="0"/>
          </a:p>
          <a:p>
            <a:r>
              <a:rPr lang="en-US" dirty="0">
                <a:hlinkClick r:id="rId6"/>
              </a:rPr>
              <a:t>https://www.analyticsvidhya.com/blog/2021/09/a-complete-guide-to-understand-classification-in-machine-learning/</a:t>
            </a:r>
            <a:endParaRPr lang="en-US" dirty="0"/>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6394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D463-7175-4A59-8EC5-B05513DBD045}"/>
              </a:ext>
            </a:extLst>
          </p:cNvPr>
          <p:cNvSpPr>
            <a:spLocks noGrp="1"/>
          </p:cNvSpPr>
          <p:nvPr>
            <p:ph type="title"/>
          </p:nvPr>
        </p:nvSpPr>
        <p:spPr>
          <a:xfrm>
            <a:off x="448965" y="281175"/>
            <a:ext cx="8246070" cy="610820"/>
          </a:xfrm>
        </p:spPr>
        <p:txBody>
          <a:bodyPr>
            <a:normAutofit fontScale="90000"/>
          </a:bodyPr>
          <a:lstStyle/>
          <a:p>
            <a:r>
              <a:rPr lang="en-US" b="1" dirty="0"/>
              <a:t>What is Classification?</a:t>
            </a:r>
            <a:endParaRPr lang="en-US" dirty="0"/>
          </a:p>
        </p:txBody>
      </p:sp>
      <p:sp>
        <p:nvSpPr>
          <p:cNvPr id="3" name="Content Placeholder 2">
            <a:extLst>
              <a:ext uri="{FF2B5EF4-FFF2-40B4-BE49-F238E27FC236}">
                <a16:creationId xmlns:a16="http://schemas.microsoft.com/office/drawing/2014/main" id="{0A864BB8-9623-4A28-B1DC-C99FC9FE7B04}"/>
              </a:ext>
            </a:extLst>
          </p:cNvPr>
          <p:cNvSpPr>
            <a:spLocks noGrp="1"/>
          </p:cNvSpPr>
          <p:nvPr>
            <p:ph idx="1"/>
          </p:nvPr>
        </p:nvSpPr>
        <p:spPr>
          <a:xfrm>
            <a:off x="448966" y="815645"/>
            <a:ext cx="8246070" cy="3512210"/>
          </a:xfrm>
        </p:spPr>
        <p:txBody>
          <a:bodyPr>
            <a:normAutofit/>
          </a:bodyPr>
          <a:lstStyle/>
          <a:p>
            <a:r>
              <a:rPr lang="en-US" sz="2000" dirty="0"/>
              <a:t>Classification is defined as the process of recognition, understanding, and grouping of objects and ideas into preset categories </a:t>
            </a:r>
            <a:r>
              <a:rPr lang="en-US" sz="2000" dirty="0" err="1"/>
              <a:t>a.k.a</a:t>
            </a:r>
            <a:r>
              <a:rPr lang="en-US" sz="2000" dirty="0"/>
              <a:t> “sub-populations.” </a:t>
            </a:r>
          </a:p>
          <a:p>
            <a:r>
              <a:rPr lang="en-US" sz="2000" dirty="0"/>
              <a:t>With the help of these pre-categorized training datasets, classification in machine learning programs leverage a wide range of algorithms to classify future datasets into respective and relevant categories.</a:t>
            </a:r>
          </a:p>
        </p:txBody>
      </p:sp>
    </p:spTree>
    <p:extLst>
      <p:ext uri="{BB962C8B-B14F-4D97-AF65-F5344CB8AC3E}">
        <p14:creationId xmlns:p14="http://schemas.microsoft.com/office/powerpoint/2010/main" val="191334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D463-7175-4A59-8EC5-B05513DBD045}"/>
              </a:ext>
            </a:extLst>
          </p:cNvPr>
          <p:cNvSpPr>
            <a:spLocks noGrp="1"/>
          </p:cNvSpPr>
          <p:nvPr>
            <p:ph type="title"/>
          </p:nvPr>
        </p:nvSpPr>
        <p:spPr>
          <a:xfrm>
            <a:off x="448965" y="281175"/>
            <a:ext cx="8246070" cy="610820"/>
          </a:xfrm>
        </p:spPr>
        <p:txBody>
          <a:bodyPr>
            <a:normAutofit fontScale="90000"/>
          </a:bodyPr>
          <a:lstStyle/>
          <a:p>
            <a:r>
              <a:rPr lang="en-US" b="1" dirty="0"/>
              <a:t>What is Classification?</a:t>
            </a:r>
            <a:endParaRPr lang="en-US" dirty="0"/>
          </a:p>
        </p:txBody>
      </p:sp>
      <p:sp>
        <p:nvSpPr>
          <p:cNvPr id="3" name="Content Placeholder 2">
            <a:extLst>
              <a:ext uri="{FF2B5EF4-FFF2-40B4-BE49-F238E27FC236}">
                <a16:creationId xmlns:a16="http://schemas.microsoft.com/office/drawing/2014/main" id="{0A864BB8-9623-4A28-B1DC-C99FC9FE7B04}"/>
              </a:ext>
            </a:extLst>
          </p:cNvPr>
          <p:cNvSpPr>
            <a:spLocks noGrp="1"/>
          </p:cNvSpPr>
          <p:nvPr>
            <p:ph idx="1"/>
          </p:nvPr>
        </p:nvSpPr>
        <p:spPr>
          <a:xfrm>
            <a:off x="448966" y="891995"/>
            <a:ext cx="8246070" cy="1832460"/>
          </a:xfrm>
        </p:spPr>
        <p:txBody>
          <a:bodyPr>
            <a:normAutofit/>
          </a:bodyPr>
          <a:lstStyle/>
          <a:p>
            <a:r>
              <a:rPr lang="en-US" sz="2000" dirty="0"/>
              <a:t>Classification is a form of “pattern recognition”. </a:t>
            </a:r>
          </a:p>
          <a:p>
            <a:r>
              <a:rPr lang="en-US" sz="2000" dirty="0"/>
              <a:t>Here, classification algorithms applied to the training data find the same pattern (similar number sequences, words or sentiments, and the like) in future data sets.</a:t>
            </a:r>
          </a:p>
        </p:txBody>
      </p:sp>
      <p:pic>
        <p:nvPicPr>
          <p:cNvPr id="4" name="Picture 3">
            <a:extLst>
              <a:ext uri="{FF2B5EF4-FFF2-40B4-BE49-F238E27FC236}">
                <a16:creationId xmlns:a16="http://schemas.microsoft.com/office/drawing/2014/main" id="{01B75F48-45B3-41F2-9E61-D181B05D988D}"/>
              </a:ext>
            </a:extLst>
          </p:cNvPr>
          <p:cNvPicPr>
            <a:picLocks noChangeAspect="1"/>
          </p:cNvPicPr>
          <p:nvPr/>
        </p:nvPicPr>
        <p:blipFill>
          <a:blip r:embed="rId2"/>
          <a:stretch>
            <a:fillRect/>
          </a:stretch>
        </p:blipFill>
        <p:spPr>
          <a:xfrm>
            <a:off x="2252334" y="2441285"/>
            <a:ext cx="5648325" cy="2113635"/>
          </a:xfrm>
          <a:prstGeom prst="rect">
            <a:avLst/>
          </a:prstGeom>
        </p:spPr>
      </p:pic>
    </p:spTree>
    <p:extLst>
      <p:ext uri="{BB962C8B-B14F-4D97-AF65-F5344CB8AC3E}">
        <p14:creationId xmlns:p14="http://schemas.microsoft.com/office/powerpoint/2010/main" val="8302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FAD1-5383-4AD9-9D3C-71875A5A6992}"/>
              </a:ext>
            </a:extLst>
          </p:cNvPr>
          <p:cNvSpPr>
            <a:spLocks noGrp="1"/>
          </p:cNvSpPr>
          <p:nvPr>
            <p:ph type="title"/>
          </p:nvPr>
        </p:nvSpPr>
        <p:spPr>
          <a:xfrm>
            <a:off x="448965" y="281175"/>
            <a:ext cx="8246070" cy="610820"/>
          </a:xfrm>
        </p:spPr>
        <p:txBody>
          <a:bodyPr>
            <a:normAutofit fontScale="90000"/>
          </a:bodyPr>
          <a:lstStyle/>
          <a:p>
            <a:r>
              <a:rPr lang="en-US" dirty="0"/>
              <a:t>Classification Challenges</a:t>
            </a:r>
          </a:p>
        </p:txBody>
      </p:sp>
      <p:sp>
        <p:nvSpPr>
          <p:cNvPr id="3" name="Content Placeholder 2">
            <a:extLst>
              <a:ext uri="{FF2B5EF4-FFF2-40B4-BE49-F238E27FC236}">
                <a16:creationId xmlns:a16="http://schemas.microsoft.com/office/drawing/2014/main" id="{1B77079B-C7D9-40B0-881C-04641AA65F92}"/>
              </a:ext>
            </a:extLst>
          </p:cNvPr>
          <p:cNvSpPr>
            <a:spLocks noGrp="1"/>
          </p:cNvSpPr>
          <p:nvPr>
            <p:ph idx="1"/>
          </p:nvPr>
        </p:nvSpPr>
        <p:spPr/>
        <p:txBody>
          <a:bodyPr>
            <a:normAutofit/>
          </a:bodyPr>
          <a:lstStyle/>
          <a:p>
            <a:pPr marL="0" indent="0">
              <a:buNone/>
            </a:pPr>
            <a:r>
              <a:rPr lang="en-US" sz="2000" dirty="0"/>
              <a:t>Some types of Classification challenges are :</a:t>
            </a:r>
          </a:p>
          <a:p>
            <a:r>
              <a:rPr lang="en-US" sz="2000" dirty="0"/>
              <a:t>Classifying emails as spam or not</a:t>
            </a:r>
          </a:p>
          <a:p>
            <a:r>
              <a:rPr lang="en-US" sz="2000" dirty="0"/>
              <a:t>Classify a given handwritten character to be either a known character or not</a:t>
            </a:r>
          </a:p>
          <a:p>
            <a:r>
              <a:rPr lang="en-US" sz="2000" dirty="0"/>
              <a:t>Classify recent user behavior as churn or not…</a:t>
            </a:r>
          </a:p>
        </p:txBody>
      </p:sp>
    </p:spTree>
    <p:extLst>
      <p:ext uri="{BB962C8B-B14F-4D97-AF65-F5344CB8AC3E}">
        <p14:creationId xmlns:p14="http://schemas.microsoft.com/office/powerpoint/2010/main" val="402957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3.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1176</TotalTime>
  <Words>3505</Words>
  <Application>Microsoft Office PowerPoint</Application>
  <PresentationFormat>On-screen Show (16:9)</PresentationFormat>
  <Paragraphs>291</Paragraphs>
  <Slides>64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Courier New</vt:lpstr>
      <vt:lpstr>Helvetica</vt:lpstr>
      <vt:lpstr>Wingdings</vt:lpstr>
      <vt:lpstr>UTA Accessible Template</vt:lpstr>
      <vt:lpstr>DASC 5301-002</vt:lpstr>
      <vt:lpstr>PowerPoint Presentation</vt:lpstr>
      <vt:lpstr>Introduction</vt:lpstr>
      <vt:lpstr>Basic Concepts</vt:lpstr>
      <vt:lpstr>Basic Concepts</vt:lpstr>
      <vt:lpstr>Basic Concepts</vt:lpstr>
      <vt:lpstr>What is Classification?</vt:lpstr>
      <vt:lpstr>What is Classification?</vt:lpstr>
      <vt:lpstr>Classification Challenges</vt:lpstr>
      <vt:lpstr>Type of Classification</vt:lpstr>
      <vt:lpstr>Binary Classification</vt:lpstr>
      <vt:lpstr>Binary Classification </vt:lpstr>
      <vt:lpstr>Binary Classification </vt:lpstr>
      <vt:lpstr>Multi-Class Classification</vt:lpstr>
      <vt:lpstr>Multi-Class Classification</vt:lpstr>
      <vt:lpstr>Multi-Class Classification</vt:lpstr>
      <vt:lpstr>Multi-Class Classification</vt:lpstr>
      <vt:lpstr>Multi-Class Classification</vt:lpstr>
      <vt:lpstr>Multi Label Classification</vt:lpstr>
      <vt:lpstr>Multi-Label Classification</vt:lpstr>
      <vt:lpstr>Multi-Label Classification</vt:lpstr>
      <vt:lpstr>Multi-Label Classification</vt:lpstr>
      <vt:lpstr>Multi-Class vs. Multi-label</vt:lpstr>
      <vt:lpstr>Imbalanced Classification</vt:lpstr>
      <vt:lpstr>Imbalanced Classification</vt:lpstr>
      <vt:lpstr>Imbalanced Classification</vt:lpstr>
      <vt:lpstr>Imbalanced Classification</vt:lpstr>
      <vt:lpstr>Classification Algorithms: A quick guide</vt:lpstr>
      <vt:lpstr>Logistic Regression</vt:lpstr>
      <vt:lpstr>Artificial Neural Networks</vt:lpstr>
      <vt:lpstr>Artificial Neural Networks</vt:lpstr>
      <vt:lpstr>Random Forest</vt:lpstr>
      <vt:lpstr>Random Forest</vt:lpstr>
      <vt:lpstr>Naïve Bayes</vt:lpstr>
      <vt:lpstr>KNN</vt:lpstr>
      <vt:lpstr>KNN</vt:lpstr>
      <vt:lpstr>Support Vector Machine </vt:lpstr>
      <vt:lpstr>Support Vector Machine </vt:lpstr>
      <vt:lpstr>PowerPoint Presentation</vt:lpstr>
      <vt:lpstr>Introduction to Evaluation of Classification Model</vt:lpstr>
      <vt:lpstr>Accuracy</vt:lpstr>
      <vt:lpstr>Is Accuracy a good Metric?</vt:lpstr>
      <vt:lpstr>Is Accuracy a good metric?</vt:lpstr>
      <vt:lpstr>Confusion matrix</vt:lpstr>
      <vt:lpstr>Precision</vt:lpstr>
      <vt:lpstr>Precision</vt:lpstr>
      <vt:lpstr>Precision</vt:lpstr>
      <vt:lpstr>Recall or Sensitivity </vt:lpstr>
      <vt:lpstr>Recall </vt:lpstr>
      <vt:lpstr>Recall</vt:lpstr>
      <vt:lpstr>Precision vs Recall</vt:lpstr>
      <vt:lpstr>F1 Score</vt:lpstr>
      <vt:lpstr>F1 Score</vt:lpstr>
      <vt:lpstr>Evaluation Metrics</vt:lpstr>
      <vt:lpstr>Ideal Recall or Precision</vt:lpstr>
      <vt:lpstr>Precision/Recall Trade-off</vt:lpstr>
      <vt:lpstr>Precision/Recall Trade-off</vt:lpstr>
      <vt:lpstr>Python Code</vt:lpstr>
      <vt:lpstr>ROC Curve for Evaluation of Classification Model </vt:lpstr>
      <vt:lpstr>AUC for Evaluation of Classification Model </vt:lpstr>
      <vt:lpstr>AUC for Evaluation of Classification Model </vt:lpstr>
      <vt:lpstr>AUC for Evaluation of Classification Model </vt:lpstr>
      <vt:lpstr>AUC for Evaluation of Classification Model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Sarkar, Subharag</cp:lastModifiedBy>
  <cp:revision>228</cp:revision>
  <dcterms:created xsi:type="dcterms:W3CDTF">2021-08-31T19:16:02Z</dcterms:created>
  <dcterms:modified xsi:type="dcterms:W3CDTF">2023-11-01T23:40:55Z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