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312" r:id="rId5"/>
    <p:sldId id="463" r:id="rId6"/>
    <p:sldId id="485" r:id="rId7"/>
    <p:sldId id="409" r:id="rId8"/>
    <p:sldId id="464" r:id="rId9"/>
    <p:sldId id="465" r:id="rId10"/>
    <p:sldId id="466" r:id="rId11"/>
    <p:sldId id="467" r:id="rId12"/>
    <p:sldId id="468" r:id="rId13"/>
    <p:sldId id="469" r:id="rId14"/>
    <p:sldId id="470" r:id="rId15"/>
    <p:sldId id="471" r:id="rId16"/>
    <p:sldId id="460" r:id="rId17"/>
    <p:sldId id="461" r:id="rId18"/>
    <p:sldId id="472" r:id="rId19"/>
    <p:sldId id="406" r:id="rId20"/>
    <p:sldId id="462" r:id="rId21"/>
    <p:sldId id="405" r:id="rId22"/>
    <p:sldId id="473" r:id="rId23"/>
    <p:sldId id="474" r:id="rId24"/>
    <p:sldId id="475" r:id="rId25"/>
    <p:sldId id="486" r:id="rId26"/>
    <p:sldId id="476" r:id="rId27"/>
    <p:sldId id="477" r:id="rId28"/>
    <p:sldId id="478" r:id="rId29"/>
    <p:sldId id="479" r:id="rId30"/>
    <p:sldId id="480" r:id="rId31"/>
    <p:sldId id="481" r:id="rId32"/>
    <p:sldId id="482" r:id="rId33"/>
    <p:sldId id="483" r:id="rId34"/>
    <p:sldId id="487" r:id="rId35"/>
    <p:sldId id="488" r:id="rId36"/>
    <p:sldId id="489" r:id="rId37"/>
    <p:sldId id="490" r:id="rId38"/>
    <p:sldId id="491" r:id="rId39"/>
    <p:sldId id="458" r:id="rId40"/>
    <p:sldId id="453" r:id="rId41"/>
    <p:sldId id="454" r:id="rId42"/>
    <p:sldId id="484"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73002" autoAdjust="0"/>
  </p:normalViewPr>
  <p:slideViewPr>
    <p:cSldViewPr snapToGrid="0" snapToObjects="1">
      <p:cViewPr>
        <p:scale>
          <a:sx n="100" d="100"/>
          <a:sy n="100" d="100"/>
        </p:scale>
        <p:origin x="2142" y="108"/>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11/6/2023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26</a:t>
            </a:fld>
            <a:endParaRPr lang="en-US"/>
          </a:p>
        </p:txBody>
      </p:sp>
    </p:spTree>
    <p:extLst>
      <p:ext uri="{BB962C8B-B14F-4D97-AF65-F5344CB8AC3E}">
        <p14:creationId xmlns:p14="http://schemas.microsoft.com/office/powerpoint/2010/main" val="197203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27</a:t>
            </a:fld>
            <a:endParaRPr lang="en-US"/>
          </a:p>
        </p:txBody>
      </p:sp>
    </p:spTree>
    <p:extLst>
      <p:ext uri="{BB962C8B-B14F-4D97-AF65-F5344CB8AC3E}">
        <p14:creationId xmlns:p14="http://schemas.microsoft.com/office/powerpoint/2010/main" val="2716815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29</a:t>
            </a:fld>
            <a:endParaRPr lang="en-US"/>
          </a:p>
        </p:txBody>
      </p:sp>
    </p:spTree>
    <p:extLst>
      <p:ext uri="{BB962C8B-B14F-4D97-AF65-F5344CB8AC3E}">
        <p14:creationId xmlns:p14="http://schemas.microsoft.com/office/powerpoint/2010/main" val="3661575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30</a:t>
            </a:fld>
            <a:endParaRPr lang="en-US"/>
          </a:p>
        </p:txBody>
      </p:sp>
    </p:spTree>
    <p:extLst>
      <p:ext uri="{BB962C8B-B14F-4D97-AF65-F5344CB8AC3E}">
        <p14:creationId xmlns:p14="http://schemas.microsoft.com/office/powerpoint/2010/main" val="469505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2</a:t>
            </a:r>
            <a:r>
              <a:rPr lang="en-US" baseline="30000" dirty="0"/>
              <a:t>nd</a:t>
            </a:r>
            <a:r>
              <a:rPr lang="en-US" dirty="0"/>
              <a:t> point </a:t>
            </a:r>
            <a:r>
              <a:rPr lang="en-US" sz="1200" b="0" i="0" dirty="0">
                <a:solidFill>
                  <a:srgbClr val="222222"/>
                </a:solidFill>
                <a:effectLst/>
                <a:ea typeface="Lato" panose="020F0502020204030203" pitchFamily="34" charset="0"/>
              </a:rPr>
              <a:t> and joint distribution is the multiplication of the </a:t>
            </a:r>
            <a:r>
              <a:rPr lang="en-US" sz="1200" b="0" i="1" dirty="0">
                <a:solidFill>
                  <a:srgbClr val="222222"/>
                </a:solidFill>
                <a:effectLst/>
                <a:ea typeface="Lato" panose="020F0502020204030203" pitchFamily="34" charset="0"/>
              </a:rPr>
              <a:t>conditional probability</a:t>
            </a:r>
            <a:r>
              <a:rPr lang="en-US" sz="1200" b="0" i="0" dirty="0">
                <a:solidFill>
                  <a:srgbClr val="222222"/>
                </a:solidFill>
                <a:effectLst/>
                <a:ea typeface="Lato" panose="020F0502020204030203" pitchFamily="34" charset="0"/>
              </a:rPr>
              <a:t> for observing each example given the distribution parameters.</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35</a:t>
            </a:fld>
            <a:endParaRPr lang="en-US"/>
          </a:p>
        </p:txBody>
      </p:sp>
    </p:spTree>
    <p:extLst>
      <p:ext uri="{BB962C8B-B14F-4D97-AF65-F5344CB8AC3E}">
        <p14:creationId xmlns:p14="http://schemas.microsoft.com/office/powerpoint/2010/main" val="77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After 1</a:t>
            </a:r>
            <a:r>
              <a:rPr lang="en-US" b="0" i="0" baseline="30000" dirty="0">
                <a:solidFill>
                  <a:srgbClr val="222222"/>
                </a:solidFill>
                <a:effectLst/>
                <a:latin typeface="Lato" panose="020F0502020204030203" pitchFamily="34" charset="0"/>
              </a:rPr>
              <a:t>st</a:t>
            </a:r>
            <a:r>
              <a:rPr lang="en-US" b="0" i="0" dirty="0">
                <a:solidFill>
                  <a:srgbClr val="222222"/>
                </a:solidFill>
                <a:effectLst/>
                <a:latin typeface="Lato" panose="020F0502020204030203" pitchFamily="34" charset="0"/>
              </a:rPr>
              <a:t> point-&gt; It is used when our dependent variable is dichotomous or binary. It just means a variable that has only 2 outputs, for example, A person will survive this accident or not, The student will pass this exam or not. The outcome can either be yes or no (2 outputs). </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After last point-&gt; This regression technique is similar to linear regression and can be used to predict the </a:t>
            </a:r>
            <a:r>
              <a:rPr lang="en-US" b="1" i="0" dirty="0">
                <a:solidFill>
                  <a:srgbClr val="222222"/>
                </a:solidFill>
                <a:effectLst/>
                <a:latin typeface="Lato" panose="020F0502020204030203" pitchFamily="34" charset="0"/>
              </a:rPr>
              <a:t>Probabilities</a:t>
            </a:r>
            <a:r>
              <a:rPr lang="en-US" b="0" i="0" dirty="0">
                <a:solidFill>
                  <a:srgbClr val="222222"/>
                </a:solidFill>
                <a:effectLst/>
                <a:latin typeface="Lato" panose="020F0502020204030203" pitchFamily="34" charset="0"/>
              </a:rPr>
              <a:t> for classification problems.</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36912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Start-&gt; The graph shown here shows a dataset which classifies if the data corresponds to malignant tumor or benign tumor.</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10</a:t>
            </a:fld>
            <a:endParaRPr lang="en-US"/>
          </a:p>
        </p:txBody>
      </p:sp>
    </p:spTree>
    <p:extLst>
      <p:ext uri="{BB962C8B-B14F-4D97-AF65-F5344CB8AC3E}">
        <p14:creationId xmlns:p14="http://schemas.microsoft.com/office/powerpoint/2010/main" val="397647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Start-&gt; The graph shown here shows a dataset which classifies if the data corresponds to malignant tumor or benign tumor.</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11</a:t>
            </a:fld>
            <a:endParaRPr lang="en-US"/>
          </a:p>
        </p:txBody>
      </p:sp>
    </p:spTree>
    <p:extLst>
      <p:ext uri="{BB962C8B-B14F-4D97-AF65-F5344CB8AC3E}">
        <p14:creationId xmlns:p14="http://schemas.microsoft.com/office/powerpoint/2010/main" val="379461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13</a:t>
            </a:fld>
            <a:endParaRPr lang="en-US"/>
          </a:p>
        </p:txBody>
      </p:sp>
    </p:spTree>
    <p:extLst>
      <p:ext uri="{BB962C8B-B14F-4D97-AF65-F5344CB8AC3E}">
        <p14:creationId xmlns:p14="http://schemas.microsoft.com/office/powerpoint/2010/main" val="426567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14</a:t>
            </a:fld>
            <a:endParaRPr lang="en-US"/>
          </a:p>
        </p:txBody>
      </p:sp>
    </p:spTree>
    <p:extLst>
      <p:ext uri="{BB962C8B-B14F-4D97-AF65-F5344CB8AC3E}">
        <p14:creationId xmlns:p14="http://schemas.microsoft.com/office/powerpoint/2010/main" val="342557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last point.</a:t>
            </a:r>
          </a:p>
          <a:p>
            <a:r>
              <a:rPr lang="en-US" dirty="0"/>
              <a:t>We will how we can get this formula from the Linear regression equation.</a:t>
            </a:r>
          </a:p>
        </p:txBody>
      </p:sp>
      <p:sp>
        <p:nvSpPr>
          <p:cNvPr id="4" name="Slide Number Placeholder 3"/>
          <p:cNvSpPr>
            <a:spLocks noGrp="1"/>
          </p:cNvSpPr>
          <p:nvPr>
            <p:ph type="sldNum" sz="quarter" idx="5"/>
          </p:nvPr>
        </p:nvSpPr>
        <p:spPr/>
        <p:txBody>
          <a:bodyPr/>
          <a:lstStyle/>
          <a:p>
            <a:fld id="{D680C5E2-78CD-F746-9BAF-2B89BCAF7EBF}" type="slidenum">
              <a:rPr lang="en-US" smtClean="0"/>
              <a:t>23</a:t>
            </a:fld>
            <a:endParaRPr lang="en-US"/>
          </a:p>
        </p:txBody>
      </p:sp>
    </p:spTree>
    <p:extLst>
      <p:ext uri="{BB962C8B-B14F-4D97-AF65-F5344CB8AC3E}">
        <p14:creationId xmlns:p14="http://schemas.microsoft.com/office/powerpoint/2010/main" val="322271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24</a:t>
            </a:fld>
            <a:endParaRPr lang="en-US"/>
          </a:p>
        </p:txBody>
      </p:sp>
    </p:spTree>
    <p:extLst>
      <p:ext uri="{BB962C8B-B14F-4D97-AF65-F5344CB8AC3E}">
        <p14:creationId xmlns:p14="http://schemas.microsoft.com/office/powerpoint/2010/main" val="405366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25</a:t>
            </a:fld>
            <a:endParaRPr lang="en-US"/>
          </a:p>
        </p:txBody>
      </p:sp>
    </p:spTree>
    <p:extLst>
      <p:ext uri="{BB962C8B-B14F-4D97-AF65-F5344CB8AC3E}">
        <p14:creationId xmlns:p14="http://schemas.microsoft.com/office/powerpoint/2010/main" val="665995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69588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21334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290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 id="2147483668" r:id="rId14"/>
    <p:sldLayoutId id="2147483669" r:id="rId15"/>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hyperlink" Target="https://www.analyticsvidhya.com/blog/2021/08/conceptual-understanding-of-logistic-regression-for-data-science-beginner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BD2-E2A7-6930-8D44-8E3F4D73B9FE}"/>
              </a:ext>
            </a:extLst>
          </p:cNvPr>
          <p:cNvSpPr>
            <a:spLocks noGrp="1"/>
          </p:cNvSpPr>
          <p:nvPr>
            <p:ph type="title"/>
          </p:nvPr>
        </p:nvSpPr>
        <p:spPr/>
        <p:txBody>
          <a:bodyPr>
            <a:normAutofit fontScale="90000"/>
          </a:bodyPr>
          <a:lstStyle/>
          <a:p>
            <a:r>
              <a:rPr lang="en-US" dirty="0"/>
              <a:t>Linear Regression vs Logistic Regression</a:t>
            </a:r>
          </a:p>
        </p:txBody>
      </p:sp>
      <p:sp>
        <p:nvSpPr>
          <p:cNvPr id="4" name="Content Placeholder 3">
            <a:extLst>
              <a:ext uri="{FF2B5EF4-FFF2-40B4-BE49-F238E27FC236}">
                <a16:creationId xmlns:a16="http://schemas.microsoft.com/office/drawing/2014/main" id="{31E7846C-7440-7665-3521-27722AA18E11}"/>
              </a:ext>
            </a:extLst>
          </p:cNvPr>
          <p:cNvSpPr>
            <a:spLocks noGrp="1"/>
          </p:cNvSpPr>
          <p:nvPr>
            <p:ph sz="half" idx="1"/>
          </p:nvPr>
        </p:nvSpPr>
        <p:spPr>
          <a:xfrm>
            <a:off x="380072" y="1022350"/>
            <a:ext cx="8306728" cy="3098800"/>
          </a:xfrm>
        </p:spPr>
        <p:txBody>
          <a:bodyPr>
            <a:normAutofit/>
          </a:bodyPr>
          <a:lstStyle/>
          <a:p>
            <a:r>
              <a:rPr lang="en-US" sz="2000" b="0" i="0" dirty="0">
                <a:solidFill>
                  <a:srgbClr val="222222"/>
                </a:solidFill>
                <a:effectLst/>
              </a:rPr>
              <a:t>Here the threshold value is 0.5, which means if the value of h(x) is greater than 0.5 then we predict malignant tumor (1) and if it is less than 0.5 then we predict benign tumor (0). </a:t>
            </a:r>
          </a:p>
          <a:p>
            <a:r>
              <a:rPr lang="en-US" sz="2000" b="0" i="0" dirty="0">
                <a:solidFill>
                  <a:srgbClr val="222222"/>
                </a:solidFill>
                <a:effectLst/>
              </a:rPr>
              <a:t>Everything seems okay here but now let’s change it by adding some outliers in our dataset.</a:t>
            </a:r>
          </a:p>
          <a:p>
            <a:r>
              <a:rPr lang="en-US" sz="2000" dirty="0">
                <a:solidFill>
                  <a:srgbClr val="222222"/>
                </a:solidFill>
              </a:rPr>
              <a:t>T</a:t>
            </a:r>
            <a:r>
              <a:rPr lang="en-US" sz="2000" b="0" i="0" dirty="0">
                <a:solidFill>
                  <a:srgbClr val="222222"/>
                </a:solidFill>
                <a:effectLst/>
              </a:rPr>
              <a:t>his will cause the best fit line to shift. </a:t>
            </a:r>
            <a:endParaRPr lang="en-US" sz="2000" dirty="0"/>
          </a:p>
        </p:txBody>
      </p:sp>
      <p:pic>
        <p:nvPicPr>
          <p:cNvPr id="6" name="Picture 5">
            <a:extLst>
              <a:ext uri="{FF2B5EF4-FFF2-40B4-BE49-F238E27FC236}">
                <a16:creationId xmlns:a16="http://schemas.microsoft.com/office/drawing/2014/main" id="{4647402C-2F3C-58E0-F973-DFE0298D374E}"/>
              </a:ext>
            </a:extLst>
          </p:cNvPr>
          <p:cNvPicPr>
            <a:picLocks noChangeAspect="1"/>
          </p:cNvPicPr>
          <p:nvPr/>
        </p:nvPicPr>
        <p:blipFill>
          <a:blip r:embed="rId3"/>
          <a:stretch>
            <a:fillRect/>
          </a:stretch>
        </p:blipFill>
        <p:spPr>
          <a:xfrm>
            <a:off x="4152900" y="2961013"/>
            <a:ext cx="4991101" cy="2182488"/>
          </a:xfrm>
          <a:prstGeom prst="rect">
            <a:avLst/>
          </a:prstGeom>
        </p:spPr>
      </p:pic>
    </p:spTree>
    <p:extLst>
      <p:ext uri="{BB962C8B-B14F-4D97-AF65-F5344CB8AC3E}">
        <p14:creationId xmlns:p14="http://schemas.microsoft.com/office/powerpoint/2010/main" val="369189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BD2-E2A7-6930-8D44-8E3F4D73B9FE}"/>
              </a:ext>
            </a:extLst>
          </p:cNvPr>
          <p:cNvSpPr>
            <a:spLocks noGrp="1"/>
          </p:cNvSpPr>
          <p:nvPr>
            <p:ph type="title"/>
          </p:nvPr>
        </p:nvSpPr>
        <p:spPr/>
        <p:txBody>
          <a:bodyPr>
            <a:normAutofit fontScale="90000"/>
          </a:bodyPr>
          <a:lstStyle/>
          <a:p>
            <a:r>
              <a:rPr lang="en-US" dirty="0"/>
              <a:t>Linear Regression vs Logistic Regression</a:t>
            </a:r>
          </a:p>
        </p:txBody>
      </p:sp>
      <p:sp>
        <p:nvSpPr>
          <p:cNvPr id="4" name="Content Placeholder 3">
            <a:extLst>
              <a:ext uri="{FF2B5EF4-FFF2-40B4-BE49-F238E27FC236}">
                <a16:creationId xmlns:a16="http://schemas.microsoft.com/office/drawing/2014/main" id="{31E7846C-7440-7665-3521-27722AA18E11}"/>
              </a:ext>
            </a:extLst>
          </p:cNvPr>
          <p:cNvSpPr>
            <a:spLocks noGrp="1"/>
          </p:cNvSpPr>
          <p:nvPr>
            <p:ph sz="half" idx="1"/>
          </p:nvPr>
        </p:nvSpPr>
        <p:spPr>
          <a:xfrm>
            <a:off x="380072" y="1022350"/>
            <a:ext cx="8306728" cy="3098800"/>
          </a:xfrm>
        </p:spPr>
        <p:txBody>
          <a:bodyPr>
            <a:normAutofit/>
          </a:bodyPr>
          <a:lstStyle/>
          <a:p>
            <a:pPr marL="0" indent="0">
              <a:buNone/>
            </a:pPr>
            <a:r>
              <a:rPr lang="en-US" sz="2000" b="0" i="0" dirty="0">
                <a:solidFill>
                  <a:srgbClr val="222222"/>
                </a:solidFill>
                <a:effectLst/>
              </a:rPr>
              <a:t>Hence the line will be somewhat like this:</a:t>
            </a:r>
          </a:p>
          <a:p>
            <a:r>
              <a:rPr lang="en-US" sz="2000" b="0" i="0" dirty="0">
                <a:solidFill>
                  <a:srgbClr val="222222"/>
                </a:solidFill>
                <a:effectLst/>
              </a:rPr>
              <a:t>The blue line represents the old threshold and the yellow line represents the new threshold which is maybe 0.2 here. </a:t>
            </a:r>
          </a:p>
          <a:p>
            <a:r>
              <a:rPr lang="en-US" sz="2000" b="0" i="0" dirty="0">
                <a:solidFill>
                  <a:srgbClr val="222222"/>
                </a:solidFill>
                <a:effectLst/>
              </a:rPr>
              <a:t>To keep our predictions right we had to lower our threshold value. </a:t>
            </a:r>
          </a:p>
          <a:p>
            <a:r>
              <a:rPr lang="en-US" sz="2000" b="0" i="0" dirty="0">
                <a:solidFill>
                  <a:srgbClr val="222222"/>
                </a:solidFill>
                <a:effectLst/>
              </a:rPr>
              <a:t>Hence, we can say that linear regression result is prone to outliers.</a:t>
            </a:r>
          </a:p>
          <a:p>
            <a:r>
              <a:rPr lang="en-US" sz="2000" b="0" i="0" dirty="0">
                <a:solidFill>
                  <a:srgbClr val="222222"/>
                </a:solidFill>
                <a:effectLst/>
              </a:rPr>
              <a:t>Now here if h(x) is greater than 0.2 then only this regression will give correct outputs.</a:t>
            </a:r>
            <a:endParaRPr lang="en-US" sz="2000" dirty="0"/>
          </a:p>
        </p:txBody>
      </p:sp>
      <p:pic>
        <p:nvPicPr>
          <p:cNvPr id="5" name="Picture 4">
            <a:extLst>
              <a:ext uri="{FF2B5EF4-FFF2-40B4-BE49-F238E27FC236}">
                <a16:creationId xmlns:a16="http://schemas.microsoft.com/office/drawing/2014/main" id="{37DBA805-8CAB-15E7-F052-4DD857F5C0AA}"/>
              </a:ext>
            </a:extLst>
          </p:cNvPr>
          <p:cNvPicPr>
            <a:picLocks noChangeAspect="1"/>
          </p:cNvPicPr>
          <p:nvPr/>
        </p:nvPicPr>
        <p:blipFill>
          <a:blip r:embed="rId3"/>
          <a:stretch>
            <a:fillRect/>
          </a:stretch>
        </p:blipFill>
        <p:spPr>
          <a:xfrm>
            <a:off x="2641600" y="3408309"/>
            <a:ext cx="6502400" cy="1735191"/>
          </a:xfrm>
          <a:prstGeom prst="rect">
            <a:avLst/>
          </a:prstGeom>
        </p:spPr>
      </p:pic>
    </p:spTree>
    <p:extLst>
      <p:ext uri="{BB962C8B-B14F-4D97-AF65-F5344CB8AC3E}">
        <p14:creationId xmlns:p14="http://schemas.microsoft.com/office/powerpoint/2010/main" val="21766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4949-9F5A-C00B-0B02-7085C8490634}"/>
              </a:ext>
            </a:extLst>
          </p:cNvPr>
          <p:cNvSpPr>
            <a:spLocks noGrp="1"/>
          </p:cNvSpPr>
          <p:nvPr>
            <p:ph type="title"/>
          </p:nvPr>
        </p:nvSpPr>
        <p:spPr/>
        <p:txBody>
          <a:bodyPr>
            <a:normAutofit fontScale="90000"/>
          </a:bodyPr>
          <a:lstStyle/>
          <a:p>
            <a:r>
              <a:rPr lang="en-US" dirty="0"/>
              <a:t>Linear Regression vs Logistic Regression</a:t>
            </a:r>
          </a:p>
        </p:txBody>
      </p:sp>
      <p:sp>
        <p:nvSpPr>
          <p:cNvPr id="4" name="Content Placeholder 3">
            <a:extLst>
              <a:ext uri="{FF2B5EF4-FFF2-40B4-BE49-F238E27FC236}">
                <a16:creationId xmlns:a16="http://schemas.microsoft.com/office/drawing/2014/main" id="{6275C6CB-00D5-CC51-FE1D-DA11663811FF}"/>
              </a:ext>
            </a:extLst>
          </p:cNvPr>
          <p:cNvSpPr>
            <a:spLocks noGrp="1"/>
          </p:cNvSpPr>
          <p:nvPr>
            <p:ph sz="half" idx="1"/>
          </p:nvPr>
        </p:nvSpPr>
        <p:spPr>
          <a:xfrm>
            <a:off x="457200" y="927100"/>
            <a:ext cx="8229600" cy="3482341"/>
          </a:xfrm>
        </p:spPr>
        <p:txBody>
          <a:bodyPr>
            <a:normAutofit/>
          </a:bodyPr>
          <a:lstStyle/>
          <a:p>
            <a:pPr algn="just"/>
            <a:r>
              <a:rPr lang="en-US" sz="2000" b="0" i="0" dirty="0">
                <a:solidFill>
                  <a:srgbClr val="222222"/>
                </a:solidFill>
                <a:effectLst/>
              </a:rPr>
              <a:t>Another problem with linear regression is that the predicted values may be out of range. </a:t>
            </a:r>
          </a:p>
          <a:p>
            <a:pPr algn="just"/>
            <a:r>
              <a:rPr lang="en-US" sz="2000" b="0" i="0" dirty="0">
                <a:solidFill>
                  <a:srgbClr val="222222"/>
                </a:solidFill>
                <a:effectLst/>
              </a:rPr>
              <a:t>We know that probability can be between 0 and 1, but if we use linear regression this probability may exceed 1 or go below 0.</a:t>
            </a:r>
          </a:p>
          <a:p>
            <a:pPr algn="just"/>
            <a:r>
              <a:rPr lang="en-US" sz="2000" b="0" i="0" dirty="0">
                <a:solidFill>
                  <a:srgbClr val="222222"/>
                </a:solidFill>
                <a:effectLst/>
              </a:rPr>
              <a:t>To overcome these problems we use Logistic Regression, which converts this straight best fit line in linear regression to an S-curve using the sigmoid function, which will always give values between 0 and 1. </a:t>
            </a:r>
            <a:endParaRPr lang="en-US" sz="2000" dirty="0"/>
          </a:p>
        </p:txBody>
      </p:sp>
    </p:spTree>
    <p:extLst>
      <p:ext uri="{BB962C8B-B14F-4D97-AF65-F5344CB8AC3E}">
        <p14:creationId xmlns:p14="http://schemas.microsoft.com/office/powerpoint/2010/main" val="25756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B0DD-F94E-1329-3FEF-98F3752917C0}"/>
              </a:ext>
            </a:extLst>
          </p:cNvPr>
          <p:cNvSpPr>
            <a:spLocks noGrp="1"/>
          </p:cNvSpPr>
          <p:nvPr>
            <p:ph type="title"/>
          </p:nvPr>
        </p:nvSpPr>
        <p:spPr>
          <a:xfrm>
            <a:off x="457200" y="-7186"/>
            <a:ext cx="8229600" cy="857250"/>
          </a:xfrm>
        </p:spPr>
        <p:txBody>
          <a:bodyPr>
            <a:normAutofit fontScale="90000"/>
          </a:bodyPr>
          <a:lstStyle/>
          <a:p>
            <a:r>
              <a:rPr lang="en-US" dirty="0"/>
              <a:t>Linear Regression vs Logistic Regression</a:t>
            </a:r>
          </a:p>
        </p:txBody>
      </p:sp>
      <p:graphicFrame>
        <p:nvGraphicFramePr>
          <p:cNvPr id="5" name="Content Placeholder 4">
            <a:extLst>
              <a:ext uri="{FF2B5EF4-FFF2-40B4-BE49-F238E27FC236}">
                <a16:creationId xmlns:a16="http://schemas.microsoft.com/office/drawing/2014/main" id="{79918C09-3450-B50A-D726-0B262126C2C3}"/>
              </a:ext>
            </a:extLst>
          </p:cNvPr>
          <p:cNvGraphicFramePr>
            <a:graphicFrameLocks noGrp="1"/>
          </p:cNvGraphicFramePr>
          <p:nvPr>
            <p:ph sz="half" idx="1"/>
            <p:extLst>
              <p:ext uri="{D42A27DB-BD31-4B8C-83A1-F6EECF244321}">
                <p14:modId xmlns:p14="http://schemas.microsoft.com/office/powerpoint/2010/main" val="953655104"/>
              </p:ext>
            </p:extLst>
          </p:nvPr>
        </p:nvGraphicFramePr>
        <p:xfrm>
          <a:off x="0" y="748567"/>
          <a:ext cx="9144000" cy="3665599"/>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785386026"/>
                    </a:ext>
                  </a:extLst>
                </a:gridCol>
                <a:gridCol w="4572000">
                  <a:extLst>
                    <a:ext uri="{9D8B030D-6E8A-4147-A177-3AD203B41FA5}">
                      <a16:colId xmlns:a16="http://schemas.microsoft.com/office/drawing/2014/main" val="2411594755"/>
                    </a:ext>
                  </a:extLst>
                </a:gridCol>
              </a:tblGrid>
              <a:tr h="709674">
                <a:tc>
                  <a:txBody>
                    <a:bodyPr/>
                    <a:lstStyle/>
                    <a:p>
                      <a:pPr algn="ctr"/>
                      <a:r>
                        <a:rPr lang="en-US" dirty="0"/>
                        <a:t>Linear Regression</a:t>
                      </a:r>
                    </a:p>
                  </a:txBody>
                  <a:tcPr/>
                </a:tc>
                <a:tc>
                  <a:txBody>
                    <a:bodyPr/>
                    <a:lstStyle/>
                    <a:p>
                      <a:pPr algn="ctr"/>
                      <a:r>
                        <a:rPr lang="en-US" dirty="0"/>
                        <a:t>Logistic Regression</a:t>
                      </a:r>
                    </a:p>
                  </a:txBody>
                  <a:tcPr/>
                </a:tc>
                <a:extLst>
                  <a:ext uri="{0D108BD9-81ED-4DB2-BD59-A6C34878D82A}">
                    <a16:rowId xmlns:a16="http://schemas.microsoft.com/office/drawing/2014/main" val="2882109438"/>
                  </a:ext>
                </a:extLst>
              </a:tr>
              <a:tr h="709674">
                <a:tc>
                  <a:txBody>
                    <a:bodyPr/>
                    <a:lstStyle/>
                    <a:p>
                      <a:r>
                        <a:rPr lang="en-US" dirty="0"/>
                        <a:t>It is used to predict the continuous dependent variable using a given set of independent variables.</a:t>
                      </a:r>
                    </a:p>
                  </a:txBody>
                  <a:tcPr/>
                </a:tc>
                <a:tc>
                  <a:txBody>
                    <a:bodyPr/>
                    <a:lstStyle/>
                    <a:p>
                      <a:r>
                        <a:rPr lang="en-US" dirty="0"/>
                        <a:t>It is used to predict categorical dependent variable using a given set of independent variables.</a:t>
                      </a:r>
                    </a:p>
                  </a:txBody>
                  <a:tcPr/>
                </a:tc>
                <a:extLst>
                  <a:ext uri="{0D108BD9-81ED-4DB2-BD59-A6C34878D82A}">
                    <a16:rowId xmlns:a16="http://schemas.microsoft.com/office/drawing/2014/main" val="1863695188"/>
                  </a:ext>
                </a:extLst>
              </a:tr>
              <a:tr h="417451">
                <a:tc>
                  <a:txBody>
                    <a:bodyPr/>
                    <a:lstStyle/>
                    <a:p>
                      <a:r>
                        <a:rPr lang="en-US" dirty="0"/>
                        <a:t>It is used to solve Regression problem</a:t>
                      </a:r>
                    </a:p>
                  </a:txBody>
                  <a:tcPr/>
                </a:tc>
                <a:tc>
                  <a:txBody>
                    <a:bodyPr/>
                    <a:lstStyle/>
                    <a:p>
                      <a:r>
                        <a:rPr lang="en-US" dirty="0"/>
                        <a:t>It is used to solve Classification Problems</a:t>
                      </a:r>
                    </a:p>
                  </a:txBody>
                  <a:tcPr/>
                </a:tc>
                <a:extLst>
                  <a:ext uri="{0D108BD9-81ED-4DB2-BD59-A6C34878D82A}">
                    <a16:rowId xmlns:a16="http://schemas.microsoft.com/office/drawing/2014/main" val="969710816"/>
                  </a:ext>
                </a:extLst>
              </a:tr>
              <a:tr h="709674">
                <a:tc>
                  <a:txBody>
                    <a:bodyPr/>
                    <a:lstStyle/>
                    <a:p>
                      <a:r>
                        <a:rPr lang="en-US" dirty="0"/>
                        <a:t>It is used to predict value of continuous variables.</a:t>
                      </a:r>
                    </a:p>
                  </a:txBody>
                  <a:tcPr/>
                </a:tc>
                <a:tc>
                  <a:txBody>
                    <a:bodyPr/>
                    <a:lstStyle/>
                    <a:p>
                      <a:r>
                        <a:rPr lang="en-US" dirty="0"/>
                        <a:t>It is used to predict values of categorical variables.</a:t>
                      </a:r>
                    </a:p>
                  </a:txBody>
                  <a:tcPr/>
                </a:tc>
                <a:extLst>
                  <a:ext uri="{0D108BD9-81ED-4DB2-BD59-A6C34878D82A}">
                    <a16:rowId xmlns:a16="http://schemas.microsoft.com/office/drawing/2014/main" val="2958831196"/>
                  </a:ext>
                </a:extLst>
              </a:tr>
              <a:tr h="709674">
                <a:tc>
                  <a:txBody>
                    <a:bodyPr/>
                    <a:lstStyle/>
                    <a:p>
                      <a:r>
                        <a:rPr lang="en-US" dirty="0"/>
                        <a:t>In Linear Regression, we find the best fit line, by which we can easily predict the output.</a:t>
                      </a:r>
                    </a:p>
                  </a:txBody>
                  <a:tcPr/>
                </a:tc>
                <a:tc>
                  <a:txBody>
                    <a:bodyPr/>
                    <a:lstStyle/>
                    <a:p>
                      <a:r>
                        <a:rPr lang="en-US" dirty="0"/>
                        <a:t>In Logistic Regression, we find the S-curve by which we can classify the samples.</a:t>
                      </a:r>
                    </a:p>
                  </a:txBody>
                  <a:tcPr/>
                </a:tc>
                <a:extLst>
                  <a:ext uri="{0D108BD9-81ED-4DB2-BD59-A6C34878D82A}">
                    <a16:rowId xmlns:a16="http://schemas.microsoft.com/office/drawing/2014/main" val="1161415663"/>
                  </a:ext>
                </a:extLst>
              </a:tr>
            </a:tbl>
          </a:graphicData>
        </a:graphic>
      </p:graphicFrame>
    </p:spTree>
    <p:extLst>
      <p:ext uri="{BB962C8B-B14F-4D97-AF65-F5344CB8AC3E}">
        <p14:creationId xmlns:p14="http://schemas.microsoft.com/office/powerpoint/2010/main" val="200199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B0DD-F94E-1329-3FEF-98F3752917C0}"/>
              </a:ext>
            </a:extLst>
          </p:cNvPr>
          <p:cNvSpPr>
            <a:spLocks noGrp="1"/>
          </p:cNvSpPr>
          <p:nvPr>
            <p:ph type="title"/>
          </p:nvPr>
        </p:nvSpPr>
        <p:spPr>
          <a:xfrm>
            <a:off x="457200" y="-7186"/>
            <a:ext cx="8229600" cy="857250"/>
          </a:xfrm>
        </p:spPr>
        <p:txBody>
          <a:bodyPr>
            <a:normAutofit fontScale="90000"/>
          </a:bodyPr>
          <a:lstStyle/>
          <a:p>
            <a:r>
              <a:rPr lang="en-US" dirty="0"/>
              <a:t>Linear Regression vs Logistic Regression</a:t>
            </a:r>
          </a:p>
        </p:txBody>
      </p:sp>
      <p:graphicFrame>
        <p:nvGraphicFramePr>
          <p:cNvPr id="5" name="Content Placeholder 4">
            <a:extLst>
              <a:ext uri="{FF2B5EF4-FFF2-40B4-BE49-F238E27FC236}">
                <a16:creationId xmlns:a16="http://schemas.microsoft.com/office/drawing/2014/main" id="{79918C09-3450-B50A-D726-0B262126C2C3}"/>
              </a:ext>
            </a:extLst>
          </p:cNvPr>
          <p:cNvGraphicFramePr>
            <a:graphicFrameLocks noGrp="1"/>
          </p:cNvGraphicFramePr>
          <p:nvPr>
            <p:ph sz="half" idx="1"/>
            <p:extLst>
              <p:ext uri="{D42A27DB-BD31-4B8C-83A1-F6EECF244321}">
                <p14:modId xmlns:p14="http://schemas.microsoft.com/office/powerpoint/2010/main" val="2889646654"/>
              </p:ext>
            </p:extLst>
          </p:nvPr>
        </p:nvGraphicFramePr>
        <p:xfrm>
          <a:off x="0" y="748567"/>
          <a:ext cx="9144000" cy="416254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785386026"/>
                    </a:ext>
                  </a:extLst>
                </a:gridCol>
                <a:gridCol w="4572000">
                  <a:extLst>
                    <a:ext uri="{9D8B030D-6E8A-4147-A177-3AD203B41FA5}">
                      <a16:colId xmlns:a16="http://schemas.microsoft.com/office/drawing/2014/main" val="2411594755"/>
                    </a:ext>
                  </a:extLst>
                </a:gridCol>
              </a:tblGrid>
              <a:tr h="709674">
                <a:tc>
                  <a:txBody>
                    <a:bodyPr/>
                    <a:lstStyle/>
                    <a:p>
                      <a:pPr algn="ctr"/>
                      <a:r>
                        <a:rPr lang="en-US" dirty="0"/>
                        <a:t>Linear Regression</a:t>
                      </a:r>
                    </a:p>
                  </a:txBody>
                  <a:tcPr/>
                </a:tc>
                <a:tc>
                  <a:txBody>
                    <a:bodyPr/>
                    <a:lstStyle/>
                    <a:p>
                      <a:pPr algn="ctr"/>
                      <a:r>
                        <a:rPr lang="en-US" dirty="0"/>
                        <a:t>Logistic Regression</a:t>
                      </a:r>
                    </a:p>
                  </a:txBody>
                  <a:tcPr/>
                </a:tc>
                <a:extLst>
                  <a:ext uri="{0D108BD9-81ED-4DB2-BD59-A6C34878D82A}">
                    <a16:rowId xmlns:a16="http://schemas.microsoft.com/office/drawing/2014/main" val="2882109438"/>
                  </a:ext>
                </a:extLst>
              </a:tr>
              <a:tr h="709674">
                <a:tc>
                  <a:txBody>
                    <a:bodyPr/>
                    <a:lstStyle/>
                    <a:p>
                      <a:r>
                        <a:rPr lang="en-US" dirty="0"/>
                        <a:t>Least Square estimation method is used for estimation of accuracy.</a:t>
                      </a:r>
                    </a:p>
                  </a:txBody>
                  <a:tcPr/>
                </a:tc>
                <a:tc>
                  <a:txBody>
                    <a:bodyPr/>
                    <a:lstStyle/>
                    <a:p>
                      <a:r>
                        <a:rPr lang="en-US" dirty="0"/>
                        <a:t>Maximum Likelihood estimation method is used for estimation of accuracy.</a:t>
                      </a:r>
                    </a:p>
                  </a:txBody>
                  <a:tcPr/>
                </a:tc>
                <a:extLst>
                  <a:ext uri="{0D108BD9-81ED-4DB2-BD59-A6C34878D82A}">
                    <a16:rowId xmlns:a16="http://schemas.microsoft.com/office/drawing/2014/main" val="1863695188"/>
                  </a:ext>
                </a:extLst>
              </a:tr>
              <a:tr h="417451">
                <a:tc>
                  <a:txBody>
                    <a:bodyPr/>
                    <a:lstStyle/>
                    <a:p>
                      <a:r>
                        <a:rPr lang="en-US" dirty="0"/>
                        <a:t>The output must be a continuous value such as price, age, etc.</a:t>
                      </a:r>
                    </a:p>
                  </a:txBody>
                  <a:tcPr/>
                </a:tc>
                <a:tc>
                  <a:txBody>
                    <a:bodyPr/>
                    <a:lstStyle/>
                    <a:p>
                      <a:r>
                        <a:rPr lang="en-US" dirty="0"/>
                        <a:t>The output of Logistic Regression must be a Categorical value such as 0 or 1, Yes or No, etc.</a:t>
                      </a:r>
                    </a:p>
                  </a:txBody>
                  <a:tcPr/>
                </a:tc>
                <a:extLst>
                  <a:ext uri="{0D108BD9-81ED-4DB2-BD59-A6C34878D82A}">
                    <a16:rowId xmlns:a16="http://schemas.microsoft.com/office/drawing/2014/main" val="969710816"/>
                  </a:ext>
                </a:extLst>
              </a:tr>
              <a:tr h="709674">
                <a:tc>
                  <a:txBody>
                    <a:bodyPr/>
                    <a:lstStyle/>
                    <a:p>
                      <a:r>
                        <a:rPr lang="en-US" dirty="0"/>
                        <a:t>In Linear Regression, it is required that relationship between dependent variable and independent variable must be linear.</a:t>
                      </a:r>
                    </a:p>
                  </a:txBody>
                  <a:tcPr/>
                </a:tc>
                <a:tc>
                  <a:txBody>
                    <a:bodyPr/>
                    <a:lstStyle/>
                    <a:p>
                      <a:r>
                        <a:rPr lang="en-US" dirty="0"/>
                        <a:t>In Logistic Regression, it is not required to have the linear relationship between the dependent and independent variable.</a:t>
                      </a:r>
                    </a:p>
                  </a:txBody>
                  <a:tcPr/>
                </a:tc>
                <a:extLst>
                  <a:ext uri="{0D108BD9-81ED-4DB2-BD59-A6C34878D82A}">
                    <a16:rowId xmlns:a16="http://schemas.microsoft.com/office/drawing/2014/main" val="2958831196"/>
                  </a:ext>
                </a:extLst>
              </a:tr>
              <a:tr h="709674">
                <a:tc>
                  <a:txBody>
                    <a:bodyPr/>
                    <a:lstStyle/>
                    <a:p>
                      <a:r>
                        <a:rPr lang="en-US" dirty="0"/>
                        <a:t>In Linear Regression, there may be collinearity between the independent variables.</a:t>
                      </a:r>
                    </a:p>
                  </a:txBody>
                  <a:tcPr/>
                </a:tc>
                <a:tc>
                  <a:txBody>
                    <a:bodyPr/>
                    <a:lstStyle/>
                    <a:p>
                      <a:r>
                        <a:rPr lang="en-US" dirty="0"/>
                        <a:t>In Logistic Regression, there should not be collinearity between the independent variable.</a:t>
                      </a:r>
                    </a:p>
                  </a:txBody>
                  <a:tcPr/>
                </a:tc>
                <a:extLst>
                  <a:ext uri="{0D108BD9-81ED-4DB2-BD59-A6C34878D82A}">
                    <a16:rowId xmlns:a16="http://schemas.microsoft.com/office/drawing/2014/main" val="1161415663"/>
                  </a:ext>
                </a:extLst>
              </a:tr>
            </a:tbl>
          </a:graphicData>
        </a:graphic>
      </p:graphicFrame>
    </p:spTree>
    <p:extLst>
      <p:ext uri="{BB962C8B-B14F-4D97-AF65-F5344CB8AC3E}">
        <p14:creationId xmlns:p14="http://schemas.microsoft.com/office/powerpoint/2010/main" val="161780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5181-D4CC-64E0-154C-09D7589252D4}"/>
              </a:ext>
            </a:extLst>
          </p:cNvPr>
          <p:cNvSpPr>
            <a:spLocks noGrp="1"/>
          </p:cNvSpPr>
          <p:nvPr>
            <p:ph type="title"/>
          </p:nvPr>
        </p:nvSpPr>
        <p:spPr/>
        <p:txBody>
          <a:bodyPr>
            <a:normAutofit fontScale="90000"/>
          </a:bodyPr>
          <a:lstStyle/>
          <a:p>
            <a:r>
              <a:rPr lang="en-US" dirty="0"/>
              <a:t>Assumptions of Logistic Regression</a:t>
            </a:r>
          </a:p>
        </p:txBody>
      </p:sp>
    </p:spTree>
    <p:extLst>
      <p:ext uri="{BB962C8B-B14F-4D97-AF65-F5344CB8AC3E}">
        <p14:creationId xmlns:p14="http://schemas.microsoft.com/office/powerpoint/2010/main" val="175544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0BC5-2336-45A0-9338-631649DB248A}"/>
              </a:ext>
            </a:extLst>
          </p:cNvPr>
          <p:cNvSpPr>
            <a:spLocks noGrp="1"/>
          </p:cNvSpPr>
          <p:nvPr>
            <p:ph type="title"/>
          </p:nvPr>
        </p:nvSpPr>
        <p:spPr/>
        <p:txBody>
          <a:bodyPr>
            <a:normAutofit fontScale="90000"/>
          </a:bodyPr>
          <a:lstStyle/>
          <a:p>
            <a:pPr algn="ctr"/>
            <a:r>
              <a:rPr lang="en-US" b="1" dirty="0">
                <a:solidFill>
                  <a:schemeClr val="tx1"/>
                </a:solidFill>
                <a:effectLst/>
              </a:rPr>
              <a:t>Assumptions for Logistic Regression</a:t>
            </a:r>
            <a:endParaRPr lang="en-US" dirty="0">
              <a:solidFill>
                <a:schemeClr val="tx1"/>
              </a:solidFill>
              <a:effectLst/>
            </a:endParaRPr>
          </a:p>
        </p:txBody>
      </p:sp>
      <p:sp>
        <p:nvSpPr>
          <p:cNvPr id="3" name="Content Placeholder 2">
            <a:extLst>
              <a:ext uri="{FF2B5EF4-FFF2-40B4-BE49-F238E27FC236}">
                <a16:creationId xmlns:a16="http://schemas.microsoft.com/office/drawing/2014/main" id="{0A6F4009-7AA5-43B2-9F83-599F671BE3CD}"/>
              </a:ext>
            </a:extLst>
          </p:cNvPr>
          <p:cNvSpPr>
            <a:spLocks noGrp="1"/>
          </p:cNvSpPr>
          <p:nvPr>
            <p:ph idx="1"/>
          </p:nvPr>
        </p:nvSpPr>
        <p:spPr>
          <a:xfrm>
            <a:off x="448966" y="891995"/>
            <a:ext cx="8246070" cy="3817620"/>
          </a:xfrm>
        </p:spPr>
        <p:txBody>
          <a:bodyPr>
            <a:normAutofit/>
          </a:bodyPr>
          <a:lstStyle/>
          <a:p>
            <a:r>
              <a:rPr lang="en-US" sz="2000" dirty="0">
                <a:solidFill>
                  <a:schemeClr val="tx1"/>
                </a:solidFill>
              </a:rPr>
              <a:t>The dependent variable must be categorical in nature. </a:t>
            </a:r>
          </a:p>
          <a:p>
            <a:r>
              <a:rPr lang="en-US" sz="2000" dirty="0">
                <a:solidFill>
                  <a:schemeClr val="tx1"/>
                </a:solidFill>
              </a:rPr>
              <a:t>The independent variable should not have multi-collinearity.</a:t>
            </a:r>
          </a:p>
          <a:p>
            <a:r>
              <a:rPr lang="en-US" sz="2000" dirty="0">
                <a:solidFill>
                  <a:schemeClr val="tx1"/>
                </a:solidFill>
              </a:rPr>
              <a:t>GLM does not assume a linear relationship between dependent and independent variables. </a:t>
            </a:r>
          </a:p>
          <a:p>
            <a:r>
              <a:rPr lang="en-US" sz="2000" dirty="0">
                <a:solidFill>
                  <a:schemeClr val="tx1"/>
                </a:solidFill>
              </a:rPr>
              <a:t>However, it assumes a linear relationship between link function and independent variables in logit model.</a:t>
            </a:r>
          </a:p>
          <a:p>
            <a:pPr marL="0" indent="0">
              <a:buNone/>
            </a:pPr>
            <a:endParaRPr lang="en-US" sz="2000" dirty="0">
              <a:solidFill>
                <a:schemeClr val="tx1"/>
              </a:solidFill>
            </a:endParaRPr>
          </a:p>
        </p:txBody>
      </p:sp>
    </p:spTree>
    <p:extLst>
      <p:ext uri="{BB962C8B-B14F-4D97-AF65-F5344CB8AC3E}">
        <p14:creationId xmlns:p14="http://schemas.microsoft.com/office/powerpoint/2010/main" val="181578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0BC5-2336-45A0-9338-631649DB248A}"/>
              </a:ext>
            </a:extLst>
          </p:cNvPr>
          <p:cNvSpPr>
            <a:spLocks noGrp="1"/>
          </p:cNvSpPr>
          <p:nvPr>
            <p:ph type="title"/>
          </p:nvPr>
        </p:nvSpPr>
        <p:spPr/>
        <p:txBody>
          <a:bodyPr>
            <a:normAutofit fontScale="90000"/>
          </a:bodyPr>
          <a:lstStyle/>
          <a:p>
            <a:pPr algn="ctr"/>
            <a:r>
              <a:rPr lang="en-US" b="1" dirty="0">
                <a:solidFill>
                  <a:schemeClr val="tx1"/>
                </a:solidFill>
                <a:effectLst/>
              </a:rPr>
              <a:t>Assumptions for Logistic Regression</a:t>
            </a:r>
            <a:endParaRPr lang="en-US" dirty="0">
              <a:solidFill>
                <a:schemeClr val="tx1"/>
              </a:solidFill>
              <a:effectLst/>
            </a:endParaRPr>
          </a:p>
        </p:txBody>
      </p:sp>
      <p:sp>
        <p:nvSpPr>
          <p:cNvPr id="3" name="Content Placeholder 2">
            <a:extLst>
              <a:ext uri="{FF2B5EF4-FFF2-40B4-BE49-F238E27FC236}">
                <a16:creationId xmlns:a16="http://schemas.microsoft.com/office/drawing/2014/main" id="{0A6F4009-7AA5-43B2-9F83-599F671BE3CD}"/>
              </a:ext>
            </a:extLst>
          </p:cNvPr>
          <p:cNvSpPr>
            <a:spLocks noGrp="1"/>
          </p:cNvSpPr>
          <p:nvPr>
            <p:ph idx="1"/>
          </p:nvPr>
        </p:nvSpPr>
        <p:spPr>
          <a:xfrm>
            <a:off x="448966" y="891995"/>
            <a:ext cx="8246070" cy="3817620"/>
          </a:xfrm>
        </p:spPr>
        <p:txBody>
          <a:bodyPr>
            <a:normAutofit/>
          </a:bodyPr>
          <a:lstStyle/>
          <a:p>
            <a:r>
              <a:rPr lang="en-US" sz="2000" dirty="0">
                <a:solidFill>
                  <a:schemeClr val="tx1"/>
                </a:solidFill>
              </a:rPr>
              <a:t>The dependent variable need not to be normally distributed.</a:t>
            </a:r>
          </a:p>
          <a:p>
            <a:r>
              <a:rPr lang="en-US" sz="2000" dirty="0">
                <a:solidFill>
                  <a:schemeClr val="tx1"/>
                </a:solidFill>
              </a:rPr>
              <a:t>It does not use OLS (Ordinary Least Square) for parameter estimation.</a:t>
            </a:r>
          </a:p>
          <a:p>
            <a:r>
              <a:rPr lang="en-US" sz="2000" dirty="0">
                <a:solidFill>
                  <a:schemeClr val="tx1"/>
                </a:solidFill>
              </a:rPr>
              <a:t>Instead, it uses maximum likelihood estimation (MLE).</a:t>
            </a:r>
          </a:p>
          <a:p>
            <a:r>
              <a:rPr lang="en-US" sz="2000" dirty="0">
                <a:solidFill>
                  <a:schemeClr val="tx1"/>
                </a:solidFill>
              </a:rPr>
              <a:t>Errors need to be independent but not normally distributed.</a:t>
            </a:r>
          </a:p>
          <a:p>
            <a:endParaRPr lang="en-US" sz="2000" dirty="0">
              <a:solidFill>
                <a:schemeClr val="tx1"/>
              </a:solidFill>
            </a:endParaRPr>
          </a:p>
          <a:p>
            <a:pPr marL="0" indent="0">
              <a:buNone/>
            </a:pPr>
            <a:endParaRPr lang="en-US" sz="2000" dirty="0">
              <a:solidFill>
                <a:schemeClr val="tx1"/>
              </a:solidFill>
            </a:endParaRPr>
          </a:p>
        </p:txBody>
      </p:sp>
    </p:spTree>
    <p:extLst>
      <p:ext uri="{BB962C8B-B14F-4D97-AF65-F5344CB8AC3E}">
        <p14:creationId xmlns:p14="http://schemas.microsoft.com/office/powerpoint/2010/main" val="966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0205-36BF-442D-8949-347E27145719}"/>
              </a:ext>
            </a:extLst>
          </p:cNvPr>
          <p:cNvSpPr>
            <a:spLocks noGrp="1"/>
          </p:cNvSpPr>
          <p:nvPr>
            <p:ph type="title"/>
          </p:nvPr>
        </p:nvSpPr>
        <p:spPr/>
        <p:txBody>
          <a:bodyPr>
            <a:normAutofit fontScale="90000"/>
          </a:bodyPr>
          <a:lstStyle/>
          <a:p>
            <a:pPr algn="ctr"/>
            <a:r>
              <a:rPr lang="en-US" b="1" dirty="0">
                <a:solidFill>
                  <a:schemeClr val="tx1"/>
                </a:solidFill>
                <a:effectLst/>
              </a:rPr>
              <a:t>Logistic Function (Sigmoid Function)</a:t>
            </a:r>
            <a:endParaRPr lang="en-US" dirty="0">
              <a:solidFill>
                <a:schemeClr val="tx1"/>
              </a:solidFill>
              <a:effectLst/>
            </a:endParaRPr>
          </a:p>
        </p:txBody>
      </p:sp>
      <p:sp>
        <p:nvSpPr>
          <p:cNvPr id="3" name="Content Placeholder 2">
            <a:extLst>
              <a:ext uri="{FF2B5EF4-FFF2-40B4-BE49-F238E27FC236}">
                <a16:creationId xmlns:a16="http://schemas.microsoft.com/office/drawing/2014/main" id="{F3EF9069-872F-4A0F-9C02-5E62AFA68B3D}"/>
              </a:ext>
            </a:extLst>
          </p:cNvPr>
          <p:cNvSpPr>
            <a:spLocks noGrp="1"/>
          </p:cNvSpPr>
          <p:nvPr>
            <p:ph idx="1"/>
          </p:nvPr>
        </p:nvSpPr>
        <p:spPr>
          <a:xfrm>
            <a:off x="448966" y="1068451"/>
            <a:ext cx="8246070" cy="3512210"/>
          </a:xfrm>
        </p:spPr>
        <p:txBody>
          <a:bodyPr>
            <a:normAutofit/>
          </a:bodyPr>
          <a:lstStyle/>
          <a:p>
            <a:r>
              <a:rPr lang="en-US" sz="2000" dirty="0">
                <a:solidFill>
                  <a:schemeClr val="tx1"/>
                </a:solidFill>
              </a:rPr>
              <a:t>The sigmoid function is a mathematical function used to map the predicted values to probabilities.</a:t>
            </a:r>
          </a:p>
          <a:p>
            <a:r>
              <a:rPr lang="en-US" sz="2000" dirty="0">
                <a:solidFill>
                  <a:schemeClr val="tx1"/>
                </a:solidFill>
              </a:rPr>
              <a:t>It maps any real value into another value within a range of 0 and 1.</a:t>
            </a:r>
          </a:p>
          <a:p>
            <a:r>
              <a:rPr lang="en-US" sz="2000" dirty="0">
                <a:solidFill>
                  <a:schemeClr val="tx1"/>
                </a:solidFill>
              </a:rPr>
              <a:t>The value of the logistic regression must be between 0 and 1, which cannot go beyond this limit, so it forms a curve like the "S" form. The S-form curve is called the Sigmoid function or the logistic function.</a:t>
            </a:r>
          </a:p>
          <a:p>
            <a:r>
              <a:rPr lang="en-US" sz="2000" dirty="0">
                <a:solidFill>
                  <a:schemeClr val="tx1"/>
                </a:solidFill>
              </a:rPr>
              <a:t>In logistic regression, we use the concept of the threshold value, which defines the probability of either 0 or 1. </a:t>
            </a:r>
          </a:p>
          <a:p>
            <a:r>
              <a:rPr lang="en-US" sz="2000" dirty="0">
                <a:solidFill>
                  <a:schemeClr val="tx1"/>
                </a:solidFill>
              </a:rPr>
              <a:t>Such as values above the threshold value tends to 1, and a value below the threshold values tends to 0. </a:t>
            </a:r>
          </a:p>
        </p:txBody>
      </p:sp>
    </p:spTree>
    <p:extLst>
      <p:ext uri="{BB962C8B-B14F-4D97-AF65-F5344CB8AC3E}">
        <p14:creationId xmlns:p14="http://schemas.microsoft.com/office/powerpoint/2010/main" val="42002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1518-F800-646C-43E4-1F3B2334D184}"/>
              </a:ext>
            </a:extLst>
          </p:cNvPr>
          <p:cNvSpPr>
            <a:spLocks noGrp="1"/>
          </p:cNvSpPr>
          <p:nvPr>
            <p:ph type="title"/>
          </p:nvPr>
        </p:nvSpPr>
        <p:spPr/>
        <p:txBody>
          <a:bodyPr>
            <a:normAutofit fontScale="90000"/>
          </a:bodyPr>
          <a:lstStyle/>
          <a:p>
            <a:r>
              <a:rPr lang="en-US" dirty="0"/>
              <a:t>How does Logistic Regression work?</a:t>
            </a:r>
          </a:p>
        </p:txBody>
      </p:sp>
    </p:spTree>
    <p:extLst>
      <p:ext uri="{BB962C8B-B14F-4D97-AF65-F5344CB8AC3E}">
        <p14:creationId xmlns:p14="http://schemas.microsoft.com/office/powerpoint/2010/main" val="394978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1FDA-703D-DFAD-1A69-46897313C4C6}"/>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3A65E28-C02D-0D43-2361-FEDAF864446D}"/>
              </a:ext>
            </a:extLst>
          </p:cNvPr>
          <p:cNvSpPr>
            <a:spLocks noGrp="1"/>
          </p:cNvSpPr>
          <p:nvPr>
            <p:ph sz="half" idx="1"/>
          </p:nvPr>
        </p:nvSpPr>
        <p:spPr>
          <a:xfrm>
            <a:off x="457200" y="952500"/>
            <a:ext cx="8229600" cy="3456941"/>
          </a:xfrm>
        </p:spPr>
        <p:txBody>
          <a:bodyPr>
            <a:normAutofit/>
          </a:bodyPr>
          <a:lstStyle/>
          <a:p>
            <a:r>
              <a:rPr lang="en-US" sz="2000" b="1" i="0" dirty="0">
                <a:solidFill>
                  <a:srgbClr val="222222"/>
                </a:solidFill>
                <a:effectLst/>
              </a:rPr>
              <a:t>Logistic regression</a:t>
            </a:r>
            <a:r>
              <a:rPr lang="en-US" sz="2000" b="0" i="0" dirty="0">
                <a:solidFill>
                  <a:srgbClr val="222222"/>
                </a:solidFill>
                <a:effectLst/>
              </a:rPr>
              <a:t> is the appropriate regression analysis to conduct when the dependent variable is dichotomous (binary).</a:t>
            </a:r>
          </a:p>
          <a:p>
            <a:r>
              <a:rPr lang="en-US" sz="2000" b="0" i="0" dirty="0">
                <a:solidFill>
                  <a:srgbClr val="222222"/>
                </a:solidFill>
                <a:effectLst/>
              </a:rPr>
              <a:t>Like all regression analyses, logistic regression is a predictive analysis. </a:t>
            </a:r>
          </a:p>
          <a:p>
            <a:r>
              <a:rPr lang="en-US" sz="2000" b="0" i="0" dirty="0">
                <a:solidFill>
                  <a:srgbClr val="222222"/>
                </a:solidFill>
                <a:effectLst/>
              </a:rPr>
              <a:t>Logistic regression is used to describe data and to explain the relationship between one dependent binary variable and one or more nominal, ordinal, interval or ratio-level independent variables.</a:t>
            </a:r>
            <a:endParaRPr lang="en-US" sz="2000" dirty="0"/>
          </a:p>
        </p:txBody>
      </p:sp>
    </p:spTree>
    <p:extLst>
      <p:ext uri="{BB962C8B-B14F-4D97-AF65-F5344CB8AC3E}">
        <p14:creationId xmlns:p14="http://schemas.microsoft.com/office/powerpoint/2010/main" val="36090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F339-E4CB-097F-2055-7518114C9BEB}"/>
              </a:ext>
            </a:extLst>
          </p:cNvPr>
          <p:cNvSpPr>
            <a:spLocks noGrp="1"/>
          </p:cNvSpPr>
          <p:nvPr>
            <p:ph type="title"/>
          </p:nvPr>
        </p:nvSpPr>
        <p:spPr/>
        <p:txBody>
          <a:bodyPr/>
          <a:lstStyle/>
          <a:p>
            <a:r>
              <a:rPr lang="en-US" dirty="0"/>
              <a:t>Steps of Logistic Regression</a:t>
            </a:r>
          </a:p>
        </p:txBody>
      </p:sp>
      <p:sp>
        <p:nvSpPr>
          <p:cNvPr id="4" name="Content Placeholder 3">
            <a:extLst>
              <a:ext uri="{FF2B5EF4-FFF2-40B4-BE49-F238E27FC236}">
                <a16:creationId xmlns:a16="http://schemas.microsoft.com/office/drawing/2014/main" id="{FF10C7F8-5AB0-274C-6E66-7A1CD92C408D}"/>
              </a:ext>
            </a:extLst>
          </p:cNvPr>
          <p:cNvSpPr>
            <a:spLocks noGrp="1"/>
          </p:cNvSpPr>
          <p:nvPr>
            <p:ph sz="half" idx="1"/>
          </p:nvPr>
        </p:nvSpPr>
        <p:spPr>
          <a:xfrm>
            <a:off x="457200" y="990600"/>
            <a:ext cx="8229600" cy="3418841"/>
          </a:xfrm>
        </p:spPr>
        <p:txBody>
          <a:bodyPr>
            <a:noAutofit/>
          </a:bodyPr>
          <a:lstStyle/>
          <a:p>
            <a:pPr marL="0" indent="0" algn="just">
              <a:buNone/>
            </a:pPr>
            <a:r>
              <a:rPr lang="en-US" sz="2000" b="1" i="0" dirty="0">
                <a:solidFill>
                  <a:srgbClr val="222222"/>
                </a:solidFill>
                <a:effectLst/>
                <a:ea typeface="Lato" panose="020F0502020204030203" pitchFamily="34" charset="0"/>
              </a:rPr>
              <a:t>Logistic regression works in the following steps:</a:t>
            </a:r>
            <a:endParaRPr lang="en-US" sz="2000" b="0" i="0" dirty="0">
              <a:solidFill>
                <a:srgbClr val="222222"/>
              </a:solidFill>
              <a:effectLst/>
              <a:ea typeface="Lato" panose="020F0502020204030203" pitchFamily="34" charset="0"/>
            </a:endParaRPr>
          </a:p>
          <a:p>
            <a:pPr algn="just"/>
            <a:r>
              <a:rPr lang="en-US" sz="2000" b="1" i="0" dirty="0">
                <a:solidFill>
                  <a:srgbClr val="222222"/>
                </a:solidFill>
                <a:effectLst/>
                <a:ea typeface="Lato" panose="020F0502020204030203" pitchFamily="34" charset="0"/>
              </a:rPr>
              <a:t>Prepare the data: </a:t>
            </a:r>
            <a:r>
              <a:rPr lang="en-US" sz="2000" i="0" dirty="0">
                <a:solidFill>
                  <a:srgbClr val="222222"/>
                </a:solidFill>
                <a:effectLst/>
                <a:ea typeface="Lato" panose="020F0502020204030203" pitchFamily="34" charset="0"/>
              </a:rPr>
              <a:t>The</a:t>
            </a:r>
            <a:r>
              <a:rPr lang="en-US" sz="2000" b="0" i="0" dirty="0">
                <a:solidFill>
                  <a:srgbClr val="222222"/>
                </a:solidFill>
                <a:effectLst/>
                <a:ea typeface="Lato" panose="020F0502020204030203" pitchFamily="34" charset="0"/>
              </a:rPr>
              <a:t> data should be in a format where each row represents a single observation and each column represents a different feature. The target variable (the variable you want to predict) should be binary (yes/no, true/false, 0/1).</a:t>
            </a:r>
          </a:p>
          <a:p>
            <a:pPr algn="just"/>
            <a:r>
              <a:rPr lang="en-US" sz="2000" b="1" i="0" dirty="0">
                <a:solidFill>
                  <a:srgbClr val="222222"/>
                </a:solidFill>
                <a:effectLst/>
                <a:ea typeface="Lato" panose="020F0502020204030203" pitchFamily="34" charset="0"/>
              </a:rPr>
              <a:t>Train the model: </a:t>
            </a:r>
            <a:r>
              <a:rPr lang="en-US" sz="2000" b="0" i="0" dirty="0">
                <a:solidFill>
                  <a:srgbClr val="222222"/>
                </a:solidFill>
                <a:effectLst/>
                <a:ea typeface="Lato" panose="020F0502020204030203" pitchFamily="34" charset="0"/>
              </a:rPr>
              <a:t>We teach the model by showing it the training data. This involves finding the values of the model parameters that minimize the error in the training data.</a:t>
            </a:r>
            <a:endParaRPr lang="en-US" sz="2000" dirty="0">
              <a:ea typeface="Lato" panose="020F0502020204030203" pitchFamily="34" charset="0"/>
            </a:endParaRPr>
          </a:p>
        </p:txBody>
      </p:sp>
    </p:spTree>
    <p:extLst>
      <p:ext uri="{BB962C8B-B14F-4D97-AF65-F5344CB8AC3E}">
        <p14:creationId xmlns:p14="http://schemas.microsoft.com/office/powerpoint/2010/main" val="28471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F339-E4CB-097F-2055-7518114C9BEB}"/>
              </a:ext>
            </a:extLst>
          </p:cNvPr>
          <p:cNvSpPr>
            <a:spLocks noGrp="1"/>
          </p:cNvSpPr>
          <p:nvPr>
            <p:ph type="title"/>
          </p:nvPr>
        </p:nvSpPr>
        <p:spPr/>
        <p:txBody>
          <a:bodyPr/>
          <a:lstStyle/>
          <a:p>
            <a:r>
              <a:rPr lang="en-US" dirty="0"/>
              <a:t>Steps of Logistic Regression</a:t>
            </a:r>
          </a:p>
        </p:txBody>
      </p:sp>
      <p:sp>
        <p:nvSpPr>
          <p:cNvPr id="4" name="Content Placeholder 3">
            <a:extLst>
              <a:ext uri="{FF2B5EF4-FFF2-40B4-BE49-F238E27FC236}">
                <a16:creationId xmlns:a16="http://schemas.microsoft.com/office/drawing/2014/main" id="{FF10C7F8-5AB0-274C-6E66-7A1CD92C408D}"/>
              </a:ext>
            </a:extLst>
          </p:cNvPr>
          <p:cNvSpPr>
            <a:spLocks noGrp="1"/>
          </p:cNvSpPr>
          <p:nvPr>
            <p:ph sz="half" idx="1"/>
          </p:nvPr>
        </p:nvSpPr>
        <p:spPr>
          <a:xfrm>
            <a:off x="457200" y="990600"/>
            <a:ext cx="8229600" cy="3418841"/>
          </a:xfrm>
        </p:spPr>
        <p:txBody>
          <a:bodyPr>
            <a:noAutofit/>
          </a:bodyPr>
          <a:lstStyle/>
          <a:p>
            <a:pPr marL="0" indent="0" algn="just">
              <a:buNone/>
            </a:pPr>
            <a:r>
              <a:rPr lang="en-US" sz="2000" b="1" i="0" dirty="0">
                <a:solidFill>
                  <a:srgbClr val="222222"/>
                </a:solidFill>
                <a:effectLst/>
                <a:ea typeface="Lato" panose="020F0502020204030203" pitchFamily="34" charset="0"/>
              </a:rPr>
              <a:t>Logistic regression works in the following steps:</a:t>
            </a:r>
            <a:endParaRPr lang="en-US" sz="2000" b="0" i="0" dirty="0">
              <a:solidFill>
                <a:srgbClr val="222222"/>
              </a:solidFill>
              <a:effectLst/>
              <a:ea typeface="Lato" panose="020F0502020204030203" pitchFamily="34" charset="0"/>
            </a:endParaRPr>
          </a:p>
          <a:p>
            <a:pPr algn="just"/>
            <a:r>
              <a:rPr lang="en-US" sz="2000" b="1" i="0" dirty="0">
                <a:solidFill>
                  <a:srgbClr val="222222"/>
                </a:solidFill>
                <a:effectLst/>
                <a:ea typeface="Lato" panose="020F0502020204030203" pitchFamily="34" charset="0"/>
              </a:rPr>
              <a:t>Evaluate the model: </a:t>
            </a:r>
            <a:r>
              <a:rPr lang="en-US" sz="2000" b="0" i="0" dirty="0">
                <a:solidFill>
                  <a:srgbClr val="222222"/>
                </a:solidFill>
                <a:effectLst/>
                <a:ea typeface="Lato" panose="020F0502020204030203" pitchFamily="34" charset="0"/>
              </a:rPr>
              <a:t>The model is evaluated on the held-out test data to assess its performance on unseen data.</a:t>
            </a:r>
          </a:p>
          <a:p>
            <a:pPr algn="just"/>
            <a:r>
              <a:rPr lang="en-US" sz="2000" b="1" i="0" dirty="0">
                <a:solidFill>
                  <a:srgbClr val="222222"/>
                </a:solidFill>
                <a:effectLst/>
                <a:ea typeface="Lato" panose="020F0502020204030203" pitchFamily="34" charset="0"/>
              </a:rPr>
              <a:t>Use the model to make predictions:</a:t>
            </a:r>
            <a:r>
              <a:rPr lang="en-US" sz="2000" b="0" i="0" dirty="0">
                <a:solidFill>
                  <a:srgbClr val="222222"/>
                </a:solidFill>
                <a:effectLst/>
                <a:ea typeface="Lato" panose="020F0502020204030203" pitchFamily="34" charset="0"/>
              </a:rPr>
              <a:t> After the model has been trained and assessed, it can be used to forecast outcomes on new data.</a:t>
            </a:r>
          </a:p>
          <a:p>
            <a:endParaRPr lang="en-US" sz="2000" dirty="0">
              <a:ea typeface="Lato" panose="020F0502020204030203" pitchFamily="34" charset="0"/>
            </a:endParaRPr>
          </a:p>
        </p:txBody>
      </p:sp>
    </p:spTree>
    <p:extLst>
      <p:ext uri="{BB962C8B-B14F-4D97-AF65-F5344CB8AC3E}">
        <p14:creationId xmlns:p14="http://schemas.microsoft.com/office/powerpoint/2010/main" val="374795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7D8C-757F-38B6-57C1-65A8D64B5B27}"/>
              </a:ext>
            </a:extLst>
          </p:cNvPr>
          <p:cNvSpPr>
            <a:spLocks noGrp="1"/>
          </p:cNvSpPr>
          <p:nvPr>
            <p:ph type="title"/>
          </p:nvPr>
        </p:nvSpPr>
        <p:spPr/>
        <p:txBody>
          <a:bodyPr/>
          <a:lstStyle/>
          <a:p>
            <a:r>
              <a:rPr lang="en-US" dirty="0" err="1"/>
              <a:t>Maths</a:t>
            </a:r>
            <a:r>
              <a:rPr lang="en-US" dirty="0"/>
              <a:t> of Logistic Regression</a:t>
            </a:r>
          </a:p>
        </p:txBody>
      </p:sp>
    </p:spTree>
    <p:extLst>
      <p:ext uri="{BB962C8B-B14F-4D97-AF65-F5344CB8AC3E}">
        <p14:creationId xmlns:p14="http://schemas.microsoft.com/office/powerpoint/2010/main" val="47037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457200" y="977900"/>
            <a:ext cx="8229600" cy="3431541"/>
          </a:xfrm>
        </p:spPr>
        <p:txBody>
          <a:bodyPr>
            <a:normAutofit/>
          </a:bodyPr>
          <a:lstStyle/>
          <a:p>
            <a:r>
              <a:rPr lang="en-US" sz="2000" dirty="0"/>
              <a:t>The next natural question which comes to mind, is how to convert the result of Linear Regression into a probability where the values will be between 0 and 1.</a:t>
            </a:r>
          </a:p>
          <a:p>
            <a:r>
              <a:rPr lang="en-US" sz="2000" dirty="0"/>
              <a:t>In the next few slides, we will look into the </a:t>
            </a:r>
            <a:r>
              <a:rPr lang="en-US" sz="2000" dirty="0" err="1"/>
              <a:t>maths</a:t>
            </a:r>
            <a:r>
              <a:rPr lang="en-US" sz="2000" dirty="0"/>
              <a:t> which makes it possible.</a:t>
            </a:r>
          </a:p>
          <a:p>
            <a:r>
              <a:rPr lang="en-US" sz="2000" dirty="0"/>
              <a:t>The formula of Logistic Function that needs to be solved is:</a:t>
            </a:r>
          </a:p>
          <a:p>
            <a:pPr marL="0" indent="0">
              <a:buNone/>
            </a:pPr>
            <a:endParaRPr lang="en-US" sz="2000" dirty="0"/>
          </a:p>
        </p:txBody>
      </p:sp>
      <p:pic>
        <p:nvPicPr>
          <p:cNvPr id="6" name="Picture 5">
            <a:extLst>
              <a:ext uri="{FF2B5EF4-FFF2-40B4-BE49-F238E27FC236}">
                <a16:creationId xmlns:a16="http://schemas.microsoft.com/office/drawing/2014/main" id="{9B0F6016-12AE-E03D-3B27-B295BC108C53}"/>
              </a:ext>
            </a:extLst>
          </p:cNvPr>
          <p:cNvPicPr>
            <a:picLocks noChangeAspect="1"/>
          </p:cNvPicPr>
          <p:nvPr/>
        </p:nvPicPr>
        <p:blipFill>
          <a:blip r:embed="rId3"/>
          <a:stretch>
            <a:fillRect/>
          </a:stretch>
        </p:blipFill>
        <p:spPr>
          <a:xfrm>
            <a:off x="2900129" y="3266281"/>
            <a:ext cx="3343742" cy="1143160"/>
          </a:xfrm>
          <a:prstGeom prst="rect">
            <a:avLst/>
          </a:prstGeom>
        </p:spPr>
      </p:pic>
    </p:spTree>
    <p:extLst>
      <p:ext uri="{BB962C8B-B14F-4D97-AF65-F5344CB8AC3E}">
        <p14:creationId xmlns:p14="http://schemas.microsoft.com/office/powerpoint/2010/main" val="211551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457200" y="977900"/>
            <a:ext cx="8229600" cy="3431541"/>
          </a:xfrm>
        </p:spPr>
        <p:txBody>
          <a:bodyPr>
            <a:normAutofit/>
          </a:bodyPr>
          <a:lstStyle/>
          <a:p>
            <a:r>
              <a:rPr lang="en-US" sz="2000" dirty="0"/>
              <a:t>We all know the equation of the best fit line in linear regression is:</a:t>
            </a:r>
          </a:p>
          <a:p>
            <a:endParaRPr lang="en-US" sz="2000" dirty="0"/>
          </a:p>
          <a:p>
            <a:endParaRPr lang="en-US" sz="2000" dirty="0"/>
          </a:p>
          <a:p>
            <a:r>
              <a:rPr lang="en-US" sz="2000" dirty="0"/>
              <a:t>For Logistic Regression, instead of y we have calculate the probabilities (P).</a:t>
            </a:r>
          </a:p>
          <a:p>
            <a:r>
              <a:rPr lang="en-US" sz="2000" dirty="0"/>
              <a:t>The issue is that if we use this equation, the value of P will exceed 1 or go below 0.</a:t>
            </a:r>
          </a:p>
          <a:p>
            <a:r>
              <a:rPr lang="en-US" sz="2000" dirty="0"/>
              <a:t>That is unacceptable since probability needs to be between 0 and 1.</a:t>
            </a:r>
          </a:p>
        </p:txBody>
      </p:sp>
      <p:pic>
        <p:nvPicPr>
          <p:cNvPr id="5" name="Picture 4">
            <a:extLst>
              <a:ext uri="{FF2B5EF4-FFF2-40B4-BE49-F238E27FC236}">
                <a16:creationId xmlns:a16="http://schemas.microsoft.com/office/drawing/2014/main" id="{3BEFF8C6-4CE8-C716-2736-2899A4C764A0}"/>
              </a:ext>
            </a:extLst>
          </p:cNvPr>
          <p:cNvPicPr>
            <a:picLocks noChangeAspect="1"/>
          </p:cNvPicPr>
          <p:nvPr/>
        </p:nvPicPr>
        <p:blipFill>
          <a:blip r:embed="rId3"/>
          <a:stretch>
            <a:fillRect/>
          </a:stretch>
        </p:blipFill>
        <p:spPr>
          <a:xfrm>
            <a:off x="3852762" y="1584256"/>
            <a:ext cx="1438476" cy="485843"/>
          </a:xfrm>
          <a:prstGeom prst="rect">
            <a:avLst/>
          </a:prstGeom>
        </p:spPr>
      </p:pic>
    </p:spTree>
    <p:extLst>
      <p:ext uri="{BB962C8B-B14F-4D97-AF65-F5344CB8AC3E}">
        <p14:creationId xmlns:p14="http://schemas.microsoft.com/office/powerpoint/2010/main" val="268308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457200" y="977900"/>
            <a:ext cx="8229600" cy="3431541"/>
          </a:xfrm>
        </p:spPr>
        <p:txBody>
          <a:bodyPr>
            <a:noAutofit/>
          </a:bodyPr>
          <a:lstStyle/>
          <a:p>
            <a:r>
              <a:rPr lang="en-US" sz="2000" dirty="0"/>
              <a:t>To overcome this issue, we take “</a:t>
            </a:r>
            <a:r>
              <a:rPr lang="en-US" sz="2000" b="1" dirty="0"/>
              <a:t>odds</a:t>
            </a:r>
            <a:r>
              <a:rPr lang="en-US" sz="2000" dirty="0"/>
              <a:t>” of P:</a:t>
            </a:r>
          </a:p>
          <a:p>
            <a:endParaRPr lang="en-US" sz="2000" dirty="0"/>
          </a:p>
          <a:p>
            <a:endParaRPr lang="en-US" sz="2000" dirty="0"/>
          </a:p>
          <a:p>
            <a:r>
              <a:rPr lang="en-US" sz="2000" b="0" i="0" dirty="0">
                <a:solidFill>
                  <a:srgbClr val="222222"/>
                </a:solidFill>
                <a:effectLst/>
              </a:rPr>
              <a:t>We know that odds can always be positive which means the range will always be (0,+∞ ).</a:t>
            </a:r>
          </a:p>
          <a:p>
            <a:r>
              <a:rPr lang="en-US" sz="2000" b="0" i="0" dirty="0">
                <a:solidFill>
                  <a:srgbClr val="222222"/>
                </a:solidFill>
                <a:effectLst/>
              </a:rPr>
              <a:t>Odds are nothing but the ratio of the probability of success and probability of failure. </a:t>
            </a:r>
          </a:p>
          <a:p>
            <a:r>
              <a:rPr lang="en-US" sz="2000" b="0" i="0" dirty="0">
                <a:solidFill>
                  <a:srgbClr val="222222"/>
                </a:solidFill>
                <a:effectLst/>
              </a:rPr>
              <a:t>Now the question comes out of so many other options to transform this why did we only take </a:t>
            </a:r>
            <a:r>
              <a:rPr lang="en-US" sz="2000" b="1" i="1" dirty="0">
                <a:solidFill>
                  <a:srgbClr val="222222"/>
                </a:solidFill>
                <a:effectLst/>
              </a:rPr>
              <a:t>‘odds’</a:t>
            </a:r>
            <a:r>
              <a:rPr lang="en-US" sz="2000" b="0" i="0" dirty="0">
                <a:solidFill>
                  <a:srgbClr val="222222"/>
                </a:solidFill>
                <a:effectLst/>
              </a:rPr>
              <a:t>?</a:t>
            </a:r>
          </a:p>
          <a:p>
            <a:r>
              <a:rPr lang="en-US" sz="2000" b="0" i="0" dirty="0">
                <a:solidFill>
                  <a:srgbClr val="222222"/>
                </a:solidFill>
                <a:effectLst/>
              </a:rPr>
              <a:t>Because odds are probably the easiest way to do this, that’s it.</a:t>
            </a:r>
            <a:endParaRPr lang="en-US" sz="2000" dirty="0"/>
          </a:p>
        </p:txBody>
      </p:sp>
      <p:pic>
        <p:nvPicPr>
          <p:cNvPr id="6" name="Picture 5">
            <a:extLst>
              <a:ext uri="{FF2B5EF4-FFF2-40B4-BE49-F238E27FC236}">
                <a16:creationId xmlns:a16="http://schemas.microsoft.com/office/drawing/2014/main" id="{3EA13A56-A56A-DAAB-85BB-8E7D129AA38B}"/>
              </a:ext>
            </a:extLst>
          </p:cNvPr>
          <p:cNvPicPr>
            <a:picLocks noChangeAspect="1"/>
          </p:cNvPicPr>
          <p:nvPr/>
        </p:nvPicPr>
        <p:blipFill>
          <a:blip r:embed="rId3"/>
          <a:stretch>
            <a:fillRect/>
          </a:stretch>
        </p:blipFill>
        <p:spPr>
          <a:xfrm>
            <a:off x="3633656" y="1463602"/>
            <a:ext cx="1876687" cy="523948"/>
          </a:xfrm>
          <a:prstGeom prst="rect">
            <a:avLst/>
          </a:prstGeom>
        </p:spPr>
      </p:pic>
    </p:spTree>
    <p:extLst>
      <p:ext uri="{BB962C8B-B14F-4D97-AF65-F5344CB8AC3E}">
        <p14:creationId xmlns:p14="http://schemas.microsoft.com/office/powerpoint/2010/main" val="409041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457200" y="977900"/>
            <a:ext cx="8229600" cy="3431541"/>
          </a:xfrm>
        </p:spPr>
        <p:txBody>
          <a:bodyPr>
            <a:noAutofit/>
          </a:bodyPr>
          <a:lstStyle/>
          <a:p>
            <a:r>
              <a:rPr lang="en-US" sz="2000" dirty="0"/>
              <a:t>Now using “odds” poses another problem.</a:t>
            </a:r>
          </a:p>
          <a:p>
            <a:r>
              <a:rPr lang="en-US" sz="2000" dirty="0">
                <a:solidFill>
                  <a:srgbClr val="222222"/>
                </a:solidFill>
              </a:rPr>
              <a:t>T</a:t>
            </a:r>
            <a:r>
              <a:rPr lang="en-US" sz="2000" b="0" i="0" dirty="0">
                <a:solidFill>
                  <a:srgbClr val="222222"/>
                </a:solidFill>
                <a:effectLst/>
              </a:rPr>
              <a:t>he range is restricted, and we don’t want a restricted range because if we do so then our correlation will decrease. </a:t>
            </a:r>
          </a:p>
          <a:p>
            <a:r>
              <a:rPr lang="en-US" sz="2000" b="0" i="0" dirty="0">
                <a:solidFill>
                  <a:srgbClr val="222222"/>
                </a:solidFill>
                <a:effectLst/>
              </a:rPr>
              <a:t>By restricting the range, we are actually decreasing the number of data points and of course, if we decrease our data points, our correlation will decrease.</a:t>
            </a:r>
            <a:endParaRPr lang="en-US" sz="2000" dirty="0"/>
          </a:p>
        </p:txBody>
      </p:sp>
    </p:spTree>
    <p:extLst>
      <p:ext uri="{BB962C8B-B14F-4D97-AF65-F5344CB8AC3E}">
        <p14:creationId xmlns:p14="http://schemas.microsoft.com/office/powerpoint/2010/main" val="27488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241300" y="977901"/>
            <a:ext cx="8699500" cy="1593850"/>
          </a:xfrm>
        </p:spPr>
        <p:txBody>
          <a:bodyPr>
            <a:noAutofit/>
          </a:bodyPr>
          <a:lstStyle/>
          <a:p>
            <a:r>
              <a:rPr lang="en-US" sz="2000" b="0" i="0" dirty="0">
                <a:solidFill>
                  <a:srgbClr val="222222"/>
                </a:solidFill>
                <a:effectLst/>
              </a:rPr>
              <a:t>It is difficult to model a variable that has a restricted range. </a:t>
            </a:r>
          </a:p>
          <a:p>
            <a:r>
              <a:rPr lang="en-US" sz="2000" b="0" i="0" dirty="0">
                <a:solidFill>
                  <a:srgbClr val="222222"/>
                </a:solidFill>
                <a:effectLst/>
              </a:rPr>
              <a:t>To control this, we take the </a:t>
            </a:r>
            <a:r>
              <a:rPr lang="en-US" sz="2000" b="1" i="1" dirty="0">
                <a:solidFill>
                  <a:srgbClr val="222222"/>
                </a:solidFill>
                <a:effectLst/>
              </a:rPr>
              <a:t>log of odds</a:t>
            </a:r>
            <a:r>
              <a:rPr lang="en-US" sz="2000" b="0" i="1" dirty="0">
                <a:solidFill>
                  <a:srgbClr val="222222"/>
                </a:solidFill>
                <a:effectLst/>
              </a:rPr>
              <a:t>  or </a:t>
            </a:r>
            <a:r>
              <a:rPr lang="en-US" sz="2000" b="1" i="1" dirty="0">
                <a:solidFill>
                  <a:srgbClr val="222222"/>
                </a:solidFill>
                <a:effectLst/>
              </a:rPr>
              <a:t>logits</a:t>
            </a:r>
            <a:r>
              <a:rPr lang="en-US" sz="2000" b="0" i="1" dirty="0">
                <a:solidFill>
                  <a:srgbClr val="222222"/>
                </a:solidFill>
                <a:effectLst/>
              </a:rPr>
              <a:t> </a:t>
            </a:r>
            <a:r>
              <a:rPr lang="en-US" sz="2000" b="0" i="0" dirty="0">
                <a:solidFill>
                  <a:srgbClr val="222222"/>
                </a:solidFill>
                <a:effectLst/>
              </a:rPr>
              <a:t>which has a range from (-∞,+∞).</a:t>
            </a:r>
          </a:p>
          <a:p>
            <a:endParaRPr lang="en-US" sz="2000" dirty="0">
              <a:solidFill>
                <a:srgbClr val="222222"/>
              </a:solidFill>
            </a:endParaRPr>
          </a:p>
          <a:p>
            <a:endParaRPr lang="en-US" sz="2000" dirty="0">
              <a:solidFill>
                <a:srgbClr val="222222"/>
              </a:solidFill>
            </a:endParaRPr>
          </a:p>
        </p:txBody>
      </p:sp>
      <p:pic>
        <p:nvPicPr>
          <p:cNvPr id="5" name="Picture 4">
            <a:extLst>
              <a:ext uri="{FF2B5EF4-FFF2-40B4-BE49-F238E27FC236}">
                <a16:creationId xmlns:a16="http://schemas.microsoft.com/office/drawing/2014/main" id="{F5345CA3-A208-525C-97AC-143298091EC7}"/>
              </a:ext>
            </a:extLst>
          </p:cNvPr>
          <p:cNvPicPr>
            <a:picLocks noChangeAspect="1"/>
          </p:cNvPicPr>
          <p:nvPr/>
        </p:nvPicPr>
        <p:blipFill>
          <a:blip r:embed="rId3"/>
          <a:stretch>
            <a:fillRect/>
          </a:stretch>
        </p:blipFill>
        <p:spPr>
          <a:xfrm>
            <a:off x="3438367" y="1835150"/>
            <a:ext cx="2267266" cy="638264"/>
          </a:xfrm>
          <a:prstGeom prst="rect">
            <a:avLst/>
          </a:prstGeom>
        </p:spPr>
      </p:pic>
      <p:sp>
        <p:nvSpPr>
          <p:cNvPr id="6" name="TextBox 5">
            <a:extLst>
              <a:ext uri="{FF2B5EF4-FFF2-40B4-BE49-F238E27FC236}">
                <a16:creationId xmlns:a16="http://schemas.microsoft.com/office/drawing/2014/main" id="{86FDA85F-2F5A-4D4B-0827-910F9C0699A9}"/>
              </a:ext>
            </a:extLst>
          </p:cNvPr>
          <p:cNvSpPr txBox="1"/>
          <p:nvPr/>
        </p:nvSpPr>
        <p:spPr>
          <a:xfrm>
            <a:off x="241300" y="2482939"/>
            <a:ext cx="8445500"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b="0" i="0" dirty="0">
                <a:solidFill>
                  <a:srgbClr val="222222"/>
                </a:solidFill>
                <a:effectLst/>
                <a:latin typeface="Arial" panose="020B0604020202020204" pitchFamily="34" charset="0"/>
                <a:cs typeface="Arial" panose="020B0604020202020204" pitchFamily="34" charset="0"/>
              </a:rPr>
              <a:t>Now we just want a function of P because we want to predict probability, right? not log of odds.</a:t>
            </a:r>
          </a:p>
          <a:p>
            <a:pPr marL="285750" indent="-285750">
              <a:buFont typeface="Wingdings" panose="05000000000000000000" pitchFamily="2" charset="2"/>
              <a:buChar char="§"/>
            </a:pPr>
            <a:r>
              <a:rPr lang="en-US" sz="2000" b="0" i="0" dirty="0">
                <a:solidFill>
                  <a:srgbClr val="222222"/>
                </a:solidFill>
                <a:effectLst/>
                <a:latin typeface="Arial" panose="020B0604020202020204" pitchFamily="34" charset="0"/>
                <a:cs typeface="Arial" panose="020B0604020202020204" pitchFamily="34" charset="0"/>
              </a:rPr>
              <a:t>To do so we will multiply by </a:t>
            </a:r>
            <a:r>
              <a:rPr lang="en-US" sz="2000" b="1" i="1" dirty="0">
                <a:solidFill>
                  <a:srgbClr val="222222"/>
                </a:solidFill>
                <a:effectLst/>
                <a:latin typeface="Arial" panose="020B0604020202020204" pitchFamily="34" charset="0"/>
                <a:cs typeface="Arial" panose="020B0604020202020204" pitchFamily="34" charset="0"/>
              </a:rPr>
              <a:t>exponent</a:t>
            </a:r>
            <a:r>
              <a:rPr lang="en-US" sz="2000" b="0" i="0" dirty="0">
                <a:solidFill>
                  <a:srgbClr val="222222"/>
                </a:solidFill>
                <a:effectLst/>
                <a:latin typeface="Arial" panose="020B0604020202020204" pitchFamily="34" charset="0"/>
                <a:cs typeface="Arial" panose="020B0604020202020204" pitchFamily="34" charset="0"/>
              </a:rPr>
              <a:t> on both sides and then solve for P.</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75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220FC5-4CF6-1CB9-0D6D-CC09EA481F1C}"/>
              </a:ext>
            </a:extLst>
          </p:cNvPr>
          <p:cNvPicPr>
            <a:picLocks noChangeAspect="1"/>
          </p:cNvPicPr>
          <p:nvPr/>
        </p:nvPicPr>
        <p:blipFill>
          <a:blip r:embed="rId2"/>
          <a:stretch>
            <a:fillRect/>
          </a:stretch>
        </p:blipFill>
        <p:spPr>
          <a:xfrm>
            <a:off x="2901386" y="0"/>
            <a:ext cx="3341227" cy="5143500"/>
          </a:xfrm>
          <a:prstGeom prst="rect">
            <a:avLst/>
          </a:prstGeom>
        </p:spPr>
      </p:pic>
    </p:spTree>
    <p:extLst>
      <p:ext uri="{BB962C8B-B14F-4D97-AF65-F5344CB8AC3E}">
        <p14:creationId xmlns:p14="http://schemas.microsoft.com/office/powerpoint/2010/main" val="32248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241300" y="977900"/>
            <a:ext cx="8699500" cy="3431541"/>
          </a:xfrm>
        </p:spPr>
        <p:txBody>
          <a:bodyPr>
            <a:noAutofit/>
          </a:bodyPr>
          <a:lstStyle/>
          <a:p>
            <a:r>
              <a:rPr lang="en-US" sz="2000" b="0" i="0" dirty="0">
                <a:solidFill>
                  <a:srgbClr val="222222"/>
                </a:solidFill>
                <a:effectLst/>
              </a:rPr>
              <a:t>Now we have our logistic function, also called a sigmoid function.</a:t>
            </a:r>
          </a:p>
          <a:p>
            <a:r>
              <a:rPr lang="en-US" sz="2000" dirty="0">
                <a:solidFill>
                  <a:srgbClr val="222222"/>
                </a:solidFill>
              </a:rPr>
              <a:t>The graph of a sigmoid function is shown</a:t>
            </a:r>
          </a:p>
          <a:p>
            <a:r>
              <a:rPr lang="en-US" sz="2000" dirty="0">
                <a:solidFill>
                  <a:srgbClr val="222222"/>
                </a:solidFill>
              </a:rPr>
              <a:t>It squeezes a straight line into an S - curve</a:t>
            </a:r>
            <a:endParaRPr lang="en-US" sz="2000" dirty="0"/>
          </a:p>
        </p:txBody>
      </p:sp>
      <p:pic>
        <p:nvPicPr>
          <p:cNvPr id="3" name="Content Placeholder 7">
            <a:extLst>
              <a:ext uri="{FF2B5EF4-FFF2-40B4-BE49-F238E27FC236}">
                <a16:creationId xmlns:a16="http://schemas.microsoft.com/office/drawing/2014/main" id="{80AA4A15-0634-F0A9-6241-CB4CD906A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925" y="2306231"/>
            <a:ext cx="5690875" cy="2438946"/>
          </a:xfrm>
          <a:prstGeom prst="rect">
            <a:avLst/>
          </a:prstGeom>
        </p:spPr>
      </p:pic>
    </p:spTree>
    <p:extLst>
      <p:ext uri="{BB962C8B-B14F-4D97-AF65-F5344CB8AC3E}">
        <p14:creationId xmlns:p14="http://schemas.microsoft.com/office/powerpoint/2010/main" val="28230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D820-B309-80E6-4051-4048DD08AB65}"/>
              </a:ext>
            </a:extLst>
          </p:cNvPr>
          <p:cNvSpPr>
            <a:spLocks noGrp="1"/>
          </p:cNvSpPr>
          <p:nvPr>
            <p:ph type="title"/>
          </p:nvPr>
        </p:nvSpPr>
        <p:spPr/>
        <p:txBody>
          <a:bodyPr/>
          <a:lstStyle/>
          <a:p>
            <a:r>
              <a:rPr lang="en-US" dirty="0"/>
              <a:t>Why is it called Logistic Regression?</a:t>
            </a:r>
          </a:p>
        </p:txBody>
      </p:sp>
      <p:sp>
        <p:nvSpPr>
          <p:cNvPr id="4" name="Content Placeholder 3">
            <a:extLst>
              <a:ext uri="{FF2B5EF4-FFF2-40B4-BE49-F238E27FC236}">
                <a16:creationId xmlns:a16="http://schemas.microsoft.com/office/drawing/2014/main" id="{42F2E983-8EF2-2B57-9A4E-AE5A1D7CF988}"/>
              </a:ext>
            </a:extLst>
          </p:cNvPr>
          <p:cNvSpPr>
            <a:spLocks noGrp="1"/>
          </p:cNvSpPr>
          <p:nvPr>
            <p:ph sz="half" idx="1"/>
          </p:nvPr>
        </p:nvSpPr>
        <p:spPr>
          <a:xfrm>
            <a:off x="457200" y="921173"/>
            <a:ext cx="8229600" cy="3488268"/>
          </a:xfrm>
        </p:spPr>
        <p:txBody>
          <a:bodyPr>
            <a:normAutofit/>
          </a:bodyPr>
          <a:lstStyle/>
          <a:p>
            <a:r>
              <a:rPr lang="en-US" sz="2000" b="0" i="0" dirty="0">
                <a:solidFill>
                  <a:srgbClr val="222222"/>
                </a:solidFill>
                <a:effectLst/>
                <a:ea typeface="Lato" panose="020F0502020204030203" pitchFamily="34" charset="0"/>
              </a:rPr>
              <a:t>Logistic regression is called logistic regression because it uses a logistic function to transform the output of the linear function into a probability value. </a:t>
            </a:r>
          </a:p>
          <a:p>
            <a:r>
              <a:rPr lang="en-US" sz="2000" b="0" i="0" dirty="0">
                <a:solidFill>
                  <a:srgbClr val="222222"/>
                </a:solidFill>
                <a:effectLst/>
                <a:ea typeface="Lato" panose="020F0502020204030203" pitchFamily="34" charset="0"/>
              </a:rPr>
              <a:t>The logistic function is a non-linear function that is shaped like an S-curve.</a:t>
            </a:r>
          </a:p>
          <a:p>
            <a:r>
              <a:rPr lang="en-US" sz="2000" b="0" i="0" dirty="0">
                <a:solidFill>
                  <a:srgbClr val="222222"/>
                </a:solidFill>
                <a:effectLst/>
                <a:ea typeface="Lato" panose="020F0502020204030203" pitchFamily="34" charset="0"/>
              </a:rPr>
              <a:t>It has a range of 0 to 1, which makes it ideal for modeling probabilities</a:t>
            </a:r>
            <a:endParaRPr lang="en-US" sz="2000" dirty="0">
              <a:ea typeface="Lato" panose="020F0502020204030203" pitchFamily="34" charset="0"/>
            </a:endParaRPr>
          </a:p>
        </p:txBody>
      </p:sp>
    </p:spTree>
    <p:extLst>
      <p:ext uri="{BB962C8B-B14F-4D97-AF65-F5344CB8AC3E}">
        <p14:creationId xmlns:p14="http://schemas.microsoft.com/office/powerpoint/2010/main" val="238159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8EC7-4DB0-8777-FB62-EDAC4C892CD3}"/>
              </a:ext>
            </a:extLst>
          </p:cNvPr>
          <p:cNvSpPr>
            <a:spLocks noGrp="1"/>
          </p:cNvSpPr>
          <p:nvPr>
            <p:ph type="title"/>
          </p:nvPr>
        </p:nvSpPr>
        <p:spPr/>
        <p:txBody>
          <a:bodyPr/>
          <a:lstStyle/>
          <a:p>
            <a:r>
              <a:rPr lang="en-US" dirty="0" err="1"/>
              <a:t>Maths</a:t>
            </a:r>
            <a:r>
              <a:rPr lang="en-US" dirty="0"/>
              <a:t> of Logistic Regression</a:t>
            </a:r>
          </a:p>
        </p:txBody>
      </p:sp>
      <p:sp>
        <p:nvSpPr>
          <p:cNvPr id="4" name="Content Placeholder 3">
            <a:extLst>
              <a:ext uri="{FF2B5EF4-FFF2-40B4-BE49-F238E27FC236}">
                <a16:creationId xmlns:a16="http://schemas.microsoft.com/office/drawing/2014/main" id="{F186F190-0529-F24D-E31B-875570FDCB51}"/>
              </a:ext>
            </a:extLst>
          </p:cNvPr>
          <p:cNvSpPr>
            <a:spLocks noGrp="1"/>
          </p:cNvSpPr>
          <p:nvPr>
            <p:ph sz="half" idx="1"/>
          </p:nvPr>
        </p:nvSpPr>
        <p:spPr>
          <a:xfrm>
            <a:off x="241300" y="977900"/>
            <a:ext cx="8699500" cy="3431541"/>
          </a:xfrm>
        </p:spPr>
        <p:txBody>
          <a:bodyPr>
            <a:noAutofit/>
          </a:bodyPr>
          <a:lstStyle/>
          <a:p>
            <a:r>
              <a:rPr lang="en-US" sz="2000" dirty="0"/>
              <a:t>The coefficient (</a:t>
            </a:r>
            <a:r>
              <a:rPr lang="en-US" sz="2000" i="1" dirty="0"/>
              <a:t>b</a:t>
            </a:r>
            <a:r>
              <a:rPr lang="en-US" sz="2000" i="1" baseline="-25000" dirty="0"/>
              <a:t>1</a:t>
            </a:r>
            <a:r>
              <a:rPr lang="en-US" sz="2000" dirty="0"/>
              <a:t>) is the amount the logit (log-odds) changes with a one unit change in </a:t>
            </a:r>
            <a:r>
              <a:rPr lang="en-US" sz="2000" i="1" dirty="0"/>
              <a:t>x</a:t>
            </a:r>
            <a:r>
              <a:rPr lang="en-US" sz="2000" dirty="0"/>
              <a:t>. </a:t>
            </a:r>
          </a:p>
        </p:txBody>
      </p:sp>
      <p:pic>
        <p:nvPicPr>
          <p:cNvPr id="5" name="Content Placeholder 5">
            <a:extLst>
              <a:ext uri="{FF2B5EF4-FFF2-40B4-BE49-F238E27FC236}">
                <a16:creationId xmlns:a16="http://schemas.microsoft.com/office/drawing/2014/main" id="{96615EB1-60B7-43CC-E8FF-74E6E4C35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370" y="1638300"/>
            <a:ext cx="5780430" cy="3097743"/>
          </a:xfrm>
          <a:prstGeom prst="rect">
            <a:avLst/>
          </a:prstGeom>
        </p:spPr>
      </p:pic>
    </p:spTree>
    <p:extLst>
      <p:ext uri="{BB962C8B-B14F-4D97-AF65-F5344CB8AC3E}">
        <p14:creationId xmlns:p14="http://schemas.microsoft.com/office/powerpoint/2010/main" val="1734913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2332-2917-356F-AD2C-F126E83E92B1}"/>
              </a:ext>
            </a:extLst>
          </p:cNvPr>
          <p:cNvSpPr>
            <a:spLocks noGrp="1"/>
          </p:cNvSpPr>
          <p:nvPr>
            <p:ph type="title"/>
          </p:nvPr>
        </p:nvSpPr>
        <p:spPr/>
        <p:txBody>
          <a:bodyPr>
            <a:normAutofit fontScale="90000"/>
          </a:bodyPr>
          <a:lstStyle/>
          <a:p>
            <a:r>
              <a:rPr lang="en-US" dirty="0"/>
              <a:t>Cost Function in Logistic Regression</a:t>
            </a:r>
          </a:p>
        </p:txBody>
      </p:sp>
    </p:spTree>
    <p:extLst>
      <p:ext uri="{BB962C8B-B14F-4D97-AF65-F5344CB8AC3E}">
        <p14:creationId xmlns:p14="http://schemas.microsoft.com/office/powerpoint/2010/main" val="1932101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4B47-F1F6-7D0E-2137-D76FE15EBB63}"/>
              </a:ext>
            </a:extLst>
          </p:cNvPr>
          <p:cNvSpPr>
            <a:spLocks noGrp="1"/>
          </p:cNvSpPr>
          <p:nvPr>
            <p:ph type="title"/>
          </p:nvPr>
        </p:nvSpPr>
        <p:spPr/>
        <p:txBody>
          <a:bodyPr/>
          <a:lstStyle/>
          <a:p>
            <a:r>
              <a:rPr lang="en-US" dirty="0"/>
              <a:t>Cost Function in Logistic Regression</a:t>
            </a:r>
          </a:p>
        </p:txBody>
      </p:sp>
      <p:sp>
        <p:nvSpPr>
          <p:cNvPr id="4" name="Content Placeholder 3">
            <a:extLst>
              <a:ext uri="{FF2B5EF4-FFF2-40B4-BE49-F238E27FC236}">
                <a16:creationId xmlns:a16="http://schemas.microsoft.com/office/drawing/2014/main" id="{7CCD7B55-6960-543F-D727-FF9A549F8367}"/>
              </a:ext>
            </a:extLst>
          </p:cNvPr>
          <p:cNvSpPr>
            <a:spLocks noGrp="1"/>
          </p:cNvSpPr>
          <p:nvPr>
            <p:ph sz="half" idx="1"/>
          </p:nvPr>
        </p:nvSpPr>
        <p:spPr>
          <a:xfrm>
            <a:off x="457200" y="948267"/>
            <a:ext cx="8229600" cy="3461174"/>
          </a:xfrm>
        </p:spPr>
        <p:txBody>
          <a:bodyPr>
            <a:normAutofit/>
          </a:bodyPr>
          <a:lstStyle/>
          <a:p>
            <a:r>
              <a:rPr lang="en-US" sz="2000" b="0" i="0" dirty="0">
                <a:effectLst/>
              </a:rPr>
              <a:t>In linear regression, we use the Mean squared error which was the difference between </a:t>
            </a:r>
            <a:r>
              <a:rPr lang="en-US" sz="2000" b="0" i="0" dirty="0" err="1">
                <a:effectLst/>
              </a:rPr>
              <a:t>y_predicted</a:t>
            </a:r>
            <a:r>
              <a:rPr lang="en-US" sz="2000" b="0" i="0" dirty="0">
                <a:effectLst/>
              </a:rPr>
              <a:t> and </a:t>
            </a:r>
            <a:r>
              <a:rPr lang="en-US" sz="2000" b="0" i="0" dirty="0" err="1">
                <a:effectLst/>
              </a:rPr>
              <a:t>y_actual</a:t>
            </a:r>
            <a:r>
              <a:rPr lang="en-US" sz="2000" b="0" i="0" dirty="0">
                <a:effectLst/>
              </a:rPr>
              <a:t> and this is </a:t>
            </a:r>
            <a:r>
              <a:rPr lang="en-US" sz="2000" b="0" i="0" u="none" strike="noStrike" dirty="0">
                <a:effectLst/>
              </a:rPr>
              <a:t>derived</a:t>
            </a:r>
            <a:r>
              <a:rPr lang="en-US" sz="2000" b="0" i="0" dirty="0">
                <a:effectLst/>
              </a:rPr>
              <a:t> from the maximum likelihood estimator. </a:t>
            </a:r>
          </a:p>
          <a:p>
            <a:r>
              <a:rPr lang="en-US" sz="2000" b="0" i="0" dirty="0">
                <a:effectLst/>
              </a:rPr>
              <a:t>The graph of the cost function in linear regression is like this:</a:t>
            </a:r>
            <a:endParaRPr lang="en-US" sz="2000" dirty="0"/>
          </a:p>
        </p:txBody>
      </p:sp>
      <p:pic>
        <p:nvPicPr>
          <p:cNvPr id="6" name="Picture 5">
            <a:extLst>
              <a:ext uri="{FF2B5EF4-FFF2-40B4-BE49-F238E27FC236}">
                <a16:creationId xmlns:a16="http://schemas.microsoft.com/office/drawing/2014/main" id="{4B9AA0B6-1D43-F608-1575-C24A4C5FB96E}"/>
              </a:ext>
            </a:extLst>
          </p:cNvPr>
          <p:cNvPicPr>
            <a:picLocks noChangeAspect="1"/>
          </p:cNvPicPr>
          <p:nvPr/>
        </p:nvPicPr>
        <p:blipFill>
          <a:blip r:embed="rId2"/>
          <a:stretch>
            <a:fillRect/>
          </a:stretch>
        </p:blipFill>
        <p:spPr>
          <a:xfrm>
            <a:off x="3179268" y="2411307"/>
            <a:ext cx="3316359" cy="2732193"/>
          </a:xfrm>
          <a:prstGeom prst="rect">
            <a:avLst/>
          </a:prstGeom>
        </p:spPr>
      </p:pic>
      <p:pic>
        <p:nvPicPr>
          <p:cNvPr id="8" name="Picture 7">
            <a:extLst>
              <a:ext uri="{FF2B5EF4-FFF2-40B4-BE49-F238E27FC236}">
                <a16:creationId xmlns:a16="http://schemas.microsoft.com/office/drawing/2014/main" id="{408BE01E-F458-C825-BE4D-6DB33C8EF15F}"/>
              </a:ext>
            </a:extLst>
          </p:cNvPr>
          <p:cNvPicPr>
            <a:picLocks noChangeAspect="1"/>
          </p:cNvPicPr>
          <p:nvPr/>
        </p:nvPicPr>
        <p:blipFill>
          <a:blip r:embed="rId3"/>
          <a:stretch>
            <a:fillRect/>
          </a:stretch>
        </p:blipFill>
        <p:spPr>
          <a:xfrm>
            <a:off x="6636472" y="2571750"/>
            <a:ext cx="1790950" cy="1324160"/>
          </a:xfrm>
          <a:prstGeom prst="rect">
            <a:avLst/>
          </a:prstGeom>
        </p:spPr>
      </p:pic>
    </p:spTree>
    <p:extLst>
      <p:ext uri="{BB962C8B-B14F-4D97-AF65-F5344CB8AC3E}">
        <p14:creationId xmlns:p14="http://schemas.microsoft.com/office/powerpoint/2010/main" val="30919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4B47-F1F6-7D0E-2137-D76FE15EBB63}"/>
              </a:ext>
            </a:extLst>
          </p:cNvPr>
          <p:cNvSpPr>
            <a:spLocks noGrp="1"/>
          </p:cNvSpPr>
          <p:nvPr>
            <p:ph type="title"/>
          </p:nvPr>
        </p:nvSpPr>
        <p:spPr/>
        <p:txBody>
          <a:bodyPr/>
          <a:lstStyle/>
          <a:p>
            <a:r>
              <a:rPr lang="en-US" dirty="0"/>
              <a:t>Cost Function in Logistic Regression</a:t>
            </a:r>
          </a:p>
        </p:txBody>
      </p:sp>
      <p:sp>
        <p:nvSpPr>
          <p:cNvPr id="4" name="Content Placeholder 3">
            <a:extLst>
              <a:ext uri="{FF2B5EF4-FFF2-40B4-BE49-F238E27FC236}">
                <a16:creationId xmlns:a16="http://schemas.microsoft.com/office/drawing/2014/main" id="{7CCD7B55-6960-543F-D727-FF9A549F8367}"/>
              </a:ext>
            </a:extLst>
          </p:cNvPr>
          <p:cNvSpPr>
            <a:spLocks noGrp="1"/>
          </p:cNvSpPr>
          <p:nvPr>
            <p:ph sz="half" idx="1"/>
          </p:nvPr>
        </p:nvSpPr>
        <p:spPr>
          <a:xfrm>
            <a:off x="457200" y="948267"/>
            <a:ext cx="8229600" cy="3461174"/>
          </a:xfrm>
        </p:spPr>
        <p:txBody>
          <a:bodyPr>
            <a:normAutofit/>
          </a:bodyPr>
          <a:lstStyle/>
          <a:p>
            <a:r>
              <a:rPr lang="en-US" sz="2000" dirty="0"/>
              <a:t>In logistic regression Yi is a non-linear function (</a:t>
            </a:r>
            <a:r>
              <a:rPr lang="en-US" sz="2000" i="1" dirty="0"/>
              <a:t>Ŷ</a:t>
            </a:r>
            <a:r>
              <a:rPr lang="en-US" sz="2000" dirty="0"/>
              <a:t>=1​/1+ e</a:t>
            </a:r>
            <a:r>
              <a:rPr lang="en-US" sz="2000" baseline="30000" dirty="0"/>
              <a:t>-z</a:t>
            </a:r>
            <a:r>
              <a:rPr lang="en-US" sz="2000" dirty="0"/>
              <a:t>). </a:t>
            </a:r>
          </a:p>
          <a:p>
            <a:r>
              <a:rPr lang="en-US" sz="2000" dirty="0"/>
              <a:t>If we use this in the above MSE equation, then it will give a non-convex graph with many local minima as shown:</a:t>
            </a:r>
          </a:p>
        </p:txBody>
      </p:sp>
      <p:pic>
        <p:nvPicPr>
          <p:cNvPr id="5" name="Picture 4">
            <a:extLst>
              <a:ext uri="{FF2B5EF4-FFF2-40B4-BE49-F238E27FC236}">
                <a16:creationId xmlns:a16="http://schemas.microsoft.com/office/drawing/2014/main" id="{D5A10898-44D2-9BEC-28F5-11627F18C0C9}"/>
              </a:ext>
            </a:extLst>
          </p:cNvPr>
          <p:cNvPicPr>
            <a:picLocks noChangeAspect="1"/>
          </p:cNvPicPr>
          <p:nvPr/>
        </p:nvPicPr>
        <p:blipFill>
          <a:blip r:embed="rId2"/>
          <a:stretch>
            <a:fillRect/>
          </a:stretch>
        </p:blipFill>
        <p:spPr>
          <a:xfrm>
            <a:off x="2981233" y="2070919"/>
            <a:ext cx="3900474" cy="2613449"/>
          </a:xfrm>
          <a:prstGeom prst="rect">
            <a:avLst/>
          </a:prstGeom>
        </p:spPr>
      </p:pic>
    </p:spTree>
    <p:extLst>
      <p:ext uri="{BB962C8B-B14F-4D97-AF65-F5344CB8AC3E}">
        <p14:creationId xmlns:p14="http://schemas.microsoft.com/office/powerpoint/2010/main" val="343933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4B47-F1F6-7D0E-2137-D76FE15EBB63}"/>
              </a:ext>
            </a:extLst>
          </p:cNvPr>
          <p:cNvSpPr>
            <a:spLocks noGrp="1"/>
          </p:cNvSpPr>
          <p:nvPr>
            <p:ph type="title"/>
          </p:nvPr>
        </p:nvSpPr>
        <p:spPr/>
        <p:txBody>
          <a:bodyPr/>
          <a:lstStyle/>
          <a:p>
            <a:r>
              <a:rPr lang="en-US" dirty="0"/>
              <a:t>Cost Function in Logistic Regression</a:t>
            </a:r>
          </a:p>
        </p:txBody>
      </p:sp>
      <p:sp>
        <p:nvSpPr>
          <p:cNvPr id="4" name="Content Placeholder 3">
            <a:extLst>
              <a:ext uri="{FF2B5EF4-FFF2-40B4-BE49-F238E27FC236}">
                <a16:creationId xmlns:a16="http://schemas.microsoft.com/office/drawing/2014/main" id="{7CCD7B55-6960-543F-D727-FF9A549F8367}"/>
              </a:ext>
            </a:extLst>
          </p:cNvPr>
          <p:cNvSpPr>
            <a:spLocks noGrp="1"/>
          </p:cNvSpPr>
          <p:nvPr>
            <p:ph sz="half" idx="1"/>
          </p:nvPr>
        </p:nvSpPr>
        <p:spPr>
          <a:xfrm>
            <a:off x="457200" y="948267"/>
            <a:ext cx="8229600" cy="3461174"/>
          </a:xfrm>
        </p:spPr>
        <p:txBody>
          <a:bodyPr>
            <a:normAutofit/>
          </a:bodyPr>
          <a:lstStyle/>
          <a:p>
            <a:r>
              <a:rPr lang="en-US" sz="2000" dirty="0"/>
              <a:t>The problem here is that this cost function will give results with local minima, which is a big problem because then we’ll miss out on our global minima and our error will increase.</a:t>
            </a:r>
          </a:p>
          <a:p>
            <a:r>
              <a:rPr lang="en-US" sz="2000" dirty="0"/>
              <a:t>In order to solve this problem, we derive a different cost function for logistic regression called </a:t>
            </a:r>
            <a:r>
              <a:rPr lang="en-US" sz="2000" b="1" i="1" dirty="0"/>
              <a:t>log loss</a:t>
            </a:r>
            <a:r>
              <a:rPr lang="en-US" sz="2000" dirty="0"/>
              <a:t> which is also derived from the </a:t>
            </a:r>
            <a:r>
              <a:rPr lang="en-US" sz="2000" i="1" dirty="0"/>
              <a:t>maximum likelihood estimation</a:t>
            </a:r>
            <a:r>
              <a:rPr lang="en-US" sz="2000" dirty="0"/>
              <a:t> method.</a:t>
            </a:r>
          </a:p>
        </p:txBody>
      </p:sp>
      <p:pic>
        <p:nvPicPr>
          <p:cNvPr id="6" name="Picture 5">
            <a:extLst>
              <a:ext uri="{FF2B5EF4-FFF2-40B4-BE49-F238E27FC236}">
                <a16:creationId xmlns:a16="http://schemas.microsoft.com/office/drawing/2014/main" id="{1A968875-C33F-51B1-FA08-275D1A8520ED}"/>
              </a:ext>
            </a:extLst>
          </p:cNvPr>
          <p:cNvPicPr>
            <a:picLocks noChangeAspect="1"/>
          </p:cNvPicPr>
          <p:nvPr/>
        </p:nvPicPr>
        <p:blipFill>
          <a:blip r:embed="rId2"/>
          <a:stretch>
            <a:fillRect/>
          </a:stretch>
        </p:blipFill>
        <p:spPr>
          <a:xfrm>
            <a:off x="2692429" y="3258567"/>
            <a:ext cx="4124901" cy="590632"/>
          </a:xfrm>
          <a:prstGeom prst="rect">
            <a:avLst/>
          </a:prstGeom>
        </p:spPr>
      </p:pic>
    </p:spTree>
    <p:extLst>
      <p:ext uri="{BB962C8B-B14F-4D97-AF65-F5344CB8AC3E}">
        <p14:creationId xmlns:p14="http://schemas.microsoft.com/office/powerpoint/2010/main" val="20820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1CD5-950F-D758-36C4-FC2B336D1A5A}"/>
              </a:ext>
            </a:extLst>
          </p:cNvPr>
          <p:cNvSpPr>
            <a:spLocks noGrp="1"/>
          </p:cNvSpPr>
          <p:nvPr>
            <p:ph type="title"/>
          </p:nvPr>
        </p:nvSpPr>
        <p:spPr/>
        <p:txBody>
          <a:bodyPr/>
          <a:lstStyle/>
          <a:p>
            <a:r>
              <a:rPr lang="en-US" dirty="0"/>
              <a:t>Use of Maximum Likelihood Estimator</a:t>
            </a:r>
          </a:p>
        </p:txBody>
      </p:sp>
      <p:sp>
        <p:nvSpPr>
          <p:cNvPr id="4" name="Content Placeholder 3">
            <a:extLst>
              <a:ext uri="{FF2B5EF4-FFF2-40B4-BE49-F238E27FC236}">
                <a16:creationId xmlns:a16="http://schemas.microsoft.com/office/drawing/2014/main" id="{2766F7F5-3E40-67D4-D0AD-2CBF6E718774}"/>
              </a:ext>
            </a:extLst>
          </p:cNvPr>
          <p:cNvSpPr>
            <a:spLocks noGrp="1"/>
          </p:cNvSpPr>
          <p:nvPr>
            <p:ph sz="half" idx="1"/>
          </p:nvPr>
        </p:nvSpPr>
        <p:spPr>
          <a:xfrm>
            <a:off x="457200" y="914400"/>
            <a:ext cx="8229600" cy="3495041"/>
          </a:xfrm>
        </p:spPr>
        <p:txBody>
          <a:bodyPr>
            <a:normAutofit/>
          </a:bodyPr>
          <a:lstStyle/>
          <a:p>
            <a:r>
              <a:rPr lang="en-US" sz="2000" b="0" i="0" dirty="0">
                <a:solidFill>
                  <a:srgbClr val="222222"/>
                </a:solidFill>
                <a:effectLst/>
                <a:ea typeface="Lato" panose="020F0502020204030203" pitchFamily="34" charset="0"/>
              </a:rPr>
              <a:t>The main aim of MLE is to find the value of our parameters for which the likelihood function is </a:t>
            </a:r>
            <a:r>
              <a:rPr lang="en-US" sz="2000" b="0" i="1" dirty="0">
                <a:solidFill>
                  <a:srgbClr val="222222"/>
                </a:solidFill>
                <a:effectLst/>
                <a:ea typeface="Lato" panose="020F0502020204030203" pitchFamily="34" charset="0"/>
              </a:rPr>
              <a:t>maximized</a:t>
            </a:r>
            <a:r>
              <a:rPr lang="en-US" sz="2000" b="0" i="0" dirty="0">
                <a:solidFill>
                  <a:srgbClr val="222222"/>
                </a:solidFill>
                <a:effectLst/>
                <a:ea typeface="Lato" panose="020F0502020204030203" pitchFamily="34" charset="0"/>
              </a:rPr>
              <a:t>. </a:t>
            </a:r>
          </a:p>
          <a:p>
            <a:r>
              <a:rPr lang="en-US" sz="2000" b="0" i="0" dirty="0">
                <a:solidFill>
                  <a:srgbClr val="222222"/>
                </a:solidFill>
                <a:effectLst/>
                <a:ea typeface="Lato" panose="020F0502020204030203" pitchFamily="34" charset="0"/>
              </a:rPr>
              <a:t>The likelihood function is nothing but a joint pdf of our sample observations.</a:t>
            </a:r>
          </a:p>
          <a:p>
            <a:r>
              <a:rPr lang="en-US" sz="2000" b="0" i="0" dirty="0">
                <a:solidFill>
                  <a:srgbClr val="222222"/>
                </a:solidFill>
                <a:effectLst/>
                <a:ea typeface="Lato" panose="020F0502020204030203" pitchFamily="34" charset="0"/>
              </a:rPr>
              <a:t>In other words, we try to find such that plugging these estimates into the model for P(x), yields a number close to one for people who had a malignant tumor and close to 0 for people who had a benign tumor.</a:t>
            </a:r>
            <a:endParaRPr lang="en-US" sz="2000" dirty="0">
              <a:ea typeface="Lato" panose="020F0502020204030203" pitchFamily="34" charset="0"/>
            </a:endParaRPr>
          </a:p>
        </p:txBody>
      </p:sp>
    </p:spTree>
    <p:extLst>
      <p:ext uri="{BB962C8B-B14F-4D97-AF65-F5344CB8AC3E}">
        <p14:creationId xmlns:p14="http://schemas.microsoft.com/office/powerpoint/2010/main" val="35791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Content Placeholder 2"/>
          <p:cNvSpPr>
            <a:spLocks noGrp="1"/>
          </p:cNvSpPr>
          <p:nvPr>
            <p:ph sz="half" idx="1"/>
          </p:nvPr>
        </p:nvSpPr>
        <p:spPr>
          <a:xfrm>
            <a:off x="457200" y="1192825"/>
            <a:ext cx="4038600" cy="3394472"/>
          </a:xfrm>
        </p:spPr>
        <p:txBody>
          <a:bodyPr>
            <a:normAutofit fontScale="92500" lnSpcReduction="10000"/>
          </a:bodyPr>
          <a:lstStyle/>
          <a:p>
            <a:pPr marL="0" indent="0">
              <a:buNone/>
            </a:pPr>
            <a:r>
              <a:rPr lang="en-US" b="1" u="sng" dirty="0"/>
              <a:t>Pros:</a:t>
            </a:r>
          </a:p>
          <a:p>
            <a:r>
              <a:rPr lang="en-US" dirty="0"/>
              <a:t>Simplicity and transparency</a:t>
            </a:r>
          </a:p>
          <a:p>
            <a:r>
              <a:rPr lang="en-US" dirty="0"/>
              <a:t>Giving probabilistic output</a:t>
            </a:r>
          </a:p>
          <a:p>
            <a:r>
              <a:rPr lang="en-US" dirty="0"/>
              <a:t>Feature importance and direction</a:t>
            </a:r>
          </a:p>
        </p:txBody>
      </p:sp>
      <p:sp>
        <p:nvSpPr>
          <p:cNvPr id="4" name="Content Placeholder 3"/>
          <p:cNvSpPr>
            <a:spLocks noGrp="1"/>
          </p:cNvSpPr>
          <p:nvPr>
            <p:ph sz="half" idx="2"/>
          </p:nvPr>
        </p:nvSpPr>
        <p:spPr>
          <a:xfrm>
            <a:off x="4648200" y="1063229"/>
            <a:ext cx="4038600" cy="3394472"/>
          </a:xfrm>
        </p:spPr>
        <p:txBody>
          <a:bodyPr>
            <a:normAutofit fontScale="92500" lnSpcReduction="10000"/>
          </a:bodyPr>
          <a:lstStyle/>
          <a:p>
            <a:pPr marL="0" indent="0">
              <a:buNone/>
            </a:pPr>
            <a:r>
              <a:rPr lang="en-US" b="1" u="sng" dirty="0"/>
              <a:t>Cons:</a:t>
            </a:r>
          </a:p>
          <a:p>
            <a:r>
              <a:rPr lang="en-US" dirty="0"/>
              <a:t>The assumption of linearity in the logit can rarely hold</a:t>
            </a:r>
          </a:p>
          <a:p>
            <a:r>
              <a:rPr lang="en-US" dirty="0"/>
              <a:t>Uncertainty in Feature importance. </a:t>
            </a:r>
          </a:p>
          <a:p>
            <a:r>
              <a:rPr lang="en-US" dirty="0"/>
              <a:t>Not robust to big-</a:t>
            </a:r>
            <a:r>
              <a:rPr lang="en-US" dirty="0" err="1"/>
              <a:t>influentials</a:t>
            </a:r>
            <a:endParaRPr lang="en-US" dirty="0"/>
          </a:p>
        </p:txBody>
      </p:sp>
    </p:spTree>
    <p:extLst>
      <p:ext uri="{BB962C8B-B14F-4D97-AF65-F5344CB8AC3E}">
        <p14:creationId xmlns:p14="http://schemas.microsoft.com/office/powerpoint/2010/main" val="420656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96"/>
            <a:ext cx="8229600" cy="857250"/>
          </a:xfrm>
        </p:spPr>
        <p:txBody>
          <a:bodyPr>
            <a:normAutofit/>
          </a:bodyPr>
          <a:lstStyle/>
          <a:p>
            <a:r>
              <a:rPr lang="en-US" dirty="0"/>
              <a:t>Example</a:t>
            </a:r>
          </a:p>
        </p:txBody>
      </p:sp>
      <p:sp>
        <p:nvSpPr>
          <p:cNvPr id="6" name="Content Placeholder 5"/>
          <p:cNvSpPr>
            <a:spLocks noGrp="1"/>
          </p:cNvSpPr>
          <p:nvPr>
            <p:ph sz="half" idx="1"/>
          </p:nvPr>
        </p:nvSpPr>
        <p:spPr>
          <a:xfrm>
            <a:off x="457200" y="631232"/>
            <a:ext cx="6428630" cy="4098800"/>
          </a:xfrm>
        </p:spPr>
        <p:txBody>
          <a:bodyPr>
            <a:noAutofit/>
          </a:bodyPr>
          <a:lstStyle/>
          <a:p>
            <a:pPr marL="0" indent="0">
              <a:buNone/>
            </a:pPr>
            <a:r>
              <a:rPr lang="en-US" sz="1200" dirty="0"/>
              <a:t>Breast cancer </a:t>
            </a:r>
            <a:r>
              <a:rPr lang="en-US" sz="1200" dirty="0" err="1"/>
              <a:t>wisconsin</a:t>
            </a:r>
            <a:r>
              <a:rPr lang="en-US" sz="1200" dirty="0"/>
              <a:t> (diagnostic) dataset </a:t>
            </a:r>
          </a:p>
          <a:p>
            <a:pPr marL="0" indent="0">
              <a:buNone/>
            </a:pPr>
            <a:r>
              <a:rPr lang="en-US" sz="1200" dirty="0"/>
              <a:t>**Data Set Characteristics:** :</a:t>
            </a:r>
          </a:p>
          <a:p>
            <a:r>
              <a:rPr lang="en-US" sz="1200" dirty="0"/>
              <a:t>Number of Instances: 569 :</a:t>
            </a:r>
          </a:p>
          <a:p>
            <a:r>
              <a:rPr lang="en-US" sz="1200" dirty="0"/>
              <a:t>Number of Attributes: 30 numeric, predictive attributes and the class</a:t>
            </a:r>
          </a:p>
          <a:p>
            <a:pPr marL="0" indent="0">
              <a:buNone/>
            </a:pPr>
            <a:r>
              <a:rPr lang="en-US" sz="1200" b="1" u="sng" dirty="0"/>
              <a:t>Attribute Information:</a:t>
            </a:r>
          </a:p>
          <a:p>
            <a:pPr marL="0" indent="0">
              <a:buNone/>
            </a:pPr>
            <a:r>
              <a:rPr lang="en-US" sz="1200" dirty="0"/>
              <a:t> - radius (mean of distances from center to points on the perimeter)</a:t>
            </a:r>
          </a:p>
          <a:p>
            <a:pPr marL="0" indent="0">
              <a:buNone/>
            </a:pPr>
            <a:r>
              <a:rPr lang="en-US" sz="1200" dirty="0"/>
              <a:t> - texture (standard deviation of gray-scale values) – perimeter</a:t>
            </a:r>
          </a:p>
          <a:p>
            <a:pPr marL="0" indent="0">
              <a:buNone/>
            </a:pPr>
            <a:r>
              <a:rPr lang="en-US" sz="1200" dirty="0"/>
              <a:t> - area</a:t>
            </a:r>
          </a:p>
          <a:p>
            <a:pPr marL="0" indent="0">
              <a:buNone/>
            </a:pPr>
            <a:r>
              <a:rPr lang="en-US" sz="1200" dirty="0"/>
              <a:t> - smoothness (local variation in radius lengths) </a:t>
            </a:r>
          </a:p>
          <a:p>
            <a:pPr marL="0" indent="0">
              <a:buNone/>
            </a:pPr>
            <a:r>
              <a:rPr lang="en-US" sz="1200" dirty="0"/>
              <a:t>- compactness (perimeter^2 / area - 1.0) </a:t>
            </a:r>
          </a:p>
          <a:p>
            <a:pPr marL="0" indent="0">
              <a:buNone/>
            </a:pPr>
            <a:r>
              <a:rPr lang="en-US" sz="1200" dirty="0"/>
              <a:t>- concavity (severity of concave portions of the contour)</a:t>
            </a:r>
          </a:p>
          <a:p>
            <a:pPr marL="0" indent="0">
              <a:buNone/>
            </a:pPr>
            <a:r>
              <a:rPr lang="en-US" sz="1200" dirty="0"/>
              <a:t> - concave points (number of concave portions of the contour) </a:t>
            </a:r>
          </a:p>
          <a:p>
            <a:pPr marL="0" indent="0">
              <a:buNone/>
            </a:pPr>
            <a:r>
              <a:rPr lang="en-US" sz="1200" dirty="0"/>
              <a:t>- symmetry</a:t>
            </a:r>
          </a:p>
          <a:p>
            <a:pPr>
              <a:buFontTx/>
              <a:buChar char="-"/>
            </a:pPr>
            <a:r>
              <a:rPr lang="en-US" sz="1200" dirty="0"/>
              <a:t>fractal dimension ("coastline approximation“ )</a:t>
            </a:r>
          </a:p>
          <a:p>
            <a:pPr marL="0" indent="0">
              <a:buNone/>
            </a:pPr>
            <a:r>
              <a:rPr lang="en-US" sz="1200" b="1" u="sng" dirty="0"/>
              <a:t>Class:</a:t>
            </a:r>
          </a:p>
          <a:p>
            <a:pPr marL="0" indent="0">
              <a:buNone/>
            </a:pPr>
            <a:r>
              <a:rPr lang="en-US" sz="1200" dirty="0"/>
              <a:t>WDBC-Malignant </a:t>
            </a:r>
          </a:p>
          <a:p>
            <a:pPr marL="0" indent="0">
              <a:buNone/>
            </a:pPr>
            <a:r>
              <a:rPr lang="en-US" sz="1200" dirty="0"/>
              <a:t>WDBC-Benign</a:t>
            </a:r>
          </a:p>
          <a:p>
            <a:pPr marL="0" indent="0">
              <a:buNone/>
            </a:pPr>
            <a:r>
              <a:rPr lang="en-US" sz="1200" b="1" u="sng" dirty="0"/>
              <a:t>Class Distribution:  </a:t>
            </a:r>
            <a:r>
              <a:rPr lang="en-US" sz="1200" dirty="0"/>
              <a:t>212 - Malignant, 357 - Benign</a:t>
            </a:r>
          </a:p>
        </p:txBody>
      </p:sp>
      <p:pic>
        <p:nvPicPr>
          <p:cNvPr id="276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62662" y="631232"/>
            <a:ext cx="3331481" cy="450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431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551906" y="932812"/>
            <a:ext cx="4040188" cy="479822"/>
          </a:xfrm>
        </p:spPr>
        <p:txBody>
          <a:bodyPr/>
          <a:lstStyle/>
          <a:p>
            <a:r>
              <a:rPr lang="en-US" dirty="0">
                <a:solidFill>
                  <a:schemeClr val="tx1"/>
                </a:solidFill>
              </a:rPr>
              <a:t>Logistic Regression</a:t>
            </a:r>
          </a:p>
        </p:txBody>
      </p:sp>
      <p:pic>
        <p:nvPicPr>
          <p:cNvPr id="286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75698" y="1412634"/>
            <a:ext cx="5792604" cy="290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969860" y="4291190"/>
            <a:ext cx="1832460" cy="646331"/>
          </a:xfrm>
          <a:prstGeom prst="rect">
            <a:avLst/>
          </a:prstGeom>
          <a:noFill/>
        </p:spPr>
        <p:txBody>
          <a:bodyPr wrap="square" rtlCol="0">
            <a:spAutoFit/>
          </a:bodyPr>
          <a:lstStyle/>
          <a:p>
            <a:r>
              <a:rPr lang="en-US" dirty="0"/>
              <a:t>0- Malignant</a:t>
            </a:r>
          </a:p>
          <a:p>
            <a:r>
              <a:rPr lang="en-US" dirty="0"/>
              <a:t>1- Benign </a:t>
            </a:r>
          </a:p>
        </p:txBody>
      </p:sp>
      <p:sp>
        <p:nvSpPr>
          <p:cNvPr id="4" name="Title 1">
            <a:extLst>
              <a:ext uri="{FF2B5EF4-FFF2-40B4-BE49-F238E27FC236}">
                <a16:creationId xmlns:a16="http://schemas.microsoft.com/office/drawing/2014/main" id="{7DA0DF18-68FB-0881-1BA2-33DF1CCBC685}"/>
              </a:ext>
            </a:extLst>
          </p:cNvPr>
          <p:cNvSpPr>
            <a:spLocks noGrp="1"/>
          </p:cNvSpPr>
          <p:nvPr>
            <p:ph type="title"/>
          </p:nvPr>
        </p:nvSpPr>
        <p:spPr>
          <a:xfrm>
            <a:off x="457200" y="205979"/>
            <a:ext cx="8229600" cy="857250"/>
          </a:xfrm>
        </p:spPr>
        <p:txBody>
          <a:bodyPr>
            <a:normAutofit/>
          </a:bodyPr>
          <a:lstStyle/>
          <a:p>
            <a:pPr algn="ctr"/>
            <a:r>
              <a:rPr lang="en-US" dirty="0">
                <a:solidFill>
                  <a:schemeClr val="tx1"/>
                </a:solidFill>
                <a:effectLst/>
              </a:rPr>
              <a:t>Results</a:t>
            </a:r>
          </a:p>
        </p:txBody>
      </p:sp>
    </p:spTree>
    <p:extLst>
      <p:ext uri="{BB962C8B-B14F-4D97-AF65-F5344CB8AC3E}">
        <p14:creationId xmlns:p14="http://schemas.microsoft.com/office/powerpoint/2010/main" val="3511017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3A84-F394-2067-54DB-2D14ACBF06F9}"/>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9D87D397-6DCB-D3E0-6BEC-59716E4346A4}"/>
              </a:ext>
            </a:extLst>
          </p:cNvPr>
          <p:cNvSpPr>
            <a:spLocks noGrp="1"/>
          </p:cNvSpPr>
          <p:nvPr>
            <p:ph sz="half" idx="1"/>
          </p:nvPr>
        </p:nvSpPr>
        <p:spPr>
          <a:xfrm>
            <a:off x="457200" y="874643"/>
            <a:ext cx="8229600" cy="3534798"/>
          </a:xfrm>
        </p:spPr>
        <p:txBody>
          <a:bodyPr/>
          <a:lstStyle/>
          <a:p>
            <a:r>
              <a:rPr lang="en-US" dirty="0">
                <a:hlinkClick r:id="rId2"/>
              </a:rPr>
              <a:t>https://www.analyticsvidhya.com/blog/2021/08/</a:t>
            </a:r>
            <a:r>
              <a:rPr lang="en-US">
                <a:hlinkClick r:id="rId2"/>
              </a:rPr>
              <a:t>conceptual-understanding-of-logistic-regression-for-data-science-beginners/</a:t>
            </a:r>
            <a:endParaRPr lang="en-US"/>
          </a:p>
          <a:p>
            <a:endParaRPr lang="en-US" dirty="0"/>
          </a:p>
        </p:txBody>
      </p:sp>
    </p:spTree>
    <p:extLst>
      <p:ext uri="{BB962C8B-B14F-4D97-AF65-F5344CB8AC3E}">
        <p14:creationId xmlns:p14="http://schemas.microsoft.com/office/powerpoint/2010/main" val="353900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AB10-722A-4B1D-82DC-F6D4C0C5FFB9}"/>
              </a:ext>
            </a:extLst>
          </p:cNvPr>
          <p:cNvSpPr>
            <a:spLocks noGrp="1"/>
          </p:cNvSpPr>
          <p:nvPr>
            <p:ph type="title"/>
          </p:nvPr>
        </p:nvSpPr>
        <p:spPr/>
        <p:txBody>
          <a:bodyPr>
            <a:normAutofit fontScale="90000"/>
          </a:bodyPr>
          <a:lstStyle/>
          <a:p>
            <a:pPr algn="ctr"/>
            <a:r>
              <a:rPr lang="en-US" dirty="0">
                <a:solidFill>
                  <a:schemeClr val="tx1"/>
                </a:solidFill>
                <a:effectLst/>
              </a:rPr>
              <a:t>History of Logistic Regression</a:t>
            </a:r>
          </a:p>
        </p:txBody>
      </p:sp>
      <p:sp>
        <p:nvSpPr>
          <p:cNvPr id="3" name="Content Placeholder 2">
            <a:extLst>
              <a:ext uri="{FF2B5EF4-FFF2-40B4-BE49-F238E27FC236}">
                <a16:creationId xmlns:a16="http://schemas.microsoft.com/office/drawing/2014/main" id="{E5805772-4D72-4E70-8A0C-221315FFDF3C}"/>
              </a:ext>
            </a:extLst>
          </p:cNvPr>
          <p:cNvSpPr>
            <a:spLocks noGrp="1"/>
          </p:cNvSpPr>
          <p:nvPr>
            <p:ph idx="1"/>
          </p:nvPr>
        </p:nvSpPr>
        <p:spPr>
          <a:xfrm>
            <a:off x="448966" y="891995"/>
            <a:ext cx="8246070" cy="3817620"/>
          </a:xfrm>
        </p:spPr>
        <p:txBody>
          <a:bodyPr>
            <a:normAutofit/>
          </a:bodyPr>
          <a:lstStyle/>
          <a:p>
            <a:r>
              <a:rPr lang="en-US" sz="2000" dirty="0">
                <a:solidFill>
                  <a:schemeClr val="tx1"/>
                </a:solidFill>
              </a:rPr>
              <a:t>Logistic Regression is part of a larger class of algorithms known as </a:t>
            </a:r>
            <a:r>
              <a:rPr lang="en-US" sz="2000" b="1" u="sng" dirty="0">
                <a:solidFill>
                  <a:schemeClr val="tx1"/>
                </a:solidFill>
              </a:rPr>
              <a:t>Generalized Linear Model (GLM). </a:t>
            </a:r>
          </a:p>
          <a:p>
            <a:r>
              <a:rPr lang="en-US" sz="2000" dirty="0">
                <a:solidFill>
                  <a:schemeClr val="tx1"/>
                </a:solidFill>
              </a:rPr>
              <a:t>In 1972, </a:t>
            </a:r>
            <a:r>
              <a:rPr lang="en-US" sz="2000" dirty="0" err="1">
                <a:solidFill>
                  <a:schemeClr val="tx1"/>
                </a:solidFill>
              </a:rPr>
              <a:t>Nelder</a:t>
            </a:r>
            <a:r>
              <a:rPr lang="en-US" sz="2000" dirty="0">
                <a:solidFill>
                  <a:schemeClr val="tx1"/>
                </a:solidFill>
              </a:rPr>
              <a:t> and Wedderburn proposed this model with an effort to provide a means of using linear regression to the problems which were not directly suited for application of linear regression. </a:t>
            </a:r>
          </a:p>
          <a:p>
            <a:r>
              <a:rPr lang="en-US" sz="2000" dirty="0">
                <a:solidFill>
                  <a:schemeClr val="tx1"/>
                </a:solidFill>
              </a:rPr>
              <a:t>In fact, they proposed a class of different models (linear regression, ANOVA, Poisson Regression </a:t>
            </a:r>
            <a:r>
              <a:rPr lang="en-US" sz="2000" dirty="0" err="1">
                <a:solidFill>
                  <a:schemeClr val="tx1"/>
                </a:solidFill>
              </a:rPr>
              <a:t>etc</a:t>
            </a:r>
            <a:r>
              <a:rPr lang="en-US" sz="2000" dirty="0">
                <a:solidFill>
                  <a:schemeClr val="tx1"/>
                </a:solidFill>
              </a:rPr>
              <a:t>) which included logistic regression as a special case.</a:t>
            </a:r>
          </a:p>
        </p:txBody>
      </p:sp>
    </p:spTree>
    <p:extLst>
      <p:ext uri="{BB962C8B-B14F-4D97-AF65-F5344CB8AC3E}">
        <p14:creationId xmlns:p14="http://schemas.microsoft.com/office/powerpoint/2010/main" val="166156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C1FF-655E-5BBE-0C40-EBD4D2598047}"/>
              </a:ext>
            </a:extLst>
          </p:cNvPr>
          <p:cNvSpPr>
            <a:spLocks noGrp="1"/>
          </p:cNvSpPr>
          <p:nvPr>
            <p:ph type="title"/>
          </p:nvPr>
        </p:nvSpPr>
        <p:spPr/>
        <p:txBody>
          <a:bodyPr/>
          <a:lstStyle/>
          <a:p>
            <a:r>
              <a:rPr lang="en-US" dirty="0"/>
              <a:t>Types of Logistic Regression</a:t>
            </a:r>
          </a:p>
        </p:txBody>
      </p:sp>
      <p:sp>
        <p:nvSpPr>
          <p:cNvPr id="4" name="Content Placeholder 3">
            <a:extLst>
              <a:ext uri="{FF2B5EF4-FFF2-40B4-BE49-F238E27FC236}">
                <a16:creationId xmlns:a16="http://schemas.microsoft.com/office/drawing/2014/main" id="{EA3EADC7-42CE-812A-D268-85F587C29927}"/>
              </a:ext>
            </a:extLst>
          </p:cNvPr>
          <p:cNvSpPr>
            <a:spLocks noGrp="1"/>
          </p:cNvSpPr>
          <p:nvPr>
            <p:ph sz="half" idx="1"/>
          </p:nvPr>
        </p:nvSpPr>
        <p:spPr>
          <a:xfrm>
            <a:off x="457200" y="1096249"/>
            <a:ext cx="8229600" cy="3313192"/>
          </a:xfrm>
        </p:spPr>
        <p:txBody>
          <a:bodyPr>
            <a:noAutofit/>
          </a:bodyPr>
          <a:lstStyle/>
          <a:p>
            <a:pPr marL="0" indent="0" algn="just">
              <a:buNone/>
            </a:pPr>
            <a:r>
              <a:rPr lang="en-US" sz="2000" b="1" i="0" dirty="0">
                <a:solidFill>
                  <a:srgbClr val="222222"/>
                </a:solidFill>
                <a:effectLst/>
              </a:rPr>
              <a:t>Binary logistic regression</a:t>
            </a:r>
            <a:endParaRPr lang="en-US" sz="2000" b="0" i="0" dirty="0">
              <a:solidFill>
                <a:srgbClr val="222222"/>
              </a:solidFill>
              <a:effectLst/>
            </a:endParaRPr>
          </a:p>
          <a:p>
            <a:pPr algn="just"/>
            <a:r>
              <a:rPr lang="en-US" sz="2000" b="0" i="0" dirty="0">
                <a:solidFill>
                  <a:srgbClr val="222222"/>
                </a:solidFill>
                <a:effectLst/>
              </a:rPr>
              <a:t>Binary logistic regression is used to predict the probability of a binary outcome, such as yes or no, true or false, or 0 or 1.</a:t>
            </a:r>
          </a:p>
          <a:p>
            <a:pPr algn="just"/>
            <a:r>
              <a:rPr lang="en-US" sz="2000" b="0" i="0" dirty="0">
                <a:solidFill>
                  <a:srgbClr val="222222"/>
                </a:solidFill>
                <a:effectLst/>
              </a:rPr>
              <a:t>For example, it could be used to predict whether a customer will churn or not, whether a patient has a disease or not, or whether a loan will be repaid or not</a:t>
            </a:r>
            <a:r>
              <a:rPr lang="en-US" sz="2000" b="1" i="0" dirty="0">
                <a:solidFill>
                  <a:srgbClr val="222222"/>
                </a:solidFill>
                <a:effectLst/>
              </a:rPr>
              <a:t>.</a:t>
            </a:r>
            <a:endParaRPr lang="en-US" sz="2000" b="0" i="0" dirty="0">
              <a:solidFill>
                <a:srgbClr val="222222"/>
              </a:solidFill>
              <a:effectLst/>
            </a:endParaRPr>
          </a:p>
        </p:txBody>
      </p:sp>
    </p:spTree>
    <p:extLst>
      <p:ext uri="{BB962C8B-B14F-4D97-AF65-F5344CB8AC3E}">
        <p14:creationId xmlns:p14="http://schemas.microsoft.com/office/powerpoint/2010/main" val="108604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C1FF-655E-5BBE-0C40-EBD4D2598047}"/>
              </a:ext>
            </a:extLst>
          </p:cNvPr>
          <p:cNvSpPr>
            <a:spLocks noGrp="1"/>
          </p:cNvSpPr>
          <p:nvPr>
            <p:ph type="title"/>
          </p:nvPr>
        </p:nvSpPr>
        <p:spPr/>
        <p:txBody>
          <a:bodyPr/>
          <a:lstStyle/>
          <a:p>
            <a:r>
              <a:rPr lang="en-US" dirty="0"/>
              <a:t>Types of Logistic Regression</a:t>
            </a:r>
          </a:p>
        </p:txBody>
      </p:sp>
      <p:sp>
        <p:nvSpPr>
          <p:cNvPr id="4" name="Content Placeholder 3">
            <a:extLst>
              <a:ext uri="{FF2B5EF4-FFF2-40B4-BE49-F238E27FC236}">
                <a16:creationId xmlns:a16="http://schemas.microsoft.com/office/drawing/2014/main" id="{EA3EADC7-42CE-812A-D268-85F587C29927}"/>
              </a:ext>
            </a:extLst>
          </p:cNvPr>
          <p:cNvSpPr>
            <a:spLocks noGrp="1"/>
          </p:cNvSpPr>
          <p:nvPr>
            <p:ph sz="half" idx="1"/>
          </p:nvPr>
        </p:nvSpPr>
        <p:spPr>
          <a:xfrm>
            <a:off x="457200" y="1096249"/>
            <a:ext cx="8229600" cy="3313192"/>
          </a:xfrm>
        </p:spPr>
        <p:txBody>
          <a:bodyPr>
            <a:noAutofit/>
          </a:bodyPr>
          <a:lstStyle/>
          <a:p>
            <a:pPr marL="0" indent="0" algn="just">
              <a:buNone/>
            </a:pPr>
            <a:r>
              <a:rPr lang="en-US" sz="2000" b="1" i="0" dirty="0">
                <a:solidFill>
                  <a:srgbClr val="222222"/>
                </a:solidFill>
                <a:effectLst/>
              </a:rPr>
              <a:t>Multinomial logistic regression</a:t>
            </a:r>
            <a:endParaRPr lang="en-US" sz="2000" b="0" i="0" dirty="0">
              <a:solidFill>
                <a:srgbClr val="222222"/>
              </a:solidFill>
              <a:effectLst/>
            </a:endParaRPr>
          </a:p>
          <a:p>
            <a:pPr algn="just"/>
            <a:r>
              <a:rPr lang="en-US" sz="2000" b="0" i="0" dirty="0">
                <a:solidFill>
                  <a:srgbClr val="222222"/>
                </a:solidFill>
                <a:effectLst/>
              </a:rPr>
              <a:t>Multinomial logistic regression is used to predict the probability of one of three or more possible outcomes, such as the type of product a customer will buy, the rating a customer will give a product, or the political party a person will vote for.</a:t>
            </a:r>
            <a:endParaRPr lang="en-US" sz="2000" dirty="0"/>
          </a:p>
        </p:txBody>
      </p:sp>
    </p:spTree>
    <p:extLst>
      <p:ext uri="{BB962C8B-B14F-4D97-AF65-F5344CB8AC3E}">
        <p14:creationId xmlns:p14="http://schemas.microsoft.com/office/powerpoint/2010/main" val="30241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C1FF-655E-5BBE-0C40-EBD4D2598047}"/>
              </a:ext>
            </a:extLst>
          </p:cNvPr>
          <p:cNvSpPr>
            <a:spLocks noGrp="1"/>
          </p:cNvSpPr>
          <p:nvPr>
            <p:ph type="title"/>
          </p:nvPr>
        </p:nvSpPr>
        <p:spPr/>
        <p:txBody>
          <a:bodyPr/>
          <a:lstStyle/>
          <a:p>
            <a:r>
              <a:rPr lang="en-US" dirty="0"/>
              <a:t>Types of Logistic Regression</a:t>
            </a:r>
          </a:p>
        </p:txBody>
      </p:sp>
      <p:sp>
        <p:nvSpPr>
          <p:cNvPr id="4" name="Content Placeholder 3">
            <a:extLst>
              <a:ext uri="{FF2B5EF4-FFF2-40B4-BE49-F238E27FC236}">
                <a16:creationId xmlns:a16="http://schemas.microsoft.com/office/drawing/2014/main" id="{EA3EADC7-42CE-812A-D268-85F587C29927}"/>
              </a:ext>
            </a:extLst>
          </p:cNvPr>
          <p:cNvSpPr>
            <a:spLocks noGrp="1"/>
          </p:cNvSpPr>
          <p:nvPr>
            <p:ph sz="half" idx="1"/>
          </p:nvPr>
        </p:nvSpPr>
        <p:spPr>
          <a:xfrm>
            <a:off x="457200" y="1096249"/>
            <a:ext cx="8229600" cy="3313192"/>
          </a:xfrm>
        </p:spPr>
        <p:txBody>
          <a:bodyPr>
            <a:noAutofit/>
          </a:bodyPr>
          <a:lstStyle/>
          <a:p>
            <a:pPr marL="0" indent="0" algn="just">
              <a:buNone/>
            </a:pPr>
            <a:r>
              <a:rPr lang="en-US" sz="2000" b="1" i="0" dirty="0">
                <a:solidFill>
                  <a:srgbClr val="222222"/>
                </a:solidFill>
                <a:effectLst/>
              </a:rPr>
              <a:t>Ordinal logistic regression</a:t>
            </a:r>
            <a:endParaRPr lang="en-US" sz="2000" dirty="0">
              <a:solidFill>
                <a:srgbClr val="222222"/>
              </a:solidFill>
            </a:endParaRPr>
          </a:p>
          <a:p>
            <a:pPr algn="just"/>
            <a:r>
              <a:rPr lang="en-US" sz="2000" dirty="0">
                <a:solidFill>
                  <a:srgbClr val="222222"/>
                </a:solidFill>
              </a:rPr>
              <a:t>It i</a:t>
            </a:r>
            <a:r>
              <a:rPr lang="en-US" sz="2000" b="0" i="0" dirty="0">
                <a:solidFill>
                  <a:srgbClr val="222222"/>
                </a:solidFill>
                <a:effectLst/>
              </a:rPr>
              <a:t>s used to predict the probability of an outcome that falls into a predetermined order, such as the level of customer satisfaction, the severity of a disease, or the stage of cancer.</a:t>
            </a:r>
          </a:p>
          <a:p>
            <a:endParaRPr lang="en-US" sz="2000" dirty="0"/>
          </a:p>
        </p:txBody>
      </p:sp>
    </p:spTree>
    <p:extLst>
      <p:ext uri="{BB962C8B-B14F-4D97-AF65-F5344CB8AC3E}">
        <p14:creationId xmlns:p14="http://schemas.microsoft.com/office/powerpoint/2010/main" val="207784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71E9-3C0A-E85B-3D79-CB0A2343F0EC}"/>
              </a:ext>
            </a:extLst>
          </p:cNvPr>
          <p:cNvSpPr>
            <a:spLocks noGrp="1"/>
          </p:cNvSpPr>
          <p:nvPr>
            <p:ph type="title"/>
          </p:nvPr>
        </p:nvSpPr>
        <p:spPr/>
        <p:txBody>
          <a:bodyPr>
            <a:normAutofit fontScale="90000"/>
          </a:bodyPr>
          <a:lstStyle/>
          <a:p>
            <a:r>
              <a:rPr lang="en-US" dirty="0"/>
              <a:t>Why use Logistic Regression rather than Linear Regression</a:t>
            </a:r>
          </a:p>
        </p:txBody>
      </p:sp>
    </p:spTree>
    <p:extLst>
      <p:ext uri="{BB962C8B-B14F-4D97-AF65-F5344CB8AC3E}">
        <p14:creationId xmlns:p14="http://schemas.microsoft.com/office/powerpoint/2010/main" val="357372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FBD2-E2A7-6930-8D44-8E3F4D73B9FE}"/>
              </a:ext>
            </a:extLst>
          </p:cNvPr>
          <p:cNvSpPr>
            <a:spLocks noGrp="1"/>
          </p:cNvSpPr>
          <p:nvPr>
            <p:ph type="title"/>
          </p:nvPr>
        </p:nvSpPr>
        <p:spPr/>
        <p:txBody>
          <a:bodyPr>
            <a:normAutofit fontScale="90000"/>
          </a:bodyPr>
          <a:lstStyle/>
          <a:p>
            <a:r>
              <a:rPr lang="en-US" dirty="0"/>
              <a:t>Linear Regression vs Logistic Regression</a:t>
            </a:r>
          </a:p>
        </p:txBody>
      </p:sp>
      <p:sp>
        <p:nvSpPr>
          <p:cNvPr id="4" name="Content Placeholder 3">
            <a:extLst>
              <a:ext uri="{FF2B5EF4-FFF2-40B4-BE49-F238E27FC236}">
                <a16:creationId xmlns:a16="http://schemas.microsoft.com/office/drawing/2014/main" id="{31E7846C-7440-7665-3521-27722AA18E11}"/>
              </a:ext>
            </a:extLst>
          </p:cNvPr>
          <p:cNvSpPr>
            <a:spLocks noGrp="1"/>
          </p:cNvSpPr>
          <p:nvPr>
            <p:ph sz="half" idx="1"/>
          </p:nvPr>
        </p:nvSpPr>
        <p:spPr>
          <a:xfrm>
            <a:off x="380072" y="1022350"/>
            <a:ext cx="8306728" cy="3098800"/>
          </a:xfrm>
        </p:spPr>
        <p:txBody>
          <a:bodyPr>
            <a:normAutofit/>
          </a:bodyPr>
          <a:lstStyle/>
          <a:p>
            <a:pPr algn="just"/>
            <a:r>
              <a:rPr lang="en-US" sz="2000" b="0" i="0" dirty="0">
                <a:solidFill>
                  <a:srgbClr val="222222"/>
                </a:solidFill>
                <a:effectLst/>
              </a:rPr>
              <a:t>From the definition of logistic regression we now know that it is only used when our dependent variable is binary and in linear regression this dependent variable is continuous.</a:t>
            </a:r>
          </a:p>
          <a:p>
            <a:pPr algn="just"/>
            <a:r>
              <a:rPr lang="en-US" sz="2000" b="0" i="0" dirty="0">
                <a:solidFill>
                  <a:srgbClr val="222222"/>
                </a:solidFill>
                <a:effectLst/>
              </a:rPr>
              <a:t>We have also observed that when outlier is added in our dataset, the best fit line in linear regression shifts to fit that point.</a:t>
            </a:r>
          </a:p>
          <a:p>
            <a:pPr algn="just"/>
            <a:r>
              <a:rPr lang="en-US" sz="2000" b="0" i="0" dirty="0">
                <a:solidFill>
                  <a:srgbClr val="222222"/>
                </a:solidFill>
                <a:effectLst/>
              </a:rPr>
              <a:t>Let us look at an example what happens when linear regression is used.</a:t>
            </a:r>
          </a:p>
          <a:p>
            <a:endParaRPr lang="en-US" sz="2000" dirty="0"/>
          </a:p>
        </p:txBody>
      </p:sp>
    </p:spTree>
    <p:extLst>
      <p:ext uri="{BB962C8B-B14F-4D97-AF65-F5344CB8AC3E}">
        <p14:creationId xmlns:p14="http://schemas.microsoft.com/office/powerpoint/2010/main" val="280355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1980</TotalTime>
  <Words>2421</Words>
  <Application>Microsoft Office PowerPoint</Application>
  <PresentationFormat>On-screen Show (16:9)</PresentationFormat>
  <Paragraphs>199</Paragraphs>
  <Slides>39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Helvetica</vt:lpstr>
      <vt:lpstr>Lato</vt:lpstr>
      <vt:lpstr>Wingdings</vt:lpstr>
      <vt:lpstr>UTA Accessible Template</vt:lpstr>
      <vt:lpstr>DASC 5301-002</vt:lpstr>
      <vt:lpstr>Introduction</vt:lpstr>
      <vt:lpstr>Why is it called Logistic Regression?</vt:lpstr>
      <vt:lpstr>History of Logistic Regression</vt:lpstr>
      <vt:lpstr>Types of Logistic Regression</vt:lpstr>
      <vt:lpstr>Types of Logistic Regression</vt:lpstr>
      <vt:lpstr>Types of Logistic Regression</vt:lpstr>
      <vt:lpstr>Why use Logistic Regression rather than Linear Regression</vt:lpstr>
      <vt:lpstr>Linear Regression vs Logistic Regression</vt:lpstr>
      <vt:lpstr>Linear Regression vs Logistic Regression</vt:lpstr>
      <vt:lpstr>Linear Regression vs Logistic Regression</vt:lpstr>
      <vt:lpstr>Linear Regression vs Logistic Regression</vt:lpstr>
      <vt:lpstr>Linear Regression vs Logistic Regression</vt:lpstr>
      <vt:lpstr>Linear Regression vs Logistic Regression</vt:lpstr>
      <vt:lpstr>Assumptions of Logistic Regression</vt:lpstr>
      <vt:lpstr>Assumptions for Logistic Regression</vt:lpstr>
      <vt:lpstr>Assumptions for Logistic Regression</vt:lpstr>
      <vt:lpstr>Logistic Function (Sigmoid Function)</vt:lpstr>
      <vt:lpstr>How does Logistic Regression work?</vt:lpstr>
      <vt:lpstr>Steps of Logistic Regression</vt:lpstr>
      <vt:lpstr>Steps of Logistic Regression</vt:lpstr>
      <vt:lpstr>Maths of Logistic Regression</vt:lpstr>
      <vt:lpstr>Maths of Logistic Regression</vt:lpstr>
      <vt:lpstr>Maths of Logistic Regression</vt:lpstr>
      <vt:lpstr>Maths of Logistic Regression</vt:lpstr>
      <vt:lpstr>Maths of Logistic Regression</vt:lpstr>
      <vt:lpstr>Maths of Logistic Regression</vt:lpstr>
      <vt:lpstr>PowerPoint Presentation</vt:lpstr>
      <vt:lpstr>Maths of Logistic Regression</vt:lpstr>
      <vt:lpstr>Maths of Logistic Regression</vt:lpstr>
      <vt:lpstr>Cost Function in Logistic Regression</vt:lpstr>
      <vt:lpstr>Cost Function in Logistic Regression</vt:lpstr>
      <vt:lpstr>Cost Function in Logistic Regression</vt:lpstr>
      <vt:lpstr>Cost Function in Logistic Regression</vt:lpstr>
      <vt:lpstr>Use of Maximum Likelihood Estimator</vt:lpstr>
      <vt:lpstr>Pros and Cons</vt:lpstr>
      <vt:lpstr>Example</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221</cp:revision>
  <dcterms:created xsi:type="dcterms:W3CDTF">2021-08-31T19:16:02Z</dcterms:created>
  <dcterms:modified xsi:type="dcterms:W3CDTF">2023-11-06T23:03:23Z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