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312" r:id="rId5"/>
    <p:sldId id="460" r:id="rId6"/>
    <p:sldId id="485" r:id="rId7"/>
    <p:sldId id="377" r:id="rId8"/>
    <p:sldId id="435" r:id="rId9"/>
    <p:sldId id="461" r:id="rId10"/>
    <p:sldId id="462" r:id="rId11"/>
    <p:sldId id="486" r:id="rId12"/>
    <p:sldId id="463" r:id="rId13"/>
    <p:sldId id="464" r:id="rId14"/>
    <p:sldId id="465" r:id="rId15"/>
    <p:sldId id="466" r:id="rId16"/>
    <p:sldId id="488" r:id="rId17"/>
    <p:sldId id="456" r:id="rId18"/>
    <p:sldId id="458" r:id="rId19"/>
    <p:sldId id="467" r:id="rId20"/>
    <p:sldId id="457" r:id="rId21"/>
    <p:sldId id="434" r:id="rId22"/>
    <p:sldId id="436" r:id="rId23"/>
    <p:sldId id="433" r:id="rId24"/>
    <p:sldId id="439" r:id="rId25"/>
    <p:sldId id="438" r:id="rId26"/>
    <p:sldId id="440" r:id="rId27"/>
    <p:sldId id="437" r:id="rId28"/>
    <p:sldId id="487" r:id="rId29"/>
    <p:sldId id="459" r:id="rId30"/>
    <p:sldId id="468" r:id="rId31"/>
    <p:sldId id="469" r:id="rId32"/>
    <p:sldId id="442" r:id="rId33"/>
    <p:sldId id="443" r:id="rId34"/>
    <p:sldId id="444" r:id="rId35"/>
    <p:sldId id="445" r:id="rId36"/>
    <p:sldId id="446" r:id="rId37"/>
    <p:sldId id="447" r:id="rId38"/>
    <p:sldId id="448" r:id="rId39"/>
    <p:sldId id="449" r:id="rId40"/>
    <p:sldId id="470" r:id="rId41"/>
    <p:sldId id="452" r:id="rId42"/>
    <p:sldId id="451" r:id="rId43"/>
    <p:sldId id="453" r:id="rId44"/>
    <p:sldId id="454" r:id="rId45"/>
    <p:sldId id="471" r:id="rId46"/>
    <p:sldId id="484"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B570E1-CFFA-F280-BAED-DB325FDF417B}" name="Bridges, Jessica L" initials="BL" userId="S::bridges@uta.edu::7543e851-fc57-4885-b57d-2df771cc28b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C2184"/>
    <a:srgbClr val="00599B"/>
    <a:srgbClr val="80F571"/>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65981" autoAdjust="0"/>
  </p:normalViewPr>
  <p:slideViewPr>
    <p:cSldViewPr snapToGrid="0" snapToObjects="1">
      <p:cViewPr varScale="1">
        <p:scale>
          <a:sx n="91" d="100"/>
          <a:sy n="91" d="100"/>
        </p:scale>
        <p:origin x="2202" y="90"/>
      </p:cViewPr>
      <p:guideLst/>
    </p:cSldViewPr>
  </p:slideViewPr>
  <p:outlineViewPr>
    <p:cViewPr>
      <p:scale>
        <a:sx n="33" d="100"/>
        <a:sy n="33" d="100"/>
      </p:scale>
      <p:origin x="0" y="-18704"/>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F0ABC6-AE81-214D-B04B-F13CE22270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23795-EAAB-8C4B-B865-8464BECAB5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1FE638-083F-2742-8710-EF25AB6A16C1}" type="datetimeFigureOut">
              <a:rPr lang="en-US" smtClean="0"/>
              <a:t>11/8/2023</a:t>
            </a:fld>
            <a:endParaRPr lang="en-US"/>
          </a:p>
        </p:txBody>
      </p:sp>
      <p:sp>
        <p:nvSpPr>
          <p:cNvPr id="4" name="Footer Placeholder 3">
            <a:extLst>
              <a:ext uri="{FF2B5EF4-FFF2-40B4-BE49-F238E27FC236}">
                <a16:creationId xmlns:a16="http://schemas.microsoft.com/office/drawing/2014/main" id="{17BECA2D-985E-8D44-A4FB-51751C64F4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640B2F-FCD1-B940-AFB1-3C0582F356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670D12-813D-3D40-A841-271861A2D04A}" type="slidenum">
              <a:rPr lang="en-US" smtClean="0"/>
              <a:t>‹#›</a:t>
            </a:fld>
            <a:endParaRPr lang="en-US"/>
          </a:p>
        </p:txBody>
      </p:sp>
    </p:spTree>
    <p:extLst>
      <p:ext uri="{BB962C8B-B14F-4D97-AF65-F5344CB8AC3E}">
        <p14:creationId xmlns:p14="http://schemas.microsoft.com/office/powerpoint/2010/main" val="1647157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5A097-495F-854B-A9AD-402D045A3296}"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0C5E2-78CD-F746-9BAF-2B89BCAF7EBF}" type="slidenum">
              <a:rPr lang="en-US" smtClean="0"/>
              <a:t>‹#›</a:t>
            </a:fld>
            <a:endParaRPr lang="en-US"/>
          </a:p>
        </p:txBody>
      </p:sp>
    </p:spTree>
    <p:extLst>
      <p:ext uri="{BB962C8B-B14F-4D97-AF65-F5344CB8AC3E}">
        <p14:creationId xmlns:p14="http://schemas.microsoft.com/office/powerpoint/2010/main" val="167396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80C5E2-78CD-F746-9BAF-2B89BCAF7EBF}" type="slidenum">
              <a:rPr lang="en-US" smtClean="0"/>
              <a:t>1</a:t>
            </a:fld>
            <a:endParaRPr lang="en-US"/>
          </a:p>
        </p:txBody>
      </p:sp>
    </p:spTree>
    <p:extLst>
      <p:ext uri="{BB962C8B-B14F-4D97-AF65-F5344CB8AC3E}">
        <p14:creationId xmlns:p14="http://schemas.microsoft.com/office/powerpoint/2010/main" val="360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After2nd point-&gt;We introduced two reasons why SVM needs to find the maximum margin. First, </a:t>
            </a:r>
            <a:r>
              <a:rPr lang="en-US" b="0" i="0" dirty="0">
                <a:solidFill>
                  <a:srgbClr val="040C28"/>
                </a:solidFill>
                <a:effectLst/>
                <a:latin typeface="Google Sans"/>
              </a:rPr>
              <a:t>a large margin can avoid the effect of random noise and reduce overfitting</a:t>
            </a:r>
            <a:r>
              <a:rPr lang="en-US" b="0" i="0" dirty="0">
                <a:solidFill>
                  <a:srgbClr val="202124"/>
                </a:solidFill>
                <a:effectLst/>
                <a:latin typeface="Google Sans"/>
              </a:rPr>
              <a:t>. Second, a larger margin will lead to a smaller VC dimension, reduce the number of potential classifiers, and, therefore, reduce the possibility of generalization error</a:t>
            </a:r>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27</a:t>
            </a:fld>
            <a:endParaRPr lang="en-US"/>
          </a:p>
        </p:txBody>
      </p:sp>
    </p:spTree>
    <p:extLst>
      <p:ext uri="{BB962C8B-B14F-4D97-AF65-F5344CB8AC3E}">
        <p14:creationId xmlns:p14="http://schemas.microsoft.com/office/powerpoint/2010/main" val="382963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36</a:t>
            </a:fld>
            <a:endParaRPr lang="en-US"/>
          </a:p>
        </p:txBody>
      </p:sp>
    </p:spTree>
    <p:extLst>
      <p:ext uri="{BB962C8B-B14F-4D97-AF65-F5344CB8AC3E}">
        <p14:creationId xmlns:p14="http://schemas.microsoft.com/office/powerpoint/2010/main" val="1701332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39</a:t>
            </a:fld>
            <a:endParaRPr lang="en-US"/>
          </a:p>
        </p:txBody>
      </p:sp>
    </p:spTree>
    <p:extLst>
      <p:ext uri="{BB962C8B-B14F-4D97-AF65-F5344CB8AC3E}">
        <p14:creationId xmlns:p14="http://schemas.microsoft.com/office/powerpoint/2010/main" val="1728549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a:t>
            </a:fld>
            <a:endParaRPr lang="en-US"/>
          </a:p>
        </p:txBody>
      </p:sp>
    </p:spTree>
    <p:extLst>
      <p:ext uri="{BB962C8B-B14F-4D97-AF65-F5344CB8AC3E}">
        <p14:creationId xmlns:p14="http://schemas.microsoft.com/office/powerpoint/2010/main" val="4268574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22222"/>
                </a:solidFill>
                <a:effectLst/>
              </a:rPr>
              <a:t> After 1</a:t>
            </a:r>
            <a:r>
              <a:rPr lang="en-US" sz="1200" b="0" i="0" baseline="30000" dirty="0">
                <a:solidFill>
                  <a:srgbClr val="222222"/>
                </a:solidFill>
                <a:effectLst/>
              </a:rPr>
              <a:t>st</a:t>
            </a:r>
            <a:r>
              <a:rPr lang="en-US" sz="1200" b="0" i="0" dirty="0">
                <a:solidFill>
                  <a:srgbClr val="222222"/>
                </a:solidFill>
                <a:effectLst/>
              </a:rPr>
              <a:t>  point </a:t>
            </a:r>
            <a:r>
              <a:rPr lang="en-US" sz="1200" b="1" i="0" dirty="0">
                <a:solidFill>
                  <a:srgbClr val="222222"/>
                </a:solidFill>
                <a:effectLst/>
              </a:rPr>
              <a:t>Note:</a:t>
            </a:r>
            <a:r>
              <a:rPr lang="en-US" sz="1200" b="0" i="0" dirty="0">
                <a:solidFill>
                  <a:srgbClr val="222222"/>
                </a:solidFill>
                <a:effectLst/>
              </a:rPr>
              <a:t> Don’t get confused between SVM and logistic regression. </a:t>
            </a:r>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3</a:t>
            </a:fld>
            <a:endParaRPr lang="en-US"/>
          </a:p>
        </p:txBody>
      </p:sp>
    </p:spTree>
    <p:extLst>
      <p:ext uri="{BB962C8B-B14F-4D97-AF65-F5344CB8AC3E}">
        <p14:creationId xmlns:p14="http://schemas.microsoft.com/office/powerpoint/2010/main" val="3011934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4</a:t>
            </a:fld>
            <a:endParaRPr lang="en-US"/>
          </a:p>
        </p:txBody>
      </p:sp>
    </p:spTree>
    <p:extLst>
      <p:ext uri="{BB962C8B-B14F-4D97-AF65-F5344CB8AC3E}">
        <p14:creationId xmlns:p14="http://schemas.microsoft.com/office/powerpoint/2010/main" val="1053615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14</a:t>
            </a:fld>
            <a:endParaRPr lang="en-US"/>
          </a:p>
        </p:txBody>
      </p:sp>
    </p:spTree>
    <p:extLst>
      <p:ext uri="{BB962C8B-B14F-4D97-AF65-F5344CB8AC3E}">
        <p14:creationId xmlns:p14="http://schemas.microsoft.com/office/powerpoint/2010/main" val="158695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a thumb rule to identify the right hyper-plane: “Select the hyper-plane which segregates the two classes better”. In this scenario, hyper-plane “B” has excellently performed this job.</a:t>
            </a:r>
          </a:p>
        </p:txBody>
      </p:sp>
      <p:sp>
        <p:nvSpPr>
          <p:cNvPr id="4" name="Slide Number Placeholder 3"/>
          <p:cNvSpPr>
            <a:spLocks noGrp="1"/>
          </p:cNvSpPr>
          <p:nvPr>
            <p:ph type="sldNum" sz="quarter" idx="10"/>
          </p:nvPr>
        </p:nvSpPr>
        <p:spPr/>
        <p:txBody>
          <a:bodyPr/>
          <a:lstStyle/>
          <a:p>
            <a:fld id="{C263AF9A-6E76-4CCC-89CF-B04065708FB7}" type="slidenum">
              <a:rPr lang="en-US" smtClean="0"/>
              <a:t>18</a:t>
            </a:fld>
            <a:endParaRPr lang="en-US"/>
          </a:p>
        </p:txBody>
      </p:sp>
    </p:spTree>
    <p:extLst>
      <p:ext uri="{BB962C8B-B14F-4D97-AF65-F5344CB8AC3E}">
        <p14:creationId xmlns:p14="http://schemas.microsoft.com/office/powerpoint/2010/main" val="3165828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 you can see that the margin for hyper-plane C is high as compared to both A and B. Hence, we name the right hyper-plane as C. Another lightning reason for selecting the hyper-plane with higher margin is robustness. If we select a hyper-plane having low margin then there is high chance of miss-classification.</a:t>
            </a:r>
          </a:p>
        </p:txBody>
      </p:sp>
      <p:sp>
        <p:nvSpPr>
          <p:cNvPr id="4" name="Slide Number Placeholder 3"/>
          <p:cNvSpPr>
            <a:spLocks noGrp="1"/>
          </p:cNvSpPr>
          <p:nvPr>
            <p:ph type="sldNum" sz="quarter" idx="10"/>
          </p:nvPr>
        </p:nvSpPr>
        <p:spPr/>
        <p:txBody>
          <a:bodyPr/>
          <a:lstStyle/>
          <a:p>
            <a:fld id="{C263AF9A-6E76-4CCC-89CF-B04065708FB7}" type="slidenum">
              <a:rPr lang="en-US" smtClean="0"/>
              <a:t>19</a:t>
            </a:fld>
            <a:endParaRPr lang="en-US"/>
          </a:p>
        </p:txBody>
      </p:sp>
    </p:spTree>
    <p:extLst>
      <p:ext uri="{BB962C8B-B14F-4D97-AF65-F5344CB8AC3E}">
        <p14:creationId xmlns:p14="http://schemas.microsoft.com/office/powerpoint/2010/main" val="3222301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have selected the hyper-plane </a:t>
            </a:r>
            <a:r>
              <a:rPr lang="en-US" b="1" dirty="0"/>
              <a:t>B </a:t>
            </a:r>
            <a:r>
              <a:rPr lang="en-US" dirty="0"/>
              <a:t>as it has higher margin compared to </a:t>
            </a:r>
            <a:r>
              <a:rPr lang="en-US" b="1" dirty="0"/>
              <a:t>A. </a:t>
            </a:r>
            <a:r>
              <a:rPr lang="en-US" dirty="0"/>
              <a:t>But, here is the catch, SVM selects the hyper-plane which classifies the classes accurately prior to maximizing margin. Here, hyper-plane B has a classification error and A has classified all correctly. Therefore, the right hyper-plane is </a:t>
            </a:r>
            <a:r>
              <a:rPr lang="en-US" b="1" dirty="0"/>
              <a:t>A.</a:t>
            </a:r>
            <a:endParaRPr lang="en-US" dirty="0"/>
          </a:p>
        </p:txBody>
      </p:sp>
      <p:sp>
        <p:nvSpPr>
          <p:cNvPr id="4" name="Slide Number Placeholder 3"/>
          <p:cNvSpPr>
            <a:spLocks noGrp="1"/>
          </p:cNvSpPr>
          <p:nvPr>
            <p:ph type="sldNum" sz="quarter" idx="10"/>
          </p:nvPr>
        </p:nvSpPr>
        <p:spPr/>
        <p:txBody>
          <a:bodyPr/>
          <a:lstStyle/>
          <a:p>
            <a:fld id="{C263AF9A-6E76-4CCC-89CF-B04065708FB7}" type="slidenum">
              <a:rPr lang="en-US" smtClean="0"/>
              <a:t>20</a:t>
            </a:fld>
            <a:endParaRPr lang="en-US"/>
          </a:p>
        </p:txBody>
      </p:sp>
    </p:spTree>
    <p:extLst>
      <p:ext uri="{BB962C8B-B14F-4D97-AF65-F5344CB8AC3E}">
        <p14:creationId xmlns:p14="http://schemas.microsoft.com/office/powerpoint/2010/main" val="2291535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star at other end is like an outlier for star class. The SVM algorithm has a feature to ignore outliers and find the hyper-plane that has the maximum margin. Hence, we can say, SVM classification is robust to outliers.</a:t>
            </a:r>
          </a:p>
        </p:txBody>
      </p:sp>
      <p:sp>
        <p:nvSpPr>
          <p:cNvPr id="4" name="Slide Number Placeholder 3"/>
          <p:cNvSpPr>
            <a:spLocks noGrp="1"/>
          </p:cNvSpPr>
          <p:nvPr>
            <p:ph type="sldNum" sz="quarter" idx="10"/>
          </p:nvPr>
        </p:nvSpPr>
        <p:spPr/>
        <p:txBody>
          <a:bodyPr/>
          <a:lstStyle/>
          <a:p>
            <a:fld id="{C263AF9A-6E76-4CCC-89CF-B04065708FB7}" type="slidenum">
              <a:rPr lang="en-US" smtClean="0"/>
              <a:t>21</a:t>
            </a:fld>
            <a:endParaRPr lang="en-US"/>
          </a:p>
        </p:txBody>
      </p:sp>
    </p:spTree>
    <p:extLst>
      <p:ext uri="{BB962C8B-B14F-4D97-AF65-F5344CB8AC3E}">
        <p14:creationId xmlns:p14="http://schemas.microsoft.com/office/powerpoint/2010/main" val="574860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A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pic>
        <p:nvPicPr>
          <p:cNvPr id="5" name="Picture 4" descr="Text&#10;&#10;Description automatically generated">
            <a:extLst>
              <a:ext uri="{FF2B5EF4-FFF2-40B4-BE49-F238E27FC236}">
                <a16:creationId xmlns:a16="http://schemas.microsoft.com/office/drawing/2014/main" id="{031E7C7E-200A-F626-0A3D-92CC978B8DA3}"/>
              </a:ext>
            </a:extLst>
          </p:cNvPr>
          <p:cNvPicPr>
            <a:picLocks noChangeAspect="1"/>
          </p:cNvPicPr>
          <p:nvPr userDrawn="1"/>
        </p:nvPicPr>
        <p:blipFill>
          <a:blip r:embed="rId3"/>
          <a:stretch>
            <a:fillRect/>
          </a:stretch>
        </p:blipFill>
        <p:spPr>
          <a:xfrm>
            <a:off x="1978871" y="3562708"/>
            <a:ext cx="5226218" cy="1455771"/>
          </a:xfrm>
          <a:prstGeom prst="rect">
            <a:avLst/>
          </a:prstGeom>
        </p:spPr>
      </p:pic>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Chart">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4" name="Wide Chart">
            <a:extLst>
              <a:ext uri="{FF2B5EF4-FFF2-40B4-BE49-F238E27FC236}">
                <a16:creationId xmlns:a16="http://schemas.microsoft.com/office/drawing/2014/main" id="{21B7D27F-640B-514B-9B11-9D1645F3F49A}"/>
              </a:ext>
            </a:extLst>
          </p:cNvPr>
          <p:cNvSpPr>
            <a:spLocks noGrp="1" noChangeAspect="1"/>
          </p:cNvSpPr>
          <p:nvPr>
            <p:ph type="chart" sz="quarter" idx="11"/>
          </p:nvPr>
        </p:nvSpPr>
        <p:spPr>
          <a:xfrm>
            <a:off x="228600" y="285750"/>
            <a:ext cx="8686800" cy="4572000"/>
          </a:xfrm>
        </p:spPr>
        <p:txBody>
          <a:bodyPr/>
          <a:lstStyle/>
          <a:p>
            <a:r>
              <a:rPr lang="en-US"/>
              <a:t>Click icon to add chart</a:t>
            </a:r>
          </a:p>
        </p:txBody>
      </p:sp>
    </p:spTree>
    <p:extLst>
      <p:ext uri="{BB962C8B-B14F-4D97-AF65-F5344CB8AC3E}">
        <p14:creationId xmlns:p14="http://schemas.microsoft.com/office/powerpoint/2010/main" val="93325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Bleed Phot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7" name="Full Bleed Photo">
            <a:extLst>
              <a:ext uri="{FF2B5EF4-FFF2-40B4-BE49-F238E27FC236}">
                <a16:creationId xmlns:a16="http://schemas.microsoft.com/office/drawing/2014/main" id="{3D0D2707-18C2-FA48-9C1E-B114D1A3869D}"/>
              </a:ext>
            </a:extLst>
          </p:cNvPr>
          <p:cNvSpPr>
            <a:spLocks noGrp="1" noChangeAspect="1"/>
          </p:cNvSpPr>
          <p:nvPr>
            <p:ph type="pic" sz="quarter" idx="10"/>
          </p:nvPr>
        </p:nvSpPr>
        <p:spPr>
          <a:xfrm>
            <a:off x="-45720" y="-34290"/>
            <a:ext cx="9235440" cy="5212080"/>
          </a:xfrm>
        </p:spPr>
        <p:txBody>
          <a:bodyPr/>
          <a:lstStyle/>
          <a:p>
            <a:r>
              <a:rPr lang="en-US"/>
              <a:t>Click icon to add picture</a:t>
            </a:r>
          </a:p>
        </p:txBody>
      </p:sp>
    </p:spTree>
    <p:extLst>
      <p:ext uri="{BB962C8B-B14F-4D97-AF65-F5344CB8AC3E}">
        <p14:creationId xmlns:p14="http://schemas.microsoft.com/office/powerpoint/2010/main" val="378095352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Bleed Vide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5" name="Full Bleed Video">
            <a:extLst>
              <a:ext uri="{FF2B5EF4-FFF2-40B4-BE49-F238E27FC236}">
                <a16:creationId xmlns:a16="http://schemas.microsoft.com/office/drawing/2014/main" id="{E64AE5ED-FB71-2940-A0AA-8B776317FAB2}"/>
              </a:ext>
            </a:extLst>
          </p:cNvPr>
          <p:cNvSpPr>
            <a:spLocks noGrp="1"/>
          </p:cNvSpPr>
          <p:nvPr>
            <p:ph type="media" sz="quarter" idx="10"/>
          </p:nvPr>
        </p:nvSpPr>
        <p:spPr>
          <a:xfrm>
            <a:off x="-45720" y="-34290"/>
            <a:ext cx="9235440" cy="5212080"/>
          </a:xfrm>
        </p:spPr>
        <p:txBody>
          <a:bodyPr/>
          <a:lstStyle/>
          <a:p>
            <a:r>
              <a:rPr lang="en-US"/>
              <a:t>Click icon to add media</a:t>
            </a:r>
          </a:p>
        </p:txBody>
      </p:sp>
    </p:spTree>
    <p:extLst>
      <p:ext uri="{BB962C8B-B14F-4D97-AF65-F5344CB8AC3E}">
        <p14:creationId xmlns:p14="http://schemas.microsoft.com/office/powerpoint/2010/main" val="3238597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38328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71752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16144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Tree>
    <p:extLst>
      <p:ext uri="{BB962C8B-B14F-4D97-AF65-F5344CB8AC3E}">
        <p14:creationId xmlns:p14="http://schemas.microsoft.com/office/powerpoint/2010/main" val="175024191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Tree>
    <p:extLst>
      <p:ext uri="{BB962C8B-B14F-4D97-AF65-F5344CB8AC3E}">
        <p14:creationId xmlns:p14="http://schemas.microsoft.com/office/powerpoint/2010/main" val="39937593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
        <p:nvSpPr>
          <p:cNvPr id="6" name="Text Placeholder 5">
            <a:extLst>
              <a:ext uri="{FF2B5EF4-FFF2-40B4-BE49-F238E27FC236}">
                <a16:creationId xmlns:a16="http://schemas.microsoft.com/office/drawing/2014/main" id="{F3255C03-226B-5FC2-208E-578716830E57}"/>
              </a:ext>
            </a:extLst>
          </p:cNvPr>
          <p:cNvSpPr>
            <a:spLocks noGrp="1"/>
          </p:cNvSpPr>
          <p:nvPr>
            <p:ph type="body" sz="quarter" idx="14"/>
          </p:nvPr>
        </p:nvSpPr>
        <p:spPr>
          <a:xfrm>
            <a:off x="5181600" y="2741663"/>
            <a:ext cx="3659188" cy="89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23788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1785462"/>
            <a:ext cx="8229600" cy="857253"/>
          </a:xfrm>
        </p:spPr>
        <p:txBody>
          <a:bodyPr>
            <a:normAutofit/>
          </a:bodyPr>
          <a:lstStyle>
            <a:lvl1pPr>
              <a:defRPr sz="4400" b="1" i="0">
                <a:solidFill>
                  <a:schemeClr val="bg1"/>
                </a:solidFill>
              </a:defRPr>
            </a:lvl1pPr>
          </a:lstStyle>
          <a:p>
            <a:r>
              <a:rPr lang="en-US" dirty="0"/>
              <a:t>Click to edit Master title style</a:t>
            </a:r>
          </a:p>
        </p:txBody>
      </p:sp>
      <p:sp>
        <p:nvSpPr>
          <p:cNvPr id="4" name="H2 Subtitle">
            <a:extLst>
              <a:ext uri="{FF2B5EF4-FFF2-40B4-BE49-F238E27FC236}">
                <a16:creationId xmlns:a16="http://schemas.microsoft.com/office/drawing/2014/main" id="{DB257BD6-4D9A-CD45-BCE2-728C5AB620C6}"/>
              </a:ext>
            </a:extLst>
          </p:cNvPr>
          <p:cNvSpPr>
            <a:spLocks noGrp="1"/>
          </p:cNvSpPr>
          <p:nvPr>
            <p:ph sz="quarter" idx="10" hasCustomPrompt="1"/>
          </p:nvPr>
        </p:nvSpPr>
        <p:spPr>
          <a:xfrm>
            <a:off x="457200" y="2529642"/>
            <a:ext cx="8229600" cy="679450"/>
          </a:xfrm>
        </p:spPr>
        <p:txBody>
          <a:bodyPr>
            <a:normAutofit/>
          </a:bodyPr>
          <a:lstStyle>
            <a:lvl1pPr marL="0" indent="0" algn="ctr">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spTree>
    <p:extLst>
      <p:ext uri="{BB962C8B-B14F-4D97-AF65-F5344CB8AC3E}">
        <p14:creationId xmlns:p14="http://schemas.microsoft.com/office/powerpoint/2010/main" val="24528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88B4A6B9-381D-5D40-84AC-41D60C0A034D}"/>
              </a:ext>
            </a:extLst>
          </p:cNvPr>
          <p:cNvSpPr>
            <a:spLocks noGrp="1"/>
          </p:cNvSpPr>
          <p:nvPr>
            <p:ph type="title"/>
          </p:nvPr>
        </p:nvSpPr>
        <p:spPr>
          <a:xfrm>
            <a:off x="457200" y="238999"/>
            <a:ext cx="8229600" cy="857250"/>
          </a:xfrm>
        </p:spPr>
        <p:txBody>
          <a:bodyPr>
            <a:normAutofit/>
          </a:bodyPr>
          <a:lstStyle>
            <a:lvl1pPr>
              <a:defRPr sz="3200"/>
            </a:lvl1pPr>
          </a:lstStyle>
          <a:p>
            <a:r>
              <a:rPr lang="en-US"/>
              <a:t>Click to edit Master title style</a:t>
            </a:r>
            <a:endParaRPr lang="en-US" dirty="0"/>
          </a:p>
        </p:txBody>
      </p:sp>
      <p:sp>
        <p:nvSpPr>
          <p:cNvPr id="5" name="H2 Subtitle">
            <a:extLst>
              <a:ext uri="{FF2B5EF4-FFF2-40B4-BE49-F238E27FC236}">
                <a16:creationId xmlns:a16="http://schemas.microsoft.com/office/drawing/2014/main" id="{5B196C90-74A6-5E42-A204-A1E0DBCB6799}"/>
              </a:ext>
            </a:extLst>
          </p:cNvPr>
          <p:cNvSpPr>
            <a:spLocks noGrp="1"/>
          </p:cNvSpPr>
          <p:nvPr>
            <p:ph sz="quarter" idx="10" hasCustomPrompt="1"/>
          </p:nvPr>
        </p:nvSpPr>
        <p:spPr>
          <a:xfrm>
            <a:off x="457200" y="8375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6" name="Body Content">
            <a:extLst>
              <a:ext uri="{FF2B5EF4-FFF2-40B4-BE49-F238E27FC236}">
                <a16:creationId xmlns:a16="http://schemas.microsoft.com/office/drawing/2014/main" id="{4F275BD8-ECF8-F54B-B4E2-A66F7AB27D86}"/>
              </a:ext>
            </a:extLst>
          </p:cNvPr>
          <p:cNvSpPr>
            <a:spLocks noGrp="1"/>
          </p:cNvSpPr>
          <p:nvPr>
            <p:ph sz="half" idx="1"/>
          </p:nvPr>
        </p:nvSpPr>
        <p:spPr>
          <a:xfrm>
            <a:off x="457200" y="1310641"/>
            <a:ext cx="8229600" cy="3098800"/>
          </a:xfrm>
        </p:spPr>
        <p:txBody>
          <a:bodyPr>
            <a:normAutofit/>
          </a:bodyPr>
          <a:lstStyle>
            <a:lvl1pPr marL="342900" indent="-342900">
              <a:buFont typeface="Wingdings" pitchFamily="2" charset="2"/>
              <a:buChar char="§"/>
              <a:defRPr sz="1600"/>
            </a:lvl1pPr>
            <a:lvl2pPr marL="742950" indent="-285750">
              <a:buFont typeface="Wingdings" pitchFamily="2" charset="2"/>
              <a:buChar char="§"/>
              <a:defRPr sz="1600"/>
            </a:lvl2pPr>
            <a:lvl3pPr marL="1143000" indent="-228600">
              <a:buFont typeface="Wingdings" pitchFamily="2" charset="2"/>
              <a:buChar char="§"/>
              <a:defRPr sz="1600"/>
            </a:lvl3pPr>
            <a:lvl4pPr marL="1600200" indent="-228600">
              <a:buFont typeface="Wingdings" pitchFamily="2" charset="2"/>
              <a:buChar char="§"/>
              <a:defRPr sz="1600"/>
            </a:lvl4pPr>
            <a:lvl5pPr marL="2057400" indent="-228600">
              <a:buFont typeface="Wingdings" pitchFamily="2" charset="2"/>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H2 Subtitle">
            <a:extLst>
              <a:ext uri="{FF2B5EF4-FFF2-40B4-BE49-F238E27FC236}">
                <a16:creationId xmlns:a16="http://schemas.microsoft.com/office/drawing/2014/main" id="{7E449A25-5BA8-A049-892B-A920427B81BD}"/>
              </a:ext>
            </a:extLst>
          </p:cNvPr>
          <p:cNvSpPr>
            <a:spLocks noGrp="1"/>
          </p:cNvSpPr>
          <p:nvPr>
            <p:ph sz="quarter" idx="10" hasCustomPrompt="1"/>
          </p:nvPr>
        </p:nvSpPr>
        <p:spPr>
          <a:xfrm>
            <a:off x="457200" y="7994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3" name="Body Content 1"/>
          <p:cNvSpPr>
            <a:spLocks noGrp="1"/>
          </p:cNvSpPr>
          <p:nvPr>
            <p:ph sz="half" idx="1"/>
          </p:nvPr>
        </p:nvSpPr>
        <p:spPr>
          <a:xfrm>
            <a:off x="457200" y="1310641"/>
            <a:ext cx="4038600" cy="3098800"/>
          </a:xfrm>
        </p:spPr>
        <p:txBody>
          <a:bodyPr>
            <a:norm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Body Content 2"/>
          <p:cNvSpPr>
            <a:spLocks noGrp="1"/>
          </p:cNvSpPr>
          <p:nvPr>
            <p:ph sz="half" idx="2"/>
          </p:nvPr>
        </p:nvSpPr>
        <p:spPr>
          <a:xfrm>
            <a:off x="4648200" y="1310641"/>
            <a:ext cx="4038600" cy="309880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4" name="Body Content 2"/>
          <p:cNvSpPr>
            <a:spLocks noGrp="1"/>
          </p:cNvSpPr>
          <p:nvPr>
            <p:ph sz="half" idx="2"/>
          </p:nvPr>
        </p:nvSpPr>
        <p:spPr>
          <a:xfrm>
            <a:off x="47501" y="1111158"/>
            <a:ext cx="2721430"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Body Content 2">
            <a:extLst>
              <a:ext uri="{FF2B5EF4-FFF2-40B4-BE49-F238E27FC236}">
                <a16:creationId xmlns:a16="http://schemas.microsoft.com/office/drawing/2014/main" id="{AF760239-E1E4-98A8-BC2A-AD64F71B7E0D}"/>
              </a:ext>
            </a:extLst>
          </p:cNvPr>
          <p:cNvSpPr>
            <a:spLocks noGrp="1"/>
          </p:cNvSpPr>
          <p:nvPr>
            <p:ph sz="half" idx="10"/>
          </p:nvPr>
        </p:nvSpPr>
        <p:spPr>
          <a:xfrm>
            <a:off x="47499" y="2856015"/>
            <a:ext cx="2721431"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Body Content 2">
            <a:extLst>
              <a:ext uri="{FF2B5EF4-FFF2-40B4-BE49-F238E27FC236}">
                <a16:creationId xmlns:a16="http://schemas.microsoft.com/office/drawing/2014/main" id="{52458702-0A0A-743A-4663-E0EA4FBC4EB5}"/>
              </a:ext>
            </a:extLst>
          </p:cNvPr>
          <p:cNvSpPr>
            <a:spLocks noGrp="1"/>
          </p:cNvSpPr>
          <p:nvPr>
            <p:ph sz="half" idx="11"/>
          </p:nvPr>
        </p:nvSpPr>
        <p:spPr>
          <a:xfrm>
            <a:off x="2919350" y="1111158"/>
            <a:ext cx="2644240" cy="1744857"/>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Body Content 2">
            <a:extLst>
              <a:ext uri="{FF2B5EF4-FFF2-40B4-BE49-F238E27FC236}">
                <a16:creationId xmlns:a16="http://schemas.microsoft.com/office/drawing/2014/main" id="{E7DCE5C4-5A12-8BD9-2E79-6B094F4C1FDC}"/>
              </a:ext>
            </a:extLst>
          </p:cNvPr>
          <p:cNvSpPr>
            <a:spLocks noGrp="1"/>
          </p:cNvSpPr>
          <p:nvPr>
            <p:ph sz="half" idx="12"/>
          </p:nvPr>
        </p:nvSpPr>
        <p:spPr>
          <a:xfrm>
            <a:off x="2909453" y="2985224"/>
            <a:ext cx="2721431" cy="1971304"/>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Body Content 2">
            <a:extLst>
              <a:ext uri="{FF2B5EF4-FFF2-40B4-BE49-F238E27FC236}">
                <a16:creationId xmlns:a16="http://schemas.microsoft.com/office/drawing/2014/main" id="{3180402C-B205-3B02-80EC-1389CEFE02F8}"/>
              </a:ext>
            </a:extLst>
          </p:cNvPr>
          <p:cNvSpPr>
            <a:spLocks noGrp="1"/>
          </p:cNvSpPr>
          <p:nvPr>
            <p:ph sz="half" idx="13"/>
          </p:nvPr>
        </p:nvSpPr>
        <p:spPr>
          <a:xfrm>
            <a:off x="6008916" y="1117911"/>
            <a:ext cx="2933203" cy="166173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Body Content 2">
            <a:extLst>
              <a:ext uri="{FF2B5EF4-FFF2-40B4-BE49-F238E27FC236}">
                <a16:creationId xmlns:a16="http://schemas.microsoft.com/office/drawing/2014/main" id="{1D0698A4-F993-1339-EDDC-E122275B26EE}"/>
              </a:ext>
            </a:extLst>
          </p:cNvPr>
          <p:cNvSpPr>
            <a:spLocks noGrp="1"/>
          </p:cNvSpPr>
          <p:nvPr>
            <p:ph sz="half" idx="14"/>
          </p:nvPr>
        </p:nvSpPr>
        <p:spPr>
          <a:xfrm>
            <a:off x="5975267" y="2985224"/>
            <a:ext cx="2952999" cy="1959926"/>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8062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Table">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lstStyle>
            <a:lvl1pPr>
              <a:defRPr>
                <a:solidFill>
                  <a:srgbClr val="FF0000"/>
                </a:solidFill>
              </a:defRPr>
            </a:lvl1pPr>
          </a:lstStyle>
          <a:p>
            <a:r>
              <a:rPr lang="en-US"/>
              <a:t>Click to edit Master title style</a:t>
            </a:r>
            <a:endParaRPr lang="en-US" dirty="0"/>
          </a:p>
        </p:txBody>
      </p:sp>
      <p:sp>
        <p:nvSpPr>
          <p:cNvPr id="5" name="Wide Table">
            <a:extLst>
              <a:ext uri="{FF2B5EF4-FFF2-40B4-BE49-F238E27FC236}">
                <a16:creationId xmlns:a16="http://schemas.microsoft.com/office/drawing/2014/main" id="{A31F2DD0-A818-C246-A801-671F4BC29942}"/>
              </a:ext>
            </a:extLst>
          </p:cNvPr>
          <p:cNvSpPr>
            <a:spLocks noGrp="1"/>
          </p:cNvSpPr>
          <p:nvPr>
            <p:ph type="tbl" sz="quarter" idx="10"/>
          </p:nvPr>
        </p:nvSpPr>
        <p:spPr>
          <a:xfrm>
            <a:off x="228600" y="285750"/>
            <a:ext cx="8686800" cy="4572000"/>
          </a:xfrm>
        </p:spPr>
        <p:txBody>
          <a:bodyPr/>
          <a:lstStyle/>
          <a:p>
            <a:r>
              <a:rPr lang="en-US"/>
              <a:t>Click icon to add table</a:t>
            </a:r>
          </a:p>
        </p:txBody>
      </p:sp>
    </p:spTree>
    <p:extLst>
      <p:ext uri="{BB962C8B-B14F-4D97-AF65-F5344CB8AC3E}">
        <p14:creationId xmlns:p14="http://schemas.microsoft.com/office/powerpoint/2010/main" val="318146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Body Content"/>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5" r:id="rId3"/>
    <p:sldLayoutId id="2147483666" r:id="rId4"/>
    <p:sldLayoutId id="2147483654" r:id="rId5"/>
    <p:sldLayoutId id="2147483650" r:id="rId6"/>
    <p:sldLayoutId id="2147483652" r:id="rId7"/>
    <p:sldLayoutId id="2147483664" r:id="rId8"/>
    <p:sldLayoutId id="2147483659" r:id="rId9"/>
    <p:sldLayoutId id="2147483662" r:id="rId10"/>
    <p:sldLayoutId id="2147483660" r:id="rId11"/>
    <p:sldLayoutId id="2147483661" r:id="rId12"/>
    <p:sldLayoutId id="2147483667" r:id="rId13"/>
    <p:sldLayoutId id="2147483668" r:id="rId14"/>
    <p:sldLayoutId id="2147483669" r:id="rId15"/>
  </p:sldLayoutIdLst>
  <p:txStyles>
    <p:titleStyle>
      <a:lvl1pPr algn="ctr" defTabSz="457200" rtl="0" eaLnBrk="1" latinLnBrk="0" hangingPunct="1">
        <a:spcBef>
          <a:spcPct val="0"/>
        </a:spcBef>
        <a:buNone/>
        <a:defRPr sz="3500" b="1"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hyperlink" Target="https://medium.com/datascienceray/svm-why-maximize-margin-b3d69528daf1#:~:text=We%20introduced%20two%20reasons%20why,the%20possibility%20of%20generalization%20error" TargetMode="External"/><Relationship Id="rId2" Type="http://schemas.openxmlformats.org/officeDocument/2006/relationships/hyperlink" Target="https://www.analyticsvidhya.com/blog/2021/10/support-vector-machinessvm-a-complete-guide-for-beginners/"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848F2-6BE7-3141-86BE-B5237EC8AC77}"/>
              </a:ext>
            </a:extLst>
          </p:cNvPr>
          <p:cNvSpPr>
            <a:spLocks noGrp="1"/>
          </p:cNvSpPr>
          <p:nvPr>
            <p:ph type="title"/>
          </p:nvPr>
        </p:nvSpPr>
        <p:spPr/>
        <p:txBody>
          <a:bodyPr/>
          <a:lstStyle/>
          <a:p>
            <a:r>
              <a:rPr lang="en-US" dirty="0"/>
              <a:t>DASC 5301-002</a:t>
            </a:r>
          </a:p>
        </p:txBody>
      </p:sp>
      <p:sp>
        <p:nvSpPr>
          <p:cNvPr id="4" name="Content Placeholder 3">
            <a:extLst>
              <a:ext uri="{FF2B5EF4-FFF2-40B4-BE49-F238E27FC236}">
                <a16:creationId xmlns:a16="http://schemas.microsoft.com/office/drawing/2014/main" id="{A92BFB8A-B48E-3048-95CB-0E471938D6C7}"/>
              </a:ext>
            </a:extLst>
          </p:cNvPr>
          <p:cNvSpPr>
            <a:spLocks noGrp="1"/>
          </p:cNvSpPr>
          <p:nvPr>
            <p:ph sz="quarter" idx="10"/>
          </p:nvPr>
        </p:nvSpPr>
        <p:spPr/>
        <p:txBody>
          <a:bodyPr/>
          <a:lstStyle/>
          <a:p>
            <a:r>
              <a:rPr lang="en-US" dirty="0"/>
              <a:t>Support Vector Machines</a:t>
            </a:r>
          </a:p>
        </p:txBody>
      </p:sp>
      <p:sp>
        <p:nvSpPr>
          <p:cNvPr id="3" name="Content Placeholder 2">
            <a:extLst>
              <a:ext uri="{FF2B5EF4-FFF2-40B4-BE49-F238E27FC236}">
                <a16:creationId xmlns:a16="http://schemas.microsoft.com/office/drawing/2014/main" id="{B2EB5C99-0433-CA4C-BCDF-6FE96532A669}"/>
              </a:ext>
            </a:extLst>
          </p:cNvPr>
          <p:cNvSpPr>
            <a:spLocks noGrp="1"/>
          </p:cNvSpPr>
          <p:nvPr>
            <p:ph sz="quarter" idx="11"/>
          </p:nvPr>
        </p:nvSpPr>
        <p:spPr/>
        <p:txBody>
          <a:bodyPr>
            <a:normAutofit fontScale="85000" lnSpcReduction="20000"/>
          </a:bodyPr>
          <a:lstStyle/>
          <a:p>
            <a:r>
              <a:rPr lang="en-US" dirty="0"/>
              <a:t>Dr Subharag Sarkar</a:t>
            </a:r>
          </a:p>
        </p:txBody>
      </p:sp>
      <p:sp>
        <p:nvSpPr>
          <p:cNvPr id="2" name="Content Placeholder 1">
            <a:extLst>
              <a:ext uri="{FF2B5EF4-FFF2-40B4-BE49-F238E27FC236}">
                <a16:creationId xmlns:a16="http://schemas.microsoft.com/office/drawing/2014/main" id="{3F89E92A-5BA8-3F42-81FD-952F958B68EC}"/>
              </a:ext>
            </a:extLst>
          </p:cNvPr>
          <p:cNvSpPr>
            <a:spLocks noGrp="1"/>
          </p:cNvSpPr>
          <p:nvPr>
            <p:ph sz="quarter" idx="12"/>
          </p:nvPr>
        </p:nvSpPr>
        <p:spPr/>
        <p:txBody>
          <a:bodyPr>
            <a:normAutofit lnSpcReduction="10000"/>
          </a:bodyPr>
          <a:lstStyle/>
          <a:p>
            <a:r>
              <a:rPr lang="en-US" dirty="0"/>
              <a:t>Fall 2023</a:t>
            </a:r>
          </a:p>
        </p:txBody>
      </p:sp>
      <p:sp>
        <p:nvSpPr>
          <p:cNvPr id="6" name="Content Placeholder 1">
            <a:extLst>
              <a:ext uri="{FF2B5EF4-FFF2-40B4-BE49-F238E27FC236}">
                <a16:creationId xmlns:a16="http://schemas.microsoft.com/office/drawing/2014/main" id="{DC3E28C2-8E63-BB37-438D-64077DB5F2DB}"/>
              </a:ext>
            </a:extLst>
          </p:cNvPr>
          <p:cNvSpPr txBox="1">
            <a:spLocks/>
          </p:cNvSpPr>
          <p:nvPr/>
        </p:nvSpPr>
        <p:spPr>
          <a:xfrm>
            <a:off x="611584" y="3341266"/>
            <a:ext cx="2333625" cy="290997"/>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Wingdings" pitchFamily="2" charset="2"/>
              <a:buNone/>
              <a:defRPr sz="1400" b="0" i="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Slides Courtesy - </a:t>
            </a:r>
            <a:r>
              <a:rPr lang="en-US" dirty="0" err="1"/>
              <a:t>Rózsa</a:t>
            </a:r>
            <a:r>
              <a:rPr lang="en-US" dirty="0"/>
              <a:t> </a:t>
            </a:r>
            <a:r>
              <a:rPr lang="en-US" dirty="0" err="1"/>
              <a:t>Záruba</a:t>
            </a:r>
            <a:endParaRPr lang="en-US" dirty="0"/>
          </a:p>
          <a:p>
            <a:endParaRPr lang="en-US" dirty="0"/>
          </a:p>
        </p:txBody>
      </p:sp>
    </p:spTree>
    <p:extLst>
      <p:ext uri="{BB962C8B-B14F-4D97-AF65-F5344CB8AC3E}">
        <p14:creationId xmlns:p14="http://schemas.microsoft.com/office/powerpoint/2010/main" val="411143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3F6D-C234-DC2E-4D3F-4F3E71076A0C}"/>
              </a:ext>
            </a:extLst>
          </p:cNvPr>
          <p:cNvSpPr>
            <a:spLocks noGrp="1"/>
          </p:cNvSpPr>
          <p:nvPr>
            <p:ph type="title"/>
          </p:nvPr>
        </p:nvSpPr>
        <p:spPr/>
        <p:txBody>
          <a:bodyPr/>
          <a:lstStyle/>
          <a:p>
            <a:r>
              <a:rPr lang="en-US" dirty="0"/>
              <a:t>Types of Support Vector Machine</a:t>
            </a:r>
          </a:p>
        </p:txBody>
      </p:sp>
      <p:sp>
        <p:nvSpPr>
          <p:cNvPr id="4" name="Content Placeholder 3">
            <a:extLst>
              <a:ext uri="{FF2B5EF4-FFF2-40B4-BE49-F238E27FC236}">
                <a16:creationId xmlns:a16="http://schemas.microsoft.com/office/drawing/2014/main" id="{1DF64BC2-98D5-0E47-5D61-DBF527665ECF}"/>
              </a:ext>
            </a:extLst>
          </p:cNvPr>
          <p:cNvSpPr>
            <a:spLocks noGrp="1"/>
          </p:cNvSpPr>
          <p:nvPr>
            <p:ph sz="half" idx="1"/>
          </p:nvPr>
        </p:nvSpPr>
        <p:spPr>
          <a:xfrm>
            <a:off x="457200" y="963827"/>
            <a:ext cx="8229600" cy="3445614"/>
          </a:xfrm>
        </p:spPr>
        <p:txBody>
          <a:bodyPr>
            <a:normAutofit/>
          </a:bodyPr>
          <a:lstStyle/>
          <a:p>
            <a:pPr marL="0" indent="0" algn="l">
              <a:buNone/>
            </a:pPr>
            <a:r>
              <a:rPr lang="en-US" sz="2000" b="1" i="0" dirty="0">
                <a:solidFill>
                  <a:srgbClr val="222222"/>
                </a:solidFill>
                <a:effectLst/>
              </a:rPr>
              <a:t>Linear SVM:</a:t>
            </a:r>
          </a:p>
          <a:p>
            <a:pPr algn="just"/>
            <a:r>
              <a:rPr lang="en-US" sz="2000" b="0" i="0" dirty="0">
                <a:solidFill>
                  <a:srgbClr val="222222"/>
                </a:solidFill>
                <a:effectLst/>
              </a:rPr>
              <a:t>When the data is perfectly linearly separable only then we can use Linear SVM. </a:t>
            </a:r>
          </a:p>
          <a:p>
            <a:pPr algn="just"/>
            <a:r>
              <a:rPr lang="en-US" sz="2000" b="0" i="0" dirty="0">
                <a:solidFill>
                  <a:srgbClr val="222222"/>
                </a:solidFill>
                <a:effectLst/>
              </a:rPr>
              <a:t>Perfectly linearly separable means that the data points can be classified into 2 classes by using a single straight line(if 2D).</a:t>
            </a:r>
          </a:p>
          <a:p>
            <a:endParaRPr lang="en-US" sz="2000" dirty="0"/>
          </a:p>
        </p:txBody>
      </p:sp>
    </p:spTree>
    <p:extLst>
      <p:ext uri="{BB962C8B-B14F-4D97-AF65-F5344CB8AC3E}">
        <p14:creationId xmlns:p14="http://schemas.microsoft.com/office/powerpoint/2010/main" val="53775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3F6D-C234-DC2E-4D3F-4F3E71076A0C}"/>
              </a:ext>
            </a:extLst>
          </p:cNvPr>
          <p:cNvSpPr>
            <a:spLocks noGrp="1"/>
          </p:cNvSpPr>
          <p:nvPr>
            <p:ph type="title"/>
          </p:nvPr>
        </p:nvSpPr>
        <p:spPr/>
        <p:txBody>
          <a:bodyPr/>
          <a:lstStyle/>
          <a:p>
            <a:r>
              <a:rPr lang="en-US" dirty="0"/>
              <a:t>Types of Support Vector Machine</a:t>
            </a:r>
          </a:p>
        </p:txBody>
      </p:sp>
      <p:sp>
        <p:nvSpPr>
          <p:cNvPr id="4" name="Content Placeholder 3">
            <a:extLst>
              <a:ext uri="{FF2B5EF4-FFF2-40B4-BE49-F238E27FC236}">
                <a16:creationId xmlns:a16="http://schemas.microsoft.com/office/drawing/2014/main" id="{1DF64BC2-98D5-0E47-5D61-DBF527665ECF}"/>
              </a:ext>
            </a:extLst>
          </p:cNvPr>
          <p:cNvSpPr>
            <a:spLocks noGrp="1"/>
          </p:cNvSpPr>
          <p:nvPr>
            <p:ph sz="half" idx="1"/>
          </p:nvPr>
        </p:nvSpPr>
        <p:spPr>
          <a:xfrm>
            <a:off x="457200" y="963827"/>
            <a:ext cx="8229600" cy="3445614"/>
          </a:xfrm>
        </p:spPr>
        <p:txBody>
          <a:bodyPr>
            <a:normAutofit/>
          </a:bodyPr>
          <a:lstStyle/>
          <a:p>
            <a:pPr marL="0" indent="0" algn="l">
              <a:buNone/>
            </a:pPr>
            <a:r>
              <a:rPr lang="en-US" sz="2000" b="1" i="0" dirty="0">
                <a:solidFill>
                  <a:srgbClr val="222222"/>
                </a:solidFill>
                <a:effectLst/>
              </a:rPr>
              <a:t>Non-Linear SVM:</a:t>
            </a:r>
          </a:p>
          <a:p>
            <a:pPr algn="l"/>
            <a:r>
              <a:rPr lang="en-US" sz="2000" b="0" i="0" dirty="0">
                <a:solidFill>
                  <a:srgbClr val="222222"/>
                </a:solidFill>
                <a:effectLst/>
              </a:rPr>
              <a:t>When the data is not linearly separable then we can use Non-Linear SVM.</a:t>
            </a:r>
          </a:p>
          <a:p>
            <a:pPr algn="l"/>
            <a:r>
              <a:rPr lang="en-US" sz="2000" dirty="0">
                <a:solidFill>
                  <a:srgbClr val="222222"/>
                </a:solidFill>
              </a:rPr>
              <a:t>This</a:t>
            </a:r>
            <a:r>
              <a:rPr lang="en-US" sz="2000" b="0" i="0" dirty="0">
                <a:solidFill>
                  <a:srgbClr val="222222"/>
                </a:solidFill>
                <a:effectLst/>
              </a:rPr>
              <a:t> means when the data points cannot be separated into 2 classes by using a straight line (if 2D) then we use some advanced techniques like kernel tricks to classify them. </a:t>
            </a:r>
          </a:p>
          <a:p>
            <a:pPr algn="l"/>
            <a:r>
              <a:rPr lang="en-US" sz="2000" b="0" i="0" dirty="0">
                <a:solidFill>
                  <a:srgbClr val="222222"/>
                </a:solidFill>
                <a:effectLst/>
              </a:rPr>
              <a:t>In most real-world applications we do not find linearly separable datapoints hence we use kernel trick to solve them.</a:t>
            </a:r>
          </a:p>
          <a:p>
            <a:endParaRPr lang="en-US" sz="2000" dirty="0"/>
          </a:p>
        </p:txBody>
      </p:sp>
    </p:spTree>
    <p:extLst>
      <p:ext uri="{BB962C8B-B14F-4D97-AF65-F5344CB8AC3E}">
        <p14:creationId xmlns:p14="http://schemas.microsoft.com/office/powerpoint/2010/main" val="69595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4C34-9C23-17EA-C4FF-FD69008D6116}"/>
              </a:ext>
            </a:extLst>
          </p:cNvPr>
          <p:cNvSpPr>
            <a:spLocks noGrp="1"/>
          </p:cNvSpPr>
          <p:nvPr>
            <p:ph type="title"/>
          </p:nvPr>
        </p:nvSpPr>
        <p:spPr/>
        <p:txBody>
          <a:bodyPr/>
          <a:lstStyle/>
          <a:p>
            <a:r>
              <a:rPr lang="en-US" dirty="0"/>
              <a:t>Hyperplane</a:t>
            </a:r>
          </a:p>
        </p:txBody>
      </p:sp>
      <p:sp>
        <p:nvSpPr>
          <p:cNvPr id="3" name="Content Placeholder 2">
            <a:extLst>
              <a:ext uri="{FF2B5EF4-FFF2-40B4-BE49-F238E27FC236}">
                <a16:creationId xmlns:a16="http://schemas.microsoft.com/office/drawing/2014/main" id="{DD9A0008-3D07-5B85-5FFD-F7373AAAB8C6}"/>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7034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6762-FFC9-D524-9FF7-B8ECE590B02B}"/>
              </a:ext>
            </a:extLst>
          </p:cNvPr>
          <p:cNvSpPr>
            <a:spLocks noGrp="1"/>
          </p:cNvSpPr>
          <p:nvPr>
            <p:ph type="title"/>
          </p:nvPr>
        </p:nvSpPr>
        <p:spPr/>
        <p:txBody>
          <a:bodyPr/>
          <a:lstStyle/>
          <a:p>
            <a:r>
              <a:rPr lang="en-US" dirty="0"/>
              <a:t>Hyperplane</a:t>
            </a:r>
          </a:p>
        </p:txBody>
      </p:sp>
      <p:sp>
        <p:nvSpPr>
          <p:cNvPr id="4" name="Content Placeholder 3">
            <a:extLst>
              <a:ext uri="{FF2B5EF4-FFF2-40B4-BE49-F238E27FC236}">
                <a16:creationId xmlns:a16="http://schemas.microsoft.com/office/drawing/2014/main" id="{34E8BB12-A892-0C9E-22E8-C10EE0953A21}"/>
              </a:ext>
            </a:extLst>
          </p:cNvPr>
          <p:cNvSpPr>
            <a:spLocks noGrp="1"/>
          </p:cNvSpPr>
          <p:nvPr>
            <p:ph sz="half" idx="1"/>
          </p:nvPr>
        </p:nvSpPr>
        <p:spPr>
          <a:xfrm>
            <a:off x="457200" y="966952"/>
            <a:ext cx="8229600" cy="3442489"/>
          </a:xfrm>
        </p:spPr>
        <p:txBody>
          <a:bodyPr>
            <a:normAutofit/>
          </a:bodyPr>
          <a:lstStyle/>
          <a:p>
            <a:r>
              <a:rPr lang="en-US" sz="2000" b="0" i="0" dirty="0">
                <a:solidFill>
                  <a:srgbClr val="222222"/>
                </a:solidFill>
                <a:effectLst/>
              </a:rPr>
              <a:t>To classify data points, we can have many decision boundaries, but the question is which is the best and how do we find it? </a:t>
            </a:r>
          </a:p>
          <a:p>
            <a:r>
              <a:rPr lang="en-US" sz="2000" b="0" i="0" dirty="0">
                <a:solidFill>
                  <a:srgbClr val="222222"/>
                </a:solidFill>
                <a:effectLst/>
              </a:rPr>
              <a:t>We call this decision boundary a </a:t>
            </a:r>
            <a:r>
              <a:rPr lang="en-US" sz="2000" b="1" i="0" dirty="0">
                <a:solidFill>
                  <a:srgbClr val="222222"/>
                </a:solidFill>
                <a:effectLst/>
              </a:rPr>
              <a:t>“hyperplane”</a:t>
            </a:r>
          </a:p>
          <a:p>
            <a:r>
              <a:rPr lang="en-US" sz="2000" b="0" i="0" dirty="0">
                <a:solidFill>
                  <a:srgbClr val="222222"/>
                </a:solidFill>
                <a:effectLst/>
              </a:rPr>
              <a:t>The best hyperplane is that plane that has the maximum distance from both the classes, and this is the main aim of SVM. </a:t>
            </a:r>
          </a:p>
          <a:p>
            <a:r>
              <a:rPr lang="en-US" sz="2000" b="0" i="0" dirty="0">
                <a:solidFill>
                  <a:srgbClr val="222222"/>
                </a:solidFill>
                <a:effectLst/>
              </a:rPr>
              <a:t>This is done by finding different hyperplanes which classify the labels in the best way then it will choose the one which is farthest from the data points or the one which has a maximum margin.</a:t>
            </a:r>
            <a:endParaRPr lang="en-US" sz="2000" dirty="0"/>
          </a:p>
        </p:txBody>
      </p:sp>
    </p:spTree>
    <p:extLst>
      <p:ext uri="{BB962C8B-B14F-4D97-AF65-F5344CB8AC3E}">
        <p14:creationId xmlns:p14="http://schemas.microsoft.com/office/powerpoint/2010/main" val="3301476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Hyperplanes</a:t>
            </a:r>
          </a:p>
        </p:txBody>
      </p:sp>
      <p:sp>
        <p:nvSpPr>
          <p:cNvPr id="3" name="Content Placeholder 2"/>
          <p:cNvSpPr>
            <a:spLocks noGrp="1"/>
          </p:cNvSpPr>
          <p:nvPr>
            <p:ph sz="half" idx="1"/>
          </p:nvPr>
        </p:nvSpPr>
        <p:spPr/>
        <p:txBody>
          <a:bodyPr>
            <a:normAutofit/>
          </a:bodyPr>
          <a:lstStyle/>
          <a:p>
            <a:r>
              <a:rPr lang="en-US" sz="2000" dirty="0"/>
              <a:t>Hyperplanes are decision boundaries that help classify the data points. </a:t>
            </a:r>
          </a:p>
          <a:p>
            <a:r>
              <a:rPr lang="en-US" sz="2000" dirty="0"/>
              <a:t>Data points falling on either side of the hyperplane can be attributed to different classes.</a:t>
            </a:r>
          </a:p>
          <a:p>
            <a:r>
              <a:rPr lang="en-US" sz="2000" dirty="0"/>
              <a:t>Also, the dimension of the hyperplane depends upon the number of features. </a:t>
            </a:r>
          </a:p>
        </p:txBody>
      </p:sp>
      <p:pic>
        <p:nvPicPr>
          <p:cNvPr id="31746"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043312"/>
            <a:ext cx="4038600" cy="170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559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Hyperplanes</a:t>
            </a:r>
          </a:p>
        </p:txBody>
      </p:sp>
      <p:sp>
        <p:nvSpPr>
          <p:cNvPr id="3" name="Content Placeholder 2"/>
          <p:cNvSpPr>
            <a:spLocks noGrp="1"/>
          </p:cNvSpPr>
          <p:nvPr>
            <p:ph sz="half" idx="1"/>
          </p:nvPr>
        </p:nvSpPr>
        <p:spPr/>
        <p:txBody>
          <a:bodyPr>
            <a:normAutofit/>
          </a:bodyPr>
          <a:lstStyle/>
          <a:p>
            <a:r>
              <a:rPr lang="en-US" sz="2000" dirty="0"/>
              <a:t>If the number of input features is 2, then the hyperplane is just a line. </a:t>
            </a:r>
          </a:p>
          <a:p>
            <a:r>
              <a:rPr lang="en-US" sz="2000" dirty="0"/>
              <a:t>If the number of input features is 3, then the hyperplane becomes a two-dimensional plane. </a:t>
            </a:r>
          </a:p>
          <a:p>
            <a:r>
              <a:rPr lang="en-US" sz="2000" dirty="0"/>
              <a:t>It becomes difficult to imagine when the number of features exceeds 3.</a:t>
            </a:r>
          </a:p>
        </p:txBody>
      </p:sp>
      <p:pic>
        <p:nvPicPr>
          <p:cNvPr id="31746"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043312"/>
            <a:ext cx="4038600" cy="170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117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4DE2-FC51-CF73-52CF-46A05F7B1AC1}"/>
              </a:ext>
            </a:extLst>
          </p:cNvPr>
          <p:cNvSpPr>
            <a:spLocks noGrp="1"/>
          </p:cNvSpPr>
          <p:nvPr>
            <p:ph type="title"/>
          </p:nvPr>
        </p:nvSpPr>
        <p:spPr/>
        <p:txBody>
          <a:bodyPr/>
          <a:lstStyle/>
          <a:p>
            <a:r>
              <a:rPr lang="en-US" dirty="0"/>
              <a:t>Support Vectors</a:t>
            </a:r>
          </a:p>
        </p:txBody>
      </p:sp>
    </p:spTree>
    <p:extLst>
      <p:ext uri="{BB962C8B-B14F-4D97-AF65-F5344CB8AC3E}">
        <p14:creationId xmlns:p14="http://schemas.microsoft.com/office/powerpoint/2010/main" val="3596922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Vectors</a:t>
            </a:r>
          </a:p>
        </p:txBody>
      </p:sp>
      <p:sp>
        <p:nvSpPr>
          <p:cNvPr id="3" name="Content Placeholder 2"/>
          <p:cNvSpPr>
            <a:spLocks noGrp="1"/>
          </p:cNvSpPr>
          <p:nvPr>
            <p:ph sz="half" idx="1"/>
          </p:nvPr>
        </p:nvSpPr>
        <p:spPr>
          <a:xfrm>
            <a:off x="126124" y="968923"/>
            <a:ext cx="4979276" cy="3394472"/>
          </a:xfrm>
        </p:spPr>
        <p:txBody>
          <a:bodyPr>
            <a:noAutofit/>
          </a:bodyPr>
          <a:lstStyle/>
          <a:p>
            <a:r>
              <a:rPr lang="en-US" sz="2000" dirty="0"/>
              <a:t>Support vectors are data points that are closer to the hyperplane and influence the position and orientation of the hyperplane. </a:t>
            </a:r>
          </a:p>
          <a:p>
            <a:r>
              <a:rPr lang="en-US" sz="2000" dirty="0"/>
              <a:t>Using these support vectors, we maximize the margin of the classifier. </a:t>
            </a:r>
          </a:p>
          <a:p>
            <a:r>
              <a:rPr lang="en-US" sz="2000" dirty="0"/>
              <a:t>Deleting the support vectors will change the position of the hyperplane. </a:t>
            </a:r>
          </a:p>
          <a:p>
            <a:r>
              <a:rPr lang="en-US" sz="2000" dirty="0"/>
              <a:t>These are the points that help us build our SVM.</a:t>
            </a:r>
          </a:p>
        </p:txBody>
      </p:sp>
      <p:pic>
        <p:nvPicPr>
          <p:cNvPr id="3277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5400" y="1063229"/>
            <a:ext cx="4038600" cy="2086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001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3229"/>
          </a:xfrm>
        </p:spPr>
        <p:txBody>
          <a:bodyPr>
            <a:noAutofit/>
          </a:bodyPr>
          <a:lstStyle/>
          <a:p>
            <a:r>
              <a:rPr lang="en-US" b="1" dirty="0"/>
              <a:t>How can we identify the right hyper-plane?</a:t>
            </a:r>
          </a:p>
        </p:txBody>
      </p:sp>
      <p:sp>
        <p:nvSpPr>
          <p:cNvPr id="3" name="Content Placeholder 2"/>
          <p:cNvSpPr>
            <a:spLocks noGrp="1"/>
          </p:cNvSpPr>
          <p:nvPr>
            <p:ph sz="half" idx="1"/>
          </p:nvPr>
        </p:nvSpPr>
        <p:spPr>
          <a:xfrm>
            <a:off x="210207" y="1200151"/>
            <a:ext cx="4719146" cy="3394472"/>
          </a:xfrm>
        </p:spPr>
        <p:txBody>
          <a:bodyPr>
            <a:normAutofit/>
          </a:bodyPr>
          <a:lstStyle/>
          <a:p>
            <a:pPr marL="0" indent="0">
              <a:buNone/>
            </a:pPr>
            <a:r>
              <a:rPr lang="en-US" sz="2000" b="1" dirty="0"/>
              <a:t>Identify the right hyper-plane (Scenario-1): </a:t>
            </a:r>
          </a:p>
          <a:p>
            <a:r>
              <a:rPr lang="en-US" sz="2000" dirty="0"/>
              <a:t>Here, we have three hyper-planes (A, B, and C). </a:t>
            </a:r>
          </a:p>
          <a:p>
            <a:r>
              <a:rPr lang="en-US" sz="2000" dirty="0"/>
              <a:t>Now, identify the right hyper-plane to classify stars and circles.</a:t>
            </a:r>
          </a:p>
        </p:txBody>
      </p:sp>
      <p:pic>
        <p:nvPicPr>
          <p:cNvPr id="1126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05400" y="1200151"/>
            <a:ext cx="4038600" cy="2852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441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03" y="47898"/>
            <a:ext cx="9038897" cy="857250"/>
          </a:xfrm>
        </p:spPr>
        <p:txBody>
          <a:bodyPr>
            <a:noAutofit/>
          </a:bodyPr>
          <a:lstStyle/>
          <a:p>
            <a:r>
              <a:rPr lang="en-US" sz="3200" b="1" dirty="0"/>
              <a:t>How can we identify the right hyper-plane?  </a:t>
            </a:r>
            <a:endParaRPr lang="en-US" sz="3200" dirty="0"/>
          </a:p>
        </p:txBody>
      </p:sp>
      <p:sp>
        <p:nvSpPr>
          <p:cNvPr id="3" name="Content Placeholder 2"/>
          <p:cNvSpPr>
            <a:spLocks noGrp="1"/>
          </p:cNvSpPr>
          <p:nvPr>
            <p:ph sz="half" idx="1"/>
          </p:nvPr>
        </p:nvSpPr>
        <p:spPr>
          <a:xfrm>
            <a:off x="262759" y="803956"/>
            <a:ext cx="5318234" cy="3790667"/>
          </a:xfrm>
        </p:spPr>
        <p:txBody>
          <a:bodyPr>
            <a:normAutofit/>
          </a:bodyPr>
          <a:lstStyle/>
          <a:p>
            <a:pPr marL="0" indent="0">
              <a:buNone/>
            </a:pPr>
            <a:r>
              <a:rPr lang="en-US" sz="2000" b="1" dirty="0"/>
              <a:t>Identify the right hyper-plane (Scenario-2): </a:t>
            </a:r>
          </a:p>
          <a:p>
            <a:r>
              <a:rPr lang="en-US" sz="2000" dirty="0"/>
              <a:t>Here, we have three hyper-planes (A, B, and C) and all are segregating the classes well. </a:t>
            </a:r>
          </a:p>
          <a:p>
            <a:r>
              <a:rPr lang="en-US" sz="2000" dirty="0"/>
              <a:t>Now, How can we identify the right hyper-plane? </a:t>
            </a:r>
          </a:p>
          <a:p>
            <a:r>
              <a:rPr lang="en-US" sz="2000" dirty="0"/>
              <a:t>Here, maximizing the distances between nearest data point (either class) and hyper-plane will help us to decide the right hyper-plane. </a:t>
            </a:r>
          </a:p>
          <a:p>
            <a:r>
              <a:rPr lang="en-US" sz="2000" dirty="0"/>
              <a:t>This distance is called as </a:t>
            </a:r>
            <a:r>
              <a:rPr lang="en-US" sz="2000" b="1" dirty="0"/>
              <a:t>Margin</a:t>
            </a:r>
            <a:r>
              <a:rPr lang="en-US" sz="2000" dirty="0"/>
              <a:t>. </a:t>
            </a:r>
          </a:p>
        </p:txBody>
      </p:sp>
      <p:pic>
        <p:nvPicPr>
          <p:cNvPr id="12290"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521410" y="1360120"/>
            <a:ext cx="3599049" cy="2570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823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5BC4-5202-9DCE-7E8B-B0A3B144D44F}"/>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26B79D63-595D-C4B1-AA84-2A397C07FA70}"/>
              </a:ext>
            </a:extLst>
          </p:cNvPr>
          <p:cNvSpPr>
            <a:spLocks noGrp="1"/>
          </p:cNvSpPr>
          <p:nvPr>
            <p:ph sz="half" idx="1"/>
          </p:nvPr>
        </p:nvSpPr>
        <p:spPr>
          <a:xfrm>
            <a:off x="457200" y="902043"/>
            <a:ext cx="8229600" cy="3507398"/>
          </a:xfrm>
        </p:spPr>
        <p:txBody>
          <a:bodyPr>
            <a:normAutofit/>
          </a:bodyPr>
          <a:lstStyle/>
          <a:p>
            <a:r>
              <a:rPr lang="en-US" sz="2000" b="0" i="0" dirty="0">
                <a:solidFill>
                  <a:srgbClr val="222222"/>
                </a:solidFill>
                <a:effectLst/>
              </a:rPr>
              <a:t>SVM is a powerful supervised algorithm that works best on smaller datasets but on complex ones. </a:t>
            </a:r>
          </a:p>
          <a:p>
            <a:r>
              <a:rPr lang="en-US" sz="2000" b="0" i="0" dirty="0">
                <a:solidFill>
                  <a:srgbClr val="222222"/>
                </a:solidFill>
                <a:effectLst/>
              </a:rPr>
              <a:t>Support Vector Machine, abbreviated as SVM can be used for both regression and classification tasks, but generally, they work best in classification problems. </a:t>
            </a:r>
          </a:p>
        </p:txBody>
      </p:sp>
    </p:spTree>
    <p:extLst>
      <p:ext uri="{BB962C8B-B14F-4D97-AF65-F5344CB8AC3E}">
        <p14:creationId xmlns:p14="http://schemas.microsoft.com/office/powerpoint/2010/main" val="86125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fontScale="90000"/>
          </a:bodyPr>
          <a:lstStyle/>
          <a:p>
            <a:r>
              <a:rPr lang="en-US" sz="3200" b="1" dirty="0"/>
              <a:t>How can we identify the right hyper-plane?  </a:t>
            </a:r>
            <a:endParaRPr lang="en-US" sz="3200" dirty="0"/>
          </a:p>
        </p:txBody>
      </p:sp>
      <p:sp>
        <p:nvSpPr>
          <p:cNvPr id="3" name="Content Placeholder 2"/>
          <p:cNvSpPr>
            <a:spLocks noGrp="1"/>
          </p:cNvSpPr>
          <p:nvPr>
            <p:ph sz="half" idx="1"/>
          </p:nvPr>
        </p:nvSpPr>
        <p:spPr>
          <a:xfrm>
            <a:off x="457200" y="725214"/>
            <a:ext cx="4535214" cy="3869409"/>
          </a:xfrm>
        </p:spPr>
        <p:txBody>
          <a:bodyPr>
            <a:normAutofit fontScale="92500"/>
          </a:bodyPr>
          <a:lstStyle/>
          <a:p>
            <a:pPr marL="0" indent="0">
              <a:buNone/>
            </a:pPr>
            <a:r>
              <a:rPr lang="en-US" sz="2000" b="1" dirty="0"/>
              <a:t>Identify the right hyper-plane (Scenario-3):</a:t>
            </a:r>
          </a:p>
          <a:p>
            <a:r>
              <a:rPr lang="en-US" sz="2000" dirty="0"/>
              <a:t>Hint:</a:t>
            </a:r>
            <a:r>
              <a:rPr lang="en-US" sz="2000" b="1" dirty="0"/>
              <a:t> </a:t>
            </a:r>
            <a:r>
              <a:rPr lang="en-US" sz="2000" dirty="0"/>
              <a:t>Use the rules as discussed in previous section to identify the right hyper-plane.</a:t>
            </a:r>
          </a:p>
          <a:p>
            <a:r>
              <a:rPr lang="en-US" sz="2000" dirty="0"/>
              <a:t>SVM selects the hyper-plane which classifies the classes accurately prior to maximizing margin. </a:t>
            </a:r>
          </a:p>
          <a:p>
            <a:r>
              <a:rPr lang="en-US" sz="2000" dirty="0"/>
              <a:t>Here, hyper-plane B has a classification error and A has classified all correctly. </a:t>
            </a:r>
          </a:p>
          <a:p>
            <a:r>
              <a:rPr lang="en-US" sz="2000" dirty="0"/>
              <a:t>Therefore, the right hyper-plane is </a:t>
            </a:r>
            <a:r>
              <a:rPr lang="en-US" sz="2000" b="1" dirty="0"/>
              <a:t>A</a:t>
            </a:r>
            <a:endParaRPr lang="en-US" sz="2000" dirty="0"/>
          </a:p>
        </p:txBody>
      </p:sp>
      <p:pic>
        <p:nvPicPr>
          <p:cNvPr id="13314"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92414" y="1134141"/>
            <a:ext cx="4038600" cy="2875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40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How can we identify the right hyper-plane?  </a:t>
            </a:r>
            <a:endParaRPr lang="en-US" sz="3200" dirty="0"/>
          </a:p>
        </p:txBody>
      </p:sp>
      <p:sp>
        <p:nvSpPr>
          <p:cNvPr id="3" name="Content Placeholder 2"/>
          <p:cNvSpPr>
            <a:spLocks noGrp="1"/>
          </p:cNvSpPr>
          <p:nvPr>
            <p:ph sz="half" idx="1"/>
          </p:nvPr>
        </p:nvSpPr>
        <p:spPr/>
        <p:txBody>
          <a:bodyPr>
            <a:normAutofit/>
          </a:bodyPr>
          <a:lstStyle/>
          <a:p>
            <a:pPr marL="0" indent="0">
              <a:buNone/>
            </a:pPr>
            <a:r>
              <a:rPr lang="en-US" sz="2000" b="1" dirty="0"/>
              <a:t>Can we classify two classes (Scenario-4):</a:t>
            </a:r>
          </a:p>
          <a:p>
            <a:r>
              <a:rPr lang="en-US" sz="2000" dirty="0"/>
              <a:t>We are unable to segregate the two classes using a straight line, as one of the stars lies in the territory of other(circle) class as an outlier. </a:t>
            </a:r>
          </a:p>
        </p:txBody>
      </p:sp>
      <p:pic>
        <p:nvPicPr>
          <p:cNvPr id="1433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1537875"/>
            <a:ext cx="4038600" cy="2718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863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Find the hyper-plane to segregate to classes</a:t>
            </a:r>
            <a:endParaRPr lang="en-US" sz="3200" dirty="0"/>
          </a:p>
        </p:txBody>
      </p:sp>
      <p:sp>
        <p:nvSpPr>
          <p:cNvPr id="3" name="Content Placeholder 2"/>
          <p:cNvSpPr>
            <a:spLocks noGrp="1"/>
          </p:cNvSpPr>
          <p:nvPr>
            <p:ph sz="half" idx="1"/>
          </p:nvPr>
        </p:nvSpPr>
        <p:spPr/>
        <p:txBody>
          <a:bodyPr>
            <a:normAutofit/>
          </a:bodyPr>
          <a:lstStyle/>
          <a:p>
            <a:pPr marL="0" indent="0">
              <a:buNone/>
            </a:pPr>
            <a:r>
              <a:rPr lang="en-US" sz="2000" b="1" dirty="0"/>
              <a:t>(Scenario-5):</a:t>
            </a:r>
          </a:p>
          <a:p>
            <a:r>
              <a:rPr lang="en-US" sz="2000" dirty="0"/>
              <a:t>We can’t have linear hyper-plane between the two classes, so how does SVM classify these two classes? </a:t>
            </a:r>
          </a:p>
        </p:txBody>
      </p:sp>
      <p:pic>
        <p:nvPicPr>
          <p:cNvPr id="1536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04261" y="1200150"/>
            <a:ext cx="3926478" cy="339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9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Find the hyper-plane to segregate to classes</a:t>
            </a:r>
            <a:endParaRPr lang="en-US" sz="3200" dirty="0"/>
          </a:p>
        </p:txBody>
      </p:sp>
      <p:sp>
        <p:nvSpPr>
          <p:cNvPr id="3" name="Content Placeholder 2"/>
          <p:cNvSpPr>
            <a:spLocks noGrp="1"/>
          </p:cNvSpPr>
          <p:nvPr>
            <p:ph sz="half" idx="1"/>
          </p:nvPr>
        </p:nvSpPr>
        <p:spPr/>
        <p:txBody>
          <a:bodyPr>
            <a:normAutofit/>
          </a:bodyPr>
          <a:lstStyle/>
          <a:p>
            <a:pPr marL="0" indent="0">
              <a:buNone/>
            </a:pPr>
            <a:r>
              <a:rPr lang="en-US" sz="2000" b="1" dirty="0"/>
              <a:t>(Scenario-5):</a:t>
            </a:r>
          </a:p>
          <a:p>
            <a:pPr marL="0" indent="0">
              <a:buNone/>
            </a:pPr>
            <a:r>
              <a:rPr lang="en-US" sz="2000" dirty="0"/>
              <a:t>It solves this problem by introducing additional feature. It adds a new feature z=x^2+y^2. </a:t>
            </a:r>
          </a:p>
        </p:txBody>
      </p:sp>
      <p:pic>
        <p:nvPicPr>
          <p:cNvPr id="1638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77712" y="1200150"/>
            <a:ext cx="3979575" cy="339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861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9186" y="0"/>
            <a:ext cx="8839200" cy="857250"/>
          </a:xfrm>
        </p:spPr>
        <p:txBody>
          <a:bodyPr>
            <a:normAutofit fontScale="90000"/>
          </a:bodyPr>
          <a:lstStyle/>
          <a:p>
            <a:r>
              <a:rPr lang="en-US" sz="3600" b="1" dirty="0"/>
              <a:t>Find the hyper-plane to segregate to classes</a:t>
            </a:r>
            <a:endParaRPr lang="en-US" dirty="0"/>
          </a:p>
        </p:txBody>
      </p:sp>
      <p:sp>
        <p:nvSpPr>
          <p:cNvPr id="6" name="Content Placeholder 5"/>
          <p:cNvSpPr>
            <a:spLocks noGrp="1"/>
          </p:cNvSpPr>
          <p:nvPr>
            <p:ph sz="half" idx="1"/>
          </p:nvPr>
        </p:nvSpPr>
        <p:spPr>
          <a:xfrm>
            <a:off x="457200" y="727185"/>
            <a:ext cx="4038600" cy="3394472"/>
          </a:xfrm>
        </p:spPr>
        <p:txBody>
          <a:bodyPr>
            <a:noAutofit/>
          </a:bodyPr>
          <a:lstStyle/>
          <a:p>
            <a:r>
              <a:rPr lang="en-US" sz="2000" dirty="0"/>
              <a:t>This SVM  algorithm is a technique called the </a:t>
            </a:r>
            <a:r>
              <a:rPr lang="en-US" sz="2000" b="1" dirty="0"/>
              <a:t>kernel trick</a:t>
            </a:r>
            <a:r>
              <a:rPr lang="en-US" sz="2000" dirty="0"/>
              <a:t>. </a:t>
            </a:r>
          </a:p>
          <a:p>
            <a:r>
              <a:rPr lang="en-US" sz="2000" dirty="0"/>
              <a:t>The SVM kernel is a function that takes low dimensional input space and transforms it to a higher dimensional space i.e. it converts not separable problem to separable problem.</a:t>
            </a:r>
          </a:p>
          <a:p>
            <a:r>
              <a:rPr lang="en-US" sz="2000" dirty="0"/>
              <a:t>It is mostly useful in non-linear separation problem. </a:t>
            </a:r>
          </a:p>
        </p:txBody>
      </p:sp>
      <p:pic>
        <p:nvPicPr>
          <p:cNvPr id="1741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58333" y="1200150"/>
            <a:ext cx="3818334" cy="339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854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0BE6-3CE4-6B81-A5B4-063BEE155A9A}"/>
              </a:ext>
            </a:extLst>
          </p:cNvPr>
          <p:cNvSpPr>
            <a:spLocks noGrp="1"/>
          </p:cNvSpPr>
          <p:nvPr>
            <p:ph type="title"/>
          </p:nvPr>
        </p:nvSpPr>
        <p:spPr/>
        <p:txBody>
          <a:bodyPr/>
          <a:lstStyle/>
          <a:p>
            <a:r>
              <a:rPr lang="en-US" dirty="0"/>
              <a:t>Hard Margin vs Soft Margin</a:t>
            </a:r>
          </a:p>
        </p:txBody>
      </p:sp>
    </p:spTree>
    <p:extLst>
      <p:ext uri="{BB962C8B-B14F-4D97-AF65-F5344CB8AC3E}">
        <p14:creationId xmlns:p14="http://schemas.microsoft.com/office/powerpoint/2010/main" val="2756668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4EEF-0FD9-A603-7FB1-D9A0EEDD1DFD}"/>
              </a:ext>
            </a:extLst>
          </p:cNvPr>
          <p:cNvSpPr>
            <a:spLocks noGrp="1"/>
          </p:cNvSpPr>
          <p:nvPr>
            <p:ph type="title"/>
          </p:nvPr>
        </p:nvSpPr>
        <p:spPr/>
        <p:txBody>
          <a:bodyPr/>
          <a:lstStyle/>
          <a:p>
            <a:r>
              <a:rPr lang="en-US" dirty="0"/>
              <a:t>Hard Margin vs Soft Margin</a:t>
            </a:r>
          </a:p>
        </p:txBody>
      </p:sp>
      <p:sp>
        <p:nvSpPr>
          <p:cNvPr id="4" name="Content Placeholder 3">
            <a:extLst>
              <a:ext uri="{FF2B5EF4-FFF2-40B4-BE49-F238E27FC236}">
                <a16:creationId xmlns:a16="http://schemas.microsoft.com/office/drawing/2014/main" id="{A5757206-1066-1666-CB21-1D4C690332D3}"/>
              </a:ext>
            </a:extLst>
          </p:cNvPr>
          <p:cNvSpPr>
            <a:spLocks noGrp="1"/>
          </p:cNvSpPr>
          <p:nvPr>
            <p:ph sz="half" idx="1"/>
          </p:nvPr>
        </p:nvSpPr>
        <p:spPr>
          <a:xfrm>
            <a:off x="457200" y="924910"/>
            <a:ext cx="8229600" cy="3484531"/>
          </a:xfrm>
        </p:spPr>
        <p:txBody>
          <a:bodyPr>
            <a:noAutofit/>
          </a:bodyPr>
          <a:lstStyle/>
          <a:p>
            <a:r>
              <a:rPr lang="en-US" sz="2000" b="1" dirty="0"/>
              <a:t>Hard Margin:</a:t>
            </a:r>
            <a:r>
              <a:rPr lang="en-US" sz="2000" dirty="0"/>
              <a:t> If the training data is linearly separable, we can select two parallel hyperplanes that separate the two classes of data, so that the distance between them is as large as possible.</a:t>
            </a:r>
          </a:p>
          <a:p>
            <a:r>
              <a:rPr lang="en-US" sz="2000" b="1" dirty="0"/>
              <a:t>Soft Margin: </a:t>
            </a:r>
            <a:r>
              <a:rPr lang="en-US" sz="2000" dirty="0"/>
              <a:t>As most of the real-world data are not fully linearly separable, we will allow some margin violation to occur which is called soft margin classification. </a:t>
            </a:r>
          </a:p>
        </p:txBody>
      </p:sp>
      <p:pic>
        <p:nvPicPr>
          <p:cNvPr id="5" name="Picture 3">
            <a:extLst>
              <a:ext uri="{FF2B5EF4-FFF2-40B4-BE49-F238E27FC236}">
                <a16:creationId xmlns:a16="http://schemas.microsoft.com/office/drawing/2014/main" id="{A0D0C4DA-7307-7C80-783B-FCF07A266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587" y="2648607"/>
            <a:ext cx="4621413" cy="2494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36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4EEF-0FD9-A603-7FB1-D9A0EEDD1DFD}"/>
              </a:ext>
            </a:extLst>
          </p:cNvPr>
          <p:cNvSpPr>
            <a:spLocks noGrp="1"/>
          </p:cNvSpPr>
          <p:nvPr>
            <p:ph type="title"/>
          </p:nvPr>
        </p:nvSpPr>
        <p:spPr/>
        <p:txBody>
          <a:bodyPr/>
          <a:lstStyle/>
          <a:p>
            <a:r>
              <a:rPr lang="en-US" dirty="0"/>
              <a:t>Hard Margin vs Soft Margin</a:t>
            </a:r>
          </a:p>
        </p:txBody>
      </p:sp>
      <p:sp>
        <p:nvSpPr>
          <p:cNvPr id="4" name="Content Placeholder 3">
            <a:extLst>
              <a:ext uri="{FF2B5EF4-FFF2-40B4-BE49-F238E27FC236}">
                <a16:creationId xmlns:a16="http://schemas.microsoft.com/office/drawing/2014/main" id="{A5757206-1066-1666-CB21-1D4C690332D3}"/>
              </a:ext>
            </a:extLst>
          </p:cNvPr>
          <p:cNvSpPr>
            <a:spLocks noGrp="1"/>
          </p:cNvSpPr>
          <p:nvPr>
            <p:ph sz="half" idx="1"/>
          </p:nvPr>
        </p:nvSpPr>
        <p:spPr>
          <a:xfrm>
            <a:off x="457200" y="924910"/>
            <a:ext cx="8229600" cy="3484531"/>
          </a:xfrm>
        </p:spPr>
        <p:txBody>
          <a:bodyPr>
            <a:noAutofit/>
          </a:bodyPr>
          <a:lstStyle/>
          <a:p>
            <a:r>
              <a:rPr lang="en-US" sz="2000" dirty="0"/>
              <a:t>It is better to have a large margin, even though some constraints are violated. </a:t>
            </a:r>
          </a:p>
          <a:p>
            <a:r>
              <a:rPr lang="en-US" sz="2000" dirty="0"/>
              <a:t>Margin violation means choosing a hyperplane, which can allow some data points to stay on either the incorrect side of the hyperplane and between the margin and correct side of the hyperplane.</a:t>
            </a:r>
          </a:p>
          <a:p>
            <a:endParaRPr lang="en-US" sz="2000" dirty="0"/>
          </a:p>
        </p:txBody>
      </p:sp>
      <p:pic>
        <p:nvPicPr>
          <p:cNvPr id="5" name="Picture 3">
            <a:extLst>
              <a:ext uri="{FF2B5EF4-FFF2-40B4-BE49-F238E27FC236}">
                <a16:creationId xmlns:a16="http://schemas.microsoft.com/office/drawing/2014/main" id="{A0D0C4DA-7307-7C80-783B-FCF07A266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806" y="2743200"/>
            <a:ext cx="4446194"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216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5E79-2087-B424-8DA7-D7151E075853}"/>
              </a:ext>
            </a:extLst>
          </p:cNvPr>
          <p:cNvSpPr>
            <a:spLocks noGrp="1"/>
          </p:cNvSpPr>
          <p:nvPr>
            <p:ph type="title"/>
          </p:nvPr>
        </p:nvSpPr>
        <p:spPr/>
        <p:txBody>
          <a:bodyPr/>
          <a:lstStyle/>
          <a:p>
            <a:r>
              <a:rPr lang="en-US" dirty="0"/>
              <a:t>Parameters for SVM</a:t>
            </a:r>
          </a:p>
        </p:txBody>
      </p:sp>
    </p:spTree>
    <p:extLst>
      <p:ext uri="{BB962C8B-B14F-4D97-AF65-F5344CB8AC3E}">
        <p14:creationId xmlns:p14="http://schemas.microsoft.com/office/powerpoint/2010/main" val="3413767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965" y="128475"/>
            <a:ext cx="8246070" cy="610820"/>
          </a:xfrm>
        </p:spPr>
        <p:txBody>
          <a:bodyPr>
            <a:normAutofit fontScale="90000"/>
          </a:bodyPr>
          <a:lstStyle/>
          <a:p>
            <a:pPr algn="ctr"/>
            <a:r>
              <a:rPr lang="en-US" dirty="0">
                <a:solidFill>
                  <a:schemeClr val="tx1"/>
                </a:solidFill>
                <a:effectLst/>
              </a:rPr>
              <a:t>Parameters for SVM</a:t>
            </a:r>
          </a:p>
        </p:txBody>
      </p:sp>
      <p:sp>
        <p:nvSpPr>
          <p:cNvPr id="6" name="Content Placeholder 5"/>
          <p:cNvSpPr>
            <a:spLocks noGrp="1"/>
          </p:cNvSpPr>
          <p:nvPr>
            <p:ph idx="1"/>
          </p:nvPr>
        </p:nvSpPr>
        <p:spPr>
          <a:xfrm>
            <a:off x="448965" y="946723"/>
            <a:ext cx="8246070" cy="3512210"/>
          </a:xfrm>
        </p:spPr>
        <p:txBody>
          <a:bodyPr>
            <a:normAutofit/>
          </a:bodyPr>
          <a:lstStyle/>
          <a:p>
            <a:r>
              <a:rPr lang="en-US" sz="2000" dirty="0">
                <a:solidFill>
                  <a:schemeClr val="tx1"/>
                </a:solidFill>
              </a:rPr>
              <a:t>Regularization parameter (C)</a:t>
            </a:r>
          </a:p>
          <a:p>
            <a:r>
              <a:rPr lang="en-US" sz="2000" dirty="0">
                <a:solidFill>
                  <a:schemeClr val="tx1"/>
                </a:solidFill>
              </a:rPr>
              <a:t>Gamma parameter</a:t>
            </a:r>
          </a:p>
          <a:p>
            <a:r>
              <a:rPr lang="en-US" sz="2000" dirty="0">
                <a:solidFill>
                  <a:schemeClr val="tx1"/>
                </a:solidFill>
              </a:rPr>
              <a:t>Kernel</a:t>
            </a:r>
          </a:p>
          <a:p>
            <a:r>
              <a:rPr lang="en-US" sz="2000" dirty="0">
                <a:solidFill>
                  <a:schemeClr val="tx1"/>
                </a:solidFill>
              </a:rPr>
              <a:t>Degree</a:t>
            </a:r>
          </a:p>
          <a:p>
            <a:r>
              <a:rPr lang="en-US" sz="2000" dirty="0">
                <a:solidFill>
                  <a:schemeClr val="tx1"/>
                </a:solidFill>
              </a:rPr>
              <a:t>Random state</a:t>
            </a:r>
          </a:p>
          <a:p>
            <a:endParaRPr lang="en-US" sz="2000" dirty="0">
              <a:solidFill>
                <a:schemeClr val="tx1"/>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5" y="2947497"/>
            <a:ext cx="8856890" cy="751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930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5BC4-5202-9DCE-7E8B-B0A3B144D44F}"/>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26B79D63-595D-C4B1-AA84-2A397C07FA70}"/>
              </a:ext>
            </a:extLst>
          </p:cNvPr>
          <p:cNvSpPr>
            <a:spLocks noGrp="1"/>
          </p:cNvSpPr>
          <p:nvPr>
            <p:ph sz="half" idx="1"/>
          </p:nvPr>
        </p:nvSpPr>
        <p:spPr>
          <a:xfrm>
            <a:off x="457200" y="902043"/>
            <a:ext cx="8229600" cy="3507398"/>
          </a:xfrm>
        </p:spPr>
        <p:txBody>
          <a:bodyPr>
            <a:normAutofit/>
          </a:bodyPr>
          <a:lstStyle/>
          <a:p>
            <a:r>
              <a:rPr lang="en-US" sz="2000" b="0" i="0" dirty="0">
                <a:solidFill>
                  <a:srgbClr val="222222"/>
                </a:solidFill>
                <a:effectLst/>
              </a:rPr>
              <a:t>It is a supervised machine learning problem where we try to find a hyperplane that best separates the two classes. </a:t>
            </a:r>
          </a:p>
          <a:p>
            <a:r>
              <a:rPr lang="en-US" sz="2000" b="0" i="0" dirty="0">
                <a:solidFill>
                  <a:srgbClr val="222222"/>
                </a:solidFill>
                <a:effectLst/>
              </a:rPr>
              <a:t>Both the algorithms try to find the best hyperplane, but the main difference is logistic regression is a probabilistic approach whereas support vector machine is based on statistical approaches.</a:t>
            </a:r>
            <a:endParaRPr lang="en-US" sz="2000" dirty="0"/>
          </a:p>
        </p:txBody>
      </p:sp>
    </p:spTree>
    <p:extLst>
      <p:ext uri="{BB962C8B-B14F-4D97-AF65-F5344CB8AC3E}">
        <p14:creationId xmlns:p14="http://schemas.microsoft.com/office/powerpoint/2010/main" val="361389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chemeClr val="tx1"/>
                </a:solidFill>
                <a:effectLst/>
              </a:rPr>
              <a:t>Regularization parameter (C):</a:t>
            </a:r>
            <a:endParaRPr lang="en-US" dirty="0">
              <a:solidFill>
                <a:schemeClr val="tx1"/>
              </a:solidFill>
              <a:effectLst/>
            </a:endParaRPr>
          </a:p>
        </p:txBody>
      </p:sp>
      <p:sp>
        <p:nvSpPr>
          <p:cNvPr id="3" name="Content Placeholder 2"/>
          <p:cNvSpPr>
            <a:spLocks noGrp="1"/>
          </p:cNvSpPr>
          <p:nvPr>
            <p:ph idx="1"/>
          </p:nvPr>
        </p:nvSpPr>
        <p:spPr>
          <a:xfrm>
            <a:off x="448966" y="987198"/>
            <a:ext cx="8246070" cy="3512210"/>
          </a:xfrm>
        </p:spPr>
        <p:txBody>
          <a:bodyPr>
            <a:normAutofit/>
          </a:bodyPr>
          <a:lstStyle/>
          <a:p>
            <a:r>
              <a:rPr lang="en-US" sz="2000" dirty="0">
                <a:solidFill>
                  <a:schemeClr val="tx1"/>
                </a:solidFill>
              </a:rPr>
              <a:t>The C parameter in SVM is mainly used for the Penalty parameter of the error term.</a:t>
            </a:r>
          </a:p>
          <a:p>
            <a:r>
              <a:rPr lang="en-US" sz="2000" dirty="0">
                <a:solidFill>
                  <a:schemeClr val="tx1"/>
                </a:solidFill>
              </a:rPr>
              <a:t>You can consider it as the degree of correct classification that the algorithm has to meet or the degree of optimization the SVM has to meet.</a:t>
            </a:r>
          </a:p>
          <a:p>
            <a:r>
              <a:rPr lang="en-US" sz="2000" dirty="0">
                <a:solidFill>
                  <a:schemeClr val="tx1"/>
                </a:solidFill>
              </a:rPr>
              <a:t>Controls the tradeoff between the classification of training points accurately and a smooth decision boundary or in a simple word, it suggests the model choose data points as a support vector.</a:t>
            </a:r>
          </a:p>
        </p:txBody>
      </p:sp>
    </p:spTree>
    <p:extLst>
      <p:ext uri="{BB962C8B-B14F-4D97-AF65-F5344CB8AC3E}">
        <p14:creationId xmlns:p14="http://schemas.microsoft.com/office/powerpoint/2010/main" val="229059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b="1" dirty="0">
                <a:solidFill>
                  <a:schemeClr val="tx1"/>
                </a:solidFill>
                <a:effectLst/>
              </a:rPr>
              <a:t>Regularization parameter (C):</a:t>
            </a:r>
            <a:endParaRPr lang="en-US" dirty="0"/>
          </a:p>
        </p:txBody>
      </p:sp>
      <p:sp>
        <p:nvSpPr>
          <p:cNvPr id="5" name="Text Placeholder 4"/>
          <p:cNvSpPr>
            <a:spLocks noGrp="1"/>
          </p:cNvSpPr>
          <p:nvPr>
            <p:ph type="body" idx="1"/>
          </p:nvPr>
        </p:nvSpPr>
        <p:spPr>
          <a:xfrm>
            <a:off x="326672" y="891995"/>
            <a:ext cx="4040188" cy="1090642"/>
          </a:xfrm>
        </p:spPr>
        <p:txBody>
          <a:bodyPr>
            <a:noAutofit/>
          </a:bodyPr>
          <a:lstStyle/>
          <a:p>
            <a:r>
              <a:rPr lang="en-US" sz="1600" b="0" dirty="0">
                <a:solidFill>
                  <a:schemeClr val="tx1"/>
                </a:solidFill>
              </a:rPr>
              <a:t>For large C – the model chooses more data points as a support vector and we get the higher variance and lower bias, which may lead to the problem of overfitting.</a:t>
            </a:r>
          </a:p>
        </p:txBody>
      </p:sp>
      <p:sp>
        <p:nvSpPr>
          <p:cNvPr id="7" name="Text Placeholder 6"/>
          <p:cNvSpPr>
            <a:spLocks noGrp="1"/>
          </p:cNvSpPr>
          <p:nvPr>
            <p:ph type="body" sz="quarter" idx="3"/>
          </p:nvPr>
        </p:nvSpPr>
        <p:spPr>
          <a:xfrm>
            <a:off x="4572000" y="891995"/>
            <a:ext cx="4041775" cy="852722"/>
          </a:xfrm>
        </p:spPr>
        <p:txBody>
          <a:bodyPr>
            <a:noAutofit/>
          </a:bodyPr>
          <a:lstStyle/>
          <a:p>
            <a:r>
              <a:rPr lang="en-US" sz="1600" b="0" dirty="0">
                <a:solidFill>
                  <a:schemeClr val="tx1"/>
                </a:solidFill>
              </a:rPr>
              <a:t>For small C – the model chooses fewer data points as a support vector and gets lower variance/high bias.</a:t>
            </a:r>
          </a:p>
        </p:txBody>
      </p:sp>
      <p:pic>
        <p:nvPicPr>
          <p:cNvPr id="2048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52721" y="1990054"/>
            <a:ext cx="3280601" cy="3153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151991" y="1982637"/>
            <a:ext cx="3461784" cy="3167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492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48965" y="128475"/>
            <a:ext cx="8246070" cy="610820"/>
          </a:xfrm>
        </p:spPr>
        <p:txBody>
          <a:bodyPr>
            <a:normAutofit fontScale="90000"/>
          </a:bodyPr>
          <a:lstStyle/>
          <a:p>
            <a:pPr algn="ctr"/>
            <a:r>
              <a:rPr lang="en-US" dirty="0">
                <a:solidFill>
                  <a:schemeClr val="tx1"/>
                </a:solidFill>
                <a:effectLst/>
              </a:rPr>
              <a:t>Gamma Parameter</a:t>
            </a:r>
          </a:p>
        </p:txBody>
      </p:sp>
      <p:sp>
        <p:nvSpPr>
          <p:cNvPr id="8" name="Content Placeholder 7"/>
          <p:cNvSpPr>
            <a:spLocks noGrp="1"/>
          </p:cNvSpPr>
          <p:nvPr>
            <p:ph idx="1"/>
          </p:nvPr>
        </p:nvSpPr>
        <p:spPr>
          <a:xfrm>
            <a:off x="448966" y="924136"/>
            <a:ext cx="8246070" cy="3512210"/>
          </a:xfrm>
        </p:spPr>
        <p:txBody>
          <a:bodyPr>
            <a:normAutofit/>
          </a:bodyPr>
          <a:lstStyle/>
          <a:p>
            <a:r>
              <a:rPr lang="en-US" sz="2000" dirty="0">
                <a:solidFill>
                  <a:schemeClr val="tx1"/>
                </a:solidFill>
              </a:rPr>
              <a:t>Gamma is used when we use the Gaussian RBF kernel.</a:t>
            </a:r>
          </a:p>
          <a:p>
            <a:r>
              <a:rPr lang="en-US" sz="2000" dirty="0">
                <a:solidFill>
                  <a:schemeClr val="tx1"/>
                </a:solidFill>
              </a:rPr>
              <a:t>If you use linear or polynomial kernel then you do not need gamma.  You need C hypermeter.</a:t>
            </a:r>
          </a:p>
          <a:p>
            <a:r>
              <a:rPr lang="en-US" sz="2000" dirty="0">
                <a:solidFill>
                  <a:schemeClr val="tx1"/>
                </a:solidFill>
              </a:rPr>
              <a:t>It decides that how much curvature we want in a decision boundary.</a:t>
            </a:r>
          </a:p>
          <a:p>
            <a:r>
              <a:rPr lang="en-US" sz="2000" dirty="0">
                <a:solidFill>
                  <a:schemeClr val="tx1"/>
                </a:solidFill>
              </a:rPr>
              <a:t>High Gamma value – More curvature</a:t>
            </a:r>
          </a:p>
          <a:p>
            <a:r>
              <a:rPr lang="en-US" sz="2000" dirty="0">
                <a:solidFill>
                  <a:schemeClr val="tx1"/>
                </a:solidFill>
              </a:rPr>
              <a:t>Low Gamma value – Less curvature</a:t>
            </a:r>
          </a:p>
        </p:txBody>
      </p:sp>
    </p:spTree>
    <p:extLst>
      <p:ext uri="{BB962C8B-B14F-4D97-AF65-F5344CB8AC3E}">
        <p14:creationId xmlns:p14="http://schemas.microsoft.com/office/powerpoint/2010/main" val="55190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48965" y="127977"/>
            <a:ext cx="8246070" cy="610820"/>
          </a:xfrm>
        </p:spPr>
        <p:txBody>
          <a:bodyPr>
            <a:normAutofit fontScale="90000"/>
          </a:bodyPr>
          <a:lstStyle/>
          <a:p>
            <a:pPr algn="ctr"/>
            <a:r>
              <a:rPr lang="en-US" dirty="0">
                <a:solidFill>
                  <a:schemeClr val="tx1"/>
                </a:solidFill>
                <a:effectLst/>
              </a:rPr>
              <a:t>Gamma Parameter</a:t>
            </a:r>
            <a:endParaRPr lang="en-US" dirty="0"/>
          </a:p>
        </p:txBody>
      </p:sp>
      <p:pic>
        <p:nvPicPr>
          <p:cNvPr id="2150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868" y="738797"/>
            <a:ext cx="6400264" cy="3513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8730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tx1"/>
                </a:solidFill>
                <a:effectLst/>
              </a:rPr>
              <a:t>Gamma Parameter</a:t>
            </a:r>
            <a:endParaRPr lang="en-US" dirty="0"/>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5597" y="1043945"/>
            <a:ext cx="6893042" cy="3020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8751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Kernel</a:t>
            </a:r>
          </a:p>
        </p:txBody>
      </p:sp>
      <p:pic>
        <p:nvPicPr>
          <p:cNvPr id="23554" name="Picture 2"/>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457200" y="1310089"/>
            <a:ext cx="4038600" cy="3174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half" idx="2"/>
          </p:nvPr>
        </p:nvSpPr>
        <p:spPr/>
        <p:txBody>
          <a:bodyPr>
            <a:normAutofit lnSpcReduction="10000"/>
          </a:bodyPr>
          <a:lstStyle/>
          <a:p>
            <a:r>
              <a:rPr lang="en-US" sz="2000" dirty="0"/>
              <a:t>This parameter, is very simple</a:t>
            </a:r>
          </a:p>
          <a:p>
            <a:r>
              <a:rPr lang="en-US" sz="2000" dirty="0"/>
              <a:t>For this parameter few options are available.</a:t>
            </a:r>
          </a:p>
          <a:p>
            <a:r>
              <a:rPr lang="en-US" sz="2000" dirty="0"/>
              <a:t>If you want to model it in a linear manner, we go for ‘linear’ option.</a:t>
            </a:r>
          </a:p>
          <a:p>
            <a:r>
              <a:rPr lang="en-US" sz="2000" dirty="0"/>
              <a:t>If your model did not have proper accuracy then you go for non-linear SVM like ‘</a:t>
            </a:r>
            <a:r>
              <a:rPr lang="en-US" sz="2000" dirty="0" err="1"/>
              <a:t>rbf</a:t>
            </a:r>
            <a:r>
              <a:rPr lang="en-US" sz="2000" dirty="0"/>
              <a:t>’, ‘poly’ and ‘sigmoid’ for better accuracy.</a:t>
            </a:r>
          </a:p>
        </p:txBody>
      </p:sp>
    </p:spTree>
    <p:extLst>
      <p:ext uri="{BB962C8B-B14F-4D97-AF65-F5344CB8AC3E}">
        <p14:creationId xmlns:p14="http://schemas.microsoft.com/office/powerpoint/2010/main" val="355049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tx1"/>
                </a:solidFill>
                <a:effectLst/>
              </a:rPr>
              <a:t>Degree</a:t>
            </a:r>
          </a:p>
        </p:txBody>
      </p:sp>
      <p:sp>
        <p:nvSpPr>
          <p:cNvPr id="5" name="Content Placeholder 4"/>
          <p:cNvSpPr>
            <a:spLocks noGrp="1"/>
          </p:cNvSpPr>
          <p:nvPr>
            <p:ph idx="1"/>
          </p:nvPr>
        </p:nvSpPr>
        <p:spPr>
          <a:xfrm>
            <a:off x="448964" y="891995"/>
            <a:ext cx="8246070" cy="1527050"/>
          </a:xfrm>
        </p:spPr>
        <p:txBody>
          <a:bodyPr>
            <a:normAutofit/>
          </a:bodyPr>
          <a:lstStyle/>
          <a:p>
            <a:r>
              <a:rPr lang="en-US" sz="2000" dirty="0">
                <a:solidFill>
                  <a:schemeClr val="tx1"/>
                </a:solidFill>
              </a:rPr>
              <a:t>It controls the flexibility of the decision boundary.</a:t>
            </a:r>
          </a:p>
          <a:p>
            <a:r>
              <a:rPr lang="en-US" sz="2000" dirty="0">
                <a:solidFill>
                  <a:schemeClr val="tx1"/>
                </a:solidFill>
              </a:rPr>
              <a:t>Higher degrees yield more flexible decision boundaries.</a:t>
            </a:r>
          </a:p>
          <a:p>
            <a:r>
              <a:rPr lang="en-US" sz="2000" dirty="0">
                <a:solidFill>
                  <a:schemeClr val="tx1"/>
                </a:solidFill>
              </a:rPr>
              <a:t>Highly recommended for polynomial kernel</a:t>
            </a:r>
          </a:p>
          <a:p>
            <a:pPr marL="0" indent="0">
              <a:buNone/>
            </a:pPr>
            <a:endParaRPr lang="en-US" sz="2000" dirty="0">
              <a:solidFill>
                <a:schemeClr val="tx1"/>
              </a:solidFill>
            </a:endParaRPr>
          </a:p>
        </p:txBody>
      </p:sp>
      <p:pic>
        <p:nvPicPr>
          <p:cNvPr id="24578" name="Picture 2" descr="https://editor.analyticsvidhya.com/uploads/88326svm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571750"/>
            <a:ext cx="8869565"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17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D70E171-6F7B-3DF3-DA87-D6E67568A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5380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US" dirty="0">
                <a:solidFill>
                  <a:schemeClr val="tx1"/>
                </a:solidFill>
                <a:effectLst/>
              </a:rPr>
              <a:t>Applications</a:t>
            </a:r>
          </a:p>
        </p:txBody>
      </p:sp>
      <p:sp>
        <p:nvSpPr>
          <p:cNvPr id="6" name="Content Placeholder 5"/>
          <p:cNvSpPr>
            <a:spLocks noGrp="1"/>
          </p:cNvSpPr>
          <p:nvPr>
            <p:ph idx="1"/>
          </p:nvPr>
        </p:nvSpPr>
        <p:spPr/>
        <p:txBody>
          <a:bodyPr/>
          <a:lstStyle/>
          <a:p>
            <a:r>
              <a:rPr lang="en-US" dirty="0">
                <a:solidFill>
                  <a:schemeClr val="tx1"/>
                </a:solidFill>
              </a:rPr>
              <a:t>Handwriting recognition</a:t>
            </a:r>
          </a:p>
          <a:p>
            <a:r>
              <a:rPr lang="en-US" dirty="0">
                <a:solidFill>
                  <a:schemeClr val="tx1"/>
                </a:solidFill>
              </a:rPr>
              <a:t>Face Detection</a:t>
            </a:r>
          </a:p>
          <a:p>
            <a:r>
              <a:rPr lang="en-US" dirty="0">
                <a:solidFill>
                  <a:schemeClr val="tx1"/>
                </a:solidFill>
              </a:rPr>
              <a:t>Text and hypertext categorization</a:t>
            </a:r>
          </a:p>
          <a:p>
            <a:r>
              <a:rPr lang="en-US" dirty="0">
                <a:solidFill>
                  <a:schemeClr val="tx1"/>
                </a:solidFill>
              </a:rPr>
              <a:t>Image Classification</a:t>
            </a:r>
          </a:p>
          <a:p>
            <a:r>
              <a:rPr lang="en-US" dirty="0">
                <a:solidFill>
                  <a:schemeClr val="tx1"/>
                </a:solidFill>
              </a:rPr>
              <a:t>Bioinformatics (protein classification and cancer classification)</a:t>
            </a:r>
          </a:p>
          <a:p>
            <a:pPr marL="0" indent="0">
              <a:buNone/>
            </a:pPr>
            <a:endParaRPr lang="en-US" dirty="0">
              <a:solidFill>
                <a:schemeClr val="tx1"/>
              </a:solidFill>
            </a:endParaRPr>
          </a:p>
        </p:txBody>
      </p:sp>
    </p:spTree>
    <p:extLst>
      <p:ext uri="{BB962C8B-B14F-4D97-AF65-F5344CB8AC3E}">
        <p14:creationId xmlns:p14="http://schemas.microsoft.com/office/powerpoint/2010/main" val="351909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218"/>
            <a:ext cx="8229600" cy="857250"/>
          </a:xfrm>
        </p:spPr>
        <p:txBody>
          <a:bodyPr/>
          <a:lstStyle/>
          <a:p>
            <a:r>
              <a:rPr lang="en-US" dirty="0"/>
              <a:t>Pros vs Cons</a:t>
            </a:r>
          </a:p>
        </p:txBody>
      </p:sp>
      <p:sp>
        <p:nvSpPr>
          <p:cNvPr id="5" name="Content Placeholder 4"/>
          <p:cNvSpPr>
            <a:spLocks noGrp="1"/>
          </p:cNvSpPr>
          <p:nvPr>
            <p:ph sz="half" idx="1"/>
          </p:nvPr>
        </p:nvSpPr>
        <p:spPr>
          <a:xfrm>
            <a:off x="0" y="664963"/>
            <a:ext cx="4495800" cy="4354711"/>
          </a:xfrm>
        </p:spPr>
        <p:txBody>
          <a:bodyPr>
            <a:noAutofit/>
          </a:bodyPr>
          <a:lstStyle/>
          <a:p>
            <a:pPr marL="0" indent="0">
              <a:buNone/>
            </a:pPr>
            <a:r>
              <a:rPr lang="en-US" sz="1600" b="1" u="sng" dirty="0"/>
              <a:t>Pros:</a:t>
            </a:r>
          </a:p>
          <a:p>
            <a:r>
              <a:rPr lang="en-US" sz="1600" dirty="0"/>
              <a:t>More effective for high dimensional space</a:t>
            </a:r>
          </a:p>
          <a:p>
            <a:r>
              <a:rPr lang="en-US" sz="1600" dirty="0"/>
              <a:t>Works well with even unstructured and semi-structured data like text, Images, and trees</a:t>
            </a:r>
          </a:p>
          <a:p>
            <a:r>
              <a:rPr lang="en-US" sz="1600" dirty="0"/>
              <a:t>Handles non-linear data efficiently by using the kernel trick</a:t>
            </a:r>
          </a:p>
          <a:p>
            <a:r>
              <a:rPr lang="en-US" sz="1600" dirty="0"/>
              <a:t>SVM has an L2 Regularization feature. So, it has good generalization capabilities which prevent it from over-fitting</a:t>
            </a:r>
          </a:p>
          <a:p>
            <a:r>
              <a:rPr lang="en-US" sz="1600" dirty="0"/>
              <a:t>A small change to the data does not greatly affect the hyperplane and hence the SVM. So, the SVM model is stable</a:t>
            </a:r>
          </a:p>
          <a:p>
            <a:pPr marL="0" indent="0">
              <a:buNone/>
            </a:pPr>
            <a:endParaRPr lang="en-US" sz="1600" dirty="0"/>
          </a:p>
        </p:txBody>
      </p:sp>
      <p:sp>
        <p:nvSpPr>
          <p:cNvPr id="6" name="Content Placeholder 5"/>
          <p:cNvSpPr>
            <a:spLocks noGrp="1"/>
          </p:cNvSpPr>
          <p:nvPr>
            <p:ph sz="half" idx="2"/>
          </p:nvPr>
        </p:nvSpPr>
        <p:spPr>
          <a:xfrm>
            <a:off x="4648202" y="664963"/>
            <a:ext cx="4495798" cy="3907037"/>
          </a:xfrm>
        </p:spPr>
        <p:txBody>
          <a:bodyPr>
            <a:noAutofit/>
          </a:bodyPr>
          <a:lstStyle/>
          <a:p>
            <a:pPr marL="0" indent="0">
              <a:buNone/>
            </a:pPr>
            <a:r>
              <a:rPr lang="en-US" sz="1600" b="1" u="sng" dirty="0"/>
              <a:t>Cons:</a:t>
            </a:r>
          </a:p>
          <a:p>
            <a:r>
              <a:rPr lang="en-US" sz="1600" dirty="0"/>
              <a:t>Not suitable for large dataset</a:t>
            </a:r>
          </a:p>
          <a:p>
            <a:r>
              <a:rPr lang="en-US" sz="1600" dirty="0"/>
              <a:t>Sensitive to outliers (If you have more in the dataset then SVM is not the right choice!)</a:t>
            </a:r>
          </a:p>
          <a:p>
            <a:r>
              <a:rPr lang="en-US" sz="1600" dirty="0" err="1"/>
              <a:t>Hyperparameters</a:t>
            </a:r>
            <a:r>
              <a:rPr lang="en-US" sz="1600" dirty="0"/>
              <a:t> like cost (C) and gamma of SVM, is not that easy to fine-tune and also hard to visualize their impact</a:t>
            </a:r>
          </a:p>
          <a:p>
            <a:r>
              <a:rPr lang="en-US" sz="1600" dirty="0"/>
              <a:t>SVM takes a long training time on large datasets</a:t>
            </a:r>
          </a:p>
          <a:p>
            <a:r>
              <a:rPr lang="en-US" sz="1600" dirty="0"/>
              <a:t>SVM model is difficult to understand and interpret by human beings, unlike Decision Trees.</a:t>
            </a:r>
          </a:p>
          <a:p>
            <a:r>
              <a:rPr lang="en-US" sz="1600" dirty="0"/>
              <a:t>One must do feature scaling of variables before applying SVM</a:t>
            </a:r>
          </a:p>
          <a:p>
            <a:endParaRPr lang="en-US" sz="1600" dirty="0"/>
          </a:p>
        </p:txBody>
      </p:sp>
    </p:spTree>
    <p:extLst>
      <p:ext uri="{BB962C8B-B14F-4D97-AF65-F5344CB8AC3E}">
        <p14:creationId xmlns:p14="http://schemas.microsoft.com/office/powerpoint/2010/main" val="160726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F0BC-1B05-45EC-9776-BCD85F0B310B}"/>
              </a:ext>
            </a:extLst>
          </p:cNvPr>
          <p:cNvSpPr>
            <a:spLocks noGrp="1"/>
          </p:cNvSpPr>
          <p:nvPr>
            <p:ph type="title"/>
          </p:nvPr>
        </p:nvSpPr>
        <p:spPr>
          <a:xfrm>
            <a:off x="457199" y="205979"/>
            <a:ext cx="8543245" cy="857250"/>
          </a:xfrm>
        </p:spPr>
        <p:txBody>
          <a:bodyPr/>
          <a:lstStyle/>
          <a:p>
            <a:r>
              <a:rPr lang="en-US" dirty="0"/>
              <a:t>Introduction</a:t>
            </a:r>
          </a:p>
        </p:txBody>
      </p:sp>
      <p:sp>
        <p:nvSpPr>
          <p:cNvPr id="3" name="Content Placeholder 2">
            <a:extLst>
              <a:ext uri="{FF2B5EF4-FFF2-40B4-BE49-F238E27FC236}">
                <a16:creationId xmlns:a16="http://schemas.microsoft.com/office/drawing/2014/main" id="{89E92685-5776-4CA1-9B7B-3DD41C93FEAB}"/>
              </a:ext>
            </a:extLst>
          </p:cNvPr>
          <p:cNvSpPr>
            <a:spLocks noGrp="1"/>
          </p:cNvSpPr>
          <p:nvPr>
            <p:ph sz="half" idx="1"/>
          </p:nvPr>
        </p:nvSpPr>
        <p:spPr>
          <a:xfrm>
            <a:off x="143556" y="1040061"/>
            <a:ext cx="8704185" cy="1066189"/>
          </a:xfrm>
        </p:spPr>
        <p:txBody>
          <a:bodyPr>
            <a:noAutofit/>
          </a:bodyPr>
          <a:lstStyle/>
          <a:p>
            <a:r>
              <a:rPr lang="en-US" sz="2000" dirty="0"/>
              <a:t>The objective of the support vector machine algorithm is to find a hyperplane in an N-dimensional space(N — the number of features) that distinctly classifies the data points.</a:t>
            </a:r>
          </a:p>
        </p:txBody>
      </p:sp>
      <p:pic>
        <p:nvPicPr>
          <p:cNvPr id="30722"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43556" y="2103984"/>
            <a:ext cx="3101547" cy="3039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4" name="Picture 4" descr="https://miro.medium.com/max/600/0*0o8xIA4k3gXUDCF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046" y="2137171"/>
            <a:ext cx="3046954" cy="3006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654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96"/>
            <a:ext cx="8229600" cy="857250"/>
          </a:xfrm>
        </p:spPr>
        <p:txBody>
          <a:bodyPr>
            <a:normAutofit/>
          </a:bodyPr>
          <a:lstStyle/>
          <a:p>
            <a:r>
              <a:rPr lang="en-US" dirty="0"/>
              <a:t>Example</a:t>
            </a:r>
          </a:p>
        </p:txBody>
      </p:sp>
      <p:sp>
        <p:nvSpPr>
          <p:cNvPr id="6" name="Content Placeholder 5"/>
          <p:cNvSpPr>
            <a:spLocks noGrp="1"/>
          </p:cNvSpPr>
          <p:nvPr>
            <p:ph sz="half" idx="1"/>
          </p:nvPr>
        </p:nvSpPr>
        <p:spPr>
          <a:xfrm>
            <a:off x="457200" y="631232"/>
            <a:ext cx="6428630" cy="4098800"/>
          </a:xfrm>
        </p:spPr>
        <p:txBody>
          <a:bodyPr>
            <a:noAutofit/>
          </a:bodyPr>
          <a:lstStyle/>
          <a:p>
            <a:pPr marL="0" indent="0">
              <a:buNone/>
            </a:pPr>
            <a:r>
              <a:rPr lang="en-US" sz="1200" dirty="0"/>
              <a:t>Breast cancer </a:t>
            </a:r>
            <a:r>
              <a:rPr lang="en-US" sz="1200" dirty="0" err="1"/>
              <a:t>wisconsin</a:t>
            </a:r>
            <a:r>
              <a:rPr lang="en-US" sz="1200" dirty="0"/>
              <a:t> (diagnostic) dataset </a:t>
            </a:r>
          </a:p>
          <a:p>
            <a:pPr marL="0" indent="0">
              <a:buNone/>
            </a:pPr>
            <a:r>
              <a:rPr lang="en-US" sz="1200" dirty="0"/>
              <a:t>**Data Set Characteristics:** :</a:t>
            </a:r>
          </a:p>
          <a:p>
            <a:r>
              <a:rPr lang="en-US" sz="1200" dirty="0"/>
              <a:t>Number of Instances: 569 :</a:t>
            </a:r>
          </a:p>
          <a:p>
            <a:r>
              <a:rPr lang="en-US" sz="1200" dirty="0"/>
              <a:t>Number of Attributes: 30 numeric, predictive attributes and the class</a:t>
            </a:r>
          </a:p>
          <a:p>
            <a:pPr marL="0" indent="0">
              <a:buNone/>
            </a:pPr>
            <a:r>
              <a:rPr lang="en-US" sz="1200" b="1" u="sng" dirty="0"/>
              <a:t>Attribute Information:</a:t>
            </a:r>
          </a:p>
          <a:p>
            <a:pPr marL="0" indent="0">
              <a:buNone/>
            </a:pPr>
            <a:r>
              <a:rPr lang="en-US" sz="1200" dirty="0"/>
              <a:t> - radius (mean of distances from center to points on the perimeter)</a:t>
            </a:r>
          </a:p>
          <a:p>
            <a:pPr marL="0" indent="0">
              <a:buNone/>
            </a:pPr>
            <a:r>
              <a:rPr lang="en-US" sz="1200" dirty="0"/>
              <a:t> - texture (standard deviation of gray-scale values) – perimeter</a:t>
            </a:r>
          </a:p>
          <a:p>
            <a:pPr marL="0" indent="0">
              <a:buNone/>
            </a:pPr>
            <a:r>
              <a:rPr lang="en-US" sz="1200" dirty="0"/>
              <a:t> - area</a:t>
            </a:r>
          </a:p>
          <a:p>
            <a:pPr marL="0" indent="0">
              <a:buNone/>
            </a:pPr>
            <a:r>
              <a:rPr lang="en-US" sz="1200" dirty="0"/>
              <a:t> - smoothness (local variation in radius lengths) </a:t>
            </a:r>
          </a:p>
          <a:p>
            <a:pPr marL="0" indent="0">
              <a:buNone/>
            </a:pPr>
            <a:r>
              <a:rPr lang="en-US" sz="1200" dirty="0"/>
              <a:t>- compactness (perimeter^2 / area - 1.0) </a:t>
            </a:r>
          </a:p>
          <a:p>
            <a:pPr marL="0" indent="0">
              <a:buNone/>
            </a:pPr>
            <a:r>
              <a:rPr lang="en-US" sz="1200" dirty="0"/>
              <a:t>- concavity (severity of concave portions of the contour)</a:t>
            </a:r>
          </a:p>
          <a:p>
            <a:pPr marL="0" indent="0">
              <a:buNone/>
            </a:pPr>
            <a:r>
              <a:rPr lang="en-US" sz="1200" dirty="0"/>
              <a:t> - concave points (number of concave portions of the contour) </a:t>
            </a:r>
          </a:p>
          <a:p>
            <a:pPr marL="0" indent="0">
              <a:buNone/>
            </a:pPr>
            <a:r>
              <a:rPr lang="en-US" sz="1200" dirty="0"/>
              <a:t>- symmetry</a:t>
            </a:r>
          </a:p>
          <a:p>
            <a:pPr>
              <a:buFontTx/>
              <a:buChar char="-"/>
            </a:pPr>
            <a:r>
              <a:rPr lang="en-US" sz="1200" dirty="0"/>
              <a:t>fractal dimension ("coastline approximation“ )</a:t>
            </a:r>
          </a:p>
          <a:p>
            <a:pPr marL="0" indent="0">
              <a:buNone/>
            </a:pPr>
            <a:r>
              <a:rPr lang="en-US" sz="1200" b="1" u="sng" dirty="0"/>
              <a:t>Class:</a:t>
            </a:r>
          </a:p>
          <a:p>
            <a:pPr marL="0" indent="0">
              <a:buNone/>
            </a:pPr>
            <a:r>
              <a:rPr lang="en-US" sz="1200" dirty="0"/>
              <a:t>WDBC-Malignant </a:t>
            </a:r>
          </a:p>
          <a:p>
            <a:pPr marL="0" indent="0">
              <a:buNone/>
            </a:pPr>
            <a:r>
              <a:rPr lang="en-US" sz="1200" dirty="0"/>
              <a:t>WDBC-Benign</a:t>
            </a:r>
          </a:p>
          <a:p>
            <a:pPr marL="0" indent="0">
              <a:buNone/>
            </a:pPr>
            <a:r>
              <a:rPr lang="en-US" sz="1200" b="1" u="sng" dirty="0"/>
              <a:t>Class Distribution:  </a:t>
            </a:r>
            <a:r>
              <a:rPr lang="en-US" sz="1200" dirty="0"/>
              <a:t>212 - Malignant, 357 - Benign</a:t>
            </a:r>
          </a:p>
        </p:txBody>
      </p:sp>
      <p:pic>
        <p:nvPicPr>
          <p:cNvPr id="276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62662" y="631232"/>
            <a:ext cx="3331481" cy="4500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4317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2551906" y="932812"/>
            <a:ext cx="4040188" cy="479822"/>
          </a:xfrm>
        </p:spPr>
        <p:txBody>
          <a:bodyPr/>
          <a:lstStyle/>
          <a:p>
            <a:r>
              <a:rPr lang="en-US" dirty="0">
                <a:solidFill>
                  <a:schemeClr val="tx1"/>
                </a:solidFill>
              </a:rPr>
              <a:t>Support Vector Machine</a:t>
            </a:r>
          </a:p>
        </p:txBody>
      </p:sp>
      <p:sp>
        <p:nvSpPr>
          <p:cNvPr id="16" name="TextBox 15"/>
          <p:cNvSpPr txBox="1"/>
          <p:nvPr/>
        </p:nvSpPr>
        <p:spPr>
          <a:xfrm>
            <a:off x="6969860" y="4291190"/>
            <a:ext cx="1832460" cy="646331"/>
          </a:xfrm>
          <a:prstGeom prst="rect">
            <a:avLst/>
          </a:prstGeom>
          <a:noFill/>
        </p:spPr>
        <p:txBody>
          <a:bodyPr wrap="square" rtlCol="0">
            <a:spAutoFit/>
          </a:bodyPr>
          <a:lstStyle/>
          <a:p>
            <a:r>
              <a:rPr lang="en-US" dirty="0"/>
              <a:t>0- Malignant</a:t>
            </a:r>
          </a:p>
          <a:p>
            <a:r>
              <a:rPr lang="en-US" dirty="0"/>
              <a:t>1- Benign </a:t>
            </a:r>
          </a:p>
        </p:txBody>
      </p:sp>
      <p:sp>
        <p:nvSpPr>
          <p:cNvPr id="4" name="Title 1">
            <a:extLst>
              <a:ext uri="{FF2B5EF4-FFF2-40B4-BE49-F238E27FC236}">
                <a16:creationId xmlns:a16="http://schemas.microsoft.com/office/drawing/2014/main" id="{7DA0DF18-68FB-0881-1BA2-33DF1CCBC685}"/>
              </a:ext>
            </a:extLst>
          </p:cNvPr>
          <p:cNvSpPr>
            <a:spLocks noGrp="1"/>
          </p:cNvSpPr>
          <p:nvPr>
            <p:ph type="title"/>
          </p:nvPr>
        </p:nvSpPr>
        <p:spPr>
          <a:xfrm>
            <a:off x="457200" y="205979"/>
            <a:ext cx="8229600" cy="857250"/>
          </a:xfrm>
        </p:spPr>
        <p:txBody>
          <a:bodyPr>
            <a:normAutofit/>
          </a:bodyPr>
          <a:lstStyle/>
          <a:p>
            <a:pPr algn="ctr"/>
            <a:r>
              <a:rPr lang="en-US" dirty="0">
                <a:solidFill>
                  <a:schemeClr val="tx1"/>
                </a:solidFill>
                <a:effectLst/>
              </a:rPr>
              <a:t>Results</a:t>
            </a:r>
          </a:p>
        </p:txBody>
      </p:sp>
      <p:pic>
        <p:nvPicPr>
          <p:cNvPr id="3" name="Picture 5">
            <a:extLst>
              <a:ext uri="{FF2B5EF4-FFF2-40B4-BE49-F238E27FC236}">
                <a16:creationId xmlns:a16="http://schemas.microsoft.com/office/drawing/2014/main" id="{58FEBBB1-26D4-CCBC-7877-F0736C893D5D}"/>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2092415" y="1412634"/>
            <a:ext cx="4959170" cy="303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1017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91B4F53-E08C-3631-59AC-DFFD64F762B6}"/>
              </a:ext>
            </a:extLst>
          </p:cNvPr>
          <p:cNvSpPr txBox="1">
            <a:spLocks/>
          </p:cNvSpPr>
          <p:nvPr/>
        </p:nvSpPr>
        <p:spPr>
          <a:xfrm>
            <a:off x="876208" y="637984"/>
            <a:ext cx="4040188" cy="479822"/>
          </a:xfrm>
          <a:prstGeom prst="rect">
            <a:avLst/>
          </a:prstGeom>
        </p:spPr>
        <p:txBody>
          <a:bodyPr/>
          <a:lstStyle>
            <a:lvl1pPr marL="342900" indent="-3429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Logistic Regression</a:t>
            </a:r>
          </a:p>
        </p:txBody>
      </p:sp>
      <p:pic>
        <p:nvPicPr>
          <p:cNvPr id="5" name="Picture 2">
            <a:extLst>
              <a:ext uri="{FF2B5EF4-FFF2-40B4-BE49-F238E27FC236}">
                <a16:creationId xmlns:a16="http://schemas.microsoft.com/office/drawing/2014/main" id="{CA925102-64B0-0A1B-290D-29FB0E61F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1752"/>
            <a:ext cx="4795020" cy="240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a:extLst>
              <a:ext uri="{FF2B5EF4-FFF2-40B4-BE49-F238E27FC236}">
                <a16:creationId xmlns:a16="http://schemas.microsoft.com/office/drawing/2014/main" id="{0414DFA1-A63A-CDF3-8B3B-467E9DEFE1EE}"/>
              </a:ext>
            </a:extLst>
          </p:cNvPr>
          <p:cNvSpPr txBox="1">
            <a:spLocks/>
          </p:cNvSpPr>
          <p:nvPr/>
        </p:nvSpPr>
        <p:spPr>
          <a:xfrm>
            <a:off x="5391807" y="572003"/>
            <a:ext cx="3292702" cy="479822"/>
          </a:xfrm>
          <a:prstGeom prst="rect">
            <a:avLst/>
          </a:prstGeom>
        </p:spPr>
        <p:txBody>
          <a:bodyPr/>
          <a:lstStyle>
            <a:lvl1pPr marL="342900" indent="-3429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Support Vector Machine</a:t>
            </a:r>
          </a:p>
        </p:txBody>
      </p:sp>
      <p:pic>
        <p:nvPicPr>
          <p:cNvPr id="7" name="Picture 5">
            <a:extLst>
              <a:ext uri="{FF2B5EF4-FFF2-40B4-BE49-F238E27FC236}">
                <a16:creationId xmlns:a16="http://schemas.microsoft.com/office/drawing/2014/main" id="{A466F4CC-797D-4A24-F65A-9D7BAAF3F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51825"/>
            <a:ext cx="4572000" cy="2802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5477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3A84-F394-2067-54DB-2D14ACBF06F9}"/>
              </a:ext>
            </a:extLst>
          </p:cNvPr>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9D87D397-6DCB-D3E0-6BEC-59716E4346A4}"/>
              </a:ext>
            </a:extLst>
          </p:cNvPr>
          <p:cNvSpPr>
            <a:spLocks noGrp="1"/>
          </p:cNvSpPr>
          <p:nvPr>
            <p:ph sz="half" idx="1"/>
          </p:nvPr>
        </p:nvSpPr>
        <p:spPr>
          <a:xfrm>
            <a:off x="457200" y="874643"/>
            <a:ext cx="8229600" cy="3534798"/>
          </a:xfrm>
        </p:spPr>
        <p:txBody>
          <a:bodyPr>
            <a:normAutofit/>
          </a:bodyPr>
          <a:lstStyle/>
          <a:p>
            <a:r>
              <a:rPr lang="en-US" sz="2000" dirty="0">
                <a:hlinkClick r:id="rId2"/>
              </a:rPr>
              <a:t>https://www.analyticsvidhya.com/blog/2021/10/support-vector-machinessvm-a-complete-guide-for-beginners/</a:t>
            </a:r>
            <a:endParaRPr lang="en-US" sz="2000" dirty="0"/>
          </a:p>
          <a:p>
            <a:r>
              <a:rPr lang="en-US" sz="2000" dirty="0">
                <a:hlinkClick r:id="rId3"/>
              </a:rPr>
              <a:t>https://medium.com/datascienceray/svm-why-maximize-margin-b3d69528daf1#:~:text=We%20introduced%20two%20reasons%20why,the%20possibility%20of%20generalization%20error</a:t>
            </a:r>
            <a:r>
              <a:rPr lang="en-US" sz="2000" dirty="0"/>
              <a:t>.</a:t>
            </a:r>
          </a:p>
          <a:p>
            <a:endParaRPr lang="en-US" sz="2000" dirty="0"/>
          </a:p>
        </p:txBody>
      </p:sp>
    </p:spTree>
    <p:extLst>
      <p:ext uri="{BB962C8B-B14F-4D97-AF65-F5344CB8AC3E}">
        <p14:creationId xmlns:p14="http://schemas.microsoft.com/office/powerpoint/2010/main" val="353900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Introduction</a:t>
            </a:r>
          </a:p>
        </p:txBody>
      </p:sp>
      <p:pic>
        <p:nvPicPr>
          <p:cNvPr id="1024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57200" y="874712"/>
            <a:ext cx="2844804" cy="339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413422" y="1063229"/>
            <a:ext cx="4038600" cy="2551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664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B07F-DECB-9744-666D-56113EC09D05}"/>
              </a:ext>
            </a:extLst>
          </p:cNvPr>
          <p:cNvSpPr>
            <a:spLocks noGrp="1"/>
          </p:cNvSpPr>
          <p:nvPr>
            <p:ph type="title"/>
          </p:nvPr>
        </p:nvSpPr>
        <p:spPr/>
        <p:txBody>
          <a:bodyPr>
            <a:normAutofit fontScale="90000"/>
          </a:bodyPr>
          <a:lstStyle/>
          <a:p>
            <a:r>
              <a:rPr lang="en-US" dirty="0"/>
              <a:t>Logistic Regression vs Support Vector Machine</a:t>
            </a:r>
          </a:p>
        </p:txBody>
      </p:sp>
    </p:spTree>
    <p:extLst>
      <p:ext uri="{BB962C8B-B14F-4D97-AF65-F5344CB8AC3E}">
        <p14:creationId xmlns:p14="http://schemas.microsoft.com/office/powerpoint/2010/main" val="347934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DEFC-3111-A27D-6A0D-9D788E0FC1D1}"/>
              </a:ext>
            </a:extLst>
          </p:cNvPr>
          <p:cNvSpPr>
            <a:spLocks noGrp="1"/>
          </p:cNvSpPr>
          <p:nvPr>
            <p:ph type="title"/>
          </p:nvPr>
        </p:nvSpPr>
        <p:spPr/>
        <p:txBody>
          <a:bodyPr>
            <a:normAutofit fontScale="90000"/>
          </a:bodyPr>
          <a:lstStyle/>
          <a:p>
            <a:r>
              <a:rPr lang="en-US" dirty="0"/>
              <a:t>Logistic Regression vs Support Vector Machine</a:t>
            </a:r>
          </a:p>
        </p:txBody>
      </p:sp>
      <p:sp>
        <p:nvSpPr>
          <p:cNvPr id="4" name="Content Placeholder 3">
            <a:extLst>
              <a:ext uri="{FF2B5EF4-FFF2-40B4-BE49-F238E27FC236}">
                <a16:creationId xmlns:a16="http://schemas.microsoft.com/office/drawing/2014/main" id="{BFB35538-B904-2686-4EAD-59E314690168}"/>
              </a:ext>
            </a:extLst>
          </p:cNvPr>
          <p:cNvSpPr>
            <a:spLocks noGrp="1"/>
          </p:cNvSpPr>
          <p:nvPr>
            <p:ph sz="half" idx="1"/>
          </p:nvPr>
        </p:nvSpPr>
        <p:spPr>
          <a:xfrm>
            <a:off x="457200" y="1096248"/>
            <a:ext cx="8229600" cy="3438681"/>
          </a:xfrm>
        </p:spPr>
        <p:txBody>
          <a:bodyPr>
            <a:normAutofit/>
          </a:bodyPr>
          <a:lstStyle/>
          <a:p>
            <a:pPr algn="just"/>
            <a:r>
              <a:rPr lang="en-US" sz="2000" b="0" i="0" dirty="0">
                <a:solidFill>
                  <a:srgbClr val="222222"/>
                </a:solidFill>
                <a:effectLst/>
              </a:rPr>
              <a:t>Depending on the number of features we can either choose Logistic Regression or SVM.</a:t>
            </a:r>
          </a:p>
          <a:p>
            <a:pPr algn="just"/>
            <a:r>
              <a:rPr lang="en-US" sz="2000" b="0" i="0" dirty="0">
                <a:solidFill>
                  <a:srgbClr val="222222"/>
                </a:solidFill>
                <a:effectLst/>
              </a:rPr>
              <a:t>SVM works best when the dataset is small and complex. </a:t>
            </a:r>
            <a:endParaRPr lang="en-US" sz="2000" dirty="0"/>
          </a:p>
        </p:txBody>
      </p:sp>
    </p:spTree>
    <p:extLst>
      <p:ext uri="{BB962C8B-B14F-4D97-AF65-F5344CB8AC3E}">
        <p14:creationId xmlns:p14="http://schemas.microsoft.com/office/powerpoint/2010/main" val="41662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DEFC-3111-A27D-6A0D-9D788E0FC1D1}"/>
              </a:ext>
            </a:extLst>
          </p:cNvPr>
          <p:cNvSpPr>
            <a:spLocks noGrp="1"/>
          </p:cNvSpPr>
          <p:nvPr>
            <p:ph type="title"/>
          </p:nvPr>
        </p:nvSpPr>
        <p:spPr/>
        <p:txBody>
          <a:bodyPr>
            <a:normAutofit fontScale="90000"/>
          </a:bodyPr>
          <a:lstStyle/>
          <a:p>
            <a:r>
              <a:rPr lang="en-US" dirty="0"/>
              <a:t>Logistic Regression vs Support Vector Machine</a:t>
            </a:r>
          </a:p>
        </p:txBody>
      </p:sp>
      <p:sp>
        <p:nvSpPr>
          <p:cNvPr id="4" name="Content Placeholder 3">
            <a:extLst>
              <a:ext uri="{FF2B5EF4-FFF2-40B4-BE49-F238E27FC236}">
                <a16:creationId xmlns:a16="http://schemas.microsoft.com/office/drawing/2014/main" id="{BFB35538-B904-2686-4EAD-59E314690168}"/>
              </a:ext>
            </a:extLst>
          </p:cNvPr>
          <p:cNvSpPr>
            <a:spLocks noGrp="1"/>
          </p:cNvSpPr>
          <p:nvPr>
            <p:ph sz="half" idx="1"/>
          </p:nvPr>
        </p:nvSpPr>
        <p:spPr>
          <a:xfrm>
            <a:off x="457200" y="1096248"/>
            <a:ext cx="8229600" cy="3438681"/>
          </a:xfrm>
        </p:spPr>
        <p:txBody>
          <a:bodyPr>
            <a:normAutofit/>
          </a:bodyPr>
          <a:lstStyle/>
          <a:p>
            <a:pPr algn="just"/>
            <a:r>
              <a:rPr lang="en-US" sz="2000" b="0" i="0" dirty="0">
                <a:solidFill>
                  <a:srgbClr val="222222"/>
                </a:solidFill>
                <a:effectLst/>
              </a:rPr>
              <a:t>It is usually advisable to first use logistic regression and see how does it performs, if it fails to give a good accuracy you can go for SVM without any kernel (will talk more about kernels in the later section). </a:t>
            </a:r>
          </a:p>
          <a:p>
            <a:pPr algn="just"/>
            <a:r>
              <a:rPr lang="en-US" sz="2000" b="0" i="0" dirty="0">
                <a:solidFill>
                  <a:srgbClr val="222222"/>
                </a:solidFill>
                <a:effectLst/>
              </a:rPr>
              <a:t>Logistic regression and SVM without any kernel have similar performance but depending on your features, one may be more efficient than the other.</a:t>
            </a:r>
          </a:p>
          <a:p>
            <a:endParaRPr lang="en-US" sz="2000" dirty="0"/>
          </a:p>
        </p:txBody>
      </p:sp>
    </p:spTree>
    <p:extLst>
      <p:ext uri="{BB962C8B-B14F-4D97-AF65-F5344CB8AC3E}">
        <p14:creationId xmlns:p14="http://schemas.microsoft.com/office/powerpoint/2010/main" val="289281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B48B-B9C3-D540-7E6D-6A6312ECC39D}"/>
              </a:ext>
            </a:extLst>
          </p:cNvPr>
          <p:cNvSpPr>
            <a:spLocks noGrp="1"/>
          </p:cNvSpPr>
          <p:nvPr>
            <p:ph type="title"/>
          </p:nvPr>
        </p:nvSpPr>
        <p:spPr/>
        <p:txBody>
          <a:bodyPr>
            <a:normAutofit fontScale="90000"/>
          </a:bodyPr>
          <a:lstStyle/>
          <a:p>
            <a:r>
              <a:rPr lang="en-US" dirty="0"/>
              <a:t>Types of Support Vector Machines</a:t>
            </a:r>
          </a:p>
        </p:txBody>
      </p:sp>
    </p:spTree>
    <p:extLst>
      <p:ext uri="{BB962C8B-B14F-4D97-AF65-F5344CB8AC3E}">
        <p14:creationId xmlns:p14="http://schemas.microsoft.com/office/powerpoint/2010/main" val="2717626283"/>
      </p:ext>
    </p:extLst>
  </p:cSld>
  <p:clrMapOvr>
    <a:masterClrMapping/>
  </p:clrMapOvr>
</p:sld>
</file>

<file path=ppt/theme/theme1.xml><?xml version="1.0" encoding="utf-8"?>
<a:theme xmlns:a="http://schemas.openxmlformats.org/drawingml/2006/main" name="UTA Accessibl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essible-PPT.pptx" id="{DC14534C-1046-F040-970C-D4B656BEDF73}" vid="{22719C90-FD2E-C343-B61D-D3EE9148FC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AE8C2F9B7856C4FB1B45376C9CA1279" ma:contentTypeVersion="12" ma:contentTypeDescription="Create a new document." ma:contentTypeScope="" ma:versionID="47b510a268ab94799d39988294a018bf">
  <xsd:schema xmlns:xsd="http://www.w3.org/2001/XMLSchema" xmlns:xs="http://www.w3.org/2001/XMLSchema" xmlns:p="http://schemas.microsoft.com/office/2006/metadata/properties" xmlns:ns2="56169281-d10e-4687-8d86-e0ae9795bb4c" xmlns:ns3="d98033a5-711e-4d41-9a92-34dc22feb152" targetNamespace="http://schemas.microsoft.com/office/2006/metadata/properties" ma:root="true" ma:fieldsID="430f78a0ddeb4ad93cb2cb32c7d65c5c" ns2:_="" ns3:_="">
    <xsd:import namespace="56169281-d10e-4687-8d86-e0ae9795bb4c"/>
    <xsd:import namespace="d98033a5-711e-4d41-9a92-34dc22feb1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69281-d10e-4687-8d86-e0ae9795bb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8033a5-711e-4d41-9a92-34dc22feb1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99CAED-701D-44BF-B45E-0631AD0D07E6}">
  <ds:schemaRefs>
    <ds:schemaRef ds:uri="56169281-d10e-4687-8d86-e0ae9795bb4c"/>
    <ds:schemaRef ds:uri="http://schemas.microsoft.com/office/2006/metadata/properties"/>
    <ds:schemaRef ds:uri="http://schemas.microsoft.com/office/infopath/2007/PartnerControls"/>
    <ds:schemaRef ds:uri="http://schemas.microsoft.com/office/2006/documentManagement/types"/>
    <ds:schemaRef ds:uri="http://purl.org/dc/terms/"/>
    <ds:schemaRef ds:uri="http://www.w3.org/XML/1998/namespace"/>
    <ds:schemaRef ds:uri="http://purl.org/dc/dcmitype/"/>
    <ds:schemaRef ds:uri="http://schemas.openxmlformats.org/package/2006/metadata/core-properties"/>
    <ds:schemaRef ds:uri="d98033a5-711e-4d41-9a92-34dc22feb152"/>
    <ds:schemaRef ds:uri="http://purl.org/dc/elements/1.1/"/>
  </ds:schemaRefs>
</ds:datastoreItem>
</file>

<file path=customXml/itemProps2.xml><?xml version="1.0" encoding="utf-8"?>
<ds:datastoreItem xmlns:ds="http://schemas.openxmlformats.org/officeDocument/2006/customXml" ds:itemID="{6987676A-099B-4B53-B66D-C60F83A71424}">
  <ds:schemaRefs>
    <ds:schemaRef ds:uri="http://schemas.microsoft.com/sharepoint/v3/contenttype/forms"/>
  </ds:schemaRefs>
</ds:datastoreItem>
</file>

<file path=customXml/itemProps3.xml><?xml version="1.0" encoding="utf-8"?>
<ds:datastoreItem xmlns:ds="http://schemas.openxmlformats.org/officeDocument/2006/customXml" ds:itemID="{DAF4F739-B76C-4907-A1E7-133652B3E2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69281-d10e-4687-8d86-e0ae9795bb4c"/>
    <ds:schemaRef ds:uri="d98033a5-711e-4d41-9a92-34dc22feb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UTA Accessible Template</Template>
  <TotalTime>1228</TotalTime>
  <Words>2097</Words>
  <Application>Microsoft Office PowerPoint</Application>
  <PresentationFormat>On-screen Show (16:9)</PresentationFormat>
  <Paragraphs>184</Paragraphs>
  <Slides>43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Google Sans</vt:lpstr>
      <vt:lpstr>Helvetica</vt:lpstr>
      <vt:lpstr>Wingdings</vt:lpstr>
      <vt:lpstr>UTA Accessible Template</vt:lpstr>
      <vt:lpstr>DASC 5301-002</vt:lpstr>
      <vt:lpstr>Introduction</vt:lpstr>
      <vt:lpstr>Introduction</vt:lpstr>
      <vt:lpstr>Introduction</vt:lpstr>
      <vt:lpstr>Introduction</vt:lpstr>
      <vt:lpstr>Logistic Regression vs Support Vector Machine</vt:lpstr>
      <vt:lpstr>Logistic Regression vs Support Vector Machine</vt:lpstr>
      <vt:lpstr>Logistic Regression vs Support Vector Machine</vt:lpstr>
      <vt:lpstr>Types of Support Vector Machines</vt:lpstr>
      <vt:lpstr>Types of Support Vector Machine</vt:lpstr>
      <vt:lpstr>Types of Support Vector Machine</vt:lpstr>
      <vt:lpstr>Hyperplane</vt:lpstr>
      <vt:lpstr>Hyperplane</vt:lpstr>
      <vt:lpstr>Hyperplanes</vt:lpstr>
      <vt:lpstr>Hyperplanes</vt:lpstr>
      <vt:lpstr>Support Vectors</vt:lpstr>
      <vt:lpstr>Support Vectors</vt:lpstr>
      <vt:lpstr>How can we identify the right hyper-plane?</vt:lpstr>
      <vt:lpstr>How can we identify the right hyper-plane?  </vt:lpstr>
      <vt:lpstr>How can we identify the right hyper-plane?  </vt:lpstr>
      <vt:lpstr>How can we identify the right hyper-plane?  </vt:lpstr>
      <vt:lpstr>Find the hyper-plane to segregate to classes</vt:lpstr>
      <vt:lpstr>Find the hyper-plane to segregate to classes</vt:lpstr>
      <vt:lpstr>Find the hyper-plane to segregate to classes</vt:lpstr>
      <vt:lpstr>Hard Margin vs Soft Margin</vt:lpstr>
      <vt:lpstr>Hard Margin vs Soft Margin</vt:lpstr>
      <vt:lpstr>Hard Margin vs Soft Margin</vt:lpstr>
      <vt:lpstr>Parameters for SVM</vt:lpstr>
      <vt:lpstr>Parameters for SVM</vt:lpstr>
      <vt:lpstr>Regularization parameter (C):</vt:lpstr>
      <vt:lpstr>Regularization parameter (C):</vt:lpstr>
      <vt:lpstr>Gamma Parameter</vt:lpstr>
      <vt:lpstr>Gamma Parameter</vt:lpstr>
      <vt:lpstr>Gamma Parameter</vt:lpstr>
      <vt:lpstr>Kernel</vt:lpstr>
      <vt:lpstr>Degree</vt:lpstr>
      <vt:lpstr>PowerPoint Presentation</vt:lpstr>
      <vt:lpstr>Applications</vt:lpstr>
      <vt:lpstr>Pros vs Cons</vt:lpstr>
      <vt:lpstr>Example</vt:lpstr>
      <vt:lpstr>Results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Melissa J</dc:creator>
  <cp:lastModifiedBy>Sarkar, Subharag</cp:lastModifiedBy>
  <cp:revision>207</cp:revision>
  <dcterms:created xsi:type="dcterms:W3CDTF">2021-08-31T19:16:02Z</dcterms:created>
  <dcterms:modified xsi:type="dcterms:W3CDTF">2023-11-08T22:18:49Z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0x0101006AE8C2F9B7856C4FB1B45376C9CA1279</vt:lpwstr>
  </property>
</Properties>
</file>