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312" r:id="rId5"/>
    <p:sldId id="426" r:id="rId6"/>
    <p:sldId id="420" r:id="rId7"/>
    <p:sldId id="421" r:id="rId8"/>
    <p:sldId id="425" r:id="rId9"/>
    <p:sldId id="357" r:id="rId10"/>
    <p:sldId id="422" r:id="rId11"/>
    <p:sldId id="423" r:id="rId12"/>
    <p:sldId id="424"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82" autoAdjust="0"/>
    <p:restoredTop sz="96247" autoAdjust="0"/>
  </p:normalViewPr>
  <p:slideViewPr>
    <p:cSldViewPr snapToGrid="0" snapToObjects="1">
      <p:cViewPr varScale="1">
        <p:scale>
          <a:sx n="141" d="100"/>
          <a:sy n="141" d="100"/>
        </p:scale>
        <p:origin x="870" y="120"/>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11/13/2023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last point -&gt; </a:t>
            </a:r>
            <a:r>
              <a:rPr lang="en-US" b="0" i="0" dirty="0">
                <a:solidFill>
                  <a:srgbClr val="222222"/>
                </a:solidFill>
                <a:effectLst/>
                <a:latin typeface="Lato" panose="020F0502020204030203" pitchFamily="34" charset="0"/>
              </a:rPr>
              <a:t>You have hundreds of thousands of data points and several variables in your training data set. </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3</a:t>
            </a:fld>
            <a:endParaRPr lang="en-US"/>
          </a:p>
        </p:txBody>
      </p:sp>
    </p:spTree>
    <p:extLst>
      <p:ext uri="{BB962C8B-B14F-4D97-AF65-F5344CB8AC3E}">
        <p14:creationId xmlns:p14="http://schemas.microsoft.com/office/powerpoint/2010/main" val="1583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4</a:t>
            </a:fld>
            <a:endParaRPr lang="en-US"/>
          </a:p>
        </p:txBody>
      </p:sp>
    </p:spTree>
    <p:extLst>
      <p:ext uri="{BB962C8B-B14F-4D97-AF65-F5344CB8AC3E}">
        <p14:creationId xmlns:p14="http://schemas.microsoft.com/office/powerpoint/2010/main" val="2597045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6155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 id="2147483667" r:id="rId13"/>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dirty="0"/>
              <a:t>Bayes Classifier and Naïve </a:t>
            </a:r>
            <a:r>
              <a:rPr lang="en-US"/>
              <a:t>Bayes Classifier</a:t>
            </a:r>
            <a:endParaRPr lang="en-US" dirty="0"/>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411143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6B11-60D2-1454-AD03-507B80FB777E}"/>
              </a:ext>
            </a:extLst>
          </p:cNvPr>
          <p:cNvSpPr>
            <a:spLocks noGrp="1"/>
          </p:cNvSpPr>
          <p:nvPr>
            <p:ph type="title"/>
          </p:nvPr>
        </p:nvSpPr>
        <p:spPr/>
        <p:txBody>
          <a:bodyPr/>
          <a:lstStyle/>
          <a:p>
            <a:r>
              <a:rPr lang="en-US" dirty="0"/>
              <a:t>How Naïve Bayes works?</a:t>
            </a:r>
          </a:p>
        </p:txBody>
      </p:sp>
    </p:spTree>
    <p:extLst>
      <p:ext uri="{BB962C8B-B14F-4D97-AF65-F5344CB8AC3E}">
        <p14:creationId xmlns:p14="http://schemas.microsoft.com/office/powerpoint/2010/main" val="17773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109-67F5-5F5C-DD3C-1A71F1A39CC8}"/>
              </a:ext>
            </a:extLst>
          </p:cNvPr>
          <p:cNvSpPr>
            <a:spLocks noGrp="1"/>
          </p:cNvSpPr>
          <p:nvPr>
            <p:ph type="title"/>
          </p:nvPr>
        </p:nvSpPr>
        <p:spPr>
          <a:xfrm>
            <a:off x="365760" y="234158"/>
            <a:ext cx="8229600" cy="857250"/>
          </a:xfrm>
        </p:spPr>
        <p:txBody>
          <a:bodyPr/>
          <a:lstStyle/>
          <a:p>
            <a:r>
              <a:rPr lang="en-US" dirty="0"/>
              <a:t>How Naïve Bayes Work?</a:t>
            </a:r>
          </a:p>
        </p:txBody>
      </p:sp>
      <p:sp>
        <p:nvSpPr>
          <p:cNvPr id="4" name="Content Placeholder 3">
            <a:extLst>
              <a:ext uri="{FF2B5EF4-FFF2-40B4-BE49-F238E27FC236}">
                <a16:creationId xmlns:a16="http://schemas.microsoft.com/office/drawing/2014/main" id="{83E9D06B-C359-855B-3DDB-BEAB08E9205F}"/>
              </a:ext>
            </a:extLst>
          </p:cNvPr>
          <p:cNvSpPr>
            <a:spLocks noGrp="1"/>
          </p:cNvSpPr>
          <p:nvPr>
            <p:ph sz="half" idx="1"/>
          </p:nvPr>
        </p:nvSpPr>
        <p:spPr>
          <a:xfrm>
            <a:off x="0" y="925689"/>
            <a:ext cx="6876799" cy="3483752"/>
          </a:xfrm>
        </p:spPr>
        <p:txBody>
          <a:bodyPr>
            <a:normAutofit/>
          </a:bodyPr>
          <a:lstStyle/>
          <a:p>
            <a:r>
              <a:rPr lang="en-US" sz="2000" dirty="0"/>
              <a:t>Let’s have a training data set of weather and the corresponding target variable ‘Play’ (suggesting possibilities of playing). </a:t>
            </a:r>
          </a:p>
          <a:p>
            <a:r>
              <a:rPr lang="en-US" sz="2000" dirty="0"/>
              <a:t>Now, we need to classify whether players will play or not based on weather conditions. </a:t>
            </a:r>
          </a:p>
          <a:p>
            <a:r>
              <a:rPr lang="en-US" sz="2000" dirty="0"/>
              <a:t>Let’s follow the below steps to perform it.</a:t>
            </a:r>
          </a:p>
          <a:p>
            <a:endParaRPr lang="en-US" sz="2000" dirty="0"/>
          </a:p>
        </p:txBody>
      </p:sp>
      <p:pic>
        <p:nvPicPr>
          <p:cNvPr id="6" name="Picture 5">
            <a:extLst>
              <a:ext uri="{FF2B5EF4-FFF2-40B4-BE49-F238E27FC236}">
                <a16:creationId xmlns:a16="http://schemas.microsoft.com/office/drawing/2014/main" id="{E9FE76D7-96AD-3BF2-537C-B00DC58C9AA7}"/>
              </a:ext>
            </a:extLst>
          </p:cNvPr>
          <p:cNvPicPr>
            <a:picLocks noChangeAspect="1"/>
          </p:cNvPicPr>
          <p:nvPr/>
        </p:nvPicPr>
        <p:blipFill>
          <a:blip r:embed="rId2"/>
          <a:stretch>
            <a:fillRect/>
          </a:stretch>
        </p:blipFill>
        <p:spPr>
          <a:xfrm>
            <a:off x="6876799" y="0"/>
            <a:ext cx="2267201" cy="5143500"/>
          </a:xfrm>
          <a:prstGeom prst="rect">
            <a:avLst/>
          </a:prstGeom>
        </p:spPr>
      </p:pic>
    </p:spTree>
    <p:extLst>
      <p:ext uri="{BB962C8B-B14F-4D97-AF65-F5344CB8AC3E}">
        <p14:creationId xmlns:p14="http://schemas.microsoft.com/office/powerpoint/2010/main" val="8459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109-67F5-5F5C-DD3C-1A71F1A39CC8}"/>
              </a:ext>
            </a:extLst>
          </p:cNvPr>
          <p:cNvSpPr>
            <a:spLocks noGrp="1"/>
          </p:cNvSpPr>
          <p:nvPr>
            <p:ph type="title"/>
          </p:nvPr>
        </p:nvSpPr>
        <p:spPr>
          <a:xfrm>
            <a:off x="365760" y="234158"/>
            <a:ext cx="8229600" cy="857250"/>
          </a:xfrm>
        </p:spPr>
        <p:txBody>
          <a:bodyPr/>
          <a:lstStyle/>
          <a:p>
            <a:r>
              <a:rPr lang="en-US" dirty="0"/>
              <a:t>How Naïve Bayes Work?</a:t>
            </a:r>
          </a:p>
        </p:txBody>
      </p:sp>
      <p:sp>
        <p:nvSpPr>
          <p:cNvPr id="4" name="Content Placeholder 3">
            <a:extLst>
              <a:ext uri="{FF2B5EF4-FFF2-40B4-BE49-F238E27FC236}">
                <a16:creationId xmlns:a16="http://schemas.microsoft.com/office/drawing/2014/main" id="{83E9D06B-C359-855B-3DDB-BEAB08E9205F}"/>
              </a:ext>
            </a:extLst>
          </p:cNvPr>
          <p:cNvSpPr>
            <a:spLocks noGrp="1"/>
          </p:cNvSpPr>
          <p:nvPr>
            <p:ph sz="half" idx="1"/>
          </p:nvPr>
        </p:nvSpPr>
        <p:spPr>
          <a:xfrm>
            <a:off x="0" y="925689"/>
            <a:ext cx="6876799" cy="3483752"/>
          </a:xfrm>
        </p:spPr>
        <p:txBody>
          <a:bodyPr>
            <a:normAutofit/>
          </a:bodyPr>
          <a:lstStyle/>
          <a:p>
            <a:r>
              <a:rPr lang="en-US" sz="2000" dirty="0"/>
              <a:t>Step 1- Convert the data set into a frequency table.</a:t>
            </a:r>
          </a:p>
        </p:txBody>
      </p:sp>
      <p:pic>
        <p:nvPicPr>
          <p:cNvPr id="6" name="Picture 5">
            <a:extLst>
              <a:ext uri="{FF2B5EF4-FFF2-40B4-BE49-F238E27FC236}">
                <a16:creationId xmlns:a16="http://schemas.microsoft.com/office/drawing/2014/main" id="{E9FE76D7-96AD-3BF2-537C-B00DC58C9AA7}"/>
              </a:ext>
            </a:extLst>
          </p:cNvPr>
          <p:cNvPicPr>
            <a:picLocks noChangeAspect="1"/>
          </p:cNvPicPr>
          <p:nvPr/>
        </p:nvPicPr>
        <p:blipFill>
          <a:blip r:embed="rId2"/>
          <a:stretch>
            <a:fillRect/>
          </a:stretch>
        </p:blipFill>
        <p:spPr>
          <a:xfrm>
            <a:off x="1429176" y="1341120"/>
            <a:ext cx="1676049" cy="3802380"/>
          </a:xfrm>
          <a:prstGeom prst="rect">
            <a:avLst/>
          </a:prstGeom>
        </p:spPr>
      </p:pic>
      <p:sp>
        <p:nvSpPr>
          <p:cNvPr id="3" name="Arrow: Right 2">
            <a:extLst>
              <a:ext uri="{FF2B5EF4-FFF2-40B4-BE49-F238E27FC236}">
                <a16:creationId xmlns:a16="http://schemas.microsoft.com/office/drawing/2014/main" id="{23D46811-E50B-95CF-E75E-39F589F5F928}"/>
              </a:ext>
            </a:extLst>
          </p:cNvPr>
          <p:cNvSpPr/>
          <p:nvPr/>
        </p:nvSpPr>
        <p:spPr>
          <a:xfrm>
            <a:off x="3268980" y="2571750"/>
            <a:ext cx="1676049" cy="857250"/>
          </a:xfrm>
          <a:prstGeom prst="rightArrow">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91040FA-5662-C983-40F8-C3E989B362F9}"/>
              </a:ext>
            </a:extLst>
          </p:cNvPr>
          <p:cNvPicPr>
            <a:picLocks noChangeAspect="1"/>
          </p:cNvPicPr>
          <p:nvPr/>
        </p:nvPicPr>
        <p:blipFill>
          <a:blip r:embed="rId3"/>
          <a:stretch>
            <a:fillRect/>
          </a:stretch>
        </p:blipFill>
        <p:spPr>
          <a:xfrm>
            <a:off x="5149421" y="2077410"/>
            <a:ext cx="3249191" cy="1913697"/>
          </a:xfrm>
          <a:prstGeom prst="rect">
            <a:avLst/>
          </a:prstGeom>
        </p:spPr>
      </p:pic>
    </p:spTree>
    <p:extLst>
      <p:ext uri="{BB962C8B-B14F-4D97-AF65-F5344CB8AC3E}">
        <p14:creationId xmlns:p14="http://schemas.microsoft.com/office/powerpoint/2010/main" val="117186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109-67F5-5F5C-DD3C-1A71F1A39CC8}"/>
              </a:ext>
            </a:extLst>
          </p:cNvPr>
          <p:cNvSpPr>
            <a:spLocks noGrp="1"/>
          </p:cNvSpPr>
          <p:nvPr>
            <p:ph type="title"/>
          </p:nvPr>
        </p:nvSpPr>
        <p:spPr>
          <a:xfrm>
            <a:off x="365760" y="234158"/>
            <a:ext cx="8229600" cy="857250"/>
          </a:xfrm>
        </p:spPr>
        <p:txBody>
          <a:bodyPr/>
          <a:lstStyle/>
          <a:p>
            <a:r>
              <a:rPr lang="en-US" dirty="0"/>
              <a:t>How Naïve Bayes Work?</a:t>
            </a:r>
          </a:p>
        </p:txBody>
      </p:sp>
      <p:sp>
        <p:nvSpPr>
          <p:cNvPr id="4" name="Content Placeholder 3">
            <a:extLst>
              <a:ext uri="{FF2B5EF4-FFF2-40B4-BE49-F238E27FC236}">
                <a16:creationId xmlns:a16="http://schemas.microsoft.com/office/drawing/2014/main" id="{83E9D06B-C359-855B-3DDB-BEAB08E9205F}"/>
              </a:ext>
            </a:extLst>
          </p:cNvPr>
          <p:cNvSpPr>
            <a:spLocks noGrp="1"/>
          </p:cNvSpPr>
          <p:nvPr>
            <p:ph sz="half" idx="1"/>
          </p:nvPr>
        </p:nvSpPr>
        <p:spPr>
          <a:xfrm>
            <a:off x="0" y="925689"/>
            <a:ext cx="8825653" cy="3483752"/>
          </a:xfrm>
        </p:spPr>
        <p:txBody>
          <a:bodyPr>
            <a:normAutofit/>
          </a:bodyPr>
          <a:lstStyle/>
          <a:p>
            <a:r>
              <a:rPr lang="en-US" sz="2000" dirty="0"/>
              <a:t>Step 2 – Create a Likelihood table by finding the probabilities like Overcast probability = 0.29 and probability of playing is 0.64.</a:t>
            </a:r>
          </a:p>
        </p:txBody>
      </p:sp>
      <p:sp>
        <p:nvSpPr>
          <p:cNvPr id="3" name="Arrow: Right 2">
            <a:extLst>
              <a:ext uri="{FF2B5EF4-FFF2-40B4-BE49-F238E27FC236}">
                <a16:creationId xmlns:a16="http://schemas.microsoft.com/office/drawing/2014/main" id="{23D46811-E50B-95CF-E75E-39F589F5F928}"/>
              </a:ext>
            </a:extLst>
          </p:cNvPr>
          <p:cNvSpPr/>
          <p:nvPr/>
        </p:nvSpPr>
        <p:spPr>
          <a:xfrm>
            <a:off x="3617012" y="2571748"/>
            <a:ext cx="1160780" cy="530013"/>
          </a:xfrm>
          <a:prstGeom prst="rightArrow">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91040FA-5662-C983-40F8-C3E989B362F9}"/>
              </a:ext>
            </a:extLst>
          </p:cNvPr>
          <p:cNvPicPr>
            <a:picLocks noChangeAspect="1"/>
          </p:cNvPicPr>
          <p:nvPr/>
        </p:nvPicPr>
        <p:blipFill>
          <a:blip r:embed="rId2"/>
          <a:stretch>
            <a:fillRect/>
          </a:stretch>
        </p:blipFill>
        <p:spPr>
          <a:xfrm>
            <a:off x="19789" y="1989356"/>
            <a:ext cx="3249191" cy="1913697"/>
          </a:xfrm>
          <a:prstGeom prst="rect">
            <a:avLst/>
          </a:prstGeom>
        </p:spPr>
      </p:pic>
      <p:pic>
        <p:nvPicPr>
          <p:cNvPr id="8" name="Picture 7">
            <a:extLst>
              <a:ext uri="{FF2B5EF4-FFF2-40B4-BE49-F238E27FC236}">
                <a16:creationId xmlns:a16="http://schemas.microsoft.com/office/drawing/2014/main" id="{DB6EDA59-4E7B-8D70-4593-D218CC01131A}"/>
              </a:ext>
            </a:extLst>
          </p:cNvPr>
          <p:cNvPicPr>
            <a:picLocks noChangeAspect="1"/>
          </p:cNvPicPr>
          <p:nvPr/>
        </p:nvPicPr>
        <p:blipFill>
          <a:blip r:embed="rId3"/>
          <a:stretch>
            <a:fillRect/>
          </a:stretch>
        </p:blipFill>
        <p:spPr>
          <a:xfrm>
            <a:off x="4946599" y="1984698"/>
            <a:ext cx="4177612" cy="2031354"/>
          </a:xfrm>
          <a:prstGeom prst="rect">
            <a:avLst/>
          </a:prstGeom>
        </p:spPr>
      </p:pic>
    </p:spTree>
    <p:extLst>
      <p:ext uri="{BB962C8B-B14F-4D97-AF65-F5344CB8AC3E}">
        <p14:creationId xmlns:p14="http://schemas.microsoft.com/office/powerpoint/2010/main" val="313461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109-67F5-5F5C-DD3C-1A71F1A39CC8}"/>
              </a:ext>
            </a:extLst>
          </p:cNvPr>
          <p:cNvSpPr>
            <a:spLocks noGrp="1"/>
          </p:cNvSpPr>
          <p:nvPr>
            <p:ph type="title"/>
          </p:nvPr>
        </p:nvSpPr>
        <p:spPr>
          <a:xfrm>
            <a:off x="365760" y="234158"/>
            <a:ext cx="8229600" cy="857250"/>
          </a:xfrm>
        </p:spPr>
        <p:txBody>
          <a:bodyPr/>
          <a:lstStyle/>
          <a:p>
            <a:r>
              <a:rPr lang="en-US" dirty="0"/>
              <a:t>How Naïve Bayes Work?</a:t>
            </a:r>
          </a:p>
        </p:txBody>
      </p:sp>
      <p:sp>
        <p:nvSpPr>
          <p:cNvPr id="4" name="Content Placeholder 3">
            <a:extLst>
              <a:ext uri="{FF2B5EF4-FFF2-40B4-BE49-F238E27FC236}">
                <a16:creationId xmlns:a16="http://schemas.microsoft.com/office/drawing/2014/main" id="{83E9D06B-C359-855B-3DDB-BEAB08E9205F}"/>
              </a:ext>
            </a:extLst>
          </p:cNvPr>
          <p:cNvSpPr>
            <a:spLocks noGrp="1"/>
          </p:cNvSpPr>
          <p:nvPr>
            <p:ph sz="half" idx="1"/>
          </p:nvPr>
        </p:nvSpPr>
        <p:spPr>
          <a:xfrm>
            <a:off x="419947" y="925689"/>
            <a:ext cx="8405706" cy="3483752"/>
          </a:xfrm>
        </p:spPr>
        <p:txBody>
          <a:bodyPr>
            <a:normAutofit/>
          </a:bodyPr>
          <a:lstStyle/>
          <a:p>
            <a:r>
              <a:rPr lang="en-US" sz="2000" dirty="0"/>
              <a:t>Step 3 - Now, use the Naive Bayesian equation to calculate the posterior probability for each class. </a:t>
            </a:r>
          </a:p>
          <a:p>
            <a:r>
              <a:rPr lang="en-US" sz="2000" dirty="0"/>
              <a:t>The class with the highest posterior probability is the outcome of prediction.</a:t>
            </a:r>
          </a:p>
          <a:p>
            <a:r>
              <a:rPr lang="en-US" sz="2000" dirty="0"/>
              <a:t>Let us use this example to solve this problem.</a:t>
            </a:r>
          </a:p>
          <a:p>
            <a:r>
              <a:rPr lang="en-US" sz="2000" b="0" i="0" dirty="0">
                <a:solidFill>
                  <a:srgbClr val="222222"/>
                </a:solidFill>
                <a:effectLst/>
              </a:rPr>
              <a:t>Players will play if the weather is sunny. Is this statement correct?</a:t>
            </a:r>
            <a:endParaRPr lang="en-US" sz="2000" dirty="0"/>
          </a:p>
        </p:txBody>
      </p:sp>
    </p:spTree>
    <p:extLst>
      <p:ext uri="{BB962C8B-B14F-4D97-AF65-F5344CB8AC3E}">
        <p14:creationId xmlns:p14="http://schemas.microsoft.com/office/powerpoint/2010/main" val="193037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109-67F5-5F5C-DD3C-1A71F1A39CC8}"/>
              </a:ext>
            </a:extLst>
          </p:cNvPr>
          <p:cNvSpPr>
            <a:spLocks noGrp="1"/>
          </p:cNvSpPr>
          <p:nvPr>
            <p:ph type="title"/>
          </p:nvPr>
        </p:nvSpPr>
        <p:spPr>
          <a:xfrm>
            <a:off x="365760" y="234158"/>
            <a:ext cx="8229600" cy="857250"/>
          </a:xfrm>
        </p:spPr>
        <p:txBody>
          <a:bodyPr/>
          <a:lstStyle/>
          <a:p>
            <a:r>
              <a:rPr lang="en-US" dirty="0"/>
              <a:t>How Naïve Bayes Work?</a:t>
            </a:r>
          </a:p>
        </p:txBody>
      </p:sp>
      <p:sp>
        <p:nvSpPr>
          <p:cNvPr id="4" name="Content Placeholder 3">
            <a:extLst>
              <a:ext uri="{FF2B5EF4-FFF2-40B4-BE49-F238E27FC236}">
                <a16:creationId xmlns:a16="http://schemas.microsoft.com/office/drawing/2014/main" id="{83E9D06B-C359-855B-3DDB-BEAB08E9205F}"/>
              </a:ext>
            </a:extLst>
          </p:cNvPr>
          <p:cNvSpPr>
            <a:spLocks noGrp="1"/>
          </p:cNvSpPr>
          <p:nvPr>
            <p:ph sz="half" idx="1"/>
          </p:nvPr>
        </p:nvSpPr>
        <p:spPr>
          <a:xfrm>
            <a:off x="0" y="925689"/>
            <a:ext cx="8825653" cy="3483752"/>
          </a:xfrm>
        </p:spPr>
        <p:txBody>
          <a:bodyPr>
            <a:normAutofit/>
          </a:bodyPr>
          <a:lstStyle/>
          <a:p>
            <a:r>
              <a:rPr lang="en-US" sz="2000" b="0" i="0" dirty="0">
                <a:solidFill>
                  <a:srgbClr val="222222"/>
                </a:solidFill>
                <a:effectLst/>
              </a:rPr>
              <a:t>Players will play if the weather is sunny. Is this statement correct?</a:t>
            </a:r>
          </a:p>
          <a:p>
            <a:r>
              <a:rPr lang="en-US" sz="2000" dirty="0"/>
              <a:t>P(Yes | Sunny) = P( Sunny | Yes) * P(Yes) / P (Sunny)</a:t>
            </a:r>
          </a:p>
          <a:p>
            <a:r>
              <a:rPr lang="en-US" sz="2000" dirty="0"/>
              <a:t>Here we have </a:t>
            </a:r>
          </a:p>
          <a:p>
            <a:r>
              <a:rPr lang="en-US" sz="2000" dirty="0"/>
              <a:t>P (Sunny |Yes) = 3/9 = 0.33, </a:t>
            </a:r>
          </a:p>
          <a:p>
            <a:r>
              <a:rPr lang="en-US" sz="2000" dirty="0"/>
              <a:t>P(Sunny) = 5/14 = 0.36, </a:t>
            </a:r>
          </a:p>
          <a:p>
            <a:r>
              <a:rPr lang="en-US" sz="2000" dirty="0"/>
              <a:t>P( Yes)= 9/14 = 0.64</a:t>
            </a:r>
          </a:p>
          <a:p>
            <a:pPr marL="0" indent="0">
              <a:buNone/>
            </a:pPr>
            <a:r>
              <a:rPr lang="en-US" sz="2000" dirty="0"/>
              <a:t>Now, P (Yes | Sunny) = 0.33 * 0.64 / 0.36</a:t>
            </a:r>
          </a:p>
          <a:p>
            <a:pPr marL="0" indent="0">
              <a:buNone/>
            </a:pPr>
            <a:r>
              <a:rPr lang="en-US" sz="2000" dirty="0"/>
              <a:t>                                   = 0.60</a:t>
            </a:r>
          </a:p>
          <a:p>
            <a:pPr marL="0" indent="0">
              <a:buNone/>
            </a:pPr>
            <a:endParaRPr lang="en-US" sz="2000" dirty="0"/>
          </a:p>
          <a:p>
            <a:endParaRPr lang="en-US" sz="2000" dirty="0"/>
          </a:p>
        </p:txBody>
      </p:sp>
      <p:pic>
        <p:nvPicPr>
          <p:cNvPr id="8" name="Picture 7">
            <a:extLst>
              <a:ext uri="{FF2B5EF4-FFF2-40B4-BE49-F238E27FC236}">
                <a16:creationId xmlns:a16="http://schemas.microsoft.com/office/drawing/2014/main" id="{DB6EDA59-4E7B-8D70-4593-D218CC01131A}"/>
              </a:ext>
            </a:extLst>
          </p:cNvPr>
          <p:cNvPicPr>
            <a:picLocks noChangeAspect="1"/>
          </p:cNvPicPr>
          <p:nvPr/>
        </p:nvPicPr>
        <p:blipFill>
          <a:blip r:embed="rId2"/>
          <a:stretch>
            <a:fillRect/>
          </a:stretch>
        </p:blipFill>
        <p:spPr>
          <a:xfrm>
            <a:off x="4966388" y="3112146"/>
            <a:ext cx="4177612" cy="2031354"/>
          </a:xfrm>
          <a:prstGeom prst="rect">
            <a:avLst/>
          </a:prstGeom>
        </p:spPr>
      </p:pic>
    </p:spTree>
    <p:extLst>
      <p:ext uri="{BB962C8B-B14F-4D97-AF65-F5344CB8AC3E}">
        <p14:creationId xmlns:p14="http://schemas.microsoft.com/office/powerpoint/2010/main" val="426315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109-67F5-5F5C-DD3C-1A71F1A39CC8}"/>
              </a:ext>
            </a:extLst>
          </p:cNvPr>
          <p:cNvSpPr>
            <a:spLocks noGrp="1"/>
          </p:cNvSpPr>
          <p:nvPr>
            <p:ph type="title"/>
          </p:nvPr>
        </p:nvSpPr>
        <p:spPr>
          <a:xfrm>
            <a:off x="365760" y="234158"/>
            <a:ext cx="8229600" cy="857250"/>
          </a:xfrm>
        </p:spPr>
        <p:txBody>
          <a:bodyPr/>
          <a:lstStyle/>
          <a:p>
            <a:r>
              <a:rPr lang="en-US" dirty="0"/>
              <a:t>How Naïve Bayes Work?</a:t>
            </a:r>
          </a:p>
        </p:txBody>
      </p:sp>
      <p:sp>
        <p:nvSpPr>
          <p:cNvPr id="4" name="Content Placeholder 3">
            <a:extLst>
              <a:ext uri="{FF2B5EF4-FFF2-40B4-BE49-F238E27FC236}">
                <a16:creationId xmlns:a16="http://schemas.microsoft.com/office/drawing/2014/main" id="{83E9D06B-C359-855B-3DDB-BEAB08E9205F}"/>
              </a:ext>
            </a:extLst>
          </p:cNvPr>
          <p:cNvSpPr>
            <a:spLocks noGrp="1"/>
          </p:cNvSpPr>
          <p:nvPr>
            <p:ph sz="half" idx="1"/>
          </p:nvPr>
        </p:nvSpPr>
        <p:spPr>
          <a:xfrm>
            <a:off x="365760" y="925689"/>
            <a:ext cx="8459893" cy="3483752"/>
          </a:xfrm>
        </p:spPr>
        <p:txBody>
          <a:bodyPr>
            <a:normAutofit/>
          </a:bodyPr>
          <a:lstStyle/>
          <a:p>
            <a:r>
              <a:rPr lang="en-US" sz="2000" dirty="0"/>
              <a:t>Naive Bayes uses a similar method to predict the probability of different classes based on various attributes. </a:t>
            </a:r>
          </a:p>
          <a:p>
            <a:r>
              <a:rPr lang="en-US" sz="2000" dirty="0"/>
              <a:t>This algorithm is mostly used in text classification and with problems having multiple classes.</a:t>
            </a:r>
          </a:p>
        </p:txBody>
      </p:sp>
    </p:spTree>
    <p:extLst>
      <p:ext uri="{BB962C8B-B14F-4D97-AF65-F5344CB8AC3E}">
        <p14:creationId xmlns:p14="http://schemas.microsoft.com/office/powerpoint/2010/main" val="261728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4446-6A62-83C0-5467-B2951857FFB3}"/>
              </a:ext>
            </a:extLst>
          </p:cNvPr>
          <p:cNvSpPr>
            <a:spLocks noGrp="1"/>
          </p:cNvSpPr>
          <p:nvPr>
            <p:ph type="title"/>
          </p:nvPr>
        </p:nvSpPr>
        <p:spPr/>
        <p:txBody>
          <a:bodyPr/>
          <a:lstStyle/>
          <a:p>
            <a:r>
              <a:rPr lang="en-US" dirty="0"/>
              <a:t>Types of Naïve Bayes</a:t>
            </a:r>
          </a:p>
        </p:txBody>
      </p:sp>
    </p:spTree>
    <p:extLst>
      <p:ext uri="{BB962C8B-B14F-4D97-AF65-F5344CB8AC3E}">
        <p14:creationId xmlns:p14="http://schemas.microsoft.com/office/powerpoint/2010/main" val="142196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A1E4-4CD6-9D4F-D343-66DF81B705D9}"/>
              </a:ext>
            </a:extLst>
          </p:cNvPr>
          <p:cNvSpPr>
            <a:spLocks noGrp="1"/>
          </p:cNvSpPr>
          <p:nvPr>
            <p:ph type="title"/>
          </p:nvPr>
        </p:nvSpPr>
        <p:spPr/>
        <p:txBody>
          <a:bodyPr/>
          <a:lstStyle/>
          <a:p>
            <a:r>
              <a:rPr lang="en-US" dirty="0"/>
              <a:t>Types of Naïve Bayes</a:t>
            </a:r>
          </a:p>
        </p:txBody>
      </p:sp>
      <p:sp>
        <p:nvSpPr>
          <p:cNvPr id="4" name="Content Placeholder 3">
            <a:extLst>
              <a:ext uri="{FF2B5EF4-FFF2-40B4-BE49-F238E27FC236}">
                <a16:creationId xmlns:a16="http://schemas.microsoft.com/office/drawing/2014/main" id="{847F1D3E-A2D7-4B00-BB02-E7F07CE5C49A}"/>
              </a:ext>
            </a:extLst>
          </p:cNvPr>
          <p:cNvSpPr>
            <a:spLocks noGrp="1"/>
          </p:cNvSpPr>
          <p:nvPr>
            <p:ph sz="half" idx="1"/>
          </p:nvPr>
        </p:nvSpPr>
        <p:spPr>
          <a:xfrm>
            <a:off x="457200" y="914400"/>
            <a:ext cx="8229600" cy="3495041"/>
          </a:xfrm>
        </p:spPr>
        <p:txBody>
          <a:bodyPr>
            <a:normAutofit/>
          </a:bodyPr>
          <a:lstStyle/>
          <a:p>
            <a:r>
              <a:rPr lang="en-US" sz="2000" dirty="0"/>
              <a:t>The different types of Naïve Bayes algorithms are :</a:t>
            </a:r>
          </a:p>
          <a:p>
            <a:pPr marL="0" indent="0">
              <a:buNone/>
            </a:pPr>
            <a:r>
              <a:rPr lang="en-US" sz="2000" b="1" dirty="0"/>
              <a:t>Gaussian Naïve Bayes:</a:t>
            </a:r>
            <a:r>
              <a:rPr lang="en-US" sz="2000" dirty="0"/>
              <a:t> </a:t>
            </a:r>
          </a:p>
          <a:p>
            <a:r>
              <a:rPr lang="en-US" sz="2000" dirty="0"/>
              <a:t>The Gaussian model assumes that features follow a normal distribution. </a:t>
            </a:r>
          </a:p>
          <a:p>
            <a:r>
              <a:rPr lang="en-US" sz="2000" dirty="0"/>
              <a:t>This means if predictors take continuous values instead of discrete, then the model assumes that these values are sampled from the Gaussian distribution.</a:t>
            </a:r>
          </a:p>
          <a:p>
            <a:endParaRPr lang="en-US" sz="2000" dirty="0"/>
          </a:p>
        </p:txBody>
      </p:sp>
    </p:spTree>
    <p:extLst>
      <p:ext uri="{BB962C8B-B14F-4D97-AF65-F5344CB8AC3E}">
        <p14:creationId xmlns:p14="http://schemas.microsoft.com/office/powerpoint/2010/main" val="357997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A1E4-4CD6-9D4F-D343-66DF81B705D9}"/>
              </a:ext>
            </a:extLst>
          </p:cNvPr>
          <p:cNvSpPr>
            <a:spLocks noGrp="1"/>
          </p:cNvSpPr>
          <p:nvPr>
            <p:ph type="title"/>
          </p:nvPr>
        </p:nvSpPr>
        <p:spPr/>
        <p:txBody>
          <a:bodyPr/>
          <a:lstStyle/>
          <a:p>
            <a:r>
              <a:rPr lang="en-US" dirty="0"/>
              <a:t>Types of Naïve Bayes</a:t>
            </a:r>
          </a:p>
        </p:txBody>
      </p:sp>
      <p:sp>
        <p:nvSpPr>
          <p:cNvPr id="4" name="Content Placeholder 3">
            <a:extLst>
              <a:ext uri="{FF2B5EF4-FFF2-40B4-BE49-F238E27FC236}">
                <a16:creationId xmlns:a16="http://schemas.microsoft.com/office/drawing/2014/main" id="{847F1D3E-A2D7-4B00-BB02-E7F07CE5C49A}"/>
              </a:ext>
            </a:extLst>
          </p:cNvPr>
          <p:cNvSpPr>
            <a:spLocks noGrp="1"/>
          </p:cNvSpPr>
          <p:nvPr>
            <p:ph sz="half" idx="1"/>
          </p:nvPr>
        </p:nvSpPr>
        <p:spPr>
          <a:xfrm>
            <a:off x="457200" y="914400"/>
            <a:ext cx="8229600" cy="3495041"/>
          </a:xfrm>
        </p:spPr>
        <p:txBody>
          <a:bodyPr>
            <a:normAutofit/>
          </a:bodyPr>
          <a:lstStyle/>
          <a:p>
            <a:r>
              <a:rPr lang="en-US" sz="2000" dirty="0"/>
              <a:t>The different types of Naïve Bayes algorithms are :</a:t>
            </a:r>
          </a:p>
          <a:p>
            <a:pPr marL="0" indent="0">
              <a:buNone/>
            </a:pPr>
            <a:r>
              <a:rPr lang="en-US" sz="2000" b="1" dirty="0"/>
              <a:t>Multinomial Naïve Bayes:</a:t>
            </a:r>
          </a:p>
          <a:p>
            <a:r>
              <a:rPr lang="en-US" sz="2000" dirty="0"/>
              <a:t>The Multinomial Naïve Bayes classifier is used when the data is multinomial distributed. </a:t>
            </a:r>
          </a:p>
          <a:p>
            <a:r>
              <a:rPr lang="en-US" sz="2000" dirty="0"/>
              <a:t>It is primarily used for document classification problems, it means a particular document belongs to which category such as Sports, Politics, education, etc.</a:t>
            </a:r>
          </a:p>
          <a:p>
            <a:r>
              <a:rPr lang="en-US" sz="2000" dirty="0"/>
              <a:t>The classifier uses the frequency of words for the predictors.</a:t>
            </a:r>
          </a:p>
        </p:txBody>
      </p:sp>
    </p:spTree>
    <p:extLst>
      <p:ext uri="{BB962C8B-B14F-4D97-AF65-F5344CB8AC3E}">
        <p14:creationId xmlns:p14="http://schemas.microsoft.com/office/powerpoint/2010/main" val="13475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97D8-0464-1CC6-8785-7BA8AF592E01}"/>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709228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A1E4-4CD6-9D4F-D343-66DF81B705D9}"/>
              </a:ext>
            </a:extLst>
          </p:cNvPr>
          <p:cNvSpPr>
            <a:spLocks noGrp="1"/>
          </p:cNvSpPr>
          <p:nvPr>
            <p:ph type="title"/>
          </p:nvPr>
        </p:nvSpPr>
        <p:spPr/>
        <p:txBody>
          <a:bodyPr/>
          <a:lstStyle/>
          <a:p>
            <a:r>
              <a:rPr lang="en-US" dirty="0"/>
              <a:t>Types of Naïve Bayes</a:t>
            </a:r>
          </a:p>
        </p:txBody>
      </p:sp>
      <p:sp>
        <p:nvSpPr>
          <p:cNvPr id="4" name="Content Placeholder 3">
            <a:extLst>
              <a:ext uri="{FF2B5EF4-FFF2-40B4-BE49-F238E27FC236}">
                <a16:creationId xmlns:a16="http://schemas.microsoft.com/office/drawing/2014/main" id="{847F1D3E-A2D7-4B00-BB02-E7F07CE5C49A}"/>
              </a:ext>
            </a:extLst>
          </p:cNvPr>
          <p:cNvSpPr>
            <a:spLocks noGrp="1"/>
          </p:cNvSpPr>
          <p:nvPr>
            <p:ph sz="half" idx="1"/>
          </p:nvPr>
        </p:nvSpPr>
        <p:spPr>
          <a:xfrm>
            <a:off x="457200" y="914400"/>
            <a:ext cx="8229600" cy="3495041"/>
          </a:xfrm>
        </p:spPr>
        <p:txBody>
          <a:bodyPr>
            <a:normAutofit/>
          </a:bodyPr>
          <a:lstStyle/>
          <a:p>
            <a:r>
              <a:rPr lang="en-US" sz="2000" dirty="0"/>
              <a:t>The different types of Naïve Bayes algorithms are :</a:t>
            </a:r>
          </a:p>
          <a:p>
            <a:pPr marL="0" indent="0">
              <a:buNone/>
            </a:pPr>
            <a:r>
              <a:rPr lang="en-US" sz="2000" b="1" dirty="0"/>
              <a:t>Bernoulli Naïve Bayes</a:t>
            </a:r>
            <a:r>
              <a:rPr lang="en-US" sz="2000" dirty="0"/>
              <a:t>: </a:t>
            </a:r>
          </a:p>
          <a:p>
            <a:r>
              <a:rPr lang="en-US" sz="2000" dirty="0"/>
              <a:t>The Bernoulli classifier works similar to the Multinomial classifier, but the predictor variables are the independent Booleans variables.</a:t>
            </a:r>
          </a:p>
          <a:p>
            <a:r>
              <a:rPr lang="en-US" sz="2000" dirty="0"/>
              <a:t>Such as if a particular word is present or not in a document. </a:t>
            </a:r>
          </a:p>
          <a:p>
            <a:r>
              <a:rPr lang="en-US" sz="2000" dirty="0"/>
              <a:t>This model is also famous for document classification tasks for the predictors.</a:t>
            </a:r>
          </a:p>
        </p:txBody>
      </p:sp>
    </p:spTree>
    <p:extLst>
      <p:ext uri="{BB962C8B-B14F-4D97-AF65-F5344CB8AC3E}">
        <p14:creationId xmlns:p14="http://schemas.microsoft.com/office/powerpoint/2010/main" val="168203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A1E4-4CD6-9D4F-D343-66DF81B705D9}"/>
              </a:ext>
            </a:extLst>
          </p:cNvPr>
          <p:cNvSpPr>
            <a:spLocks noGrp="1"/>
          </p:cNvSpPr>
          <p:nvPr>
            <p:ph type="title"/>
          </p:nvPr>
        </p:nvSpPr>
        <p:spPr/>
        <p:txBody>
          <a:bodyPr/>
          <a:lstStyle/>
          <a:p>
            <a:r>
              <a:rPr lang="en-US" dirty="0"/>
              <a:t>Types of Naïve Bayes</a:t>
            </a:r>
          </a:p>
        </p:txBody>
      </p:sp>
      <p:sp>
        <p:nvSpPr>
          <p:cNvPr id="4" name="Content Placeholder 3">
            <a:extLst>
              <a:ext uri="{FF2B5EF4-FFF2-40B4-BE49-F238E27FC236}">
                <a16:creationId xmlns:a16="http://schemas.microsoft.com/office/drawing/2014/main" id="{847F1D3E-A2D7-4B00-BB02-E7F07CE5C49A}"/>
              </a:ext>
            </a:extLst>
          </p:cNvPr>
          <p:cNvSpPr>
            <a:spLocks noGrp="1"/>
          </p:cNvSpPr>
          <p:nvPr>
            <p:ph sz="half" idx="1"/>
          </p:nvPr>
        </p:nvSpPr>
        <p:spPr>
          <a:xfrm>
            <a:off x="457200" y="914400"/>
            <a:ext cx="8229600" cy="3495041"/>
          </a:xfrm>
        </p:spPr>
        <p:txBody>
          <a:bodyPr>
            <a:normAutofit/>
          </a:bodyPr>
          <a:lstStyle/>
          <a:p>
            <a:r>
              <a:rPr lang="en-US" sz="2000" dirty="0"/>
              <a:t>The different types of Naïve Bayes algorithms are :</a:t>
            </a:r>
          </a:p>
          <a:p>
            <a:pPr marL="0" indent="0">
              <a:buNone/>
            </a:pPr>
            <a:r>
              <a:rPr lang="en-US" sz="2000" b="1" i="0" u="none" strike="noStrike" dirty="0">
                <a:effectLst/>
              </a:rPr>
              <a:t>Complement</a:t>
            </a:r>
            <a:r>
              <a:rPr lang="en-US" sz="2000" b="0" i="0" dirty="0">
                <a:effectLst/>
              </a:rPr>
              <a:t> </a:t>
            </a:r>
            <a:r>
              <a:rPr lang="en-US" sz="2000" b="1" i="0" dirty="0">
                <a:effectLst/>
              </a:rPr>
              <a:t>Naive Bayes: </a:t>
            </a:r>
          </a:p>
          <a:p>
            <a:r>
              <a:rPr lang="en-US" sz="2000" b="0" i="0" dirty="0">
                <a:effectLst/>
              </a:rPr>
              <a:t>It is an adaptation of Multinomial NB where the complement of each class is used to calculate the model weights. </a:t>
            </a:r>
          </a:p>
          <a:p>
            <a:r>
              <a:rPr lang="en-US" sz="2000" b="0" i="0" dirty="0">
                <a:effectLst/>
              </a:rPr>
              <a:t>So, this is suitable for </a:t>
            </a:r>
            <a:r>
              <a:rPr lang="en-US" sz="2000" b="0" i="0" u="none" strike="noStrike" dirty="0">
                <a:effectLst/>
              </a:rPr>
              <a:t>imbalanced data </a:t>
            </a:r>
            <a:r>
              <a:rPr lang="en-US" sz="2000" b="0" i="0" dirty="0">
                <a:effectLst/>
              </a:rPr>
              <a:t>sets and often outperforms the MNB on text classification tasks.</a:t>
            </a:r>
          </a:p>
        </p:txBody>
      </p:sp>
    </p:spTree>
    <p:extLst>
      <p:ext uri="{BB962C8B-B14F-4D97-AF65-F5344CB8AC3E}">
        <p14:creationId xmlns:p14="http://schemas.microsoft.com/office/powerpoint/2010/main" val="300588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A1E4-4CD6-9D4F-D343-66DF81B705D9}"/>
              </a:ext>
            </a:extLst>
          </p:cNvPr>
          <p:cNvSpPr>
            <a:spLocks noGrp="1"/>
          </p:cNvSpPr>
          <p:nvPr>
            <p:ph type="title"/>
          </p:nvPr>
        </p:nvSpPr>
        <p:spPr/>
        <p:txBody>
          <a:bodyPr/>
          <a:lstStyle/>
          <a:p>
            <a:r>
              <a:rPr lang="en-US" dirty="0"/>
              <a:t>Types of Naïve Bayes</a:t>
            </a:r>
          </a:p>
        </p:txBody>
      </p:sp>
      <p:sp>
        <p:nvSpPr>
          <p:cNvPr id="4" name="Content Placeholder 3">
            <a:extLst>
              <a:ext uri="{FF2B5EF4-FFF2-40B4-BE49-F238E27FC236}">
                <a16:creationId xmlns:a16="http://schemas.microsoft.com/office/drawing/2014/main" id="{847F1D3E-A2D7-4B00-BB02-E7F07CE5C49A}"/>
              </a:ext>
            </a:extLst>
          </p:cNvPr>
          <p:cNvSpPr>
            <a:spLocks noGrp="1"/>
          </p:cNvSpPr>
          <p:nvPr>
            <p:ph sz="half" idx="1"/>
          </p:nvPr>
        </p:nvSpPr>
        <p:spPr>
          <a:xfrm>
            <a:off x="457200" y="914400"/>
            <a:ext cx="8229600" cy="3495041"/>
          </a:xfrm>
        </p:spPr>
        <p:txBody>
          <a:bodyPr>
            <a:normAutofit/>
          </a:bodyPr>
          <a:lstStyle/>
          <a:p>
            <a:r>
              <a:rPr lang="en-US" sz="2000" dirty="0"/>
              <a:t>The different types of Naïve Bayes algorithms are :</a:t>
            </a:r>
          </a:p>
          <a:p>
            <a:pPr marL="0" indent="0">
              <a:buNone/>
            </a:pPr>
            <a:r>
              <a:rPr lang="en-US" sz="2000" b="1" i="0" u="none" strike="noStrike" dirty="0">
                <a:effectLst/>
              </a:rPr>
              <a:t>Categorical</a:t>
            </a:r>
            <a:r>
              <a:rPr lang="en-US" sz="2000" b="0" i="0" dirty="0">
                <a:effectLst/>
              </a:rPr>
              <a:t> </a:t>
            </a:r>
            <a:r>
              <a:rPr lang="en-US" sz="2000" b="1" i="0" dirty="0">
                <a:effectLst/>
              </a:rPr>
              <a:t>Naive Bayes: </a:t>
            </a:r>
          </a:p>
          <a:p>
            <a:r>
              <a:rPr lang="en-US" sz="2000" b="0" i="0" dirty="0">
                <a:effectLst/>
              </a:rPr>
              <a:t>Categorical Naive Bayes is useful if the features are categorically distributed. </a:t>
            </a:r>
          </a:p>
          <a:p>
            <a:r>
              <a:rPr lang="en-US" sz="2000" b="0" i="0" dirty="0">
                <a:effectLst/>
              </a:rPr>
              <a:t>We have to encode the categorical variable in the numeric format using the ordinal encoder for using this algorithm.</a:t>
            </a:r>
          </a:p>
        </p:txBody>
      </p:sp>
    </p:spTree>
    <p:extLst>
      <p:ext uri="{BB962C8B-B14F-4D97-AF65-F5344CB8AC3E}">
        <p14:creationId xmlns:p14="http://schemas.microsoft.com/office/powerpoint/2010/main" val="203200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05F4-B195-6266-8DBC-EAAE94293E7A}"/>
              </a:ext>
            </a:extLst>
          </p:cNvPr>
          <p:cNvSpPr>
            <a:spLocks noGrp="1"/>
          </p:cNvSpPr>
          <p:nvPr>
            <p:ph type="title"/>
          </p:nvPr>
        </p:nvSpPr>
        <p:spPr/>
        <p:txBody>
          <a:bodyPr/>
          <a:lstStyle/>
          <a:p>
            <a:r>
              <a:rPr lang="en-US" dirty="0"/>
              <a:t>Application of Naïve Bayes</a:t>
            </a:r>
          </a:p>
        </p:txBody>
      </p:sp>
    </p:spTree>
    <p:extLst>
      <p:ext uri="{BB962C8B-B14F-4D97-AF65-F5344CB8AC3E}">
        <p14:creationId xmlns:p14="http://schemas.microsoft.com/office/powerpoint/2010/main" val="928652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5CC1-5AAB-BF7D-4382-E7A6C2A2D79B}"/>
              </a:ext>
            </a:extLst>
          </p:cNvPr>
          <p:cNvSpPr>
            <a:spLocks noGrp="1"/>
          </p:cNvSpPr>
          <p:nvPr>
            <p:ph type="title"/>
          </p:nvPr>
        </p:nvSpPr>
        <p:spPr/>
        <p:txBody>
          <a:bodyPr/>
          <a:lstStyle/>
          <a:p>
            <a:r>
              <a:rPr lang="en-US" dirty="0"/>
              <a:t>Application of Naïve Bayes</a:t>
            </a:r>
          </a:p>
        </p:txBody>
      </p:sp>
      <p:sp>
        <p:nvSpPr>
          <p:cNvPr id="4" name="Content Placeholder 3">
            <a:extLst>
              <a:ext uri="{FF2B5EF4-FFF2-40B4-BE49-F238E27FC236}">
                <a16:creationId xmlns:a16="http://schemas.microsoft.com/office/drawing/2014/main" id="{DA5AA0C9-D85F-1815-549B-2B3541E2F8C8}"/>
              </a:ext>
            </a:extLst>
          </p:cNvPr>
          <p:cNvSpPr>
            <a:spLocks noGrp="1"/>
          </p:cNvSpPr>
          <p:nvPr>
            <p:ph sz="half" idx="1"/>
          </p:nvPr>
        </p:nvSpPr>
        <p:spPr>
          <a:xfrm>
            <a:off x="457200" y="986589"/>
            <a:ext cx="8229600" cy="3422852"/>
          </a:xfrm>
        </p:spPr>
        <p:txBody>
          <a:bodyPr>
            <a:normAutofit/>
          </a:bodyPr>
          <a:lstStyle/>
          <a:p>
            <a:pPr marL="0" indent="0">
              <a:buNone/>
            </a:pPr>
            <a:r>
              <a:rPr lang="en-US" sz="2000" b="1" dirty="0"/>
              <a:t>Real-time Prediction: </a:t>
            </a:r>
          </a:p>
          <a:p>
            <a:r>
              <a:rPr lang="en-US" sz="2000" dirty="0"/>
              <a:t>Naive Bayes is an eager learning classifier, and it is sure fast. </a:t>
            </a:r>
          </a:p>
          <a:p>
            <a:r>
              <a:rPr lang="en-US" sz="2000" dirty="0"/>
              <a:t>Thus, it could be used for making predictions in real-time.</a:t>
            </a:r>
          </a:p>
          <a:p>
            <a:pPr marL="0" indent="0">
              <a:buNone/>
            </a:pPr>
            <a:r>
              <a:rPr lang="en-US" sz="2000" b="1" dirty="0"/>
              <a:t>Multi-class Prediction: </a:t>
            </a:r>
          </a:p>
          <a:p>
            <a:r>
              <a:rPr lang="en-US" sz="2000" dirty="0"/>
              <a:t>This algorithm is also well known for multi-class prediction feature.</a:t>
            </a:r>
          </a:p>
          <a:p>
            <a:r>
              <a:rPr lang="en-US" sz="2000" dirty="0"/>
              <a:t>Here we can predict the probability of multiple classes of target variables.</a:t>
            </a:r>
          </a:p>
          <a:p>
            <a:endParaRPr lang="en-US" sz="2000" dirty="0"/>
          </a:p>
        </p:txBody>
      </p:sp>
    </p:spTree>
    <p:extLst>
      <p:ext uri="{BB962C8B-B14F-4D97-AF65-F5344CB8AC3E}">
        <p14:creationId xmlns:p14="http://schemas.microsoft.com/office/powerpoint/2010/main" val="387157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5CC1-5AAB-BF7D-4382-E7A6C2A2D79B}"/>
              </a:ext>
            </a:extLst>
          </p:cNvPr>
          <p:cNvSpPr>
            <a:spLocks noGrp="1"/>
          </p:cNvSpPr>
          <p:nvPr>
            <p:ph type="title"/>
          </p:nvPr>
        </p:nvSpPr>
        <p:spPr/>
        <p:txBody>
          <a:bodyPr/>
          <a:lstStyle/>
          <a:p>
            <a:r>
              <a:rPr lang="en-US" dirty="0"/>
              <a:t>Application of Naïve Bayes</a:t>
            </a:r>
          </a:p>
        </p:txBody>
      </p:sp>
      <p:sp>
        <p:nvSpPr>
          <p:cNvPr id="4" name="Content Placeholder 3">
            <a:extLst>
              <a:ext uri="{FF2B5EF4-FFF2-40B4-BE49-F238E27FC236}">
                <a16:creationId xmlns:a16="http://schemas.microsoft.com/office/drawing/2014/main" id="{DA5AA0C9-D85F-1815-549B-2B3541E2F8C8}"/>
              </a:ext>
            </a:extLst>
          </p:cNvPr>
          <p:cNvSpPr>
            <a:spLocks noGrp="1"/>
          </p:cNvSpPr>
          <p:nvPr>
            <p:ph sz="half" idx="1"/>
          </p:nvPr>
        </p:nvSpPr>
        <p:spPr>
          <a:xfrm>
            <a:off x="457200" y="986589"/>
            <a:ext cx="8229600" cy="3422852"/>
          </a:xfrm>
        </p:spPr>
        <p:txBody>
          <a:bodyPr>
            <a:normAutofit/>
          </a:bodyPr>
          <a:lstStyle/>
          <a:p>
            <a:pPr marL="0" indent="0">
              <a:buNone/>
            </a:pPr>
            <a:r>
              <a:rPr lang="en-US" sz="2000" b="1" dirty="0"/>
              <a:t>Text classification/ Spam Filtering/ Sentiment Analysis:</a:t>
            </a:r>
            <a:r>
              <a:rPr lang="en-US" sz="2000" dirty="0"/>
              <a:t> </a:t>
            </a:r>
          </a:p>
          <a:p>
            <a:r>
              <a:rPr lang="en-US" sz="2000" dirty="0"/>
              <a:t>Naive Bayes classifiers mostly used in text classification (due to better results in multi-class problems and independence rule) have a higher success rate as compared to other algorithms. </a:t>
            </a:r>
          </a:p>
          <a:p>
            <a:r>
              <a:rPr lang="en-US" sz="2000" dirty="0"/>
              <a:t>As a result, it is widely used in Spam filtering (identify spam e-mail) and Sentiment Analysis (in social media analysis, to identify positive and negative customer sentiments)</a:t>
            </a:r>
          </a:p>
        </p:txBody>
      </p:sp>
    </p:spTree>
    <p:extLst>
      <p:ext uri="{BB962C8B-B14F-4D97-AF65-F5344CB8AC3E}">
        <p14:creationId xmlns:p14="http://schemas.microsoft.com/office/powerpoint/2010/main" val="87816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5CC1-5AAB-BF7D-4382-E7A6C2A2D79B}"/>
              </a:ext>
            </a:extLst>
          </p:cNvPr>
          <p:cNvSpPr>
            <a:spLocks noGrp="1"/>
          </p:cNvSpPr>
          <p:nvPr>
            <p:ph type="title"/>
          </p:nvPr>
        </p:nvSpPr>
        <p:spPr/>
        <p:txBody>
          <a:bodyPr/>
          <a:lstStyle/>
          <a:p>
            <a:r>
              <a:rPr lang="en-US" dirty="0"/>
              <a:t>Application of Naïve Bayes</a:t>
            </a:r>
          </a:p>
        </p:txBody>
      </p:sp>
      <p:sp>
        <p:nvSpPr>
          <p:cNvPr id="4" name="Content Placeholder 3">
            <a:extLst>
              <a:ext uri="{FF2B5EF4-FFF2-40B4-BE49-F238E27FC236}">
                <a16:creationId xmlns:a16="http://schemas.microsoft.com/office/drawing/2014/main" id="{DA5AA0C9-D85F-1815-549B-2B3541E2F8C8}"/>
              </a:ext>
            </a:extLst>
          </p:cNvPr>
          <p:cNvSpPr>
            <a:spLocks noGrp="1"/>
          </p:cNvSpPr>
          <p:nvPr>
            <p:ph sz="half" idx="1"/>
          </p:nvPr>
        </p:nvSpPr>
        <p:spPr>
          <a:xfrm>
            <a:off x="457200" y="986589"/>
            <a:ext cx="8229600" cy="3422852"/>
          </a:xfrm>
        </p:spPr>
        <p:txBody>
          <a:bodyPr>
            <a:normAutofit/>
          </a:bodyPr>
          <a:lstStyle/>
          <a:p>
            <a:pPr marL="0" indent="0">
              <a:buNone/>
            </a:pPr>
            <a:r>
              <a:rPr lang="en-US" sz="2000" b="1" dirty="0"/>
              <a:t>Recommendation System: </a:t>
            </a:r>
          </a:p>
          <a:p>
            <a:r>
              <a:rPr lang="en-US" sz="2000" dirty="0"/>
              <a:t>Naive Bayes Classifier and Collaborative Filtering together build a Recommendation System that uses machine learning and data mining techniques to filter unseen information and predict whether a user would like a given resource or not.</a:t>
            </a:r>
          </a:p>
        </p:txBody>
      </p:sp>
    </p:spTree>
    <p:extLst>
      <p:ext uri="{BB962C8B-B14F-4D97-AF65-F5344CB8AC3E}">
        <p14:creationId xmlns:p14="http://schemas.microsoft.com/office/powerpoint/2010/main" val="426221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DC36-F279-B5A9-19B5-815E861AD437}"/>
              </a:ext>
            </a:extLst>
          </p:cNvPr>
          <p:cNvSpPr>
            <a:spLocks noGrp="1"/>
          </p:cNvSpPr>
          <p:nvPr>
            <p:ph type="title"/>
          </p:nvPr>
        </p:nvSpPr>
        <p:spPr/>
        <p:txBody>
          <a:bodyPr/>
          <a:lstStyle/>
          <a:p>
            <a:r>
              <a:rPr lang="en-US" dirty="0"/>
              <a:t>Advantages of Naïve Bayes</a:t>
            </a:r>
          </a:p>
        </p:txBody>
      </p:sp>
      <p:sp>
        <p:nvSpPr>
          <p:cNvPr id="4" name="Content Placeholder 3">
            <a:extLst>
              <a:ext uri="{FF2B5EF4-FFF2-40B4-BE49-F238E27FC236}">
                <a16:creationId xmlns:a16="http://schemas.microsoft.com/office/drawing/2014/main" id="{AF6BEBFB-421E-B4DC-7161-FE0CCA627C6D}"/>
              </a:ext>
            </a:extLst>
          </p:cNvPr>
          <p:cNvSpPr>
            <a:spLocks noGrp="1"/>
          </p:cNvSpPr>
          <p:nvPr>
            <p:ph sz="half" idx="1"/>
          </p:nvPr>
        </p:nvSpPr>
        <p:spPr>
          <a:xfrm>
            <a:off x="457200" y="950495"/>
            <a:ext cx="8229600" cy="3458946"/>
          </a:xfrm>
        </p:spPr>
        <p:txBody>
          <a:bodyPr>
            <a:normAutofit/>
          </a:bodyPr>
          <a:lstStyle/>
          <a:p>
            <a:r>
              <a:rPr lang="en-US" sz="2000" dirty="0"/>
              <a:t>It is easy and fast to predict the class of test data set. It also performs well in multi-class prediction</a:t>
            </a:r>
          </a:p>
          <a:p>
            <a:r>
              <a:rPr lang="en-US" sz="2000" dirty="0"/>
              <a:t>When an assumption of independence holds, a Naive Bayes classifier performs better compared to other models like logistic regression and you need less training data.</a:t>
            </a:r>
          </a:p>
          <a:p>
            <a:r>
              <a:rPr lang="en-US" sz="2000" dirty="0"/>
              <a:t>It performs well in the case of categorical input variables compared to numerical variable(s). For numerical variables, normal distribution is assumed (bell curve, which is a strong assumption).</a:t>
            </a:r>
          </a:p>
          <a:p>
            <a:endParaRPr lang="en-US" sz="2000" dirty="0"/>
          </a:p>
        </p:txBody>
      </p:sp>
    </p:spTree>
    <p:extLst>
      <p:ext uri="{BB962C8B-B14F-4D97-AF65-F5344CB8AC3E}">
        <p14:creationId xmlns:p14="http://schemas.microsoft.com/office/powerpoint/2010/main" val="374310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5E32-CCEA-9F1E-2304-AF1A76834097}"/>
              </a:ext>
            </a:extLst>
          </p:cNvPr>
          <p:cNvSpPr>
            <a:spLocks noGrp="1"/>
          </p:cNvSpPr>
          <p:nvPr>
            <p:ph type="title"/>
          </p:nvPr>
        </p:nvSpPr>
        <p:spPr/>
        <p:txBody>
          <a:bodyPr/>
          <a:lstStyle/>
          <a:p>
            <a:r>
              <a:rPr lang="en-US" dirty="0"/>
              <a:t>Disadvantage of Naïve Bayes</a:t>
            </a:r>
          </a:p>
        </p:txBody>
      </p:sp>
      <p:sp>
        <p:nvSpPr>
          <p:cNvPr id="4" name="Content Placeholder 3">
            <a:extLst>
              <a:ext uri="{FF2B5EF4-FFF2-40B4-BE49-F238E27FC236}">
                <a16:creationId xmlns:a16="http://schemas.microsoft.com/office/drawing/2014/main" id="{2D854271-644E-ADB0-D389-AEA731D64D27}"/>
              </a:ext>
            </a:extLst>
          </p:cNvPr>
          <p:cNvSpPr>
            <a:spLocks noGrp="1"/>
          </p:cNvSpPr>
          <p:nvPr>
            <p:ph sz="half" idx="1"/>
          </p:nvPr>
        </p:nvSpPr>
        <p:spPr>
          <a:xfrm>
            <a:off x="457200" y="938463"/>
            <a:ext cx="8229600" cy="3470978"/>
          </a:xfrm>
        </p:spPr>
        <p:txBody>
          <a:bodyPr>
            <a:noAutofit/>
          </a:bodyPr>
          <a:lstStyle/>
          <a:p>
            <a:r>
              <a:rPr lang="en-US" sz="2000" dirty="0"/>
              <a:t>If the categorical variable has a category (in the test data set), which was not observed in the training data set, then the model will assign a 0 (zero) probability and will be unable to make a prediction. </a:t>
            </a:r>
          </a:p>
          <a:p>
            <a:r>
              <a:rPr lang="en-US" sz="2000" dirty="0"/>
              <a:t>This is often known as “Zero Frequency”. </a:t>
            </a:r>
          </a:p>
          <a:p>
            <a:r>
              <a:rPr lang="en-US" sz="2000" dirty="0"/>
              <a:t>To solve this, we can use the smoothing technique. </a:t>
            </a:r>
          </a:p>
          <a:p>
            <a:r>
              <a:rPr lang="en-US" sz="2000" dirty="0"/>
              <a:t>One of the simplest smoothing techniques is called Laplace estimation.</a:t>
            </a:r>
          </a:p>
        </p:txBody>
      </p:sp>
    </p:spTree>
    <p:extLst>
      <p:ext uri="{BB962C8B-B14F-4D97-AF65-F5344CB8AC3E}">
        <p14:creationId xmlns:p14="http://schemas.microsoft.com/office/powerpoint/2010/main" val="88844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5E32-CCEA-9F1E-2304-AF1A76834097}"/>
              </a:ext>
            </a:extLst>
          </p:cNvPr>
          <p:cNvSpPr>
            <a:spLocks noGrp="1"/>
          </p:cNvSpPr>
          <p:nvPr>
            <p:ph type="title"/>
          </p:nvPr>
        </p:nvSpPr>
        <p:spPr/>
        <p:txBody>
          <a:bodyPr/>
          <a:lstStyle/>
          <a:p>
            <a:r>
              <a:rPr lang="en-US" dirty="0"/>
              <a:t>Disadvantage of Naïve Bayes</a:t>
            </a:r>
          </a:p>
        </p:txBody>
      </p:sp>
      <p:sp>
        <p:nvSpPr>
          <p:cNvPr id="4" name="Content Placeholder 3">
            <a:extLst>
              <a:ext uri="{FF2B5EF4-FFF2-40B4-BE49-F238E27FC236}">
                <a16:creationId xmlns:a16="http://schemas.microsoft.com/office/drawing/2014/main" id="{2D854271-644E-ADB0-D389-AEA731D64D27}"/>
              </a:ext>
            </a:extLst>
          </p:cNvPr>
          <p:cNvSpPr>
            <a:spLocks noGrp="1"/>
          </p:cNvSpPr>
          <p:nvPr>
            <p:ph sz="half" idx="1"/>
          </p:nvPr>
        </p:nvSpPr>
        <p:spPr>
          <a:xfrm>
            <a:off x="457200" y="938463"/>
            <a:ext cx="8229600" cy="3470978"/>
          </a:xfrm>
        </p:spPr>
        <p:txBody>
          <a:bodyPr>
            <a:noAutofit/>
          </a:bodyPr>
          <a:lstStyle/>
          <a:p>
            <a:r>
              <a:rPr lang="en-US" sz="2000" dirty="0"/>
              <a:t>On the other side Naïve Bayes is also known as a bad estimator, so the probability outputs from </a:t>
            </a:r>
            <a:r>
              <a:rPr lang="en-US" sz="2000" dirty="0" err="1"/>
              <a:t>predict_proba</a:t>
            </a:r>
            <a:r>
              <a:rPr lang="en-US" sz="2000" dirty="0"/>
              <a:t> are not to be taken too seriously.</a:t>
            </a:r>
          </a:p>
          <a:p>
            <a:r>
              <a:rPr lang="en-US" sz="2000" dirty="0"/>
              <a:t>Another limitation of Naïve Bayes is the assumption of independent predictors. </a:t>
            </a:r>
          </a:p>
          <a:p>
            <a:r>
              <a:rPr lang="en-US" sz="2000" dirty="0"/>
              <a:t>In real life, it is almost impossible that we get a set of predictors that are completely independent.</a:t>
            </a:r>
          </a:p>
          <a:p>
            <a:endParaRPr lang="en-US" sz="2000" dirty="0"/>
          </a:p>
        </p:txBody>
      </p:sp>
    </p:spTree>
    <p:extLst>
      <p:ext uri="{BB962C8B-B14F-4D97-AF65-F5344CB8AC3E}">
        <p14:creationId xmlns:p14="http://schemas.microsoft.com/office/powerpoint/2010/main" val="6734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BA48-3CEB-74A9-6CB8-DEEF45EF79D1}"/>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06003D00-4446-D03B-9C02-AD94A360791F}"/>
              </a:ext>
            </a:extLst>
          </p:cNvPr>
          <p:cNvSpPr>
            <a:spLocks noGrp="1"/>
          </p:cNvSpPr>
          <p:nvPr>
            <p:ph sz="half" idx="1"/>
          </p:nvPr>
        </p:nvSpPr>
        <p:spPr>
          <a:xfrm>
            <a:off x="457200" y="936978"/>
            <a:ext cx="8229600" cy="3472463"/>
          </a:xfrm>
        </p:spPr>
        <p:txBody>
          <a:bodyPr>
            <a:normAutofit/>
          </a:bodyPr>
          <a:lstStyle/>
          <a:p>
            <a:r>
              <a:rPr lang="en-US" sz="2000" b="0" i="0" dirty="0">
                <a:solidFill>
                  <a:srgbClr val="222222"/>
                </a:solidFill>
                <a:effectLst/>
              </a:rPr>
              <a:t>Let’s Assume you are working on a classification problem.</a:t>
            </a:r>
          </a:p>
          <a:p>
            <a:r>
              <a:rPr lang="en-US" sz="2000" b="0" i="0" dirty="0">
                <a:solidFill>
                  <a:srgbClr val="222222"/>
                </a:solidFill>
                <a:effectLst/>
              </a:rPr>
              <a:t>You have generated a set of hypotheses.</a:t>
            </a:r>
          </a:p>
          <a:p>
            <a:r>
              <a:rPr lang="en-US" sz="2000" dirty="0">
                <a:solidFill>
                  <a:srgbClr val="222222"/>
                </a:solidFill>
              </a:rPr>
              <a:t>C</a:t>
            </a:r>
            <a:r>
              <a:rPr lang="en-US" sz="2000" b="0" i="0" dirty="0">
                <a:solidFill>
                  <a:srgbClr val="222222"/>
                </a:solidFill>
                <a:effectLst/>
              </a:rPr>
              <a:t>reated features for the dataset.</a:t>
            </a:r>
          </a:p>
          <a:p>
            <a:r>
              <a:rPr lang="en-US" sz="2000" dirty="0">
                <a:solidFill>
                  <a:srgbClr val="222222"/>
                </a:solidFill>
              </a:rPr>
              <a:t>D</a:t>
            </a:r>
            <a:r>
              <a:rPr lang="en-US" sz="2000" b="0" i="0" dirty="0">
                <a:solidFill>
                  <a:srgbClr val="222222"/>
                </a:solidFill>
                <a:effectLst/>
              </a:rPr>
              <a:t>iscussed the importance of variables. </a:t>
            </a:r>
          </a:p>
          <a:p>
            <a:r>
              <a:rPr lang="en-US" sz="2000" b="0" i="0" dirty="0">
                <a:solidFill>
                  <a:srgbClr val="222222"/>
                </a:solidFill>
                <a:effectLst/>
              </a:rPr>
              <a:t>Within an hour, stakeholders want to see the first cut of the model.</a:t>
            </a:r>
          </a:p>
          <a:p>
            <a:r>
              <a:rPr lang="en-US" sz="2000" dirty="0">
                <a:solidFill>
                  <a:srgbClr val="222222"/>
                </a:solidFill>
              </a:rPr>
              <a:t>What will you do?</a:t>
            </a:r>
            <a:endParaRPr lang="en-US" sz="2000" dirty="0"/>
          </a:p>
        </p:txBody>
      </p:sp>
    </p:spTree>
    <p:extLst>
      <p:ext uri="{BB962C8B-B14F-4D97-AF65-F5344CB8AC3E}">
        <p14:creationId xmlns:p14="http://schemas.microsoft.com/office/powerpoint/2010/main" val="7224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BA48-3CEB-74A9-6CB8-DEEF45EF79D1}"/>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06003D00-4446-D03B-9C02-AD94A360791F}"/>
              </a:ext>
            </a:extLst>
          </p:cNvPr>
          <p:cNvSpPr>
            <a:spLocks noGrp="1"/>
          </p:cNvSpPr>
          <p:nvPr>
            <p:ph sz="half" idx="1"/>
          </p:nvPr>
        </p:nvSpPr>
        <p:spPr>
          <a:xfrm>
            <a:off x="457200" y="936978"/>
            <a:ext cx="8229600" cy="3472463"/>
          </a:xfrm>
        </p:spPr>
        <p:txBody>
          <a:bodyPr>
            <a:normAutofit/>
          </a:bodyPr>
          <a:lstStyle/>
          <a:p>
            <a:r>
              <a:rPr lang="en-US" sz="2000" b="0" i="0" dirty="0">
                <a:solidFill>
                  <a:srgbClr val="222222"/>
                </a:solidFill>
                <a:effectLst/>
              </a:rPr>
              <a:t>In such situations, you need to use the Naïve Bayes Classification Technique.</a:t>
            </a:r>
          </a:p>
          <a:p>
            <a:r>
              <a:rPr lang="en-US" sz="2000" b="0" i="0" dirty="0">
                <a:solidFill>
                  <a:srgbClr val="222222"/>
                </a:solidFill>
                <a:effectLst/>
              </a:rPr>
              <a:t>Naïve Bayes Classification Technique is extremely fast relative to other classification algorithms.</a:t>
            </a:r>
          </a:p>
          <a:p>
            <a:r>
              <a:rPr lang="en-US" sz="2000" dirty="0">
                <a:solidFill>
                  <a:srgbClr val="222222"/>
                </a:solidFill>
              </a:rPr>
              <a:t>It works on Bayes’ Theorem of probability to predict the class of unknown data sets.</a:t>
            </a:r>
            <a:endParaRPr lang="en-US" sz="2000" dirty="0"/>
          </a:p>
        </p:txBody>
      </p:sp>
    </p:spTree>
    <p:extLst>
      <p:ext uri="{BB962C8B-B14F-4D97-AF65-F5344CB8AC3E}">
        <p14:creationId xmlns:p14="http://schemas.microsoft.com/office/powerpoint/2010/main" val="377784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8670-9F34-FF88-8BDA-29C242BEE3A8}"/>
              </a:ext>
            </a:extLst>
          </p:cNvPr>
          <p:cNvSpPr>
            <a:spLocks noGrp="1"/>
          </p:cNvSpPr>
          <p:nvPr>
            <p:ph type="title"/>
          </p:nvPr>
        </p:nvSpPr>
        <p:spPr/>
        <p:txBody>
          <a:bodyPr/>
          <a:lstStyle/>
          <a:p>
            <a:r>
              <a:rPr lang="en-US" dirty="0"/>
              <a:t>Naïve Bayes</a:t>
            </a:r>
          </a:p>
        </p:txBody>
      </p:sp>
    </p:spTree>
    <p:extLst>
      <p:ext uri="{BB962C8B-B14F-4D97-AF65-F5344CB8AC3E}">
        <p14:creationId xmlns:p14="http://schemas.microsoft.com/office/powerpoint/2010/main" val="185613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42"/>
            <a:ext cx="8229600" cy="857250"/>
          </a:xfrm>
        </p:spPr>
        <p:txBody>
          <a:bodyPr>
            <a:normAutofit/>
          </a:bodyPr>
          <a:lstStyle/>
          <a:p>
            <a:r>
              <a:rPr lang="en-US" b="1" dirty="0"/>
              <a:t>Naïve Bayes</a:t>
            </a:r>
          </a:p>
        </p:txBody>
      </p:sp>
      <p:sp>
        <p:nvSpPr>
          <p:cNvPr id="4" name="Content Placeholder 3"/>
          <p:cNvSpPr>
            <a:spLocks noGrp="1"/>
          </p:cNvSpPr>
          <p:nvPr>
            <p:ph sz="half" idx="1"/>
          </p:nvPr>
        </p:nvSpPr>
        <p:spPr>
          <a:xfrm>
            <a:off x="1" y="698297"/>
            <a:ext cx="4992414" cy="3746905"/>
          </a:xfrm>
        </p:spPr>
        <p:txBody>
          <a:bodyPr>
            <a:normAutofit fontScale="70000" lnSpcReduction="20000"/>
          </a:bodyPr>
          <a:lstStyle/>
          <a:p>
            <a:r>
              <a:rPr lang="en-US" dirty="0"/>
              <a:t>While we may not realize this, this is the algorithm that’s most commonly used to sift through spam emails!</a:t>
            </a:r>
          </a:p>
          <a:p>
            <a:r>
              <a:rPr lang="en-US" dirty="0"/>
              <a:t>It applies what is known as a posterior probability using Bayes Theorem to do the categorization of the unstructured data. </a:t>
            </a:r>
          </a:p>
          <a:p>
            <a:r>
              <a:rPr lang="en-US" dirty="0"/>
              <a:t>And in doing so, it makes a naïve assumption that the predictors are independent, which may not be true.</a:t>
            </a:r>
          </a:p>
          <a:p>
            <a:r>
              <a:rPr lang="en-US" dirty="0"/>
              <a:t>The model works well with a small training dataset, provided all the classes of the categorical predictor are present.</a:t>
            </a:r>
          </a:p>
        </p:txBody>
      </p:sp>
      <p:sp>
        <p:nvSpPr>
          <p:cNvPr id="5" name="TextBox 4"/>
          <p:cNvSpPr txBox="1"/>
          <p:nvPr/>
        </p:nvSpPr>
        <p:spPr>
          <a:xfrm>
            <a:off x="4572000" y="3793390"/>
            <a:ext cx="1374345" cy="369332"/>
          </a:xfrm>
          <a:prstGeom prst="rect">
            <a:avLst/>
          </a:prstGeom>
          <a:solidFill>
            <a:schemeClr val="bg1"/>
          </a:solidFill>
        </p:spPr>
        <p:txBody>
          <a:bodyPr wrap="square" rtlCol="0">
            <a:spAutoFit/>
          </a:bodyPr>
          <a:lstStyle/>
          <a:p>
            <a:endParaRPr lang="en-US"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698297"/>
            <a:ext cx="4038600" cy="2301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9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2B8B-935F-D1D3-136A-F950CC773F13}"/>
              </a:ext>
            </a:extLst>
          </p:cNvPr>
          <p:cNvSpPr>
            <a:spLocks noGrp="1"/>
          </p:cNvSpPr>
          <p:nvPr>
            <p:ph type="title"/>
          </p:nvPr>
        </p:nvSpPr>
        <p:spPr>
          <a:xfrm>
            <a:off x="457200" y="0"/>
            <a:ext cx="8229600" cy="857250"/>
          </a:xfrm>
        </p:spPr>
        <p:txBody>
          <a:bodyPr/>
          <a:lstStyle/>
          <a:p>
            <a:r>
              <a:rPr lang="en-US" dirty="0"/>
              <a:t>Naïve Bayes</a:t>
            </a:r>
          </a:p>
        </p:txBody>
      </p:sp>
      <p:sp>
        <p:nvSpPr>
          <p:cNvPr id="4" name="Content Placeholder 3">
            <a:extLst>
              <a:ext uri="{FF2B5EF4-FFF2-40B4-BE49-F238E27FC236}">
                <a16:creationId xmlns:a16="http://schemas.microsoft.com/office/drawing/2014/main" id="{2A303A5E-F090-ED4C-E7A8-34EBC28005E6}"/>
              </a:ext>
            </a:extLst>
          </p:cNvPr>
          <p:cNvSpPr>
            <a:spLocks noGrp="1"/>
          </p:cNvSpPr>
          <p:nvPr>
            <p:ph sz="half" idx="1"/>
          </p:nvPr>
        </p:nvSpPr>
        <p:spPr>
          <a:xfrm>
            <a:off x="457200" y="693683"/>
            <a:ext cx="8229600" cy="3857296"/>
          </a:xfrm>
        </p:spPr>
        <p:txBody>
          <a:bodyPr>
            <a:noAutofit/>
          </a:bodyPr>
          <a:lstStyle/>
          <a:p>
            <a:r>
              <a:rPr lang="en-US" sz="2000" dirty="0"/>
              <a:t>It is a classification technique based on Bayes’ Theorem with an assumption of independence among predictors. </a:t>
            </a:r>
          </a:p>
          <a:p>
            <a:r>
              <a:rPr lang="en-US" sz="2000" dirty="0"/>
              <a:t>In simple terms, a Naive Bayes classifier assumes that the presence of a particular feature in a class is unrelated to the presence of any other feature.</a:t>
            </a:r>
          </a:p>
          <a:p>
            <a:r>
              <a:rPr lang="en-US" sz="2000" dirty="0"/>
              <a:t>For example, a fruit may be considered to be an apple if it is red, round, and about 3 inches in diameter. </a:t>
            </a:r>
          </a:p>
          <a:p>
            <a:r>
              <a:rPr lang="en-US" sz="2000" dirty="0"/>
              <a:t>Even if these features depend on each other or upon the existence of the other features, all of these properties independently contribute to the probability that this fruit is an apple.</a:t>
            </a:r>
          </a:p>
          <a:p>
            <a:r>
              <a:rPr lang="en-US" sz="2000" dirty="0"/>
              <a:t>This is why it is known as ‘Naïve’.</a:t>
            </a:r>
          </a:p>
          <a:p>
            <a:endParaRPr lang="en-US" sz="2000" dirty="0"/>
          </a:p>
          <a:p>
            <a:endParaRPr lang="en-US" sz="2000" dirty="0"/>
          </a:p>
        </p:txBody>
      </p:sp>
    </p:spTree>
    <p:extLst>
      <p:ext uri="{BB962C8B-B14F-4D97-AF65-F5344CB8AC3E}">
        <p14:creationId xmlns:p14="http://schemas.microsoft.com/office/powerpoint/2010/main" val="182835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2B8B-935F-D1D3-136A-F950CC773F13}"/>
              </a:ext>
            </a:extLst>
          </p:cNvPr>
          <p:cNvSpPr>
            <a:spLocks noGrp="1"/>
          </p:cNvSpPr>
          <p:nvPr>
            <p:ph type="title"/>
          </p:nvPr>
        </p:nvSpPr>
        <p:spPr>
          <a:xfrm>
            <a:off x="457200" y="0"/>
            <a:ext cx="8229600" cy="857250"/>
          </a:xfrm>
        </p:spPr>
        <p:txBody>
          <a:bodyPr/>
          <a:lstStyle/>
          <a:p>
            <a:r>
              <a:rPr lang="en-US" dirty="0"/>
              <a:t>Naïve Bayes</a:t>
            </a:r>
          </a:p>
        </p:txBody>
      </p:sp>
      <p:sp>
        <p:nvSpPr>
          <p:cNvPr id="4" name="Content Placeholder 3">
            <a:extLst>
              <a:ext uri="{FF2B5EF4-FFF2-40B4-BE49-F238E27FC236}">
                <a16:creationId xmlns:a16="http://schemas.microsoft.com/office/drawing/2014/main" id="{2A303A5E-F090-ED4C-E7A8-34EBC28005E6}"/>
              </a:ext>
            </a:extLst>
          </p:cNvPr>
          <p:cNvSpPr>
            <a:spLocks noGrp="1"/>
          </p:cNvSpPr>
          <p:nvPr>
            <p:ph sz="half" idx="1"/>
          </p:nvPr>
        </p:nvSpPr>
        <p:spPr>
          <a:xfrm>
            <a:off x="457200" y="693683"/>
            <a:ext cx="8229600" cy="3857296"/>
          </a:xfrm>
        </p:spPr>
        <p:txBody>
          <a:bodyPr>
            <a:noAutofit/>
          </a:bodyPr>
          <a:lstStyle/>
          <a:p>
            <a:r>
              <a:rPr lang="en-US" sz="2000" dirty="0"/>
              <a:t>Naive Bayes model is easy to build and particularly useful for very large data sets. </a:t>
            </a:r>
          </a:p>
          <a:p>
            <a:r>
              <a:rPr lang="en-US" sz="2000" dirty="0"/>
              <a:t>Along with simplicity, Naive Bayes is known to outperform even highly sophisticated classification methods.</a:t>
            </a:r>
          </a:p>
          <a:p>
            <a:endParaRPr lang="en-US" sz="2000" dirty="0"/>
          </a:p>
        </p:txBody>
      </p:sp>
    </p:spTree>
    <p:extLst>
      <p:ext uri="{BB962C8B-B14F-4D97-AF65-F5344CB8AC3E}">
        <p14:creationId xmlns:p14="http://schemas.microsoft.com/office/powerpoint/2010/main" val="342437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2B8B-935F-D1D3-136A-F950CC773F13}"/>
              </a:ext>
            </a:extLst>
          </p:cNvPr>
          <p:cNvSpPr>
            <a:spLocks noGrp="1"/>
          </p:cNvSpPr>
          <p:nvPr>
            <p:ph type="title"/>
          </p:nvPr>
        </p:nvSpPr>
        <p:spPr>
          <a:xfrm>
            <a:off x="457200" y="0"/>
            <a:ext cx="8229600" cy="857250"/>
          </a:xfrm>
        </p:spPr>
        <p:txBody>
          <a:bodyPr/>
          <a:lstStyle/>
          <a:p>
            <a:r>
              <a:rPr lang="en-US" dirty="0"/>
              <a:t>Naïve Bayes</a:t>
            </a:r>
          </a:p>
        </p:txBody>
      </p:sp>
      <p:sp>
        <p:nvSpPr>
          <p:cNvPr id="4" name="Content Placeholder 3">
            <a:extLst>
              <a:ext uri="{FF2B5EF4-FFF2-40B4-BE49-F238E27FC236}">
                <a16:creationId xmlns:a16="http://schemas.microsoft.com/office/drawing/2014/main" id="{2A303A5E-F090-ED4C-E7A8-34EBC28005E6}"/>
              </a:ext>
            </a:extLst>
          </p:cNvPr>
          <p:cNvSpPr>
            <a:spLocks noGrp="1"/>
          </p:cNvSpPr>
          <p:nvPr>
            <p:ph sz="half" idx="1"/>
          </p:nvPr>
        </p:nvSpPr>
        <p:spPr>
          <a:xfrm>
            <a:off x="457200" y="693683"/>
            <a:ext cx="8229600" cy="3857296"/>
          </a:xfrm>
        </p:spPr>
        <p:txBody>
          <a:bodyPr>
            <a:noAutofit/>
          </a:bodyPr>
          <a:lstStyle/>
          <a:p>
            <a:r>
              <a:rPr lang="en-US" sz="2000" dirty="0"/>
              <a:t>Bayes Theorem provides a way of computing posterior probability P(A|B) from P(A), P(B) and P(B|A).</a:t>
            </a:r>
          </a:p>
          <a:p>
            <a:endParaRPr lang="en-US" sz="2000" dirty="0"/>
          </a:p>
          <a:p>
            <a:r>
              <a:rPr lang="en-US" sz="2000" b="1" dirty="0"/>
              <a:t>P(A|B) is Posterior probability</a:t>
            </a:r>
            <a:r>
              <a:rPr lang="en-US" sz="2000" dirty="0"/>
              <a:t>: Probability of hypothesis A on the observed event B.</a:t>
            </a:r>
          </a:p>
          <a:p>
            <a:r>
              <a:rPr lang="en-US" sz="2000" b="1" dirty="0"/>
              <a:t>P(B|A) is Likelihood probability</a:t>
            </a:r>
            <a:r>
              <a:rPr lang="en-US" sz="2000" dirty="0"/>
              <a:t>: Probability of the evidence given that the probability of a hypothesis is true.</a:t>
            </a:r>
          </a:p>
          <a:p>
            <a:r>
              <a:rPr lang="en-US" sz="2000" b="1" dirty="0"/>
              <a:t>P(A) is Prior Probability</a:t>
            </a:r>
            <a:r>
              <a:rPr lang="en-US" sz="2000" dirty="0"/>
              <a:t>: Probability of the hypothesis before observing the evidence.</a:t>
            </a:r>
          </a:p>
          <a:p>
            <a:r>
              <a:rPr lang="en-US" sz="2000" b="1" dirty="0"/>
              <a:t>P(B) is Marginal Probability</a:t>
            </a:r>
            <a:r>
              <a:rPr lang="en-US" sz="2000" dirty="0"/>
              <a:t>: Probability of Evidence. </a:t>
            </a:r>
          </a:p>
        </p:txBody>
      </p:sp>
      <p:pic>
        <p:nvPicPr>
          <p:cNvPr id="3" name="Picture 2">
            <a:extLst>
              <a:ext uri="{FF2B5EF4-FFF2-40B4-BE49-F238E27FC236}">
                <a16:creationId xmlns:a16="http://schemas.microsoft.com/office/drawing/2014/main" id="{E7DB8A7C-F77B-CBD1-159B-064C79095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446" y="1214643"/>
            <a:ext cx="15811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64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2.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3.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1362</TotalTime>
  <Words>1490</Words>
  <Application>Microsoft Office PowerPoint</Application>
  <PresentationFormat>On-screen Show (16:9)</PresentationFormat>
  <Paragraphs>125</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Helvetica</vt:lpstr>
      <vt:lpstr>Lato</vt:lpstr>
      <vt:lpstr>Wingdings</vt:lpstr>
      <vt:lpstr>UTA Accessible Template</vt:lpstr>
      <vt:lpstr>DASC 5301-002</vt:lpstr>
      <vt:lpstr>Introduction</vt:lpstr>
      <vt:lpstr>Introduction</vt:lpstr>
      <vt:lpstr>Introduction</vt:lpstr>
      <vt:lpstr>Naïve Bayes</vt:lpstr>
      <vt:lpstr>Naïve Bayes</vt:lpstr>
      <vt:lpstr>Naïve Bayes</vt:lpstr>
      <vt:lpstr>Naïve Bayes</vt:lpstr>
      <vt:lpstr>Naïve Bayes</vt:lpstr>
      <vt:lpstr>How Naïve Bayes works?</vt:lpstr>
      <vt:lpstr>How Naïve Bayes Work?</vt:lpstr>
      <vt:lpstr>How Naïve Bayes Work?</vt:lpstr>
      <vt:lpstr>How Naïve Bayes Work?</vt:lpstr>
      <vt:lpstr>How Naïve Bayes Work?</vt:lpstr>
      <vt:lpstr>How Naïve Bayes Work?</vt:lpstr>
      <vt:lpstr>How Naïve Bayes Work?</vt:lpstr>
      <vt:lpstr>Types of Naïve Bayes</vt:lpstr>
      <vt:lpstr>Types of Naïve Bayes</vt:lpstr>
      <vt:lpstr>Types of Naïve Bayes</vt:lpstr>
      <vt:lpstr>Types of Naïve Bayes</vt:lpstr>
      <vt:lpstr>Types of Naïve Bayes</vt:lpstr>
      <vt:lpstr>Types of Naïve Bayes</vt:lpstr>
      <vt:lpstr>Application of Naïve Bayes</vt:lpstr>
      <vt:lpstr>Application of Naïve Bayes</vt:lpstr>
      <vt:lpstr>Application of Naïve Bayes</vt:lpstr>
      <vt:lpstr>Application of Naïve Bayes</vt:lpstr>
      <vt:lpstr>Advantages of Naïve Bayes</vt:lpstr>
      <vt:lpstr>Disadvantage of Naïve Bayes</vt:lpstr>
      <vt:lpstr>Disadvantage of Naïve Bayes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195</cp:revision>
  <dcterms:created xsi:type="dcterms:W3CDTF">2021-08-31T19:16:02Z</dcterms:created>
  <dcterms:modified xsi:type="dcterms:W3CDTF">2023-11-14T00:50:14Z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