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4"/>
  </p:notesMasterIdLst>
  <p:handoutMasterIdLst>
    <p:handoutMasterId r:id="rId55"/>
  </p:handoutMasterIdLst>
  <p:sldIdLst>
    <p:sldId id="312" r:id="rId5"/>
    <p:sldId id="477" r:id="rId6"/>
    <p:sldId id="478" r:id="rId7"/>
    <p:sldId id="479" r:id="rId8"/>
    <p:sldId id="480" r:id="rId9"/>
    <p:sldId id="481" r:id="rId10"/>
    <p:sldId id="482" r:id="rId11"/>
    <p:sldId id="483" r:id="rId12"/>
    <p:sldId id="484" r:id="rId13"/>
    <p:sldId id="485" r:id="rId14"/>
    <p:sldId id="486" r:id="rId15"/>
    <p:sldId id="488" r:id="rId16"/>
    <p:sldId id="489" r:id="rId17"/>
    <p:sldId id="490" r:id="rId18"/>
    <p:sldId id="491" r:id="rId19"/>
    <p:sldId id="492" r:id="rId20"/>
    <p:sldId id="493" r:id="rId21"/>
    <p:sldId id="494" r:id="rId22"/>
    <p:sldId id="496" r:id="rId23"/>
    <p:sldId id="497" r:id="rId24"/>
    <p:sldId id="498" r:id="rId25"/>
    <p:sldId id="499" r:id="rId26"/>
    <p:sldId id="495" r:id="rId27"/>
    <p:sldId id="500" r:id="rId28"/>
    <p:sldId id="501" r:id="rId29"/>
    <p:sldId id="510" r:id="rId30"/>
    <p:sldId id="502" r:id="rId31"/>
    <p:sldId id="503" r:id="rId32"/>
    <p:sldId id="504" r:id="rId33"/>
    <p:sldId id="505" r:id="rId34"/>
    <p:sldId id="506" r:id="rId35"/>
    <p:sldId id="507" r:id="rId36"/>
    <p:sldId id="508" r:id="rId37"/>
    <p:sldId id="509" r:id="rId38"/>
    <p:sldId id="511" r:id="rId39"/>
    <p:sldId id="512" r:id="rId40"/>
    <p:sldId id="513" r:id="rId41"/>
    <p:sldId id="514" r:id="rId42"/>
    <p:sldId id="515" r:id="rId43"/>
    <p:sldId id="516" r:id="rId44"/>
    <p:sldId id="517" r:id="rId45"/>
    <p:sldId id="518" r:id="rId46"/>
    <p:sldId id="519" r:id="rId47"/>
    <p:sldId id="520" r:id="rId48"/>
    <p:sldId id="521" r:id="rId49"/>
    <p:sldId id="523" r:id="rId50"/>
    <p:sldId id="522" r:id="rId51"/>
    <p:sldId id="524" r:id="rId52"/>
    <p:sldId id="525" r:id="rId5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9B570E1-CFFA-F280-BAED-DB325FDF417B}" name="Bridges, Jessica L" initials="BL" userId="S::bridges@uta.edu::7543e851-fc57-4885-b57d-2df771cc28b0"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C2184"/>
    <a:srgbClr val="00599B"/>
    <a:srgbClr val="80F571"/>
    <a:srgbClr val="13409F"/>
    <a:srgbClr val="CAB447"/>
    <a:srgbClr val="FFE15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40"/>
    <p:restoredTop sz="65981" autoAdjust="0"/>
  </p:normalViewPr>
  <p:slideViewPr>
    <p:cSldViewPr snapToGrid="0" snapToObjects="1">
      <p:cViewPr varScale="1">
        <p:scale>
          <a:sx n="91" d="100"/>
          <a:sy n="91" d="100"/>
        </p:scale>
        <p:origin x="2412" y="90"/>
      </p:cViewPr>
      <p:guideLst/>
    </p:cSldViewPr>
  </p:slideViewPr>
  <p:outlineViewPr>
    <p:cViewPr>
      <p:scale>
        <a:sx n="33" d="100"/>
        <a:sy n="33" d="100"/>
      </p:scale>
      <p:origin x="0" y="-18704"/>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97" d="100"/>
          <a:sy n="97" d="100"/>
        </p:scale>
        <p:origin x="3120"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DF0ABC6-AE81-214D-B04B-F13CE22270E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2823795-EAAB-8C4B-B865-8464BECAB52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1FE638-083F-2742-8710-EF25AB6A16C1}" type="datetimeFigureOut">
              <a:rPr lang="en-US" smtClean="0"/>
              <a:t>11/20/2023</a:t>
            </a:fld>
            <a:endParaRPr lang="en-US"/>
          </a:p>
        </p:txBody>
      </p:sp>
      <p:sp>
        <p:nvSpPr>
          <p:cNvPr id="4" name="Footer Placeholder 3">
            <a:extLst>
              <a:ext uri="{FF2B5EF4-FFF2-40B4-BE49-F238E27FC236}">
                <a16:creationId xmlns:a16="http://schemas.microsoft.com/office/drawing/2014/main" id="{17BECA2D-985E-8D44-A4FB-51751C64F4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D640B2F-FCD1-B940-AFB1-3C0582F356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670D12-813D-3D40-A841-271861A2D04A}" type="slidenum">
              <a:rPr lang="en-US" smtClean="0"/>
              <a:t>‹#›</a:t>
            </a:fld>
            <a:endParaRPr lang="en-US"/>
          </a:p>
        </p:txBody>
      </p:sp>
    </p:spTree>
    <p:extLst>
      <p:ext uri="{BB962C8B-B14F-4D97-AF65-F5344CB8AC3E}">
        <p14:creationId xmlns:p14="http://schemas.microsoft.com/office/powerpoint/2010/main" val="16471571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15A097-495F-854B-A9AD-402D045A3296}" type="datetimeFigureOut">
              <a:rPr lang="en-US" smtClean="0"/>
              <a:t>11/20/2023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80C5E2-78CD-F746-9BAF-2B89BCAF7EBF}" type="slidenum">
              <a:rPr lang="en-US" smtClean="0"/>
              <a:t>‹#›</a:t>
            </a:fld>
            <a:endParaRPr lang="en-US"/>
          </a:p>
        </p:txBody>
      </p:sp>
    </p:spTree>
    <p:extLst>
      <p:ext uri="{BB962C8B-B14F-4D97-AF65-F5344CB8AC3E}">
        <p14:creationId xmlns:p14="http://schemas.microsoft.com/office/powerpoint/2010/main" val="1673962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680C5E2-78CD-F746-9BAF-2B89BCAF7EBF}" type="slidenum">
              <a:rPr lang="en-US" smtClean="0"/>
              <a:t>1</a:t>
            </a:fld>
            <a:endParaRPr lang="en-US"/>
          </a:p>
        </p:txBody>
      </p:sp>
    </p:spTree>
    <p:extLst>
      <p:ext uri="{BB962C8B-B14F-4D97-AF65-F5344CB8AC3E}">
        <p14:creationId xmlns:p14="http://schemas.microsoft.com/office/powerpoint/2010/main" val="3600943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Begin -&gt; </a:t>
            </a:r>
            <a:r>
              <a:rPr lang="en-US" sz="1200" b="0" i="0" dirty="0">
                <a:solidFill>
                  <a:srgbClr val="222222"/>
                </a:solidFill>
                <a:effectLst/>
                <a:latin typeface="Lato" panose="020F0502020204030203" pitchFamily="34" charset="0"/>
              </a:rPr>
              <a:t>To understand this better let’s consider an example:</a:t>
            </a:r>
          </a:p>
          <a:p>
            <a:endParaRPr lang="en-US" sz="1200" b="0" i="0" dirty="0">
              <a:solidFill>
                <a:srgbClr val="222222"/>
              </a:solidFill>
              <a:effectLst/>
              <a:latin typeface="Lato" panose="020F050202020403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22222"/>
                </a:solidFill>
                <a:effectLst/>
                <a:latin typeface="Lato" panose="020F0502020204030203" pitchFamily="34" charset="0"/>
              </a:rPr>
              <a:t>End-&gt; </a:t>
            </a:r>
            <a:r>
              <a:rPr lang="en-US" sz="1200" b="0" i="0" dirty="0">
                <a:solidFill>
                  <a:srgbClr val="222222"/>
                </a:solidFill>
                <a:effectLst/>
              </a:rPr>
              <a:t>Let’s see how our decision tree will be made using these 2 features.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22222"/>
                </a:solidFill>
                <a:effectLst/>
              </a:rPr>
              <a:t>We’ll use information gain to decide which feature should be the root node and which feature should be placed after the split.</a:t>
            </a:r>
          </a:p>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29</a:t>
            </a:fld>
            <a:endParaRPr lang="en-US"/>
          </a:p>
        </p:txBody>
      </p:sp>
    </p:spTree>
    <p:extLst>
      <p:ext uri="{BB962C8B-B14F-4D97-AF65-F5344CB8AC3E}">
        <p14:creationId xmlns:p14="http://schemas.microsoft.com/office/powerpoint/2010/main" val="1042128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30</a:t>
            </a:fld>
            <a:endParaRPr lang="en-US"/>
          </a:p>
        </p:txBody>
      </p:sp>
    </p:spTree>
    <p:extLst>
      <p:ext uri="{BB962C8B-B14F-4D97-AF65-F5344CB8AC3E}">
        <p14:creationId xmlns:p14="http://schemas.microsoft.com/office/powerpoint/2010/main" val="393123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31</a:t>
            </a:fld>
            <a:endParaRPr lang="en-US"/>
          </a:p>
        </p:txBody>
      </p:sp>
    </p:spTree>
    <p:extLst>
      <p:ext uri="{BB962C8B-B14F-4D97-AF65-F5344CB8AC3E}">
        <p14:creationId xmlns:p14="http://schemas.microsoft.com/office/powerpoint/2010/main" val="336207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 we will do this for the other feature and calculate the Information gain</a:t>
            </a:r>
          </a:p>
        </p:txBody>
      </p:sp>
      <p:sp>
        <p:nvSpPr>
          <p:cNvPr id="4" name="Slide Number Placeholder 3"/>
          <p:cNvSpPr>
            <a:spLocks noGrp="1"/>
          </p:cNvSpPr>
          <p:nvPr>
            <p:ph type="sldNum" sz="quarter" idx="5"/>
          </p:nvPr>
        </p:nvSpPr>
        <p:spPr/>
        <p:txBody>
          <a:bodyPr/>
          <a:lstStyle/>
          <a:p>
            <a:fld id="{D680C5E2-78CD-F746-9BAF-2B89BCAF7EBF}" type="slidenum">
              <a:rPr lang="en-US" smtClean="0"/>
              <a:t>32</a:t>
            </a:fld>
            <a:endParaRPr lang="en-US"/>
          </a:p>
        </p:txBody>
      </p:sp>
    </p:spTree>
    <p:extLst>
      <p:ext uri="{BB962C8B-B14F-4D97-AF65-F5344CB8AC3E}">
        <p14:creationId xmlns:p14="http://schemas.microsoft.com/office/powerpoint/2010/main" val="2076076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33</a:t>
            </a:fld>
            <a:endParaRPr lang="en-US"/>
          </a:p>
        </p:txBody>
      </p:sp>
    </p:spTree>
    <p:extLst>
      <p:ext uri="{BB962C8B-B14F-4D97-AF65-F5344CB8AC3E}">
        <p14:creationId xmlns:p14="http://schemas.microsoft.com/office/powerpoint/2010/main" val="1336440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first point - &gt; </a:t>
            </a:r>
            <a:r>
              <a:rPr lang="en-US" sz="1200" b="0" i="0" dirty="0">
                <a:solidFill>
                  <a:srgbClr val="222222"/>
                </a:solidFill>
                <a:effectLst/>
              </a:rPr>
              <a:t>incorporating chance events, resource expenses, and utility. </a:t>
            </a:r>
          </a:p>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3</a:t>
            </a:fld>
            <a:endParaRPr lang="en-US"/>
          </a:p>
        </p:txBody>
      </p:sp>
    </p:spTree>
    <p:extLst>
      <p:ext uri="{BB962C8B-B14F-4D97-AF65-F5344CB8AC3E}">
        <p14:creationId xmlns:p14="http://schemas.microsoft.com/office/powerpoint/2010/main" val="3619394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22222"/>
                </a:solidFill>
                <a:effectLst/>
              </a:rPr>
              <a:t>Before learning more about decision trees let’s get familiar with some of the terminologies:</a:t>
            </a:r>
          </a:p>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8</a:t>
            </a:fld>
            <a:endParaRPr lang="en-US"/>
          </a:p>
        </p:txBody>
      </p:sp>
    </p:spTree>
    <p:extLst>
      <p:ext uri="{BB962C8B-B14F-4D97-AF65-F5344CB8AC3E}">
        <p14:creationId xmlns:p14="http://schemas.microsoft.com/office/powerpoint/2010/main" val="3626481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9</a:t>
            </a:fld>
            <a:endParaRPr lang="en-US"/>
          </a:p>
        </p:txBody>
      </p:sp>
    </p:spTree>
    <p:extLst>
      <p:ext uri="{BB962C8B-B14F-4D97-AF65-F5344CB8AC3E}">
        <p14:creationId xmlns:p14="http://schemas.microsoft.com/office/powerpoint/2010/main" val="1737177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10</a:t>
            </a:fld>
            <a:endParaRPr lang="en-US"/>
          </a:p>
        </p:txBody>
      </p:sp>
    </p:spTree>
    <p:extLst>
      <p:ext uri="{BB962C8B-B14F-4D97-AF65-F5344CB8AC3E}">
        <p14:creationId xmlns:p14="http://schemas.microsoft.com/office/powerpoint/2010/main" val="2726316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11</a:t>
            </a:fld>
            <a:endParaRPr lang="en-US"/>
          </a:p>
        </p:txBody>
      </p:sp>
    </p:spTree>
    <p:extLst>
      <p:ext uri="{BB962C8B-B14F-4D97-AF65-F5344CB8AC3E}">
        <p14:creationId xmlns:p14="http://schemas.microsoft.com/office/powerpoint/2010/main" val="966004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Lato" panose="020F0502020204030203" pitchFamily="34" charset="0"/>
              </a:rPr>
              <a:t>Let’s understand decision trees with the help of an example:</a:t>
            </a:r>
          </a:p>
          <a:p>
            <a:r>
              <a:rPr lang="en-US" b="0" i="0" dirty="0">
                <a:solidFill>
                  <a:srgbClr val="222222"/>
                </a:solidFill>
                <a:effectLst/>
                <a:latin typeface="Lato" panose="020F0502020204030203" pitchFamily="34" charset="0"/>
              </a:rPr>
              <a:t>Decision trees are upside down which means the root is at the top and then this root is split into various several nodes. Decision trees are nothing but a bunch of if-else statements in layman terms. It checks if the condition is true and if it is then it goes to the next node attached to that decision.</a:t>
            </a:r>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13</a:t>
            </a:fld>
            <a:endParaRPr lang="en-US"/>
          </a:p>
        </p:txBody>
      </p:sp>
    </p:spTree>
    <p:extLst>
      <p:ext uri="{BB962C8B-B14F-4D97-AF65-F5344CB8AC3E}">
        <p14:creationId xmlns:p14="http://schemas.microsoft.com/office/powerpoint/2010/main" val="2541243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Lato" panose="020F0502020204030203" pitchFamily="34" charset="0"/>
              </a:rPr>
              <a:t>In the below diagram the tree will first ask what is the weather? Is it sunny, cloudy, or rainy? If yes then it will go to the next feature which is humidity and wind. It will again check if there is a strong wind or weak, if it’s a weak wind and it’s rainy then the person may go and play.</a:t>
            </a:r>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14</a:t>
            </a:fld>
            <a:endParaRPr lang="en-US"/>
          </a:p>
        </p:txBody>
      </p:sp>
    </p:spTree>
    <p:extLst>
      <p:ext uri="{BB962C8B-B14F-4D97-AF65-F5344CB8AC3E}">
        <p14:creationId xmlns:p14="http://schemas.microsoft.com/office/powerpoint/2010/main" val="2647233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Lato" panose="020F0502020204030203" pitchFamily="34" charset="0"/>
              </a:rPr>
              <a:t>End with -&gt; To check the impurity of feature 2 and feature 3 we will take the help for Entropy formula.</a:t>
            </a:r>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23</a:t>
            </a:fld>
            <a:endParaRPr lang="en-US"/>
          </a:p>
        </p:txBody>
      </p:sp>
    </p:spTree>
    <p:extLst>
      <p:ext uri="{BB962C8B-B14F-4D97-AF65-F5344CB8AC3E}">
        <p14:creationId xmlns:p14="http://schemas.microsoft.com/office/powerpoint/2010/main" val="22511915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TA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33034725-7AAD-B746-AE51-C7D78423B9D4}"/>
              </a:ext>
            </a:extLst>
          </p:cNvPr>
          <p:cNvSpPr>
            <a:spLocks noGrp="1"/>
          </p:cNvSpPr>
          <p:nvPr>
            <p:ph type="title" hasCustomPrompt="1"/>
          </p:nvPr>
        </p:nvSpPr>
        <p:spPr>
          <a:xfrm>
            <a:off x="611585" y="1466849"/>
            <a:ext cx="8229600" cy="857251"/>
          </a:xfrm>
          <a:noFill/>
        </p:spPr>
        <p:txBody>
          <a:bodyPr>
            <a:normAutofit/>
          </a:bodyPr>
          <a:lstStyle>
            <a:lvl1pPr algn="l">
              <a:defRPr sz="4000" b="1">
                <a:solidFill>
                  <a:schemeClr val="bg1"/>
                </a:solidFill>
              </a:defRPr>
            </a:lvl1pPr>
          </a:lstStyle>
          <a:p>
            <a:r>
              <a:rPr lang="en-US" dirty="0"/>
              <a:t>Presentation Title</a:t>
            </a:r>
          </a:p>
        </p:txBody>
      </p:sp>
      <p:sp>
        <p:nvSpPr>
          <p:cNvPr id="4" name="H2 Subtitle">
            <a:extLst>
              <a:ext uri="{FF2B5EF4-FFF2-40B4-BE49-F238E27FC236}">
                <a16:creationId xmlns:a16="http://schemas.microsoft.com/office/drawing/2014/main" id="{C330FAE0-5504-8A44-8C81-7D40C5EF2194}"/>
              </a:ext>
            </a:extLst>
          </p:cNvPr>
          <p:cNvSpPr>
            <a:spLocks noGrp="1"/>
          </p:cNvSpPr>
          <p:nvPr>
            <p:ph sz="quarter" idx="10" hasCustomPrompt="1"/>
          </p:nvPr>
        </p:nvSpPr>
        <p:spPr>
          <a:xfrm>
            <a:off x="611585" y="2151475"/>
            <a:ext cx="8229599" cy="430888"/>
          </a:xfrm>
        </p:spPr>
        <p:txBody>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cxnSp>
        <p:nvCxnSpPr>
          <p:cNvPr id="9" name="Line">
            <a:extLst>
              <a:ext uri="{FF2B5EF4-FFF2-40B4-BE49-F238E27FC236}">
                <a16:creationId xmlns:a16="http://schemas.microsoft.com/office/drawing/2014/main" id="{F961A44D-63B2-3547-B671-D76FD4AAA4C8}"/>
              </a:ext>
              <a:ext uri="{C183D7F6-B498-43B3-948B-1728B52AA6E4}">
                <adec:decorative xmlns:adec="http://schemas.microsoft.com/office/drawing/2017/decorative" val="1"/>
              </a:ext>
            </a:extLst>
          </p:cNvPr>
          <p:cNvCxnSpPr/>
          <p:nvPr userDrawn="1"/>
        </p:nvCxnSpPr>
        <p:spPr>
          <a:xfrm>
            <a:off x="690413" y="2633032"/>
            <a:ext cx="4886964" cy="0"/>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1" name="H3">
            <a:extLst>
              <a:ext uri="{FF2B5EF4-FFF2-40B4-BE49-F238E27FC236}">
                <a16:creationId xmlns:a16="http://schemas.microsoft.com/office/drawing/2014/main" id="{F0663673-BC83-3044-9EF4-B601B50B6DDB}"/>
              </a:ext>
            </a:extLst>
          </p:cNvPr>
          <p:cNvSpPr>
            <a:spLocks noGrp="1"/>
          </p:cNvSpPr>
          <p:nvPr>
            <p:ph sz="quarter" idx="11" hasCustomPrompt="1"/>
          </p:nvPr>
        </p:nvSpPr>
        <p:spPr>
          <a:xfrm>
            <a:off x="611585" y="2741663"/>
            <a:ext cx="4114800" cy="291886"/>
          </a:xfrm>
        </p:spPr>
        <p:txBody>
          <a:bodyPr>
            <a:normAutofit/>
          </a:bodyPr>
          <a:lstStyle>
            <a:lvl1pPr marL="0" inden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My Name</a:t>
            </a:r>
          </a:p>
        </p:txBody>
      </p:sp>
      <p:sp>
        <p:nvSpPr>
          <p:cNvPr id="13" name="H4">
            <a:extLst>
              <a:ext uri="{FF2B5EF4-FFF2-40B4-BE49-F238E27FC236}">
                <a16:creationId xmlns:a16="http://schemas.microsoft.com/office/drawing/2014/main" id="{4EEBD0D7-6519-B842-ACAE-C6ABB0409325}"/>
              </a:ext>
            </a:extLst>
          </p:cNvPr>
          <p:cNvSpPr>
            <a:spLocks noGrp="1"/>
          </p:cNvSpPr>
          <p:nvPr>
            <p:ph sz="quarter" idx="12" hasCustomPrompt="1"/>
          </p:nvPr>
        </p:nvSpPr>
        <p:spPr>
          <a:xfrm>
            <a:off x="611585" y="3033762"/>
            <a:ext cx="2333625" cy="290997"/>
          </a:xfrm>
        </p:spPr>
        <p:txBody>
          <a:bodyPr>
            <a:normAutofit/>
          </a:bodyPr>
          <a:lstStyle>
            <a:lvl1pPr marL="0" indent="0">
              <a:buNone/>
              <a:defRPr sz="1400">
                <a:solidFill>
                  <a:schemeClr val="bg1"/>
                </a:solidFill>
              </a:defRPr>
            </a:lvl1pPr>
          </a:lstStyle>
          <a:p>
            <a:pPr lvl="0"/>
            <a:r>
              <a:rPr lang="en-US" dirty="0"/>
              <a:t>My Title</a:t>
            </a:r>
          </a:p>
        </p:txBody>
      </p:sp>
      <p:pic>
        <p:nvPicPr>
          <p:cNvPr id="5" name="Picture 4" descr="Text&#10;&#10;Description automatically generated">
            <a:extLst>
              <a:ext uri="{FF2B5EF4-FFF2-40B4-BE49-F238E27FC236}">
                <a16:creationId xmlns:a16="http://schemas.microsoft.com/office/drawing/2014/main" id="{031E7C7E-200A-F626-0A3D-92CC978B8DA3}"/>
              </a:ext>
            </a:extLst>
          </p:cNvPr>
          <p:cNvPicPr>
            <a:picLocks noChangeAspect="1"/>
          </p:cNvPicPr>
          <p:nvPr userDrawn="1"/>
        </p:nvPicPr>
        <p:blipFill>
          <a:blip r:embed="rId3"/>
          <a:stretch>
            <a:fillRect/>
          </a:stretch>
        </p:blipFill>
        <p:spPr>
          <a:xfrm>
            <a:off x="1978871" y="3562708"/>
            <a:ext cx="5226218" cy="1455771"/>
          </a:xfrm>
          <a:prstGeom prst="rect">
            <a:avLst/>
          </a:prstGeom>
        </p:spPr>
      </p:pic>
    </p:spTree>
    <p:extLst>
      <p:ext uri="{BB962C8B-B14F-4D97-AF65-F5344CB8AC3E}">
        <p14:creationId xmlns:p14="http://schemas.microsoft.com/office/powerpoint/2010/main" val="1940957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ide Chart">
    <p:bg>
      <p:bgPr>
        <a:solidFill>
          <a:schemeClr val="bg1"/>
        </a:solidFill>
        <a:effectLst/>
      </p:bgPr>
    </p:bg>
    <p:spTree>
      <p:nvGrpSpPr>
        <p:cNvPr id="1" name=""/>
        <p:cNvGrpSpPr/>
        <p:nvPr/>
      </p:nvGrpSpPr>
      <p:grpSpPr>
        <a:xfrm>
          <a:off x="0" y="0"/>
          <a:ext cx="0" cy="0"/>
          <a:chOff x="0" y="0"/>
          <a:chExt cx="0" cy="0"/>
        </a:xfrm>
      </p:grpSpPr>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normAutofit/>
          </a:bodyPr>
          <a:lstStyle>
            <a:lvl1pPr>
              <a:defRPr sz="3200">
                <a:solidFill>
                  <a:srgbClr val="FF0000"/>
                </a:solidFill>
              </a:defRPr>
            </a:lvl1pPr>
          </a:lstStyle>
          <a:p>
            <a:r>
              <a:rPr lang="en-US"/>
              <a:t>Click to edit Master title style</a:t>
            </a:r>
            <a:endParaRPr lang="en-US" dirty="0"/>
          </a:p>
        </p:txBody>
      </p:sp>
      <p:sp>
        <p:nvSpPr>
          <p:cNvPr id="4" name="Wide Chart">
            <a:extLst>
              <a:ext uri="{FF2B5EF4-FFF2-40B4-BE49-F238E27FC236}">
                <a16:creationId xmlns:a16="http://schemas.microsoft.com/office/drawing/2014/main" id="{21B7D27F-640B-514B-9B11-9D1645F3F49A}"/>
              </a:ext>
            </a:extLst>
          </p:cNvPr>
          <p:cNvSpPr>
            <a:spLocks noGrp="1" noChangeAspect="1"/>
          </p:cNvSpPr>
          <p:nvPr>
            <p:ph type="chart" sz="quarter" idx="11"/>
          </p:nvPr>
        </p:nvSpPr>
        <p:spPr>
          <a:xfrm>
            <a:off x="228600" y="285750"/>
            <a:ext cx="8686800" cy="4572000"/>
          </a:xfrm>
        </p:spPr>
        <p:txBody>
          <a:bodyPr/>
          <a:lstStyle/>
          <a:p>
            <a:r>
              <a:rPr lang="en-US"/>
              <a:t>Click icon to add chart</a:t>
            </a:r>
          </a:p>
        </p:txBody>
      </p:sp>
    </p:spTree>
    <p:extLst>
      <p:ext uri="{BB962C8B-B14F-4D97-AF65-F5344CB8AC3E}">
        <p14:creationId xmlns:p14="http://schemas.microsoft.com/office/powerpoint/2010/main" val="933253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Bleed Photo">
    <p:bg>
      <p:bgPr>
        <a:solidFill>
          <a:schemeClr val="bg1"/>
        </a:solidFill>
        <a:effectLst/>
      </p:bgPr>
    </p:bg>
    <p:spTree>
      <p:nvGrpSpPr>
        <p:cNvPr id="1" name=""/>
        <p:cNvGrpSpPr/>
        <p:nvPr/>
      </p:nvGrpSpPr>
      <p:grpSpPr>
        <a:xfrm>
          <a:off x="0" y="0"/>
          <a:ext cx="0" cy="0"/>
          <a:chOff x="0" y="0"/>
          <a:chExt cx="0" cy="0"/>
        </a:xfrm>
      </p:grpSpPr>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normAutofit/>
          </a:bodyPr>
          <a:lstStyle>
            <a:lvl1pPr>
              <a:defRPr sz="3200">
                <a:solidFill>
                  <a:srgbClr val="FF0000"/>
                </a:solidFill>
              </a:defRPr>
            </a:lvl1pPr>
          </a:lstStyle>
          <a:p>
            <a:r>
              <a:rPr lang="en-US"/>
              <a:t>Click to edit Master title style</a:t>
            </a:r>
            <a:endParaRPr lang="en-US" dirty="0"/>
          </a:p>
        </p:txBody>
      </p:sp>
      <p:sp>
        <p:nvSpPr>
          <p:cNvPr id="7" name="Full Bleed Photo">
            <a:extLst>
              <a:ext uri="{FF2B5EF4-FFF2-40B4-BE49-F238E27FC236}">
                <a16:creationId xmlns:a16="http://schemas.microsoft.com/office/drawing/2014/main" id="{3D0D2707-18C2-FA48-9C1E-B114D1A3869D}"/>
              </a:ext>
            </a:extLst>
          </p:cNvPr>
          <p:cNvSpPr>
            <a:spLocks noGrp="1" noChangeAspect="1"/>
          </p:cNvSpPr>
          <p:nvPr>
            <p:ph type="pic" sz="quarter" idx="10"/>
          </p:nvPr>
        </p:nvSpPr>
        <p:spPr>
          <a:xfrm>
            <a:off x="-45720" y="-34290"/>
            <a:ext cx="9235440" cy="5212080"/>
          </a:xfrm>
        </p:spPr>
        <p:txBody>
          <a:bodyPr/>
          <a:lstStyle/>
          <a:p>
            <a:r>
              <a:rPr lang="en-US"/>
              <a:t>Click icon to add picture</a:t>
            </a:r>
          </a:p>
        </p:txBody>
      </p:sp>
    </p:spTree>
    <p:extLst>
      <p:ext uri="{BB962C8B-B14F-4D97-AF65-F5344CB8AC3E}">
        <p14:creationId xmlns:p14="http://schemas.microsoft.com/office/powerpoint/2010/main" val="3780953523"/>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Bleed Video">
    <p:bg>
      <p:bgPr>
        <a:solidFill>
          <a:schemeClr val="bg1"/>
        </a:solidFill>
        <a:effectLst/>
      </p:bgPr>
    </p:bg>
    <p:spTree>
      <p:nvGrpSpPr>
        <p:cNvPr id="1" name=""/>
        <p:cNvGrpSpPr/>
        <p:nvPr/>
      </p:nvGrpSpPr>
      <p:grpSpPr>
        <a:xfrm>
          <a:off x="0" y="0"/>
          <a:ext cx="0" cy="0"/>
          <a:chOff x="0" y="0"/>
          <a:chExt cx="0" cy="0"/>
        </a:xfrm>
      </p:grpSpPr>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normAutofit/>
          </a:bodyPr>
          <a:lstStyle>
            <a:lvl1pPr>
              <a:defRPr sz="3200">
                <a:solidFill>
                  <a:srgbClr val="FF0000"/>
                </a:solidFill>
              </a:defRPr>
            </a:lvl1pPr>
          </a:lstStyle>
          <a:p>
            <a:r>
              <a:rPr lang="en-US"/>
              <a:t>Click to edit Master title style</a:t>
            </a:r>
            <a:endParaRPr lang="en-US" dirty="0"/>
          </a:p>
        </p:txBody>
      </p:sp>
      <p:sp>
        <p:nvSpPr>
          <p:cNvPr id="5" name="Full Bleed Video">
            <a:extLst>
              <a:ext uri="{FF2B5EF4-FFF2-40B4-BE49-F238E27FC236}">
                <a16:creationId xmlns:a16="http://schemas.microsoft.com/office/drawing/2014/main" id="{E64AE5ED-FB71-2940-A0AA-8B776317FAB2}"/>
              </a:ext>
            </a:extLst>
          </p:cNvPr>
          <p:cNvSpPr>
            <a:spLocks noGrp="1"/>
          </p:cNvSpPr>
          <p:nvPr>
            <p:ph type="media" sz="quarter" idx="10"/>
          </p:nvPr>
        </p:nvSpPr>
        <p:spPr>
          <a:xfrm>
            <a:off x="-45720" y="-34290"/>
            <a:ext cx="9235440" cy="5212080"/>
          </a:xfrm>
        </p:spPr>
        <p:txBody>
          <a:bodyPr/>
          <a:lstStyle/>
          <a:p>
            <a:r>
              <a:rPr lang="en-US"/>
              <a:t>Click icon to add media</a:t>
            </a:r>
          </a:p>
        </p:txBody>
      </p:sp>
    </p:spTree>
    <p:extLst>
      <p:ext uri="{BB962C8B-B14F-4D97-AF65-F5344CB8AC3E}">
        <p14:creationId xmlns:p14="http://schemas.microsoft.com/office/powerpoint/2010/main" val="3238597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t Signatur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33034725-7AAD-B746-AE51-C7D78423B9D4}"/>
              </a:ext>
            </a:extLst>
          </p:cNvPr>
          <p:cNvSpPr>
            <a:spLocks noGrp="1"/>
          </p:cNvSpPr>
          <p:nvPr>
            <p:ph type="title" hasCustomPrompt="1"/>
          </p:nvPr>
        </p:nvSpPr>
        <p:spPr>
          <a:xfrm>
            <a:off x="611585" y="1466849"/>
            <a:ext cx="8229600" cy="857251"/>
          </a:xfrm>
          <a:noFill/>
        </p:spPr>
        <p:txBody>
          <a:bodyPr>
            <a:normAutofit/>
          </a:bodyPr>
          <a:lstStyle>
            <a:lvl1pPr algn="l">
              <a:defRPr sz="4000" b="1">
                <a:solidFill>
                  <a:schemeClr val="bg1"/>
                </a:solidFill>
              </a:defRPr>
            </a:lvl1pPr>
          </a:lstStyle>
          <a:p>
            <a:r>
              <a:rPr lang="en-US" dirty="0"/>
              <a:t>Presentation Title</a:t>
            </a:r>
          </a:p>
        </p:txBody>
      </p:sp>
      <p:sp>
        <p:nvSpPr>
          <p:cNvPr id="4" name="H2 Subtitle">
            <a:extLst>
              <a:ext uri="{FF2B5EF4-FFF2-40B4-BE49-F238E27FC236}">
                <a16:creationId xmlns:a16="http://schemas.microsoft.com/office/drawing/2014/main" id="{C330FAE0-5504-8A44-8C81-7D40C5EF2194}"/>
              </a:ext>
            </a:extLst>
          </p:cNvPr>
          <p:cNvSpPr>
            <a:spLocks noGrp="1"/>
          </p:cNvSpPr>
          <p:nvPr>
            <p:ph sz="quarter" idx="10" hasCustomPrompt="1"/>
          </p:nvPr>
        </p:nvSpPr>
        <p:spPr>
          <a:xfrm>
            <a:off x="611585" y="2151475"/>
            <a:ext cx="8229599" cy="430888"/>
          </a:xfrm>
        </p:spPr>
        <p:txBody>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cxnSp>
        <p:nvCxnSpPr>
          <p:cNvPr id="9" name="Line">
            <a:extLst>
              <a:ext uri="{FF2B5EF4-FFF2-40B4-BE49-F238E27FC236}">
                <a16:creationId xmlns:a16="http://schemas.microsoft.com/office/drawing/2014/main" id="{F961A44D-63B2-3547-B671-D76FD4AAA4C8}"/>
              </a:ext>
              <a:ext uri="{C183D7F6-B498-43B3-948B-1728B52AA6E4}">
                <adec:decorative xmlns:adec="http://schemas.microsoft.com/office/drawing/2017/decorative" val="1"/>
              </a:ext>
            </a:extLst>
          </p:cNvPr>
          <p:cNvCxnSpPr/>
          <p:nvPr userDrawn="1"/>
        </p:nvCxnSpPr>
        <p:spPr>
          <a:xfrm>
            <a:off x="690413" y="2633032"/>
            <a:ext cx="4886964" cy="0"/>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1" name="H3">
            <a:extLst>
              <a:ext uri="{FF2B5EF4-FFF2-40B4-BE49-F238E27FC236}">
                <a16:creationId xmlns:a16="http://schemas.microsoft.com/office/drawing/2014/main" id="{F0663673-BC83-3044-9EF4-B601B50B6DDB}"/>
              </a:ext>
            </a:extLst>
          </p:cNvPr>
          <p:cNvSpPr>
            <a:spLocks noGrp="1"/>
          </p:cNvSpPr>
          <p:nvPr>
            <p:ph sz="quarter" idx="11" hasCustomPrompt="1"/>
          </p:nvPr>
        </p:nvSpPr>
        <p:spPr>
          <a:xfrm>
            <a:off x="611585" y="2741663"/>
            <a:ext cx="4114800" cy="291886"/>
          </a:xfrm>
        </p:spPr>
        <p:txBody>
          <a:bodyPr>
            <a:normAutofit/>
          </a:bodyPr>
          <a:lstStyle>
            <a:lvl1pPr marL="0" inden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My Name</a:t>
            </a:r>
          </a:p>
        </p:txBody>
      </p:sp>
      <p:sp>
        <p:nvSpPr>
          <p:cNvPr id="13" name="H4">
            <a:extLst>
              <a:ext uri="{FF2B5EF4-FFF2-40B4-BE49-F238E27FC236}">
                <a16:creationId xmlns:a16="http://schemas.microsoft.com/office/drawing/2014/main" id="{4EEBD0D7-6519-B842-ACAE-C6ABB0409325}"/>
              </a:ext>
            </a:extLst>
          </p:cNvPr>
          <p:cNvSpPr>
            <a:spLocks noGrp="1"/>
          </p:cNvSpPr>
          <p:nvPr>
            <p:ph sz="quarter" idx="12" hasCustomPrompt="1"/>
          </p:nvPr>
        </p:nvSpPr>
        <p:spPr>
          <a:xfrm>
            <a:off x="611585" y="3033762"/>
            <a:ext cx="2333625" cy="290997"/>
          </a:xfrm>
        </p:spPr>
        <p:txBody>
          <a:bodyPr>
            <a:normAutofit/>
          </a:bodyPr>
          <a:lstStyle>
            <a:lvl1pPr marL="0" indent="0">
              <a:buNone/>
              <a:defRPr sz="1400">
                <a:solidFill>
                  <a:schemeClr val="bg1"/>
                </a:solidFill>
              </a:defRPr>
            </a:lvl1pPr>
          </a:lstStyle>
          <a:p>
            <a:pPr lvl="0"/>
            <a:r>
              <a:rPr lang="en-US" dirty="0"/>
              <a:t>My Title</a:t>
            </a:r>
          </a:p>
        </p:txBody>
      </p:sp>
    </p:spTree>
    <p:extLst>
      <p:ext uri="{BB962C8B-B14F-4D97-AF65-F5344CB8AC3E}">
        <p14:creationId xmlns:p14="http://schemas.microsoft.com/office/powerpoint/2010/main" val="1750241914"/>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lt Signatur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33034725-7AAD-B746-AE51-C7D78423B9D4}"/>
              </a:ext>
            </a:extLst>
          </p:cNvPr>
          <p:cNvSpPr>
            <a:spLocks noGrp="1"/>
          </p:cNvSpPr>
          <p:nvPr>
            <p:ph type="title" hasCustomPrompt="1"/>
          </p:nvPr>
        </p:nvSpPr>
        <p:spPr>
          <a:xfrm>
            <a:off x="611585" y="1466849"/>
            <a:ext cx="8229600" cy="857251"/>
          </a:xfrm>
          <a:noFill/>
        </p:spPr>
        <p:txBody>
          <a:bodyPr>
            <a:normAutofit/>
          </a:bodyPr>
          <a:lstStyle>
            <a:lvl1pPr algn="l">
              <a:defRPr sz="4000" b="1">
                <a:solidFill>
                  <a:schemeClr val="bg1"/>
                </a:solidFill>
              </a:defRPr>
            </a:lvl1pPr>
          </a:lstStyle>
          <a:p>
            <a:r>
              <a:rPr lang="en-US" dirty="0"/>
              <a:t>Presentation Title</a:t>
            </a:r>
          </a:p>
        </p:txBody>
      </p:sp>
      <p:sp>
        <p:nvSpPr>
          <p:cNvPr id="4" name="H2 Subtitle">
            <a:extLst>
              <a:ext uri="{FF2B5EF4-FFF2-40B4-BE49-F238E27FC236}">
                <a16:creationId xmlns:a16="http://schemas.microsoft.com/office/drawing/2014/main" id="{C330FAE0-5504-8A44-8C81-7D40C5EF2194}"/>
              </a:ext>
            </a:extLst>
          </p:cNvPr>
          <p:cNvSpPr>
            <a:spLocks noGrp="1"/>
          </p:cNvSpPr>
          <p:nvPr>
            <p:ph sz="quarter" idx="10" hasCustomPrompt="1"/>
          </p:nvPr>
        </p:nvSpPr>
        <p:spPr>
          <a:xfrm>
            <a:off x="611585" y="2151475"/>
            <a:ext cx="8229599" cy="430888"/>
          </a:xfrm>
        </p:spPr>
        <p:txBody>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cxnSp>
        <p:nvCxnSpPr>
          <p:cNvPr id="9" name="Line">
            <a:extLst>
              <a:ext uri="{FF2B5EF4-FFF2-40B4-BE49-F238E27FC236}">
                <a16:creationId xmlns:a16="http://schemas.microsoft.com/office/drawing/2014/main" id="{F961A44D-63B2-3547-B671-D76FD4AAA4C8}"/>
              </a:ext>
              <a:ext uri="{C183D7F6-B498-43B3-948B-1728B52AA6E4}">
                <adec:decorative xmlns:adec="http://schemas.microsoft.com/office/drawing/2017/decorative" val="1"/>
              </a:ext>
            </a:extLst>
          </p:cNvPr>
          <p:cNvCxnSpPr/>
          <p:nvPr userDrawn="1"/>
        </p:nvCxnSpPr>
        <p:spPr>
          <a:xfrm>
            <a:off x="690413" y="2633032"/>
            <a:ext cx="4886964" cy="0"/>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1" name="H3">
            <a:extLst>
              <a:ext uri="{FF2B5EF4-FFF2-40B4-BE49-F238E27FC236}">
                <a16:creationId xmlns:a16="http://schemas.microsoft.com/office/drawing/2014/main" id="{F0663673-BC83-3044-9EF4-B601B50B6DDB}"/>
              </a:ext>
            </a:extLst>
          </p:cNvPr>
          <p:cNvSpPr>
            <a:spLocks noGrp="1"/>
          </p:cNvSpPr>
          <p:nvPr>
            <p:ph sz="quarter" idx="11" hasCustomPrompt="1"/>
          </p:nvPr>
        </p:nvSpPr>
        <p:spPr>
          <a:xfrm>
            <a:off x="611585" y="2741663"/>
            <a:ext cx="4114800" cy="291886"/>
          </a:xfrm>
        </p:spPr>
        <p:txBody>
          <a:bodyPr>
            <a:normAutofit/>
          </a:bodyPr>
          <a:lstStyle>
            <a:lvl1pPr marL="0" inden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My Name</a:t>
            </a:r>
          </a:p>
        </p:txBody>
      </p:sp>
      <p:sp>
        <p:nvSpPr>
          <p:cNvPr id="13" name="H4">
            <a:extLst>
              <a:ext uri="{FF2B5EF4-FFF2-40B4-BE49-F238E27FC236}">
                <a16:creationId xmlns:a16="http://schemas.microsoft.com/office/drawing/2014/main" id="{4EEBD0D7-6519-B842-ACAE-C6ABB0409325}"/>
              </a:ext>
            </a:extLst>
          </p:cNvPr>
          <p:cNvSpPr>
            <a:spLocks noGrp="1"/>
          </p:cNvSpPr>
          <p:nvPr>
            <p:ph sz="quarter" idx="12" hasCustomPrompt="1"/>
          </p:nvPr>
        </p:nvSpPr>
        <p:spPr>
          <a:xfrm>
            <a:off x="611585" y="3033762"/>
            <a:ext cx="2333625" cy="290997"/>
          </a:xfrm>
        </p:spPr>
        <p:txBody>
          <a:bodyPr>
            <a:normAutofit/>
          </a:bodyPr>
          <a:lstStyle>
            <a:lvl1pPr marL="0" indent="0">
              <a:buNone/>
              <a:defRPr sz="1400">
                <a:solidFill>
                  <a:schemeClr val="bg1"/>
                </a:solidFill>
              </a:defRPr>
            </a:lvl1pPr>
          </a:lstStyle>
          <a:p>
            <a:pPr lvl="0"/>
            <a:r>
              <a:rPr lang="en-US" dirty="0"/>
              <a:t>My Title</a:t>
            </a:r>
          </a:p>
        </p:txBody>
      </p:sp>
      <p:sp>
        <p:nvSpPr>
          <p:cNvPr id="5" name="Picture Placeholder 4">
            <a:extLst>
              <a:ext uri="{FF2B5EF4-FFF2-40B4-BE49-F238E27FC236}">
                <a16:creationId xmlns:a16="http://schemas.microsoft.com/office/drawing/2014/main" id="{8516F1EA-8163-2F90-809C-BB51A31AB500}"/>
              </a:ext>
            </a:extLst>
          </p:cNvPr>
          <p:cNvSpPr>
            <a:spLocks noGrp="1"/>
          </p:cNvSpPr>
          <p:nvPr>
            <p:ph type="pic" sz="quarter" idx="13"/>
          </p:nvPr>
        </p:nvSpPr>
        <p:spPr>
          <a:xfrm>
            <a:off x="2742520" y="3884341"/>
            <a:ext cx="4581525" cy="1058862"/>
          </a:xfrm>
        </p:spPr>
        <p:txBody>
          <a:bodyPr/>
          <a:lstStyle/>
          <a:p>
            <a:endParaRPr lang="en-US"/>
          </a:p>
        </p:txBody>
      </p:sp>
    </p:spTree>
    <p:extLst>
      <p:ext uri="{BB962C8B-B14F-4D97-AF65-F5344CB8AC3E}">
        <p14:creationId xmlns:p14="http://schemas.microsoft.com/office/powerpoint/2010/main" val="399375936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Alt Signatur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33034725-7AAD-B746-AE51-C7D78423B9D4}"/>
              </a:ext>
            </a:extLst>
          </p:cNvPr>
          <p:cNvSpPr>
            <a:spLocks noGrp="1"/>
          </p:cNvSpPr>
          <p:nvPr>
            <p:ph type="title" hasCustomPrompt="1"/>
          </p:nvPr>
        </p:nvSpPr>
        <p:spPr>
          <a:xfrm>
            <a:off x="611585" y="1466849"/>
            <a:ext cx="8229600" cy="857251"/>
          </a:xfrm>
          <a:noFill/>
        </p:spPr>
        <p:txBody>
          <a:bodyPr>
            <a:normAutofit/>
          </a:bodyPr>
          <a:lstStyle>
            <a:lvl1pPr algn="l">
              <a:defRPr sz="4000" b="1">
                <a:solidFill>
                  <a:schemeClr val="bg1"/>
                </a:solidFill>
              </a:defRPr>
            </a:lvl1pPr>
          </a:lstStyle>
          <a:p>
            <a:r>
              <a:rPr lang="en-US" dirty="0"/>
              <a:t>Presentation Title</a:t>
            </a:r>
          </a:p>
        </p:txBody>
      </p:sp>
      <p:sp>
        <p:nvSpPr>
          <p:cNvPr id="4" name="H2 Subtitle">
            <a:extLst>
              <a:ext uri="{FF2B5EF4-FFF2-40B4-BE49-F238E27FC236}">
                <a16:creationId xmlns:a16="http://schemas.microsoft.com/office/drawing/2014/main" id="{C330FAE0-5504-8A44-8C81-7D40C5EF2194}"/>
              </a:ext>
            </a:extLst>
          </p:cNvPr>
          <p:cNvSpPr>
            <a:spLocks noGrp="1"/>
          </p:cNvSpPr>
          <p:nvPr>
            <p:ph sz="quarter" idx="10" hasCustomPrompt="1"/>
          </p:nvPr>
        </p:nvSpPr>
        <p:spPr>
          <a:xfrm>
            <a:off x="611585" y="2151475"/>
            <a:ext cx="8229599" cy="430888"/>
          </a:xfrm>
        </p:spPr>
        <p:txBody>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cxnSp>
        <p:nvCxnSpPr>
          <p:cNvPr id="9" name="Line">
            <a:extLst>
              <a:ext uri="{FF2B5EF4-FFF2-40B4-BE49-F238E27FC236}">
                <a16:creationId xmlns:a16="http://schemas.microsoft.com/office/drawing/2014/main" id="{F961A44D-63B2-3547-B671-D76FD4AAA4C8}"/>
              </a:ext>
              <a:ext uri="{C183D7F6-B498-43B3-948B-1728B52AA6E4}">
                <adec:decorative xmlns:adec="http://schemas.microsoft.com/office/drawing/2017/decorative" val="1"/>
              </a:ext>
            </a:extLst>
          </p:cNvPr>
          <p:cNvCxnSpPr/>
          <p:nvPr userDrawn="1"/>
        </p:nvCxnSpPr>
        <p:spPr>
          <a:xfrm>
            <a:off x="690413" y="2633032"/>
            <a:ext cx="4886964" cy="0"/>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1" name="H3">
            <a:extLst>
              <a:ext uri="{FF2B5EF4-FFF2-40B4-BE49-F238E27FC236}">
                <a16:creationId xmlns:a16="http://schemas.microsoft.com/office/drawing/2014/main" id="{F0663673-BC83-3044-9EF4-B601B50B6DDB}"/>
              </a:ext>
            </a:extLst>
          </p:cNvPr>
          <p:cNvSpPr>
            <a:spLocks noGrp="1"/>
          </p:cNvSpPr>
          <p:nvPr>
            <p:ph sz="quarter" idx="11" hasCustomPrompt="1"/>
          </p:nvPr>
        </p:nvSpPr>
        <p:spPr>
          <a:xfrm>
            <a:off x="611585" y="2741663"/>
            <a:ext cx="4114800" cy="291886"/>
          </a:xfrm>
        </p:spPr>
        <p:txBody>
          <a:bodyPr>
            <a:normAutofit/>
          </a:bodyPr>
          <a:lstStyle>
            <a:lvl1pPr marL="0" inden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My Name</a:t>
            </a:r>
          </a:p>
        </p:txBody>
      </p:sp>
      <p:sp>
        <p:nvSpPr>
          <p:cNvPr id="13" name="H4">
            <a:extLst>
              <a:ext uri="{FF2B5EF4-FFF2-40B4-BE49-F238E27FC236}">
                <a16:creationId xmlns:a16="http://schemas.microsoft.com/office/drawing/2014/main" id="{4EEBD0D7-6519-B842-ACAE-C6ABB0409325}"/>
              </a:ext>
            </a:extLst>
          </p:cNvPr>
          <p:cNvSpPr>
            <a:spLocks noGrp="1"/>
          </p:cNvSpPr>
          <p:nvPr>
            <p:ph sz="quarter" idx="12" hasCustomPrompt="1"/>
          </p:nvPr>
        </p:nvSpPr>
        <p:spPr>
          <a:xfrm>
            <a:off x="611585" y="3033762"/>
            <a:ext cx="2333625" cy="290997"/>
          </a:xfrm>
        </p:spPr>
        <p:txBody>
          <a:bodyPr>
            <a:normAutofit/>
          </a:bodyPr>
          <a:lstStyle>
            <a:lvl1pPr marL="0" indent="0">
              <a:buNone/>
              <a:defRPr sz="1400">
                <a:solidFill>
                  <a:schemeClr val="bg1"/>
                </a:solidFill>
              </a:defRPr>
            </a:lvl1pPr>
          </a:lstStyle>
          <a:p>
            <a:pPr lvl="0"/>
            <a:r>
              <a:rPr lang="en-US" dirty="0"/>
              <a:t>My Title</a:t>
            </a:r>
          </a:p>
        </p:txBody>
      </p:sp>
      <p:sp>
        <p:nvSpPr>
          <p:cNvPr id="5" name="Picture Placeholder 4">
            <a:extLst>
              <a:ext uri="{FF2B5EF4-FFF2-40B4-BE49-F238E27FC236}">
                <a16:creationId xmlns:a16="http://schemas.microsoft.com/office/drawing/2014/main" id="{8516F1EA-8163-2F90-809C-BB51A31AB500}"/>
              </a:ext>
            </a:extLst>
          </p:cNvPr>
          <p:cNvSpPr>
            <a:spLocks noGrp="1"/>
          </p:cNvSpPr>
          <p:nvPr>
            <p:ph type="pic" sz="quarter" idx="13"/>
          </p:nvPr>
        </p:nvSpPr>
        <p:spPr>
          <a:xfrm>
            <a:off x="2742520" y="3884341"/>
            <a:ext cx="4581525" cy="1058862"/>
          </a:xfrm>
        </p:spPr>
        <p:txBody>
          <a:bodyPr/>
          <a:lstStyle/>
          <a:p>
            <a:endParaRPr lang="en-US"/>
          </a:p>
        </p:txBody>
      </p:sp>
      <p:sp>
        <p:nvSpPr>
          <p:cNvPr id="6" name="Text Placeholder 5">
            <a:extLst>
              <a:ext uri="{FF2B5EF4-FFF2-40B4-BE49-F238E27FC236}">
                <a16:creationId xmlns:a16="http://schemas.microsoft.com/office/drawing/2014/main" id="{F3255C03-226B-5FC2-208E-578716830E57}"/>
              </a:ext>
            </a:extLst>
          </p:cNvPr>
          <p:cNvSpPr>
            <a:spLocks noGrp="1"/>
          </p:cNvSpPr>
          <p:nvPr>
            <p:ph type="body" sz="quarter" idx="14"/>
          </p:nvPr>
        </p:nvSpPr>
        <p:spPr>
          <a:xfrm>
            <a:off x="5181600" y="2741663"/>
            <a:ext cx="3659188" cy="898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623788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p:cNvSpPr>
            <a:spLocks noGrp="1"/>
          </p:cNvSpPr>
          <p:nvPr>
            <p:ph type="title"/>
          </p:nvPr>
        </p:nvSpPr>
        <p:spPr>
          <a:xfrm>
            <a:off x="457200" y="1785462"/>
            <a:ext cx="8229600" cy="857253"/>
          </a:xfrm>
        </p:spPr>
        <p:txBody>
          <a:bodyPr>
            <a:normAutofit/>
          </a:bodyPr>
          <a:lstStyle>
            <a:lvl1pPr>
              <a:defRPr sz="4400" b="1" i="0">
                <a:solidFill>
                  <a:schemeClr val="bg1"/>
                </a:solidFill>
              </a:defRPr>
            </a:lvl1pPr>
          </a:lstStyle>
          <a:p>
            <a:r>
              <a:rPr lang="en-US" dirty="0"/>
              <a:t>Click to edit Master title style</a:t>
            </a:r>
          </a:p>
        </p:txBody>
      </p:sp>
      <p:sp>
        <p:nvSpPr>
          <p:cNvPr id="4" name="H2 Subtitle">
            <a:extLst>
              <a:ext uri="{FF2B5EF4-FFF2-40B4-BE49-F238E27FC236}">
                <a16:creationId xmlns:a16="http://schemas.microsoft.com/office/drawing/2014/main" id="{DB257BD6-4D9A-CD45-BCE2-728C5AB620C6}"/>
              </a:ext>
            </a:extLst>
          </p:cNvPr>
          <p:cNvSpPr>
            <a:spLocks noGrp="1"/>
          </p:cNvSpPr>
          <p:nvPr>
            <p:ph sz="quarter" idx="10" hasCustomPrompt="1"/>
          </p:nvPr>
        </p:nvSpPr>
        <p:spPr>
          <a:xfrm>
            <a:off x="457200" y="2529642"/>
            <a:ext cx="8229600" cy="679450"/>
          </a:xfrm>
        </p:spPr>
        <p:txBody>
          <a:bodyPr>
            <a:normAutofit/>
          </a:bodyPr>
          <a:lstStyle>
            <a:lvl1pPr marL="0" indent="0" algn="ctr">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spTree>
    <p:extLst>
      <p:ext uri="{BB962C8B-B14F-4D97-AF65-F5344CB8AC3E}">
        <p14:creationId xmlns:p14="http://schemas.microsoft.com/office/powerpoint/2010/main" val="2452877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88B4A6B9-381D-5D40-84AC-41D60C0A034D}"/>
              </a:ext>
            </a:extLst>
          </p:cNvPr>
          <p:cNvSpPr>
            <a:spLocks noGrp="1"/>
          </p:cNvSpPr>
          <p:nvPr>
            <p:ph type="title"/>
          </p:nvPr>
        </p:nvSpPr>
        <p:spPr>
          <a:xfrm>
            <a:off x="457200" y="238999"/>
            <a:ext cx="8229600" cy="857250"/>
          </a:xfrm>
        </p:spPr>
        <p:txBody>
          <a:bodyPr>
            <a:normAutofit/>
          </a:bodyPr>
          <a:lstStyle>
            <a:lvl1pPr>
              <a:defRPr sz="3200"/>
            </a:lvl1pPr>
          </a:lstStyle>
          <a:p>
            <a:r>
              <a:rPr lang="en-US"/>
              <a:t>Click to edit Master title style</a:t>
            </a:r>
            <a:endParaRPr lang="en-US" dirty="0"/>
          </a:p>
        </p:txBody>
      </p:sp>
      <p:sp>
        <p:nvSpPr>
          <p:cNvPr id="5" name="H2 Subtitle">
            <a:extLst>
              <a:ext uri="{FF2B5EF4-FFF2-40B4-BE49-F238E27FC236}">
                <a16:creationId xmlns:a16="http://schemas.microsoft.com/office/drawing/2014/main" id="{5B196C90-74A6-5E42-A204-A1E0DBCB6799}"/>
              </a:ext>
            </a:extLst>
          </p:cNvPr>
          <p:cNvSpPr>
            <a:spLocks noGrp="1"/>
          </p:cNvSpPr>
          <p:nvPr>
            <p:ph sz="quarter" idx="10" hasCustomPrompt="1"/>
          </p:nvPr>
        </p:nvSpPr>
        <p:spPr>
          <a:xfrm>
            <a:off x="457200" y="837565"/>
            <a:ext cx="8229600" cy="338456"/>
          </a:xfrm>
        </p:spPr>
        <p:txBody>
          <a:bodyPr>
            <a:noAutofit/>
          </a:bodyPr>
          <a:lstStyle>
            <a:lvl1pPr marL="0" indent="0" algn="ctr">
              <a:buNone/>
              <a:defRPr sz="2000">
                <a:solidFill>
                  <a:srgbClr val="00599B"/>
                </a:solidFill>
              </a:defRPr>
            </a:lvl1pPr>
            <a:lvl2pPr marL="457200" indent="0">
              <a:buNone/>
              <a:defRPr sz="2400">
                <a:solidFill>
                  <a:srgbClr val="00599B"/>
                </a:solidFill>
              </a:defRPr>
            </a:lvl2pPr>
            <a:lvl3pPr marL="914400" indent="0">
              <a:buNone/>
              <a:defRPr sz="2400">
                <a:solidFill>
                  <a:srgbClr val="00599B"/>
                </a:solidFill>
              </a:defRPr>
            </a:lvl3pPr>
            <a:lvl4pPr marL="1371600" indent="0">
              <a:buNone/>
              <a:defRPr sz="2400">
                <a:solidFill>
                  <a:srgbClr val="00599B"/>
                </a:solidFill>
              </a:defRPr>
            </a:lvl4pPr>
            <a:lvl5pPr marL="1828800" indent="0">
              <a:buNone/>
              <a:defRPr sz="2400">
                <a:solidFill>
                  <a:srgbClr val="00599B"/>
                </a:solidFill>
              </a:defRPr>
            </a:lvl5pPr>
          </a:lstStyle>
          <a:p>
            <a:pPr lvl="0"/>
            <a:r>
              <a:rPr lang="en-US" dirty="0"/>
              <a:t>Subtitle</a:t>
            </a:r>
          </a:p>
        </p:txBody>
      </p:sp>
      <p:sp>
        <p:nvSpPr>
          <p:cNvPr id="6" name="Body Content">
            <a:extLst>
              <a:ext uri="{FF2B5EF4-FFF2-40B4-BE49-F238E27FC236}">
                <a16:creationId xmlns:a16="http://schemas.microsoft.com/office/drawing/2014/main" id="{4F275BD8-ECF8-F54B-B4E2-A66F7AB27D86}"/>
              </a:ext>
            </a:extLst>
          </p:cNvPr>
          <p:cNvSpPr>
            <a:spLocks noGrp="1"/>
          </p:cNvSpPr>
          <p:nvPr>
            <p:ph sz="half" idx="1"/>
          </p:nvPr>
        </p:nvSpPr>
        <p:spPr>
          <a:xfrm>
            <a:off x="457200" y="1310641"/>
            <a:ext cx="8229600" cy="3098800"/>
          </a:xfrm>
        </p:spPr>
        <p:txBody>
          <a:bodyPr>
            <a:normAutofit/>
          </a:bodyPr>
          <a:lstStyle>
            <a:lvl1pPr marL="342900" indent="-342900">
              <a:buFont typeface="Wingdings" pitchFamily="2" charset="2"/>
              <a:buChar char="§"/>
              <a:defRPr sz="1600"/>
            </a:lvl1pPr>
            <a:lvl2pPr marL="742950" indent="-285750">
              <a:buFont typeface="Wingdings" pitchFamily="2" charset="2"/>
              <a:buChar char="§"/>
              <a:defRPr sz="1600"/>
            </a:lvl2pPr>
            <a:lvl3pPr marL="1143000" indent="-228600">
              <a:buFont typeface="Wingdings" pitchFamily="2" charset="2"/>
              <a:buChar char="§"/>
              <a:defRPr sz="1600"/>
            </a:lvl3pPr>
            <a:lvl4pPr marL="1600200" indent="-228600">
              <a:buFont typeface="Wingdings" pitchFamily="2" charset="2"/>
              <a:buChar char="§"/>
              <a:defRPr sz="1600"/>
            </a:lvl4pPr>
            <a:lvl5pPr marL="2057400" indent="-228600">
              <a:buFont typeface="Wingdings" pitchFamily="2" charset="2"/>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66960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H1 Title">
            <a:extLst>
              <a:ext uri="{FF2B5EF4-FFF2-40B4-BE49-F238E27FC236}">
                <a16:creationId xmlns:a16="http://schemas.microsoft.com/office/drawing/2014/main" id="{32D9C8E5-1CF3-6F45-9C03-04506B4E541A}"/>
              </a:ext>
            </a:extLst>
          </p:cNvPr>
          <p:cNvSpPr>
            <a:spLocks noGrp="1"/>
          </p:cNvSpPr>
          <p:nvPr>
            <p:ph type="title"/>
          </p:nvPr>
        </p:nvSpPr>
        <p:spPr>
          <a:xfrm>
            <a:off x="457200" y="124699"/>
            <a:ext cx="8229600" cy="857250"/>
          </a:xfrm>
        </p:spPr>
        <p:txBody>
          <a:bodyPr>
            <a:normAutofit/>
          </a:bodyPr>
          <a:lstStyle>
            <a:lvl1pPr>
              <a:defRPr sz="320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H2 Subtitle">
            <a:extLst>
              <a:ext uri="{FF2B5EF4-FFF2-40B4-BE49-F238E27FC236}">
                <a16:creationId xmlns:a16="http://schemas.microsoft.com/office/drawing/2014/main" id="{7E449A25-5BA8-A049-892B-A920427B81BD}"/>
              </a:ext>
            </a:extLst>
          </p:cNvPr>
          <p:cNvSpPr>
            <a:spLocks noGrp="1"/>
          </p:cNvSpPr>
          <p:nvPr>
            <p:ph sz="quarter" idx="10" hasCustomPrompt="1"/>
          </p:nvPr>
        </p:nvSpPr>
        <p:spPr>
          <a:xfrm>
            <a:off x="457200" y="799465"/>
            <a:ext cx="8229600" cy="338456"/>
          </a:xfrm>
        </p:spPr>
        <p:txBody>
          <a:bodyPr>
            <a:noAutofit/>
          </a:bodyPr>
          <a:lstStyle>
            <a:lvl1pPr marL="0" indent="0" algn="ctr">
              <a:buNone/>
              <a:defRPr sz="2000">
                <a:solidFill>
                  <a:srgbClr val="00599B"/>
                </a:solidFill>
              </a:defRPr>
            </a:lvl1pPr>
            <a:lvl2pPr marL="457200" indent="0">
              <a:buNone/>
              <a:defRPr sz="2400">
                <a:solidFill>
                  <a:srgbClr val="00599B"/>
                </a:solidFill>
              </a:defRPr>
            </a:lvl2pPr>
            <a:lvl3pPr marL="914400" indent="0">
              <a:buNone/>
              <a:defRPr sz="2400">
                <a:solidFill>
                  <a:srgbClr val="00599B"/>
                </a:solidFill>
              </a:defRPr>
            </a:lvl3pPr>
            <a:lvl4pPr marL="1371600" indent="0">
              <a:buNone/>
              <a:defRPr sz="2400">
                <a:solidFill>
                  <a:srgbClr val="00599B"/>
                </a:solidFill>
              </a:defRPr>
            </a:lvl4pPr>
            <a:lvl5pPr marL="1828800" indent="0">
              <a:buNone/>
              <a:defRPr sz="2400">
                <a:solidFill>
                  <a:srgbClr val="00599B"/>
                </a:solidFill>
              </a:defRPr>
            </a:lvl5pPr>
          </a:lstStyle>
          <a:p>
            <a:pPr lvl="0"/>
            <a:r>
              <a:rPr lang="en-US" dirty="0"/>
              <a:t>Subtitle</a:t>
            </a:r>
          </a:p>
        </p:txBody>
      </p:sp>
      <p:sp>
        <p:nvSpPr>
          <p:cNvPr id="3" name="Body Content 1"/>
          <p:cNvSpPr>
            <a:spLocks noGrp="1"/>
          </p:cNvSpPr>
          <p:nvPr>
            <p:ph sz="half" idx="1"/>
          </p:nvPr>
        </p:nvSpPr>
        <p:spPr>
          <a:xfrm>
            <a:off x="457200" y="1310641"/>
            <a:ext cx="4038600" cy="3098800"/>
          </a:xfrm>
        </p:spPr>
        <p:txBody>
          <a:bodyPr>
            <a:normAutofit/>
          </a:bodyPr>
          <a:lstStyle>
            <a:lvl1pPr>
              <a:defRPr sz="16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Body Content 2"/>
          <p:cNvSpPr>
            <a:spLocks noGrp="1"/>
          </p:cNvSpPr>
          <p:nvPr>
            <p:ph sz="half" idx="2"/>
          </p:nvPr>
        </p:nvSpPr>
        <p:spPr>
          <a:xfrm>
            <a:off x="4648200" y="1310641"/>
            <a:ext cx="4038600" cy="3098800"/>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4677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wo 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H1 Title">
            <a:extLst>
              <a:ext uri="{FF2B5EF4-FFF2-40B4-BE49-F238E27FC236}">
                <a16:creationId xmlns:a16="http://schemas.microsoft.com/office/drawing/2014/main" id="{32D9C8E5-1CF3-6F45-9C03-04506B4E541A}"/>
              </a:ext>
            </a:extLst>
          </p:cNvPr>
          <p:cNvSpPr>
            <a:spLocks noGrp="1"/>
          </p:cNvSpPr>
          <p:nvPr>
            <p:ph type="title"/>
          </p:nvPr>
        </p:nvSpPr>
        <p:spPr>
          <a:xfrm>
            <a:off x="457200" y="124699"/>
            <a:ext cx="8229600" cy="857250"/>
          </a:xfrm>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p>
        </p:txBody>
      </p:sp>
      <p:sp>
        <p:nvSpPr>
          <p:cNvPr id="4" name="Body Content 2"/>
          <p:cNvSpPr>
            <a:spLocks noGrp="1"/>
          </p:cNvSpPr>
          <p:nvPr>
            <p:ph sz="half" idx="2"/>
          </p:nvPr>
        </p:nvSpPr>
        <p:spPr>
          <a:xfrm>
            <a:off x="47501" y="1111158"/>
            <a:ext cx="2721430" cy="1668483"/>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Body Content 2">
            <a:extLst>
              <a:ext uri="{FF2B5EF4-FFF2-40B4-BE49-F238E27FC236}">
                <a16:creationId xmlns:a16="http://schemas.microsoft.com/office/drawing/2014/main" id="{AF760239-E1E4-98A8-BC2A-AD64F71B7E0D}"/>
              </a:ext>
            </a:extLst>
          </p:cNvPr>
          <p:cNvSpPr>
            <a:spLocks noGrp="1"/>
          </p:cNvSpPr>
          <p:nvPr>
            <p:ph sz="half" idx="10"/>
          </p:nvPr>
        </p:nvSpPr>
        <p:spPr>
          <a:xfrm>
            <a:off x="47499" y="2856015"/>
            <a:ext cx="2721431" cy="1668483"/>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Body Content 2">
            <a:extLst>
              <a:ext uri="{FF2B5EF4-FFF2-40B4-BE49-F238E27FC236}">
                <a16:creationId xmlns:a16="http://schemas.microsoft.com/office/drawing/2014/main" id="{52458702-0A0A-743A-4663-E0EA4FBC4EB5}"/>
              </a:ext>
            </a:extLst>
          </p:cNvPr>
          <p:cNvSpPr>
            <a:spLocks noGrp="1"/>
          </p:cNvSpPr>
          <p:nvPr>
            <p:ph sz="half" idx="11"/>
          </p:nvPr>
        </p:nvSpPr>
        <p:spPr>
          <a:xfrm>
            <a:off x="2919350" y="1111158"/>
            <a:ext cx="2644240" cy="1744857"/>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Body Content 2">
            <a:extLst>
              <a:ext uri="{FF2B5EF4-FFF2-40B4-BE49-F238E27FC236}">
                <a16:creationId xmlns:a16="http://schemas.microsoft.com/office/drawing/2014/main" id="{E7DCE5C4-5A12-8BD9-2E79-6B094F4C1FDC}"/>
              </a:ext>
            </a:extLst>
          </p:cNvPr>
          <p:cNvSpPr>
            <a:spLocks noGrp="1"/>
          </p:cNvSpPr>
          <p:nvPr>
            <p:ph sz="half" idx="12"/>
          </p:nvPr>
        </p:nvSpPr>
        <p:spPr>
          <a:xfrm>
            <a:off x="2909453" y="2985224"/>
            <a:ext cx="2721431" cy="1971304"/>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Body Content 2">
            <a:extLst>
              <a:ext uri="{FF2B5EF4-FFF2-40B4-BE49-F238E27FC236}">
                <a16:creationId xmlns:a16="http://schemas.microsoft.com/office/drawing/2014/main" id="{3180402C-B205-3B02-80EC-1389CEFE02F8}"/>
              </a:ext>
            </a:extLst>
          </p:cNvPr>
          <p:cNvSpPr>
            <a:spLocks noGrp="1"/>
          </p:cNvSpPr>
          <p:nvPr>
            <p:ph sz="half" idx="13"/>
          </p:nvPr>
        </p:nvSpPr>
        <p:spPr>
          <a:xfrm>
            <a:off x="6008916" y="1117911"/>
            <a:ext cx="2933203" cy="1661730"/>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Body Content 2">
            <a:extLst>
              <a:ext uri="{FF2B5EF4-FFF2-40B4-BE49-F238E27FC236}">
                <a16:creationId xmlns:a16="http://schemas.microsoft.com/office/drawing/2014/main" id="{1D0698A4-F993-1339-EDDC-E122275B26EE}"/>
              </a:ext>
            </a:extLst>
          </p:cNvPr>
          <p:cNvSpPr>
            <a:spLocks noGrp="1"/>
          </p:cNvSpPr>
          <p:nvPr>
            <p:ph sz="half" idx="14"/>
          </p:nvPr>
        </p:nvSpPr>
        <p:spPr>
          <a:xfrm>
            <a:off x="5975267" y="2985224"/>
            <a:ext cx="2952999" cy="1959926"/>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80621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 Table">
    <p:bg>
      <p:bgPr>
        <a:solidFill>
          <a:schemeClr val="bg1"/>
        </a:solidFill>
        <a:effectLst/>
      </p:bgPr>
    </p:bg>
    <p:spTree>
      <p:nvGrpSpPr>
        <p:cNvPr id="1" name=""/>
        <p:cNvGrpSpPr/>
        <p:nvPr/>
      </p:nvGrpSpPr>
      <p:grpSpPr>
        <a:xfrm>
          <a:off x="0" y="0"/>
          <a:ext cx="0" cy="0"/>
          <a:chOff x="0" y="0"/>
          <a:chExt cx="0" cy="0"/>
        </a:xfrm>
      </p:grpSpPr>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lstStyle>
            <a:lvl1pPr>
              <a:defRPr>
                <a:solidFill>
                  <a:srgbClr val="FF0000"/>
                </a:solidFill>
              </a:defRPr>
            </a:lvl1pPr>
          </a:lstStyle>
          <a:p>
            <a:r>
              <a:rPr lang="en-US"/>
              <a:t>Click to edit Master title style</a:t>
            </a:r>
            <a:endParaRPr lang="en-US" dirty="0"/>
          </a:p>
        </p:txBody>
      </p:sp>
      <p:sp>
        <p:nvSpPr>
          <p:cNvPr id="5" name="Wide Table">
            <a:extLst>
              <a:ext uri="{FF2B5EF4-FFF2-40B4-BE49-F238E27FC236}">
                <a16:creationId xmlns:a16="http://schemas.microsoft.com/office/drawing/2014/main" id="{A31F2DD0-A818-C246-A801-671F4BC29942}"/>
              </a:ext>
            </a:extLst>
          </p:cNvPr>
          <p:cNvSpPr>
            <a:spLocks noGrp="1"/>
          </p:cNvSpPr>
          <p:nvPr>
            <p:ph type="tbl" sz="quarter" idx="10"/>
          </p:nvPr>
        </p:nvSpPr>
        <p:spPr>
          <a:xfrm>
            <a:off x="228600" y="285750"/>
            <a:ext cx="8686800" cy="4572000"/>
          </a:xfrm>
        </p:spPr>
        <p:txBody>
          <a:bodyPr/>
          <a:lstStyle/>
          <a:p>
            <a:r>
              <a:rPr lang="en-US"/>
              <a:t>Click icon to add table</a:t>
            </a:r>
          </a:p>
        </p:txBody>
      </p:sp>
    </p:spTree>
    <p:extLst>
      <p:ext uri="{BB962C8B-B14F-4D97-AF65-F5344CB8AC3E}">
        <p14:creationId xmlns:p14="http://schemas.microsoft.com/office/powerpoint/2010/main" val="3181464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H1 Title"/>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Body Content"/>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84154639"/>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5" r:id="rId3"/>
    <p:sldLayoutId id="2147483666" r:id="rId4"/>
    <p:sldLayoutId id="2147483654" r:id="rId5"/>
    <p:sldLayoutId id="2147483650" r:id="rId6"/>
    <p:sldLayoutId id="2147483652" r:id="rId7"/>
    <p:sldLayoutId id="2147483664" r:id="rId8"/>
    <p:sldLayoutId id="2147483659" r:id="rId9"/>
    <p:sldLayoutId id="2147483662" r:id="rId10"/>
    <p:sldLayoutId id="2147483660" r:id="rId11"/>
    <p:sldLayoutId id="2147483661" r:id="rId12"/>
  </p:sldLayoutIdLst>
  <p:txStyles>
    <p:titleStyle>
      <a:lvl1pPr algn="ctr" defTabSz="457200" rtl="0" eaLnBrk="1" latinLnBrk="0" hangingPunct="1">
        <a:spcBef>
          <a:spcPct val="0"/>
        </a:spcBef>
        <a:buNone/>
        <a:defRPr sz="3500" b="1" i="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hyperlink" Target="https://www.analyticsvidhya.com/blog/2021/08/decision-tree-algorithm/"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848F2-6BE7-3141-86BE-B5237EC8AC77}"/>
              </a:ext>
            </a:extLst>
          </p:cNvPr>
          <p:cNvSpPr>
            <a:spLocks noGrp="1"/>
          </p:cNvSpPr>
          <p:nvPr>
            <p:ph type="title"/>
          </p:nvPr>
        </p:nvSpPr>
        <p:spPr/>
        <p:txBody>
          <a:bodyPr/>
          <a:lstStyle/>
          <a:p>
            <a:r>
              <a:rPr lang="en-US" dirty="0"/>
              <a:t>DASC 5301-002</a:t>
            </a:r>
          </a:p>
        </p:txBody>
      </p:sp>
      <p:sp>
        <p:nvSpPr>
          <p:cNvPr id="4" name="Content Placeholder 3">
            <a:extLst>
              <a:ext uri="{FF2B5EF4-FFF2-40B4-BE49-F238E27FC236}">
                <a16:creationId xmlns:a16="http://schemas.microsoft.com/office/drawing/2014/main" id="{A92BFB8A-B48E-3048-95CB-0E471938D6C7}"/>
              </a:ext>
            </a:extLst>
          </p:cNvPr>
          <p:cNvSpPr>
            <a:spLocks noGrp="1"/>
          </p:cNvSpPr>
          <p:nvPr>
            <p:ph sz="quarter" idx="10"/>
          </p:nvPr>
        </p:nvSpPr>
        <p:spPr/>
        <p:txBody>
          <a:bodyPr/>
          <a:lstStyle/>
          <a:p>
            <a:r>
              <a:rPr lang="en-US"/>
              <a:t>Decision Tree</a:t>
            </a:r>
            <a:endParaRPr lang="en-US" dirty="0"/>
          </a:p>
        </p:txBody>
      </p:sp>
      <p:sp>
        <p:nvSpPr>
          <p:cNvPr id="3" name="Content Placeholder 2">
            <a:extLst>
              <a:ext uri="{FF2B5EF4-FFF2-40B4-BE49-F238E27FC236}">
                <a16:creationId xmlns:a16="http://schemas.microsoft.com/office/drawing/2014/main" id="{B2EB5C99-0433-CA4C-BCDF-6FE96532A669}"/>
              </a:ext>
            </a:extLst>
          </p:cNvPr>
          <p:cNvSpPr>
            <a:spLocks noGrp="1"/>
          </p:cNvSpPr>
          <p:nvPr>
            <p:ph sz="quarter" idx="11"/>
          </p:nvPr>
        </p:nvSpPr>
        <p:spPr/>
        <p:txBody>
          <a:bodyPr>
            <a:normAutofit fontScale="85000" lnSpcReduction="20000"/>
          </a:bodyPr>
          <a:lstStyle/>
          <a:p>
            <a:r>
              <a:rPr lang="en-US" dirty="0"/>
              <a:t>Dr Subharag Sarkar</a:t>
            </a:r>
          </a:p>
        </p:txBody>
      </p:sp>
      <p:sp>
        <p:nvSpPr>
          <p:cNvPr id="2" name="Content Placeholder 1">
            <a:extLst>
              <a:ext uri="{FF2B5EF4-FFF2-40B4-BE49-F238E27FC236}">
                <a16:creationId xmlns:a16="http://schemas.microsoft.com/office/drawing/2014/main" id="{3F89E92A-5BA8-3F42-81FD-952F958B68EC}"/>
              </a:ext>
            </a:extLst>
          </p:cNvPr>
          <p:cNvSpPr>
            <a:spLocks noGrp="1"/>
          </p:cNvSpPr>
          <p:nvPr>
            <p:ph sz="quarter" idx="12"/>
          </p:nvPr>
        </p:nvSpPr>
        <p:spPr/>
        <p:txBody>
          <a:bodyPr>
            <a:normAutofit lnSpcReduction="10000"/>
          </a:bodyPr>
          <a:lstStyle/>
          <a:p>
            <a:r>
              <a:rPr lang="en-US" dirty="0"/>
              <a:t>Fall 2023</a:t>
            </a:r>
          </a:p>
        </p:txBody>
      </p:sp>
      <p:sp>
        <p:nvSpPr>
          <p:cNvPr id="6" name="Content Placeholder 1">
            <a:extLst>
              <a:ext uri="{FF2B5EF4-FFF2-40B4-BE49-F238E27FC236}">
                <a16:creationId xmlns:a16="http://schemas.microsoft.com/office/drawing/2014/main" id="{DC3E28C2-8E63-BB37-438D-64077DB5F2DB}"/>
              </a:ext>
            </a:extLst>
          </p:cNvPr>
          <p:cNvSpPr txBox="1">
            <a:spLocks/>
          </p:cNvSpPr>
          <p:nvPr/>
        </p:nvSpPr>
        <p:spPr>
          <a:xfrm>
            <a:off x="611584" y="3341266"/>
            <a:ext cx="2333625" cy="290997"/>
          </a:xfrm>
          <a:prstGeom prst="rect">
            <a:avLst/>
          </a:prstGeom>
        </p:spPr>
        <p:txBody>
          <a:bodyPr vert="horz" lIns="91440" tIns="45720" rIns="91440" bIns="45720" rtlCol="0">
            <a:normAutofit fontScale="77500" lnSpcReduction="20000"/>
          </a:bodyPr>
          <a:lstStyle>
            <a:lvl1pPr marL="0" indent="0" algn="l" defTabSz="457200" rtl="0" eaLnBrk="1" latinLnBrk="0" hangingPunct="1">
              <a:spcBef>
                <a:spcPct val="20000"/>
              </a:spcBef>
              <a:buFont typeface="Wingdings" pitchFamily="2" charset="2"/>
              <a:buNone/>
              <a:defRPr sz="1400" b="0" i="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Slides Courtesy - </a:t>
            </a:r>
            <a:r>
              <a:rPr lang="en-US" dirty="0" err="1"/>
              <a:t>Rózsa</a:t>
            </a:r>
            <a:r>
              <a:rPr lang="en-US" dirty="0"/>
              <a:t> </a:t>
            </a:r>
            <a:r>
              <a:rPr lang="en-US" dirty="0" err="1"/>
              <a:t>Záruba</a:t>
            </a:r>
            <a:endParaRPr lang="en-US" dirty="0"/>
          </a:p>
          <a:p>
            <a:endParaRPr lang="en-US" dirty="0"/>
          </a:p>
        </p:txBody>
      </p:sp>
    </p:spTree>
    <p:extLst>
      <p:ext uri="{BB962C8B-B14F-4D97-AF65-F5344CB8AC3E}">
        <p14:creationId xmlns:p14="http://schemas.microsoft.com/office/powerpoint/2010/main" val="4111439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2594-256A-BB17-BF9D-01F2C4D62D99}"/>
              </a:ext>
            </a:extLst>
          </p:cNvPr>
          <p:cNvSpPr>
            <a:spLocks noGrp="1"/>
          </p:cNvSpPr>
          <p:nvPr>
            <p:ph type="title"/>
          </p:nvPr>
        </p:nvSpPr>
        <p:spPr/>
        <p:txBody>
          <a:bodyPr/>
          <a:lstStyle/>
          <a:p>
            <a:r>
              <a:rPr lang="en-US" dirty="0"/>
              <a:t>Decision Tree Terminologies</a:t>
            </a:r>
          </a:p>
        </p:txBody>
      </p:sp>
      <p:sp>
        <p:nvSpPr>
          <p:cNvPr id="4" name="Content Placeholder 3">
            <a:extLst>
              <a:ext uri="{FF2B5EF4-FFF2-40B4-BE49-F238E27FC236}">
                <a16:creationId xmlns:a16="http://schemas.microsoft.com/office/drawing/2014/main" id="{02B6829B-E5F7-C08B-8405-A0EBC1E2D478}"/>
              </a:ext>
            </a:extLst>
          </p:cNvPr>
          <p:cNvSpPr>
            <a:spLocks noGrp="1"/>
          </p:cNvSpPr>
          <p:nvPr>
            <p:ph sz="half" idx="1"/>
          </p:nvPr>
        </p:nvSpPr>
        <p:spPr>
          <a:xfrm>
            <a:off x="0" y="863600"/>
            <a:ext cx="5105400" cy="3708400"/>
          </a:xfrm>
        </p:spPr>
        <p:txBody>
          <a:bodyPr>
            <a:noAutofit/>
          </a:bodyPr>
          <a:lstStyle/>
          <a:p>
            <a:pPr>
              <a:buFont typeface="Arial" panose="020B0604020202020204" pitchFamily="34" charset="0"/>
              <a:buChar char="•"/>
            </a:pPr>
            <a:r>
              <a:rPr lang="en-US" sz="1800" b="1" i="1" dirty="0">
                <a:solidFill>
                  <a:srgbClr val="222222"/>
                </a:solidFill>
                <a:effectLst/>
              </a:rPr>
              <a:t>Leaf Nodes</a:t>
            </a:r>
            <a:r>
              <a:rPr lang="en-US" sz="1800" b="0" i="1" dirty="0">
                <a:solidFill>
                  <a:srgbClr val="222222"/>
                </a:solidFill>
                <a:effectLst/>
              </a:rPr>
              <a:t>:</a:t>
            </a:r>
            <a:r>
              <a:rPr lang="en-US" sz="1800" b="0" i="0" dirty="0">
                <a:solidFill>
                  <a:srgbClr val="222222"/>
                </a:solidFill>
                <a:effectLst/>
              </a:rPr>
              <a:t> Nodes where further splitting is not possible, often indicating the final classification or outcome. Leaf nodes are also referred to as terminal nodes.</a:t>
            </a:r>
          </a:p>
          <a:p>
            <a:pPr>
              <a:buFont typeface="Arial" panose="020B0604020202020204" pitchFamily="34" charset="0"/>
              <a:buChar char="•"/>
            </a:pPr>
            <a:r>
              <a:rPr lang="en-US" sz="1800" b="1" i="1" dirty="0">
                <a:solidFill>
                  <a:srgbClr val="222222"/>
                </a:solidFill>
                <a:effectLst/>
              </a:rPr>
              <a:t>Sub-Tree</a:t>
            </a:r>
            <a:r>
              <a:rPr lang="en-US" sz="1800" b="0" i="1" dirty="0">
                <a:solidFill>
                  <a:srgbClr val="222222"/>
                </a:solidFill>
                <a:effectLst/>
              </a:rPr>
              <a:t>:</a:t>
            </a:r>
            <a:r>
              <a:rPr lang="en-US" sz="1800" b="0" i="0" dirty="0">
                <a:solidFill>
                  <a:srgbClr val="222222"/>
                </a:solidFill>
                <a:effectLst/>
              </a:rPr>
              <a:t> Similar to a subsection of a graph being called a sub-graph, a sub-section of a decision tree is referred to as a sub-tree. It represents a specific portion of the decision tree.</a:t>
            </a:r>
          </a:p>
          <a:p>
            <a:pPr>
              <a:buFont typeface="Arial" panose="020B0604020202020204" pitchFamily="34" charset="0"/>
              <a:buChar char="•"/>
            </a:pPr>
            <a:r>
              <a:rPr lang="en-US" sz="1800" b="1" i="1" dirty="0">
                <a:solidFill>
                  <a:srgbClr val="222222"/>
                </a:solidFill>
                <a:effectLst/>
              </a:rPr>
              <a:t>Pruning</a:t>
            </a:r>
            <a:r>
              <a:rPr lang="en-US" sz="1800" b="0" i="0" dirty="0">
                <a:solidFill>
                  <a:srgbClr val="222222"/>
                </a:solidFill>
                <a:effectLst/>
              </a:rPr>
              <a:t>: The process of removing or cutting down specific nodes in a decision tree to prevent overfitting and simplify the model.</a:t>
            </a:r>
          </a:p>
        </p:txBody>
      </p:sp>
      <p:pic>
        <p:nvPicPr>
          <p:cNvPr id="5" name="Picture 2">
            <a:extLst>
              <a:ext uri="{FF2B5EF4-FFF2-40B4-BE49-F238E27FC236}">
                <a16:creationId xmlns:a16="http://schemas.microsoft.com/office/drawing/2014/main" id="{70AD538E-603F-D909-9E43-B8282521BD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707421"/>
            <a:ext cx="4038600" cy="2223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0130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2594-256A-BB17-BF9D-01F2C4D62D99}"/>
              </a:ext>
            </a:extLst>
          </p:cNvPr>
          <p:cNvSpPr>
            <a:spLocks noGrp="1"/>
          </p:cNvSpPr>
          <p:nvPr>
            <p:ph type="title"/>
          </p:nvPr>
        </p:nvSpPr>
        <p:spPr/>
        <p:txBody>
          <a:bodyPr/>
          <a:lstStyle/>
          <a:p>
            <a:r>
              <a:rPr lang="en-US" dirty="0"/>
              <a:t>Decision Tree Terminologies</a:t>
            </a:r>
          </a:p>
        </p:txBody>
      </p:sp>
      <p:sp>
        <p:nvSpPr>
          <p:cNvPr id="4" name="Content Placeholder 3">
            <a:extLst>
              <a:ext uri="{FF2B5EF4-FFF2-40B4-BE49-F238E27FC236}">
                <a16:creationId xmlns:a16="http://schemas.microsoft.com/office/drawing/2014/main" id="{02B6829B-E5F7-C08B-8405-A0EBC1E2D478}"/>
              </a:ext>
            </a:extLst>
          </p:cNvPr>
          <p:cNvSpPr>
            <a:spLocks noGrp="1"/>
          </p:cNvSpPr>
          <p:nvPr>
            <p:ph sz="half" idx="1"/>
          </p:nvPr>
        </p:nvSpPr>
        <p:spPr>
          <a:xfrm>
            <a:off x="0" y="863600"/>
            <a:ext cx="5105400" cy="3708400"/>
          </a:xfrm>
        </p:spPr>
        <p:txBody>
          <a:bodyPr>
            <a:noAutofit/>
          </a:bodyPr>
          <a:lstStyle/>
          <a:p>
            <a:pPr algn="just">
              <a:buFont typeface="Arial" panose="020B0604020202020204" pitchFamily="34" charset="0"/>
              <a:buChar char="•"/>
            </a:pPr>
            <a:r>
              <a:rPr lang="en-US" sz="1800" b="1" i="1" dirty="0">
                <a:solidFill>
                  <a:srgbClr val="222222"/>
                </a:solidFill>
                <a:effectLst/>
              </a:rPr>
              <a:t>Branch / Sub-Tree</a:t>
            </a:r>
            <a:r>
              <a:rPr lang="en-US" sz="1800" b="0" i="1" dirty="0">
                <a:solidFill>
                  <a:srgbClr val="222222"/>
                </a:solidFill>
                <a:effectLst/>
              </a:rPr>
              <a:t>:</a:t>
            </a:r>
            <a:r>
              <a:rPr lang="en-US" sz="1800" b="0" i="0" dirty="0">
                <a:solidFill>
                  <a:srgbClr val="222222"/>
                </a:solidFill>
                <a:effectLst/>
              </a:rPr>
              <a:t> A subsection of the entire decision tree is referred to as a branch or sub-tree. It represents a specific path of decisions and outcomes within the tree.</a:t>
            </a:r>
          </a:p>
          <a:p>
            <a:pPr algn="just">
              <a:buFont typeface="Arial" panose="020B0604020202020204" pitchFamily="34" charset="0"/>
              <a:buChar char="•"/>
            </a:pPr>
            <a:r>
              <a:rPr lang="en-US" sz="1800" b="1" i="1" dirty="0">
                <a:solidFill>
                  <a:srgbClr val="222222"/>
                </a:solidFill>
                <a:effectLst/>
              </a:rPr>
              <a:t>Parent and Child Node</a:t>
            </a:r>
            <a:r>
              <a:rPr lang="en-US" sz="1800" b="0" i="1" dirty="0">
                <a:solidFill>
                  <a:srgbClr val="222222"/>
                </a:solidFill>
                <a:effectLst/>
              </a:rPr>
              <a:t>:</a:t>
            </a:r>
            <a:r>
              <a:rPr lang="en-US" sz="1800" b="0" i="0" dirty="0">
                <a:solidFill>
                  <a:srgbClr val="222222"/>
                </a:solidFill>
                <a:effectLst/>
              </a:rPr>
              <a:t> In a decision tree, a node that is divided into sub-nodes is known as a parent node, and the sub-nodes emerging from it are referred to as child nodes. The parent node represents a decision or condition, while the child nodes represent the potential outcomes or further decisions based on that condition</a:t>
            </a:r>
          </a:p>
        </p:txBody>
      </p:sp>
      <p:pic>
        <p:nvPicPr>
          <p:cNvPr id="5" name="Picture 2">
            <a:extLst>
              <a:ext uri="{FF2B5EF4-FFF2-40B4-BE49-F238E27FC236}">
                <a16:creationId xmlns:a16="http://schemas.microsoft.com/office/drawing/2014/main" id="{70AD538E-603F-D909-9E43-B8282521BD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707421"/>
            <a:ext cx="4038600" cy="2223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159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F84A6-7848-6C64-29EC-E5346E29BEF8}"/>
              </a:ext>
            </a:extLst>
          </p:cNvPr>
          <p:cNvSpPr>
            <a:spLocks noGrp="1"/>
          </p:cNvSpPr>
          <p:nvPr>
            <p:ph type="title"/>
          </p:nvPr>
        </p:nvSpPr>
        <p:spPr/>
        <p:txBody>
          <a:bodyPr/>
          <a:lstStyle/>
          <a:p>
            <a:r>
              <a:rPr lang="en-US" dirty="0"/>
              <a:t>Building a Decision Tree</a:t>
            </a:r>
          </a:p>
        </p:txBody>
      </p:sp>
    </p:spTree>
    <p:extLst>
      <p:ext uri="{BB962C8B-B14F-4D97-AF65-F5344CB8AC3E}">
        <p14:creationId xmlns:p14="http://schemas.microsoft.com/office/powerpoint/2010/main" val="1062000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F26BA0-4CA4-023F-0744-A5CDC03F1A93}"/>
              </a:ext>
            </a:extLst>
          </p:cNvPr>
          <p:cNvPicPr>
            <a:picLocks noChangeAspect="1"/>
          </p:cNvPicPr>
          <p:nvPr/>
        </p:nvPicPr>
        <p:blipFill>
          <a:blip r:embed="rId3"/>
          <a:stretch>
            <a:fillRect/>
          </a:stretch>
        </p:blipFill>
        <p:spPr>
          <a:xfrm>
            <a:off x="1388572" y="0"/>
            <a:ext cx="6366855" cy="5143500"/>
          </a:xfrm>
          <a:prstGeom prst="rect">
            <a:avLst/>
          </a:prstGeom>
        </p:spPr>
      </p:pic>
    </p:spTree>
    <p:extLst>
      <p:ext uri="{BB962C8B-B14F-4D97-AF65-F5344CB8AC3E}">
        <p14:creationId xmlns:p14="http://schemas.microsoft.com/office/powerpoint/2010/main" val="497686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3291F015-5900-CFF9-560C-8BEEC8DE2D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292" y="815181"/>
            <a:ext cx="7929417" cy="3513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8160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48EF5-F123-6375-EB0C-9EB4721C7690}"/>
              </a:ext>
            </a:extLst>
          </p:cNvPr>
          <p:cNvSpPr>
            <a:spLocks noGrp="1"/>
          </p:cNvSpPr>
          <p:nvPr>
            <p:ph type="title"/>
          </p:nvPr>
        </p:nvSpPr>
        <p:spPr/>
        <p:txBody>
          <a:bodyPr/>
          <a:lstStyle/>
          <a:p>
            <a:r>
              <a:rPr lang="en-US" dirty="0"/>
              <a:t>Building a Decision Tree</a:t>
            </a:r>
          </a:p>
        </p:txBody>
      </p:sp>
      <p:sp>
        <p:nvSpPr>
          <p:cNvPr id="4" name="Content Placeholder 3">
            <a:extLst>
              <a:ext uri="{FF2B5EF4-FFF2-40B4-BE49-F238E27FC236}">
                <a16:creationId xmlns:a16="http://schemas.microsoft.com/office/drawing/2014/main" id="{584E237B-7289-7169-D7ED-8E01AD4621C3}"/>
              </a:ext>
            </a:extLst>
          </p:cNvPr>
          <p:cNvSpPr>
            <a:spLocks noGrp="1"/>
          </p:cNvSpPr>
          <p:nvPr>
            <p:ph sz="half" idx="1"/>
          </p:nvPr>
        </p:nvSpPr>
        <p:spPr>
          <a:xfrm>
            <a:off x="457200" y="1096249"/>
            <a:ext cx="8229600" cy="3313192"/>
          </a:xfrm>
        </p:spPr>
        <p:txBody>
          <a:bodyPr>
            <a:noAutofit/>
          </a:bodyPr>
          <a:lstStyle/>
          <a:p>
            <a:pPr algn="just"/>
            <a:r>
              <a:rPr lang="en-US" sz="2000" b="0" i="0" dirty="0">
                <a:solidFill>
                  <a:srgbClr val="222222"/>
                </a:solidFill>
                <a:effectLst/>
              </a:rPr>
              <a:t>Did you notice anything in the above flowchart? </a:t>
            </a:r>
          </a:p>
          <a:p>
            <a:pPr algn="just"/>
            <a:r>
              <a:rPr lang="en-US" sz="2000" b="0" i="0" dirty="0">
                <a:solidFill>
                  <a:srgbClr val="222222"/>
                </a:solidFill>
                <a:effectLst/>
              </a:rPr>
              <a:t>We see that if the </a:t>
            </a:r>
            <a:r>
              <a:rPr lang="en-US" sz="2000" b="0" i="1" dirty="0">
                <a:solidFill>
                  <a:srgbClr val="222222"/>
                </a:solidFill>
                <a:effectLst/>
              </a:rPr>
              <a:t>weather is cloudy</a:t>
            </a:r>
            <a:r>
              <a:rPr lang="en-US" sz="2000" b="0" i="0" dirty="0">
                <a:solidFill>
                  <a:srgbClr val="222222"/>
                </a:solidFill>
                <a:effectLst/>
              </a:rPr>
              <a:t> then we must go to play. </a:t>
            </a:r>
          </a:p>
          <a:p>
            <a:pPr algn="just"/>
            <a:r>
              <a:rPr lang="en-US" sz="2000" b="0" i="0" dirty="0">
                <a:solidFill>
                  <a:srgbClr val="222222"/>
                </a:solidFill>
                <a:effectLst/>
              </a:rPr>
              <a:t>Why didn’t it split more? </a:t>
            </a:r>
          </a:p>
          <a:p>
            <a:pPr algn="just"/>
            <a:r>
              <a:rPr lang="en-US" sz="2000" b="0" i="0" dirty="0">
                <a:solidFill>
                  <a:srgbClr val="222222"/>
                </a:solidFill>
                <a:effectLst/>
              </a:rPr>
              <a:t>Why did it stop there?</a:t>
            </a:r>
          </a:p>
        </p:txBody>
      </p:sp>
    </p:spTree>
    <p:extLst>
      <p:ext uri="{BB962C8B-B14F-4D97-AF65-F5344CB8AC3E}">
        <p14:creationId xmlns:p14="http://schemas.microsoft.com/office/powerpoint/2010/main" val="2418009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48EF5-F123-6375-EB0C-9EB4721C7690}"/>
              </a:ext>
            </a:extLst>
          </p:cNvPr>
          <p:cNvSpPr>
            <a:spLocks noGrp="1"/>
          </p:cNvSpPr>
          <p:nvPr>
            <p:ph type="title"/>
          </p:nvPr>
        </p:nvSpPr>
        <p:spPr/>
        <p:txBody>
          <a:bodyPr/>
          <a:lstStyle/>
          <a:p>
            <a:r>
              <a:rPr lang="en-US" dirty="0"/>
              <a:t>Building a Decision Tree</a:t>
            </a:r>
          </a:p>
        </p:txBody>
      </p:sp>
      <p:sp>
        <p:nvSpPr>
          <p:cNvPr id="4" name="Content Placeholder 3">
            <a:extLst>
              <a:ext uri="{FF2B5EF4-FFF2-40B4-BE49-F238E27FC236}">
                <a16:creationId xmlns:a16="http://schemas.microsoft.com/office/drawing/2014/main" id="{584E237B-7289-7169-D7ED-8E01AD4621C3}"/>
              </a:ext>
            </a:extLst>
          </p:cNvPr>
          <p:cNvSpPr>
            <a:spLocks noGrp="1"/>
          </p:cNvSpPr>
          <p:nvPr>
            <p:ph sz="half" idx="1"/>
          </p:nvPr>
        </p:nvSpPr>
        <p:spPr>
          <a:xfrm>
            <a:off x="457200" y="1096249"/>
            <a:ext cx="8229600" cy="3313192"/>
          </a:xfrm>
        </p:spPr>
        <p:txBody>
          <a:bodyPr>
            <a:noAutofit/>
          </a:bodyPr>
          <a:lstStyle/>
          <a:p>
            <a:pPr algn="just"/>
            <a:r>
              <a:rPr lang="en-US" sz="2000" b="0" i="0" dirty="0">
                <a:solidFill>
                  <a:srgbClr val="222222"/>
                </a:solidFill>
                <a:effectLst/>
              </a:rPr>
              <a:t>To answer this question, we need to know about a few more concepts like entropy, information gain, and the Gini index. </a:t>
            </a:r>
          </a:p>
          <a:p>
            <a:pPr algn="just"/>
            <a:r>
              <a:rPr lang="en-US" sz="2000" b="0" i="0" dirty="0">
                <a:solidFill>
                  <a:srgbClr val="222222"/>
                </a:solidFill>
                <a:effectLst/>
              </a:rPr>
              <a:t>But in simple terms, we can say here that the output for the training dataset is always yes for cloudy weather, since there is no disorderliness here we don’t need to split the node further.</a:t>
            </a:r>
          </a:p>
          <a:p>
            <a:endParaRPr lang="en-US" sz="2000" dirty="0"/>
          </a:p>
        </p:txBody>
      </p:sp>
    </p:spTree>
    <p:extLst>
      <p:ext uri="{BB962C8B-B14F-4D97-AF65-F5344CB8AC3E}">
        <p14:creationId xmlns:p14="http://schemas.microsoft.com/office/powerpoint/2010/main" val="1440893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A17A3-0A3C-92E8-49FE-D85E9161E4FD}"/>
              </a:ext>
            </a:extLst>
          </p:cNvPr>
          <p:cNvSpPr>
            <a:spLocks noGrp="1"/>
          </p:cNvSpPr>
          <p:nvPr>
            <p:ph type="title"/>
          </p:nvPr>
        </p:nvSpPr>
        <p:spPr/>
        <p:txBody>
          <a:bodyPr/>
          <a:lstStyle/>
          <a:p>
            <a:r>
              <a:rPr lang="en-US" dirty="0"/>
              <a:t>Entropy</a:t>
            </a:r>
          </a:p>
        </p:txBody>
      </p:sp>
    </p:spTree>
    <p:extLst>
      <p:ext uri="{BB962C8B-B14F-4D97-AF65-F5344CB8AC3E}">
        <p14:creationId xmlns:p14="http://schemas.microsoft.com/office/powerpoint/2010/main" val="77183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AA70D-01DB-5D06-80BA-E6556F048F34}"/>
              </a:ext>
            </a:extLst>
          </p:cNvPr>
          <p:cNvSpPr>
            <a:spLocks noGrp="1"/>
          </p:cNvSpPr>
          <p:nvPr>
            <p:ph type="title"/>
          </p:nvPr>
        </p:nvSpPr>
        <p:spPr/>
        <p:txBody>
          <a:bodyPr/>
          <a:lstStyle/>
          <a:p>
            <a:r>
              <a:rPr lang="en-US" dirty="0"/>
              <a:t>Entropy</a:t>
            </a:r>
          </a:p>
        </p:txBody>
      </p:sp>
      <p:sp>
        <p:nvSpPr>
          <p:cNvPr id="4" name="Content Placeholder 3">
            <a:extLst>
              <a:ext uri="{FF2B5EF4-FFF2-40B4-BE49-F238E27FC236}">
                <a16:creationId xmlns:a16="http://schemas.microsoft.com/office/drawing/2014/main" id="{9C68FF28-1D43-05B0-8BC6-F036AEB2EFDE}"/>
              </a:ext>
            </a:extLst>
          </p:cNvPr>
          <p:cNvSpPr>
            <a:spLocks noGrp="1"/>
          </p:cNvSpPr>
          <p:nvPr>
            <p:ph sz="half" idx="1"/>
          </p:nvPr>
        </p:nvSpPr>
        <p:spPr>
          <a:xfrm>
            <a:off x="457200" y="927100"/>
            <a:ext cx="8229600" cy="3482341"/>
          </a:xfrm>
        </p:spPr>
        <p:txBody>
          <a:bodyPr>
            <a:normAutofit/>
          </a:bodyPr>
          <a:lstStyle/>
          <a:p>
            <a:r>
              <a:rPr lang="en-US" sz="2000" dirty="0"/>
              <a:t>Entropy is nothing but the uncertainty in our dataset or measure of disorder. </a:t>
            </a:r>
          </a:p>
          <a:p>
            <a:r>
              <a:rPr lang="en-US" sz="2000" dirty="0"/>
              <a:t>Decision trees use Entropy to measure the impurity of the node.</a:t>
            </a:r>
          </a:p>
          <a:p>
            <a:r>
              <a:rPr lang="en-US" sz="2000" dirty="0"/>
              <a:t>Impurity is the degree of randomness; it tells how random our data is. </a:t>
            </a:r>
          </a:p>
        </p:txBody>
      </p:sp>
    </p:spTree>
    <p:extLst>
      <p:ext uri="{BB962C8B-B14F-4D97-AF65-F5344CB8AC3E}">
        <p14:creationId xmlns:p14="http://schemas.microsoft.com/office/powerpoint/2010/main" val="626965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AA70D-01DB-5D06-80BA-E6556F048F34}"/>
              </a:ext>
            </a:extLst>
          </p:cNvPr>
          <p:cNvSpPr>
            <a:spLocks noGrp="1"/>
          </p:cNvSpPr>
          <p:nvPr>
            <p:ph type="title"/>
          </p:nvPr>
        </p:nvSpPr>
        <p:spPr/>
        <p:txBody>
          <a:bodyPr/>
          <a:lstStyle/>
          <a:p>
            <a:r>
              <a:rPr lang="en-US" dirty="0"/>
              <a:t>Entropy</a:t>
            </a:r>
          </a:p>
        </p:txBody>
      </p:sp>
      <p:sp>
        <p:nvSpPr>
          <p:cNvPr id="4" name="Content Placeholder 3">
            <a:extLst>
              <a:ext uri="{FF2B5EF4-FFF2-40B4-BE49-F238E27FC236}">
                <a16:creationId xmlns:a16="http://schemas.microsoft.com/office/drawing/2014/main" id="{9C68FF28-1D43-05B0-8BC6-F036AEB2EFDE}"/>
              </a:ext>
            </a:extLst>
          </p:cNvPr>
          <p:cNvSpPr>
            <a:spLocks noGrp="1"/>
          </p:cNvSpPr>
          <p:nvPr>
            <p:ph sz="half" idx="1"/>
          </p:nvPr>
        </p:nvSpPr>
        <p:spPr>
          <a:xfrm>
            <a:off x="457200" y="927100"/>
            <a:ext cx="8229600" cy="3482341"/>
          </a:xfrm>
        </p:spPr>
        <p:txBody>
          <a:bodyPr>
            <a:normAutofit/>
          </a:bodyPr>
          <a:lstStyle/>
          <a:p>
            <a:pPr algn="just"/>
            <a:r>
              <a:rPr lang="en-US" sz="2000" b="0" i="0" dirty="0">
                <a:solidFill>
                  <a:srgbClr val="222222"/>
                </a:solidFill>
                <a:effectLst/>
              </a:rPr>
              <a:t>Suppose a group of friends is trying to decide which movie they can watch together on Sunday. </a:t>
            </a:r>
          </a:p>
          <a:p>
            <a:pPr algn="just"/>
            <a:r>
              <a:rPr lang="en-US" sz="2000" b="0" i="0" dirty="0">
                <a:solidFill>
                  <a:srgbClr val="222222"/>
                </a:solidFill>
                <a:effectLst/>
              </a:rPr>
              <a:t>There are 2 choices for movies, one is </a:t>
            </a:r>
            <a:r>
              <a:rPr lang="en-US" sz="2000" b="1" i="1" dirty="0">
                <a:solidFill>
                  <a:srgbClr val="222222"/>
                </a:solidFill>
                <a:effectLst/>
              </a:rPr>
              <a:t>“Lucy”</a:t>
            </a:r>
            <a:r>
              <a:rPr lang="en-US" sz="2000" b="0" i="0" dirty="0">
                <a:solidFill>
                  <a:srgbClr val="222222"/>
                </a:solidFill>
                <a:effectLst/>
              </a:rPr>
              <a:t> and the second is </a:t>
            </a:r>
            <a:r>
              <a:rPr lang="en-US" sz="2000" b="1" i="1" dirty="0">
                <a:solidFill>
                  <a:srgbClr val="222222"/>
                </a:solidFill>
                <a:effectLst/>
              </a:rPr>
              <a:t>“Titanic”</a:t>
            </a:r>
            <a:r>
              <a:rPr lang="en-US" sz="2000" b="0" i="0" dirty="0">
                <a:solidFill>
                  <a:srgbClr val="222222"/>
                </a:solidFill>
                <a:effectLst/>
              </a:rPr>
              <a:t> and now everyone has to tell their choice. </a:t>
            </a:r>
          </a:p>
          <a:p>
            <a:pPr algn="just"/>
            <a:r>
              <a:rPr lang="en-US" sz="2000" b="0" i="0" dirty="0">
                <a:solidFill>
                  <a:srgbClr val="222222"/>
                </a:solidFill>
                <a:effectLst/>
              </a:rPr>
              <a:t>After everyone gives their answer we see that </a:t>
            </a:r>
            <a:r>
              <a:rPr lang="en-US" sz="2000" b="0" i="1" dirty="0">
                <a:solidFill>
                  <a:srgbClr val="222222"/>
                </a:solidFill>
                <a:effectLst/>
              </a:rPr>
              <a:t>“Lucy” gets 4 votes</a:t>
            </a:r>
            <a:r>
              <a:rPr lang="en-US" sz="2000" b="0" i="0" dirty="0">
                <a:solidFill>
                  <a:srgbClr val="222222"/>
                </a:solidFill>
                <a:effectLst/>
              </a:rPr>
              <a:t> and </a:t>
            </a:r>
            <a:r>
              <a:rPr lang="en-US" sz="2000" b="0" i="1" dirty="0">
                <a:solidFill>
                  <a:srgbClr val="222222"/>
                </a:solidFill>
                <a:effectLst/>
              </a:rPr>
              <a:t>“Titanic” gets 5 votes</a:t>
            </a:r>
            <a:r>
              <a:rPr lang="en-US" sz="2000" b="0" i="0" dirty="0">
                <a:solidFill>
                  <a:srgbClr val="222222"/>
                </a:solidFill>
                <a:effectLst/>
              </a:rPr>
              <a:t>. </a:t>
            </a:r>
          </a:p>
          <a:p>
            <a:pPr algn="just"/>
            <a:r>
              <a:rPr lang="en-US" sz="2000" b="0" i="0" dirty="0">
                <a:solidFill>
                  <a:srgbClr val="222222"/>
                </a:solidFill>
                <a:effectLst/>
              </a:rPr>
              <a:t>Which movie do they watch now? </a:t>
            </a:r>
          </a:p>
          <a:p>
            <a:pPr algn="just"/>
            <a:r>
              <a:rPr lang="en-US" sz="2000" b="0" i="0" dirty="0">
                <a:solidFill>
                  <a:srgbClr val="222222"/>
                </a:solidFill>
                <a:effectLst/>
              </a:rPr>
              <a:t>Isn’t it hard to choose 1 movie now because the votes for both movies are somewhat equal?</a:t>
            </a:r>
          </a:p>
        </p:txBody>
      </p:sp>
    </p:spTree>
    <p:extLst>
      <p:ext uri="{BB962C8B-B14F-4D97-AF65-F5344CB8AC3E}">
        <p14:creationId xmlns:p14="http://schemas.microsoft.com/office/powerpoint/2010/main" val="471844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65E59-1127-2BCF-5791-AEC6F2F445A4}"/>
              </a:ext>
            </a:extLst>
          </p:cNvPr>
          <p:cNvSpPr>
            <a:spLocks noGrp="1"/>
          </p:cNvSpPr>
          <p:nvPr>
            <p:ph type="title"/>
          </p:nvPr>
        </p:nvSpPr>
        <p:spPr/>
        <p:txBody>
          <a:bodyPr/>
          <a:lstStyle/>
          <a:p>
            <a:r>
              <a:rPr lang="en-US" dirty="0"/>
              <a:t>Decision Tree</a:t>
            </a:r>
          </a:p>
        </p:txBody>
      </p:sp>
      <p:sp>
        <p:nvSpPr>
          <p:cNvPr id="4" name="Content Placeholder 3">
            <a:extLst>
              <a:ext uri="{FF2B5EF4-FFF2-40B4-BE49-F238E27FC236}">
                <a16:creationId xmlns:a16="http://schemas.microsoft.com/office/drawing/2014/main" id="{0D2DD934-0F93-8EBD-33B9-E6ECADD981D6}"/>
              </a:ext>
            </a:extLst>
          </p:cNvPr>
          <p:cNvSpPr>
            <a:spLocks noGrp="1"/>
          </p:cNvSpPr>
          <p:nvPr>
            <p:ph sz="half" idx="1"/>
          </p:nvPr>
        </p:nvSpPr>
        <p:spPr>
          <a:xfrm>
            <a:off x="457200" y="949569"/>
            <a:ext cx="8229600" cy="3459872"/>
          </a:xfrm>
        </p:spPr>
        <p:txBody>
          <a:bodyPr>
            <a:normAutofit/>
          </a:bodyPr>
          <a:lstStyle/>
          <a:p>
            <a:r>
              <a:rPr lang="en-US" sz="2000" b="0" i="0" dirty="0">
                <a:solidFill>
                  <a:srgbClr val="222222"/>
                </a:solidFill>
                <a:effectLst/>
                <a:ea typeface="Lato" panose="020F0502020204030203" pitchFamily="34" charset="0"/>
              </a:rPr>
              <a:t>A decision tree is </a:t>
            </a:r>
            <a:r>
              <a:rPr lang="en-US" sz="2000" b="1" i="0" dirty="0">
                <a:solidFill>
                  <a:srgbClr val="222222"/>
                </a:solidFill>
                <a:effectLst/>
                <a:ea typeface="Lato" panose="020F0502020204030203" pitchFamily="34" charset="0"/>
              </a:rPr>
              <a:t>a non-parametric supervised learning algorithm for classification and regression tasks</a:t>
            </a:r>
            <a:r>
              <a:rPr lang="en-US" sz="2000" b="0" i="0" dirty="0">
                <a:solidFill>
                  <a:srgbClr val="222222"/>
                </a:solidFill>
                <a:effectLst/>
                <a:ea typeface="Lato" panose="020F0502020204030203" pitchFamily="34" charset="0"/>
              </a:rPr>
              <a:t>. </a:t>
            </a:r>
          </a:p>
          <a:p>
            <a:r>
              <a:rPr lang="en-US" sz="2000" b="0" i="0" dirty="0">
                <a:solidFill>
                  <a:srgbClr val="222222"/>
                </a:solidFill>
                <a:effectLst/>
                <a:ea typeface="Lato" panose="020F0502020204030203" pitchFamily="34" charset="0"/>
              </a:rPr>
              <a:t>It has a hierarchical tree structure consisting of a root node, branches, internal nodes, and leaf nodes. </a:t>
            </a:r>
          </a:p>
          <a:p>
            <a:r>
              <a:rPr lang="en-US" sz="2000" b="0" i="0" dirty="0">
                <a:solidFill>
                  <a:srgbClr val="222222"/>
                </a:solidFill>
                <a:effectLst/>
                <a:ea typeface="Lato" panose="020F0502020204030203" pitchFamily="34" charset="0"/>
              </a:rPr>
              <a:t>Decision trees are used for classification and regression tasks, providing easy-to-understand models.</a:t>
            </a:r>
            <a:endParaRPr lang="en-US" sz="2000" dirty="0">
              <a:ea typeface="Lato" panose="020F0502020204030203" pitchFamily="34" charset="0"/>
            </a:endParaRPr>
          </a:p>
        </p:txBody>
      </p:sp>
    </p:spTree>
    <p:extLst>
      <p:ext uri="{BB962C8B-B14F-4D97-AF65-F5344CB8AC3E}">
        <p14:creationId xmlns:p14="http://schemas.microsoft.com/office/powerpoint/2010/main" val="4246670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AA70D-01DB-5D06-80BA-E6556F048F34}"/>
              </a:ext>
            </a:extLst>
          </p:cNvPr>
          <p:cNvSpPr>
            <a:spLocks noGrp="1"/>
          </p:cNvSpPr>
          <p:nvPr>
            <p:ph type="title"/>
          </p:nvPr>
        </p:nvSpPr>
        <p:spPr/>
        <p:txBody>
          <a:bodyPr/>
          <a:lstStyle/>
          <a:p>
            <a:r>
              <a:rPr lang="en-US" dirty="0"/>
              <a:t>Entropy</a:t>
            </a:r>
          </a:p>
        </p:txBody>
      </p:sp>
      <p:sp>
        <p:nvSpPr>
          <p:cNvPr id="4" name="Content Placeholder 3">
            <a:extLst>
              <a:ext uri="{FF2B5EF4-FFF2-40B4-BE49-F238E27FC236}">
                <a16:creationId xmlns:a16="http://schemas.microsoft.com/office/drawing/2014/main" id="{9C68FF28-1D43-05B0-8BC6-F036AEB2EFDE}"/>
              </a:ext>
            </a:extLst>
          </p:cNvPr>
          <p:cNvSpPr>
            <a:spLocks noGrp="1"/>
          </p:cNvSpPr>
          <p:nvPr>
            <p:ph sz="half" idx="1"/>
          </p:nvPr>
        </p:nvSpPr>
        <p:spPr>
          <a:xfrm>
            <a:off x="457200" y="927100"/>
            <a:ext cx="8229600" cy="3482341"/>
          </a:xfrm>
        </p:spPr>
        <p:txBody>
          <a:bodyPr>
            <a:normAutofit/>
          </a:bodyPr>
          <a:lstStyle/>
          <a:p>
            <a:pPr algn="just"/>
            <a:r>
              <a:rPr lang="en-US" sz="2000" b="0" i="0" dirty="0">
                <a:solidFill>
                  <a:srgbClr val="222222"/>
                </a:solidFill>
                <a:effectLst/>
              </a:rPr>
              <a:t>This is exactly what is called </a:t>
            </a:r>
            <a:r>
              <a:rPr lang="en-US" sz="2000" b="0" i="0" dirty="0" err="1">
                <a:solidFill>
                  <a:srgbClr val="222222"/>
                </a:solidFill>
                <a:effectLst/>
              </a:rPr>
              <a:t>disorderness</a:t>
            </a:r>
            <a:r>
              <a:rPr lang="en-US" sz="2000" b="0" i="0" dirty="0">
                <a:solidFill>
                  <a:srgbClr val="222222"/>
                </a:solidFill>
                <a:effectLst/>
              </a:rPr>
              <a:t>, there is an equal number of votes for both movies, and we can’t really decide which movie we should watch. </a:t>
            </a:r>
          </a:p>
          <a:p>
            <a:pPr algn="just"/>
            <a:r>
              <a:rPr lang="en-US" sz="2000" b="0" i="0" dirty="0">
                <a:solidFill>
                  <a:srgbClr val="222222"/>
                </a:solidFill>
                <a:effectLst/>
              </a:rPr>
              <a:t>It would have been much easier if the votes for “Lucy” were 8 and for “Titanic” it was 2. </a:t>
            </a:r>
          </a:p>
          <a:p>
            <a:pPr algn="just"/>
            <a:r>
              <a:rPr lang="en-US" sz="2000" b="0" i="0" dirty="0">
                <a:solidFill>
                  <a:srgbClr val="222222"/>
                </a:solidFill>
                <a:effectLst/>
              </a:rPr>
              <a:t>Here we could easily say that the majority of votes are for “Lucy” hence everyone will be watching this movie.</a:t>
            </a:r>
          </a:p>
          <a:p>
            <a:pPr algn="just"/>
            <a:r>
              <a:rPr lang="en-US" sz="2000" b="0" i="0" dirty="0">
                <a:solidFill>
                  <a:srgbClr val="222222"/>
                </a:solidFill>
                <a:effectLst/>
              </a:rPr>
              <a:t>In a decision tree, the output is mostly “yes” or “no”</a:t>
            </a:r>
          </a:p>
        </p:txBody>
      </p:sp>
    </p:spTree>
    <p:extLst>
      <p:ext uri="{BB962C8B-B14F-4D97-AF65-F5344CB8AC3E}">
        <p14:creationId xmlns:p14="http://schemas.microsoft.com/office/powerpoint/2010/main" val="3076303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AA70D-01DB-5D06-80BA-E6556F048F34}"/>
              </a:ext>
            </a:extLst>
          </p:cNvPr>
          <p:cNvSpPr>
            <a:spLocks noGrp="1"/>
          </p:cNvSpPr>
          <p:nvPr>
            <p:ph type="title"/>
          </p:nvPr>
        </p:nvSpPr>
        <p:spPr/>
        <p:txBody>
          <a:bodyPr/>
          <a:lstStyle/>
          <a:p>
            <a:r>
              <a:rPr lang="en-US" dirty="0"/>
              <a:t>Entropy</a:t>
            </a:r>
          </a:p>
        </p:txBody>
      </p:sp>
      <p:sp>
        <p:nvSpPr>
          <p:cNvPr id="4" name="Content Placeholder 3">
            <a:extLst>
              <a:ext uri="{FF2B5EF4-FFF2-40B4-BE49-F238E27FC236}">
                <a16:creationId xmlns:a16="http://schemas.microsoft.com/office/drawing/2014/main" id="{9C68FF28-1D43-05B0-8BC6-F036AEB2EFDE}"/>
              </a:ext>
            </a:extLst>
          </p:cNvPr>
          <p:cNvSpPr>
            <a:spLocks noGrp="1"/>
          </p:cNvSpPr>
          <p:nvPr>
            <p:ph sz="half" idx="1"/>
          </p:nvPr>
        </p:nvSpPr>
        <p:spPr>
          <a:xfrm>
            <a:off x="457200" y="927100"/>
            <a:ext cx="8229600" cy="3482341"/>
          </a:xfrm>
        </p:spPr>
        <p:txBody>
          <a:bodyPr>
            <a:normAutofit/>
          </a:bodyPr>
          <a:lstStyle/>
          <a:p>
            <a:pPr algn="just"/>
            <a:r>
              <a:rPr lang="en-US" sz="2000" b="0" i="0" dirty="0">
                <a:solidFill>
                  <a:srgbClr val="222222"/>
                </a:solidFill>
                <a:effectLst/>
              </a:rPr>
              <a:t>The formula for Entropy is shown</a:t>
            </a:r>
          </a:p>
          <a:p>
            <a:pPr algn="just"/>
            <a:endParaRPr lang="en-US" sz="2000" dirty="0">
              <a:solidFill>
                <a:srgbClr val="222222"/>
              </a:solidFill>
            </a:endParaRPr>
          </a:p>
          <a:p>
            <a:pPr algn="just"/>
            <a:endParaRPr lang="en-US" sz="2000" b="0" i="0" dirty="0">
              <a:solidFill>
                <a:srgbClr val="222222"/>
              </a:solidFill>
              <a:effectLst/>
            </a:endParaRPr>
          </a:p>
          <a:p>
            <a:pPr algn="just"/>
            <a:endParaRPr lang="en-US" sz="2000" b="0" i="0" dirty="0">
              <a:solidFill>
                <a:srgbClr val="222222"/>
              </a:solidFill>
              <a:effectLst/>
            </a:endParaRPr>
          </a:p>
          <a:p>
            <a:pPr algn="just"/>
            <a:r>
              <a:rPr lang="en-US" sz="2000" b="0" i="0" dirty="0">
                <a:solidFill>
                  <a:srgbClr val="222222"/>
                </a:solidFill>
                <a:effectLst/>
              </a:rPr>
              <a:t>p</a:t>
            </a:r>
            <a:r>
              <a:rPr lang="en-US" sz="2000" b="0" i="0" baseline="-25000" dirty="0">
                <a:solidFill>
                  <a:srgbClr val="222222"/>
                </a:solidFill>
                <a:effectLst/>
              </a:rPr>
              <a:t>+</a:t>
            </a:r>
            <a:r>
              <a:rPr lang="en-US" sz="2000" b="0" i="0" dirty="0">
                <a:solidFill>
                  <a:srgbClr val="222222"/>
                </a:solidFill>
                <a:effectLst/>
              </a:rPr>
              <a:t> is the probability of positive class</a:t>
            </a:r>
          </a:p>
          <a:p>
            <a:pPr algn="just"/>
            <a:r>
              <a:rPr lang="en-US" sz="2000" dirty="0">
                <a:solidFill>
                  <a:srgbClr val="222222"/>
                </a:solidFill>
              </a:rPr>
              <a:t>p</a:t>
            </a:r>
            <a:r>
              <a:rPr lang="en-US" sz="2000" baseline="-25000" dirty="0">
                <a:solidFill>
                  <a:srgbClr val="222222"/>
                </a:solidFill>
              </a:rPr>
              <a:t>-</a:t>
            </a:r>
            <a:r>
              <a:rPr lang="en-US" sz="2000" dirty="0">
                <a:solidFill>
                  <a:srgbClr val="222222"/>
                </a:solidFill>
              </a:rPr>
              <a:t> is the probability of negative class</a:t>
            </a:r>
          </a:p>
          <a:p>
            <a:pPr algn="just"/>
            <a:r>
              <a:rPr lang="en-US" sz="2000" b="0" i="0" dirty="0">
                <a:solidFill>
                  <a:srgbClr val="222222"/>
                </a:solidFill>
                <a:effectLst/>
              </a:rPr>
              <a:t>S is the subset of the training example</a:t>
            </a:r>
          </a:p>
        </p:txBody>
      </p:sp>
      <p:pic>
        <p:nvPicPr>
          <p:cNvPr id="6" name="Picture 5">
            <a:extLst>
              <a:ext uri="{FF2B5EF4-FFF2-40B4-BE49-F238E27FC236}">
                <a16:creationId xmlns:a16="http://schemas.microsoft.com/office/drawing/2014/main" id="{551EE919-79A5-1690-B8E2-EE58ADAE6515}"/>
              </a:ext>
            </a:extLst>
          </p:cNvPr>
          <p:cNvPicPr>
            <a:picLocks noChangeAspect="1"/>
          </p:cNvPicPr>
          <p:nvPr/>
        </p:nvPicPr>
        <p:blipFill>
          <a:blip r:embed="rId2"/>
          <a:stretch>
            <a:fillRect/>
          </a:stretch>
        </p:blipFill>
        <p:spPr>
          <a:xfrm>
            <a:off x="1785570" y="1465218"/>
            <a:ext cx="5268060" cy="638264"/>
          </a:xfrm>
          <a:prstGeom prst="rect">
            <a:avLst/>
          </a:prstGeom>
        </p:spPr>
      </p:pic>
    </p:spTree>
    <p:extLst>
      <p:ext uri="{BB962C8B-B14F-4D97-AF65-F5344CB8AC3E}">
        <p14:creationId xmlns:p14="http://schemas.microsoft.com/office/powerpoint/2010/main" val="73105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AA70D-01DB-5D06-80BA-E6556F048F34}"/>
              </a:ext>
            </a:extLst>
          </p:cNvPr>
          <p:cNvSpPr>
            <a:spLocks noGrp="1"/>
          </p:cNvSpPr>
          <p:nvPr>
            <p:ph type="title"/>
          </p:nvPr>
        </p:nvSpPr>
        <p:spPr/>
        <p:txBody>
          <a:bodyPr/>
          <a:lstStyle/>
          <a:p>
            <a:r>
              <a:rPr lang="en-US" dirty="0"/>
              <a:t>How Decision Trees use Entropy</a:t>
            </a:r>
          </a:p>
        </p:txBody>
      </p:sp>
      <p:sp>
        <p:nvSpPr>
          <p:cNvPr id="4" name="Content Placeholder 3">
            <a:extLst>
              <a:ext uri="{FF2B5EF4-FFF2-40B4-BE49-F238E27FC236}">
                <a16:creationId xmlns:a16="http://schemas.microsoft.com/office/drawing/2014/main" id="{9C68FF28-1D43-05B0-8BC6-F036AEB2EFDE}"/>
              </a:ext>
            </a:extLst>
          </p:cNvPr>
          <p:cNvSpPr>
            <a:spLocks noGrp="1"/>
          </p:cNvSpPr>
          <p:nvPr>
            <p:ph sz="half" idx="1"/>
          </p:nvPr>
        </p:nvSpPr>
        <p:spPr>
          <a:xfrm>
            <a:off x="457200" y="927100"/>
            <a:ext cx="8229600" cy="3482341"/>
          </a:xfrm>
        </p:spPr>
        <p:txBody>
          <a:bodyPr>
            <a:normAutofit/>
          </a:bodyPr>
          <a:lstStyle/>
          <a:p>
            <a:r>
              <a:rPr lang="en-US" sz="2000" b="0" i="0" dirty="0">
                <a:solidFill>
                  <a:srgbClr val="222222"/>
                </a:solidFill>
                <a:effectLst/>
              </a:rPr>
              <a:t>Now we know what entropy is and what is its formula.</a:t>
            </a:r>
          </a:p>
          <a:p>
            <a:r>
              <a:rPr lang="en-US" sz="2000" b="0" i="0" dirty="0">
                <a:solidFill>
                  <a:srgbClr val="222222"/>
                </a:solidFill>
                <a:effectLst/>
              </a:rPr>
              <a:t>Next, we need to know how exactly it works in this algorithm.</a:t>
            </a:r>
          </a:p>
          <a:p>
            <a:r>
              <a:rPr lang="en-US" sz="2000" b="0" i="0" dirty="0">
                <a:solidFill>
                  <a:srgbClr val="222222"/>
                </a:solidFill>
                <a:effectLst/>
              </a:rPr>
              <a:t>Entropy basically measures the impurity of a node. </a:t>
            </a:r>
          </a:p>
          <a:p>
            <a:r>
              <a:rPr lang="en-US" sz="2000" b="0" i="0" dirty="0">
                <a:solidFill>
                  <a:srgbClr val="222222"/>
                </a:solidFill>
                <a:effectLst/>
              </a:rPr>
              <a:t>Impurity is the degree of randomness; it tells how random our data is. </a:t>
            </a:r>
          </a:p>
          <a:p>
            <a:r>
              <a:rPr lang="en-US" sz="2000" b="0" i="0" dirty="0">
                <a:solidFill>
                  <a:srgbClr val="222222"/>
                </a:solidFill>
                <a:effectLst/>
              </a:rPr>
              <a:t>A </a:t>
            </a:r>
            <a:r>
              <a:rPr lang="en-US" sz="2000" b="1" i="0" dirty="0">
                <a:solidFill>
                  <a:srgbClr val="222222"/>
                </a:solidFill>
                <a:effectLst/>
              </a:rPr>
              <a:t>pure sub-split </a:t>
            </a:r>
            <a:r>
              <a:rPr lang="en-US" sz="2000" b="0" i="0" dirty="0">
                <a:solidFill>
                  <a:srgbClr val="222222"/>
                </a:solidFill>
                <a:effectLst/>
              </a:rPr>
              <a:t>means that either you should be getting “yes”, or you should be getting “no”.</a:t>
            </a:r>
          </a:p>
        </p:txBody>
      </p:sp>
    </p:spTree>
    <p:extLst>
      <p:ext uri="{BB962C8B-B14F-4D97-AF65-F5344CB8AC3E}">
        <p14:creationId xmlns:p14="http://schemas.microsoft.com/office/powerpoint/2010/main" val="572913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AA70D-01DB-5D06-80BA-E6556F048F34}"/>
              </a:ext>
            </a:extLst>
          </p:cNvPr>
          <p:cNvSpPr>
            <a:spLocks noGrp="1"/>
          </p:cNvSpPr>
          <p:nvPr>
            <p:ph type="title"/>
          </p:nvPr>
        </p:nvSpPr>
        <p:spPr/>
        <p:txBody>
          <a:bodyPr/>
          <a:lstStyle/>
          <a:p>
            <a:r>
              <a:rPr lang="en-US" dirty="0"/>
              <a:t>Entropy</a:t>
            </a:r>
          </a:p>
        </p:txBody>
      </p:sp>
      <p:sp>
        <p:nvSpPr>
          <p:cNvPr id="4" name="Content Placeholder 3">
            <a:extLst>
              <a:ext uri="{FF2B5EF4-FFF2-40B4-BE49-F238E27FC236}">
                <a16:creationId xmlns:a16="http://schemas.microsoft.com/office/drawing/2014/main" id="{9C68FF28-1D43-05B0-8BC6-F036AEB2EFDE}"/>
              </a:ext>
            </a:extLst>
          </p:cNvPr>
          <p:cNvSpPr>
            <a:spLocks noGrp="1"/>
          </p:cNvSpPr>
          <p:nvPr>
            <p:ph sz="half" idx="1"/>
          </p:nvPr>
        </p:nvSpPr>
        <p:spPr>
          <a:xfrm>
            <a:off x="0" y="927100"/>
            <a:ext cx="4953000" cy="3482341"/>
          </a:xfrm>
        </p:spPr>
        <p:txBody>
          <a:bodyPr>
            <a:normAutofit lnSpcReduction="10000"/>
          </a:bodyPr>
          <a:lstStyle/>
          <a:p>
            <a:r>
              <a:rPr lang="en-US" sz="2000" dirty="0"/>
              <a:t>Suppose a </a:t>
            </a:r>
            <a:r>
              <a:rPr lang="en-US" sz="2000" i="1" dirty="0"/>
              <a:t>feature</a:t>
            </a:r>
            <a:r>
              <a:rPr lang="en-US" sz="2000" dirty="0"/>
              <a:t> has 8 “yes” and 4 “no” initially, after the first split the left node</a:t>
            </a:r>
            <a:r>
              <a:rPr lang="en-US" sz="2000" i="1" dirty="0"/>
              <a:t> gets 5 ‘yes’ and 2 ‘no’</a:t>
            </a:r>
            <a:r>
              <a:rPr lang="en-US" sz="2000" dirty="0"/>
              <a:t> whereas the right node</a:t>
            </a:r>
            <a:r>
              <a:rPr lang="en-US" sz="2000" i="1" dirty="0"/>
              <a:t> gets 3 ‘yes’ and 2 ‘no’.</a:t>
            </a:r>
            <a:endParaRPr lang="en-US" sz="2000" dirty="0"/>
          </a:p>
          <a:p>
            <a:r>
              <a:rPr lang="en-US" sz="2000" dirty="0"/>
              <a:t>The split is not pure, why? </a:t>
            </a:r>
          </a:p>
          <a:p>
            <a:r>
              <a:rPr lang="en-US" sz="2000" dirty="0"/>
              <a:t>Because we can still see some negative classes in both nodes.</a:t>
            </a:r>
          </a:p>
          <a:p>
            <a:r>
              <a:rPr lang="en-US" sz="2000" dirty="0"/>
              <a:t>In order to make a decision tree, we need to calculate the impurity of each split, and when the purity is 100%, we make it as a leaf node.</a:t>
            </a:r>
          </a:p>
        </p:txBody>
      </p:sp>
      <p:pic>
        <p:nvPicPr>
          <p:cNvPr id="3" name="Picture 2">
            <a:extLst>
              <a:ext uri="{FF2B5EF4-FFF2-40B4-BE49-F238E27FC236}">
                <a16:creationId xmlns:a16="http://schemas.microsoft.com/office/drawing/2014/main" id="{621464C8-4E7A-5B1F-7DDB-25E77064A3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8513" y="1473201"/>
            <a:ext cx="4335487" cy="22369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371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C9A37-6211-68C5-AB73-4FA58C2B364D}"/>
              </a:ext>
            </a:extLst>
          </p:cNvPr>
          <p:cNvSpPr>
            <a:spLocks noGrp="1"/>
          </p:cNvSpPr>
          <p:nvPr>
            <p:ph type="title"/>
          </p:nvPr>
        </p:nvSpPr>
        <p:spPr/>
        <p:txBody>
          <a:bodyPr/>
          <a:lstStyle/>
          <a:p>
            <a:r>
              <a:rPr lang="en-US" dirty="0"/>
              <a:t>How to build Decision Trees</a:t>
            </a:r>
          </a:p>
        </p:txBody>
      </p:sp>
    </p:spTree>
    <p:extLst>
      <p:ext uri="{BB962C8B-B14F-4D97-AF65-F5344CB8AC3E}">
        <p14:creationId xmlns:p14="http://schemas.microsoft.com/office/powerpoint/2010/main" val="1080263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A092A-0B6F-17CD-F99D-81035C983E41}"/>
              </a:ext>
            </a:extLst>
          </p:cNvPr>
          <p:cNvSpPr>
            <a:spLocks noGrp="1"/>
          </p:cNvSpPr>
          <p:nvPr>
            <p:ph type="title"/>
          </p:nvPr>
        </p:nvSpPr>
        <p:spPr/>
        <p:txBody>
          <a:bodyPr/>
          <a:lstStyle/>
          <a:p>
            <a:r>
              <a:rPr lang="en-US" dirty="0"/>
              <a:t>How to build Decision Trees</a:t>
            </a:r>
          </a:p>
        </p:txBody>
      </p:sp>
      <p:sp>
        <p:nvSpPr>
          <p:cNvPr id="4" name="Content Placeholder 3">
            <a:extLst>
              <a:ext uri="{FF2B5EF4-FFF2-40B4-BE49-F238E27FC236}">
                <a16:creationId xmlns:a16="http://schemas.microsoft.com/office/drawing/2014/main" id="{77C1701B-535F-28CA-9BB2-3894FB2ECD59}"/>
              </a:ext>
            </a:extLst>
          </p:cNvPr>
          <p:cNvSpPr>
            <a:spLocks noGrp="1"/>
          </p:cNvSpPr>
          <p:nvPr>
            <p:ph sz="half" idx="1"/>
          </p:nvPr>
        </p:nvSpPr>
        <p:spPr>
          <a:xfrm>
            <a:off x="457200" y="939800"/>
            <a:ext cx="8229600" cy="3469641"/>
          </a:xfrm>
        </p:spPr>
        <p:txBody>
          <a:bodyPr>
            <a:normAutofit/>
          </a:bodyPr>
          <a:lstStyle/>
          <a:p>
            <a:r>
              <a:rPr lang="en-US" sz="2000" dirty="0"/>
              <a:t>While building a Decision tree, the main thing is to select the best attribute from the total features list of the dataset for the root node as well as for sub-nodes. </a:t>
            </a:r>
          </a:p>
          <a:p>
            <a:r>
              <a:rPr lang="en-US" sz="2000" dirty="0"/>
              <a:t>The selection of best attributes is achieved with the help of a technique known as the Attribute selection measure (ASM).</a:t>
            </a:r>
          </a:p>
          <a:p>
            <a:r>
              <a:rPr lang="en-US" sz="2000" dirty="0"/>
              <a:t>With the help of ASM, we can easily select the best features for the respective nodes of the decision tree.</a:t>
            </a:r>
          </a:p>
          <a:p>
            <a:r>
              <a:rPr lang="en-US" sz="2000" dirty="0"/>
              <a:t>There are two techniques for ASM:</a:t>
            </a:r>
          </a:p>
          <a:p>
            <a:pPr marL="0" indent="0">
              <a:buNone/>
            </a:pPr>
            <a:r>
              <a:rPr lang="en-US" sz="2000" b="1" dirty="0"/>
              <a:t>a) Information Gain</a:t>
            </a:r>
            <a:endParaRPr lang="en-US" sz="2000" dirty="0"/>
          </a:p>
          <a:p>
            <a:pPr marL="0" indent="0">
              <a:buNone/>
            </a:pPr>
            <a:r>
              <a:rPr lang="en-US" sz="2000" b="1" dirty="0"/>
              <a:t>b) Gini Index</a:t>
            </a:r>
            <a:endParaRPr lang="en-US" sz="2000" dirty="0"/>
          </a:p>
          <a:p>
            <a:endParaRPr lang="en-US" sz="2000" dirty="0"/>
          </a:p>
          <a:p>
            <a:endParaRPr lang="en-US" sz="2000" dirty="0"/>
          </a:p>
        </p:txBody>
      </p:sp>
    </p:spTree>
    <p:extLst>
      <p:ext uri="{BB962C8B-B14F-4D97-AF65-F5344CB8AC3E}">
        <p14:creationId xmlns:p14="http://schemas.microsoft.com/office/powerpoint/2010/main" val="15965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21409-99A3-5859-1845-F9476FDE2ECE}"/>
              </a:ext>
            </a:extLst>
          </p:cNvPr>
          <p:cNvSpPr>
            <a:spLocks noGrp="1"/>
          </p:cNvSpPr>
          <p:nvPr>
            <p:ph type="title"/>
          </p:nvPr>
        </p:nvSpPr>
        <p:spPr/>
        <p:txBody>
          <a:bodyPr/>
          <a:lstStyle/>
          <a:p>
            <a:r>
              <a:rPr lang="en-US" dirty="0"/>
              <a:t>Information Gain</a:t>
            </a:r>
          </a:p>
        </p:txBody>
      </p:sp>
    </p:spTree>
    <p:extLst>
      <p:ext uri="{BB962C8B-B14F-4D97-AF65-F5344CB8AC3E}">
        <p14:creationId xmlns:p14="http://schemas.microsoft.com/office/powerpoint/2010/main" val="2826307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0E961-6797-6AF8-55C8-63C56125FEE7}"/>
              </a:ext>
            </a:extLst>
          </p:cNvPr>
          <p:cNvSpPr>
            <a:spLocks noGrp="1"/>
          </p:cNvSpPr>
          <p:nvPr>
            <p:ph type="title"/>
          </p:nvPr>
        </p:nvSpPr>
        <p:spPr/>
        <p:txBody>
          <a:bodyPr/>
          <a:lstStyle/>
          <a:p>
            <a:r>
              <a:rPr lang="en-US" dirty="0"/>
              <a:t>Information Gain</a:t>
            </a:r>
          </a:p>
        </p:txBody>
      </p:sp>
      <p:sp>
        <p:nvSpPr>
          <p:cNvPr id="4" name="Content Placeholder 3">
            <a:extLst>
              <a:ext uri="{FF2B5EF4-FFF2-40B4-BE49-F238E27FC236}">
                <a16:creationId xmlns:a16="http://schemas.microsoft.com/office/drawing/2014/main" id="{ECA4F809-4C90-DBB6-5E6B-72B64E6A4B5E}"/>
              </a:ext>
            </a:extLst>
          </p:cNvPr>
          <p:cNvSpPr>
            <a:spLocks noGrp="1"/>
          </p:cNvSpPr>
          <p:nvPr>
            <p:ph sz="half" idx="1"/>
          </p:nvPr>
        </p:nvSpPr>
        <p:spPr>
          <a:xfrm>
            <a:off x="457200" y="990600"/>
            <a:ext cx="8229600" cy="3418841"/>
          </a:xfrm>
        </p:spPr>
        <p:txBody>
          <a:bodyPr>
            <a:normAutofit/>
          </a:bodyPr>
          <a:lstStyle/>
          <a:p>
            <a:r>
              <a:rPr lang="en-US" sz="2000" dirty="0"/>
              <a:t>Information gain measures the reduction of uncertainty given some feature and it is also a deciding factor for which attribute should be selected as a decision node or root node.</a:t>
            </a:r>
          </a:p>
          <a:p>
            <a:endParaRPr lang="en-US" sz="2000" dirty="0"/>
          </a:p>
          <a:p>
            <a:endParaRPr lang="en-US" sz="2000" dirty="0"/>
          </a:p>
          <a:p>
            <a:r>
              <a:rPr lang="en-US" sz="2000" dirty="0"/>
              <a:t>It is just the entropy of the full dataset – the entropy of the dataset given some feature.</a:t>
            </a:r>
          </a:p>
        </p:txBody>
      </p:sp>
      <p:pic>
        <p:nvPicPr>
          <p:cNvPr id="6" name="Picture 5">
            <a:extLst>
              <a:ext uri="{FF2B5EF4-FFF2-40B4-BE49-F238E27FC236}">
                <a16:creationId xmlns:a16="http://schemas.microsoft.com/office/drawing/2014/main" id="{3EA8E907-D713-D30B-EDC8-0C9E19038E17}"/>
              </a:ext>
            </a:extLst>
          </p:cNvPr>
          <p:cNvPicPr>
            <a:picLocks noChangeAspect="1"/>
          </p:cNvPicPr>
          <p:nvPr/>
        </p:nvPicPr>
        <p:blipFill>
          <a:blip r:embed="rId2"/>
          <a:stretch>
            <a:fillRect/>
          </a:stretch>
        </p:blipFill>
        <p:spPr>
          <a:xfrm>
            <a:off x="1966549" y="2162118"/>
            <a:ext cx="5210902" cy="409632"/>
          </a:xfrm>
          <a:prstGeom prst="rect">
            <a:avLst/>
          </a:prstGeom>
        </p:spPr>
      </p:pic>
    </p:spTree>
    <p:extLst>
      <p:ext uri="{BB962C8B-B14F-4D97-AF65-F5344CB8AC3E}">
        <p14:creationId xmlns:p14="http://schemas.microsoft.com/office/powerpoint/2010/main" val="72969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0E961-6797-6AF8-55C8-63C56125FEE7}"/>
              </a:ext>
            </a:extLst>
          </p:cNvPr>
          <p:cNvSpPr>
            <a:spLocks noGrp="1"/>
          </p:cNvSpPr>
          <p:nvPr>
            <p:ph type="title"/>
          </p:nvPr>
        </p:nvSpPr>
        <p:spPr/>
        <p:txBody>
          <a:bodyPr/>
          <a:lstStyle/>
          <a:p>
            <a:r>
              <a:rPr lang="en-US" dirty="0"/>
              <a:t>Information Gain</a:t>
            </a:r>
          </a:p>
        </p:txBody>
      </p:sp>
      <p:sp>
        <p:nvSpPr>
          <p:cNvPr id="4" name="Content Placeholder 3">
            <a:extLst>
              <a:ext uri="{FF2B5EF4-FFF2-40B4-BE49-F238E27FC236}">
                <a16:creationId xmlns:a16="http://schemas.microsoft.com/office/drawing/2014/main" id="{ECA4F809-4C90-DBB6-5E6B-72B64E6A4B5E}"/>
              </a:ext>
            </a:extLst>
          </p:cNvPr>
          <p:cNvSpPr>
            <a:spLocks noGrp="1"/>
          </p:cNvSpPr>
          <p:nvPr>
            <p:ph sz="half" idx="1"/>
          </p:nvPr>
        </p:nvSpPr>
        <p:spPr>
          <a:xfrm>
            <a:off x="457200" y="990600"/>
            <a:ext cx="8229600" cy="3418841"/>
          </a:xfrm>
        </p:spPr>
        <p:txBody>
          <a:bodyPr>
            <a:normAutofit/>
          </a:bodyPr>
          <a:lstStyle/>
          <a:p>
            <a:r>
              <a:rPr lang="en-US" sz="2000" dirty="0"/>
              <a:t>It tells how much information a feature/attribute provides us.</a:t>
            </a:r>
          </a:p>
          <a:p>
            <a:r>
              <a:rPr lang="en-US" sz="2000" dirty="0"/>
              <a:t>Following the value of the information gain, splitting of the node and decision tree building is being done.</a:t>
            </a:r>
          </a:p>
          <a:p>
            <a:r>
              <a:rPr lang="en-US" sz="2000" dirty="0"/>
              <a:t>Decision tree always tries to maximize the value of the information gain, and a node/attribute having the highest value of the information gain is being split first. </a:t>
            </a:r>
          </a:p>
        </p:txBody>
      </p:sp>
    </p:spTree>
    <p:extLst>
      <p:ext uri="{BB962C8B-B14F-4D97-AF65-F5344CB8AC3E}">
        <p14:creationId xmlns:p14="http://schemas.microsoft.com/office/powerpoint/2010/main" val="8013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0E961-6797-6AF8-55C8-63C56125FEE7}"/>
              </a:ext>
            </a:extLst>
          </p:cNvPr>
          <p:cNvSpPr>
            <a:spLocks noGrp="1"/>
          </p:cNvSpPr>
          <p:nvPr>
            <p:ph type="title"/>
          </p:nvPr>
        </p:nvSpPr>
        <p:spPr/>
        <p:txBody>
          <a:bodyPr/>
          <a:lstStyle/>
          <a:p>
            <a:r>
              <a:rPr lang="en-US" dirty="0"/>
              <a:t>Information Gain</a:t>
            </a:r>
          </a:p>
        </p:txBody>
      </p:sp>
      <p:sp>
        <p:nvSpPr>
          <p:cNvPr id="4" name="Content Placeholder 3">
            <a:extLst>
              <a:ext uri="{FF2B5EF4-FFF2-40B4-BE49-F238E27FC236}">
                <a16:creationId xmlns:a16="http://schemas.microsoft.com/office/drawing/2014/main" id="{ECA4F809-4C90-DBB6-5E6B-72B64E6A4B5E}"/>
              </a:ext>
            </a:extLst>
          </p:cNvPr>
          <p:cNvSpPr>
            <a:spLocks noGrp="1"/>
          </p:cNvSpPr>
          <p:nvPr>
            <p:ph sz="half" idx="1"/>
          </p:nvPr>
        </p:nvSpPr>
        <p:spPr>
          <a:xfrm>
            <a:off x="457200" y="990600"/>
            <a:ext cx="8229600" cy="3418841"/>
          </a:xfrm>
        </p:spPr>
        <p:txBody>
          <a:bodyPr>
            <a:normAutofit fontScale="92500" lnSpcReduction="20000"/>
          </a:bodyPr>
          <a:lstStyle/>
          <a:p>
            <a:pPr algn="just"/>
            <a:r>
              <a:rPr lang="en-US" sz="2400" b="0" i="0" dirty="0">
                <a:solidFill>
                  <a:srgbClr val="222222"/>
                </a:solidFill>
                <a:effectLst/>
              </a:rPr>
              <a:t>Suppose our entire population has a total of 30 instances. </a:t>
            </a:r>
          </a:p>
          <a:p>
            <a:pPr algn="just"/>
            <a:r>
              <a:rPr lang="en-US" sz="2400" b="0" i="0" dirty="0">
                <a:solidFill>
                  <a:srgbClr val="222222"/>
                </a:solidFill>
                <a:effectLst/>
              </a:rPr>
              <a:t>The dataset is to predict whether the person will go to the gym or not.</a:t>
            </a:r>
          </a:p>
          <a:p>
            <a:pPr algn="just"/>
            <a:r>
              <a:rPr lang="en-US" sz="2400" b="0" i="0" dirty="0">
                <a:solidFill>
                  <a:srgbClr val="222222"/>
                </a:solidFill>
                <a:effectLst/>
              </a:rPr>
              <a:t>Let’s say 16 people go to the gym and 14 people don’t.</a:t>
            </a:r>
          </a:p>
          <a:p>
            <a:pPr algn="just"/>
            <a:r>
              <a:rPr lang="en-US" sz="2400" b="0" i="0" dirty="0">
                <a:solidFill>
                  <a:srgbClr val="222222"/>
                </a:solidFill>
                <a:effectLst/>
              </a:rPr>
              <a:t>Now we have two features to predict whether he/she will go to the gym or not.</a:t>
            </a:r>
          </a:p>
          <a:p>
            <a:pPr algn="just"/>
            <a:r>
              <a:rPr lang="en-US" sz="2400" b="0" i="0" dirty="0">
                <a:solidFill>
                  <a:srgbClr val="222222"/>
                </a:solidFill>
                <a:effectLst/>
              </a:rPr>
              <a:t>Feature 1 is </a:t>
            </a:r>
            <a:r>
              <a:rPr lang="en-US" sz="2400" b="1" i="0" dirty="0">
                <a:solidFill>
                  <a:srgbClr val="222222"/>
                </a:solidFill>
                <a:effectLst/>
              </a:rPr>
              <a:t>“Energy”</a:t>
            </a:r>
            <a:r>
              <a:rPr lang="en-US" sz="2400" b="0" i="0" dirty="0">
                <a:solidFill>
                  <a:srgbClr val="222222"/>
                </a:solidFill>
                <a:effectLst/>
              </a:rPr>
              <a:t> which takes two values </a:t>
            </a:r>
            <a:r>
              <a:rPr lang="en-US" sz="2400" b="0" i="1" dirty="0">
                <a:solidFill>
                  <a:srgbClr val="222222"/>
                </a:solidFill>
                <a:effectLst/>
              </a:rPr>
              <a:t>“high” and “low”</a:t>
            </a:r>
            <a:endParaRPr lang="en-US" sz="2400" b="0" i="0" dirty="0">
              <a:solidFill>
                <a:srgbClr val="222222"/>
              </a:solidFill>
              <a:effectLst/>
            </a:endParaRPr>
          </a:p>
          <a:p>
            <a:pPr algn="just"/>
            <a:r>
              <a:rPr lang="en-US" sz="2400" b="0" i="0" dirty="0">
                <a:solidFill>
                  <a:srgbClr val="222222"/>
                </a:solidFill>
                <a:effectLst/>
              </a:rPr>
              <a:t>Feature 2 is </a:t>
            </a:r>
            <a:r>
              <a:rPr lang="en-US" sz="2400" b="1" i="0" dirty="0">
                <a:solidFill>
                  <a:srgbClr val="222222"/>
                </a:solidFill>
                <a:effectLst/>
              </a:rPr>
              <a:t>“Motivation”</a:t>
            </a:r>
            <a:r>
              <a:rPr lang="en-US" sz="2400" b="0" i="0" dirty="0">
                <a:solidFill>
                  <a:srgbClr val="222222"/>
                </a:solidFill>
                <a:effectLst/>
              </a:rPr>
              <a:t> which takes 3 values </a:t>
            </a:r>
            <a:r>
              <a:rPr lang="en-US" sz="2400" b="0" i="1" dirty="0">
                <a:solidFill>
                  <a:srgbClr val="222222"/>
                </a:solidFill>
                <a:effectLst/>
              </a:rPr>
              <a:t>“No motivation”, “Neutral” and “Highly motivated”.</a:t>
            </a:r>
            <a:endParaRPr lang="en-US" sz="2400" b="0" i="0" dirty="0">
              <a:solidFill>
                <a:srgbClr val="222222"/>
              </a:solidFill>
              <a:effectLst/>
            </a:endParaRPr>
          </a:p>
        </p:txBody>
      </p:sp>
    </p:spTree>
    <p:extLst>
      <p:ext uri="{BB962C8B-B14F-4D97-AF65-F5344CB8AC3E}">
        <p14:creationId xmlns:p14="http://schemas.microsoft.com/office/powerpoint/2010/main" val="322707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65E59-1127-2BCF-5791-AEC6F2F445A4}"/>
              </a:ext>
            </a:extLst>
          </p:cNvPr>
          <p:cNvSpPr>
            <a:spLocks noGrp="1"/>
          </p:cNvSpPr>
          <p:nvPr>
            <p:ph type="title"/>
          </p:nvPr>
        </p:nvSpPr>
        <p:spPr/>
        <p:txBody>
          <a:bodyPr/>
          <a:lstStyle/>
          <a:p>
            <a:r>
              <a:rPr lang="en-US" dirty="0"/>
              <a:t>Decision Tree</a:t>
            </a:r>
          </a:p>
        </p:txBody>
      </p:sp>
      <p:sp>
        <p:nvSpPr>
          <p:cNvPr id="4" name="Content Placeholder 3">
            <a:extLst>
              <a:ext uri="{FF2B5EF4-FFF2-40B4-BE49-F238E27FC236}">
                <a16:creationId xmlns:a16="http://schemas.microsoft.com/office/drawing/2014/main" id="{0D2DD934-0F93-8EBD-33B9-E6ECADD981D6}"/>
              </a:ext>
            </a:extLst>
          </p:cNvPr>
          <p:cNvSpPr>
            <a:spLocks noGrp="1"/>
          </p:cNvSpPr>
          <p:nvPr>
            <p:ph sz="half" idx="1"/>
          </p:nvPr>
        </p:nvSpPr>
        <p:spPr>
          <a:xfrm>
            <a:off x="3493476" y="949568"/>
            <a:ext cx="5650524" cy="3727939"/>
          </a:xfrm>
        </p:spPr>
        <p:txBody>
          <a:bodyPr>
            <a:noAutofit/>
          </a:bodyPr>
          <a:lstStyle/>
          <a:p>
            <a:r>
              <a:rPr lang="en-US" sz="2000" b="0" i="0" dirty="0">
                <a:solidFill>
                  <a:srgbClr val="222222"/>
                </a:solidFill>
                <a:effectLst/>
              </a:rPr>
              <a:t>A decision tree is a hierarchical model used in decision support that depicts decisions and their potential outcomes.</a:t>
            </a:r>
          </a:p>
          <a:p>
            <a:r>
              <a:rPr lang="en-US" sz="2000" b="0" i="0" dirty="0">
                <a:solidFill>
                  <a:srgbClr val="222222"/>
                </a:solidFill>
                <a:effectLst/>
              </a:rPr>
              <a:t>This algorithmic model utilizes conditional control statements and is non-parametric, supervised learning, useful for both classification and regression tasks. </a:t>
            </a:r>
          </a:p>
          <a:p>
            <a:r>
              <a:rPr lang="en-US" sz="2000" b="0" i="0" dirty="0">
                <a:solidFill>
                  <a:srgbClr val="222222"/>
                </a:solidFill>
                <a:effectLst/>
              </a:rPr>
              <a:t>The tree structure is comprised of a root node, branches, internal nodes, and leaf nodes, forming a hierarchical, tree-like structure</a:t>
            </a:r>
            <a:endParaRPr lang="en-US" sz="2000" dirty="0">
              <a:ea typeface="Lato" panose="020F0502020204030203" pitchFamily="34" charset="0"/>
            </a:endParaRPr>
          </a:p>
        </p:txBody>
      </p:sp>
      <p:pic>
        <p:nvPicPr>
          <p:cNvPr id="3" name="Picture 2">
            <a:extLst>
              <a:ext uri="{FF2B5EF4-FFF2-40B4-BE49-F238E27FC236}">
                <a16:creationId xmlns:a16="http://schemas.microsoft.com/office/drawing/2014/main" id="{E7E81D84-9B67-D46A-7F28-09A6C9AA7E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36784"/>
            <a:ext cx="3559908" cy="2669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4613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0E961-6797-6AF8-55C8-63C56125FEE7}"/>
              </a:ext>
            </a:extLst>
          </p:cNvPr>
          <p:cNvSpPr>
            <a:spLocks noGrp="1"/>
          </p:cNvSpPr>
          <p:nvPr>
            <p:ph type="title"/>
          </p:nvPr>
        </p:nvSpPr>
        <p:spPr/>
        <p:txBody>
          <a:bodyPr/>
          <a:lstStyle/>
          <a:p>
            <a:r>
              <a:rPr lang="en-US" dirty="0"/>
              <a:t>Feature 1</a:t>
            </a:r>
          </a:p>
        </p:txBody>
      </p:sp>
      <p:sp>
        <p:nvSpPr>
          <p:cNvPr id="4" name="Content Placeholder 3">
            <a:extLst>
              <a:ext uri="{FF2B5EF4-FFF2-40B4-BE49-F238E27FC236}">
                <a16:creationId xmlns:a16="http://schemas.microsoft.com/office/drawing/2014/main" id="{ECA4F809-4C90-DBB6-5E6B-72B64E6A4B5E}"/>
              </a:ext>
            </a:extLst>
          </p:cNvPr>
          <p:cNvSpPr>
            <a:spLocks noGrp="1"/>
          </p:cNvSpPr>
          <p:nvPr>
            <p:ph sz="half" idx="1"/>
          </p:nvPr>
        </p:nvSpPr>
        <p:spPr>
          <a:xfrm>
            <a:off x="0" y="990600"/>
            <a:ext cx="4572000" cy="3418841"/>
          </a:xfrm>
        </p:spPr>
        <p:txBody>
          <a:bodyPr>
            <a:normAutofit/>
          </a:bodyPr>
          <a:lstStyle/>
          <a:p>
            <a:pPr algn="just"/>
            <a:r>
              <a:rPr lang="en-US" sz="2000" b="0" i="0" dirty="0">
                <a:solidFill>
                  <a:srgbClr val="222222"/>
                </a:solidFill>
                <a:effectLst/>
              </a:rPr>
              <a:t> Let’s Calculate the Entropy:</a:t>
            </a:r>
          </a:p>
        </p:txBody>
      </p:sp>
      <p:pic>
        <p:nvPicPr>
          <p:cNvPr id="5" name="Picture 4">
            <a:extLst>
              <a:ext uri="{FF2B5EF4-FFF2-40B4-BE49-F238E27FC236}">
                <a16:creationId xmlns:a16="http://schemas.microsoft.com/office/drawing/2014/main" id="{1CAB0ECD-4ED0-EEE1-6C00-969989A7089D}"/>
              </a:ext>
            </a:extLst>
          </p:cNvPr>
          <p:cNvPicPr>
            <a:picLocks noChangeAspect="1"/>
          </p:cNvPicPr>
          <p:nvPr/>
        </p:nvPicPr>
        <p:blipFill>
          <a:blip r:embed="rId3"/>
          <a:stretch>
            <a:fillRect/>
          </a:stretch>
        </p:blipFill>
        <p:spPr>
          <a:xfrm>
            <a:off x="4703064" y="990600"/>
            <a:ext cx="4301236" cy="2473768"/>
          </a:xfrm>
          <a:prstGeom prst="rect">
            <a:avLst/>
          </a:prstGeom>
        </p:spPr>
      </p:pic>
      <p:pic>
        <p:nvPicPr>
          <p:cNvPr id="7" name="Picture 6">
            <a:extLst>
              <a:ext uri="{FF2B5EF4-FFF2-40B4-BE49-F238E27FC236}">
                <a16:creationId xmlns:a16="http://schemas.microsoft.com/office/drawing/2014/main" id="{D012C973-1052-127E-5AA1-06D833B15F95}"/>
              </a:ext>
            </a:extLst>
          </p:cNvPr>
          <p:cNvPicPr>
            <a:picLocks noChangeAspect="1"/>
          </p:cNvPicPr>
          <p:nvPr/>
        </p:nvPicPr>
        <p:blipFill>
          <a:blip r:embed="rId4"/>
          <a:stretch>
            <a:fillRect/>
          </a:stretch>
        </p:blipFill>
        <p:spPr>
          <a:xfrm>
            <a:off x="3038063" y="3464369"/>
            <a:ext cx="6105938" cy="1679132"/>
          </a:xfrm>
          <a:prstGeom prst="rect">
            <a:avLst/>
          </a:prstGeom>
        </p:spPr>
      </p:pic>
    </p:spTree>
    <p:extLst>
      <p:ext uri="{BB962C8B-B14F-4D97-AF65-F5344CB8AC3E}">
        <p14:creationId xmlns:p14="http://schemas.microsoft.com/office/powerpoint/2010/main" val="36854653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0E961-6797-6AF8-55C8-63C56125FEE7}"/>
              </a:ext>
            </a:extLst>
          </p:cNvPr>
          <p:cNvSpPr>
            <a:spLocks noGrp="1"/>
          </p:cNvSpPr>
          <p:nvPr>
            <p:ph type="title"/>
          </p:nvPr>
        </p:nvSpPr>
        <p:spPr/>
        <p:txBody>
          <a:bodyPr/>
          <a:lstStyle/>
          <a:p>
            <a:r>
              <a:rPr lang="en-US" dirty="0"/>
              <a:t>Feature 1</a:t>
            </a:r>
          </a:p>
        </p:txBody>
      </p:sp>
      <p:sp>
        <p:nvSpPr>
          <p:cNvPr id="4" name="Content Placeholder 3">
            <a:extLst>
              <a:ext uri="{FF2B5EF4-FFF2-40B4-BE49-F238E27FC236}">
                <a16:creationId xmlns:a16="http://schemas.microsoft.com/office/drawing/2014/main" id="{ECA4F809-4C90-DBB6-5E6B-72B64E6A4B5E}"/>
              </a:ext>
            </a:extLst>
          </p:cNvPr>
          <p:cNvSpPr>
            <a:spLocks noGrp="1"/>
          </p:cNvSpPr>
          <p:nvPr>
            <p:ph sz="half" idx="1"/>
          </p:nvPr>
        </p:nvSpPr>
        <p:spPr>
          <a:xfrm>
            <a:off x="457200" y="990600"/>
            <a:ext cx="8229600" cy="3913901"/>
          </a:xfrm>
        </p:spPr>
        <p:txBody>
          <a:bodyPr>
            <a:normAutofit/>
          </a:bodyPr>
          <a:lstStyle/>
          <a:p>
            <a:pPr algn="just"/>
            <a:r>
              <a:rPr lang="en-US" sz="1900" b="0" i="0" dirty="0">
                <a:solidFill>
                  <a:srgbClr val="222222"/>
                </a:solidFill>
                <a:effectLst/>
              </a:rPr>
              <a:t>Now calculate the weighted average of entropy of each node.</a:t>
            </a:r>
          </a:p>
          <a:p>
            <a:pPr algn="just"/>
            <a:endParaRPr lang="en-US" sz="1900" dirty="0">
              <a:solidFill>
                <a:srgbClr val="222222"/>
              </a:solidFill>
            </a:endParaRPr>
          </a:p>
          <a:p>
            <a:pPr algn="just"/>
            <a:endParaRPr lang="en-US" sz="1900" dirty="0">
              <a:solidFill>
                <a:srgbClr val="222222"/>
              </a:solidFill>
            </a:endParaRPr>
          </a:p>
          <a:p>
            <a:pPr algn="just"/>
            <a:r>
              <a:rPr lang="en-US" sz="1900" b="0" i="0" dirty="0">
                <a:solidFill>
                  <a:srgbClr val="222222"/>
                </a:solidFill>
                <a:effectLst/>
              </a:rPr>
              <a:t>Now we have the va</a:t>
            </a:r>
            <a:r>
              <a:rPr lang="en-US" sz="1900" dirty="0">
                <a:solidFill>
                  <a:srgbClr val="222222"/>
                </a:solidFill>
              </a:rPr>
              <a:t>lue of E(Parent) and E(</a:t>
            </a:r>
            <a:r>
              <a:rPr lang="en-US" sz="1900" dirty="0" err="1">
                <a:solidFill>
                  <a:srgbClr val="222222"/>
                </a:solidFill>
              </a:rPr>
              <a:t>Parent|Energy</a:t>
            </a:r>
            <a:r>
              <a:rPr lang="en-US" sz="1900" dirty="0">
                <a:solidFill>
                  <a:srgbClr val="222222"/>
                </a:solidFill>
              </a:rPr>
              <a:t>), information gain will be:</a:t>
            </a:r>
          </a:p>
          <a:p>
            <a:pPr algn="just"/>
            <a:endParaRPr lang="en-US" sz="1900" dirty="0">
              <a:solidFill>
                <a:srgbClr val="222222"/>
              </a:solidFill>
            </a:endParaRPr>
          </a:p>
          <a:p>
            <a:pPr marL="0" indent="0" algn="just">
              <a:buNone/>
            </a:pPr>
            <a:endParaRPr lang="en-US" sz="1900" dirty="0">
              <a:solidFill>
                <a:srgbClr val="222222"/>
              </a:solidFill>
            </a:endParaRPr>
          </a:p>
          <a:p>
            <a:pPr algn="just"/>
            <a:r>
              <a:rPr lang="en-US" sz="1900" b="0" i="0" dirty="0">
                <a:solidFill>
                  <a:srgbClr val="222222"/>
                </a:solidFill>
                <a:effectLst/>
              </a:rPr>
              <a:t>Our parent entropy was near 0.99 and after looking at this value of information gain, we can say that the entropy of the dataset will decrease by 0.37 if we make “Energy” as our root node.</a:t>
            </a:r>
            <a:endParaRPr lang="en-US" sz="1900" dirty="0">
              <a:solidFill>
                <a:srgbClr val="222222"/>
              </a:solidFill>
            </a:endParaRPr>
          </a:p>
          <a:p>
            <a:pPr algn="just"/>
            <a:endParaRPr lang="en-US" sz="1900" b="0" i="0" dirty="0">
              <a:solidFill>
                <a:srgbClr val="222222"/>
              </a:solidFill>
              <a:effectLst/>
            </a:endParaRPr>
          </a:p>
        </p:txBody>
      </p:sp>
      <p:pic>
        <p:nvPicPr>
          <p:cNvPr id="5" name="Picture 4">
            <a:extLst>
              <a:ext uri="{FF2B5EF4-FFF2-40B4-BE49-F238E27FC236}">
                <a16:creationId xmlns:a16="http://schemas.microsoft.com/office/drawing/2014/main" id="{D1C12CA9-3BCA-A869-C520-9736E6490145}"/>
              </a:ext>
            </a:extLst>
          </p:cNvPr>
          <p:cNvPicPr>
            <a:picLocks noChangeAspect="1"/>
          </p:cNvPicPr>
          <p:nvPr/>
        </p:nvPicPr>
        <p:blipFill>
          <a:blip r:embed="rId3"/>
          <a:stretch>
            <a:fillRect/>
          </a:stretch>
        </p:blipFill>
        <p:spPr>
          <a:xfrm>
            <a:off x="1685522" y="1415040"/>
            <a:ext cx="5772956" cy="543001"/>
          </a:xfrm>
          <a:prstGeom prst="rect">
            <a:avLst/>
          </a:prstGeom>
        </p:spPr>
      </p:pic>
      <p:pic>
        <p:nvPicPr>
          <p:cNvPr id="7" name="Picture 6">
            <a:extLst>
              <a:ext uri="{FF2B5EF4-FFF2-40B4-BE49-F238E27FC236}">
                <a16:creationId xmlns:a16="http://schemas.microsoft.com/office/drawing/2014/main" id="{5E5DA922-270B-CDF3-2E07-72534E06FC3C}"/>
              </a:ext>
            </a:extLst>
          </p:cNvPr>
          <p:cNvPicPr>
            <a:picLocks noChangeAspect="1"/>
          </p:cNvPicPr>
          <p:nvPr/>
        </p:nvPicPr>
        <p:blipFill>
          <a:blip r:embed="rId4"/>
          <a:stretch>
            <a:fillRect/>
          </a:stretch>
        </p:blipFill>
        <p:spPr>
          <a:xfrm>
            <a:off x="2488801" y="2433558"/>
            <a:ext cx="4877199" cy="967311"/>
          </a:xfrm>
          <a:prstGeom prst="rect">
            <a:avLst/>
          </a:prstGeom>
        </p:spPr>
      </p:pic>
    </p:spTree>
    <p:extLst>
      <p:ext uri="{BB962C8B-B14F-4D97-AF65-F5344CB8AC3E}">
        <p14:creationId xmlns:p14="http://schemas.microsoft.com/office/powerpoint/2010/main" val="9415052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0E961-6797-6AF8-55C8-63C56125FEE7}"/>
              </a:ext>
            </a:extLst>
          </p:cNvPr>
          <p:cNvSpPr>
            <a:spLocks noGrp="1"/>
          </p:cNvSpPr>
          <p:nvPr>
            <p:ph type="title"/>
          </p:nvPr>
        </p:nvSpPr>
        <p:spPr/>
        <p:txBody>
          <a:bodyPr/>
          <a:lstStyle/>
          <a:p>
            <a:r>
              <a:rPr lang="en-US" dirty="0"/>
              <a:t>Feature 2</a:t>
            </a:r>
          </a:p>
        </p:txBody>
      </p:sp>
      <p:sp>
        <p:nvSpPr>
          <p:cNvPr id="4" name="Content Placeholder 3">
            <a:extLst>
              <a:ext uri="{FF2B5EF4-FFF2-40B4-BE49-F238E27FC236}">
                <a16:creationId xmlns:a16="http://schemas.microsoft.com/office/drawing/2014/main" id="{ECA4F809-4C90-DBB6-5E6B-72B64E6A4B5E}"/>
              </a:ext>
            </a:extLst>
          </p:cNvPr>
          <p:cNvSpPr>
            <a:spLocks noGrp="1"/>
          </p:cNvSpPr>
          <p:nvPr>
            <p:ph sz="half" idx="1"/>
          </p:nvPr>
        </p:nvSpPr>
        <p:spPr>
          <a:xfrm>
            <a:off x="457200" y="990600"/>
            <a:ext cx="4114800" cy="3913901"/>
          </a:xfrm>
        </p:spPr>
        <p:txBody>
          <a:bodyPr>
            <a:normAutofit/>
          </a:bodyPr>
          <a:lstStyle/>
          <a:p>
            <a:pPr algn="just"/>
            <a:r>
              <a:rPr lang="en-US" sz="2000" dirty="0">
                <a:solidFill>
                  <a:srgbClr val="222222"/>
                </a:solidFill>
              </a:rPr>
              <a:t>L</a:t>
            </a:r>
            <a:r>
              <a:rPr lang="en-US" sz="2000" b="0" i="0" dirty="0">
                <a:solidFill>
                  <a:srgbClr val="222222"/>
                </a:solidFill>
                <a:effectLst/>
              </a:rPr>
              <a:t>et us Calculate the entropy here:</a:t>
            </a:r>
          </a:p>
        </p:txBody>
      </p:sp>
      <p:pic>
        <p:nvPicPr>
          <p:cNvPr id="6" name="Picture 5">
            <a:extLst>
              <a:ext uri="{FF2B5EF4-FFF2-40B4-BE49-F238E27FC236}">
                <a16:creationId xmlns:a16="http://schemas.microsoft.com/office/drawing/2014/main" id="{20B51968-6EF2-F199-7F0E-A3CB5409C180}"/>
              </a:ext>
            </a:extLst>
          </p:cNvPr>
          <p:cNvPicPr>
            <a:picLocks noChangeAspect="1"/>
          </p:cNvPicPr>
          <p:nvPr/>
        </p:nvPicPr>
        <p:blipFill>
          <a:blip r:embed="rId3"/>
          <a:stretch>
            <a:fillRect/>
          </a:stretch>
        </p:blipFill>
        <p:spPr>
          <a:xfrm>
            <a:off x="4572000" y="855090"/>
            <a:ext cx="4572000" cy="2668934"/>
          </a:xfrm>
          <a:prstGeom prst="rect">
            <a:avLst/>
          </a:prstGeom>
        </p:spPr>
      </p:pic>
      <p:pic>
        <p:nvPicPr>
          <p:cNvPr id="9" name="Picture 8">
            <a:extLst>
              <a:ext uri="{FF2B5EF4-FFF2-40B4-BE49-F238E27FC236}">
                <a16:creationId xmlns:a16="http://schemas.microsoft.com/office/drawing/2014/main" id="{84742B30-04D2-B4BE-322B-28DF7DE98234}"/>
              </a:ext>
            </a:extLst>
          </p:cNvPr>
          <p:cNvPicPr>
            <a:picLocks noChangeAspect="1"/>
          </p:cNvPicPr>
          <p:nvPr/>
        </p:nvPicPr>
        <p:blipFill>
          <a:blip r:embed="rId4"/>
          <a:stretch>
            <a:fillRect/>
          </a:stretch>
        </p:blipFill>
        <p:spPr>
          <a:xfrm>
            <a:off x="3542518" y="3524024"/>
            <a:ext cx="5601482" cy="1619476"/>
          </a:xfrm>
          <a:prstGeom prst="rect">
            <a:avLst/>
          </a:prstGeom>
        </p:spPr>
      </p:pic>
    </p:spTree>
    <p:extLst>
      <p:ext uri="{BB962C8B-B14F-4D97-AF65-F5344CB8AC3E}">
        <p14:creationId xmlns:p14="http://schemas.microsoft.com/office/powerpoint/2010/main" val="32058761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0E961-6797-6AF8-55C8-63C56125FEE7}"/>
              </a:ext>
            </a:extLst>
          </p:cNvPr>
          <p:cNvSpPr>
            <a:spLocks noGrp="1"/>
          </p:cNvSpPr>
          <p:nvPr>
            <p:ph type="title"/>
          </p:nvPr>
        </p:nvSpPr>
        <p:spPr/>
        <p:txBody>
          <a:bodyPr/>
          <a:lstStyle/>
          <a:p>
            <a:r>
              <a:rPr lang="en-US" dirty="0"/>
              <a:t>Feature 2</a:t>
            </a:r>
          </a:p>
        </p:txBody>
      </p:sp>
      <p:sp>
        <p:nvSpPr>
          <p:cNvPr id="4" name="Content Placeholder 3">
            <a:extLst>
              <a:ext uri="{FF2B5EF4-FFF2-40B4-BE49-F238E27FC236}">
                <a16:creationId xmlns:a16="http://schemas.microsoft.com/office/drawing/2014/main" id="{ECA4F809-4C90-DBB6-5E6B-72B64E6A4B5E}"/>
              </a:ext>
            </a:extLst>
          </p:cNvPr>
          <p:cNvSpPr>
            <a:spLocks noGrp="1"/>
          </p:cNvSpPr>
          <p:nvPr>
            <p:ph sz="half" idx="1"/>
          </p:nvPr>
        </p:nvSpPr>
        <p:spPr>
          <a:xfrm>
            <a:off x="457200" y="990600"/>
            <a:ext cx="8229600" cy="3913901"/>
          </a:xfrm>
        </p:spPr>
        <p:txBody>
          <a:bodyPr>
            <a:normAutofit/>
          </a:bodyPr>
          <a:lstStyle/>
          <a:p>
            <a:pPr algn="just"/>
            <a:r>
              <a:rPr lang="en-US" sz="1900" b="0" i="0" dirty="0">
                <a:solidFill>
                  <a:srgbClr val="222222"/>
                </a:solidFill>
                <a:effectLst/>
              </a:rPr>
              <a:t>Now calculate the weighted average of entropy of each node.</a:t>
            </a:r>
          </a:p>
          <a:p>
            <a:pPr algn="just"/>
            <a:endParaRPr lang="en-US" sz="1900" dirty="0">
              <a:solidFill>
                <a:srgbClr val="222222"/>
              </a:solidFill>
            </a:endParaRPr>
          </a:p>
          <a:p>
            <a:pPr algn="just"/>
            <a:endParaRPr lang="en-US" sz="1900" dirty="0">
              <a:solidFill>
                <a:srgbClr val="222222"/>
              </a:solidFill>
            </a:endParaRPr>
          </a:p>
          <a:p>
            <a:pPr algn="just"/>
            <a:r>
              <a:rPr lang="en-US" sz="1900" b="0" i="0" dirty="0">
                <a:solidFill>
                  <a:srgbClr val="222222"/>
                </a:solidFill>
                <a:effectLst/>
              </a:rPr>
              <a:t>Now we have the va</a:t>
            </a:r>
            <a:r>
              <a:rPr lang="en-US" sz="1900" dirty="0">
                <a:solidFill>
                  <a:srgbClr val="222222"/>
                </a:solidFill>
              </a:rPr>
              <a:t>lue of E(Parent) and E(</a:t>
            </a:r>
            <a:r>
              <a:rPr lang="en-US" sz="1900" dirty="0" err="1">
                <a:solidFill>
                  <a:srgbClr val="222222"/>
                </a:solidFill>
              </a:rPr>
              <a:t>Parent|Energy</a:t>
            </a:r>
            <a:r>
              <a:rPr lang="en-US" sz="1900" dirty="0">
                <a:solidFill>
                  <a:srgbClr val="222222"/>
                </a:solidFill>
              </a:rPr>
              <a:t>), information gain will be:</a:t>
            </a:r>
          </a:p>
          <a:p>
            <a:pPr algn="just"/>
            <a:endParaRPr lang="en-US" sz="1900" dirty="0">
              <a:solidFill>
                <a:srgbClr val="222222"/>
              </a:solidFill>
            </a:endParaRPr>
          </a:p>
          <a:p>
            <a:pPr marL="0" indent="0" algn="just">
              <a:buNone/>
            </a:pPr>
            <a:endParaRPr lang="en-US" sz="1900" dirty="0">
              <a:solidFill>
                <a:srgbClr val="222222"/>
              </a:solidFill>
            </a:endParaRPr>
          </a:p>
          <a:p>
            <a:pPr algn="just"/>
            <a:r>
              <a:rPr lang="en-US" sz="1900" b="0" i="0" dirty="0">
                <a:solidFill>
                  <a:srgbClr val="222222"/>
                </a:solidFill>
                <a:effectLst/>
              </a:rPr>
              <a:t>Our parent entropy was near 0.99 and after looking at this value of information gain, we can say that the entropy of the dataset will decrease by 0.13 if we make “Motivation” our root node.</a:t>
            </a:r>
            <a:endParaRPr lang="en-US" sz="1900" dirty="0">
              <a:solidFill>
                <a:srgbClr val="222222"/>
              </a:solidFill>
            </a:endParaRPr>
          </a:p>
          <a:p>
            <a:pPr algn="just"/>
            <a:endParaRPr lang="en-US" sz="1900" b="0" i="0" dirty="0">
              <a:solidFill>
                <a:srgbClr val="222222"/>
              </a:solidFill>
              <a:effectLst/>
            </a:endParaRPr>
          </a:p>
        </p:txBody>
      </p:sp>
      <p:pic>
        <p:nvPicPr>
          <p:cNvPr id="6" name="Picture 5">
            <a:extLst>
              <a:ext uri="{FF2B5EF4-FFF2-40B4-BE49-F238E27FC236}">
                <a16:creationId xmlns:a16="http://schemas.microsoft.com/office/drawing/2014/main" id="{B1183CF8-4910-3D45-7054-099CD7578486}"/>
              </a:ext>
            </a:extLst>
          </p:cNvPr>
          <p:cNvPicPr>
            <a:picLocks noChangeAspect="1"/>
          </p:cNvPicPr>
          <p:nvPr/>
        </p:nvPicPr>
        <p:blipFill>
          <a:blip r:embed="rId3"/>
          <a:stretch>
            <a:fillRect/>
          </a:stretch>
        </p:blipFill>
        <p:spPr>
          <a:xfrm>
            <a:off x="1688308" y="1409853"/>
            <a:ext cx="5677692" cy="438211"/>
          </a:xfrm>
          <a:prstGeom prst="rect">
            <a:avLst/>
          </a:prstGeom>
        </p:spPr>
      </p:pic>
      <p:pic>
        <p:nvPicPr>
          <p:cNvPr id="9" name="Picture 8">
            <a:extLst>
              <a:ext uri="{FF2B5EF4-FFF2-40B4-BE49-F238E27FC236}">
                <a16:creationId xmlns:a16="http://schemas.microsoft.com/office/drawing/2014/main" id="{48CD4F23-B51B-A36F-E9E0-D55633755A78}"/>
              </a:ext>
            </a:extLst>
          </p:cNvPr>
          <p:cNvPicPr>
            <a:picLocks noChangeAspect="1"/>
          </p:cNvPicPr>
          <p:nvPr/>
        </p:nvPicPr>
        <p:blipFill>
          <a:blip r:embed="rId4"/>
          <a:stretch>
            <a:fillRect/>
          </a:stretch>
        </p:blipFill>
        <p:spPr>
          <a:xfrm>
            <a:off x="2337985" y="2442434"/>
            <a:ext cx="5763429" cy="981212"/>
          </a:xfrm>
          <a:prstGeom prst="rect">
            <a:avLst/>
          </a:prstGeom>
        </p:spPr>
      </p:pic>
    </p:spTree>
    <p:extLst>
      <p:ext uri="{BB962C8B-B14F-4D97-AF65-F5344CB8AC3E}">
        <p14:creationId xmlns:p14="http://schemas.microsoft.com/office/powerpoint/2010/main" val="34058674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D1885-FC78-7FD9-9BC8-E4E86104360F}"/>
              </a:ext>
            </a:extLst>
          </p:cNvPr>
          <p:cNvSpPr>
            <a:spLocks noGrp="1"/>
          </p:cNvSpPr>
          <p:nvPr>
            <p:ph type="title"/>
          </p:nvPr>
        </p:nvSpPr>
        <p:spPr/>
        <p:txBody>
          <a:bodyPr/>
          <a:lstStyle/>
          <a:p>
            <a:r>
              <a:rPr lang="en-US" dirty="0"/>
              <a:t>Information Gain</a:t>
            </a:r>
          </a:p>
        </p:txBody>
      </p:sp>
      <p:sp>
        <p:nvSpPr>
          <p:cNvPr id="4" name="Content Placeholder 3">
            <a:extLst>
              <a:ext uri="{FF2B5EF4-FFF2-40B4-BE49-F238E27FC236}">
                <a16:creationId xmlns:a16="http://schemas.microsoft.com/office/drawing/2014/main" id="{C32B4EAA-093B-3E9F-F239-77BEC6554C78}"/>
              </a:ext>
            </a:extLst>
          </p:cNvPr>
          <p:cNvSpPr>
            <a:spLocks noGrp="1"/>
          </p:cNvSpPr>
          <p:nvPr>
            <p:ph sz="half" idx="1"/>
          </p:nvPr>
        </p:nvSpPr>
        <p:spPr>
          <a:xfrm>
            <a:off x="457200" y="965200"/>
            <a:ext cx="8229600" cy="3444241"/>
          </a:xfrm>
        </p:spPr>
        <p:txBody>
          <a:bodyPr>
            <a:normAutofit lnSpcReduction="10000"/>
          </a:bodyPr>
          <a:lstStyle/>
          <a:p>
            <a:pPr algn="just"/>
            <a:r>
              <a:rPr lang="en-US" sz="2000" b="0" i="0" dirty="0">
                <a:solidFill>
                  <a:srgbClr val="222222"/>
                </a:solidFill>
                <a:effectLst/>
              </a:rPr>
              <a:t>We now see that the “Energy” feature gives more reduction which is 0.37 than the “Motivation” feature. </a:t>
            </a:r>
          </a:p>
          <a:p>
            <a:pPr algn="just"/>
            <a:r>
              <a:rPr lang="en-US" sz="2000" b="0" i="0" dirty="0">
                <a:solidFill>
                  <a:srgbClr val="222222"/>
                </a:solidFill>
                <a:effectLst/>
              </a:rPr>
              <a:t>Hence, we will select the feature that has the highest information gain and then split the node based on that feature.</a:t>
            </a:r>
          </a:p>
          <a:p>
            <a:pPr algn="just"/>
            <a:r>
              <a:rPr lang="en-US" sz="2000" b="0" i="0" dirty="0">
                <a:solidFill>
                  <a:srgbClr val="222222"/>
                </a:solidFill>
                <a:effectLst/>
              </a:rPr>
              <a:t>In this example “Energy” will be our root node and we’ll do the same for sub-nodes. </a:t>
            </a:r>
          </a:p>
          <a:p>
            <a:pPr algn="just"/>
            <a:r>
              <a:rPr lang="en-US" sz="2000" b="0" i="0" dirty="0">
                <a:solidFill>
                  <a:srgbClr val="222222"/>
                </a:solidFill>
                <a:effectLst/>
              </a:rPr>
              <a:t>Here we can see that when the energy is “high” the entropy is low and hence we can say a person will definitely go to the gym if he has high energy, but what if the energy is low? </a:t>
            </a:r>
          </a:p>
          <a:p>
            <a:pPr algn="just"/>
            <a:r>
              <a:rPr lang="en-US" sz="2000" b="0" i="0" dirty="0">
                <a:solidFill>
                  <a:srgbClr val="222222"/>
                </a:solidFill>
                <a:effectLst/>
              </a:rPr>
              <a:t>We will again split the node based on the new feature which is “Motivation”.</a:t>
            </a:r>
          </a:p>
          <a:p>
            <a:endParaRPr lang="en-US" sz="2000" dirty="0"/>
          </a:p>
        </p:txBody>
      </p:sp>
    </p:spTree>
    <p:extLst>
      <p:ext uri="{BB962C8B-B14F-4D97-AF65-F5344CB8AC3E}">
        <p14:creationId xmlns:p14="http://schemas.microsoft.com/office/powerpoint/2010/main" val="79736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B57F5-0FE0-7E33-9423-F6E44AC27EA3}"/>
              </a:ext>
            </a:extLst>
          </p:cNvPr>
          <p:cNvSpPr>
            <a:spLocks noGrp="1"/>
          </p:cNvSpPr>
          <p:nvPr>
            <p:ph type="title"/>
          </p:nvPr>
        </p:nvSpPr>
        <p:spPr/>
        <p:txBody>
          <a:bodyPr/>
          <a:lstStyle/>
          <a:p>
            <a:r>
              <a:rPr lang="en-US" dirty="0"/>
              <a:t>Gini Index</a:t>
            </a:r>
          </a:p>
        </p:txBody>
      </p:sp>
    </p:spTree>
    <p:extLst>
      <p:ext uri="{BB962C8B-B14F-4D97-AF65-F5344CB8AC3E}">
        <p14:creationId xmlns:p14="http://schemas.microsoft.com/office/powerpoint/2010/main" val="472546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1E1C-9EA1-0E44-8179-ABD318C4FAC9}"/>
              </a:ext>
            </a:extLst>
          </p:cNvPr>
          <p:cNvSpPr>
            <a:spLocks noGrp="1"/>
          </p:cNvSpPr>
          <p:nvPr>
            <p:ph type="title"/>
          </p:nvPr>
        </p:nvSpPr>
        <p:spPr/>
        <p:txBody>
          <a:bodyPr/>
          <a:lstStyle/>
          <a:p>
            <a:r>
              <a:rPr lang="en-US" dirty="0"/>
              <a:t>Gini Index</a:t>
            </a:r>
          </a:p>
        </p:txBody>
      </p:sp>
      <p:sp>
        <p:nvSpPr>
          <p:cNvPr id="4" name="Content Placeholder 3">
            <a:extLst>
              <a:ext uri="{FF2B5EF4-FFF2-40B4-BE49-F238E27FC236}">
                <a16:creationId xmlns:a16="http://schemas.microsoft.com/office/drawing/2014/main" id="{62F14985-4858-D5B0-8F37-8F5CAF93D7A7}"/>
              </a:ext>
            </a:extLst>
          </p:cNvPr>
          <p:cNvSpPr>
            <a:spLocks noGrp="1"/>
          </p:cNvSpPr>
          <p:nvPr>
            <p:ph sz="half" idx="1"/>
          </p:nvPr>
        </p:nvSpPr>
        <p:spPr>
          <a:xfrm>
            <a:off x="457200" y="990600"/>
            <a:ext cx="8229600" cy="3418841"/>
          </a:xfrm>
        </p:spPr>
        <p:txBody>
          <a:bodyPr>
            <a:noAutofit/>
          </a:bodyPr>
          <a:lstStyle/>
          <a:p>
            <a:r>
              <a:rPr lang="en-US" sz="2000" dirty="0"/>
              <a:t>Gini index is also being defined as a measure of impurity/ purity used while creating a decision tree in the CART(Classification and Regression Tree) algorithm.</a:t>
            </a:r>
          </a:p>
          <a:p>
            <a:r>
              <a:rPr lang="en-US" sz="2000" dirty="0"/>
              <a:t>An attribute having a low Gini index value should be preferred in contrast to the high Gini index value.</a:t>
            </a:r>
          </a:p>
          <a:p>
            <a:r>
              <a:rPr lang="en-US" sz="2000" dirty="0"/>
              <a:t>It only creates binary splits, and the CART algorithm uses the Gini index to create binary splits.</a:t>
            </a:r>
          </a:p>
          <a:p>
            <a:r>
              <a:rPr lang="en-US" sz="2000" dirty="0"/>
              <a:t>Gini index can be calculated using the below formula:</a:t>
            </a:r>
          </a:p>
          <a:p>
            <a:pPr marL="0" indent="0">
              <a:buNone/>
            </a:pPr>
            <a:r>
              <a:rPr lang="en-US" sz="2000" b="1" dirty="0"/>
              <a:t>Gini Index= 1- ∑</a:t>
            </a:r>
            <a:r>
              <a:rPr lang="en-US" sz="2000" b="1" baseline="-25000" dirty="0"/>
              <a:t>j</a:t>
            </a:r>
            <a:r>
              <a:rPr lang="en-US" sz="2000" b="1" dirty="0"/>
              <a:t>P</a:t>
            </a:r>
            <a:r>
              <a:rPr lang="en-US" sz="2000" b="1" baseline="-25000" dirty="0"/>
              <a:t>j</a:t>
            </a:r>
            <a:r>
              <a:rPr lang="en-US" sz="2000" b="1" baseline="30000" dirty="0"/>
              <a:t>2 </a:t>
            </a:r>
            <a:endParaRPr lang="en-US" sz="2000" dirty="0"/>
          </a:p>
          <a:p>
            <a:pPr marL="0" indent="0">
              <a:buNone/>
            </a:pPr>
            <a:r>
              <a:rPr lang="en-US" sz="2000" dirty="0"/>
              <a:t>Where </a:t>
            </a:r>
            <a:r>
              <a:rPr lang="en-US" sz="2000" dirty="0" err="1"/>
              <a:t>pj</a:t>
            </a:r>
            <a:r>
              <a:rPr lang="en-US" sz="2000" dirty="0"/>
              <a:t> stands for the probability </a:t>
            </a:r>
            <a:br>
              <a:rPr lang="en-US" sz="2000" baseline="30000" dirty="0"/>
            </a:br>
            <a:endParaRPr lang="en-US" sz="2000" dirty="0"/>
          </a:p>
          <a:p>
            <a:endParaRPr lang="en-US" sz="2000" dirty="0"/>
          </a:p>
          <a:p>
            <a:endParaRPr lang="en-US" sz="2000" dirty="0"/>
          </a:p>
        </p:txBody>
      </p:sp>
    </p:spTree>
    <p:extLst>
      <p:ext uri="{BB962C8B-B14F-4D97-AF65-F5344CB8AC3E}">
        <p14:creationId xmlns:p14="http://schemas.microsoft.com/office/powerpoint/2010/main" val="369740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88F88-FF6D-F93A-5520-3E1B3745CACB}"/>
              </a:ext>
            </a:extLst>
          </p:cNvPr>
          <p:cNvSpPr>
            <a:spLocks noGrp="1"/>
          </p:cNvSpPr>
          <p:nvPr>
            <p:ph type="title"/>
          </p:nvPr>
        </p:nvSpPr>
        <p:spPr/>
        <p:txBody>
          <a:bodyPr/>
          <a:lstStyle/>
          <a:p>
            <a:r>
              <a:rPr lang="en-US" dirty="0"/>
              <a:t>When to stop splitting</a:t>
            </a:r>
          </a:p>
        </p:txBody>
      </p:sp>
    </p:spTree>
    <p:extLst>
      <p:ext uri="{BB962C8B-B14F-4D97-AF65-F5344CB8AC3E}">
        <p14:creationId xmlns:p14="http://schemas.microsoft.com/office/powerpoint/2010/main" val="16945175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2FF81-4B32-5EF4-3AB1-57DB5742C462}"/>
              </a:ext>
            </a:extLst>
          </p:cNvPr>
          <p:cNvSpPr>
            <a:spLocks noGrp="1"/>
          </p:cNvSpPr>
          <p:nvPr>
            <p:ph type="title"/>
          </p:nvPr>
        </p:nvSpPr>
        <p:spPr/>
        <p:txBody>
          <a:bodyPr/>
          <a:lstStyle/>
          <a:p>
            <a:r>
              <a:rPr lang="en-US" dirty="0"/>
              <a:t>When to stop Splitting</a:t>
            </a:r>
          </a:p>
        </p:txBody>
      </p:sp>
      <p:sp>
        <p:nvSpPr>
          <p:cNvPr id="4" name="Content Placeholder 3">
            <a:extLst>
              <a:ext uri="{FF2B5EF4-FFF2-40B4-BE49-F238E27FC236}">
                <a16:creationId xmlns:a16="http://schemas.microsoft.com/office/drawing/2014/main" id="{835A7C71-32EC-B1ED-69B2-58D3995C0B33}"/>
              </a:ext>
            </a:extLst>
          </p:cNvPr>
          <p:cNvSpPr>
            <a:spLocks noGrp="1"/>
          </p:cNvSpPr>
          <p:nvPr>
            <p:ph sz="half" idx="1"/>
          </p:nvPr>
        </p:nvSpPr>
        <p:spPr>
          <a:xfrm>
            <a:off x="457200" y="977900"/>
            <a:ext cx="8229600" cy="3431541"/>
          </a:xfrm>
        </p:spPr>
        <p:txBody>
          <a:bodyPr>
            <a:normAutofit/>
          </a:bodyPr>
          <a:lstStyle/>
          <a:p>
            <a:r>
              <a:rPr lang="en-US" sz="2000" dirty="0"/>
              <a:t>You must be asking this question to yourself that when do we stop growing our tree? </a:t>
            </a:r>
          </a:p>
          <a:p>
            <a:r>
              <a:rPr lang="en-US" sz="2000" dirty="0"/>
              <a:t>Usually, real-world datasets have a large number of features, which will result in a large number of splits, which in turn gives a huge tree </a:t>
            </a:r>
          </a:p>
          <a:p>
            <a:r>
              <a:rPr lang="en-US" sz="2000" dirty="0"/>
              <a:t>Such trees take time to build and can lead to overfitting. </a:t>
            </a:r>
          </a:p>
          <a:p>
            <a:r>
              <a:rPr lang="en-US" sz="2000" dirty="0"/>
              <a:t>That means the tree will give very </a:t>
            </a:r>
            <a:r>
              <a:rPr lang="en-US" sz="2000" u="sng" dirty="0"/>
              <a:t>good accuracy on the training dataset </a:t>
            </a:r>
            <a:r>
              <a:rPr lang="en-US" sz="2000" dirty="0"/>
              <a:t>but will give bad accuracy in test data.</a:t>
            </a:r>
          </a:p>
          <a:p>
            <a:endParaRPr lang="en-US" sz="2000" dirty="0"/>
          </a:p>
        </p:txBody>
      </p:sp>
    </p:spTree>
    <p:extLst>
      <p:ext uri="{BB962C8B-B14F-4D97-AF65-F5344CB8AC3E}">
        <p14:creationId xmlns:p14="http://schemas.microsoft.com/office/powerpoint/2010/main" val="107053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2FF81-4B32-5EF4-3AB1-57DB5742C462}"/>
              </a:ext>
            </a:extLst>
          </p:cNvPr>
          <p:cNvSpPr>
            <a:spLocks noGrp="1"/>
          </p:cNvSpPr>
          <p:nvPr>
            <p:ph type="title"/>
          </p:nvPr>
        </p:nvSpPr>
        <p:spPr/>
        <p:txBody>
          <a:bodyPr/>
          <a:lstStyle/>
          <a:p>
            <a:r>
              <a:rPr lang="en-US" dirty="0"/>
              <a:t>When to stop Splitting</a:t>
            </a:r>
          </a:p>
        </p:txBody>
      </p:sp>
      <p:sp>
        <p:nvSpPr>
          <p:cNvPr id="4" name="Content Placeholder 3">
            <a:extLst>
              <a:ext uri="{FF2B5EF4-FFF2-40B4-BE49-F238E27FC236}">
                <a16:creationId xmlns:a16="http://schemas.microsoft.com/office/drawing/2014/main" id="{835A7C71-32EC-B1ED-69B2-58D3995C0B33}"/>
              </a:ext>
            </a:extLst>
          </p:cNvPr>
          <p:cNvSpPr>
            <a:spLocks noGrp="1"/>
          </p:cNvSpPr>
          <p:nvPr>
            <p:ph sz="half" idx="1"/>
          </p:nvPr>
        </p:nvSpPr>
        <p:spPr>
          <a:xfrm>
            <a:off x="38100" y="977900"/>
            <a:ext cx="5041900" cy="3431541"/>
          </a:xfrm>
        </p:spPr>
        <p:txBody>
          <a:bodyPr>
            <a:normAutofit fontScale="47500" lnSpcReduction="20000"/>
          </a:bodyPr>
          <a:lstStyle/>
          <a:p>
            <a:pPr marL="0" indent="0">
              <a:buNone/>
            </a:pPr>
            <a:r>
              <a:rPr lang="en-US" sz="3600" dirty="0"/>
              <a:t>The basic idea behind any decision tree algorithm is as follows:</a:t>
            </a:r>
          </a:p>
          <a:p>
            <a:pPr marL="514350" indent="-514350">
              <a:buFont typeface="+mj-lt"/>
              <a:buAutoNum type="arabicPeriod"/>
            </a:pPr>
            <a:r>
              <a:rPr lang="en-US" sz="3600" dirty="0"/>
              <a:t>Select the best Feature using Attribute Selection Measures(ASM) to split the records.</a:t>
            </a:r>
          </a:p>
          <a:p>
            <a:pPr marL="514350" indent="-514350">
              <a:buFont typeface="+mj-lt"/>
              <a:buAutoNum type="arabicPeriod"/>
            </a:pPr>
            <a:r>
              <a:rPr lang="en-US" sz="3600" dirty="0"/>
              <a:t>Make that attribute/feature a decision node and break the dataset into smaller subsets.</a:t>
            </a:r>
          </a:p>
          <a:p>
            <a:pPr marL="514350" indent="-514350">
              <a:buFont typeface="+mj-lt"/>
              <a:buAutoNum type="arabicPeriod"/>
            </a:pPr>
            <a:r>
              <a:rPr lang="en-US" sz="3600" dirty="0"/>
              <a:t>Start the tree-building process by repeating this process recursively for each child until one of the following condition is being achieved :</a:t>
            </a:r>
          </a:p>
          <a:p>
            <a:pPr marL="0" indent="0">
              <a:buNone/>
            </a:pPr>
            <a:r>
              <a:rPr lang="en-US" sz="3600" dirty="0"/>
              <a:t>a) All tuples belonging to the same attribute value.</a:t>
            </a:r>
          </a:p>
          <a:p>
            <a:pPr marL="0" indent="0">
              <a:buNone/>
            </a:pPr>
            <a:r>
              <a:rPr lang="en-US" sz="3600" dirty="0"/>
              <a:t>b) There are no more of the attributes remaining.</a:t>
            </a:r>
          </a:p>
          <a:p>
            <a:pPr marL="0" indent="0">
              <a:buNone/>
            </a:pPr>
            <a:r>
              <a:rPr lang="en-US" sz="3600" dirty="0"/>
              <a:t>c ) There are no more instances remaining.</a:t>
            </a:r>
          </a:p>
          <a:p>
            <a:endParaRPr lang="en-US" sz="3600" dirty="0"/>
          </a:p>
        </p:txBody>
      </p:sp>
      <p:pic>
        <p:nvPicPr>
          <p:cNvPr id="3" name="Picture 2">
            <a:extLst>
              <a:ext uri="{FF2B5EF4-FFF2-40B4-BE49-F238E27FC236}">
                <a16:creationId xmlns:a16="http://schemas.microsoft.com/office/drawing/2014/main" id="{9EBD943D-DA98-2F31-55ED-681F5C95A0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7300" y="977900"/>
            <a:ext cx="4038600" cy="17045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628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65E59-1127-2BCF-5791-AEC6F2F445A4}"/>
              </a:ext>
            </a:extLst>
          </p:cNvPr>
          <p:cNvSpPr>
            <a:spLocks noGrp="1"/>
          </p:cNvSpPr>
          <p:nvPr>
            <p:ph type="title"/>
          </p:nvPr>
        </p:nvSpPr>
        <p:spPr/>
        <p:txBody>
          <a:bodyPr/>
          <a:lstStyle/>
          <a:p>
            <a:r>
              <a:rPr lang="en-US" dirty="0"/>
              <a:t>Decision Tree</a:t>
            </a:r>
          </a:p>
        </p:txBody>
      </p:sp>
      <p:sp>
        <p:nvSpPr>
          <p:cNvPr id="4" name="Content Placeholder 3">
            <a:extLst>
              <a:ext uri="{FF2B5EF4-FFF2-40B4-BE49-F238E27FC236}">
                <a16:creationId xmlns:a16="http://schemas.microsoft.com/office/drawing/2014/main" id="{0D2DD934-0F93-8EBD-33B9-E6ECADD981D6}"/>
              </a:ext>
            </a:extLst>
          </p:cNvPr>
          <p:cNvSpPr>
            <a:spLocks noGrp="1"/>
          </p:cNvSpPr>
          <p:nvPr>
            <p:ph sz="half" idx="1"/>
          </p:nvPr>
        </p:nvSpPr>
        <p:spPr>
          <a:xfrm>
            <a:off x="457200" y="949569"/>
            <a:ext cx="8229600" cy="3459872"/>
          </a:xfrm>
        </p:spPr>
        <p:txBody>
          <a:bodyPr>
            <a:normAutofit/>
          </a:bodyPr>
          <a:lstStyle/>
          <a:p>
            <a:r>
              <a:rPr lang="en-US" sz="2000" b="0" i="0" dirty="0">
                <a:solidFill>
                  <a:srgbClr val="222222"/>
                </a:solidFill>
                <a:effectLst/>
              </a:rPr>
              <a:t>It is a tool that has applications spanning several different areas.</a:t>
            </a:r>
          </a:p>
          <a:p>
            <a:r>
              <a:rPr lang="en-US" sz="2000" b="0" i="0" dirty="0">
                <a:solidFill>
                  <a:srgbClr val="222222"/>
                </a:solidFill>
                <a:effectLst/>
              </a:rPr>
              <a:t>Decision trees can be used for classification as well as regression problems. </a:t>
            </a:r>
          </a:p>
          <a:p>
            <a:r>
              <a:rPr lang="en-US" sz="2000" b="0" i="0" dirty="0">
                <a:solidFill>
                  <a:srgbClr val="222222"/>
                </a:solidFill>
                <a:effectLst/>
              </a:rPr>
              <a:t>The name itself suggests that it uses a flowchart like a tree structure to show the predictions that result from a series of feature-based splits. </a:t>
            </a:r>
          </a:p>
          <a:p>
            <a:r>
              <a:rPr lang="en-US" sz="2000" b="0" i="0" dirty="0">
                <a:solidFill>
                  <a:srgbClr val="222222"/>
                </a:solidFill>
                <a:effectLst/>
              </a:rPr>
              <a:t>It starts with a root node and ends with a decision made by leaves.</a:t>
            </a:r>
            <a:endParaRPr lang="en-US" sz="1800" dirty="0">
              <a:ea typeface="Lato" panose="020F0502020204030203" pitchFamily="34" charset="0"/>
            </a:endParaRPr>
          </a:p>
        </p:txBody>
      </p:sp>
    </p:spTree>
    <p:extLst>
      <p:ext uri="{BB962C8B-B14F-4D97-AF65-F5344CB8AC3E}">
        <p14:creationId xmlns:p14="http://schemas.microsoft.com/office/powerpoint/2010/main" val="278626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2FF81-4B32-5EF4-3AB1-57DB5742C462}"/>
              </a:ext>
            </a:extLst>
          </p:cNvPr>
          <p:cNvSpPr>
            <a:spLocks noGrp="1"/>
          </p:cNvSpPr>
          <p:nvPr>
            <p:ph type="title"/>
          </p:nvPr>
        </p:nvSpPr>
        <p:spPr/>
        <p:txBody>
          <a:bodyPr/>
          <a:lstStyle/>
          <a:p>
            <a:r>
              <a:rPr lang="en-US" dirty="0"/>
              <a:t>When to stop Splitting</a:t>
            </a:r>
          </a:p>
        </p:txBody>
      </p:sp>
      <p:sp>
        <p:nvSpPr>
          <p:cNvPr id="4" name="Content Placeholder 3">
            <a:extLst>
              <a:ext uri="{FF2B5EF4-FFF2-40B4-BE49-F238E27FC236}">
                <a16:creationId xmlns:a16="http://schemas.microsoft.com/office/drawing/2014/main" id="{835A7C71-32EC-B1ED-69B2-58D3995C0B33}"/>
              </a:ext>
            </a:extLst>
          </p:cNvPr>
          <p:cNvSpPr>
            <a:spLocks noGrp="1"/>
          </p:cNvSpPr>
          <p:nvPr>
            <p:ph sz="half" idx="1"/>
          </p:nvPr>
        </p:nvSpPr>
        <p:spPr>
          <a:xfrm>
            <a:off x="457200" y="977900"/>
            <a:ext cx="8229600" cy="3431541"/>
          </a:xfrm>
        </p:spPr>
        <p:txBody>
          <a:bodyPr>
            <a:normAutofit/>
          </a:bodyPr>
          <a:lstStyle/>
          <a:p>
            <a:pPr marL="0" indent="0">
              <a:buNone/>
            </a:pPr>
            <a:r>
              <a:rPr lang="en-US" sz="2000" b="1" i="1" dirty="0" err="1"/>
              <a:t>max_depth</a:t>
            </a:r>
            <a:r>
              <a:rPr lang="en-US" sz="2000" dirty="0"/>
              <a:t>: </a:t>
            </a:r>
          </a:p>
          <a:p>
            <a:r>
              <a:rPr lang="en-US" sz="2000" dirty="0"/>
              <a:t>The higher the value, the more complex your tree will be. </a:t>
            </a:r>
          </a:p>
          <a:p>
            <a:r>
              <a:rPr lang="en-US" sz="2000" dirty="0"/>
              <a:t>The training error will off-course decrease if we increase the </a:t>
            </a:r>
            <a:r>
              <a:rPr lang="en-US" sz="2000" i="1" dirty="0" err="1"/>
              <a:t>max_depth</a:t>
            </a:r>
            <a:r>
              <a:rPr lang="en-US" sz="2000" dirty="0"/>
              <a:t> value but when our test data comes into the picture, we will get a very bad accuracy.</a:t>
            </a:r>
          </a:p>
          <a:p>
            <a:pPr marL="0" indent="0">
              <a:buNone/>
            </a:pPr>
            <a:r>
              <a:rPr lang="en-US" sz="2000" b="1" i="1" dirty="0" err="1"/>
              <a:t>min_samples_split</a:t>
            </a:r>
            <a:r>
              <a:rPr lang="en-US" sz="2000" dirty="0"/>
              <a:t>: </a:t>
            </a:r>
          </a:p>
          <a:p>
            <a:r>
              <a:rPr lang="en-US" sz="2000" dirty="0"/>
              <a:t>We specify the minimum number of samples required to do a split..</a:t>
            </a:r>
          </a:p>
        </p:txBody>
      </p:sp>
    </p:spTree>
    <p:extLst>
      <p:ext uri="{BB962C8B-B14F-4D97-AF65-F5344CB8AC3E}">
        <p14:creationId xmlns:p14="http://schemas.microsoft.com/office/powerpoint/2010/main" val="1870500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2FF81-4B32-5EF4-3AB1-57DB5742C462}"/>
              </a:ext>
            </a:extLst>
          </p:cNvPr>
          <p:cNvSpPr>
            <a:spLocks noGrp="1"/>
          </p:cNvSpPr>
          <p:nvPr>
            <p:ph type="title"/>
          </p:nvPr>
        </p:nvSpPr>
        <p:spPr/>
        <p:txBody>
          <a:bodyPr/>
          <a:lstStyle/>
          <a:p>
            <a:r>
              <a:rPr lang="en-US" dirty="0"/>
              <a:t>When to stop Splitting</a:t>
            </a:r>
          </a:p>
        </p:txBody>
      </p:sp>
      <p:sp>
        <p:nvSpPr>
          <p:cNvPr id="4" name="Content Placeholder 3">
            <a:extLst>
              <a:ext uri="{FF2B5EF4-FFF2-40B4-BE49-F238E27FC236}">
                <a16:creationId xmlns:a16="http://schemas.microsoft.com/office/drawing/2014/main" id="{835A7C71-32EC-B1ED-69B2-58D3995C0B33}"/>
              </a:ext>
            </a:extLst>
          </p:cNvPr>
          <p:cNvSpPr>
            <a:spLocks noGrp="1"/>
          </p:cNvSpPr>
          <p:nvPr>
            <p:ph sz="half" idx="1"/>
          </p:nvPr>
        </p:nvSpPr>
        <p:spPr>
          <a:xfrm>
            <a:off x="457200" y="977900"/>
            <a:ext cx="8229600" cy="3431541"/>
          </a:xfrm>
        </p:spPr>
        <p:txBody>
          <a:bodyPr>
            <a:normAutofit/>
          </a:bodyPr>
          <a:lstStyle/>
          <a:p>
            <a:pPr marL="0" indent="0">
              <a:buNone/>
            </a:pPr>
            <a:r>
              <a:rPr lang="en-US" sz="2000" b="1" i="1" dirty="0" err="1"/>
              <a:t>min_samples_leaf</a:t>
            </a:r>
            <a:r>
              <a:rPr lang="en-US" sz="2000" b="1" i="1" dirty="0"/>
              <a:t>:</a:t>
            </a:r>
            <a:endParaRPr lang="en-US" sz="2000" dirty="0"/>
          </a:p>
          <a:p>
            <a:r>
              <a:rPr lang="en-US" sz="2000" dirty="0"/>
              <a:t>Represents the minimum number of samples required to be in the leaf node. </a:t>
            </a:r>
          </a:p>
          <a:p>
            <a:r>
              <a:rPr lang="en-US" sz="2000" dirty="0"/>
              <a:t>The more you increase the number, the more is the possibility of overfitting.</a:t>
            </a:r>
          </a:p>
          <a:p>
            <a:pPr marL="0" indent="0">
              <a:buNone/>
            </a:pPr>
            <a:r>
              <a:rPr lang="en-US" sz="2000" b="1" i="1" dirty="0" err="1"/>
              <a:t>max_features</a:t>
            </a:r>
            <a:r>
              <a:rPr lang="en-US" sz="2000" b="1" i="1" dirty="0"/>
              <a:t>:</a:t>
            </a:r>
            <a:r>
              <a:rPr lang="en-US" sz="2000" dirty="0"/>
              <a:t> </a:t>
            </a:r>
          </a:p>
          <a:p>
            <a:r>
              <a:rPr lang="en-US" sz="2000" dirty="0"/>
              <a:t>It helps us decide what number of features to consider when looking for the best split</a:t>
            </a:r>
          </a:p>
        </p:txBody>
      </p:sp>
    </p:spTree>
    <p:extLst>
      <p:ext uri="{BB962C8B-B14F-4D97-AF65-F5344CB8AC3E}">
        <p14:creationId xmlns:p14="http://schemas.microsoft.com/office/powerpoint/2010/main" val="1535614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E6803-9699-3E5A-106B-C2B917F463D4}"/>
              </a:ext>
            </a:extLst>
          </p:cNvPr>
          <p:cNvSpPr>
            <a:spLocks noGrp="1"/>
          </p:cNvSpPr>
          <p:nvPr>
            <p:ph type="title"/>
          </p:nvPr>
        </p:nvSpPr>
        <p:spPr/>
        <p:txBody>
          <a:bodyPr/>
          <a:lstStyle/>
          <a:p>
            <a:r>
              <a:rPr lang="en-US" dirty="0"/>
              <a:t>Pruning</a:t>
            </a:r>
          </a:p>
        </p:txBody>
      </p:sp>
    </p:spTree>
    <p:extLst>
      <p:ext uri="{BB962C8B-B14F-4D97-AF65-F5344CB8AC3E}">
        <p14:creationId xmlns:p14="http://schemas.microsoft.com/office/powerpoint/2010/main" val="39916323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88D4C-FCB3-906A-5ACB-8F77100165A6}"/>
              </a:ext>
            </a:extLst>
          </p:cNvPr>
          <p:cNvSpPr>
            <a:spLocks noGrp="1"/>
          </p:cNvSpPr>
          <p:nvPr>
            <p:ph type="title"/>
          </p:nvPr>
        </p:nvSpPr>
        <p:spPr/>
        <p:txBody>
          <a:bodyPr/>
          <a:lstStyle/>
          <a:p>
            <a:r>
              <a:rPr lang="en-US" dirty="0"/>
              <a:t>Pruning</a:t>
            </a:r>
          </a:p>
        </p:txBody>
      </p:sp>
      <p:sp>
        <p:nvSpPr>
          <p:cNvPr id="4" name="Content Placeholder 3">
            <a:extLst>
              <a:ext uri="{FF2B5EF4-FFF2-40B4-BE49-F238E27FC236}">
                <a16:creationId xmlns:a16="http://schemas.microsoft.com/office/drawing/2014/main" id="{6A52B183-9782-20C4-2B38-FF68AE0A33B3}"/>
              </a:ext>
            </a:extLst>
          </p:cNvPr>
          <p:cNvSpPr>
            <a:spLocks noGrp="1"/>
          </p:cNvSpPr>
          <p:nvPr>
            <p:ph sz="half" idx="1"/>
          </p:nvPr>
        </p:nvSpPr>
        <p:spPr>
          <a:xfrm>
            <a:off x="457200" y="965200"/>
            <a:ext cx="8229600" cy="3444241"/>
          </a:xfrm>
        </p:spPr>
        <p:txBody>
          <a:bodyPr>
            <a:normAutofit/>
          </a:bodyPr>
          <a:lstStyle/>
          <a:p>
            <a:pPr algn="just"/>
            <a:r>
              <a:rPr lang="en-US" sz="2000" b="0" i="0" dirty="0">
                <a:solidFill>
                  <a:srgbClr val="222222"/>
                </a:solidFill>
                <a:effectLst/>
              </a:rPr>
              <a:t>Pruning is another method that can help us avoid overfitting. </a:t>
            </a:r>
          </a:p>
          <a:p>
            <a:pPr algn="just"/>
            <a:r>
              <a:rPr lang="en-US" sz="2000" b="0" i="0" dirty="0">
                <a:solidFill>
                  <a:srgbClr val="222222"/>
                </a:solidFill>
                <a:effectLst/>
              </a:rPr>
              <a:t>It helps in improving the performance of the tree by cutting the nodes or sub-nodes that are not significant. </a:t>
            </a:r>
          </a:p>
          <a:p>
            <a:pPr algn="just"/>
            <a:r>
              <a:rPr lang="en-US" sz="2000" b="0" i="0" dirty="0">
                <a:solidFill>
                  <a:srgbClr val="222222"/>
                </a:solidFill>
                <a:effectLst/>
              </a:rPr>
              <a:t>Additionally, it removes the branches which have very low importance.</a:t>
            </a:r>
            <a:endParaRPr lang="en-US" sz="2000" dirty="0"/>
          </a:p>
        </p:txBody>
      </p:sp>
    </p:spTree>
    <p:extLst>
      <p:ext uri="{BB962C8B-B14F-4D97-AF65-F5344CB8AC3E}">
        <p14:creationId xmlns:p14="http://schemas.microsoft.com/office/powerpoint/2010/main" val="415666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88D4C-FCB3-906A-5ACB-8F77100165A6}"/>
              </a:ext>
            </a:extLst>
          </p:cNvPr>
          <p:cNvSpPr>
            <a:spLocks noGrp="1"/>
          </p:cNvSpPr>
          <p:nvPr>
            <p:ph type="title"/>
          </p:nvPr>
        </p:nvSpPr>
        <p:spPr/>
        <p:txBody>
          <a:bodyPr/>
          <a:lstStyle/>
          <a:p>
            <a:r>
              <a:rPr lang="en-US" dirty="0"/>
              <a:t>Pruning</a:t>
            </a:r>
          </a:p>
        </p:txBody>
      </p:sp>
      <p:sp>
        <p:nvSpPr>
          <p:cNvPr id="4" name="Content Placeholder 3">
            <a:extLst>
              <a:ext uri="{FF2B5EF4-FFF2-40B4-BE49-F238E27FC236}">
                <a16:creationId xmlns:a16="http://schemas.microsoft.com/office/drawing/2014/main" id="{6A52B183-9782-20C4-2B38-FF68AE0A33B3}"/>
              </a:ext>
            </a:extLst>
          </p:cNvPr>
          <p:cNvSpPr>
            <a:spLocks noGrp="1"/>
          </p:cNvSpPr>
          <p:nvPr>
            <p:ph sz="half" idx="1"/>
          </p:nvPr>
        </p:nvSpPr>
        <p:spPr>
          <a:xfrm>
            <a:off x="457200" y="965200"/>
            <a:ext cx="8229600" cy="3444241"/>
          </a:xfrm>
        </p:spPr>
        <p:txBody>
          <a:bodyPr>
            <a:normAutofit/>
          </a:bodyPr>
          <a:lstStyle/>
          <a:p>
            <a:pPr marL="0" indent="0" algn="just">
              <a:buNone/>
            </a:pPr>
            <a:r>
              <a:rPr lang="en-US" sz="2000" b="0" i="0" dirty="0">
                <a:solidFill>
                  <a:srgbClr val="222222"/>
                </a:solidFill>
                <a:effectLst/>
              </a:rPr>
              <a:t>There are mainly 2 ways for pruning:</a:t>
            </a:r>
          </a:p>
          <a:p>
            <a:pPr algn="just"/>
            <a:r>
              <a:rPr lang="en-US" sz="2000" b="1" i="0" dirty="0">
                <a:solidFill>
                  <a:srgbClr val="222222"/>
                </a:solidFill>
                <a:effectLst/>
              </a:rPr>
              <a:t>Pre-pruning</a:t>
            </a:r>
            <a:r>
              <a:rPr lang="en-US" sz="2000" b="0" i="0" dirty="0">
                <a:solidFill>
                  <a:srgbClr val="222222"/>
                </a:solidFill>
                <a:effectLst/>
              </a:rPr>
              <a:t> – we can stop growing the tree earlier, which means we can prune/remove/cut a node if it has low importance </a:t>
            </a:r>
            <a:r>
              <a:rPr lang="en-US" sz="2000" b="1" i="0" dirty="0">
                <a:solidFill>
                  <a:srgbClr val="222222"/>
                </a:solidFill>
                <a:effectLst/>
              </a:rPr>
              <a:t>while growing</a:t>
            </a:r>
            <a:r>
              <a:rPr lang="en-US" sz="2000" b="0" i="0" dirty="0">
                <a:solidFill>
                  <a:srgbClr val="222222"/>
                </a:solidFill>
                <a:effectLst/>
              </a:rPr>
              <a:t> the tree.</a:t>
            </a:r>
          </a:p>
          <a:p>
            <a:pPr algn="just"/>
            <a:r>
              <a:rPr lang="en-US" sz="2000" b="1" i="0" dirty="0">
                <a:solidFill>
                  <a:srgbClr val="222222"/>
                </a:solidFill>
                <a:effectLst/>
              </a:rPr>
              <a:t>Post-pruning</a:t>
            </a:r>
            <a:r>
              <a:rPr lang="en-US" sz="2000" b="0" i="0" dirty="0">
                <a:solidFill>
                  <a:srgbClr val="222222"/>
                </a:solidFill>
                <a:effectLst/>
              </a:rPr>
              <a:t> – once our </a:t>
            </a:r>
            <a:r>
              <a:rPr lang="en-US" sz="2000" b="1" i="0" dirty="0">
                <a:solidFill>
                  <a:srgbClr val="222222"/>
                </a:solidFill>
                <a:effectLst/>
              </a:rPr>
              <a:t>tree is built to its depth</a:t>
            </a:r>
            <a:r>
              <a:rPr lang="en-US" sz="2000" b="0" i="0" dirty="0">
                <a:solidFill>
                  <a:srgbClr val="222222"/>
                </a:solidFill>
                <a:effectLst/>
              </a:rPr>
              <a:t>, we can start pruning the nodes based on their significance.</a:t>
            </a:r>
          </a:p>
          <a:p>
            <a:endParaRPr lang="en-US" sz="2000" dirty="0"/>
          </a:p>
        </p:txBody>
      </p:sp>
    </p:spTree>
    <p:extLst>
      <p:ext uri="{BB962C8B-B14F-4D97-AF65-F5344CB8AC3E}">
        <p14:creationId xmlns:p14="http://schemas.microsoft.com/office/powerpoint/2010/main" val="3037578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DA667-7000-A710-5FE0-668D95F04462}"/>
              </a:ext>
            </a:extLst>
          </p:cNvPr>
          <p:cNvSpPr>
            <a:spLocks noGrp="1"/>
          </p:cNvSpPr>
          <p:nvPr>
            <p:ph type="title"/>
          </p:nvPr>
        </p:nvSpPr>
        <p:spPr/>
        <p:txBody>
          <a:bodyPr/>
          <a:lstStyle/>
          <a:p>
            <a:r>
              <a:rPr lang="en-US" dirty="0"/>
              <a:t>Advantages of Decision Tree</a:t>
            </a:r>
          </a:p>
        </p:txBody>
      </p:sp>
      <p:sp>
        <p:nvSpPr>
          <p:cNvPr id="4" name="Content Placeholder 3">
            <a:extLst>
              <a:ext uri="{FF2B5EF4-FFF2-40B4-BE49-F238E27FC236}">
                <a16:creationId xmlns:a16="http://schemas.microsoft.com/office/drawing/2014/main" id="{50790DF2-CADD-1125-19CA-4F93BEB06EB7}"/>
              </a:ext>
            </a:extLst>
          </p:cNvPr>
          <p:cNvSpPr>
            <a:spLocks noGrp="1"/>
          </p:cNvSpPr>
          <p:nvPr>
            <p:ph sz="half" idx="1"/>
          </p:nvPr>
        </p:nvSpPr>
        <p:spPr>
          <a:xfrm>
            <a:off x="457200" y="965200"/>
            <a:ext cx="8229600" cy="3444241"/>
          </a:xfrm>
        </p:spPr>
        <p:txBody>
          <a:bodyPr>
            <a:noAutofit/>
          </a:bodyPr>
          <a:lstStyle/>
          <a:p>
            <a:pPr marL="0" indent="0">
              <a:buNone/>
            </a:pPr>
            <a:r>
              <a:rPr lang="en-US" sz="2000" b="1" dirty="0"/>
              <a:t>Easy to Understand</a:t>
            </a:r>
            <a:r>
              <a:rPr lang="en-US" sz="2000" dirty="0"/>
              <a:t>: </a:t>
            </a:r>
          </a:p>
          <a:p>
            <a:r>
              <a:rPr lang="en-US" sz="2000" dirty="0"/>
              <a:t>Decision tree output is very easy to understand even for people from non-analytical backgrounds. </a:t>
            </a:r>
          </a:p>
          <a:p>
            <a:r>
              <a:rPr lang="en-US" sz="2000" dirty="0"/>
              <a:t>It does not require any statistical knowledge to read and interpret them. </a:t>
            </a:r>
          </a:p>
          <a:p>
            <a:r>
              <a:rPr lang="en-US" sz="2000" dirty="0"/>
              <a:t>Its graphical representation is very intuitive and users can easily relate their hypothesis.</a:t>
            </a:r>
          </a:p>
        </p:txBody>
      </p:sp>
    </p:spTree>
    <p:extLst>
      <p:ext uri="{BB962C8B-B14F-4D97-AF65-F5344CB8AC3E}">
        <p14:creationId xmlns:p14="http://schemas.microsoft.com/office/powerpoint/2010/main" val="328497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DA667-7000-A710-5FE0-668D95F04462}"/>
              </a:ext>
            </a:extLst>
          </p:cNvPr>
          <p:cNvSpPr>
            <a:spLocks noGrp="1"/>
          </p:cNvSpPr>
          <p:nvPr>
            <p:ph type="title"/>
          </p:nvPr>
        </p:nvSpPr>
        <p:spPr/>
        <p:txBody>
          <a:bodyPr/>
          <a:lstStyle/>
          <a:p>
            <a:r>
              <a:rPr lang="en-US" dirty="0"/>
              <a:t>Advantages of Decision Tree</a:t>
            </a:r>
          </a:p>
        </p:txBody>
      </p:sp>
      <p:sp>
        <p:nvSpPr>
          <p:cNvPr id="4" name="Content Placeholder 3">
            <a:extLst>
              <a:ext uri="{FF2B5EF4-FFF2-40B4-BE49-F238E27FC236}">
                <a16:creationId xmlns:a16="http://schemas.microsoft.com/office/drawing/2014/main" id="{50790DF2-CADD-1125-19CA-4F93BEB06EB7}"/>
              </a:ext>
            </a:extLst>
          </p:cNvPr>
          <p:cNvSpPr>
            <a:spLocks noGrp="1"/>
          </p:cNvSpPr>
          <p:nvPr>
            <p:ph sz="half" idx="1"/>
          </p:nvPr>
        </p:nvSpPr>
        <p:spPr>
          <a:xfrm>
            <a:off x="457200" y="965200"/>
            <a:ext cx="8229600" cy="3444241"/>
          </a:xfrm>
        </p:spPr>
        <p:txBody>
          <a:bodyPr>
            <a:noAutofit/>
          </a:bodyPr>
          <a:lstStyle/>
          <a:p>
            <a:pPr marL="0" indent="0">
              <a:buNone/>
            </a:pPr>
            <a:r>
              <a:rPr lang="en-US" sz="2000" b="1" dirty="0"/>
              <a:t>Useful in Data exploration: </a:t>
            </a:r>
          </a:p>
          <a:p>
            <a:r>
              <a:rPr lang="en-US" sz="2000" dirty="0"/>
              <a:t>Decision tree is one of the fastest ways to identify the most significant variables and the relation between two or more variables. </a:t>
            </a:r>
          </a:p>
          <a:p>
            <a:r>
              <a:rPr lang="en-US" sz="2000" dirty="0"/>
              <a:t>With the help of decision trees, we can create new variables/features that have better power to predict target variable. </a:t>
            </a:r>
          </a:p>
          <a:p>
            <a:endParaRPr lang="en-US" sz="2000" dirty="0"/>
          </a:p>
        </p:txBody>
      </p:sp>
    </p:spTree>
    <p:extLst>
      <p:ext uri="{BB962C8B-B14F-4D97-AF65-F5344CB8AC3E}">
        <p14:creationId xmlns:p14="http://schemas.microsoft.com/office/powerpoint/2010/main" val="355310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DA667-7000-A710-5FE0-668D95F04462}"/>
              </a:ext>
            </a:extLst>
          </p:cNvPr>
          <p:cNvSpPr>
            <a:spLocks noGrp="1"/>
          </p:cNvSpPr>
          <p:nvPr>
            <p:ph type="title"/>
          </p:nvPr>
        </p:nvSpPr>
        <p:spPr/>
        <p:txBody>
          <a:bodyPr/>
          <a:lstStyle/>
          <a:p>
            <a:r>
              <a:rPr lang="en-US" dirty="0"/>
              <a:t>Advantages of Decision Tree</a:t>
            </a:r>
          </a:p>
        </p:txBody>
      </p:sp>
      <p:sp>
        <p:nvSpPr>
          <p:cNvPr id="4" name="Content Placeholder 3">
            <a:extLst>
              <a:ext uri="{FF2B5EF4-FFF2-40B4-BE49-F238E27FC236}">
                <a16:creationId xmlns:a16="http://schemas.microsoft.com/office/drawing/2014/main" id="{50790DF2-CADD-1125-19CA-4F93BEB06EB7}"/>
              </a:ext>
            </a:extLst>
          </p:cNvPr>
          <p:cNvSpPr>
            <a:spLocks noGrp="1"/>
          </p:cNvSpPr>
          <p:nvPr>
            <p:ph sz="half" idx="1"/>
          </p:nvPr>
        </p:nvSpPr>
        <p:spPr>
          <a:xfrm>
            <a:off x="457200" y="965200"/>
            <a:ext cx="8229600" cy="3733800"/>
          </a:xfrm>
        </p:spPr>
        <p:txBody>
          <a:bodyPr>
            <a:noAutofit/>
          </a:bodyPr>
          <a:lstStyle/>
          <a:p>
            <a:pPr marL="0" indent="0">
              <a:buNone/>
            </a:pPr>
            <a:r>
              <a:rPr lang="en-US" sz="2000" b="1" dirty="0"/>
              <a:t>Fewer data cleaning required: </a:t>
            </a:r>
          </a:p>
          <a:p>
            <a:r>
              <a:rPr lang="en-US" sz="2000" dirty="0"/>
              <a:t>It requires less data cleaning compared to some other modeling techniques. </a:t>
            </a:r>
          </a:p>
          <a:p>
            <a:r>
              <a:rPr lang="en-US" sz="2000" dirty="0"/>
              <a:t>It is not influenced by outliers and missing values to a fair degree.</a:t>
            </a:r>
          </a:p>
          <a:p>
            <a:pPr marL="0" indent="0">
              <a:buNone/>
            </a:pPr>
            <a:r>
              <a:rPr lang="en-US" sz="2000" b="1" dirty="0"/>
              <a:t>Data type is not a constraint: </a:t>
            </a:r>
          </a:p>
          <a:p>
            <a:r>
              <a:rPr lang="en-US" sz="2000" dirty="0"/>
              <a:t>It can handle both numerical and categorical variables.</a:t>
            </a:r>
          </a:p>
          <a:p>
            <a:pPr marL="0" indent="0">
              <a:buNone/>
            </a:pPr>
            <a:r>
              <a:rPr lang="en-US" sz="2000" b="1" dirty="0"/>
              <a:t>Non-Parametric Method: </a:t>
            </a:r>
          </a:p>
          <a:p>
            <a:r>
              <a:rPr lang="en-US" sz="2000" dirty="0"/>
              <a:t>Decision tree is considered to be a non-parametric method. </a:t>
            </a:r>
          </a:p>
          <a:p>
            <a:r>
              <a:rPr lang="en-US" sz="2000" dirty="0"/>
              <a:t>This means that decision trees have no assumptions about the space distribution and the classifier structure.</a:t>
            </a:r>
          </a:p>
        </p:txBody>
      </p:sp>
    </p:spTree>
    <p:extLst>
      <p:ext uri="{BB962C8B-B14F-4D97-AF65-F5344CB8AC3E}">
        <p14:creationId xmlns:p14="http://schemas.microsoft.com/office/powerpoint/2010/main" val="681978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557-74E4-9342-74BA-902BB917CBD6}"/>
              </a:ext>
            </a:extLst>
          </p:cNvPr>
          <p:cNvSpPr>
            <a:spLocks noGrp="1"/>
          </p:cNvSpPr>
          <p:nvPr>
            <p:ph type="title"/>
          </p:nvPr>
        </p:nvSpPr>
        <p:spPr/>
        <p:txBody>
          <a:bodyPr/>
          <a:lstStyle/>
          <a:p>
            <a:r>
              <a:rPr lang="en-US" dirty="0"/>
              <a:t>Disadvantages of Decision Tree</a:t>
            </a:r>
          </a:p>
        </p:txBody>
      </p:sp>
      <p:sp>
        <p:nvSpPr>
          <p:cNvPr id="4" name="Content Placeholder 3">
            <a:extLst>
              <a:ext uri="{FF2B5EF4-FFF2-40B4-BE49-F238E27FC236}">
                <a16:creationId xmlns:a16="http://schemas.microsoft.com/office/drawing/2014/main" id="{BCE02224-67C2-2EED-0673-809F261D7474}"/>
              </a:ext>
            </a:extLst>
          </p:cNvPr>
          <p:cNvSpPr>
            <a:spLocks noGrp="1"/>
          </p:cNvSpPr>
          <p:nvPr>
            <p:ph sz="half" idx="1"/>
          </p:nvPr>
        </p:nvSpPr>
        <p:spPr>
          <a:xfrm>
            <a:off x="457200" y="952500"/>
            <a:ext cx="8229600" cy="3456941"/>
          </a:xfrm>
        </p:spPr>
        <p:txBody>
          <a:bodyPr>
            <a:normAutofit/>
          </a:bodyPr>
          <a:lstStyle/>
          <a:p>
            <a:pPr marL="0" indent="0">
              <a:buNone/>
            </a:pPr>
            <a:r>
              <a:rPr lang="en-US" sz="2000" b="1"/>
              <a:t>Overfitting</a:t>
            </a:r>
            <a:r>
              <a:rPr lang="en-US" sz="2000" b="1" dirty="0"/>
              <a:t>:</a:t>
            </a:r>
            <a:r>
              <a:rPr lang="en-US" sz="2000" dirty="0"/>
              <a:t> </a:t>
            </a:r>
          </a:p>
          <a:p>
            <a:r>
              <a:rPr lang="en-US" sz="2000" dirty="0"/>
              <a:t>Overfitting is one of the most practical difficulties for decision tree models. </a:t>
            </a:r>
          </a:p>
          <a:p>
            <a:r>
              <a:rPr lang="en-US" sz="2000" dirty="0"/>
              <a:t>This problem is solved by setting constraints on model parameters and pruning (discussed in detail below). </a:t>
            </a:r>
          </a:p>
          <a:p>
            <a:pPr marL="0" indent="0">
              <a:buNone/>
            </a:pPr>
            <a:r>
              <a:rPr lang="en-US" sz="2000" b="1" dirty="0"/>
              <a:t>Not fit for continuous variables</a:t>
            </a:r>
            <a:r>
              <a:rPr lang="en-US" sz="2000" dirty="0"/>
              <a:t>: </a:t>
            </a:r>
          </a:p>
          <a:p>
            <a:r>
              <a:rPr lang="en-US" sz="2000" dirty="0"/>
              <a:t>While working with continuous numerical variables, decision tree loses information when it categorizes variables in different categories.</a:t>
            </a:r>
          </a:p>
          <a:p>
            <a:endParaRPr lang="en-US" sz="2000" dirty="0"/>
          </a:p>
        </p:txBody>
      </p:sp>
    </p:spTree>
    <p:extLst>
      <p:ext uri="{BB962C8B-B14F-4D97-AF65-F5344CB8AC3E}">
        <p14:creationId xmlns:p14="http://schemas.microsoft.com/office/powerpoint/2010/main" val="3681981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CC2FD-4A04-EA54-FD2B-E72A91B4A28F}"/>
              </a:ext>
            </a:extLst>
          </p:cNvPr>
          <p:cNvSpPr>
            <a:spLocks noGrp="1"/>
          </p:cNvSpPr>
          <p:nvPr>
            <p:ph type="title"/>
          </p:nvPr>
        </p:nvSpPr>
        <p:spPr/>
        <p:txBody>
          <a:bodyPr/>
          <a:lstStyle/>
          <a:p>
            <a:r>
              <a:rPr lang="en-US" dirty="0"/>
              <a:t>References</a:t>
            </a:r>
          </a:p>
        </p:txBody>
      </p:sp>
      <p:sp>
        <p:nvSpPr>
          <p:cNvPr id="4" name="Content Placeholder 3">
            <a:extLst>
              <a:ext uri="{FF2B5EF4-FFF2-40B4-BE49-F238E27FC236}">
                <a16:creationId xmlns:a16="http://schemas.microsoft.com/office/drawing/2014/main" id="{B9E07B4C-EF22-5FE6-E45B-9822823360C4}"/>
              </a:ext>
            </a:extLst>
          </p:cNvPr>
          <p:cNvSpPr>
            <a:spLocks noGrp="1"/>
          </p:cNvSpPr>
          <p:nvPr>
            <p:ph sz="half" idx="1"/>
          </p:nvPr>
        </p:nvSpPr>
        <p:spPr>
          <a:xfrm>
            <a:off x="457200" y="939800"/>
            <a:ext cx="8229600" cy="3469641"/>
          </a:xfrm>
        </p:spPr>
        <p:txBody>
          <a:bodyPr/>
          <a:lstStyle/>
          <a:p>
            <a:r>
              <a:rPr lang="en-US">
                <a:hlinkClick r:id="rId2"/>
              </a:rPr>
              <a:t>https://www.analyticsvidhya.com/blog/2021/08/decision-tree-algorithm/</a:t>
            </a:r>
            <a:endParaRPr lang="en-US"/>
          </a:p>
          <a:p>
            <a:endParaRPr lang="en-US"/>
          </a:p>
        </p:txBody>
      </p:sp>
    </p:spTree>
    <p:extLst>
      <p:ext uri="{BB962C8B-B14F-4D97-AF65-F5344CB8AC3E}">
        <p14:creationId xmlns:p14="http://schemas.microsoft.com/office/powerpoint/2010/main" val="273096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251C61-C2F3-7A92-B3E7-8CDF6C241BFC}"/>
              </a:ext>
            </a:extLst>
          </p:cNvPr>
          <p:cNvPicPr>
            <a:picLocks noChangeAspect="1"/>
          </p:cNvPicPr>
          <p:nvPr/>
        </p:nvPicPr>
        <p:blipFill>
          <a:blip r:embed="rId2"/>
          <a:stretch>
            <a:fillRect/>
          </a:stretch>
        </p:blipFill>
        <p:spPr>
          <a:xfrm>
            <a:off x="770938" y="0"/>
            <a:ext cx="7602123" cy="5143500"/>
          </a:xfrm>
          <a:prstGeom prst="rect">
            <a:avLst/>
          </a:prstGeom>
        </p:spPr>
      </p:pic>
    </p:spTree>
    <p:extLst>
      <p:ext uri="{BB962C8B-B14F-4D97-AF65-F5344CB8AC3E}">
        <p14:creationId xmlns:p14="http://schemas.microsoft.com/office/powerpoint/2010/main" val="3270010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677D7BCD-C0D3-1323-2BF7-FCF01EAAEB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60580"/>
            <a:ext cx="9144000" cy="2222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637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CF5B8-17E3-21A1-0C67-FDF3E77F0C6C}"/>
              </a:ext>
            </a:extLst>
          </p:cNvPr>
          <p:cNvSpPr>
            <a:spLocks noGrp="1"/>
          </p:cNvSpPr>
          <p:nvPr>
            <p:ph type="title"/>
          </p:nvPr>
        </p:nvSpPr>
        <p:spPr/>
        <p:txBody>
          <a:bodyPr/>
          <a:lstStyle/>
          <a:p>
            <a:r>
              <a:rPr lang="en-US" dirty="0"/>
              <a:t>Types of Decision Tree</a:t>
            </a:r>
          </a:p>
        </p:txBody>
      </p:sp>
      <p:sp>
        <p:nvSpPr>
          <p:cNvPr id="4" name="Content Placeholder 3">
            <a:extLst>
              <a:ext uri="{FF2B5EF4-FFF2-40B4-BE49-F238E27FC236}">
                <a16:creationId xmlns:a16="http://schemas.microsoft.com/office/drawing/2014/main" id="{0676C157-B957-FE00-B0C4-2B2BE200ECF1}"/>
              </a:ext>
            </a:extLst>
          </p:cNvPr>
          <p:cNvSpPr>
            <a:spLocks noGrp="1"/>
          </p:cNvSpPr>
          <p:nvPr>
            <p:ph sz="half" idx="1"/>
          </p:nvPr>
        </p:nvSpPr>
        <p:spPr>
          <a:xfrm>
            <a:off x="457200" y="1096249"/>
            <a:ext cx="8229600" cy="3313192"/>
          </a:xfrm>
        </p:spPr>
        <p:txBody>
          <a:bodyPr>
            <a:normAutofit/>
          </a:bodyPr>
          <a:lstStyle/>
          <a:p>
            <a:pPr marL="0" indent="0">
              <a:buNone/>
            </a:pPr>
            <a:r>
              <a:rPr lang="en-US" sz="2000" b="1" dirty="0"/>
              <a:t>Categorical Variable Decision Tree: </a:t>
            </a:r>
          </a:p>
          <a:p>
            <a:r>
              <a:rPr lang="en-US" sz="2000" dirty="0"/>
              <a:t> A Decision Tree that has a categorical target variable is called a categorical variable decision tree. </a:t>
            </a:r>
          </a:p>
          <a:p>
            <a:r>
              <a:rPr lang="en-US" sz="2000" dirty="0"/>
              <a:t>Example: let’s say the target variable was “Student will play cricket or not” i.e. YES or NO.</a:t>
            </a:r>
          </a:p>
          <a:p>
            <a:pPr marL="0" indent="0">
              <a:buNone/>
            </a:pPr>
            <a:r>
              <a:rPr lang="en-US" sz="2000" b="1" dirty="0"/>
              <a:t>Continuous Variable Decision Tree: </a:t>
            </a:r>
          </a:p>
          <a:p>
            <a:r>
              <a:rPr lang="en-US" sz="2000" dirty="0"/>
              <a:t>If the decision tree has a continuous target variable then it is called a Continuous Variable Decision Tree.</a:t>
            </a:r>
          </a:p>
        </p:txBody>
      </p:sp>
    </p:spTree>
    <p:extLst>
      <p:ext uri="{BB962C8B-B14F-4D97-AF65-F5344CB8AC3E}">
        <p14:creationId xmlns:p14="http://schemas.microsoft.com/office/powerpoint/2010/main" val="1472285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606F2-A2F7-9B84-8A6A-0105679E62CD}"/>
              </a:ext>
            </a:extLst>
          </p:cNvPr>
          <p:cNvSpPr>
            <a:spLocks noGrp="1"/>
          </p:cNvSpPr>
          <p:nvPr>
            <p:ph type="title"/>
          </p:nvPr>
        </p:nvSpPr>
        <p:spPr/>
        <p:txBody>
          <a:bodyPr/>
          <a:lstStyle/>
          <a:p>
            <a:r>
              <a:rPr lang="en-US" dirty="0"/>
              <a:t>Decision Tree Terminologies</a:t>
            </a:r>
          </a:p>
        </p:txBody>
      </p:sp>
    </p:spTree>
    <p:extLst>
      <p:ext uri="{BB962C8B-B14F-4D97-AF65-F5344CB8AC3E}">
        <p14:creationId xmlns:p14="http://schemas.microsoft.com/office/powerpoint/2010/main" val="4110245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2594-256A-BB17-BF9D-01F2C4D62D99}"/>
              </a:ext>
            </a:extLst>
          </p:cNvPr>
          <p:cNvSpPr>
            <a:spLocks noGrp="1"/>
          </p:cNvSpPr>
          <p:nvPr>
            <p:ph type="title"/>
          </p:nvPr>
        </p:nvSpPr>
        <p:spPr/>
        <p:txBody>
          <a:bodyPr/>
          <a:lstStyle/>
          <a:p>
            <a:r>
              <a:rPr lang="en-US" dirty="0"/>
              <a:t>Decision Tree Terminologies</a:t>
            </a:r>
          </a:p>
        </p:txBody>
      </p:sp>
      <p:sp>
        <p:nvSpPr>
          <p:cNvPr id="4" name="Content Placeholder 3">
            <a:extLst>
              <a:ext uri="{FF2B5EF4-FFF2-40B4-BE49-F238E27FC236}">
                <a16:creationId xmlns:a16="http://schemas.microsoft.com/office/drawing/2014/main" id="{02B6829B-E5F7-C08B-8405-A0EBC1E2D478}"/>
              </a:ext>
            </a:extLst>
          </p:cNvPr>
          <p:cNvSpPr>
            <a:spLocks noGrp="1"/>
          </p:cNvSpPr>
          <p:nvPr>
            <p:ph sz="half" idx="1"/>
          </p:nvPr>
        </p:nvSpPr>
        <p:spPr>
          <a:xfrm>
            <a:off x="0" y="863600"/>
            <a:ext cx="5105400" cy="3708400"/>
          </a:xfrm>
        </p:spPr>
        <p:txBody>
          <a:bodyPr>
            <a:noAutofit/>
          </a:bodyPr>
          <a:lstStyle/>
          <a:p>
            <a:r>
              <a:rPr lang="en-US" sz="1800" b="1" i="1" dirty="0">
                <a:solidFill>
                  <a:srgbClr val="222222"/>
                </a:solidFill>
                <a:effectLst/>
              </a:rPr>
              <a:t>Root Node</a:t>
            </a:r>
            <a:r>
              <a:rPr lang="en-US" sz="1800" b="0" i="1" dirty="0">
                <a:solidFill>
                  <a:srgbClr val="222222"/>
                </a:solidFill>
                <a:effectLst/>
              </a:rPr>
              <a:t>: </a:t>
            </a:r>
            <a:r>
              <a:rPr lang="en-US" sz="1800" b="0" i="0" dirty="0">
                <a:solidFill>
                  <a:srgbClr val="222222"/>
                </a:solidFill>
                <a:effectLst/>
              </a:rPr>
              <a:t>The initial node at the beginning of a decision tree, where the entire population or dataset starts dividing based on various features or conditions.</a:t>
            </a:r>
          </a:p>
          <a:p>
            <a:r>
              <a:rPr lang="en-US" sz="1800" b="1" dirty="0"/>
              <a:t>Splitting: </a:t>
            </a:r>
            <a:r>
              <a:rPr lang="en-US" sz="1800" dirty="0"/>
              <a:t>It is a process of dividing a node into two or more sub-nodes.</a:t>
            </a:r>
            <a:endParaRPr lang="en-US" sz="1800" b="0" i="0" dirty="0">
              <a:solidFill>
                <a:srgbClr val="222222"/>
              </a:solidFill>
              <a:effectLst/>
            </a:endParaRPr>
          </a:p>
          <a:p>
            <a:r>
              <a:rPr lang="en-US" sz="1800" b="1" i="1" dirty="0">
                <a:solidFill>
                  <a:srgbClr val="222222"/>
                </a:solidFill>
                <a:effectLst/>
              </a:rPr>
              <a:t>Decision Nodes</a:t>
            </a:r>
            <a:r>
              <a:rPr lang="en-US" sz="1800" b="0" i="1" dirty="0">
                <a:solidFill>
                  <a:srgbClr val="222222"/>
                </a:solidFill>
                <a:effectLst/>
              </a:rPr>
              <a:t>:</a:t>
            </a:r>
            <a:r>
              <a:rPr lang="en-US" sz="1800" b="0" i="0" dirty="0">
                <a:solidFill>
                  <a:srgbClr val="222222"/>
                </a:solidFill>
                <a:effectLst/>
              </a:rPr>
              <a:t> Nodes resulting from the splitting of root nodes are known as decision nodes. These nodes represent intermediate decisions or conditions within the tree.</a:t>
            </a:r>
            <a:endParaRPr lang="en-US" sz="1800" dirty="0"/>
          </a:p>
        </p:txBody>
      </p:sp>
      <p:pic>
        <p:nvPicPr>
          <p:cNvPr id="5" name="Picture 2">
            <a:extLst>
              <a:ext uri="{FF2B5EF4-FFF2-40B4-BE49-F238E27FC236}">
                <a16:creationId xmlns:a16="http://schemas.microsoft.com/office/drawing/2014/main" id="{70AD538E-603F-D909-9E43-B8282521BD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707421"/>
            <a:ext cx="4038600" cy="2223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109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theme/theme1.xml><?xml version="1.0" encoding="utf-8"?>
<a:theme xmlns:a="http://schemas.openxmlformats.org/drawingml/2006/main" name="UTA Accessibl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ccessible-PPT.pptx" id="{DC14534C-1046-F040-970C-D4B656BEDF73}" vid="{22719C90-FD2E-C343-B61D-D3EE9148FC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AE8C2F9B7856C4FB1B45376C9CA1279" ma:contentTypeVersion="12" ma:contentTypeDescription="Create a new document." ma:contentTypeScope="" ma:versionID="47b510a268ab94799d39988294a018bf">
  <xsd:schema xmlns:xsd="http://www.w3.org/2001/XMLSchema" xmlns:xs="http://www.w3.org/2001/XMLSchema" xmlns:p="http://schemas.microsoft.com/office/2006/metadata/properties" xmlns:ns2="56169281-d10e-4687-8d86-e0ae9795bb4c" xmlns:ns3="d98033a5-711e-4d41-9a92-34dc22feb152" targetNamespace="http://schemas.microsoft.com/office/2006/metadata/properties" ma:root="true" ma:fieldsID="430f78a0ddeb4ad93cb2cb32c7d65c5c" ns2:_="" ns3:_="">
    <xsd:import namespace="56169281-d10e-4687-8d86-e0ae9795bb4c"/>
    <xsd:import namespace="d98033a5-711e-4d41-9a92-34dc22feb1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169281-d10e-4687-8d86-e0ae9795bb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98033a5-711e-4d41-9a92-34dc22feb152"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99CAED-701D-44BF-B45E-0631AD0D07E6}">
  <ds:schemaRefs>
    <ds:schemaRef ds:uri="56169281-d10e-4687-8d86-e0ae9795bb4c"/>
    <ds:schemaRef ds:uri="http://schemas.microsoft.com/office/2006/metadata/properties"/>
    <ds:schemaRef ds:uri="http://schemas.microsoft.com/office/infopath/2007/PartnerControls"/>
    <ds:schemaRef ds:uri="http://schemas.microsoft.com/office/2006/documentManagement/types"/>
    <ds:schemaRef ds:uri="http://purl.org/dc/terms/"/>
    <ds:schemaRef ds:uri="http://www.w3.org/XML/1998/namespace"/>
    <ds:schemaRef ds:uri="http://purl.org/dc/dcmitype/"/>
    <ds:schemaRef ds:uri="http://schemas.openxmlformats.org/package/2006/metadata/core-properties"/>
    <ds:schemaRef ds:uri="d98033a5-711e-4d41-9a92-34dc22feb152"/>
    <ds:schemaRef ds:uri="http://purl.org/dc/elements/1.1/"/>
  </ds:schemaRefs>
</ds:datastoreItem>
</file>

<file path=customXml/itemProps2.xml><?xml version="1.0" encoding="utf-8"?>
<ds:datastoreItem xmlns:ds="http://schemas.openxmlformats.org/officeDocument/2006/customXml" ds:itemID="{DAF4F739-B76C-4907-A1E7-133652B3E2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169281-d10e-4687-8d86-e0ae9795bb4c"/>
    <ds:schemaRef ds:uri="d98033a5-711e-4d41-9a92-34dc22feb1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87676A-099B-4B53-B66D-C60F83A714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UTA Accessible Template</Template>
  <TotalTime>1189</TotalTime>
  <Words>2760</Words>
  <Application>Microsoft Office PowerPoint</Application>
  <PresentationFormat>On-screen Show (16:9)</PresentationFormat>
  <Paragraphs>225</Paragraphs>
  <Slides>49</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Helvetica</vt:lpstr>
      <vt:lpstr>Lato</vt:lpstr>
      <vt:lpstr>Wingdings</vt:lpstr>
      <vt:lpstr>UTA Accessible Template</vt:lpstr>
      <vt:lpstr>DASC 5301-002</vt:lpstr>
      <vt:lpstr>Decision Tree</vt:lpstr>
      <vt:lpstr>Decision Tree</vt:lpstr>
      <vt:lpstr>Decision Tree</vt:lpstr>
      <vt:lpstr>PowerPoint Presentation</vt:lpstr>
      <vt:lpstr>PowerPoint Presentation</vt:lpstr>
      <vt:lpstr>Types of Decision Tree</vt:lpstr>
      <vt:lpstr>Decision Tree Terminologies</vt:lpstr>
      <vt:lpstr>Decision Tree Terminologies</vt:lpstr>
      <vt:lpstr>Decision Tree Terminologies</vt:lpstr>
      <vt:lpstr>Decision Tree Terminologies</vt:lpstr>
      <vt:lpstr>Building a Decision Tree</vt:lpstr>
      <vt:lpstr>PowerPoint Presentation</vt:lpstr>
      <vt:lpstr>PowerPoint Presentation</vt:lpstr>
      <vt:lpstr>Building a Decision Tree</vt:lpstr>
      <vt:lpstr>Building a Decision Tree</vt:lpstr>
      <vt:lpstr>Entropy</vt:lpstr>
      <vt:lpstr>Entropy</vt:lpstr>
      <vt:lpstr>Entropy</vt:lpstr>
      <vt:lpstr>Entropy</vt:lpstr>
      <vt:lpstr>Entropy</vt:lpstr>
      <vt:lpstr>How Decision Trees use Entropy</vt:lpstr>
      <vt:lpstr>Entropy</vt:lpstr>
      <vt:lpstr>How to build Decision Trees</vt:lpstr>
      <vt:lpstr>How to build Decision Trees</vt:lpstr>
      <vt:lpstr>Information Gain</vt:lpstr>
      <vt:lpstr>Information Gain</vt:lpstr>
      <vt:lpstr>Information Gain</vt:lpstr>
      <vt:lpstr>Information Gain</vt:lpstr>
      <vt:lpstr>Feature 1</vt:lpstr>
      <vt:lpstr>Feature 1</vt:lpstr>
      <vt:lpstr>Feature 2</vt:lpstr>
      <vt:lpstr>Feature 2</vt:lpstr>
      <vt:lpstr>Information Gain</vt:lpstr>
      <vt:lpstr>Gini Index</vt:lpstr>
      <vt:lpstr>Gini Index</vt:lpstr>
      <vt:lpstr>When to stop splitting</vt:lpstr>
      <vt:lpstr>When to stop Splitting</vt:lpstr>
      <vt:lpstr>When to stop Splitting</vt:lpstr>
      <vt:lpstr>When to stop Splitting</vt:lpstr>
      <vt:lpstr>When to stop Splitting</vt:lpstr>
      <vt:lpstr>Pruning</vt:lpstr>
      <vt:lpstr>Pruning</vt:lpstr>
      <vt:lpstr>Pruning</vt:lpstr>
      <vt:lpstr>Advantages of Decision Tree</vt:lpstr>
      <vt:lpstr>Advantages of Decision Tree</vt:lpstr>
      <vt:lpstr>Advantages of Decision Tree</vt:lpstr>
      <vt:lpstr>Disadvantages of Decision Tree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Melissa J</dc:creator>
  <cp:lastModifiedBy>Sarkar, Subharag</cp:lastModifiedBy>
  <cp:revision>221</cp:revision>
  <dcterms:created xsi:type="dcterms:W3CDTF">2021-08-31T19:16:02Z</dcterms:created>
  <dcterms:modified xsi:type="dcterms:W3CDTF">2023-11-21T00:20:56Z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0x0101006AE8C2F9B7856C4FB1B45376C9CA1279</vt:lpwstr>
  </property>
</Properties>
</file>