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258" r:id="rId3"/>
    <p:sldId id="259" r:id="rId4"/>
    <p:sldId id="260" r:id="rId5"/>
    <p:sldId id="274" r:id="rId6"/>
    <p:sldId id="261" r:id="rId7"/>
    <p:sldId id="262" r:id="rId8"/>
    <p:sldId id="263" r:id="rId9"/>
    <p:sldId id="264" r:id="rId10"/>
    <p:sldId id="280" r:id="rId11"/>
    <p:sldId id="281" r:id="rId12"/>
    <p:sldId id="265" r:id="rId13"/>
    <p:sldId id="276" r:id="rId14"/>
    <p:sldId id="278" r:id="rId15"/>
    <p:sldId id="277" r:id="rId16"/>
    <p:sldId id="266" r:id="rId17"/>
    <p:sldId id="270" r:id="rId18"/>
    <p:sldId id="267" r:id="rId19"/>
    <p:sldId id="279" r:id="rId20"/>
    <p:sldId id="268" r:id="rId21"/>
    <p:sldId id="269"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7448E1-C2A3-4423-9029-A5CD3447281A}">
          <p14:sldIdLst>
            <p14:sldId id="256"/>
            <p14:sldId id="258"/>
            <p14:sldId id="259"/>
            <p14:sldId id="260"/>
            <p14:sldId id="274"/>
            <p14:sldId id="261"/>
            <p14:sldId id="262"/>
            <p14:sldId id="263"/>
            <p14:sldId id="264"/>
            <p14:sldId id="280"/>
            <p14:sldId id="281"/>
            <p14:sldId id="265"/>
            <p14:sldId id="276"/>
            <p14:sldId id="278"/>
            <p14:sldId id="277"/>
            <p14:sldId id="266"/>
            <p14:sldId id="270"/>
            <p14:sldId id="267"/>
            <p14:sldId id="279"/>
            <p14:sldId id="268"/>
            <p14:sldId id="269"/>
            <p14:sldId id="282"/>
          </p14:sldIdLst>
        </p14:section>
        <p14:section name="Untitled Section" id="{E332F819-F576-4591-B817-9DE1938680C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2386" y="7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6/27/2024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787B1C-1399-4FB4-9055-2C109D3096E4}" type="datetimeFigureOut">
              <a:rPr lang="en-US" smtClean="0"/>
              <a:t>6/27/2024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434D2-807C-49C6-B002-3F1B6E35C8E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8CAE0E1-5C16-469C-80A6-45E1950F1503}"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874681A-B714-42D8-A82B-0831C3307D51}" type="datetime1">
              <a:rPr lang="en-IN" smtClean="0">
                <a:solidFill>
                  <a:prstClr val="black">
                    <a:tint val="75000"/>
                  </a:prstClr>
                </a:solidFill>
              </a:rPr>
              <a:t>27-06-2024</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AE0E1-5C16-469C-80A6-45E1950F1503}" type="slidenum">
              <a:rPr lang="en-IN" smtClean="0">
                <a:solidFill>
                  <a:prstClr val="black">
                    <a:tint val="75000"/>
                  </a:prstClr>
                </a:solidFill>
              </a:rPr>
              <a:t>‹#›</a:t>
            </a:fld>
            <a:endParaRPr lang="en-IN">
              <a:solidFill>
                <a:prstClr val="black">
                  <a:tint val="75000"/>
                </a:prstClr>
              </a:solidFill>
            </a:endParaRPr>
          </a:p>
        </p:txBody>
      </p:sp>
      <p:sp>
        <p:nvSpPr>
          <p:cNvPr id="7" name="Rectangle 6"/>
          <p:cNvSpPr/>
          <p:nvPr userDrawn="1"/>
        </p:nvSpPr>
        <p:spPr>
          <a:xfrm>
            <a:off x="0" y="639157"/>
            <a:ext cx="9144000" cy="6210670"/>
          </a:xfrm>
          <a:prstGeom prst="rect">
            <a:avLst/>
          </a:prstGeom>
          <a:blipFill dpi="0" rotWithShape="1">
            <a:blip r:embed="rId3">
              <a:extLst>
                <a:ext uri="{BEBA8EAE-BF5A-486C-A8C5-ECC9F3942E4B}">
                  <a14:imgProps xmlns:a14="http://schemas.microsoft.com/office/drawing/2010/main">
                    <a14:imgLayer r:embed="rId4">
                      <a14:imgEffect>
                        <a14:brightnessContrast bright="6000" contrast="32000"/>
                      </a14:imgEffect>
                      <a14:imgEffect>
                        <a14:saturation sat="0"/>
                      </a14:imgEffect>
                      <a14:imgEffect>
                        <a14:sharpenSoften amount="2000"/>
                      </a14:imgEffect>
                    </a14:imgLayer>
                  </a14:imgProps>
                </a:ext>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a:spLocks noChangeArrowheads="1"/>
          </p:cNvSpPr>
          <p:nvPr userDrawn="1"/>
        </p:nvSpPr>
        <p:spPr bwMode="auto">
          <a:xfrm>
            <a:off x="0" y="-26713"/>
            <a:ext cx="91440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a:ln w="10541" cmpd="sng">
                  <a:solidFill>
                    <a:srgbClr val="5B9BD5">
                      <a:shade val="88000"/>
                      <a:satMod val="110000"/>
                    </a:srgbClr>
                  </a:solidFill>
                  <a:prstDash val="solid"/>
                </a:ln>
                <a:solidFill>
                  <a:srgbClr val="FF0000"/>
                </a:solidFill>
                <a:latin typeface="Lucida Sans" pitchFamily="34" charset="0"/>
              </a:rPr>
              <a:t>BMS</a:t>
            </a:r>
            <a:r>
              <a:rPr lang="en-US" sz="2700" b="1" dirty="0">
                <a:ln w="10541" cmpd="sng">
                  <a:solidFill>
                    <a:srgbClr val="5B9BD5">
                      <a:shade val="88000"/>
                      <a:satMod val="110000"/>
                    </a:srgbClr>
                  </a:solidFill>
                  <a:prstDash val="solid"/>
                </a:ln>
                <a:solidFill>
                  <a:srgbClr val="FF0000"/>
                </a:solidFill>
                <a:latin typeface="Lucida Sans" pitchFamily="34" charset="0"/>
              </a:rPr>
              <a:t> </a:t>
            </a:r>
            <a:r>
              <a:rPr lang="en-US" sz="2000" b="1" dirty="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a:ln w="10541" cmpd="sng">
                <a:solidFill>
                  <a:srgbClr val="5B9BD5">
                    <a:shade val="88000"/>
                    <a:satMod val="110000"/>
                  </a:srgbClr>
                </a:solidFill>
                <a:prstDash val="solid"/>
              </a:ln>
              <a:solidFill>
                <a:srgbClr val="002060"/>
              </a:solidFill>
              <a:latin typeface="Lucida Sans" pitchFamily="34" charset="0"/>
            </a:endParaRPr>
          </a:p>
        </p:txBody>
      </p:sp>
      <p:pic>
        <p:nvPicPr>
          <p:cNvPr id="10" name="Picture 9" descr="C:\Users\Placement\Downloads\Logos\BMSIT LOGO Sept 2015.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9148" y="17783"/>
            <a:ext cx="628128" cy="5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india"/>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19693" r="16352" b="17179"/>
          <a:stretch>
            <a:fillRect/>
          </a:stretch>
        </p:blipFill>
        <p:spPr bwMode="auto">
          <a:xfrm>
            <a:off x="8503509" y="103921"/>
            <a:ext cx="461587" cy="48929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E75B8-16FE-459E-8FEE-76CC5E9BA9CF}"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1</a:t>
            </a:fld>
            <a:endParaRPr lang="en-IN">
              <a:solidFill>
                <a:prstClr val="black">
                  <a:tint val="75000"/>
                </a:prstClr>
              </a:solidFill>
            </a:endParaRPr>
          </a:p>
        </p:txBody>
      </p:sp>
      <p:sp>
        <p:nvSpPr>
          <p:cNvPr id="7" name="Rectangle 6"/>
          <p:cNvSpPr/>
          <p:nvPr/>
        </p:nvSpPr>
        <p:spPr>
          <a:xfrm>
            <a:off x="665926" y="2722484"/>
            <a:ext cx="8202086" cy="3816429"/>
          </a:xfrm>
          <a:prstGeom prst="rect">
            <a:avLst/>
          </a:prstGeom>
        </p:spPr>
        <p:txBody>
          <a:bodyPr wrap="square">
            <a:spAutoFit/>
          </a:bodyPr>
          <a:lstStyle/>
          <a:p>
            <a:pPr algn="ctr"/>
            <a:r>
              <a:rPr lang="en-US" sz="2000" dirty="0">
                <a:latin typeface="Times New Roman" panose="02020603050405020304" pitchFamily="18" charset="0"/>
                <a:ea typeface="Open Sans" panose="020B0606030504020204" pitchFamily="34" charset="0"/>
                <a:cs typeface="Times New Roman" panose="02020603050405020304" pitchFamily="18" charset="0"/>
              </a:rPr>
              <a:t>Presented By</a:t>
            </a:r>
          </a:p>
          <a:p>
            <a:pPr algn="ctr"/>
            <a:endParaRPr lang="en-IN" sz="20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Open Sans" panose="020B0606030504020204" pitchFamily="34" charset="0"/>
                <a:cs typeface="Times New Roman" panose="02020603050405020304" pitchFamily="18" charset="0"/>
              </a:rPr>
              <a:t>    Mr. </a:t>
            </a:r>
            <a:r>
              <a:rPr lang="en-US" sz="2000" dirty="0" err="1" smtClean="0">
                <a:latin typeface="Times New Roman" panose="02020603050405020304" pitchFamily="18" charset="0"/>
                <a:ea typeface="Open Sans" panose="020B0606030504020204" pitchFamily="34" charset="0"/>
                <a:cs typeface="Times New Roman" panose="02020603050405020304" pitchFamily="18" charset="0"/>
              </a:rPr>
              <a:t>Abhinav</a:t>
            </a:r>
            <a:r>
              <a:rPr lang="en-US" sz="2000" dirty="0" smtClean="0">
                <a:latin typeface="Times New Roman" panose="02020603050405020304" pitchFamily="18" charset="0"/>
                <a:ea typeface="Open Sans" panose="020B0606030504020204" pitchFamily="34" charset="0"/>
                <a:cs typeface="Times New Roman" panose="02020603050405020304" pitchFamily="18" charset="0"/>
              </a:rPr>
              <a:t> Bhatt</a:t>
            </a:r>
            <a:r>
              <a:rPr lang="en-US" sz="2000" dirty="0">
                <a:latin typeface="Times New Roman" panose="02020603050405020304" pitchFamily="18" charset="0"/>
                <a:ea typeface="Open Sans" panose="020B0606030504020204" pitchFamily="34" charset="0"/>
                <a:cs typeface="Times New Roman" panose="02020603050405020304" pitchFamily="18" charset="0"/>
              </a:rPr>
              <a:t>	              	                             USN: </a:t>
            </a:r>
            <a:r>
              <a:rPr lang="en-US" sz="2000" dirty="0" smtClean="0">
                <a:latin typeface="Times New Roman" panose="02020603050405020304" pitchFamily="18" charset="0"/>
                <a:ea typeface="Open Sans" panose="020B0606030504020204" pitchFamily="34" charset="0"/>
                <a:cs typeface="Times New Roman" panose="02020603050405020304" pitchFamily="18" charset="0"/>
              </a:rPr>
              <a:t>1BY15IS005</a:t>
            </a:r>
            <a:endParaRPr lang="en-IN" sz="20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Open Sans" panose="020B0606030504020204" pitchFamily="34" charset="0"/>
                <a:cs typeface="Times New Roman" panose="02020603050405020304" pitchFamily="18" charset="0"/>
              </a:rPr>
              <a:t>    Mr. </a:t>
            </a:r>
            <a:r>
              <a:rPr lang="en-US" sz="2000" dirty="0" err="1" smtClean="0">
                <a:latin typeface="Times New Roman" panose="02020603050405020304" pitchFamily="18" charset="0"/>
                <a:ea typeface="Open Sans" panose="020B0606030504020204" pitchFamily="34" charset="0"/>
                <a:cs typeface="Times New Roman" panose="02020603050405020304" pitchFamily="18" charset="0"/>
              </a:rPr>
              <a:t>Dasari</a:t>
            </a:r>
            <a:r>
              <a:rPr lang="en-US" sz="2000" dirty="0" smtClean="0">
                <a:latin typeface="Times New Roman" panose="02020603050405020304" pitchFamily="18" charset="0"/>
                <a:ea typeface="Open Sans" panose="020B0606030504020204" pitchFamily="34" charset="0"/>
                <a:cs typeface="Times New Roman" panose="02020603050405020304" pitchFamily="18" charset="0"/>
              </a:rPr>
              <a:t> </a:t>
            </a:r>
            <a:r>
              <a:rPr lang="en-US" sz="2000" dirty="0" err="1" smtClean="0">
                <a:latin typeface="Times New Roman" panose="02020603050405020304" pitchFamily="18" charset="0"/>
                <a:ea typeface="Open Sans" panose="020B0606030504020204" pitchFamily="34" charset="0"/>
                <a:cs typeface="Times New Roman" panose="02020603050405020304" pitchFamily="18" charset="0"/>
              </a:rPr>
              <a:t>Ushodaya</a:t>
            </a:r>
            <a:r>
              <a:rPr lang="en-US" sz="2000" dirty="0" smtClean="0">
                <a:latin typeface="Times New Roman" panose="02020603050405020304" pitchFamily="18" charset="0"/>
                <a:ea typeface="Open Sans" panose="020B0606030504020204" pitchFamily="34" charset="0"/>
                <a:cs typeface="Times New Roman" panose="02020603050405020304" pitchFamily="18" charset="0"/>
              </a:rPr>
              <a:t>                </a:t>
            </a:r>
            <a:r>
              <a:rPr lang="en-US" sz="2000" dirty="0">
                <a:latin typeface="Times New Roman" panose="02020603050405020304" pitchFamily="18" charset="0"/>
                <a:ea typeface="Open Sans" panose="020B0606030504020204" pitchFamily="34" charset="0"/>
                <a:cs typeface="Times New Roman" panose="02020603050405020304" pitchFamily="18" charset="0"/>
              </a:rPr>
              <a:t>	                             USN: </a:t>
            </a:r>
            <a:r>
              <a:rPr lang="en-US" sz="2000" dirty="0" smtClean="0">
                <a:latin typeface="Times New Roman" panose="02020603050405020304" pitchFamily="18" charset="0"/>
                <a:ea typeface="Open Sans" panose="020B0606030504020204" pitchFamily="34" charset="0"/>
                <a:cs typeface="Times New Roman" panose="02020603050405020304" pitchFamily="18" charset="0"/>
              </a:rPr>
              <a:t>1BY15IS036</a:t>
            </a:r>
            <a:r>
              <a:rPr lang="en-US" dirty="0">
                <a:latin typeface="Times New Roman" panose="02020603050405020304" pitchFamily="18" charset="0"/>
                <a:ea typeface="Open Sans" panose="020B0606030504020204" pitchFamily="34" charset="0"/>
                <a:cs typeface="Times New Roman" panose="02020603050405020304" pitchFamily="18" charset="0"/>
              </a:rPr>
              <a:t> </a:t>
            </a:r>
            <a:endParaRPr lang="en-IN"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50000"/>
              </a:lnSpc>
            </a:pPr>
            <a:r>
              <a:rPr lang="en-US" sz="2800" dirty="0">
                <a:latin typeface="Times New Roman" panose="02020603050405020304" pitchFamily="18" charset="0"/>
                <a:ea typeface="Open Sans" panose="020B0606030504020204" pitchFamily="34" charset="0"/>
                <a:cs typeface="Times New Roman" panose="02020603050405020304" pitchFamily="18" charset="0"/>
              </a:rPr>
              <a:t>                    </a:t>
            </a:r>
          </a:p>
          <a:p>
            <a:pPr algn="just"/>
            <a:r>
              <a:rPr lang="en-US" sz="2800" dirty="0">
                <a:latin typeface="Times New Roman" panose="02020603050405020304" pitchFamily="18" charset="0"/>
                <a:ea typeface="Open Sans" panose="020B0606030504020204" pitchFamily="34" charset="0"/>
                <a:cs typeface="Times New Roman" panose="02020603050405020304" pitchFamily="18" charset="0"/>
              </a:rPr>
              <a:t>                       </a:t>
            </a:r>
            <a:r>
              <a:rPr lang="en-IN" altLang="en-US" sz="2800" dirty="0">
                <a:latin typeface="Times New Roman" panose="02020603050405020304" pitchFamily="18" charset="0"/>
                <a:ea typeface="Open Sans" panose="020B0606030504020204" pitchFamily="34" charset="0"/>
                <a:cs typeface="Times New Roman" panose="02020603050405020304" pitchFamily="18" charset="0"/>
              </a:rPr>
              <a:t>    </a:t>
            </a:r>
            <a:r>
              <a:rPr lang="en-US" sz="2400" dirty="0">
                <a:latin typeface="Times New Roman" panose="02020603050405020304" pitchFamily="18" charset="0"/>
                <a:ea typeface="Open Sans" panose="020B0606030504020204" pitchFamily="34" charset="0"/>
                <a:cs typeface="Times New Roman" panose="02020603050405020304" pitchFamily="18" charset="0"/>
              </a:rPr>
              <a:t> Under the guidance of</a:t>
            </a:r>
          </a:p>
          <a:p>
            <a:pPr algn="just"/>
            <a:r>
              <a:rPr lang="en-US" sz="2400" dirty="0">
                <a:latin typeface="Times New Roman" panose="02020603050405020304" pitchFamily="18" charset="0"/>
                <a:ea typeface="Open Sans" panose="020B0606030504020204" pitchFamily="34" charset="0"/>
                <a:cs typeface="Times New Roman" panose="02020603050405020304" pitchFamily="18" charset="0"/>
              </a:rPr>
              <a:t>                             </a:t>
            </a:r>
            <a:r>
              <a:rPr lang="en-IN" altLang="en-US" sz="2400" dirty="0">
                <a:latin typeface="Times New Roman" panose="02020603050405020304" pitchFamily="18" charset="0"/>
                <a:ea typeface="Open Sans" panose="020B0606030504020204" pitchFamily="34" charset="0"/>
                <a:cs typeface="Times New Roman" panose="02020603050405020304" pitchFamily="18" charset="0"/>
              </a:rPr>
              <a:t>         Dr.Swetha M S</a:t>
            </a:r>
          </a:p>
          <a:p>
            <a:pPr algn="just"/>
            <a:r>
              <a:rPr lang="en-IN" sz="2400" dirty="0">
                <a:latin typeface="Times New Roman" panose="02020603050405020304" pitchFamily="18" charset="0"/>
                <a:ea typeface="Open Sans" panose="020B0606030504020204" pitchFamily="34" charset="0"/>
                <a:cs typeface="Times New Roman" panose="02020603050405020304" pitchFamily="18" charset="0"/>
              </a:rPr>
              <a:t>                                  Assistant Professor</a:t>
            </a:r>
          </a:p>
          <a:p>
            <a:pPr algn="just"/>
            <a:r>
              <a:rPr lang="en-IN" sz="2400" dirty="0">
                <a:latin typeface="Times New Roman" panose="02020603050405020304" pitchFamily="18" charset="0"/>
                <a:ea typeface="Open Sans" panose="020B0606030504020204" pitchFamily="34" charset="0"/>
                <a:cs typeface="Times New Roman" panose="02020603050405020304" pitchFamily="18" charset="0"/>
              </a:rPr>
              <a:t>                                 Dept of ISE,BMSIT</a:t>
            </a:r>
          </a:p>
        </p:txBody>
      </p:sp>
      <p:sp>
        <p:nvSpPr>
          <p:cNvPr id="9" name="TextBox 8"/>
          <p:cNvSpPr txBox="1"/>
          <p:nvPr/>
        </p:nvSpPr>
        <p:spPr>
          <a:xfrm>
            <a:off x="537720" y="816426"/>
            <a:ext cx="8458498" cy="3785652"/>
          </a:xfrm>
          <a:prstGeom prst="rect">
            <a:avLst/>
          </a:prstGeom>
          <a:noFill/>
        </p:spPr>
        <p:txBody>
          <a:bodyPr wrap="square" rtlCol="0">
            <a:spAutoFit/>
          </a:bodyPr>
          <a:lstStyle/>
          <a:p>
            <a:pPr algn="ctr"/>
            <a:r>
              <a:rPr lang="en-US" sz="3200" dirty="0" err="1" smtClean="0">
                <a:latin typeface="Times New Roman" panose="02020603050405020304" pitchFamily="18" charset="0"/>
                <a:ea typeface="Open Sans" panose="020B0606030504020204" pitchFamily="34" charset="0"/>
                <a:cs typeface="Times New Roman" panose="02020603050405020304" pitchFamily="18" charset="0"/>
              </a:rPr>
              <a:t>CloudViz</a:t>
            </a:r>
            <a:r>
              <a:rPr lang="en-US" sz="3200" dirty="0" smtClean="0">
                <a:latin typeface="Times New Roman" panose="02020603050405020304" pitchFamily="18" charset="0"/>
                <a:ea typeface="Open Sans" panose="020B0606030504020204" pitchFamily="34" charset="0"/>
                <a:cs typeface="Times New Roman" panose="02020603050405020304" pitchFamily="18" charset="0"/>
              </a:rPr>
              <a:t>:</a:t>
            </a:r>
            <a:endParaRPr lang="en-IN" sz="3200" dirty="0" smtClean="0">
              <a:latin typeface="Times New Roman" panose="02020603050405020304" pitchFamily="18" charset="0"/>
              <a:ea typeface="Open Sans" panose="020B0606030504020204" pitchFamily="34" charset="0"/>
              <a:cs typeface="Times New Roman" panose="02020603050405020304" pitchFamily="18" charset="0"/>
            </a:endParaRPr>
          </a:p>
          <a:p>
            <a:pPr algn="ctr"/>
            <a:r>
              <a:rPr lang="en-IN" sz="3200" dirty="0" smtClean="0">
                <a:latin typeface="Times New Roman" panose="02020603050405020304" pitchFamily="18" charset="0"/>
                <a:ea typeface="Open Sans" panose="020B0606030504020204" pitchFamily="34" charset="0"/>
                <a:cs typeface="Times New Roman" panose="02020603050405020304" pitchFamily="18" charset="0"/>
              </a:rPr>
              <a:t>Cloud Powered Real Time Data Analytics and Visualization </a:t>
            </a:r>
            <a:endParaRPr lang="en-IN" sz="3200" dirty="0">
              <a:latin typeface="Times New Roman" panose="02020603050405020304" pitchFamily="18" charset="0"/>
              <a:ea typeface="Open Sans" panose="020B0606030504020204" pitchFamily="34" charset="0"/>
              <a:cs typeface="Times New Roman" panose="02020603050405020304" pitchFamily="18" charset="0"/>
            </a:endParaRPr>
          </a:p>
          <a:p>
            <a:pPr algn="ctr"/>
            <a:endParaRPr lang="en-IN" sz="3600" dirty="0" smtClean="0">
              <a:latin typeface="Times New Roman" panose="02020603050405020304" pitchFamily="18" charset="0"/>
              <a:ea typeface="Open Sans" panose="020B0606030504020204" pitchFamily="34" charset="0"/>
              <a:cs typeface="Times New Roman" panose="02020603050405020304" pitchFamily="18" charset="0"/>
            </a:endParaRPr>
          </a:p>
          <a:p>
            <a:pPr algn="ctr"/>
            <a:endParaRPr lang="en-IN" sz="3600" dirty="0">
              <a:latin typeface="Times New Roman" panose="02020603050405020304" pitchFamily="18" charset="0"/>
              <a:ea typeface="Open Sans" panose="020B0606030504020204" pitchFamily="34" charset="0"/>
              <a:cs typeface="Times New Roman" panose="02020603050405020304" pitchFamily="18" charset="0"/>
            </a:endParaRPr>
          </a:p>
          <a:p>
            <a:pPr algn="ctr"/>
            <a:endParaRPr lang="en-IN" dirty="0">
              <a:latin typeface="Times New Roman" panose="02020603050405020304" pitchFamily="18" charset="0"/>
              <a:ea typeface="Open Sans" panose="020B0606030504020204" pitchFamily="34" charset="0"/>
              <a:cs typeface="Times New Roman" panose="02020603050405020304" pitchFamily="18" charset="0"/>
            </a:endParaRPr>
          </a:p>
          <a:p>
            <a:pPr algn="ctr"/>
            <a:r>
              <a:rPr lang="en-IN" sz="3600"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10</a:t>
            </a:fld>
            <a:endParaRPr lang="en-IN">
              <a:solidFill>
                <a:prstClr val="black">
                  <a:tint val="75000"/>
                </a:prstClr>
              </a:solidFill>
            </a:endParaRPr>
          </a:p>
        </p:txBody>
      </p:sp>
      <p:pic>
        <p:nvPicPr>
          <p:cNvPr id="7" name="Picture 6"/>
          <p:cNvPicPr>
            <a:picLocks noChangeAspect="1"/>
          </p:cNvPicPr>
          <p:nvPr/>
        </p:nvPicPr>
        <p:blipFill>
          <a:blip r:embed="rId2"/>
          <a:stretch>
            <a:fillRect/>
          </a:stretch>
        </p:blipFill>
        <p:spPr>
          <a:xfrm>
            <a:off x="0" y="1199403"/>
            <a:ext cx="9175463" cy="4530837"/>
          </a:xfrm>
          <a:prstGeom prst="rect">
            <a:avLst/>
          </a:prstGeom>
        </p:spPr>
      </p:pic>
    </p:spTree>
    <p:extLst>
      <p:ext uri="{BB962C8B-B14F-4D97-AF65-F5344CB8AC3E}">
        <p14:creationId xmlns:p14="http://schemas.microsoft.com/office/powerpoint/2010/main" val="193669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11</a:t>
            </a:fld>
            <a:endParaRPr lang="en-IN">
              <a:solidFill>
                <a:prstClr val="black">
                  <a:tint val="75000"/>
                </a:prstClr>
              </a:solidFill>
            </a:endParaRPr>
          </a:p>
        </p:txBody>
      </p:sp>
      <p:pic>
        <p:nvPicPr>
          <p:cNvPr id="4" name="Picture 3"/>
          <p:cNvPicPr>
            <a:picLocks noChangeAspect="1"/>
          </p:cNvPicPr>
          <p:nvPr/>
        </p:nvPicPr>
        <p:blipFill>
          <a:blip r:embed="rId2"/>
          <a:stretch>
            <a:fillRect/>
          </a:stretch>
        </p:blipFill>
        <p:spPr>
          <a:xfrm>
            <a:off x="1051560" y="1386286"/>
            <a:ext cx="6872288" cy="4970065"/>
          </a:xfrm>
          <a:prstGeom prst="rect">
            <a:avLst/>
          </a:prstGeom>
        </p:spPr>
      </p:pic>
      <p:sp>
        <p:nvSpPr>
          <p:cNvPr id="5" name="Rectangle 4"/>
          <p:cNvSpPr/>
          <p:nvPr/>
        </p:nvSpPr>
        <p:spPr>
          <a:xfrm>
            <a:off x="182880" y="864215"/>
            <a:ext cx="9174480" cy="70788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Real-time data visualizations show the most up-to-date data and refresh quickly.</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6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12</a:t>
            </a:fld>
            <a:endParaRPr lang="en-IN">
              <a:solidFill>
                <a:prstClr val="black">
                  <a:tint val="75000"/>
                </a:prstClr>
              </a:solidFill>
            </a:endParaRPr>
          </a:p>
        </p:txBody>
      </p:sp>
      <p:sp>
        <p:nvSpPr>
          <p:cNvPr id="5" name="TextBox 4"/>
          <p:cNvSpPr txBox="1"/>
          <p:nvPr/>
        </p:nvSpPr>
        <p:spPr>
          <a:xfrm>
            <a:off x="3182934" y="969974"/>
            <a:ext cx="4576712" cy="58356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Methodology</a:t>
            </a:r>
          </a:p>
        </p:txBody>
      </p:sp>
      <p:sp>
        <p:nvSpPr>
          <p:cNvPr id="7" name="TextBox 6"/>
          <p:cNvSpPr txBox="1"/>
          <p:nvPr/>
        </p:nvSpPr>
        <p:spPr>
          <a:xfrm>
            <a:off x="539206" y="1882723"/>
            <a:ext cx="7976144" cy="6555641"/>
          </a:xfrm>
          <a:prstGeom prst="rect">
            <a:avLst/>
          </a:prstGeom>
          <a:noFill/>
        </p:spPr>
        <p:txBody>
          <a:bodyPr wrap="square">
            <a:spAutoFit/>
          </a:bodyPr>
          <a:lstStyle/>
          <a:p>
            <a:pPr marL="342900" indent="-342900" algn="just">
              <a:lnSpc>
                <a:spcPct val="150000"/>
              </a:lnSpc>
              <a:buAutoNum type="arabicPeriod"/>
            </a:pPr>
            <a:r>
              <a:rPr lang="en-US" sz="2000" b="1" dirty="0">
                <a:latin typeface="Times New Roman" panose="02020603050405020304" pitchFamily="18" charset="0"/>
                <a:cs typeface="Times New Roman" panose="02020603050405020304" pitchFamily="18" charset="0"/>
              </a:rPr>
              <a:t>Data Collection and Ingestion</a:t>
            </a:r>
            <a:r>
              <a:rPr lang="en-US" sz="2000" dirty="0">
                <a:latin typeface="Times New Roman" panose="02020603050405020304" pitchFamily="18" charset="0"/>
                <a:cs typeface="Times New Roman" panose="02020603050405020304" pitchFamily="18" charset="0"/>
              </a:rPr>
              <a:t>: Set up AWS S3 for data storage with appropriate permissions, and implement scalable data ingestion pipelines using AWS Lambda or AWS Glue to handle large volumes of real-time data</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AutoNum type="arabicPeriod"/>
            </a:pPr>
            <a:r>
              <a:rPr lang="en-US" sz="2000" b="1" dirty="0">
                <a:latin typeface="Times New Roman" panose="02020603050405020304" pitchFamily="18" charset="0"/>
                <a:cs typeface="Times New Roman" panose="02020603050405020304" pitchFamily="18" charset="0"/>
              </a:rPr>
              <a:t>Real-Time Data Processing and Transformation</a:t>
            </a:r>
            <a:r>
              <a:rPr lang="en-US" sz="2000" dirty="0">
                <a:latin typeface="Times New Roman" panose="02020603050405020304" pitchFamily="18" charset="0"/>
                <a:cs typeface="Times New Roman" panose="02020603050405020304" pitchFamily="18" charset="0"/>
              </a:rPr>
              <a:t>: Utilize AWS Lambda for real-time processing and transformation of data, perform data enrichment and validation, and store processed data in AWS S3 or Amazon Redshift for analytical querying.</a:t>
            </a:r>
            <a:r>
              <a:rPr lang="en-IN" sz="2000" dirty="0" smtClean="0">
                <a:latin typeface="Times New Roman" panose="02020603050405020304" pitchFamily="18" charset="0"/>
                <a:cs typeface="Times New Roman" panose="02020603050405020304" pitchFamily="18" charset="0"/>
              </a:rPr>
              <a:t>Mapper-2 </a:t>
            </a:r>
            <a:r>
              <a:rPr lang="en-IN" sz="2000" dirty="0">
                <a:latin typeface="Times New Roman" panose="02020603050405020304" pitchFamily="18" charset="0"/>
                <a:cs typeface="Times New Roman" panose="02020603050405020304" pitchFamily="18" charset="0"/>
              </a:rPr>
              <a:t>formats this output and orders it by keys. </a:t>
            </a:r>
          </a:p>
          <a:p>
            <a:pPr>
              <a:lnSpc>
                <a:spcPct val="150000"/>
              </a:lnSpc>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13</a:t>
            </a:fld>
            <a:endParaRPr lang="en-IN">
              <a:solidFill>
                <a:prstClr val="black">
                  <a:tint val="75000"/>
                </a:prstClr>
              </a:solidFill>
            </a:endParaRPr>
          </a:p>
        </p:txBody>
      </p:sp>
      <p:sp>
        <p:nvSpPr>
          <p:cNvPr id="12" name="TextBox 11"/>
          <p:cNvSpPr txBox="1"/>
          <p:nvPr/>
        </p:nvSpPr>
        <p:spPr>
          <a:xfrm>
            <a:off x="539206" y="1236547"/>
            <a:ext cx="7976144" cy="6093976"/>
          </a:xfrm>
          <a:prstGeom prst="rect">
            <a:avLst/>
          </a:prstGeom>
          <a:noFill/>
        </p:spPr>
        <p:txBody>
          <a:bodyPr wrap="square">
            <a:sp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Data Visualization with Power BI</a:t>
            </a:r>
            <a:r>
              <a:rPr lang="en-US" sz="2000" dirty="0">
                <a:latin typeface="Times New Roman" panose="02020603050405020304" pitchFamily="18" charset="0"/>
                <a:cs typeface="Times New Roman" panose="02020603050405020304" pitchFamily="18" charset="0"/>
              </a:rPr>
              <a:t>: Connect Power BI to AWS S3, design interactive real-time dashboards, and establish live data connections for dynamic updates and visualization of streaming </a:t>
            </a:r>
            <a:r>
              <a:rPr lang="en-US" sz="2000" dirty="0" smtClean="0">
                <a:latin typeface="Times New Roman" panose="02020603050405020304" pitchFamily="18" charset="0"/>
                <a:cs typeface="Times New Roman" panose="02020603050405020304" pitchFamily="18" charset="0"/>
              </a:rPr>
              <a:t>data.</a:t>
            </a: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b="1" dirty="0" smtClean="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Deployment, Security, and Monitoring</a:t>
            </a:r>
            <a:r>
              <a:rPr lang="en-US" sz="2000" dirty="0">
                <a:latin typeface="Times New Roman" panose="02020603050405020304" pitchFamily="18" charset="0"/>
                <a:cs typeface="Times New Roman" panose="02020603050405020304" pitchFamily="18" charset="0"/>
              </a:rPr>
              <a:t>: Deploy and manage AWS resources, implement data security measures and compliance standards, monitor performance metrics using AWS </a:t>
            </a:r>
            <a:r>
              <a:rPr lang="en-US" sz="2000" dirty="0" err="1">
                <a:latin typeface="Times New Roman" panose="02020603050405020304" pitchFamily="18" charset="0"/>
                <a:cs typeface="Times New Roman" panose="02020603050405020304" pitchFamily="18" charset="0"/>
              </a:rPr>
              <a:t>CloudWatch</a:t>
            </a:r>
            <a:r>
              <a:rPr lang="en-US" sz="2000" dirty="0">
                <a:latin typeface="Times New Roman" panose="02020603050405020304" pitchFamily="18" charset="0"/>
                <a:cs typeface="Times New Roman" panose="02020603050405020304" pitchFamily="18" charset="0"/>
              </a:rPr>
              <a:t> and Power BI, conduct functional testing, and document system architecture and operational procedures for future reference and knowledge transfer.</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92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14</a:t>
            </a:fld>
            <a:endParaRPr lang="en-IN">
              <a:solidFill>
                <a:prstClr val="black">
                  <a:tint val="75000"/>
                </a:prst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76" y="2707957"/>
            <a:ext cx="8697847" cy="2168843"/>
          </a:xfrm>
          <a:prstGeom prst="rect">
            <a:avLst/>
          </a:prstGeom>
        </p:spPr>
      </p:pic>
      <p:sp>
        <p:nvSpPr>
          <p:cNvPr id="9" name="Rectangle 8"/>
          <p:cNvSpPr/>
          <p:nvPr/>
        </p:nvSpPr>
        <p:spPr>
          <a:xfrm>
            <a:off x="475021" y="1091019"/>
            <a:ext cx="8445902"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Real Time Data Analytics : high level overview </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64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15</a:t>
            </a:fld>
            <a:endParaRPr lang="en-IN">
              <a:solidFill>
                <a:prstClr val="black">
                  <a:tint val="75000"/>
                </a:prstClr>
              </a:solidFill>
            </a:endParaRPr>
          </a:p>
        </p:txBody>
      </p:sp>
      <p:pic>
        <p:nvPicPr>
          <p:cNvPr id="4098" name="Picture 2" descr="What is Real-Time Analytics? Definition &amp; Best Pract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065" y="803077"/>
            <a:ext cx="7341870" cy="573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7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16</a:t>
            </a:fld>
            <a:endParaRPr lang="en-IN">
              <a:solidFill>
                <a:prstClr val="black">
                  <a:tint val="75000"/>
                </a:prstClr>
              </a:solidFill>
            </a:endParaRPr>
          </a:p>
        </p:txBody>
      </p:sp>
      <p:sp>
        <p:nvSpPr>
          <p:cNvPr id="5" name="TextBox 4"/>
          <p:cNvSpPr txBox="1"/>
          <p:nvPr/>
        </p:nvSpPr>
        <p:spPr>
          <a:xfrm>
            <a:off x="1527143" y="686678"/>
            <a:ext cx="7352906" cy="829945"/>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System Requirement Specifications </a:t>
            </a:r>
            <a:endParaRPr lang="en-IN"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89857" y="1436915"/>
            <a:ext cx="8390192" cy="4832092"/>
          </a:xfrm>
          <a:prstGeom prst="rect">
            <a:avLst/>
          </a:prstGeom>
          <a:noFill/>
        </p:spPr>
        <p:txBody>
          <a:bodyPr wrap="square" numCol="1">
            <a:spAutoFit/>
          </a:bodyPr>
          <a:lstStyle/>
          <a:p>
            <a:pPr indent="0" algn="l" rtl="0" fontAlgn="base">
              <a:buFont typeface="Arial" panose="020B0604020202020204" pitchFamily="34" charset="0"/>
              <a:buNone/>
            </a:pPr>
            <a:r>
              <a:rPr lang="en-US" sz="2400" b="1" i="0" dirty="0" smtClean="0">
                <a:solidFill>
                  <a:srgbClr val="000000"/>
                </a:solidFill>
                <a:effectLst/>
                <a:highlight>
                  <a:srgbClr val="FFFFFF"/>
                </a:highlight>
                <a:latin typeface="Times New Roman" panose="02020603050405020304" pitchFamily="18" charset="0"/>
                <a:cs typeface="Times New Roman" panose="02020603050405020304" pitchFamily="18" charset="0"/>
              </a:rPr>
              <a:t>Hardware Requirements</a:t>
            </a:r>
          </a:p>
          <a:p>
            <a:pPr marL="342900" indent="-342900" algn="just" rtl="0" fontAlgn="base">
              <a:buFont typeface="Arial" panose="020B0604020202020204" pitchFamily="34" charset="0"/>
              <a:buChar char="•"/>
            </a:pPr>
            <a:endParaRPr lang="en-US" sz="2000" b="1" i="0" dirty="0" smtClean="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Processor: Intel Core i5 or </a:t>
            </a:r>
            <a:r>
              <a:rPr lang="en-IN" sz="2400" dirty="0" smtClean="0">
                <a:latin typeface="Times New Roman" panose="02020603050405020304" pitchFamily="18" charset="0"/>
                <a:cs typeface="Times New Roman" panose="02020603050405020304" pitchFamily="18" charset="0"/>
              </a:rPr>
              <a:t>equivalent</a:t>
            </a:r>
          </a:p>
          <a:p>
            <a:pPr marL="342900" indent="-342900" algn="just" fontAlgn="base">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RAM</a:t>
            </a:r>
            <a:r>
              <a:rPr lang="en-IN" sz="2400" dirty="0">
                <a:latin typeface="Times New Roman" panose="02020603050405020304" pitchFamily="18" charset="0"/>
                <a:cs typeface="Times New Roman" panose="02020603050405020304" pitchFamily="18" charset="0"/>
              </a:rPr>
              <a:t>: 8GB minimum (16GB </a:t>
            </a:r>
            <a:r>
              <a:rPr lang="en-IN" sz="2400" dirty="0" smtClean="0">
                <a:latin typeface="Times New Roman" panose="02020603050405020304" pitchFamily="18" charset="0"/>
                <a:cs typeface="Times New Roman" panose="02020603050405020304" pitchFamily="18" charset="0"/>
              </a:rPr>
              <a:t>recommended)</a:t>
            </a:r>
          </a:p>
          <a:p>
            <a:pPr marL="342900" indent="-342900" algn="just" fontAlgn="base">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Storage</a:t>
            </a:r>
            <a:r>
              <a:rPr lang="en-IN" sz="2400" dirty="0">
                <a:latin typeface="Times New Roman" panose="02020603050405020304" pitchFamily="18" charset="0"/>
                <a:cs typeface="Times New Roman" panose="02020603050405020304" pitchFamily="18" charset="0"/>
              </a:rPr>
              <a:t>: 256GB SSD </a:t>
            </a:r>
            <a:r>
              <a:rPr lang="en-IN" sz="2400" dirty="0" smtClean="0">
                <a:latin typeface="Times New Roman" panose="02020603050405020304" pitchFamily="18" charset="0"/>
                <a:cs typeface="Times New Roman" panose="02020603050405020304" pitchFamily="18" charset="0"/>
              </a:rPr>
              <a:t>minimum</a:t>
            </a:r>
          </a:p>
          <a:p>
            <a:pPr marL="342900" indent="-342900" algn="just" fontAlgn="base">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Network</a:t>
            </a:r>
            <a:r>
              <a:rPr lang="en-IN" sz="2400" dirty="0">
                <a:latin typeface="Times New Roman" panose="02020603050405020304" pitchFamily="18" charset="0"/>
                <a:cs typeface="Times New Roman" panose="02020603050405020304" pitchFamily="18" charset="0"/>
              </a:rPr>
              <a:t>: High-speed internet </a:t>
            </a:r>
            <a:r>
              <a:rPr lang="en-IN" sz="2400" dirty="0" smtClean="0">
                <a:latin typeface="Times New Roman" panose="02020603050405020304" pitchFamily="18" charset="0"/>
                <a:cs typeface="Times New Roman" panose="02020603050405020304" pitchFamily="18" charset="0"/>
              </a:rPr>
              <a:t>connection</a:t>
            </a:r>
          </a:p>
          <a:p>
            <a:pPr marL="342900" indent="-342900" algn="just" fontAlgn="base">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devices (if applicable) for generating real-time data </a:t>
            </a:r>
            <a:r>
              <a:rPr lang="en-US" sz="2400" dirty="0" smtClean="0">
                <a:latin typeface="Times New Roman" panose="02020603050405020304" pitchFamily="18" charset="0"/>
                <a:cs typeface="Times New Roman" panose="02020603050405020304" pitchFamily="18" charset="0"/>
              </a:rPr>
              <a:t>streams</a:t>
            </a:r>
          </a:p>
          <a:p>
            <a:pPr marL="342900" indent="-342900" algn="just"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AWS S3 Storage </a:t>
            </a:r>
          </a:p>
          <a:p>
            <a:pPr marL="342900" indent="-342900" algn="just" fontAlgn="base">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Sufficient </a:t>
            </a:r>
            <a:r>
              <a:rPr lang="en-US" sz="2400" dirty="0">
                <a:latin typeface="Times New Roman" panose="02020603050405020304" pitchFamily="18" charset="0"/>
                <a:cs typeface="Times New Roman" panose="02020603050405020304" pitchFamily="18" charset="0"/>
              </a:rPr>
              <a:t>storage capacity to handle the anticipated volume of </a:t>
            </a:r>
            <a:r>
              <a:rPr lang="en-US" sz="2400" dirty="0" smtClean="0">
                <a:latin typeface="Times New Roman" panose="02020603050405020304" pitchFamily="18" charset="0"/>
                <a:cs typeface="Times New Roman" panose="02020603050405020304" pitchFamily="18" charset="0"/>
              </a:rPr>
              <a:t>data</a:t>
            </a:r>
          </a:p>
          <a:p>
            <a:pPr marL="342900" indent="-342900" algn="just" fontAlgn="base">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AWS </a:t>
            </a:r>
            <a:r>
              <a:rPr lang="en-US" sz="2400" dirty="0">
                <a:latin typeface="Times New Roman" panose="02020603050405020304" pitchFamily="18" charset="0"/>
                <a:cs typeface="Times New Roman" panose="02020603050405020304" pitchFamily="18" charset="0"/>
              </a:rPr>
              <a:t>Lambda and Other </a:t>
            </a:r>
            <a:r>
              <a:rPr lang="en-US" sz="2400" dirty="0" smtClean="0">
                <a:latin typeface="Times New Roman" panose="02020603050405020304" pitchFamily="18" charset="0"/>
                <a:cs typeface="Times New Roman" panose="02020603050405020304" pitchFamily="18" charset="0"/>
              </a:rPr>
              <a:t>Services</a:t>
            </a:r>
          </a:p>
          <a:p>
            <a:pPr marL="342900" indent="-342900" algn="just" fontAlgn="base">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Adequate </a:t>
            </a:r>
            <a:r>
              <a:rPr lang="en-US" sz="2400" dirty="0">
                <a:latin typeface="Times New Roman" panose="02020603050405020304" pitchFamily="18" charset="0"/>
                <a:cs typeface="Times New Roman" panose="02020603050405020304" pitchFamily="18" charset="0"/>
              </a:rPr>
              <a:t>compute capacity to process incoming data streams in real-time  </a:t>
            </a:r>
            <a:r>
              <a:rPr lang="en-IN" sz="2400" dirty="0" smtClean="0">
                <a:latin typeface="Times New Roman" panose="02020603050405020304" pitchFamily="18" charset="0"/>
                <a:cs typeface="Times New Roman" panose="02020603050405020304" pitchFamily="18" charset="0"/>
              </a:rPr>
              <a:t> </a:t>
            </a:r>
            <a:endPar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17</a:t>
            </a:fld>
            <a:endParaRPr lang="en-IN">
              <a:solidFill>
                <a:prstClr val="black">
                  <a:tint val="75000"/>
                </a:prstClr>
              </a:solidFill>
            </a:endParaRPr>
          </a:p>
        </p:txBody>
      </p:sp>
      <p:sp>
        <p:nvSpPr>
          <p:cNvPr id="4" name="Text Box 3"/>
          <p:cNvSpPr txBox="1"/>
          <p:nvPr/>
        </p:nvSpPr>
        <p:spPr>
          <a:xfrm>
            <a:off x="426720" y="838200"/>
            <a:ext cx="8534400" cy="5518151"/>
          </a:xfrm>
          <a:prstGeom prst="rect">
            <a:avLst/>
          </a:prstGeom>
          <a:noFill/>
        </p:spPr>
        <p:txBody>
          <a:bodyPr wrap="square" rtlCol="0" anchor="t">
            <a:noAutofit/>
          </a:bodyPr>
          <a:lstStyle/>
          <a:p>
            <a:pPr indent="0" algn="just" rtl="0" fontAlgn="base">
              <a:lnSpc>
                <a:spcPct val="150000"/>
              </a:lnSpc>
              <a:buFont typeface="Arial" panose="020B0604020202020204" pitchFamily="34" charset="0"/>
              <a:buNone/>
            </a:pPr>
            <a:r>
              <a:rPr lang="en-US" sz="2400" b="1" dirty="0">
                <a:solidFill>
                  <a:srgbClr val="000000"/>
                </a:solidFill>
                <a:effectLst/>
                <a:highlight>
                  <a:srgbClr val="FFFFFF"/>
                </a:highlight>
                <a:latin typeface="Times New Roman" panose="02020603050405020304" pitchFamily="18" charset="0"/>
                <a:cs typeface="Times New Roman" panose="02020603050405020304" pitchFamily="18" charset="0"/>
                <a:sym typeface="+mn-ea"/>
              </a:rPr>
              <a:t>Software Requirements</a:t>
            </a:r>
          </a:p>
          <a:p>
            <a:pPr indent="0" algn="just" rtl="0" fontAlgn="base">
              <a:lnSpc>
                <a:spcPct val="150000"/>
              </a:lnSpc>
              <a:buFont typeface="Arial" panose="020B0604020202020204" pitchFamily="34" charset="0"/>
              <a:buNone/>
            </a:pPr>
            <a:endPar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342900" indent="-342900" algn="just" rtl="0" fontAlgn="base">
              <a:lnSpc>
                <a:spcPct val="150000"/>
              </a:lnSpc>
              <a:buFont typeface="Arial" panose="020B0604020202020204" pitchFamily="34" charset="0"/>
              <a:buChar char="•"/>
            </a:pPr>
            <a:r>
              <a:rPr lang="en-US" sz="2400" dirty="0">
                <a:solidFill>
                  <a:srgbClr val="000000"/>
                </a:solidFill>
                <a:effectLst/>
                <a:highlight>
                  <a:srgbClr val="FFFFFF"/>
                </a:highlight>
                <a:latin typeface="Times New Roman" panose="02020603050405020304" pitchFamily="18" charset="0"/>
                <a:cs typeface="Times New Roman" panose="02020603050405020304" pitchFamily="18" charset="0"/>
                <a:sym typeface="+mn-ea"/>
              </a:rPr>
              <a:t>Operating System: </a:t>
            </a:r>
            <a:r>
              <a:rPr lang="en-US" sz="2400" dirty="0" err="1" smtClean="0">
                <a:solidFill>
                  <a:srgbClr val="000000"/>
                </a:solidFill>
                <a:effectLst/>
                <a:highlight>
                  <a:srgbClr val="FFFFFF"/>
                </a:highlight>
                <a:latin typeface="Times New Roman" panose="02020603050405020304" pitchFamily="18" charset="0"/>
                <a:cs typeface="Times New Roman" panose="02020603050405020304" pitchFamily="18" charset="0"/>
                <a:sym typeface="+mn-ea"/>
              </a:rPr>
              <a:t>macOS</a:t>
            </a:r>
            <a:r>
              <a:rPr lang="en-US" sz="2400" dirty="0" smtClean="0">
                <a:solidFill>
                  <a:srgbClr val="000000"/>
                </a:solidFill>
                <a:effectLst/>
                <a:highlight>
                  <a:srgbClr val="FFFFFF"/>
                </a:highlight>
                <a:latin typeface="Times New Roman" panose="02020603050405020304" pitchFamily="18" charset="0"/>
                <a:cs typeface="Times New Roman" panose="02020603050405020304" pitchFamily="18" charset="0"/>
                <a:sym typeface="+mn-ea"/>
              </a:rPr>
              <a:t>, Windows or Linux (Ubuntu, CentOS)</a:t>
            </a:r>
            <a:endPar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342900" indent="-342900" algn="just" rtl="0" fontAlgn="base">
              <a:lnSpc>
                <a:spcPct val="150000"/>
              </a:lnSpc>
              <a:buFont typeface="Arial" panose="020B0604020202020204" pitchFamily="34" charset="0"/>
              <a:buChar char="•"/>
            </a:pPr>
            <a:r>
              <a:rPr lang="en-US" sz="2400" dirty="0" smtClean="0">
                <a:solidFill>
                  <a:srgbClr val="000000"/>
                </a:solidFill>
                <a:effectLst/>
                <a:highlight>
                  <a:srgbClr val="FFFFFF"/>
                </a:highlight>
                <a:latin typeface="Times New Roman" panose="02020603050405020304" pitchFamily="18" charset="0"/>
                <a:cs typeface="Times New Roman" panose="02020603050405020304" pitchFamily="18" charset="0"/>
                <a:sym typeface="+mn-ea"/>
              </a:rPr>
              <a:t>Hadoop Distribution: </a:t>
            </a:r>
            <a:r>
              <a:rPr lang="en-US" sz="2400" dirty="0">
                <a:solidFill>
                  <a:srgbClr val="000000"/>
                </a:solidFill>
                <a:effectLst/>
                <a:highlight>
                  <a:srgbClr val="FFFFFF"/>
                </a:highlight>
                <a:latin typeface="Times New Roman" panose="02020603050405020304" pitchFamily="18" charset="0"/>
                <a:cs typeface="Times New Roman" panose="02020603050405020304" pitchFamily="18" charset="0"/>
                <a:sym typeface="+mn-ea"/>
              </a:rPr>
              <a:t>cloud Hadoop distribution with HDFS and MapReduce.</a:t>
            </a:r>
            <a:endPar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342900" indent="-342900" algn="just" fontAlgn="base">
              <a:lnSpc>
                <a:spcPct val="150000"/>
              </a:lnSpc>
              <a:buFont typeface="Arial" panose="020B0604020202020204" pitchFamily="34" charset="0"/>
              <a:buChar char="•"/>
            </a:pPr>
            <a:r>
              <a:rPr lang="en-US" sz="2400" dirty="0">
                <a:solidFill>
                  <a:srgbClr val="000000"/>
                </a:solidFill>
                <a:effectLst/>
                <a:highlight>
                  <a:srgbClr val="FFFFFF"/>
                </a:highlight>
                <a:latin typeface="Times New Roman" panose="02020603050405020304" pitchFamily="18" charset="0"/>
                <a:cs typeface="Times New Roman" panose="02020603050405020304" pitchFamily="18" charset="0"/>
                <a:sym typeface="+mn-ea"/>
              </a:rPr>
              <a:t>Programming Language: </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For </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data processing and scripting tasks </a:t>
            </a:r>
            <a:r>
              <a:rPr lang="en-US" sz="2400" dirty="0">
                <a:solidFill>
                  <a:srgbClr val="000000"/>
                </a:solidFill>
                <a:highlight>
                  <a:srgbClr val="FFFFFF"/>
                </a:highlight>
                <a:latin typeface="Times New Roman" panose="02020603050405020304" pitchFamily="18" charset="0"/>
                <a:cs typeface="Times New Roman" panose="02020603050405020304" pitchFamily="18" charset="0"/>
                <a:sym typeface="+mn-ea"/>
              </a:rPr>
              <a:t>.</a:t>
            </a:r>
            <a:endParaRPr lang="en-US" sz="2400" dirty="0">
              <a:solidFill>
                <a:srgbClr val="000000"/>
              </a:solidFill>
              <a:highlight>
                <a:srgbClr val="FFFFFF"/>
              </a:highlight>
              <a:latin typeface="Times New Roman" panose="02020603050405020304" pitchFamily="18" charset="0"/>
              <a:cs typeface="Times New Roman" panose="02020603050405020304" pitchFamily="18" charset="0"/>
            </a:endParaRPr>
          </a:p>
          <a:p>
            <a:pPr marL="342900" indent="-342900" algn="just" rtl="0" fontAlgn="base">
              <a:lnSpc>
                <a:spcPct val="150000"/>
              </a:lnSpc>
              <a:buFont typeface="Arial" panose="020B0604020202020204" pitchFamily="34" charset="0"/>
              <a:buChar char="•"/>
            </a:pPr>
            <a:r>
              <a:rPr lang="en-US" sz="2400" dirty="0">
                <a:solidFill>
                  <a:srgbClr val="000000"/>
                </a:solidFill>
                <a:effectLst/>
                <a:highlight>
                  <a:srgbClr val="FFFFFF"/>
                </a:highlight>
                <a:latin typeface="Times New Roman" panose="02020603050405020304" pitchFamily="18" charset="0"/>
                <a:cs typeface="Times New Roman" panose="02020603050405020304" pitchFamily="18" charset="0"/>
                <a:sym typeface="+mn-ea"/>
              </a:rPr>
              <a:t>Development Tools: Integrated development environment (IDE) or text editor for coding and debugging.</a:t>
            </a:r>
            <a:endPar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342900" indent="-342900" algn="just" fontAlgn="base">
              <a:lnSpc>
                <a:spcPct val="150000"/>
              </a:lnSpc>
              <a:buFont typeface="Arial" panose="020B0604020202020204" pitchFamily="34" charset="0"/>
              <a:buChar char="•"/>
            </a:pPr>
            <a:r>
              <a:rPr lang="en-US" sz="2400" dirty="0">
                <a:solidFill>
                  <a:srgbClr val="000000"/>
                </a:solidFill>
                <a:highlight>
                  <a:srgbClr val="FFFFFF"/>
                </a:highlight>
                <a:latin typeface="Times New Roman" panose="02020603050405020304" pitchFamily="18" charset="0"/>
                <a:cs typeface="Times New Roman" panose="02020603050405020304" pitchFamily="18" charset="0"/>
                <a:sym typeface="+mn-ea"/>
              </a:rPr>
              <a:t>AWS</a:t>
            </a:r>
            <a:r>
              <a:rPr lang="en-US" sz="2400" dirty="0" smtClean="0">
                <a:solidFill>
                  <a:srgbClr val="000000"/>
                </a:solidFill>
                <a:highlight>
                  <a:srgbClr val="FFFFFF"/>
                </a:highlight>
                <a:latin typeface="Times New Roman" panose="02020603050405020304" pitchFamily="18" charset="0"/>
                <a:cs typeface="Times New Roman" panose="02020603050405020304" pitchFamily="18" charset="0"/>
                <a:sym typeface="+mn-ea"/>
              </a:rPr>
              <a:t>: </a:t>
            </a:r>
            <a:r>
              <a:rPr lang="en-US" sz="2400" dirty="0" smtClean="0">
                <a:solidFill>
                  <a:srgbClr val="000000"/>
                </a:solidFill>
                <a:highlight>
                  <a:srgbClr val="FFFFFF"/>
                </a:highlight>
                <a:latin typeface="Times New Roman" panose="02020603050405020304" pitchFamily="18" charset="0"/>
                <a:cs typeface="Times New Roman" panose="02020603050405020304" pitchFamily="18" charset="0"/>
              </a:rPr>
              <a:t>Access </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to AWS services such as S3, Lambda, Glue, </a:t>
            </a:r>
            <a:r>
              <a:rPr lang="en-US" sz="2400" dirty="0" err="1">
                <a:solidFill>
                  <a:srgbClr val="000000"/>
                </a:solidFill>
                <a:highlight>
                  <a:srgbClr val="FFFFFF"/>
                </a:highlight>
                <a:latin typeface="Times New Roman" panose="02020603050405020304" pitchFamily="18" charset="0"/>
                <a:cs typeface="Times New Roman" panose="02020603050405020304" pitchFamily="18" charset="0"/>
              </a:rPr>
              <a:t>CloudWatch</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 and IAM </a:t>
            </a:r>
            <a:endParaRPr lang="en-US" sz="2400" dirty="0">
              <a:solidFill>
                <a:srgbClr val="000000"/>
              </a:solidFill>
              <a:highlight>
                <a:srgbClr val="FFFFFF"/>
              </a:highligh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18</a:t>
            </a:fld>
            <a:endParaRPr lang="en-IN">
              <a:solidFill>
                <a:prstClr val="black">
                  <a:tint val="75000"/>
                </a:prstClr>
              </a:solidFill>
            </a:endParaRPr>
          </a:p>
        </p:txBody>
      </p:sp>
      <p:sp>
        <p:nvSpPr>
          <p:cNvPr id="5" name="TextBox 4"/>
          <p:cNvSpPr txBox="1"/>
          <p:nvPr/>
        </p:nvSpPr>
        <p:spPr>
          <a:xfrm>
            <a:off x="2055043" y="573557"/>
            <a:ext cx="5620731" cy="829945"/>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Applications of the Project</a:t>
            </a:r>
          </a:p>
        </p:txBody>
      </p:sp>
      <p:sp>
        <p:nvSpPr>
          <p:cNvPr id="11" name="TextBox 10"/>
          <p:cNvSpPr txBox="1"/>
          <p:nvPr/>
        </p:nvSpPr>
        <p:spPr>
          <a:xfrm>
            <a:off x="628650" y="1839758"/>
            <a:ext cx="7886700" cy="4278094"/>
          </a:xfrm>
          <a:prstGeom prst="rect">
            <a:avLst/>
          </a:prstGeom>
          <a:noFill/>
        </p:spPr>
        <p:txBody>
          <a:bodyPr wrap="square">
            <a:spAutoFit/>
          </a:bodyPr>
          <a:lstStyle/>
          <a:p>
            <a:pPr marL="342900" indent="-342900" algn="just">
              <a:buFont typeface="Arial" panose="020B0604020202020204" pitchFamily="34" charset="0"/>
              <a:buChar char="•"/>
            </a:pPr>
            <a:r>
              <a:rPr lang="en-IN" sz="2400" b="1" dirty="0" smtClean="0">
                <a:latin typeface="Times New Roman" panose="02020603050405020304" pitchFamily="18" charset="0"/>
                <a:cs typeface="Times New Roman" panose="02020603050405020304" pitchFamily="18" charset="0"/>
              </a:rPr>
              <a:t>Smart Cities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 real-time data to enhance urban living through environmental monitoring, traffic management, and proactive infrastructure maintenance</a:t>
            </a:r>
            <a:r>
              <a:rPr lang="en-US" sz="2000" dirty="0" smtClean="0">
                <a:latin typeface="Times New Roman" panose="02020603050405020304" pitchFamily="18" charset="0"/>
                <a:cs typeface="Times New Roman" panose="02020603050405020304" pitchFamily="18" charset="0"/>
              </a:rPr>
              <a:t>.</a:t>
            </a:r>
          </a:p>
          <a:p>
            <a:pPr lvl="1"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b="1" dirty="0" smtClean="0">
                <a:latin typeface="Times New Roman" panose="02020603050405020304" pitchFamily="18" charset="0"/>
                <a:cs typeface="Times New Roman" panose="02020603050405020304" pitchFamily="18" charset="0"/>
              </a:rPr>
              <a:t>Healthcare</a:t>
            </a:r>
            <a:endParaRPr lang="en-IN"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Continuously </a:t>
            </a:r>
            <a:r>
              <a:rPr lang="en-US" sz="2000" dirty="0">
                <a:latin typeface="Times New Roman" panose="02020603050405020304" pitchFamily="18" charset="0"/>
                <a:cs typeface="Times New Roman" panose="02020603050405020304" pitchFamily="18" charset="0"/>
              </a:rPr>
              <a:t>track patient vitals and manage hospital resources in real time for improved operations and timely medical interventions</a:t>
            </a:r>
            <a:r>
              <a:rPr lang="en-US" sz="2000" dirty="0" smtClean="0"/>
              <a:t>.</a:t>
            </a:r>
          </a:p>
          <a:p>
            <a:pPr lvl="1" algn="just"/>
            <a:endParaRPr lang="en-US" sz="2000" dirty="0" smtClean="0"/>
          </a:p>
          <a:p>
            <a:pPr marL="342900" indent="-342900" algn="just">
              <a:buFont typeface="Arial" panose="020B0604020202020204" pitchFamily="34" charset="0"/>
              <a:buChar char="•"/>
            </a:pPr>
            <a:r>
              <a:rPr lang="en-IN" sz="2400" b="1" dirty="0" smtClean="0">
                <a:latin typeface="Times New Roman" panose="02020603050405020304" pitchFamily="18" charset="0"/>
                <a:cs typeface="Times New Roman" panose="02020603050405020304" pitchFamily="18" charset="0"/>
              </a:rPr>
              <a:t>Finance</a:t>
            </a:r>
            <a:endParaRPr lang="en-IN" sz="2000" b="1" dirty="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stock market data and financial indicators in real time to inform investment decisions and manage risks effectively</a:t>
            </a:r>
            <a:r>
              <a:rPr lang="en-US" sz="2000" dirty="0" smtClean="0">
                <a:latin typeface="Times New Roman" panose="02020603050405020304" pitchFamily="18" charset="0"/>
                <a:cs typeface="Times New Roman" panose="02020603050405020304" pitchFamily="18" charset="0"/>
              </a:rPr>
              <a:t>.</a:t>
            </a:r>
          </a:p>
          <a:p>
            <a:pPr lvl="1"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19</a:t>
            </a:fld>
            <a:endParaRPr lang="en-IN">
              <a:solidFill>
                <a:prstClr val="black">
                  <a:tint val="75000"/>
                </a:prstClr>
              </a:solidFill>
            </a:endParaRPr>
          </a:p>
        </p:txBody>
      </p:sp>
      <p:sp>
        <p:nvSpPr>
          <p:cNvPr id="4" name="Rectangle 3"/>
          <p:cNvSpPr/>
          <p:nvPr/>
        </p:nvSpPr>
        <p:spPr>
          <a:xfrm>
            <a:off x="628650" y="1453663"/>
            <a:ext cx="7879080" cy="4278094"/>
          </a:xfrm>
          <a:prstGeom prst="rect">
            <a:avLst/>
          </a:prstGeom>
        </p:spPr>
        <p:txBody>
          <a:bodyPr wrap="square">
            <a:spAutoFit/>
          </a:bodyPr>
          <a:lstStyle/>
          <a:p>
            <a:pPr marL="342900" indent="-342900" algn="just">
              <a:buFont typeface="Arial" panose="020B0604020202020204" pitchFamily="34" charset="0"/>
              <a:buChar char="•"/>
            </a:pPr>
            <a:r>
              <a:rPr lang="en-IN" sz="2400" b="1" dirty="0" err="1" smtClean="0">
                <a:latin typeface="Times New Roman" panose="02020603050405020304" pitchFamily="18" charset="0"/>
                <a:cs typeface="Times New Roman" panose="02020603050405020304" pitchFamily="18" charset="0"/>
              </a:rPr>
              <a:t>Logisitcs</a:t>
            </a:r>
            <a:endParaRPr lang="en-IN" sz="2000" b="1" dirty="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Optimize routes and improve customer communication with real-time shipment tracking, delivery status monitoring, and supply chain visualization.</a:t>
            </a:r>
          </a:p>
          <a:p>
            <a:pPr lvl="1"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Energy Management</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 stable energy supply and efficient grid integration through real-time monitoring of power grids, consumption patterns, and renewable energy generation</a:t>
            </a:r>
            <a:r>
              <a:rPr lang="en-US" sz="2000" dirty="0" smtClean="0">
                <a:latin typeface="Times New Roman" panose="02020603050405020304" pitchFamily="18" charset="0"/>
                <a:cs typeface="Times New Roman" panose="02020603050405020304" pitchFamily="18" charset="0"/>
              </a:rPr>
              <a:t>.</a:t>
            </a:r>
          </a:p>
          <a:p>
            <a:pPr lvl="1"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Retail</a:t>
            </a:r>
            <a:endParaRPr lang="en-US" sz="2400" dirty="0" smtClean="0"/>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Enhance </a:t>
            </a:r>
            <a:r>
              <a:rPr lang="en-US" sz="2000" dirty="0">
                <a:latin typeface="Times New Roman" panose="02020603050405020304" pitchFamily="18" charset="0"/>
                <a:cs typeface="Times New Roman" panose="02020603050405020304" pitchFamily="18" charset="0"/>
              </a:rPr>
              <a:t>marketing strategies and inventory management by visualizing sales data and customer behavior in real time.</a:t>
            </a:r>
          </a:p>
        </p:txBody>
      </p:sp>
    </p:spTree>
    <p:extLst>
      <p:ext uri="{BB962C8B-B14F-4D97-AF65-F5344CB8AC3E}">
        <p14:creationId xmlns:p14="http://schemas.microsoft.com/office/powerpoint/2010/main" val="245941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C0164-0102-408C-A95F-BA5869EBAB0A}"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2</a:t>
            </a:fld>
            <a:endParaRPr lang="en-IN">
              <a:solidFill>
                <a:prstClr val="black">
                  <a:tint val="75000"/>
                </a:prstClr>
              </a:solidFill>
            </a:endParaRPr>
          </a:p>
        </p:txBody>
      </p:sp>
      <p:sp>
        <p:nvSpPr>
          <p:cNvPr id="4" name="Title 1"/>
          <p:cNvSpPr txBox="1"/>
          <p:nvPr/>
        </p:nvSpPr>
        <p:spPr>
          <a:xfrm>
            <a:off x="2367190" y="693187"/>
            <a:ext cx="3799268" cy="489399"/>
          </a:xfrm>
          <a:prstGeom prst="rect">
            <a:avLst/>
          </a:prstGeom>
        </p:spPr>
        <p:txBody>
          <a:bodyPr>
            <a:no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Content</a:t>
            </a:r>
          </a:p>
        </p:txBody>
      </p:sp>
      <p:sp>
        <p:nvSpPr>
          <p:cNvPr id="5" name="TextBox 4"/>
          <p:cNvSpPr txBox="1"/>
          <p:nvPr/>
        </p:nvSpPr>
        <p:spPr>
          <a:xfrm>
            <a:off x="1409621" y="1080655"/>
            <a:ext cx="6344491" cy="5632311"/>
          </a:xfrm>
          <a:prstGeom prst="rect">
            <a:avLst/>
          </a:prstGeom>
          <a:noFill/>
        </p:spPr>
        <p:txBody>
          <a:bodyPr wrap="square" rtlCol="0">
            <a:spAutoFit/>
          </a:bodyPr>
          <a:lstStyle/>
          <a:p>
            <a:pPr>
              <a:lnSpc>
                <a:spcPct val="150000"/>
              </a:lnSpc>
            </a:pPr>
            <a:r>
              <a:rPr lang="en-US" sz="2000" b="1" dirty="0" smtClean="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Abstract</a:t>
            </a:r>
          </a:p>
          <a:p>
            <a:pPr>
              <a:lnSpc>
                <a:spcPct val="150000"/>
              </a:lnSpc>
            </a:pPr>
            <a:r>
              <a:rPr lang="en-US" sz="2000" b="1" dirty="0" smtClean="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Introduction </a:t>
            </a:r>
            <a:endParaRPr lang="en-US" sz="2000" b="1" dirty="0" smtClean="0">
              <a:latin typeface="Times New Roman" panose="02020603050405020304" pitchFamily="18" charset="0"/>
              <a:cs typeface="Times New Roman" panose="02020603050405020304" pitchFamily="18" charset="0"/>
            </a:endParaRPr>
          </a:p>
          <a:p>
            <a:pPr>
              <a:lnSpc>
                <a:spcPct val="150000"/>
              </a:lnSpc>
            </a:pPr>
            <a:r>
              <a:rPr lang="en-US" sz="2000" b="1" dirty="0" smtClean="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 Existing </a:t>
            </a:r>
            <a:r>
              <a:rPr lang="en-US" sz="2000" b="1" dirty="0" smtClean="0">
                <a:latin typeface="Times New Roman" panose="02020603050405020304" pitchFamily="18" charset="0"/>
                <a:cs typeface="Times New Roman" panose="02020603050405020304" pitchFamily="18" charset="0"/>
              </a:rPr>
              <a:t>System</a:t>
            </a:r>
          </a:p>
          <a:p>
            <a:pPr>
              <a:lnSpc>
                <a:spcPct val="150000"/>
              </a:lnSpc>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4. </a:t>
            </a:r>
            <a:r>
              <a:rPr lang="en-US" sz="2000" b="1" dirty="0" smtClean="0">
                <a:latin typeface="Times New Roman" panose="02020603050405020304" pitchFamily="18" charset="0"/>
                <a:cs typeface="Times New Roman" panose="02020603050405020304" pitchFamily="18" charset="0"/>
              </a:rPr>
              <a:t>Objectives</a:t>
            </a:r>
          </a:p>
          <a:p>
            <a:pPr>
              <a:lnSpc>
                <a:spcPct val="150000"/>
              </a:lnSpc>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5. Problem </a:t>
            </a:r>
            <a:r>
              <a:rPr lang="en-US" sz="2000" b="1" dirty="0" smtClean="0">
                <a:latin typeface="Times New Roman" panose="02020603050405020304" pitchFamily="18" charset="0"/>
                <a:cs typeface="Times New Roman" panose="02020603050405020304" pitchFamily="18" charset="0"/>
              </a:rPr>
              <a:t>Statement</a:t>
            </a:r>
          </a:p>
          <a:p>
            <a:pPr>
              <a:lnSpc>
                <a:spcPct val="150000"/>
              </a:lnSpc>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6. Proposed System </a:t>
            </a:r>
            <a:endParaRPr lang="en-US" sz="2000" b="1" dirty="0" smtClean="0">
              <a:latin typeface="Times New Roman" panose="02020603050405020304" pitchFamily="18" charset="0"/>
              <a:cs typeface="Times New Roman" panose="02020603050405020304" pitchFamily="18" charset="0"/>
            </a:endParaRPr>
          </a:p>
          <a:p>
            <a:pPr>
              <a:lnSpc>
                <a:spcPct val="150000"/>
              </a:lnSpc>
            </a:pPr>
            <a:r>
              <a:rPr lang="en-US" sz="2000" b="1" dirty="0" smtClean="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 Methodology </a:t>
            </a:r>
            <a:endParaRPr lang="en-US" sz="2000" b="1" dirty="0" smtClean="0">
              <a:latin typeface="Times New Roman" panose="02020603050405020304" pitchFamily="18" charset="0"/>
              <a:cs typeface="Times New Roman" panose="02020603050405020304" pitchFamily="18" charset="0"/>
            </a:endParaRPr>
          </a:p>
          <a:p>
            <a:pPr>
              <a:lnSpc>
                <a:spcPct val="150000"/>
              </a:lnSpc>
            </a:pPr>
            <a:r>
              <a:rPr lang="en-US" sz="2000" b="1" dirty="0" smtClean="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 System Requirement Specifications </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smtClean="0">
                <a:latin typeface="Times New Roman" panose="02020603050405020304" pitchFamily="18" charset="0"/>
                <a:cs typeface="Times New Roman" panose="02020603050405020304" pitchFamily="18" charset="0"/>
              </a:rPr>
              <a:t>9. Applications of the Project </a:t>
            </a:r>
          </a:p>
          <a:p>
            <a:pPr>
              <a:lnSpc>
                <a:spcPct val="150000"/>
              </a:lnSpc>
            </a:pPr>
            <a:r>
              <a:rPr lang="en-US" sz="2000" b="1" dirty="0" smtClean="0">
                <a:latin typeface="Times New Roman" panose="02020603050405020304" pitchFamily="18" charset="0"/>
                <a:cs typeface="Times New Roman" panose="02020603050405020304" pitchFamily="18" charset="0"/>
              </a:rPr>
              <a:t>10. Conclusion </a:t>
            </a:r>
          </a:p>
          <a:p>
            <a:pPr>
              <a:lnSpc>
                <a:spcPct val="150000"/>
              </a:lnSpc>
            </a:pPr>
            <a:r>
              <a:rPr lang="en-US" sz="2000" b="1" dirty="0" smtClean="0">
                <a:latin typeface="Times New Roman" panose="02020603050405020304" pitchFamily="18" charset="0"/>
                <a:cs typeface="Times New Roman" panose="02020603050405020304" pitchFamily="18" charset="0"/>
              </a:rPr>
              <a:t>11. References</a:t>
            </a:r>
            <a:endParaRPr lang="en-IN" sz="2000" b="1"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50000"/>
              </a:lnSpc>
            </a:pPr>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pPr>
              <a:lnSpc>
                <a:spcPct val="150000"/>
              </a:lnSpc>
            </a:pPr>
            <a:fld id="{58CAE0E1-5C16-469C-80A6-45E1950F1503}" type="slidenum">
              <a:rPr lang="en-IN" smtClean="0">
                <a:solidFill>
                  <a:prstClr val="black">
                    <a:tint val="75000"/>
                  </a:prstClr>
                </a:solidFill>
              </a:rPr>
              <a:t>20</a:t>
            </a:fld>
            <a:endParaRPr lang="en-IN">
              <a:solidFill>
                <a:prstClr val="black">
                  <a:tint val="75000"/>
                </a:prstClr>
              </a:solidFill>
            </a:endParaRPr>
          </a:p>
        </p:txBody>
      </p:sp>
      <p:sp>
        <p:nvSpPr>
          <p:cNvPr id="5" name="TextBox 4"/>
          <p:cNvSpPr txBox="1"/>
          <p:nvPr/>
        </p:nvSpPr>
        <p:spPr>
          <a:xfrm>
            <a:off x="3410146" y="846933"/>
            <a:ext cx="4576712" cy="829945"/>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87408" y="1917641"/>
            <a:ext cx="8297512" cy="4247317"/>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"Cloud-Enabled Real-Time Data Visualization Dashboard" project showcases the transformative potential of cloud computing in managing and visualizing real-time data. By integrating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 and API data streams with tools like AWS S3, AWS Lambda, and Power BI, the system offers immediate, actionable insights, enhancing decision-making processes across various industries. This project highlights the importance of scalability, reliability, and </a:t>
            </a:r>
            <a:r>
              <a:rPr lang="en-US" sz="2000" dirty="0" smtClean="0">
                <a:latin typeface="Times New Roman" panose="02020603050405020304" pitchFamily="18" charset="0"/>
                <a:cs typeface="Times New Roman" panose="02020603050405020304" pitchFamily="18" charset="0"/>
              </a:rPr>
              <a:t>user friendly </a:t>
            </a:r>
            <a:r>
              <a:rPr lang="en-US" sz="2000" dirty="0">
                <a:latin typeface="Times New Roman" panose="02020603050405020304" pitchFamily="18" charset="0"/>
                <a:cs typeface="Times New Roman" panose="02020603050405020304" pitchFamily="18" charset="0"/>
              </a:rPr>
              <a:t>interfaces in modern data solutions, ensuring the ability to handle large volumes of dynamic data while maintaining high performance and availability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21</a:t>
            </a:fld>
            <a:endParaRPr lang="en-IN">
              <a:solidFill>
                <a:prstClr val="black">
                  <a:tint val="75000"/>
                </a:prstClr>
              </a:solidFill>
            </a:endParaRPr>
          </a:p>
        </p:txBody>
      </p:sp>
      <p:sp>
        <p:nvSpPr>
          <p:cNvPr id="5" name="TextBox 4"/>
          <p:cNvSpPr txBox="1"/>
          <p:nvPr/>
        </p:nvSpPr>
        <p:spPr>
          <a:xfrm>
            <a:off x="3461995" y="743239"/>
            <a:ext cx="4576712" cy="829945"/>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References</a:t>
            </a:r>
          </a:p>
        </p:txBody>
      </p:sp>
      <p:sp>
        <p:nvSpPr>
          <p:cNvPr id="7" name="TextBox 6"/>
          <p:cNvSpPr txBox="1"/>
          <p:nvPr/>
        </p:nvSpPr>
        <p:spPr>
          <a:xfrm>
            <a:off x="233275" y="1573184"/>
            <a:ext cx="8636405" cy="5170646"/>
          </a:xfrm>
          <a:prstGeom prst="rect">
            <a:avLst/>
          </a:prstGeom>
          <a:noFill/>
        </p:spPr>
        <p:txBody>
          <a:bodyPr wrap="square">
            <a:spAutoFit/>
          </a:bodyPr>
          <a:lstStyle/>
          <a:p>
            <a:pPr marL="342900" indent="-342900" algn="just" fontAlgn="base">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Fundamentals: Networking Technologies, Protocols, and Use Cases for the Internet of Things" by David Hanes, Gonzalo </a:t>
            </a:r>
            <a:r>
              <a:rPr lang="en-IN" sz="2000" dirty="0" err="1">
                <a:latin typeface="Times New Roman" panose="02020603050405020304" pitchFamily="18" charset="0"/>
                <a:cs typeface="Times New Roman" panose="02020603050405020304" pitchFamily="18" charset="0"/>
              </a:rPr>
              <a:t>Salgueiro</a:t>
            </a:r>
            <a:r>
              <a:rPr lang="en-IN" sz="2000" dirty="0">
                <a:latin typeface="Times New Roman" panose="02020603050405020304" pitchFamily="18" charset="0"/>
                <a:cs typeface="Times New Roman" panose="02020603050405020304" pitchFamily="18" charset="0"/>
              </a:rPr>
              <a:t>, Patrick </a:t>
            </a:r>
            <a:r>
              <a:rPr lang="en-IN" sz="2000" dirty="0" err="1">
                <a:latin typeface="Times New Roman" panose="02020603050405020304" pitchFamily="18" charset="0"/>
                <a:cs typeface="Times New Roman" panose="02020603050405020304" pitchFamily="18" charset="0"/>
              </a:rPr>
              <a:t>Grossetete</a:t>
            </a:r>
            <a:r>
              <a:rPr lang="en-IN" sz="2000" dirty="0">
                <a:latin typeface="Times New Roman" panose="02020603050405020304" pitchFamily="18" charset="0"/>
                <a:cs typeface="Times New Roman" panose="02020603050405020304" pitchFamily="18" charset="0"/>
              </a:rPr>
              <a:t>, Rob Barton, and Jerome </a:t>
            </a:r>
            <a:r>
              <a:rPr lang="en-IN" sz="2000" dirty="0" smtClean="0">
                <a:latin typeface="Times New Roman" panose="02020603050405020304" pitchFamily="18" charset="0"/>
                <a:cs typeface="Times New Roman" panose="02020603050405020304" pitchFamily="18" charset="0"/>
              </a:rPr>
              <a:t>Henry(2022). </a:t>
            </a:r>
          </a:p>
          <a:p>
            <a:pPr algn="just" fontAlgn="base">
              <a:lnSpc>
                <a:spcPct val="150000"/>
              </a:lnSpc>
            </a:pPr>
            <a:endParaRPr lang="en-IN" sz="2000" dirty="0" smtClean="0">
              <a:latin typeface="Times New Roman" panose="02020603050405020304" pitchFamily="18" charset="0"/>
              <a:cs typeface="Times New Roman" panose="02020603050405020304" pitchFamily="18" charset="0"/>
            </a:endParaRPr>
          </a:p>
          <a:p>
            <a:pPr marL="342900" indent="-342900" algn="just" fontAlgn="base">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2] Sharma, S., &amp; Singh, V. (2023). "Recent Advances in Cloud Computing: A Review." International Journal of Advanced Research in Computer Science, 14(2), 45-58. </a:t>
            </a:r>
          </a:p>
          <a:p>
            <a:pPr marL="342900" indent="-342900" algn="just" fontAlgn="base">
              <a:lnSpc>
                <a:spcPct val="150000"/>
              </a:lnSpc>
              <a:buFont typeface="Arial" panose="020B0604020202020204" pitchFamily="34" charset="0"/>
              <a:buChar char="•"/>
            </a:pPr>
            <a:endParaRPr lang="en-IN" sz="2000" dirty="0" smtClean="0">
              <a:latin typeface="Times New Roman" panose="02020603050405020304" pitchFamily="18" charset="0"/>
              <a:cs typeface="Times New Roman" panose="02020603050405020304" pitchFamily="18" charset="0"/>
            </a:endParaRPr>
          </a:p>
          <a:p>
            <a:pPr marL="342900" indent="-342900" algn="just" fontAlgn="base">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3] Li, Y., Wang, S., &amp; Zhang, Y. (2023). "Real-Time Data Processing Framework for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Applications in Cloud Computing Environment." IEEE Internet of Things Journal, 10(5), 3725- 3735. </a:t>
            </a:r>
            <a:endPar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22</a:t>
            </a:fld>
            <a:endParaRPr lang="en-IN">
              <a:solidFill>
                <a:prstClr val="black">
                  <a:tint val="75000"/>
                </a:prstClr>
              </a:solidFill>
            </a:endParaRPr>
          </a:p>
        </p:txBody>
      </p:sp>
      <p:pic>
        <p:nvPicPr>
          <p:cNvPr id="8194" name="Picture 2" descr="Free Google Thank You Slide &amp; PowerPoint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22" y="1264920"/>
            <a:ext cx="8696959" cy="4892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921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01AF0-D8BA-4D5A-B7C0-9D75EC9DB88D}"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3</a:t>
            </a:fld>
            <a:endParaRPr lang="en-IN">
              <a:solidFill>
                <a:prstClr val="black">
                  <a:tint val="75000"/>
                </a:prstClr>
              </a:solidFill>
            </a:endParaRPr>
          </a:p>
        </p:txBody>
      </p:sp>
      <p:sp>
        <p:nvSpPr>
          <p:cNvPr id="5" name="TextBox 4"/>
          <p:cNvSpPr txBox="1"/>
          <p:nvPr/>
        </p:nvSpPr>
        <p:spPr>
          <a:xfrm>
            <a:off x="2113961" y="923879"/>
            <a:ext cx="4576712" cy="58356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Abstract</a:t>
            </a:r>
          </a:p>
        </p:txBody>
      </p:sp>
      <p:sp>
        <p:nvSpPr>
          <p:cNvPr id="7" name="TextBox 6"/>
          <p:cNvSpPr txBox="1"/>
          <p:nvPr/>
        </p:nvSpPr>
        <p:spPr>
          <a:xfrm>
            <a:off x="220345" y="1749552"/>
            <a:ext cx="8643239" cy="4971924"/>
          </a:xfrm>
          <a:prstGeom prst="rect">
            <a:avLst/>
          </a:prstGeom>
          <a:noFill/>
        </p:spPr>
        <p:txBody>
          <a:bodyPr wrap="square">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CloudViz</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project aims to develop a highly responsive and scalable dashboard leveraging advanced cloud computing technologies to visualize and analyze real-time data streams. This system will integrate data from a myriad of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 and diverse APIs, processing it in real-time using cloud-based services, and presenting it through an intuitive, interactive interface. By harnessing the computational power and elasticity of cloud platforms, the project demonstrates significant advancements in handling dynamic data streams efficiently, thereby enhancing monitoring and decision-making processes across healthcare, finance, logistics, smart cities, and other sectors demanding immediate insights.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4</a:t>
            </a:fld>
            <a:endParaRPr lang="en-IN">
              <a:solidFill>
                <a:prstClr val="black">
                  <a:tint val="75000"/>
                </a:prstClr>
              </a:solidFill>
            </a:endParaRPr>
          </a:p>
        </p:txBody>
      </p:sp>
      <p:sp>
        <p:nvSpPr>
          <p:cNvPr id="5" name="TextBox 4"/>
          <p:cNvSpPr txBox="1"/>
          <p:nvPr/>
        </p:nvSpPr>
        <p:spPr>
          <a:xfrm>
            <a:off x="3322183" y="899474"/>
            <a:ext cx="4576712" cy="829945"/>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Introduction</a:t>
            </a:r>
          </a:p>
        </p:txBody>
      </p:sp>
      <p:sp>
        <p:nvSpPr>
          <p:cNvPr id="6" name="Rectangle 1"/>
          <p:cNvSpPr>
            <a:spLocks noChangeArrowheads="1"/>
          </p:cNvSpPr>
          <p:nvPr/>
        </p:nvSpPr>
        <p:spPr bwMode="auto">
          <a:xfrm>
            <a:off x="628650" y="1904874"/>
            <a:ext cx="809510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gn="just" eaLnBrk="0" fontAlgn="base" hangingPunct="0">
              <a:lnSpc>
                <a:spcPct val="150000"/>
              </a:lnSpc>
              <a:spcBef>
                <a:spcPct val="0"/>
              </a:spcBef>
              <a:spcAft>
                <a:spcPct val="0"/>
              </a:spcAft>
            </a:pPr>
            <a:r>
              <a:rPr lang="en-US" sz="2000" dirty="0">
                <a:latin typeface="Times New Roman" panose="02020603050405020304" pitchFamily="18" charset="0"/>
                <a:cs typeface="Times New Roman" panose="02020603050405020304" pitchFamily="18" charset="0"/>
              </a:rPr>
              <a:t>In the modern data-driven world, the need for real-time data visualization has become essential across various industries.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 generate continuous streams of data, and APIs provide dynamic data updates that necessitate immediate processing and visualization for actionable insights. This project utilizes the computational power and scalability of cloud computing to create a real-time data visualization dashboard, enabling users to monitor and analyze live data streams effectively. The dashboard is designed to be robust, scalable, and user-friendly, catering to the diverse needs of industries such as healthcare, finance, logistics, and smart cities.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5</a:t>
            </a:fld>
            <a:endParaRPr lang="en-IN">
              <a:solidFill>
                <a:prstClr val="black">
                  <a:tint val="75000"/>
                </a:prstClr>
              </a:solidFill>
            </a:endParaRPr>
          </a:p>
        </p:txBody>
      </p:sp>
      <p:pic>
        <p:nvPicPr>
          <p:cNvPr id="3074" name="Picture 2" descr="An In-Depth Guide to Real-Time Analytics - Stri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21" y="1706880"/>
            <a:ext cx="8351885" cy="348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6</a:t>
            </a:fld>
            <a:endParaRPr lang="en-IN">
              <a:solidFill>
                <a:prstClr val="black">
                  <a:tint val="75000"/>
                </a:prstClr>
              </a:solidFill>
            </a:endParaRPr>
          </a:p>
        </p:txBody>
      </p:sp>
      <p:sp>
        <p:nvSpPr>
          <p:cNvPr id="5" name="TextBox 4"/>
          <p:cNvSpPr txBox="1"/>
          <p:nvPr/>
        </p:nvSpPr>
        <p:spPr>
          <a:xfrm>
            <a:off x="1657350" y="790373"/>
            <a:ext cx="6374876" cy="742511"/>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Existing </a:t>
            </a:r>
            <a:r>
              <a:rPr lang="en-US" sz="3200" b="1" dirty="0" smtClean="0">
                <a:latin typeface="Times New Roman" panose="02020603050405020304" pitchFamily="18" charset="0"/>
                <a:cs typeface="Times New Roman" panose="02020603050405020304" pitchFamily="18" charset="0"/>
              </a:rPr>
              <a:t>System: Literature </a:t>
            </a:r>
            <a:r>
              <a:rPr lang="en-US" sz="3200" b="1" dirty="0">
                <a:latin typeface="Times New Roman" panose="02020603050405020304" pitchFamily="18" charset="0"/>
                <a:cs typeface="Times New Roman" panose="02020603050405020304" pitchFamily="18" charset="0"/>
              </a:rPr>
              <a:t>Survey</a:t>
            </a:r>
            <a:endParaRPr lang="en-IN"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76225" y="2261235"/>
            <a:ext cx="8596630" cy="3274614"/>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Current data visualization solutions often struggle to meet the demands of real-time data processing and visualization from diverse and dynamic sources such as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 and APIs. Traditional systems typically rely on on-premises infrastructure and relational databases, which are ill-equipped to handle the scale and velocity of data generated by modern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ecosystems. These systems often encounter performance bottlenecks and scalability issues when tasked with processing and visualizing large volumes of real-time data.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7</a:t>
            </a:fld>
            <a:endParaRPr lang="en-IN">
              <a:solidFill>
                <a:prstClr val="black">
                  <a:tint val="75000"/>
                </a:prstClr>
              </a:solidFill>
            </a:endParaRPr>
          </a:p>
        </p:txBody>
      </p:sp>
      <p:sp>
        <p:nvSpPr>
          <p:cNvPr id="5" name="TextBox 4"/>
          <p:cNvSpPr txBox="1"/>
          <p:nvPr/>
        </p:nvSpPr>
        <p:spPr>
          <a:xfrm>
            <a:off x="3381866" y="621326"/>
            <a:ext cx="4576712" cy="58356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Objectives</a:t>
            </a:r>
            <a:endParaRPr lang="en-IN"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61913" y="1206100"/>
            <a:ext cx="8377287" cy="517064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a:t>
            </a:r>
            <a:r>
              <a:rPr lang="en-IN" sz="2000" dirty="0" smtClean="0">
                <a:latin typeface="Times New Roman" panose="02020603050405020304" pitchFamily="18" charset="0"/>
                <a:cs typeface="Times New Roman" panose="02020603050405020304" pitchFamily="18" charset="0"/>
              </a:rPr>
              <a:t>develop a scalable dashboard using AWS that can effectively scale to handle large volumes </a:t>
            </a:r>
            <a:r>
              <a:rPr lang="en-IN" sz="2000" dirty="0" smtClean="0">
                <a:latin typeface="Times New Roman" panose="02020603050405020304" pitchFamily="18" charset="0"/>
                <a:cs typeface="Times New Roman" panose="02020603050405020304" pitchFamily="18" charset="0"/>
              </a:rPr>
              <a:t>of real-time data.</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a:t>
            </a:r>
            <a:r>
              <a:rPr lang="en-IN" sz="2000" dirty="0" smtClean="0">
                <a:latin typeface="Times New Roman" panose="02020603050405020304" pitchFamily="18" charset="0"/>
                <a:cs typeface="Times New Roman" panose="02020603050405020304" pitchFamily="18" charset="0"/>
              </a:rPr>
              <a:t>implement robust data aggregation pipelines to </a:t>
            </a:r>
            <a:r>
              <a:rPr lang="en-IN" sz="2000" dirty="0" err="1" smtClean="0">
                <a:latin typeface="Times New Roman" panose="02020603050405020304" pitchFamily="18" charset="0"/>
                <a:cs typeface="Times New Roman" panose="02020603050405020304" pitchFamily="18" charset="0"/>
              </a:rPr>
              <a:t>inget</a:t>
            </a:r>
            <a:r>
              <a:rPr lang="en-IN" sz="2000" dirty="0" smtClean="0">
                <a:latin typeface="Times New Roman" panose="02020603050405020304" pitchFamily="18" charset="0"/>
                <a:cs typeface="Times New Roman" panose="02020603050405020304" pitchFamily="18" charset="0"/>
              </a:rPr>
              <a:t> and process real time data from various sources including </a:t>
            </a:r>
            <a:r>
              <a:rPr lang="en-IN" sz="2000" dirty="0" err="1" smtClean="0">
                <a:latin typeface="Times New Roman" panose="02020603050405020304" pitchFamily="18" charset="0"/>
                <a:cs typeface="Times New Roman" panose="02020603050405020304" pitchFamily="18" charset="0"/>
              </a:rPr>
              <a:t>IoT</a:t>
            </a:r>
            <a:r>
              <a:rPr lang="en-IN" sz="2000" dirty="0" smtClean="0">
                <a:latin typeface="Times New Roman" panose="02020603050405020304" pitchFamily="18" charset="0"/>
                <a:cs typeface="Times New Roman" panose="02020603050405020304" pitchFamily="18" charset="0"/>
              </a:rPr>
              <a:t> devices and APIs.</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ptimize </a:t>
            </a:r>
            <a:r>
              <a:rPr lang="en-US" sz="2000" dirty="0">
                <a:latin typeface="Times New Roman" panose="02020603050405020304" pitchFamily="18" charset="0"/>
                <a:cs typeface="Times New Roman" panose="02020603050405020304" pitchFamily="18" charset="0"/>
              </a:rPr>
              <a:t>data processing pipelines and visualization components to ensure minimal latency and high throughput</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a:t>
            </a:r>
            <a:r>
              <a:rPr lang="en-IN" sz="2000" dirty="0" smtClean="0">
                <a:latin typeface="Times New Roman" panose="02020603050405020304" pitchFamily="18" charset="0"/>
                <a:cs typeface="Times New Roman" panose="02020603050405020304" pitchFamily="18" charset="0"/>
              </a:rPr>
              <a:t>enhance</a:t>
            </a:r>
            <a:r>
              <a:rPr lang="en-US" sz="2000" dirty="0" smtClean="0"/>
              <a:t> </a:t>
            </a:r>
            <a:r>
              <a:rPr lang="en-US" sz="2000" dirty="0">
                <a:latin typeface="Times New Roman" panose="02020603050405020304" pitchFamily="18" charset="0"/>
                <a:cs typeface="Times New Roman" panose="02020603050405020304" pitchFamily="18" charset="0"/>
              </a:rPr>
              <a:t>real-time data processing and analytics, the project will leverage </a:t>
            </a:r>
            <a:r>
              <a:rPr lang="en-US" sz="2000" dirty="0" err="1" smtClean="0">
                <a:latin typeface="Times New Roman" panose="02020603050405020304" pitchFamily="18" charset="0"/>
                <a:cs typeface="Times New Roman" panose="02020603050405020304" pitchFamily="18" charset="0"/>
              </a:rPr>
              <a:t>serverless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computing with AWS Lambda, Google Cloud Functions, or Azure Functions. </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demonstrate the scalability and efficiency of Hadoop MapReduce in real-world applications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8</a:t>
            </a:fld>
            <a:endParaRPr lang="en-IN">
              <a:solidFill>
                <a:prstClr val="black">
                  <a:tint val="75000"/>
                </a:prstClr>
              </a:solidFill>
            </a:endParaRPr>
          </a:p>
        </p:txBody>
      </p:sp>
      <p:sp>
        <p:nvSpPr>
          <p:cNvPr id="5" name="TextBox 4"/>
          <p:cNvSpPr txBox="1"/>
          <p:nvPr/>
        </p:nvSpPr>
        <p:spPr>
          <a:xfrm>
            <a:off x="2816259" y="1460062"/>
            <a:ext cx="4576712" cy="829945"/>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8650" y="2458084"/>
            <a:ext cx="7791958" cy="3381883"/>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There is an increasing demand for systems capable of visualizing real-time data from various sources to support instantaneous decision-making. Traditional data visualization systems are inadequate for real-time applications due to their inability to handle dynamic data streams efficiently, lack of scalability, and integration challenges. This project addresses these limitations by utilizing cloud computing to provide a robust solution for </a:t>
            </a:r>
            <a:r>
              <a:rPr lang="en-US" sz="2000" dirty="0" err="1">
                <a:latin typeface="Times New Roman" panose="02020603050405020304" pitchFamily="18" charset="0"/>
                <a:cs typeface="Times New Roman" panose="02020603050405020304" pitchFamily="18" charset="0"/>
              </a:rPr>
              <a:t>realtime</a:t>
            </a:r>
            <a:r>
              <a:rPr lang="en-US" sz="2000" dirty="0">
                <a:latin typeface="Times New Roman" panose="02020603050405020304" pitchFamily="18" charset="0"/>
                <a:cs typeface="Times New Roman" panose="02020603050405020304" pitchFamily="18" charset="0"/>
              </a:rPr>
              <a:t> data visualization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BC37-64A5-474E-9E65-1F0D30ACE715}" type="datetime1">
              <a:rPr lang="en-IN" smtClean="0">
                <a:solidFill>
                  <a:prstClr val="black">
                    <a:tint val="75000"/>
                  </a:prstClr>
                </a:solidFill>
              </a:rPr>
              <a:t>27-06-2024</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t>9</a:t>
            </a:fld>
            <a:endParaRPr lang="en-IN">
              <a:solidFill>
                <a:prstClr val="black">
                  <a:tint val="75000"/>
                </a:prstClr>
              </a:solidFill>
            </a:endParaRPr>
          </a:p>
        </p:txBody>
      </p:sp>
      <p:sp>
        <p:nvSpPr>
          <p:cNvPr id="5" name="TextBox 4"/>
          <p:cNvSpPr txBox="1"/>
          <p:nvPr/>
        </p:nvSpPr>
        <p:spPr>
          <a:xfrm>
            <a:off x="3014221" y="1165225"/>
            <a:ext cx="4576712" cy="829945"/>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Proposed System </a:t>
            </a:r>
            <a:endParaRPr lang="en-IN"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8650" y="2382156"/>
            <a:ext cx="7886699" cy="5170646"/>
          </a:xfrm>
          <a:prstGeom prst="rect">
            <a:avLst/>
          </a:prstGeom>
          <a:noFill/>
        </p:spPr>
        <p:txBody>
          <a:bodyPr wrap="square">
            <a:spAutoFit/>
          </a:bodyPr>
          <a:lstStyle/>
          <a:p>
            <a:pPr indent="0" algn="just">
              <a:lnSpc>
                <a:spcPct val="150000"/>
              </a:lnSpc>
              <a:buNone/>
            </a:pPr>
            <a:r>
              <a:rPr lang="en-IN" sz="2000" dirty="0">
                <a:latin typeface="Times New Roman" panose="02020603050405020304" pitchFamily="18" charset="0"/>
                <a:cs typeface="Times New Roman" panose="02020603050405020304" pitchFamily="18" charset="0"/>
              </a:rPr>
              <a:t>Utilize cloud-based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platforms like AWS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Core, Google Cloud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Core, and Azure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Hub for secure and scalable data ingestion from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devices, and integrate RESTful APIs for continuous data updates. Implement scalable, fault-tolerant data processing pipelines with Apache Kafka, AWS Kinesis, Google Cloud Dataflow, or Azure Stream Analytics, and leverage </a:t>
            </a:r>
            <a:r>
              <a:rPr lang="en-IN" sz="2000" dirty="0" err="1">
                <a:latin typeface="Times New Roman" panose="02020603050405020304" pitchFamily="18" charset="0"/>
                <a:cs typeface="Times New Roman" panose="02020603050405020304" pitchFamily="18" charset="0"/>
              </a:rPr>
              <a:t>serverless</a:t>
            </a:r>
            <a:r>
              <a:rPr lang="en-IN" sz="2000" dirty="0">
                <a:latin typeface="Times New Roman" panose="02020603050405020304" pitchFamily="18" charset="0"/>
                <a:cs typeface="Times New Roman" panose="02020603050405020304" pitchFamily="18" charset="0"/>
              </a:rPr>
              <a:t> computing technologies such as AWS Lambda, Google Cloud Functions, and Azure Functions for real-time analytics. </a:t>
            </a:r>
            <a:endParaRPr lang="en-IN" sz="20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IN" sz="20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IN" sz="20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IN" sz="20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1324</Words>
  <Application>Microsoft Office PowerPoint</Application>
  <PresentationFormat>On-screen Show (4:3)</PresentationFormat>
  <Paragraphs>146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Lucida Sans</vt:lpstr>
      <vt:lpstr>Open Sans</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dc:creator>
  <cp:lastModifiedBy>Admin</cp:lastModifiedBy>
  <cp:revision>71</cp:revision>
  <dcterms:created xsi:type="dcterms:W3CDTF">2019-02-22T15:27:00Z</dcterms:created>
  <dcterms:modified xsi:type="dcterms:W3CDTF">2024-06-27T16:15:06Z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C0E1828ECFC345E6B5A8420538F4DFE4_13</vt:lpwstr>
  </property>
  <property fmtid="{D5CDD505-2E9C-101B-9397-08002B2CF9AE}" pid="3" name="KSOProductBuildVer">
    <vt:lpwstr>1033-12.2.0.17119</vt:lpwstr>
  </property>
</Properties>
</file>