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07" name="Title Text"/>
          <p:cNvSpPr txBox="1"/>
          <p:nvPr>
            <p:ph type="title"/>
          </p:nvPr>
        </p:nvSpPr>
        <p:spPr>
          <a:xfrm>
            <a:off x="632174" y="920625"/>
            <a:ext cx="7679702" cy="726901"/>
          </a:xfrm>
          <a:prstGeom prst="rect">
            <a:avLst/>
          </a:prstGeom>
        </p:spPr>
        <p:txBody>
          <a:bodyPr anchor="ctr"/>
          <a:lstStyle>
            <a:lvl1pPr>
              <a:defRPr>
                <a:latin typeface="League Spartan Medium"/>
                <a:ea typeface="League Spartan Medium"/>
                <a:cs typeface="League Spartan Medium"/>
                <a:sym typeface="League Spartan Medium"/>
              </a:defRPr>
            </a:lvl1pPr>
          </a:lstStyle>
          <a:p>
            <a:pPr/>
            <a:r>
              <a:t>Title Text</a:t>
            </a:r>
          </a:p>
        </p:txBody>
      </p:sp>
      <p:sp>
        <p:nvSpPr>
          <p:cNvPr id="108" name="Body Level One…"/>
          <p:cNvSpPr txBox="1"/>
          <p:nvPr>
            <p:ph type="body" sz="half" idx="1"/>
          </p:nvPr>
        </p:nvSpPr>
        <p:spPr>
          <a:xfrm>
            <a:off x="632174" y="1717350"/>
            <a:ext cx="5056801" cy="1959600"/>
          </a:xfrm>
          <a:prstGeom prst="rect">
            <a:avLst/>
          </a:prstGeom>
        </p:spPr>
        <p:txBody>
          <a:bodyPr/>
          <a:lstStyle>
            <a:lvl1pPr indent="-311150">
              <a:buSzPts val="1300"/>
              <a:buFont typeface="Helvetica"/>
              <a:defRPr sz="1300">
                <a:latin typeface="Inter"/>
                <a:ea typeface="Inter"/>
                <a:cs typeface="Inter"/>
                <a:sym typeface="Inter"/>
              </a:defRPr>
            </a:lvl1pPr>
            <a:lvl2pPr marL="939800" indent="-330200">
              <a:buSzPts val="1300"/>
              <a:buFont typeface="Helvetica"/>
              <a:defRPr sz="1300">
                <a:latin typeface="Inter"/>
                <a:ea typeface="Inter"/>
                <a:cs typeface="Inter"/>
                <a:sym typeface="Inter"/>
              </a:defRPr>
            </a:lvl2pPr>
            <a:lvl3pPr marL="1397000" indent="-330200">
              <a:buSzPts val="1300"/>
              <a:buFont typeface="Helvetica"/>
              <a:defRPr sz="1300">
                <a:latin typeface="Inter"/>
                <a:ea typeface="Inter"/>
                <a:cs typeface="Inter"/>
                <a:sym typeface="Inter"/>
              </a:defRPr>
            </a:lvl3pPr>
            <a:lvl4pPr marL="1854200" indent="-330200">
              <a:buSzPts val="1300"/>
              <a:buFont typeface="Helvetica"/>
              <a:defRPr sz="1300">
                <a:latin typeface="Inter"/>
                <a:ea typeface="Inter"/>
                <a:cs typeface="Inter"/>
                <a:sym typeface="Inter"/>
              </a:defRPr>
            </a:lvl4pPr>
            <a:lvl5pPr marL="2311400" indent="-330200">
              <a:buSzPts val="1300"/>
              <a:buFont typeface="Helvetica"/>
              <a:defRPr sz="1300">
                <a:latin typeface="Inter"/>
                <a:ea typeface="Inter"/>
                <a:cs typeface="Inter"/>
                <a:sym typeface="Inter"/>
              </a:defRPr>
            </a:lvl5pPr>
          </a:lstStyle>
          <a:p>
            <a:pPr/>
            <a:r>
              <a:t>Body Level One</a:t>
            </a:r>
          </a:p>
          <a:p>
            <a:pPr lvl="1"/>
            <a:r>
              <a:t>Body Level Two</a:t>
            </a:r>
          </a:p>
          <a:p>
            <a:pPr lvl="2"/>
            <a:r>
              <a:t>Body Level Three</a:t>
            </a:r>
          </a:p>
          <a:p>
            <a:pPr lvl="3"/>
            <a:r>
              <a:t>Body Level Four</a:t>
            </a:r>
          </a:p>
          <a:p>
            <a:pPr lvl="4"/>
            <a:r>
              <a:t>Body Level Five</a:t>
            </a:r>
          </a:p>
        </p:txBody>
      </p:sp>
      <p:pic>
        <p:nvPicPr>
          <p:cNvPr id="109" name="Google Shape;58;p14" descr="Google Shape;58;p14"/>
          <p:cNvPicPr>
            <a:picLocks noChangeAspect="1"/>
          </p:cNvPicPr>
          <p:nvPr/>
        </p:nvPicPr>
        <p:blipFill>
          <a:blip r:embed="rId2">
            <a:extLst/>
          </a:blip>
          <a:stretch>
            <a:fillRect/>
          </a:stretch>
        </p:blipFill>
        <p:spPr>
          <a:xfrm rot="5400000">
            <a:off x="727196" y="475900"/>
            <a:ext cx="374905" cy="374905"/>
          </a:xfrm>
          <a:prstGeom prst="rect">
            <a:avLst/>
          </a:prstGeom>
          <a:ln w="12700">
            <a:miter lim="400000"/>
          </a:ln>
        </p:spPr>
      </p:pic>
      <p:pic>
        <p:nvPicPr>
          <p:cNvPr id="110" name="Google Shape;59;p14" descr="Google Shape;59;p14"/>
          <p:cNvPicPr>
            <a:picLocks noChangeAspect="1"/>
          </p:cNvPicPr>
          <p:nvPr/>
        </p:nvPicPr>
        <p:blipFill>
          <a:blip r:embed="rId3">
            <a:extLst/>
          </a:blip>
          <a:srcRect l="7870" t="0" r="4470" b="0"/>
          <a:stretch>
            <a:fillRect/>
          </a:stretch>
        </p:blipFill>
        <p:spPr>
          <a:xfrm rot="5399995">
            <a:off x="5161977" y="1270986"/>
            <a:ext cx="5149824" cy="2601528"/>
          </a:xfrm>
          <a:prstGeom prst="rect">
            <a:avLst/>
          </a:prstGeom>
          <a:ln w="12700">
            <a:miter lim="400000"/>
          </a:ln>
        </p:spPr>
      </p:pic>
      <p:sp>
        <p:nvSpPr>
          <p:cNvPr id="111" name="Slide Number"/>
          <p:cNvSpPr txBox="1"/>
          <p:nvPr>
            <p:ph type="sldNum" sz="quarter" idx="2"/>
          </p:nvPr>
        </p:nvSpPr>
        <p:spPr>
          <a:prstGeom prst="rect">
            <a:avLst/>
          </a:prstGeom>
        </p:spPr>
        <p:txBody>
          <a:bodyPr>
            <a:spAutoFit/>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pic>
        <p:nvPicPr>
          <p:cNvPr id="118" name="Google Shape;62;p15" descr="Google Shape;62;p15"/>
          <p:cNvPicPr>
            <a:picLocks noChangeAspect="1"/>
          </p:cNvPicPr>
          <p:nvPr/>
        </p:nvPicPr>
        <p:blipFill>
          <a:blip r:embed="rId2">
            <a:extLst/>
          </a:blip>
          <a:stretch>
            <a:fillRect/>
          </a:stretch>
        </p:blipFill>
        <p:spPr>
          <a:xfrm>
            <a:off x="5899074" y="1913100"/>
            <a:ext cx="3244927" cy="3230400"/>
          </a:xfrm>
          <a:prstGeom prst="rect">
            <a:avLst/>
          </a:prstGeom>
          <a:ln w="12700">
            <a:miter lim="400000"/>
          </a:ln>
        </p:spPr>
      </p:pic>
      <p:sp>
        <p:nvSpPr>
          <p:cNvPr id="119" name="Google Shape;63;p15"/>
          <p:cNvSpPr/>
          <p:nvPr>
            <p:ph type="pic" sz="half" idx="21"/>
          </p:nvPr>
        </p:nvSpPr>
        <p:spPr>
          <a:xfrm>
            <a:off x="5843075" y="632300"/>
            <a:ext cx="2615101" cy="3918901"/>
          </a:xfrm>
          <a:prstGeom prst="rect">
            <a:avLst/>
          </a:prstGeom>
        </p:spPr>
        <p:txBody>
          <a:bodyPr lIns="91439" tIns="45719" rIns="91439" bIns="45719">
            <a:noAutofit/>
          </a:bodyPr>
          <a:lstStyle/>
          <a:p>
            <a:pPr/>
          </a:p>
        </p:txBody>
      </p:sp>
      <p:sp>
        <p:nvSpPr>
          <p:cNvPr id="120" name="Title Text"/>
          <p:cNvSpPr txBox="1"/>
          <p:nvPr>
            <p:ph type="title"/>
          </p:nvPr>
        </p:nvSpPr>
        <p:spPr>
          <a:xfrm>
            <a:off x="632174" y="920625"/>
            <a:ext cx="5046002" cy="726901"/>
          </a:xfrm>
          <a:prstGeom prst="rect">
            <a:avLst/>
          </a:prstGeom>
        </p:spPr>
        <p:txBody>
          <a:bodyPr anchor="ctr"/>
          <a:lstStyle>
            <a:lvl1pPr>
              <a:defRPr sz="2400">
                <a:latin typeface="League Spartan Medium"/>
                <a:ea typeface="League Spartan Medium"/>
                <a:cs typeface="League Spartan Medium"/>
                <a:sym typeface="League Spartan Medium"/>
              </a:defRPr>
            </a:lvl1pPr>
          </a:lstStyle>
          <a:p>
            <a:pPr/>
            <a:r>
              <a:t>Title Text</a:t>
            </a:r>
          </a:p>
        </p:txBody>
      </p:sp>
      <p:pic>
        <p:nvPicPr>
          <p:cNvPr id="121" name="Google Shape;65;p15" descr="Google Shape;65;p15"/>
          <p:cNvPicPr>
            <a:picLocks noChangeAspect="1"/>
          </p:cNvPicPr>
          <p:nvPr/>
        </p:nvPicPr>
        <p:blipFill>
          <a:blip r:embed="rId3">
            <a:extLst/>
          </a:blip>
          <a:stretch>
            <a:fillRect/>
          </a:stretch>
        </p:blipFill>
        <p:spPr>
          <a:xfrm rot="5400000">
            <a:off x="727196" y="475900"/>
            <a:ext cx="374905" cy="374905"/>
          </a:xfrm>
          <a:prstGeom prst="rect">
            <a:avLst/>
          </a:prstGeom>
          <a:ln w="12700">
            <a:miter lim="400000"/>
          </a:ln>
        </p:spPr>
      </p:pic>
      <p:sp>
        <p:nvSpPr>
          <p:cNvPr id="122" name="Body Level One…"/>
          <p:cNvSpPr txBox="1"/>
          <p:nvPr>
            <p:ph type="body" sz="quarter" idx="1"/>
          </p:nvPr>
        </p:nvSpPr>
        <p:spPr>
          <a:xfrm>
            <a:off x="642700" y="1723725"/>
            <a:ext cx="3605101" cy="1964701"/>
          </a:xfrm>
          <a:prstGeom prst="rect">
            <a:avLst/>
          </a:prstGeom>
        </p:spPr>
        <p:txBody>
          <a:bodyPr/>
          <a:lstStyle>
            <a:lvl1pPr marL="311150" indent="-165100">
              <a:buClrTx/>
              <a:buSzTx/>
              <a:buFontTx/>
              <a:buNone/>
              <a:defRPr sz="1300">
                <a:latin typeface="Inter"/>
                <a:ea typeface="Inter"/>
                <a:cs typeface="Inter"/>
                <a:sym typeface="Inter"/>
              </a:defRPr>
            </a:lvl1pPr>
            <a:lvl2pPr marL="311150" indent="298450">
              <a:buClrTx/>
              <a:buSzTx/>
              <a:buFontTx/>
              <a:buNone/>
              <a:defRPr sz="1300">
                <a:latin typeface="Inter"/>
                <a:ea typeface="Inter"/>
                <a:cs typeface="Inter"/>
                <a:sym typeface="Inter"/>
              </a:defRPr>
            </a:lvl2pPr>
            <a:lvl3pPr marL="311150" indent="755650">
              <a:buClrTx/>
              <a:buSzTx/>
              <a:buFontTx/>
              <a:buNone/>
              <a:defRPr sz="1300">
                <a:latin typeface="Inter"/>
                <a:ea typeface="Inter"/>
                <a:cs typeface="Inter"/>
                <a:sym typeface="Inter"/>
              </a:defRPr>
            </a:lvl3pPr>
            <a:lvl4pPr marL="311150" indent="1212850">
              <a:buClrTx/>
              <a:buSzTx/>
              <a:buFontTx/>
              <a:buNone/>
              <a:defRPr sz="1300">
                <a:latin typeface="Inter"/>
                <a:ea typeface="Inter"/>
                <a:cs typeface="Inter"/>
                <a:sym typeface="Inter"/>
              </a:defRPr>
            </a:lvl4pPr>
            <a:lvl5pPr marL="311150" indent="1670050">
              <a:buClrTx/>
              <a:buSzTx/>
              <a:buFontTx/>
              <a:buNone/>
              <a:defRPr sz="1300">
                <a:latin typeface="Inter"/>
                <a:ea typeface="Inter"/>
                <a:cs typeface="Inter"/>
                <a:sym typeface="Inter"/>
              </a:defRPr>
            </a:lvl5p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spAutoFit/>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2">
    <p:spTree>
      <p:nvGrpSpPr>
        <p:cNvPr id="1" name=""/>
        <p:cNvGrpSpPr/>
        <p:nvPr/>
      </p:nvGrpSpPr>
      <p:grpSpPr>
        <a:xfrm>
          <a:off x="0" y="0"/>
          <a:ext cx="0" cy="0"/>
          <a:chOff x="0" y="0"/>
          <a:chExt cx="0" cy="0"/>
        </a:xfrm>
      </p:grpSpPr>
      <p:pic>
        <p:nvPicPr>
          <p:cNvPr id="130" name="Google Shape;69;p16" descr="Google Shape;69;p16"/>
          <p:cNvPicPr>
            <a:picLocks noChangeAspect="1"/>
          </p:cNvPicPr>
          <p:nvPr/>
        </p:nvPicPr>
        <p:blipFill>
          <a:blip r:embed="rId2">
            <a:alphaModFix amt="50000"/>
            <a:extLst/>
          </a:blip>
          <a:stretch>
            <a:fillRect/>
          </a:stretch>
        </p:blipFill>
        <p:spPr>
          <a:xfrm>
            <a:off x="7170473" y="3178798"/>
            <a:ext cx="1973528" cy="1964702"/>
          </a:xfrm>
          <a:prstGeom prst="rect">
            <a:avLst/>
          </a:prstGeom>
          <a:ln w="12700">
            <a:miter lim="400000"/>
          </a:ln>
        </p:spPr>
      </p:pic>
      <p:sp>
        <p:nvSpPr>
          <p:cNvPr id="131" name="Title Text"/>
          <p:cNvSpPr txBox="1"/>
          <p:nvPr>
            <p:ph type="title"/>
          </p:nvPr>
        </p:nvSpPr>
        <p:spPr>
          <a:xfrm>
            <a:off x="632174" y="920625"/>
            <a:ext cx="6485101" cy="726901"/>
          </a:xfrm>
          <a:prstGeom prst="rect">
            <a:avLst/>
          </a:prstGeom>
        </p:spPr>
        <p:txBody>
          <a:bodyPr anchor="ctr"/>
          <a:lstStyle>
            <a:lvl1pPr>
              <a:defRPr sz="2400">
                <a:latin typeface="League Spartan Medium"/>
                <a:ea typeface="League Spartan Medium"/>
                <a:cs typeface="League Spartan Medium"/>
                <a:sym typeface="League Spartan Medium"/>
              </a:defRPr>
            </a:lvl1pPr>
          </a:lstStyle>
          <a:p>
            <a:pPr/>
            <a:r>
              <a:t>Title Text</a:t>
            </a:r>
          </a:p>
        </p:txBody>
      </p:sp>
      <p:pic>
        <p:nvPicPr>
          <p:cNvPr id="132" name="Google Shape;71;p16" descr="Google Shape;71;p16"/>
          <p:cNvPicPr>
            <a:picLocks noChangeAspect="1"/>
          </p:cNvPicPr>
          <p:nvPr/>
        </p:nvPicPr>
        <p:blipFill>
          <a:blip r:embed="rId3">
            <a:extLst/>
          </a:blip>
          <a:stretch>
            <a:fillRect/>
          </a:stretch>
        </p:blipFill>
        <p:spPr>
          <a:xfrm rot="5400000">
            <a:off x="727196" y="475900"/>
            <a:ext cx="374905" cy="374905"/>
          </a:xfrm>
          <a:prstGeom prst="rect">
            <a:avLst/>
          </a:prstGeom>
          <a:ln w="12700">
            <a:miter lim="400000"/>
          </a:ln>
        </p:spPr>
      </p:pic>
      <p:sp>
        <p:nvSpPr>
          <p:cNvPr id="133" name="Body Level One…"/>
          <p:cNvSpPr txBox="1"/>
          <p:nvPr>
            <p:ph type="body" sz="half" idx="1"/>
          </p:nvPr>
        </p:nvSpPr>
        <p:spPr>
          <a:xfrm>
            <a:off x="642700" y="1589399"/>
            <a:ext cx="6474601" cy="1964702"/>
          </a:xfrm>
          <a:prstGeom prst="rect">
            <a:avLst/>
          </a:prstGeom>
        </p:spPr>
        <p:txBody>
          <a:bodyPr/>
          <a:lstStyle>
            <a:lvl1pPr marL="311150" indent="-165100">
              <a:buClrTx/>
              <a:buSzTx/>
              <a:buFontTx/>
              <a:buNone/>
              <a:defRPr sz="1300">
                <a:latin typeface="Inter"/>
                <a:ea typeface="Inter"/>
                <a:cs typeface="Inter"/>
                <a:sym typeface="Inter"/>
              </a:defRPr>
            </a:lvl1pPr>
            <a:lvl2pPr marL="311150" indent="298450">
              <a:buClrTx/>
              <a:buSzTx/>
              <a:buFontTx/>
              <a:buNone/>
              <a:defRPr sz="1300">
                <a:latin typeface="Inter"/>
                <a:ea typeface="Inter"/>
                <a:cs typeface="Inter"/>
                <a:sym typeface="Inter"/>
              </a:defRPr>
            </a:lvl2pPr>
            <a:lvl3pPr marL="311150" indent="755650">
              <a:buClrTx/>
              <a:buSzTx/>
              <a:buFontTx/>
              <a:buNone/>
              <a:defRPr sz="1300">
                <a:latin typeface="Inter"/>
                <a:ea typeface="Inter"/>
                <a:cs typeface="Inter"/>
                <a:sym typeface="Inter"/>
              </a:defRPr>
            </a:lvl3pPr>
            <a:lvl4pPr marL="311150" indent="1212850">
              <a:buClrTx/>
              <a:buSzTx/>
              <a:buFontTx/>
              <a:buNone/>
              <a:defRPr sz="1300">
                <a:latin typeface="Inter"/>
                <a:ea typeface="Inter"/>
                <a:cs typeface="Inter"/>
                <a:sym typeface="Inter"/>
              </a:defRPr>
            </a:lvl4pPr>
            <a:lvl5pPr marL="311150" indent="1670050">
              <a:buClrTx/>
              <a:buSzTx/>
              <a:buFontTx/>
              <a:buNone/>
              <a:defRPr sz="1300">
                <a:latin typeface="Inter"/>
                <a:ea typeface="Inter"/>
                <a:cs typeface="Inter"/>
                <a:sym typeface="Inter"/>
              </a:defRPr>
            </a:lvl5pPr>
          </a:lstStyle>
          <a:p>
            <a:pPr/>
            <a:r>
              <a:t>Body Level One</a:t>
            </a:r>
          </a:p>
          <a:p>
            <a:pPr lvl="1"/>
            <a:r>
              <a:t>Body Level Two</a:t>
            </a:r>
          </a:p>
          <a:p>
            <a:pPr lvl="2"/>
            <a:r>
              <a:t>Body Level Three</a:t>
            </a:r>
          </a:p>
          <a:p>
            <a:pPr lvl="3"/>
            <a:r>
              <a:t>Body Level Four</a:t>
            </a:r>
          </a:p>
          <a:p>
            <a:pPr lvl="4"/>
            <a:r>
              <a:t>Body Level Five</a:t>
            </a:r>
          </a:p>
        </p:txBody>
      </p:sp>
      <p:sp>
        <p:nvSpPr>
          <p:cNvPr id="134" name="Slide Number"/>
          <p:cNvSpPr txBox="1"/>
          <p:nvPr>
            <p:ph type="sldNum" sz="quarter" idx="2"/>
          </p:nvPr>
        </p:nvSpPr>
        <p:spPr>
          <a:prstGeom prst="rect">
            <a:avLst/>
          </a:prstGeom>
        </p:spPr>
        <p:txBody>
          <a:bodyPr>
            <a:spAutoFit/>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
    <p:spTree>
      <p:nvGrpSpPr>
        <p:cNvPr id="1" name=""/>
        <p:cNvGrpSpPr/>
        <p:nvPr/>
      </p:nvGrpSpPr>
      <p:grpSpPr>
        <a:xfrm>
          <a:off x="0" y="0"/>
          <a:ext cx="0" cy="0"/>
          <a:chOff x="0" y="0"/>
          <a:chExt cx="0" cy="0"/>
        </a:xfrm>
      </p:grpSpPr>
      <p:pic>
        <p:nvPicPr>
          <p:cNvPr id="141" name="Google Shape;74;p17" descr="Google Shape;74;p17"/>
          <p:cNvPicPr>
            <a:picLocks noChangeAspect="1"/>
          </p:cNvPicPr>
          <p:nvPr/>
        </p:nvPicPr>
        <p:blipFill>
          <a:blip r:embed="rId2">
            <a:extLst/>
          </a:blip>
          <a:srcRect l="0" t="0" r="49205" b="0"/>
          <a:stretch>
            <a:fillRect/>
          </a:stretch>
        </p:blipFill>
        <p:spPr>
          <a:xfrm flipH="1">
            <a:off x="0" y="-348138"/>
            <a:ext cx="1836600" cy="3599402"/>
          </a:xfrm>
          <a:prstGeom prst="rect">
            <a:avLst/>
          </a:prstGeom>
          <a:ln w="12700">
            <a:miter lim="400000"/>
          </a:ln>
        </p:spPr>
      </p:pic>
      <p:pic>
        <p:nvPicPr>
          <p:cNvPr id="142" name="Google Shape;75;p17" descr="Google Shape;75;p17"/>
          <p:cNvPicPr>
            <a:picLocks noChangeAspect="1"/>
          </p:cNvPicPr>
          <p:nvPr/>
        </p:nvPicPr>
        <p:blipFill>
          <a:blip r:embed="rId2">
            <a:extLst/>
          </a:blip>
          <a:srcRect l="0" t="0" r="49205" b="0"/>
          <a:stretch>
            <a:fillRect/>
          </a:stretch>
        </p:blipFill>
        <p:spPr>
          <a:xfrm rot="10800000">
            <a:off x="-1" y="1892237"/>
            <a:ext cx="1836601" cy="3599401"/>
          </a:xfrm>
          <a:prstGeom prst="rect">
            <a:avLst/>
          </a:prstGeom>
          <a:ln w="12700">
            <a:miter lim="400000"/>
          </a:ln>
        </p:spPr>
      </p:pic>
      <p:sp>
        <p:nvSpPr>
          <p:cNvPr id="143" name="Google Shape;77;p17"/>
          <p:cNvSpPr/>
          <p:nvPr>
            <p:ph type="pic" sz="half" idx="21"/>
          </p:nvPr>
        </p:nvSpPr>
        <p:spPr>
          <a:xfrm>
            <a:off x="642699" y="632300"/>
            <a:ext cx="2615102" cy="3918901"/>
          </a:xfrm>
          <a:prstGeom prst="rect">
            <a:avLst/>
          </a:prstGeom>
        </p:spPr>
        <p:txBody>
          <a:bodyPr lIns="91439" tIns="45719" rIns="91439" bIns="45719">
            <a:noAutofit/>
          </a:bodyPr>
          <a:lstStyle/>
          <a:p>
            <a:pPr/>
          </a:p>
        </p:txBody>
      </p:sp>
      <p:sp>
        <p:nvSpPr>
          <p:cNvPr id="144" name="Google Shape;78;p17"/>
          <p:cNvSpPr/>
          <p:nvPr/>
        </p:nvSpPr>
        <p:spPr>
          <a:xfrm rot="21599304">
            <a:off x="8410219" y="4392494"/>
            <a:ext cx="742351" cy="739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572"/>
                </a:moveTo>
                <a:cubicBezTo>
                  <a:pt x="0" y="9658"/>
                  <a:pt x="9671" y="0"/>
                  <a:pt x="21600" y="0"/>
                </a:cubicBezTo>
                <a:lnTo>
                  <a:pt x="21600" y="21600"/>
                </a:lnTo>
                <a:close/>
              </a:path>
            </a:pathLst>
          </a:custGeom>
          <a:gradFill>
            <a:gsLst>
              <a:gs pos="0">
                <a:srgbClr val="FFC982"/>
              </a:gs>
              <a:gs pos="100000">
                <a:srgbClr val="F58F09"/>
              </a:gs>
            </a:gsLst>
            <a:path path="circle">
              <a:fillToRect l="37721" t="-19636" r="62278" b="119636"/>
            </a:path>
          </a:gradFill>
          <a:ln>
            <a:solidFill>
              <a:srgbClr val="FF9900"/>
            </a:solidFill>
          </a:ln>
        </p:spPr>
        <p:txBody>
          <a:bodyPr lIns="0" tIns="0" rIns="0" bIns="0" anchor="ctr"/>
          <a:lstStyle/>
          <a:p>
            <a:pPr>
              <a:defRPr>
                <a:solidFill>
                  <a:srgbClr val="2C2C2C"/>
                </a:solidFill>
              </a:defRPr>
            </a:pPr>
          </a:p>
        </p:txBody>
      </p:sp>
      <p:sp>
        <p:nvSpPr>
          <p:cNvPr id="145" name="Title Text"/>
          <p:cNvSpPr txBox="1"/>
          <p:nvPr>
            <p:ph type="title"/>
          </p:nvPr>
        </p:nvSpPr>
        <p:spPr>
          <a:xfrm>
            <a:off x="4722074" y="997399"/>
            <a:ext cx="3589801" cy="650101"/>
          </a:xfrm>
          <a:prstGeom prst="rect">
            <a:avLst/>
          </a:prstGeom>
        </p:spPr>
        <p:txBody>
          <a:bodyPr anchor="ctr"/>
          <a:lstStyle>
            <a:lvl1pPr>
              <a:defRPr sz="2400">
                <a:latin typeface="League Spartan Medium"/>
                <a:ea typeface="League Spartan Medium"/>
                <a:cs typeface="League Spartan Medium"/>
                <a:sym typeface="League Spartan Medium"/>
              </a:defRPr>
            </a:lvl1pPr>
          </a:lstStyle>
          <a:p>
            <a:pPr/>
            <a:r>
              <a:t>Title Text</a:t>
            </a:r>
          </a:p>
        </p:txBody>
      </p:sp>
      <p:sp>
        <p:nvSpPr>
          <p:cNvPr id="146" name="Google Shape;80;p17"/>
          <p:cNvSpPr/>
          <p:nvPr/>
        </p:nvSpPr>
        <p:spPr>
          <a:xfrm>
            <a:off x="4800600" y="632300"/>
            <a:ext cx="775500" cy="131401"/>
          </a:xfrm>
          <a:prstGeom prst="roundRect">
            <a:avLst>
              <a:gd name="adj" fmla="val 50000"/>
            </a:avLst>
          </a:prstGeom>
          <a:solidFill>
            <a:srgbClr val="F47C00"/>
          </a:solidFill>
          <a:ln w="12700">
            <a:miter lim="400000"/>
          </a:ln>
        </p:spPr>
        <p:txBody>
          <a:bodyPr lIns="0" tIns="0" rIns="0" bIns="0" anchor="ctr"/>
          <a:lstStyle/>
          <a:p>
            <a:pPr/>
          </a:p>
        </p:txBody>
      </p:sp>
      <p:sp>
        <p:nvSpPr>
          <p:cNvPr id="147" name="Body Level One…"/>
          <p:cNvSpPr txBox="1"/>
          <p:nvPr>
            <p:ph type="body" sz="quarter" idx="1"/>
          </p:nvPr>
        </p:nvSpPr>
        <p:spPr>
          <a:xfrm>
            <a:off x="4722074" y="1959149"/>
            <a:ext cx="3589801" cy="1964702"/>
          </a:xfrm>
          <a:prstGeom prst="rect">
            <a:avLst/>
          </a:prstGeom>
        </p:spPr>
        <p:txBody>
          <a:bodyPr/>
          <a:lstStyle>
            <a:lvl1pPr marL="311150" indent="-165100">
              <a:buClrTx/>
              <a:buSzTx/>
              <a:buFontTx/>
              <a:buNone/>
              <a:defRPr sz="1300">
                <a:latin typeface="Inter"/>
                <a:ea typeface="Inter"/>
                <a:cs typeface="Inter"/>
                <a:sym typeface="Inter"/>
              </a:defRPr>
            </a:lvl1pPr>
            <a:lvl2pPr marL="311150" indent="298450">
              <a:buClrTx/>
              <a:buSzTx/>
              <a:buFontTx/>
              <a:buNone/>
              <a:defRPr sz="1300">
                <a:latin typeface="Inter"/>
                <a:ea typeface="Inter"/>
                <a:cs typeface="Inter"/>
                <a:sym typeface="Inter"/>
              </a:defRPr>
            </a:lvl2pPr>
            <a:lvl3pPr marL="311150" indent="755650">
              <a:buClrTx/>
              <a:buSzTx/>
              <a:buFontTx/>
              <a:buNone/>
              <a:defRPr sz="1300">
                <a:latin typeface="Inter"/>
                <a:ea typeface="Inter"/>
                <a:cs typeface="Inter"/>
                <a:sym typeface="Inter"/>
              </a:defRPr>
            </a:lvl3pPr>
            <a:lvl4pPr marL="311150" indent="1212850">
              <a:buClrTx/>
              <a:buSzTx/>
              <a:buFontTx/>
              <a:buNone/>
              <a:defRPr sz="1300">
                <a:latin typeface="Inter"/>
                <a:ea typeface="Inter"/>
                <a:cs typeface="Inter"/>
                <a:sym typeface="Inter"/>
              </a:defRPr>
            </a:lvl4pPr>
            <a:lvl5pPr marL="311150" indent="1670050">
              <a:buClrTx/>
              <a:buSzTx/>
              <a:buFontTx/>
              <a:buNone/>
              <a:defRPr sz="1300">
                <a:latin typeface="Inter"/>
                <a:ea typeface="Inter"/>
                <a:cs typeface="Inter"/>
                <a:sym typeface="Inter"/>
              </a:defRPr>
            </a:lvl5pPr>
          </a:lstStyle>
          <a:p>
            <a:pPr/>
            <a:r>
              <a:t>Body Level One</a:t>
            </a:r>
          </a:p>
          <a:p>
            <a:pPr lvl="1"/>
            <a:r>
              <a:t>Body Level Two</a:t>
            </a:r>
          </a:p>
          <a:p>
            <a:pPr lvl="2"/>
            <a:r>
              <a:t>Body Level Three</a:t>
            </a:r>
          </a:p>
          <a:p>
            <a:pPr lvl="3"/>
            <a:r>
              <a:t>Body Level Four</a:t>
            </a:r>
          </a:p>
          <a:p>
            <a:pPr lvl="4"/>
            <a:r>
              <a:t>Body Level Five</a:t>
            </a:r>
          </a:p>
        </p:txBody>
      </p:sp>
      <p:sp>
        <p:nvSpPr>
          <p:cNvPr id="148" name="Slide Number"/>
          <p:cNvSpPr txBox="1"/>
          <p:nvPr>
            <p:ph type="sldNum" sz="quarter" idx="2"/>
          </p:nvPr>
        </p:nvSpPr>
        <p:spPr>
          <a:prstGeom prst="rect">
            <a:avLst/>
          </a:prstGeom>
        </p:spPr>
        <p:txBody>
          <a:bodyPr>
            <a:spAutoFit/>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_1">
    <p:spTree>
      <p:nvGrpSpPr>
        <p:cNvPr id="1" name=""/>
        <p:cNvGrpSpPr/>
        <p:nvPr/>
      </p:nvGrpSpPr>
      <p:grpSpPr>
        <a:xfrm>
          <a:off x="0" y="0"/>
          <a:ext cx="0" cy="0"/>
          <a:chOff x="0" y="0"/>
          <a:chExt cx="0" cy="0"/>
        </a:xfrm>
      </p:grpSpPr>
      <p:sp>
        <p:nvSpPr>
          <p:cNvPr id="155" name="Body Level One…"/>
          <p:cNvSpPr txBox="1"/>
          <p:nvPr>
            <p:ph type="body" sz="quarter" idx="1"/>
          </p:nvPr>
        </p:nvSpPr>
        <p:spPr>
          <a:xfrm>
            <a:off x="383074" y="1908899"/>
            <a:ext cx="2469002" cy="407401"/>
          </a:xfrm>
          <a:prstGeom prst="rect">
            <a:avLst/>
          </a:prstGeom>
        </p:spPr>
        <p:txBody>
          <a:bodyPr/>
          <a:lstStyle>
            <a:lvl1pPr marL="311150" indent="-165100">
              <a:buClrTx/>
              <a:buSzTx/>
              <a:buFontTx/>
              <a:buNone/>
              <a:defRPr sz="1200">
                <a:latin typeface="Inter"/>
                <a:ea typeface="Inter"/>
                <a:cs typeface="Inter"/>
                <a:sym typeface="Inter"/>
              </a:defRPr>
            </a:lvl1pPr>
            <a:lvl2pPr marL="311150" indent="298450">
              <a:buClrTx/>
              <a:buSzTx/>
              <a:buFontTx/>
              <a:buNone/>
              <a:defRPr sz="1200">
                <a:latin typeface="Inter"/>
                <a:ea typeface="Inter"/>
                <a:cs typeface="Inter"/>
                <a:sym typeface="Inter"/>
              </a:defRPr>
            </a:lvl2pPr>
            <a:lvl3pPr marL="311150" indent="755650">
              <a:buClrTx/>
              <a:buSzTx/>
              <a:buFontTx/>
              <a:buNone/>
              <a:defRPr sz="1200">
                <a:latin typeface="Inter"/>
                <a:ea typeface="Inter"/>
                <a:cs typeface="Inter"/>
                <a:sym typeface="Inter"/>
              </a:defRPr>
            </a:lvl3pPr>
            <a:lvl4pPr marL="311150" indent="1212850">
              <a:buClrTx/>
              <a:buSzTx/>
              <a:buFontTx/>
              <a:buNone/>
              <a:defRPr sz="1200">
                <a:latin typeface="Inter"/>
                <a:ea typeface="Inter"/>
                <a:cs typeface="Inter"/>
                <a:sym typeface="Inter"/>
              </a:defRPr>
            </a:lvl4pPr>
            <a:lvl5pPr marL="311150" indent="1670050">
              <a:buClrTx/>
              <a:buSzTx/>
              <a:buFontTx/>
              <a:buNone/>
              <a:defRPr sz="1200">
                <a:latin typeface="Inter"/>
                <a:ea typeface="Inter"/>
                <a:cs typeface="Inter"/>
                <a:sym typeface="Inter"/>
              </a:defRPr>
            </a:lvl5pPr>
          </a:lstStyle>
          <a:p>
            <a:pPr/>
            <a:r>
              <a:t>Body Level One</a:t>
            </a:r>
          </a:p>
          <a:p>
            <a:pPr lvl="1"/>
            <a:r>
              <a:t>Body Level Two</a:t>
            </a:r>
          </a:p>
          <a:p>
            <a:pPr lvl="2"/>
            <a:r>
              <a:t>Body Level Three</a:t>
            </a:r>
          </a:p>
          <a:p>
            <a:pPr lvl="3"/>
            <a:r>
              <a:t>Body Level Four</a:t>
            </a:r>
          </a:p>
          <a:p>
            <a:pPr lvl="4"/>
            <a:r>
              <a:t>Body Level Five</a:t>
            </a:r>
          </a:p>
        </p:txBody>
      </p:sp>
      <p:pic>
        <p:nvPicPr>
          <p:cNvPr id="156" name="Google Shape;86;p18" descr="Google Shape;86;p18"/>
          <p:cNvPicPr>
            <a:picLocks noChangeAspect="1"/>
          </p:cNvPicPr>
          <p:nvPr/>
        </p:nvPicPr>
        <p:blipFill>
          <a:blip r:embed="rId2">
            <a:extLst/>
          </a:blip>
          <a:srcRect l="0" t="0" r="49205" b="13463"/>
          <a:stretch>
            <a:fillRect/>
          </a:stretch>
        </p:blipFill>
        <p:spPr>
          <a:xfrm flipH="1">
            <a:off x="8024" y="3162568"/>
            <a:ext cx="1168202" cy="1980901"/>
          </a:xfrm>
          <a:prstGeom prst="rect">
            <a:avLst/>
          </a:prstGeom>
          <a:ln w="12700">
            <a:miter lim="400000"/>
          </a:ln>
        </p:spPr>
      </p:pic>
      <p:sp>
        <p:nvSpPr>
          <p:cNvPr id="157" name="Title Text"/>
          <p:cNvSpPr txBox="1"/>
          <p:nvPr>
            <p:ph type="title"/>
          </p:nvPr>
        </p:nvSpPr>
        <p:spPr>
          <a:xfrm>
            <a:off x="383074" y="1011549"/>
            <a:ext cx="7753502" cy="636001"/>
          </a:xfrm>
          <a:prstGeom prst="rect">
            <a:avLst/>
          </a:prstGeom>
        </p:spPr>
        <p:txBody>
          <a:bodyPr anchor="ctr"/>
          <a:lstStyle>
            <a:lvl1pPr>
              <a:defRPr sz="2400">
                <a:latin typeface="League Spartan Medium"/>
                <a:ea typeface="League Spartan Medium"/>
                <a:cs typeface="League Spartan Medium"/>
                <a:sym typeface="League Spartan Medium"/>
              </a:defRPr>
            </a:lvl1pPr>
          </a:lstStyle>
          <a:p>
            <a:pPr/>
            <a:r>
              <a:t>Title Text</a:t>
            </a:r>
          </a:p>
        </p:txBody>
      </p:sp>
      <p:pic>
        <p:nvPicPr>
          <p:cNvPr id="158" name="Google Shape;89;p18" descr="Google Shape;89;p18"/>
          <p:cNvPicPr>
            <a:picLocks noChangeAspect="1"/>
          </p:cNvPicPr>
          <p:nvPr/>
        </p:nvPicPr>
        <p:blipFill>
          <a:blip r:embed="rId3">
            <a:extLst/>
          </a:blip>
          <a:stretch>
            <a:fillRect/>
          </a:stretch>
        </p:blipFill>
        <p:spPr>
          <a:xfrm rot="5400000">
            <a:off x="467571" y="475900"/>
            <a:ext cx="374905" cy="374905"/>
          </a:xfrm>
          <a:prstGeom prst="rect">
            <a:avLst/>
          </a:prstGeom>
          <a:ln w="12700">
            <a:miter lim="400000"/>
          </a:ln>
        </p:spPr>
      </p:pic>
      <p:sp>
        <p:nvSpPr>
          <p:cNvPr id="159" name="Slide Number"/>
          <p:cNvSpPr txBox="1"/>
          <p:nvPr>
            <p:ph type="sldNum" sz="quarter" idx="2"/>
          </p:nvPr>
        </p:nvSpPr>
        <p:spPr>
          <a:prstGeom prst="rect">
            <a:avLst/>
          </a:prstGeom>
        </p:spPr>
        <p:txBody>
          <a:bodyPr>
            <a:spAutoFit/>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_1_1">
    <p:spTree>
      <p:nvGrpSpPr>
        <p:cNvPr id="1" name=""/>
        <p:cNvGrpSpPr/>
        <p:nvPr/>
      </p:nvGrpSpPr>
      <p:grpSpPr>
        <a:xfrm>
          <a:off x="0" y="0"/>
          <a:ext cx="0" cy="0"/>
          <a:chOff x="0" y="0"/>
          <a:chExt cx="0" cy="0"/>
        </a:xfrm>
      </p:grpSpPr>
      <p:sp>
        <p:nvSpPr>
          <p:cNvPr id="166" name="Title Text"/>
          <p:cNvSpPr txBox="1"/>
          <p:nvPr>
            <p:ph type="title"/>
          </p:nvPr>
        </p:nvSpPr>
        <p:spPr>
          <a:xfrm>
            <a:off x="530399" y="2208300"/>
            <a:ext cx="8083201" cy="726901"/>
          </a:xfrm>
          <a:prstGeom prst="rect">
            <a:avLst/>
          </a:prstGeom>
        </p:spPr>
        <p:txBody>
          <a:bodyPr anchor="ctr"/>
          <a:lstStyle>
            <a:lvl1pPr algn="ctr">
              <a:defRPr>
                <a:latin typeface="League Spartan Medium"/>
                <a:ea typeface="League Spartan Medium"/>
                <a:cs typeface="League Spartan Medium"/>
                <a:sym typeface="League Spartan Medium"/>
              </a:defRPr>
            </a:lvl1pPr>
          </a:lstStyle>
          <a:p>
            <a:pPr/>
            <a:r>
              <a:t>Title Text</a:t>
            </a:r>
          </a:p>
        </p:txBody>
      </p:sp>
      <p:pic>
        <p:nvPicPr>
          <p:cNvPr id="167" name="Google Shape;93;p19" descr="Google Shape;93;p19"/>
          <p:cNvPicPr>
            <a:picLocks noChangeAspect="1"/>
          </p:cNvPicPr>
          <p:nvPr/>
        </p:nvPicPr>
        <p:blipFill>
          <a:blip r:embed="rId2">
            <a:extLst/>
          </a:blip>
          <a:stretch>
            <a:fillRect/>
          </a:stretch>
        </p:blipFill>
        <p:spPr>
          <a:xfrm>
            <a:off x="4054824" y="1117275"/>
            <a:ext cx="590076" cy="590076"/>
          </a:xfrm>
          <a:prstGeom prst="rect">
            <a:avLst/>
          </a:prstGeom>
          <a:ln w="12700">
            <a:miter lim="400000"/>
          </a:ln>
        </p:spPr>
      </p:pic>
      <p:sp>
        <p:nvSpPr>
          <p:cNvPr id="168" name="Slide Number"/>
          <p:cNvSpPr txBox="1"/>
          <p:nvPr>
            <p:ph type="sldNum" sz="quarter" idx="2"/>
          </p:nvPr>
        </p:nvSpPr>
        <p:spPr>
          <a:prstGeom prst="rect">
            <a:avLst/>
          </a:prstGeom>
        </p:spPr>
        <p:txBody>
          <a:bodyPr>
            <a:spAutoFit/>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p:spTree>
      <p:nvGrpSpPr>
        <p:cNvPr id="1" name=""/>
        <p:cNvGrpSpPr/>
        <p:nvPr/>
      </p:nvGrpSpPr>
      <p:grpSpPr>
        <a:xfrm>
          <a:off x="0" y="0"/>
          <a:ext cx="0" cy="0"/>
          <a:chOff x="0" y="0"/>
          <a:chExt cx="0" cy="0"/>
        </a:xfrm>
      </p:grpSpPr>
      <p:sp>
        <p:nvSpPr>
          <p:cNvPr id="175"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otnet.microsoft.com/en-us/download/dotnet"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localhost:5001/swagger/index.html"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www.postgresqltutorial.com/postgresql-getting-started/install-postgresql/" TargetMode="External"/><Relationship Id="rId3" Type="http://schemas.openxmlformats.org/officeDocument/2006/relationships/hyperlink" Target="https://www.postgresqltutorial.com/postgresql-getting-started/install-postgresql-macos/" TargetMode="External"/><Relationship Id="rId4" Type="http://schemas.openxmlformats.org/officeDocument/2006/relationships/hyperlink" Target="https://www.postgresqltutorial.com/postgresql-getting-started/install-postgresql-linux/"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99;p21"/>
          <p:cNvSpPr txBox="1"/>
          <p:nvPr>
            <p:ph type="ctrTitle"/>
          </p:nvPr>
        </p:nvSpPr>
        <p:spPr>
          <a:xfrm>
            <a:off x="311707" y="744575"/>
            <a:ext cx="8520602" cy="2052599"/>
          </a:xfrm>
          <a:prstGeom prst="rect">
            <a:avLst/>
          </a:prstGeom>
        </p:spPr>
        <p:txBody>
          <a:bodyPr/>
          <a:lstStyle>
            <a:lvl1pPr>
              <a:defRPr sz="3000"/>
            </a:lvl1pPr>
          </a:lstStyle>
          <a:p>
            <a:pPr/>
            <a:r>
              <a:t>Mesleki Gelişim Programları</a:t>
            </a:r>
          </a:p>
        </p:txBody>
      </p:sp>
      <p:sp>
        <p:nvSpPr>
          <p:cNvPr id="185" name="Google Shape;100;p21"/>
          <p:cNvSpPr txBox="1"/>
          <p:nvPr>
            <p:ph type="subTitle" sz="quarter" idx="1"/>
          </p:nvPr>
        </p:nvSpPr>
        <p:spPr>
          <a:xfrm>
            <a:off x="311699" y="2834125"/>
            <a:ext cx="8520602" cy="792601"/>
          </a:xfrm>
          <a:prstGeom prst="rect">
            <a:avLst/>
          </a:prstGeom>
        </p:spPr>
        <p:txBody>
          <a:bodyPr/>
          <a:lstStyle>
            <a:lvl1pPr marL="0" indent="0">
              <a:lnSpc>
                <a:spcPct val="80000"/>
              </a:lnSpc>
              <a:defRPr sz="2500">
                <a:solidFill>
                  <a:srgbClr val="000000"/>
                </a:solidFill>
              </a:defRPr>
            </a:lvl1pPr>
          </a:lstStyle>
          <a:p>
            <a:pPr/>
            <a:r>
              <a:t>.Net Core ile Web Uygulamaları Geliştirme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151;p30"/>
          <p:cNvSpPr txBox="1"/>
          <p:nvPr>
            <p:ph type="title"/>
          </p:nvPr>
        </p:nvSpPr>
        <p:spPr>
          <a:xfrm>
            <a:off x="1329449" y="270500"/>
            <a:ext cx="6485102" cy="726901"/>
          </a:xfrm>
          <a:prstGeom prst="rect">
            <a:avLst/>
          </a:prstGeom>
        </p:spPr>
        <p:txBody>
          <a:bodyPr/>
          <a:lstStyle/>
          <a:p>
            <a:pPr defTabSz="585215">
              <a:lnSpc>
                <a:spcPct val="97826"/>
              </a:lnSpc>
              <a:spcBef>
                <a:spcPts val="4100"/>
              </a:spcBef>
              <a:defRPr sz="1536">
                <a:solidFill>
                  <a:srgbClr val="292929"/>
                </a:solidFill>
                <a:latin typeface="+mn-lt"/>
                <a:ea typeface="+mn-ea"/>
                <a:cs typeface="+mn-cs"/>
                <a:sym typeface="Arial"/>
              </a:defRPr>
            </a:pPr>
            <a:r>
              <a:t>API Yaklaşımı</a:t>
            </a:r>
            <a:br/>
            <a:r>
              <a:t>(Application Programming Interface = Uygulama Programlama Arayüzü)</a:t>
            </a:r>
          </a:p>
        </p:txBody>
      </p:sp>
      <p:sp>
        <p:nvSpPr>
          <p:cNvPr id="211" name="Google Shape;152;p30"/>
          <p:cNvSpPr txBox="1"/>
          <p:nvPr>
            <p:ph type="body" idx="1"/>
          </p:nvPr>
        </p:nvSpPr>
        <p:spPr>
          <a:xfrm>
            <a:off x="642699" y="997399"/>
            <a:ext cx="6474602" cy="4035001"/>
          </a:xfrm>
          <a:prstGeom prst="rect">
            <a:avLst/>
          </a:prstGeom>
        </p:spPr>
        <p:txBody>
          <a:bodyPr/>
          <a:lstStyle/>
          <a:p>
            <a:pPr indent="-311150">
              <a:defRPr sz="1000">
                <a:solidFill>
                  <a:srgbClr val="000000"/>
                </a:solidFill>
                <a:latin typeface="+mn-lt"/>
                <a:ea typeface="+mn-ea"/>
                <a:cs typeface="+mn-cs"/>
                <a:sym typeface="Arial"/>
              </a:defRPr>
            </a:pPr>
            <a:r>
              <a:t>API (Application Programming Interface), yazılım bileşenlerinin diğer yazılımlar tarafından kullanılmasını</a:t>
            </a:r>
          </a:p>
          <a:p>
            <a:pPr indent="-311150">
              <a:defRPr sz="1000">
                <a:solidFill>
                  <a:srgbClr val="000000"/>
                </a:solidFill>
                <a:latin typeface="+mn-lt"/>
                <a:ea typeface="+mn-ea"/>
                <a:cs typeface="+mn-cs"/>
                <a:sym typeface="Arial"/>
              </a:defRPr>
            </a:pPr>
            <a:r>
              <a:t>sağlayan bir set kurallar ve protokollerden oluşur.</a:t>
            </a:r>
          </a:p>
          <a:p>
            <a:pPr indent="-311150">
              <a:defRPr sz="1000">
                <a:solidFill>
                  <a:srgbClr val="000000"/>
                </a:solidFill>
                <a:latin typeface="+mn-lt"/>
                <a:ea typeface="+mn-ea"/>
                <a:cs typeface="+mn-cs"/>
                <a:sym typeface="Arial"/>
              </a:defRPr>
            </a:pPr>
          </a:p>
          <a:p>
            <a:pPr indent="-311150">
              <a:defRPr sz="1000">
                <a:solidFill>
                  <a:srgbClr val="000000"/>
                </a:solidFill>
                <a:latin typeface="+mn-lt"/>
                <a:ea typeface="+mn-ea"/>
                <a:cs typeface="+mn-cs"/>
                <a:sym typeface="Arial"/>
              </a:defRPr>
            </a:pPr>
            <a:r>
              <a:t>API'ler, uygulamalar arasında veri paylaşımını, işlev çağrılarını veya diğer türde iletişimleri kolaylaştırır. Bir web</a:t>
            </a:r>
          </a:p>
          <a:p>
            <a:pPr indent="-311150">
              <a:defRPr sz="1000">
                <a:solidFill>
                  <a:srgbClr val="000000"/>
                </a:solidFill>
                <a:latin typeface="+mn-lt"/>
                <a:ea typeface="+mn-ea"/>
                <a:cs typeface="+mn-cs"/>
                <a:sym typeface="Arial"/>
              </a:defRPr>
            </a:pPr>
            <a:r>
              <a:t>uygulaması, sunucu tabanlı bir API kullanarak diğer uygulamalardan veri alabilir veya veri gönderebilir. API’ler,</a:t>
            </a:r>
          </a:p>
          <a:p>
            <a:pPr indent="-311150">
              <a:defRPr sz="1000">
                <a:solidFill>
                  <a:srgbClr val="000000"/>
                </a:solidFill>
                <a:latin typeface="+mn-lt"/>
                <a:ea typeface="+mn-ea"/>
                <a:cs typeface="+mn-cs"/>
                <a:sym typeface="Arial"/>
              </a:defRPr>
            </a:pPr>
            <a:r>
              <a:t>istemci ve sunucu arasında bir köprü görevi görür ve uygulamaların bağımsız olarak çalışmasını sağlar.</a:t>
            </a:r>
          </a:p>
          <a:p>
            <a:pPr indent="-311150">
              <a:defRPr sz="1000">
                <a:solidFill>
                  <a:srgbClr val="000000"/>
                </a:solidFill>
                <a:latin typeface="+mn-lt"/>
                <a:ea typeface="+mn-ea"/>
                <a:cs typeface="+mn-cs"/>
                <a:sym typeface="Arial"/>
              </a:defRPr>
            </a:pPr>
          </a:p>
          <a:p>
            <a:pPr indent="-311150">
              <a:defRPr sz="1000">
                <a:solidFill>
                  <a:srgbClr val="000000"/>
                </a:solidFill>
                <a:latin typeface="+mn-lt"/>
                <a:ea typeface="+mn-ea"/>
                <a:cs typeface="+mn-cs"/>
                <a:sym typeface="Arial"/>
              </a:defRPr>
            </a:pPr>
            <a:r>
              <a:t>API yaklaşımı, çeşitli protokoller ve veri formatlarını kullanabilir. Örneğin, web uygulamaları genellikle HTTP</a:t>
            </a:r>
          </a:p>
          <a:p>
            <a:pPr indent="-311150">
              <a:defRPr sz="1000">
                <a:solidFill>
                  <a:srgbClr val="000000"/>
                </a:solidFill>
                <a:latin typeface="+mn-lt"/>
                <a:ea typeface="+mn-ea"/>
                <a:cs typeface="+mn-cs"/>
                <a:sym typeface="Arial"/>
              </a:defRPr>
            </a:pPr>
            <a:r>
              <a:t>(Hypertext Transfer Protocol) protokolünü kullanarak RESTful API'ler sağlar. Bu durumda, API istekleri HTTP</a:t>
            </a:r>
          </a:p>
          <a:p>
            <a:pPr indent="-311150">
              <a:defRPr sz="1000">
                <a:solidFill>
                  <a:srgbClr val="000000"/>
                </a:solidFill>
                <a:latin typeface="+mn-lt"/>
                <a:ea typeface="+mn-ea"/>
                <a:cs typeface="+mn-cs"/>
                <a:sym typeface="Arial"/>
              </a:defRPr>
            </a:pPr>
            <a:r>
              <a:t>metotları (GET, POST, PUT, DELETE vb.) ile gerçekleştirilir ve yanıtlar JSON veya XML gibi veri formatlarında</a:t>
            </a:r>
          </a:p>
          <a:p>
            <a:pPr indent="-311150">
              <a:defRPr sz="1000">
                <a:solidFill>
                  <a:srgbClr val="000000"/>
                </a:solidFill>
                <a:latin typeface="+mn-lt"/>
                <a:ea typeface="+mn-ea"/>
                <a:cs typeface="+mn-cs"/>
                <a:sym typeface="Arial"/>
              </a:defRPr>
            </a:pPr>
            <a:r>
              <a:t>döner.</a:t>
            </a:r>
          </a:p>
        </p:txBody>
      </p:sp>
      <p:pic>
        <p:nvPicPr>
          <p:cNvPr id="212" name="Resim 4" descr="Resim 4"/>
          <p:cNvPicPr>
            <a:picLocks noChangeAspect="1"/>
          </p:cNvPicPr>
          <p:nvPr/>
        </p:nvPicPr>
        <p:blipFill>
          <a:blip r:embed="rId2">
            <a:extLst/>
          </a:blip>
          <a:stretch>
            <a:fillRect/>
          </a:stretch>
        </p:blipFill>
        <p:spPr>
          <a:xfrm>
            <a:off x="1745124" y="3127414"/>
            <a:ext cx="4269752" cy="187869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151;p30"/>
          <p:cNvSpPr txBox="1"/>
          <p:nvPr>
            <p:ph type="title"/>
          </p:nvPr>
        </p:nvSpPr>
        <p:spPr>
          <a:xfrm>
            <a:off x="1329449" y="270500"/>
            <a:ext cx="6485102" cy="726901"/>
          </a:xfrm>
          <a:prstGeom prst="rect">
            <a:avLst/>
          </a:prstGeom>
        </p:spPr>
        <p:txBody>
          <a:bodyPr/>
          <a:lstStyle/>
          <a:p>
            <a:pPr defTabSz="685800">
              <a:lnSpc>
                <a:spcPct val="97826"/>
              </a:lnSpc>
              <a:spcBef>
                <a:spcPts val="4800"/>
              </a:spcBef>
              <a:defRPr sz="1800">
                <a:solidFill>
                  <a:srgbClr val="292929"/>
                </a:solidFill>
                <a:latin typeface="+mn-lt"/>
                <a:ea typeface="+mn-ea"/>
                <a:cs typeface="+mn-cs"/>
                <a:sym typeface="Arial"/>
              </a:defRPr>
            </a:pPr>
            <a:r>
              <a:t>MVC Yaklaşımı</a:t>
            </a:r>
            <a:br/>
            <a:r>
              <a:t>(Model – View - Controller)</a:t>
            </a:r>
          </a:p>
        </p:txBody>
      </p:sp>
      <p:sp>
        <p:nvSpPr>
          <p:cNvPr id="215" name="Google Shape;152;p30"/>
          <p:cNvSpPr txBox="1"/>
          <p:nvPr>
            <p:ph type="body" idx="1"/>
          </p:nvPr>
        </p:nvSpPr>
        <p:spPr>
          <a:xfrm>
            <a:off x="642699" y="997399"/>
            <a:ext cx="6474602" cy="4035001"/>
          </a:xfrm>
          <a:prstGeom prst="rect">
            <a:avLst/>
          </a:prstGeom>
        </p:spPr>
        <p:txBody>
          <a:bodyPr/>
          <a:lstStyle/>
          <a:p>
            <a:pPr marL="0" indent="0">
              <a:defRPr sz="1000">
                <a:solidFill>
                  <a:srgbClr val="000000"/>
                </a:solidFill>
                <a:latin typeface="+mn-lt"/>
                <a:ea typeface="+mn-ea"/>
                <a:cs typeface="+mn-cs"/>
                <a:sym typeface="Arial"/>
              </a:defRPr>
            </a:pPr>
            <a:r>
              <a:t>MVC yaklaşımı, yazılım geliştirmede kullanılan bir tasarım desenidir. Bileşenleri (model, view, controller) birbirinden bağımsız olarak tutar ve yeniden kullanılabilir, modüler ve bakımı kolay bir kod tabanı oluşturmayı sağlar.</a:t>
            </a:r>
          </a:p>
          <a:p>
            <a:pPr marL="0" indent="0">
              <a:lnSpc>
                <a:spcPct val="110000"/>
              </a:lnSpc>
              <a:spcBef>
                <a:spcPts val="1000"/>
              </a:spcBef>
              <a:buFont typeface="Arial"/>
              <a:defRPr sz="1000">
                <a:solidFill>
                  <a:srgbClr val="000000"/>
                </a:solidFill>
                <a:latin typeface="+mn-lt"/>
                <a:ea typeface="+mn-ea"/>
                <a:cs typeface="+mn-cs"/>
                <a:sym typeface="Arial"/>
              </a:defRPr>
            </a:pPr>
            <a:r>
              <a:t>- Model - Veri Katmanı : Veritabanı ile işlemler yapılıp, verinin üretildiği katman.</a:t>
            </a:r>
          </a:p>
          <a:p>
            <a:pPr marL="0" indent="0">
              <a:lnSpc>
                <a:spcPct val="110000"/>
              </a:lnSpc>
              <a:spcBef>
                <a:spcPts val="1000"/>
              </a:spcBef>
              <a:buFont typeface="Arial"/>
              <a:defRPr sz="1000">
                <a:solidFill>
                  <a:srgbClr val="000000"/>
                </a:solidFill>
                <a:latin typeface="+mn-lt"/>
                <a:ea typeface="+mn-ea"/>
                <a:cs typeface="+mn-cs"/>
                <a:sym typeface="Arial"/>
              </a:defRPr>
            </a:pPr>
            <a:r>
              <a:t>- View – Sunum Katmanı: Model’da üretilen verileri görselleştirerek Client’a çıktı veren katman.</a:t>
            </a:r>
          </a:p>
          <a:p>
            <a:pPr marL="0" indent="0">
              <a:lnSpc>
                <a:spcPct val="110000"/>
              </a:lnSpc>
              <a:spcBef>
                <a:spcPts val="1000"/>
              </a:spcBef>
              <a:buFont typeface="Arial"/>
              <a:defRPr sz="1000">
                <a:solidFill>
                  <a:srgbClr val="000000"/>
                </a:solidFill>
                <a:latin typeface="+mn-lt"/>
                <a:ea typeface="+mn-ea"/>
                <a:cs typeface="+mn-cs"/>
                <a:sym typeface="Arial"/>
              </a:defRPr>
            </a:pPr>
            <a:r>
              <a:t>- Controller – Yönetim Katmanı: Model - View katmanları arasındaki süreci yöneten katmandır.</a:t>
            </a:r>
          </a:p>
        </p:txBody>
      </p:sp>
      <p:pic>
        <p:nvPicPr>
          <p:cNvPr id="216" name="Resim 4" descr="Resim 4"/>
          <p:cNvPicPr>
            <a:picLocks noChangeAspect="1"/>
          </p:cNvPicPr>
          <p:nvPr/>
        </p:nvPicPr>
        <p:blipFill>
          <a:blip r:embed="rId2">
            <a:extLst/>
          </a:blip>
          <a:stretch>
            <a:fillRect/>
          </a:stretch>
        </p:blipFill>
        <p:spPr>
          <a:xfrm>
            <a:off x="2197893" y="2742548"/>
            <a:ext cx="3364214" cy="19647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151;p30"/>
          <p:cNvSpPr txBox="1"/>
          <p:nvPr>
            <p:ph type="title"/>
          </p:nvPr>
        </p:nvSpPr>
        <p:spPr>
          <a:xfrm>
            <a:off x="1329449" y="270500"/>
            <a:ext cx="6485102" cy="726901"/>
          </a:xfrm>
          <a:prstGeom prst="rect">
            <a:avLst/>
          </a:prstGeom>
        </p:spPr>
        <p:txBody>
          <a:bodyPr/>
          <a:lstStyle>
            <a:lvl1pPr>
              <a:lnSpc>
                <a:spcPct val="97826"/>
              </a:lnSpc>
              <a:spcBef>
                <a:spcPts val="6500"/>
              </a:spcBef>
              <a:defRPr b="1" sz="1800">
                <a:solidFill>
                  <a:srgbClr val="292929"/>
                </a:solidFill>
                <a:latin typeface="+mn-lt"/>
                <a:ea typeface="+mn-ea"/>
                <a:cs typeface="+mn-cs"/>
                <a:sym typeface="Arial"/>
              </a:defRPr>
            </a:lvl1pPr>
          </a:lstStyle>
          <a:p>
            <a:pPr/>
            <a:r>
              <a:t>API Endpoint İsimlendirme</a:t>
            </a:r>
          </a:p>
        </p:txBody>
      </p:sp>
      <p:sp>
        <p:nvSpPr>
          <p:cNvPr id="219" name="Google Shape;152;p30"/>
          <p:cNvSpPr txBox="1"/>
          <p:nvPr>
            <p:ph type="body" idx="1"/>
          </p:nvPr>
        </p:nvSpPr>
        <p:spPr>
          <a:xfrm>
            <a:off x="642699" y="997399"/>
            <a:ext cx="6474602" cy="4035001"/>
          </a:xfrm>
          <a:prstGeom prst="rect">
            <a:avLst/>
          </a:prstGeom>
        </p:spPr>
        <p:txBody>
          <a:bodyPr/>
          <a:lstStyle/>
          <a:p>
            <a:pPr marL="0" indent="0">
              <a:defRPr sz="1000">
                <a:solidFill>
                  <a:srgbClr val="000000"/>
                </a:solidFill>
                <a:latin typeface="+mn-lt"/>
                <a:ea typeface="+mn-ea"/>
                <a:cs typeface="+mn-cs"/>
                <a:sym typeface="Arial"/>
              </a:defRPr>
            </a:pPr>
            <a:r>
              <a:t>Rest API tasarımının en önemli kısımlarından biri API isimlendirmesidir. Hem sizinle beraber API geliştirecek developerlar </a:t>
            </a:r>
            <a:r>
              <a:rPr>
                <a:solidFill>
                  <a:srgbClr val="2D3748"/>
                </a:solidFill>
              </a:rPr>
              <a:t>hem de API'nizi kullanacak olan diğer developerlar ilk bakışta bir API'nin isimlendirmesinden hangi amaçla kullanıldığını rahatlıkla anlayabilmelidir.</a:t>
            </a:r>
          </a:p>
          <a:p>
            <a:pPr marL="457200" indent="-292100">
              <a:spcBef>
                <a:spcPts val="1500"/>
              </a:spcBef>
              <a:buClr>
                <a:srgbClr val="000000"/>
              </a:buClr>
              <a:buSzPts val="1000"/>
              <a:buFont typeface="Helvetica"/>
              <a:buChar char="●"/>
              <a:defRPr sz="1000">
                <a:solidFill>
                  <a:srgbClr val="000000"/>
                </a:solidFill>
                <a:latin typeface="+mn-lt"/>
                <a:ea typeface="+mn-ea"/>
                <a:cs typeface="+mn-cs"/>
                <a:sym typeface="Arial"/>
              </a:defRPr>
            </a:pPr>
            <a:r>
              <a:t>Aksiyon ifadelerinden kaçınılmalı : Aksiyon ifadelerini sizin yerinize http verb'leri zaten yapacaktır, bu nedenle isimlendirme yapılırken aksiyon ifadelerinden kaçınılmalıdır.</a:t>
            </a:r>
            <a:br/>
          </a:p>
          <a:p>
            <a:pPr marL="457200" indent="-292100">
              <a:buClr>
                <a:srgbClr val="000000"/>
              </a:buClr>
              <a:buSzPts val="1000"/>
              <a:buFont typeface="Helvetica"/>
              <a:buChar char="●"/>
              <a:defRPr sz="1000">
                <a:solidFill>
                  <a:srgbClr val="000000"/>
                </a:solidFill>
                <a:latin typeface="+mn-lt"/>
                <a:ea typeface="+mn-ea"/>
                <a:cs typeface="+mn-cs"/>
                <a:sym typeface="Arial"/>
              </a:defRPr>
            </a:pPr>
            <a:r>
              <a:t>Örnek : </a:t>
            </a:r>
            <a:r>
              <a:rPr>
                <a:solidFill>
                  <a:srgbClr val="188038"/>
                </a:solidFill>
              </a:rPr>
              <a:t>/Books/getBooks</a:t>
            </a:r>
            <a:r>
              <a:t> yerine zaten bu isteği HTTP GET ile yapacağımızdan yalnızca </a:t>
            </a:r>
            <a:r>
              <a:rPr>
                <a:solidFill>
                  <a:srgbClr val="188038"/>
                </a:solidFill>
              </a:rPr>
              <a:t>/Books/</a:t>
            </a:r>
            <a:r>
              <a:t> olması daha doğru olacaktır. Bir endpointi okurken önünde hangi http verb kullanacaksak onunla birlikte okuyarak isimlendireceğimizi düşünmeliyiz.</a:t>
            </a:r>
            <a:br/>
          </a:p>
          <a:p>
            <a:pPr marL="457200" indent="-292100">
              <a:buClr>
                <a:srgbClr val="000000"/>
              </a:buClr>
              <a:buSzPts val="1000"/>
              <a:buFont typeface="Helvetica"/>
              <a:buChar char="●"/>
              <a:defRPr sz="1000">
                <a:solidFill>
                  <a:srgbClr val="000000"/>
                </a:solidFill>
                <a:latin typeface="+mn-lt"/>
                <a:ea typeface="+mn-ea"/>
                <a:cs typeface="+mn-cs"/>
                <a:sym typeface="Arial"/>
              </a:defRPr>
            </a:pPr>
            <a:r>
              <a:t>Controller yani resource isimlendirmesi çoğul olacak şekilde yapılmalı. Doğası gereği aslında bu kaynakların çoğul yani birden fazla olduğunu göz önünde bulundurmalıyız.</a:t>
            </a:r>
            <a:br/>
          </a:p>
          <a:p>
            <a:pPr marL="457200" indent="-292100">
              <a:buClr>
                <a:srgbClr val="000000"/>
              </a:buClr>
              <a:buSzPts val="1000"/>
              <a:buFont typeface="Helvetica"/>
              <a:buChar char="●"/>
              <a:defRPr sz="1000">
                <a:solidFill>
                  <a:srgbClr val="000000"/>
                </a:solidFill>
                <a:latin typeface="+mn-lt"/>
                <a:ea typeface="+mn-ea"/>
                <a:cs typeface="+mn-cs"/>
                <a:sym typeface="Arial"/>
              </a:defRPr>
            </a:pPr>
            <a:r>
              <a:t>Örnek : </a:t>
            </a:r>
            <a:r>
              <a:rPr>
                <a:solidFill>
                  <a:srgbClr val="188038"/>
                </a:solidFill>
              </a:rPr>
              <a:t>Book/</a:t>
            </a:r>
            <a:r>
              <a:t>yerine </a:t>
            </a:r>
            <a:r>
              <a:rPr>
                <a:solidFill>
                  <a:srgbClr val="188038"/>
                </a:solidFill>
              </a:rPr>
              <a:t>Books/</a:t>
            </a:r>
            <a:r>
              <a:t> kullanılmalı.</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Google Shape;157;p31" descr="Google Shape;157;p31"/>
          <p:cNvPicPr>
            <a:picLocks noChangeAspect="1"/>
          </p:cNvPicPr>
          <p:nvPr/>
        </p:nvPicPr>
        <p:blipFill>
          <a:blip r:embed="rId2">
            <a:extLst/>
          </a:blip>
          <a:stretch>
            <a:fillRect/>
          </a:stretch>
        </p:blipFill>
        <p:spPr>
          <a:xfrm>
            <a:off x="642700" y="997399"/>
            <a:ext cx="5915610" cy="28644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oogle Shape;168;p33"/>
          <p:cNvSpPr txBox="1"/>
          <p:nvPr>
            <p:ph type="title"/>
          </p:nvPr>
        </p:nvSpPr>
        <p:spPr>
          <a:xfrm>
            <a:off x="1329449" y="270500"/>
            <a:ext cx="6485102" cy="726901"/>
          </a:xfrm>
          <a:prstGeom prst="rect">
            <a:avLst/>
          </a:prstGeom>
        </p:spPr>
        <p:txBody>
          <a:bodyPr/>
          <a:lstStyle>
            <a:lvl1pPr>
              <a:lnSpc>
                <a:spcPct val="115000"/>
              </a:lnSpc>
              <a:spcBef>
                <a:spcPts val="600"/>
              </a:spcBef>
            </a:lvl1pPr>
          </a:lstStyle>
          <a:p>
            <a:pPr/>
            <a:r>
              <a:t>Dependency Nedir ?</a:t>
            </a:r>
          </a:p>
        </p:txBody>
      </p:sp>
      <p:sp>
        <p:nvSpPr>
          <p:cNvPr id="224" name="Google Shape;169;p33"/>
          <p:cNvSpPr txBox="1"/>
          <p:nvPr>
            <p:ph type="body" idx="1"/>
          </p:nvPr>
        </p:nvSpPr>
        <p:spPr>
          <a:xfrm>
            <a:off x="642699" y="997399"/>
            <a:ext cx="6474602" cy="3854101"/>
          </a:xfrm>
          <a:prstGeom prst="rect">
            <a:avLst/>
          </a:prstGeom>
        </p:spPr>
        <p:txBody>
          <a:bodyPr/>
          <a:lstStyle/>
          <a:p>
            <a:pPr marL="0" indent="0">
              <a:defRPr sz="1000">
                <a:solidFill>
                  <a:srgbClr val="2D3748"/>
                </a:solidFill>
              </a:defRPr>
            </a:pPr>
            <a:r>
              <a:t>Nesne yönelimli programlama dilleri ile uygulama geliştirirken, kullandığımız nesneler arasında bir iletişim kurarız. Bu iletişimin bir sonucu olarak da nesneler arasında bir bağımlılık (dependency) oluşmuş olur.</a:t>
            </a:r>
            <a:br/>
          </a:p>
          <a:p>
            <a:pPr marL="0" indent="0">
              <a:defRPr sz="1000">
                <a:solidFill>
                  <a:srgbClr val="2D3748"/>
                </a:solidFill>
              </a:defRPr>
            </a:pPr>
            <a:r>
              <a:t>Aşağıda bir örneğini gördüğümüz gibi, Foo sınıfı içerisinde Bar isimli sınıfa ait bir methodu kullanmakta. Bu durumda Foo sınıfı, Bar sınıfına direkt olarak bağımlıdır.</a:t>
            </a:r>
            <a:br/>
            <a:br/>
            <a:r>
              <a:rPr sz="600">
                <a:solidFill>
                  <a:srgbClr val="000000"/>
                </a:solidFill>
              </a:rPr>
              <a:t>public class Bar {</a:t>
            </a:r>
            <a:endParaRPr sz="600">
              <a:solidFill>
                <a:srgbClr val="000000"/>
              </a:solidFill>
            </a:endParaRPr>
          </a:p>
          <a:p>
            <a:pPr marL="0" indent="0">
              <a:defRPr sz="600">
                <a:solidFill>
                  <a:srgbClr val="000000"/>
                </a:solidFill>
              </a:defRPr>
            </a:pPr>
            <a:r>
              <a:t>    public void WriteSomething()</a:t>
            </a:r>
          </a:p>
          <a:p>
            <a:pPr marL="0" indent="0">
              <a:defRPr sz="600">
                <a:solidFill>
                  <a:srgbClr val="000000"/>
                </a:solidFill>
              </a:defRPr>
            </a:pPr>
            <a:r>
              <a:t>    {</a:t>
            </a:r>
          </a:p>
          <a:p>
            <a:pPr marL="0" indent="0">
              <a:defRPr sz="600">
                <a:solidFill>
                  <a:srgbClr val="000000"/>
                </a:solidFill>
              </a:defRPr>
            </a:pPr>
            <a:r>
              <a:t>        //bar</a:t>
            </a:r>
          </a:p>
          <a:p>
            <a:pPr marL="0" indent="0">
              <a:defRPr sz="600">
                <a:solidFill>
                  <a:srgbClr val="000000"/>
                </a:solidFill>
              </a:defRPr>
            </a:pPr>
            <a:r>
              <a:t>    }</a:t>
            </a:r>
          </a:p>
          <a:p>
            <a:pPr marL="0" indent="0">
              <a:defRPr sz="600">
                <a:solidFill>
                  <a:srgbClr val="000000"/>
                </a:solidFill>
              </a:defRPr>
            </a:pPr>
            <a:r>
              <a:t>}</a:t>
            </a:r>
          </a:p>
          <a:p>
            <a:pPr marL="0" indent="0"/>
            <a:endParaRPr sz="600">
              <a:solidFill>
                <a:srgbClr val="000000"/>
              </a:solidFill>
            </a:endParaRPr>
          </a:p>
          <a:p>
            <a:pPr marL="0" indent="0">
              <a:defRPr sz="600">
                <a:solidFill>
                  <a:srgbClr val="000000"/>
                </a:solidFill>
              </a:defRPr>
            </a:pPr>
            <a:r>
              <a:t>public class Foo</a:t>
            </a:r>
          </a:p>
          <a:p>
            <a:pPr marL="0" indent="0">
              <a:defRPr sz="600">
                <a:solidFill>
                  <a:srgbClr val="000000"/>
                </a:solidFill>
              </a:defRPr>
            </a:pPr>
            <a:r>
              <a:t>{</a:t>
            </a:r>
          </a:p>
          <a:p>
            <a:pPr marL="0" indent="0">
              <a:defRPr sz="600">
                <a:solidFill>
                  <a:srgbClr val="000000"/>
                </a:solidFill>
              </a:defRPr>
            </a:pPr>
            <a:r>
              <a:t>    private readonly Bar _bar = new Bar(); //dependency</a:t>
            </a:r>
          </a:p>
          <a:p>
            <a:pPr marL="0" indent="0"/>
            <a:endParaRPr sz="600">
              <a:solidFill>
                <a:srgbClr val="000000"/>
              </a:solidFill>
            </a:endParaRPr>
          </a:p>
          <a:p>
            <a:pPr marL="0" indent="0">
              <a:defRPr sz="600">
                <a:solidFill>
                  <a:srgbClr val="000000"/>
                </a:solidFill>
              </a:defRPr>
            </a:pPr>
            <a:r>
              <a:t>    public void DoSomething()</a:t>
            </a:r>
          </a:p>
          <a:p>
            <a:pPr marL="0" indent="0">
              <a:defRPr sz="600">
                <a:solidFill>
                  <a:srgbClr val="000000"/>
                </a:solidFill>
              </a:defRPr>
            </a:pPr>
            <a:r>
              <a:t>    {</a:t>
            </a:r>
          </a:p>
          <a:p>
            <a:pPr marL="0" indent="0">
              <a:defRPr sz="600">
                <a:solidFill>
                  <a:srgbClr val="000000"/>
                </a:solidFill>
              </a:defRPr>
            </a:pPr>
            <a:r>
              <a:t>        //do something for Foo</a:t>
            </a:r>
          </a:p>
          <a:p>
            <a:pPr marL="0" indent="0">
              <a:defRPr sz="600">
                <a:solidFill>
                  <a:srgbClr val="000000"/>
                </a:solidFill>
              </a:defRPr>
            </a:pPr>
            <a:r>
              <a:t>        _bar.WriteSomething();</a:t>
            </a:r>
          </a:p>
          <a:p>
            <a:pPr marL="0" indent="0">
              <a:defRPr sz="600">
                <a:solidFill>
                  <a:srgbClr val="000000"/>
                </a:solidFill>
              </a:defRPr>
            </a:pPr>
            <a:r>
              <a:t>    }</a:t>
            </a:r>
          </a:p>
          <a:p>
            <a:pPr marL="0" indent="0">
              <a:defRPr sz="600">
                <a:solidFill>
                  <a:srgbClr val="000000"/>
                </a:solidFill>
              </a:defRPr>
            </a:pPr>
            <a:r>
              <a:t>}</a:t>
            </a:r>
          </a:p>
          <a:p>
            <a:pPr marL="0" indent="0"/>
            <a:endParaRPr sz="600">
              <a:solidFill>
                <a:srgbClr val="000000"/>
              </a:solidFill>
            </a:endParaRPr>
          </a:p>
          <a:p>
            <a:pPr marL="0" indent="0">
              <a:defRPr sz="600">
                <a:solidFill>
                  <a:srgbClr val="000000"/>
                </a:solidFill>
              </a:defRPr>
            </a:pPr>
            <a:r>
              <a:t>....</a:t>
            </a:r>
          </a:p>
          <a:p>
            <a:pPr marL="0" indent="0">
              <a:defRPr sz="600">
                <a:solidFill>
                  <a:srgbClr val="000000"/>
                </a:solidFill>
              </a:defRPr>
            </a:pPr>
            <a:r>
              <a:t>Foo foo1 = new Foo(); //Bar nesnesi de Foo içerisinde yaratıldı.</a:t>
            </a:r>
          </a:p>
          <a:p>
            <a:pPr marL="0" indent="0">
              <a:defRPr sz="600">
                <a:solidFill>
                  <a:srgbClr val="000000"/>
                </a:solidFill>
              </a:defRPr>
            </a:pPr>
            <a:r>
              <a:t>foo.DoSomething();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174;p34"/>
          <p:cNvSpPr txBox="1"/>
          <p:nvPr>
            <p:ph type="body" idx="1"/>
          </p:nvPr>
        </p:nvSpPr>
        <p:spPr>
          <a:xfrm>
            <a:off x="642699" y="997399"/>
            <a:ext cx="6474602" cy="3524701"/>
          </a:xfrm>
          <a:prstGeom prst="rect">
            <a:avLst/>
          </a:prstGeom>
        </p:spPr>
        <p:txBody>
          <a:bodyPr/>
          <a:lstStyle/>
          <a:p>
            <a:pPr marL="0" indent="0">
              <a:defRPr sz="1000">
                <a:solidFill>
                  <a:srgbClr val="2D3748"/>
                </a:solidFill>
              </a:defRPr>
            </a:pPr>
            <a:r>
              <a:t>Bağımlı olunan nesneler yalnızca kendi yazdığımız sınıflar arasında değil, kullandığımız tüm framework yada kütüphaneler tarafından sağlanan sınıflar/tipler için de geçerlidir. Bu durumlarda da ilgili framework yada kütüphaneye bağımlı bir kod geliştirmiş oluruz.</a:t>
            </a:r>
            <a:br/>
          </a:p>
          <a:p>
            <a:pPr marL="0" indent="0">
              <a:defRPr sz="1000">
                <a:solidFill>
                  <a:srgbClr val="2D3748"/>
                </a:solidFill>
              </a:defRPr>
            </a:pPr>
            <a:r>
              <a:t>Bağımlı olunan nesneleri yalnızca new ile üretilen nesneler olarak düşünmememiz gerekir. Kullandığımız static methodlar da aslında dolaylı olarak bir bağımlılık yaratmaktadır. Bağımlılıkları incelerken kullanılan nesnelere ek olarak varsa statik methodları da incelememiz ve değerlendirmemiz gerekir. Örnek olarak </a:t>
            </a:r>
            <a:r>
              <a:rPr>
                <a:solidFill>
                  <a:srgbClr val="188038"/>
                </a:solidFill>
              </a:rPr>
              <a:t>DateTime.Now</a:t>
            </a:r>
            <a:r>
              <a:t> kullanarak bir kontrol yaptığımızda aslında ilgili kod DateTime.Now değerine bağımlı hale gelmiş olur. Bu bağımlılıktan kurtulmak için kontrol yapacağımız DateTime değerini sınıfın yada methodun dışında parametre aracılığı ile almamız gerekir.</a:t>
            </a:r>
            <a:br/>
          </a:p>
          <a:p>
            <a:pPr marL="0" indent="0">
              <a:defRPr sz="1000">
                <a:solidFill>
                  <a:srgbClr val="2D3748"/>
                </a:solidFill>
              </a:defRPr>
            </a:pPr>
            <a:r>
              <a:t>Bu şekilde bağımlı sınıflara sahip olmamız, uygulamamız büyüdükçe bağımlılıkları yönetmemizi zorlaştırır ve daha fazla hataya açık bir hale gelmesine yol açar.</a:t>
            </a:r>
            <a:br/>
          </a:p>
          <a:p>
            <a:pPr marL="0" indent="0">
              <a:defRPr sz="1000">
                <a:solidFill>
                  <a:srgbClr val="2D3748"/>
                </a:solidFill>
              </a:defRPr>
            </a:pPr>
            <a:r>
              <a:t>Bu bağımlılıkları Dependency Injection (bağımlılıkların dışarıdan verilmesi) tekniği uygulayarak yönetebilir, yazdığımız sınıfları daha az bağımlı hale getirebiliriz. Yazdığımız sınıfların birbirinden daha az bağımlı olması uygulamamızın daha esnek ve genişletilebilir olmasını sağlamakla beraber aynı zamanda otomatize testler yazmamızı da kolaylaştırır.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179;p35"/>
          <p:cNvSpPr txBox="1"/>
          <p:nvPr>
            <p:ph type="title"/>
          </p:nvPr>
        </p:nvSpPr>
        <p:spPr>
          <a:xfrm>
            <a:off x="1329449" y="270500"/>
            <a:ext cx="6485102" cy="726901"/>
          </a:xfrm>
          <a:prstGeom prst="rect">
            <a:avLst/>
          </a:prstGeom>
        </p:spPr>
        <p:txBody>
          <a:bodyPr/>
          <a:lstStyle>
            <a:lvl1pPr defTabSz="612648">
              <a:lnSpc>
                <a:spcPct val="115000"/>
              </a:lnSpc>
              <a:spcBef>
                <a:spcPts val="400"/>
              </a:spcBef>
              <a:defRPr sz="1608"/>
            </a:lvl1pPr>
          </a:lstStyle>
          <a:p>
            <a:pPr/>
            <a:r>
              <a:t>Dependency Injection (DI) Kavramı (Bağımlılıkların Dışarıdan Verilmesi)</a:t>
            </a:r>
          </a:p>
        </p:txBody>
      </p:sp>
      <p:sp>
        <p:nvSpPr>
          <p:cNvPr id="229" name="Google Shape;180;p35"/>
          <p:cNvSpPr txBox="1"/>
          <p:nvPr>
            <p:ph type="body" sz="quarter" idx="1"/>
          </p:nvPr>
        </p:nvSpPr>
        <p:spPr>
          <a:xfrm>
            <a:off x="642699" y="1073599"/>
            <a:ext cx="6474602" cy="692701"/>
          </a:xfrm>
          <a:prstGeom prst="rect">
            <a:avLst/>
          </a:prstGeom>
        </p:spPr>
        <p:txBody>
          <a:bodyPr/>
          <a:lstStyle>
            <a:lvl1pPr marL="0" indent="0">
              <a:defRPr sz="1000">
                <a:solidFill>
                  <a:srgbClr val="2D3748"/>
                </a:solidFill>
              </a:defRPr>
            </a:lvl1pPr>
          </a:lstStyle>
          <a:p>
            <a:pPr/>
            <a:r>
              <a:t>Dependency Injection tekniği uygulayarak bağımlılıkları sınıf içerisinde yönetmek yerine dışarıdan verilmesini sağlarız. Bu sayede bağımlı olunan nesnenin oluşturulması ve yönetimi sınıf dışında yapılmış olur ve bağımlılığın bir kısmı azaltılmış olur.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185;p36"/>
          <p:cNvSpPr txBox="1"/>
          <p:nvPr>
            <p:ph type="body" sz="half" idx="1"/>
          </p:nvPr>
        </p:nvSpPr>
        <p:spPr>
          <a:xfrm>
            <a:off x="642699" y="997399"/>
            <a:ext cx="6474602" cy="1577701"/>
          </a:xfrm>
          <a:prstGeom prst="rect">
            <a:avLst/>
          </a:prstGeom>
        </p:spPr>
        <p:txBody>
          <a:bodyPr/>
          <a:lstStyle/>
          <a:p>
            <a:pPr marL="0" indent="0">
              <a:defRPr sz="1000">
                <a:solidFill>
                  <a:srgbClr val="2D3748"/>
                </a:solidFill>
              </a:defRPr>
            </a:pPr>
            <a:r>
              <a:t>Aşağıdaki örneği inceleyecek olursak, Foo sınıfı Bar sınıfına bağımlı durumda. Fakat Bar sınıfına ait bir nesneyi yapıcı methodunda parametre olarak dışarıdan verilmesini bekliyor. Bu durumda artık Foo sınıfından bir nesne üretmek istediğimizde aynı zamanda bir de Bar sınıfından nesne üretmeli ve Foo sınıfının yapıcı methoduna vermeliyiz. Bu şekilde Foo sınıfından bir nesne ürettiğimizde aslında Foo sınıfının bağımlı olduğu Bar nesnesini dışarıdan vermiş yani Dependency Injection tekniğini uygulamış olduk.</a:t>
            </a:r>
          </a:p>
          <a:p>
            <a:pPr marL="0" indent="0">
              <a:spcBef>
                <a:spcPts val="1200"/>
              </a:spcBef>
              <a:defRPr sz="1000"/>
            </a:pPr>
            <a:br>
              <a:rPr>
                <a:solidFill>
                  <a:srgbClr val="2D3748"/>
                </a:solidFill>
              </a:rPr>
            </a:br>
          </a:p>
        </p:txBody>
      </p:sp>
      <p:pic>
        <p:nvPicPr>
          <p:cNvPr id="232" name="Google Shape;186;p36" descr="Google Shape;186;p36"/>
          <p:cNvPicPr>
            <a:picLocks noChangeAspect="1"/>
          </p:cNvPicPr>
          <p:nvPr/>
        </p:nvPicPr>
        <p:blipFill>
          <a:blip r:embed="rId2">
            <a:extLst/>
          </a:blip>
          <a:stretch>
            <a:fillRect/>
          </a:stretch>
        </p:blipFill>
        <p:spPr>
          <a:xfrm>
            <a:off x="735525" y="2219125"/>
            <a:ext cx="3545750" cy="279194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oogle Shape;191;p37"/>
          <p:cNvSpPr txBox="1"/>
          <p:nvPr>
            <p:ph type="title"/>
          </p:nvPr>
        </p:nvSpPr>
        <p:spPr>
          <a:xfrm>
            <a:off x="1329449" y="270500"/>
            <a:ext cx="6485102" cy="726901"/>
          </a:xfrm>
          <a:prstGeom prst="rect">
            <a:avLst/>
          </a:prstGeom>
        </p:spPr>
        <p:txBody>
          <a:bodyPr/>
          <a:lstStyle>
            <a:lvl1pPr>
              <a:lnSpc>
                <a:spcPct val="115000"/>
              </a:lnSpc>
              <a:defRPr sz="1400"/>
            </a:lvl1pPr>
          </a:lstStyle>
          <a:p>
            <a:pPr/>
            <a:r>
              <a:t>Dependency Injection tekniğini 3 farklı yöntem ile uygulayabiliriz.</a:t>
            </a:r>
          </a:p>
        </p:txBody>
      </p:sp>
      <p:sp>
        <p:nvSpPr>
          <p:cNvPr id="235" name="Google Shape;192;p37"/>
          <p:cNvSpPr txBox="1"/>
          <p:nvPr>
            <p:ph type="body" sz="quarter" idx="1"/>
          </p:nvPr>
        </p:nvSpPr>
        <p:spPr>
          <a:xfrm>
            <a:off x="642699" y="997399"/>
            <a:ext cx="6474602" cy="692701"/>
          </a:xfrm>
          <a:prstGeom prst="rect">
            <a:avLst/>
          </a:prstGeom>
        </p:spPr>
        <p:txBody>
          <a:bodyPr/>
          <a:lstStyle>
            <a:lvl1pPr marL="0" indent="0">
              <a:spcBef>
                <a:spcPts val="1200"/>
              </a:spcBef>
              <a:defRPr sz="1000">
                <a:solidFill>
                  <a:srgbClr val="2D3748"/>
                </a:solidFill>
              </a:defRPr>
            </a:lvl1pPr>
          </a:lstStyle>
          <a:p>
            <a:pPr/>
            <a:r>
              <a:t>1 - Constructor (Yapıcı Method) ile : Bu yöntemde bağımlı olunan nesneler yapıcı methodda belirtilir ve dışarıdan beklenir. Yukarıdaki örnek bu yönteme bir örnektir. Foo sınıfı Bar nesnesini yapıcı methodda bekler. Bu yöntem en sık kullanılan yöntemdir.</a:t>
            </a:r>
          </a:p>
        </p:txBody>
      </p:sp>
      <p:pic>
        <p:nvPicPr>
          <p:cNvPr id="236" name="Google Shape;193;p37" descr="Google Shape;193;p37"/>
          <p:cNvPicPr>
            <a:picLocks noChangeAspect="1"/>
          </p:cNvPicPr>
          <p:nvPr/>
        </p:nvPicPr>
        <p:blipFill>
          <a:blip r:embed="rId2">
            <a:extLst/>
          </a:blip>
          <a:stretch>
            <a:fillRect/>
          </a:stretch>
        </p:blipFill>
        <p:spPr>
          <a:xfrm>
            <a:off x="642700" y="1690099"/>
            <a:ext cx="3987911" cy="31486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Google Shape;198;p38"/>
          <p:cNvSpPr txBox="1"/>
          <p:nvPr>
            <p:ph type="body" sz="quarter" idx="1"/>
          </p:nvPr>
        </p:nvSpPr>
        <p:spPr>
          <a:xfrm>
            <a:off x="642699" y="997399"/>
            <a:ext cx="6474602" cy="692701"/>
          </a:xfrm>
          <a:prstGeom prst="rect">
            <a:avLst/>
          </a:prstGeom>
        </p:spPr>
        <p:txBody>
          <a:bodyPr/>
          <a:lstStyle>
            <a:lvl1pPr marL="0" indent="0">
              <a:spcBef>
                <a:spcPts val="1200"/>
              </a:spcBef>
              <a:defRPr sz="1000">
                <a:solidFill>
                  <a:srgbClr val="2D3748"/>
                </a:solidFill>
              </a:defRPr>
            </a:lvl1pPr>
          </a:lstStyle>
          <a:p>
            <a:pPr/>
            <a:r>
              <a:t>2 - Setter Method/Property ile : Bu yöntemde bağımlı olunan nesneler bir method/property aracılığı ile dışarıdan beklenir.Örnek olarak Foo sınıfımız aşağıdaki şekilde bir Setter method ile bağımlı olduğu Bar nesnesini dışarıdan almış olur.</a:t>
            </a:r>
          </a:p>
        </p:txBody>
      </p:sp>
      <p:pic>
        <p:nvPicPr>
          <p:cNvPr id="239" name="Google Shape;199;p38" descr="Google Shape;199;p38"/>
          <p:cNvPicPr>
            <a:picLocks noChangeAspect="1"/>
          </p:cNvPicPr>
          <p:nvPr/>
        </p:nvPicPr>
        <p:blipFill>
          <a:blip r:embed="rId2">
            <a:extLst/>
          </a:blip>
          <a:stretch>
            <a:fillRect/>
          </a:stretch>
        </p:blipFill>
        <p:spPr>
          <a:xfrm>
            <a:off x="642700" y="1690099"/>
            <a:ext cx="4912549" cy="28952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05;p22"/>
          <p:cNvSpPr txBox="1"/>
          <p:nvPr>
            <p:ph type="title"/>
          </p:nvPr>
        </p:nvSpPr>
        <p:spPr>
          <a:xfrm>
            <a:off x="1329449" y="299902"/>
            <a:ext cx="6485102" cy="726901"/>
          </a:xfrm>
          <a:prstGeom prst="rect">
            <a:avLst/>
          </a:prstGeom>
        </p:spPr>
        <p:txBody>
          <a:bodyPr/>
          <a:lstStyle>
            <a:lvl1pPr>
              <a:defRPr>
                <a:latin typeface="+mn-lt"/>
                <a:ea typeface="+mn-ea"/>
                <a:cs typeface="+mn-cs"/>
                <a:sym typeface="Arial"/>
              </a:defRPr>
            </a:lvl1pPr>
          </a:lstStyle>
          <a:p>
            <a:pPr/>
            <a:r>
              <a:t>.NET Core</a:t>
            </a:r>
          </a:p>
        </p:txBody>
      </p:sp>
      <p:sp>
        <p:nvSpPr>
          <p:cNvPr id="188" name="Google Shape;106;p22"/>
          <p:cNvSpPr txBox="1"/>
          <p:nvPr>
            <p:ph type="body" idx="1"/>
          </p:nvPr>
        </p:nvSpPr>
        <p:spPr>
          <a:xfrm>
            <a:off x="642699" y="997399"/>
            <a:ext cx="6474602" cy="3570901"/>
          </a:xfrm>
          <a:prstGeom prst="rect">
            <a:avLst/>
          </a:prstGeom>
        </p:spPr>
        <p:txBody>
          <a:bodyPr/>
          <a:lstStyle/>
          <a:p>
            <a:pPr marL="0" indent="0">
              <a:lnSpc>
                <a:spcPct val="90000"/>
              </a:lnSpc>
              <a:defRPr sz="1000">
                <a:solidFill>
                  <a:srgbClr val="000000"/>
                </a:solidFill>
                <a:latin typeface="+mn-lt"/>
                <a:ea typeface="+mn-ea"/>
                <a:cs typeface="+mn-cs"/>
                <a:sym typeface="Arial"/>
              </a:defRPr>
            </a:pPr>
            <a:r>
              <a:t>.NET Core, Microsoft tarafından geliştirilen, açık kaynaklı, modüler, platform bağımsız bir framework'dür. .NET Core, Windows, Linux ve macOS gibi çeşitli işletim sistemlerinde çalışabilen uygulamalar geliştirmek için kullanılabilir. Ayrıca, bulut ortamlarında (Azure, AWS vb.) ve Docker konteynerleri üzerinde çalışacak şekilde tasarlanmıştır.</a:t>
            </a:r>
            <a:br/>
          </a:p>
          <a:p>
            <a:pPr marL="0" indent="0">
              <a:lnSpc>
                <a:spcPct val="90000"/>
              </a:lnSpc>
              <a:spcBef>
                <a:spcPts val="1200"/>
              </a:spcBef>
              <a:defRPr sz="1000">
                <a:solidFill>
                  <a:srgbClr val="000000"/>
                </a:solidFill>
                <a:latin typeface="+mn-lt"/>
                <a:ea typeface="+mn-ea"/>
                <a:cs typeface="+mn-cs"/>
                <a:sym typeface="Arial"/>
              </a:defRPr>
            </a:pPr>
            <a:r>
              <a:t>.NET Core, C#, F# ve Visual Basic gibi popüler programlama dilleriyle birlikte kullanılabilir ve ASP.NET Core gibi birçok farklı uygulama türü için destek sağlar.</a:t>
            </a:r>
            <a:br/>
          </a:p>
          <a:p>
            <a:pPr marL="0" indent="0">
              <a:lnSpc>
                <a:spcPct val="90000"/>
              </a:lnSpc>
              <a:spcBef>
                <a:spcPts val="1200"/>
              </a:spcBef>
              <a:defRPr sz="1000">
                <a:solidFill>
                  <a:srgbClr val="000000"/>
                </a:solidFill>
                <a:latin typeface="+mn-lt"/>
                <a:ea typeface="+mn-ea"/>
                <a:cs typeface="+mn-cs"/>
                <a:sym typeface="Arial"/>
              </a:defRPr>
            </a:pPr>
            <a:r>
              <a:t>.NET Core, açık kaynaklı topluluğun katılımı ile sürekli geliştirilmekte ve güncellenmektedir. Bu da, geliştiricilerin daha güvenli, daha hızlı ve daha verimli uygulamalar oluşturmalarına yardımcı olur.</a:t>
            </a:r>
            <a:br/>
          </a:p>
          <a:p>
            <a:pPr marL="457200" indent="-292100">
              <a:lnSpc>
                <a:spcPct val="90000"/>
              </a:lnSpc>
              <a:spcBef>
                <a:spcPts val="1200"/>
              </a:spcBef>
              <a:buClr>
                <a:srgbClr val="000000"/>
              </a:buClr>
              <a:buSzPts val="1000"/>
              <a:buFont typeface="Helvetica"/>
              <a:buChar char="●"/>
              <a:defRPr sz="1000" u="sng">
                <a:solidFill>
                  <a:srgbClr val="000000"/>
                </a:solidFill>
                <a:latin typeface="+mn-lt"/>
                <a:ea typeface="+mn-ea"/>
                <a:cs typeface="+mn-cs"/>
                <a:sym typeface="Arial"/>
              </a:defRPr>
            </a:pPr>
            <a:r>
              <a:rPr>
                <a:solidFill>
                  <a:schemeClr val="accent5"/>
                </a:solidFill>
                <a:uFill>
                  <a:solidFill>
                    <a:schemeClr val="accent5"/>
                  </a:solidFill>
                </a:uFill>
                <a:hlinkClick r:id="rId2" invalidUrl="" action="" tgtFrame="" tooltip="" history="1" highlightClick="0" endSnd="0"/>
              </a:rPr>
              <a:t>https://dotnet.microsoft.com/en-us/download/dotne</a:t>
            </a:r>
            <a:r>
              <a:rPr>
                <a:solidFill>
                  <a:schemeClr val="accent5"/>
                </a:solidFill>
                <a:uFill>
                  <a:solidFill>
                    <a:schemeClr val="accent5"/>
                  </a:solidFill>
                </a:uFill>
                <a:hlinkClick r:id="rId2" invalidUrl="" action="" tgtFrame="" tooltip="" history="1" highlightClick="0" endSnd="0"/>
              </a:rPr>
              <a:t>t</a:t>
            </a:r>
            <a:b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Google Shape;204;p39"/>
          <p:cNvSpPr txBox="1"/>
          <p:nvPr>
            <p:ph type="body" sz="quarter" idx="1"/>
          </p:nvPr>
        </p:nvSpPr>
        <p:spPr>
          <a:xfrm>
            <a:off x="642699" y="997399"/>
            <a:ext cx="6474602" cy="692701"/>
          </a:xfrm>
          <a:prstGeom prst="rect">
            <a:avLst/>
          </a:prstGeom>
        </p:spPr>
        <p:txBody>
          <a:bodyPr/>
          <a:lstStyle>
            <a:lvl1pPr marL="0" indent="0">
              <a:spcBef>
                <a:spcPts val="1200"/>
              </a:spcBef>
              <a:defRPr sz="1000">
                <a:solidFill>
                  <a:srgbClr val="2D3748"/>
                </a:solidFill>
              </a:defRPr>
            </a:lvl1pPr>
          </a:lstStyle>
          <a:p>
            <a:pPr/>
            <a:r>
              <a:t>3 - Metot ile : Bu yöntemde bağımlı olunan nesneler yalnızca kullanıldığı methodlarda dışarıdan beklenir. Örnek olarak Foo sınıfı DoSomething metodu içerisinde bağımlı olduğu Bar sınıfına ait bir nesneyi metot parametresi aracılığı ile dışarıdan almış olur.</a:t>
            </a:r>
          </a:p>
        </p:txBody>
      </p:sp>
      <p:pic>
        <p:nvPicPr>
          <p:cNvPr id="242" name="Google Shape;205;p39" descr="Google Shape;205;p39"/>
          <p:cNvPicPr>
            <a:picLocks noChangeAspect="1"/>
          </p:cNvPicPr>
          <p:nvPr/>
        </p:nvPicPr>
        <p:blipFill>
          <a:blip r:embed="rId2">
            <a:extLst/>
          </a:blip>
          <a:stretch>
            <a:fillRect/>
          </a:stretch>
        </p:blipFill>
        <p:spPr>
          <a:xfrm>
            <a:off x="642700" y="1882375"/>
            <a:ext cx="4610976" cy="16812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Google Shape;210;p40"/>
          <p:cNvSpPr txBox="1"/>
          <p:nvPr>
            <p:ph type="title"/>
          </p:nvPr>
        </p:nvSpPr>
        <p:spPr>
          <a:xfrm>
            <a:off x="1329449" y="270500"/>
            <a:ext cx="6485102" cy="726901"/>
          </a:xfrm>
          <a:prstGeom prst="rect">
            <a:avLst/>
          </a:prstGeom>
        </p:spPr>
        <p:txBody>
          <a:bodyPr/>
          <a:lstStyle/>
          <a:p>
            <a:pPr/>
            <a:r>
              <a:t>N-Layer Mimari</a:t>
            </a:r>
          </a:p>
        </p:txBody>
      </p:sp>
      <p:sp>
        <p:nvSpPr>
          <p:cNvPr id="245" name="Google Shape;211;p40"/>
          <p:cNvSpPr txBox="1"/>
          <p:nvPr>
            <p:ph type="body" idx="1"/>
          </p:nvPr>
        </p:nvSpPr>
        <p:spPr>
          <a:xfrm>
            <a:off x="642699" y="1029324"/>
            <a:ext cx="6474602" cy="3393901"/>
          </a:xfrm>
          <a:prstGeom prst="rect">
            <a:avLst/>
          </a:prstGeom>
        </p:spPr>
        <p:txBody>
          <a:bodyPr/>
          <a:lstStyle/>
          <a:p>
            <a:pPr marL="0" indent="0">
              <a:defRPr sz="1000">
                <a:solidFill>
                  <a:srgbClr val="000000"/>
                </a:solidFill>
              </a:defRPr>
            </a:pPr>
            <a:r>
              <a:t>Çok katmanlı mimari yazılım geliştirme sürecinde kullanılan bir tasarım modelidir. Bu model, yazılım uygulamasının farklı işlevlerinin farklı katmanlara ayrılması ve her katmanın belirli bir işlevi yerine getirmesi gerektiği fikrine dayanır.</a:t>
            </a:r>
          </a:p>
          <a:p>
            <a:pPr marL="0" indent="0">
              <a:spcBef>
                <a:spcPts val="1500"/>
              </a:spcBef>
              <a:defRPr sz="1000">
                <a:solidFill>
                  <a:srgbClr val="000000"/>
                </a:solidFill>
              </a:defRPr>
            </a:pPr>
            <a:r>
              <a:t>Bir yazılım uygulaması genellikle üç ana katmandan oluşur:</a:t>
            </a:r>
          </a:p>
          <a:p>
            <a:pPr marL="457200" indent="-292100">
              <a:spcBef>
                <a:spcPts val="1500"/>
              </a:spcBef>
              <a:buClr>
                <a:srgbClr val="000000"/>
              </a:buClr>
              <a:buSzPts val="1000"/>
              <a:buAutoNum type="arabicPeriod" startAt="1"/>
              <a:defRPr sz="1000">
                <a:solidFill>
                  <a:srgbClr val="000000"/>
                </a:solidFill>
              </a:defRPr>
            </a:pPr>
            <a:r>
              <a:t>Sunum Katmanı (Presentation Layer): Bu katman, kullanıcı arayüzünü (UI) oluşturmak için kullanılır ve kullanıcının uygulama ile etkileşimini yönetir.</a:t>
            </a:r>
          </a:p>
          <a:p>
            <a:pPr marL="457200" indent="-292100">
              <a:buClr>
                <a:srgbClr val="000000"/>
              </a:buClr>
              <a:buSzPts val="1000"/>
              <a:buAutoNum type="arabicPeriod" startAt="1"/>
              <a:defRPr sz="1000">
                <a:solidFill>
                  <a:srgbClr val="000000"/>
                </a:solidFill>
              </a:defRPr>
            </a:pPr>
            <a:r>
              <a:t>İş Mantığı Katmanı (Business Logic Layer): Bu katman, uygulamanın işlevselliğini sağlayan iş mantığını içerir. İşlem yapmak, hesaplamalar yapmak ve verileri işlemek gibi görevleri üstlenir.</a:t>
            </a:r>
          </a:p>
          <a:p>
            <a:pPr marL="457200" indent="-292100">
              <a:buClr>
                <a:srgbClr val="000000"/>
              </a:buClr>
              <a:buSzPts val="1000"/>
              <a:buAutoNum type="arabicPeriod" startAt="1"/>
              <a:defRPr sz="1000">
                <a:solidFill>
                  <a:srgbClr val="000000"/>
                </a:solidFill>
              </a:defRPr>
            </a:pPr>
            <a:r>
              <a:t>Veri Katmanı (Data Layer): Bu katman, verilerin depolanması ve erişimiyle ilgilenir. Veri tabanı işlemleri gibi görevleri yerine getirir.</a:t>
            </a:r>
          </a:p>
          <a:p>
            <a:pPr marL="0" indent="0">
              <a:spcBef>
                <a:spcPts val="1500"/>
              </a:spcBef>
              <a:defRPr sz="1000">
                <a:solidFill>
                  <a:srgbClr val="000000"/>
                </a:solidFill>
              </a:defRPr>
            </a:pPr>
            <a:r>
              <a:t>Birçok uygulama, bu üç katmana ek olarak diğer katmanlar da içerebilir. "n layer mimari"nin amacı, uygulamanın farklı katmanlarının işlevlerini net bir şekilde ayrıştırmak ve her katmanın bağımsız olarak geliştirilmesini ve test edilmesini sağlamaktır. Bu, yazılım uygulamasının daha modüler ve ölçeklenebilir olmasını sağlar ve bir katmanda yapılacak değişikliklerin diğer katmanları etkilememesini sağlar.</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216;p41"/>
          <p:cNvSpPr txBox="1"/>
          <p:nvPr>
            <p:ph type="title"/>
          </p:nvPr>
        </p:nvSpPr>
        <p:spPr>
          <a:xfrm>
            <a:off x="1329449" y="270500"/>
            <a:ext cx="6485102" cy="726901"/>
          </a:xfrm>
          <a:prstGeom prst="rect">
            <a:avLst/>
          </a:prstGeom>
        </p:spPr>
        <p:txBody>
          <a:bodyPr/>
          <a:lstStyle/>
          <a:p>
            <a:pPr/>
            <a:r>
              <a:t>Entity Framework</a:t>
            </a:r>
          </a:p>
        </p:txBody>
      </p:sp>
      <p:sp>
        <p:nvSpPr>
          <p:cNvPr id="248" name="Google Shape;217;p41"/>
          <p:cNvSpPr txBox="1"/>
          <p:nvPr>
            <p:ph type="body" sz="half" idx="1"/>
          </p:nvPr>
        </p:nvSpPr>
        <p:spPr>
          <a:xfrm>
            <a:off x="642699" y="1029324"/>
            <a:ext cx="6474602" cy="2670601"/>
          </a:xfrm>
          <a:prstGeom prst="rect">
            <a:avLst/>
          </a:prstGeom>
        </p:spPr>
        <p:txBody>
          <a:bodyPr/>
          <a:lstStyle/>
          <a:p>
            <a:pPr marL="0" indent="0">
              <a:defRPr sz="1000">
                <a:solidFill>
                  <a:srgbClr val="000000"/>
                </a:solidFill>
              </a:defRPr>
            </a:pPr>
            <a:r>
              <a:t>Entity Framework, Microsoft tarafından geliştirilen ve .NET Framework ile birlikte sunulan bir ORM (Object-Relational Mapping) aracıdır. ORM, veritabanı nesneleri ve uygulama nesneleri arasında bir köprü görevi görerek, uygulama nesnelerinin veritabanına kaydedilmesi, veritabanındaki verilerin uygulama nesnelerinde kullanılması ve veritabanı ile ilgili işlemlerin yapılması için kullanılan bir teknolojidir.</a:t>
            </a:r>
          </a:p>
          <a:p>
            <a:pPr marL="0" indent="0">
              <a:spcBef>
                <a:spcPts val="1500"/>
              </a:spcBef>
              <a:defRPr sz="1000">
                <a:solidFill>
                  <a:srgbClr val="000000"/>
                </a:solidFill>
              </a:defRPr>
            </a:pPr>
            <a:r>
              <a:t>Entity Framework, bu ORM işlevini yerine getirmek için, veritabanındaki tabloları ve ilişkileri, uygulama tarafındaki sınıflarla eşleştirir. Böylece, uygulama geliştiricileri, veritabanı işlemleri için SQL sorguları yazmak zorunda kalmadan, nesne yönelimli bir yaklaşımla çalışabilirler.</a:t>
            </a:r>
          </a:p>
          <a:p>
            <a:pPr marL="0" indent="0">
              <a:spcBef>
                <a:spcPts val="1500"/>
              </a:spcBef>
              <a:defRPr sz="1000">
                <a:solidFill>
                  <a:srgbClr val="000000"/>
                </a:solidFill>
              </a:defRPr>
            </a:pPr>
            <a:r>
              <a:t>Entity Framework, ayrıca, kod tarafındaki nesnelerin, veritabanındaki verilerle senkronize edilmesi için de bir dizi yöntem sunar. Bu sayede, veri tabanı üzerinde yapılan değişiklikler, uygulama tarafındaki nesnelere yansıtılabilir. Bu özellik, uygulamanın performansını artırır ve geliştiricilerin kod yazma sürecini kolaylaştırır.</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Google Shape;162;p32"/>
          <p:cNvSpPr txBox="1"/>
          <p:nvPr>
            <p:ph type="title"/>
          </p:nvPr>
        </p:nvSpPr>
        <p:spPr>
          <a:xfrm>
            <a:off x="1329449" y="270500"/>
            <a:ext cx="6485102" cy="726901"/>
          </a:xfrm>
          <a:prstGeom prst="rect">
            <a:avLst/>
          </a:prstGeom>
        </p:spPr>
        <p:txBody>
          <a:bodyPr/>
          <a:lstStyle>
            <a:lvl1pPr>
              <a:lnSpc>
                <a:spcPct val="115000"/>
              </a:lnSpc>
              <a:spcBef>
                <a:spcPts val="400"/>
              </a:spcBef>
              <a:defRPr>
                <a:solidFill>
                  <a:srgbClr val="292929"/>
                </a:solidFill>
              </a:defRPr>
            </a:lvl1pPr>
          </a:lstStyle>
          <a:p>
            <a:pPr/>
            <a:r>
              <a:t>DTO (Data Transfer Object)</a:t>
            </a:r>
          </a:p>
        </p:txBody>
      </p:sp>
      <p:sp>
        <p:nvSpPr>
          <p:cNvPr id="251" name="Google Shape;163;p32"/>
          <p:cNvSpPr txBox="1"/>
          <p:nvPr>
            <p:ph type="body" sz="half" idx="1"/>
          </p:nvPr>
        </p:nvSpPr>
        <p:spPr>
          <a:xfrm>
            <a:off x="642699" y="931500"/>
            <a:ext cx="6474602" cy="1754700"/>
          </a:xfrm>
          <a:prstGeom prst="rect">
            <a:avLst/>
          </a:prstGeom>
        </p:spPr>
        <p:txBody>
          <a:bodyPr/>
          <a:lstStyle/>
          <a:p>
            <a:pPr marL="0" indent="0">
              <a:defRPr sz="1000">
                <a:solidFill>
                  <a:srgbClr val="000000"/>
                </a:solidFill>
              </a:defRPr>
            </a:pPr>
            <a:r>
              <a:t>DTO yani Data Transfer Object. View model ve DTO kullanımı çok karıştırılan 2 kavramdır. View model son kullanıcıya gösterilecek veriyi döndürmek için kullanılırken Dto uygulama katmanları arasında veriyi transfer etmek için kullanılır. Genel olarak database den gelen veriyi source olarak kullanır.</a:t>
            </a:r>
            <a:br/>
          </a:p>
          <a:p>
            <a:pPr marL="0" indent="0">
              <a:defRPr sz="1000">
                <a:solidFill>
                  <a:srgbClr val="000000"/>
                </a:solidFill>
              </a:defRPr>
            </a:pPr>
            <a:r>
              <a:t>DTO da asıl amaç katmanları arasındaki yapılabilecek call yani çağrım sayılarını azaltmaktır. Bir katmanda elimizde var olan data diğer katmanda kullanılacak ise, veriyi taşımak diğer katmanda yeniden çağrım yapmamak için anlamlı bir çözümdür. Ve Dto'lar neredeyse hiç davranış içermezler. Veriyi olduğu gibi ileten Dumb objelerdir.</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222;p42"/>
          <p:cNvSpPr txBox="1"/>
          <p:nvPr>
            <p:ph type="title"/>
          </p:nvPr>
        </p:nvSpPr>
        <p:spPr>
          <a:xfrm>
            <a:off x="1329449" y="270500"/>
            <a:ext cx="6485102" cy="726901"/>
          </a:xfrm>
          <a:prstGeom prst="rect">
            <a:avLst/>
          </a:prstGeom>
        </p:spPr>
        <p:txBody>
          <a:bodyPr/>
          <a:lstStyle>
            <a:lvl1pPr>
              <a:lnSpc>
                <a:spcPct val="115000"/>
              </a:lnSpc>
              <a:spcBef>
                <a:spcPts val="600"/>
              </a:spcBef>
              <a:defRPr sz="2300">
                <a:latin typeface="+mn-lt"/>
                <a:ea typeface="+mn-ea"/>
                <a:cs typeface="+mn-cs"/>
                <a:sym typeface="Arial"/>
              </a:defRPr>
            </a:lvl1pPr>
          </a:lstStyle>
          <a:p>
            <a:pPr/>
            <a:r>
              <a:t>Middleware Kavramı</a:t>
            </a:r>
          </a:p>
        </p:txBody>
      </p:sp>
      <p:sp>
        <p:nvSpPr>
          <p:cNvPr id="254" name="Google Shape;223;p42"/>
          <p:cNvSpPr txBox="1"/>
          <p:nvPr>
            <p:ph type="body" idx="1"/>
          </p:nvPr>
        </p:nvSpPr>
        <p:spPr>
          <a:xfrm>
            <a:off x="642699" y="997399"/>
            <a:ext cx="6474602" cy="3678901"/>
          </a:xfrm>
          <a:prstGeom prst="rect">
            <a:avLst/>
          </a:prstGeom>
        </p:spPr>
        <p:txBody>
          <a:bodyPr/>
          <a:lstStyle/>
          <a:p>
            <a:pPr marL="0" indent="0">
              <a:defRPr sz="1000">
                <a:solidFill>
                  <a:srgbClr val="2D3748"/>
                </a:solidFill>
              </a:defRPr>
            </a:pPr>
            <a:r>
              <a:t>Middleware yani ara katman client tarafından bir request gönderildiğinde request'e karşılık response dönene kadar geçen sürede yapılması gereken işlemler için process'in arasına girmeyi sağlayan yapılardır. Request ve response arasına girip işlem yapmamıza olanak sağlamasının yanında, bu aralığa çoklu işlemler de dahil edebiliriz. Bu işlemlerin hangi sırayla yapılacağını da belirleyebiliriz.</a:t>
            </a:r>
            <a:br/>
            <a:br/>
            <a:r>
              <a:rPr sz="600">
                <a:solidFill>
                  <a:srgbClr val="000000"/>
                </a:solidFill>
              </a:rPr>
              <a:t>public void Configure(IApplicationBuilder app, IWebHostEnvironment env) {</a:t>
            </a:r>
            <a:endParaRPr sz="600">
              <a:solidFill>
                <a:srgbClr val="000000"/>
              </a:solidFill>
            </a:endParaRPr>
          </a:p>
          <a:p>
            <a:pPr marL="0" indent="0">
              <a:spcBef>
                <a:spcPts val="1200"/>
              </a:spcBef>
              <a:defRPr sz="600">
                <a:solidFill>
                  <a:srgbClr val="000000"/>
                </a:solidFill>
              </a:defRPr>
            </a:pPr>
            <a:r>
              <a:t>    if (env.IsDevelopment())</a:t>
            </a:r>
          </a:p>
          <a:p>
            <a:pPr marL="0" indent="0">
              <a:defRPr sz="600">
                <a:solidFill>
                  <a:srgbClr val="000000"/>
                </a:solidFill>
              </a:defRPr>
            </a:pPr>
            <a:r>
              <a:t>    {</a:t>
            </a:r>
          </a:p>
          <a:p>
            <a:pPr marL="0" indent="0">
              <a:defRPr sz="600">
                <a:solidFill>
                  <a:srgbClr val="000000"/>
                </a:solidFill>
              </a:defRPr>
            </a:pPr>
            <a:r>
              <a:t>        app.UseDeveloperExceptionPage();</a:t>
            </a:r>
          </a:p>
          <a:p>
            <a:pPr marL="0" indent="0">
              <a:defRPr sz="600">
                <a:solidFill>
                  <a:srgbClr val="000000"/>
                </a:solidFill>
              </a:defRPr>
            </a:pPr>
            <a:r>
              <a:t>        app.UseSwagger();</a:t>
            </a:r>
          </a:p>
          <a:p>
            <a:pPr marL="0" indent="0">
              <a:defRPr sz="600">
                <a:solidFill>
                  <a:srgbClr val="000000"/>
                </a:solidFill>
              </a:defRPr>
            </a:pPr>
            <a:r>
              <a:t>        app.UseSwaggerUI(c =&gt; c.SwaggerEndpoint("/swagger/v1/swagger.json", "MiddlewareKavramı v1"));</a:t>
            </a:r>
          </a:p>
          <a:p>
            <a:pPr marL="0" indent="0">
              <a:defRPr sz="600">
                <a:solidFill>
                  <a:srgbClr val="000000"/>
                </a:solidFill>
              </a:defRPr>
            </a:pPr>
            <a:r>
              <a:t>    }</a:t>
            </a:r>
          </a:p>
          <a:p>
            <a:pPr marL="0" indent="0">
              <a:defRPr sz="600">
                <a:solidFill>
                  <a:srgbClr val="000000"/>
                </a:solidFill>
              </a:defRPr>
            </a:pPr>
            <a:r>
              <a:t>    app.UseHttpsRedirection();</a:t>
            </a:r>
          </a:p>
          <a:p>
            <a:pPr marL="0" indent="0">
              <a:defRPr sz="600">
                <a:solidFill>
                  <a:srgbClr val="000000"/>
                </a:solidFill>
              </a:defRPr>
            </a:pPr>
            <a:r>
              <a:t>    app.UseRouting();</a:t>
            </a:r>
          </a:p>
          <a:p>
            <a:pPr marL="0" indent="0">
              <a:defRPr sz="600">
                <a:solidFill>
                  <a:srgbClr val="000000"/>
                </a:solidFill>
              </a:defRPr>
            </a:pPr>
            <a:r>
              <a:t>    app.UseAuthorization();</a:t>
            </a:r>
          </a:p>
          <a:p>
            <a:pPr marL="0" indent="0">
              <a:defRPr sz="600">
                <a:solidFill>
                  <a:srgbClr val="000000"/>
                </a:solidFill>
              </a:defRPr>
            </a:pPr>
            <a:r>
              <a:t>    app.UseEndpoints(endpoints =&gt;</a:t>
            </a:r>
          </a:p>
          <a:p>
            <a:pPr marL="0" indent="0">
              <a:defRPr sz="600">
                <a:solidFill>
                  <a:srgbClr val="000000"/>
                </a:solidFill>
              </a:defRPr>
            </a:pPr>
            <a:r>
              <a:t>    {</a:t>
            </a:r>
          </a:p>
          <a:p>
            <a:pPr marL="0" indent="0">
              <a:defRPr sz="600">
                <a:solidFill>
                  <a:srgbClr val="000000"/>
                </a:solidFill>
              </a:defRPr>
            </a:pPr>
            <a:r>
              <a:t>        endpoints.MapControllers();</a:t>
            </a:r>
          </a:p>
          <a:p>
            <a:pPr marL="0" indent="0">
              <a:defRPr sz="600">
                <a:solidFill>
                  <a:srgbClr val="000000"/>
                </a:solidFill>
              </a:defRPr>
            </a:pPr>
            <a:r>
              <a:t>    });</a:t>
            </a:r>
          </a:p>
          <a:p>
            <a:pPr marL="0" indent="0">
              <a:defRPr sz="600">
                <a:solidFill>
                  <a:srgbClr val="000000"/>
                </a:solidFill>
              </a:defRPr>
            </a:pPr>
            <a:r>
              <a:t>}</a:t>
            </a:r>
          </a:p>
          <a:p>
            <a:pPr marL="0" indent="0">
              <a:spcBef>
                <a:spcPts val="1200"/>
              </a:spcBef>
              <a:defRPr sz="1000">
                <a:solidFill>
                  <a:srgbClr val="2D3748"/>
                </a:solidFill>
              </a:defRPr>
            </a:pPr>
            <a:br>
              <a:rPr sz="600">
                <a:solidFill>
                  <a:srgbClr val="000000"/>
                </a:solidFill>
              </a:rPr>
            </a:br>
            <a:r>
              <a:rPr>
                <a:solidFill>
                  <a:srgbClr val="000000"/>
                </a:solidFill>
              </a:rPr>
              <a:t>Yukarıdaki örnekte app.Use ile başlayan ifadeler .Net'in kendi özel middleware leridir. </a:t>
            </a:r>
            <a:br>
              <a:rPr>
                <a:solidFill>
                  <a:srgbClr val="000000"/>
                </a:solidFill>
              </a:rPr>
            </a:br>
            <a:r>
              <a:rPr>
                <a:solidFill>
                  <a:srgbClr val="000000"/>
                </a:solidFill>
              </a:rPr>
              <a:t>Örneğin </a:t>
            </a:r>
            <a:br>
              <a:rPr>
                <a:solidFill>
                  <a:srgbClr val="000000"/>
                </a:solidFill>
              </a:rPr>
            </a:br>
            <a:r>
              <a:rPr>
                <a:solidFill>
                  <a:srgbClr val="000000"/>
                </a:solidFill>
              </a:rPr>
              <a:t>app.UseHttpsRedirection();</a:t>
            </a:r>
            <a:br>
              <a:rPr>
                <a:solidFill>
                  <a:srgbClr val="000000"/>
                </a:solidFill>
              </a:rPr>
            </a:br>
            <a:r>
              <a:rPr>
                <a:solidFill>
                  <a:srgbClr val="000000"/>
                </a:solidFill>
              </a:rPr>
              <a:t>bu middleware bir https yönlendirmesi yapar.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228;p43"/>
          <p:cNvSpPr txBox="1"/>
          <p:nvPr>
            <p:ph type="title"/>
          </p:nvPr>
        </p:nvSpPr>
        <p:spPr>
          <a:xfrm>
            <a:off x="1329449" y="270500"/>
            <a:ext cx="6485102" cy="726901"/>
          </a:xfrm>
          <a:prstGeom prst="rect">
            <a:avLst/>
          </a:prstGeom>
        </p:spPr>
        <p:txBody>
          <a:bodyPr/>
          <a:lstStyle/>
          <a:p>
            <a:pPr/>
            <a:r>
              <a:t>Swagger</a:t>
            </a:r>
          </a:p>
        </p:txBody>
      </p:sp>
      <p:sp>
        <p:nvSpPr>
          <p:cNvPr id="257" name="Google Shape;229;p43"/>
          <p:cNvSpPr txBox="1"/>
          <p:nvPr>
            <p:ph type="body" idx="1"/>
          </p:nvPr>
        </p:nvSpPr>
        <p:spPr>
          <a:xfrm>
            <a:off x="642699" y="997399"/>
            <a:ext cx="6474602" cy="3879002"/>
          </a:xfrm>
          <a:prstGeom prst="rect">
            <a:avLst/>
          </a:prstGeom>
        </p:spPr>
        <p:txBody>
          <a:bodyPr/>
          <a:lstStyle/>
          <a:p>
            <a:pPr marL="0" indent="0">
              <a:defRPr sz="1000">
                <a:solidFill>
                  <a:srgbClr val="000000"/>
                </a:solidFill>
              </a:defRPr>
            </a:pPr>
            <a:r>
              <a:t>Swagger UI, oluşturduğumuz API'lar ile ilgili bilgileri görselleştirmemiz ve otomatik dökümantasyon oluşturabilmemize yarayan yardımcı bir arayüzdür. Bu arayüz sayesinde web api projemizde hangi resource'lara sahip olduğumuzu ve bu resourcelarla ilgili hangi eylemleri yapabileceğimizle ilgili bir dökümantasyon oluşturmuş oluruz. Bu sayede hem ekip içindeki, hem de API'mizi kullanacak diğer geliştirici arkadaşların bilgi sahibi olmasını sağlamış oluruz.</a:t>
            </a:r>
            <a:br/>
          </a:p>
          <a:p>
            <a:pPr marL="0" indent="0">
              <a:defRPr sz="1000">
                <a:solidFill>
                  <a:srgbClr val="000000"/>
                </a:solidFill>
              </a:defRPr>
            </a:pPr>
            <a:r>
              <a:t>Bir .net core web api projesi yarattığımızda proje içerisine varsayılan olarak swagger ui eklentisi eklenmiş olarak gelir. Development ortamında çalışan uygulama için varsayılan olarak </a:t>
            </a:r>
            <a:r>
              <a:rPr u="sng">
                <a:solidFill>
                  <a:schemeClr val="accent5"/>
                </a:solidFill>
                <a:uFill>
                  <a:solidFill>
                    <a:schemeClr val="accent5"/>
                  </a:solidFill>
                </a:uFill>
                <a:hlinkClick r:id="rId2" invalidUrl="" action="" tgtFrame="" tooltip="" history="1" highlightClick="0" endSnd="0"/>
              </a:rPr>
              <a:t>https://localhost:5001/swagger/index.html</a:t>
            </a:r>
            <a:r>
              <a:rPr>
                <a:solidFill>
                  <a:srgbClr val="188038"/>
                </a:solidFill>
              </a:rPr>
              <a:t> </a:t>
            </a:r>
            <a:r>
              <a:t>adresinden erişilebilir.</a:t>
            </a:r>
            <a:br/>
          </a:p>
          <a:p>
            <a:pPr marL="0" indent="0">
              <a:defRPr sz="1000">
                <a:solidFill>
                  <a:srgbClr val="000000"/>
                </a:solidFill>
              </a:defRPr>
            </a:pPr>
            <a:r>
              <a:t>Swagger UI içerisinde bir eylemle ilgili olarak temel iki çeşit bilgi bulunur.</a:t>
            </a:r>
            <a:br/>
          </a:p>
          <a:p>
            <a:pPr marL="457200" indent="-292100">
              <a:buClr>
                <a:srgbClr val="000000"/>
              </a:buClr>
              <a:buSzPts val="1000"/>
              <a:buFont typeface="Helvetica"/>
              <a:buChar char="●"/>
              <a:defRPr sz="1000">
                <a:solidFill>
                  <a:srgbClr val="000000"/>
                </a:solidFill>
              </a:defRPr>
            </a:pPr>
            <a:r>
              <a:t>Parameters : Http Put ve Http Post çağrımlarının beklediği parametreleri gördüğümüz yerdir.</a:t>
            </a:r>
            <a:br/>
          </a:p>
          <a:p>
            <a:pPr marL="457200" indent="-292100">
              <a:buClr>
                <a:srgbClr val="000000"/>
              </a:buClr>
              <a:buSzPts val="1000"/>
              <a:buFont typeface="Helvetica"/>
              <a:buChar char="●"/>
              <a:defRPr sz="1000">
                <a:solidFill>
                  <a:srgbClr val="000000"/>
                </a:solidFill>
              </a:defRPr>
            </a:pPr>
            <a:r>
              <a:t>Responses : Http talebine karşılık olarak nasıl bir HTTP response'u oluşturabileceğini, response içerisinde hangi tipte bir data döneceğini detaylı olarak görebiliriz.</a:t>
            </a:r>
            <a:br/>
          </a:p>
          <a:p>
            <a:pPr marL="0" indent="0">
              <a:defRPr sz="1000">
                <a:solidFill>
                  <a:srgbClr val="000000"/>
                </a:solidFill>
              </a:defRPr>
            </a:pPr>
            <a:r>
              <a:t>Swagger UI aracılığı ile eylemlerin beklediği parametreleri kolay bir şekilde doldurarak örnek çağrımlar yapabilir, dönen cevapları gözlemleyebiliriz.</a:t>
            </a:r>
          </a:p>
          <a:p>
            <a:pPr marL="0" indent="0">
              <a:spcBef>
                <a:spcPts val="1200"/>
              </a:spcBef>
              <a:defRPr sz="1000">
                <a:solidFill>
                  <a:srgbClr val="000000"/>
                </a:solidFill>
              </a:defRPr>
            </a:pPr>
            <a:br/>
            <a:r>
              <a:t>Bkz. Documentations/SwaggerDoc</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Google Shape;234;p44"/>
          <p:cNvSpPr txBox="1"/>
          <p:nvPr>
            <p:ph type="title"/>
          </p:nvPr>
        </p:nvSpPr>
        <p:spPr>
          <a:xfrm>
            <a:off x="1329449" y="270500"/>
            <a:ext cx="6485102" cy="726901"/>
          </a:xfrm>
          <a:prstGeom prst="rect">
            <a:avLst/>
          </a:prstGeom>
        </p:spPr>
        <p:txBody>
          <a:bodyPr/>
          <a:lstStyle/>
          <a:p>
            <a:pPr/>
            <a:r>
              <a:t>Postman</a:t>
            </a:r>
          </a:p>
        </p:txBody>
      </p:sp>
      <p:sp>
        <p:nvSpPr>
          <p:cNvPr id="260" name="Google Shape;235;p44"/>
          <p:cNvSpPr txBox="1"/>
          <p:nvPr>
            <p:ph type="body" idx="1"/>
          </p:nvPr>
        </p:nvSpPr>
        <p:spPr>
          <a:xfrm>
            <a:off x="642699" y="997399"/>
            <a:ext cx="6474602" cy="3170702"/>
          </a:xfrm>
          <a:prstGeom prst="rect">
            <a:avLst/>
          </a:prstGeom>
        </p:spPr>
        <p:txBody>
          <a:bodyPr/>
          <a:lstStyle/>
          <a:p>
            <a:pPr marL="0" indent="0">
              <a:defRPr sz="1000">
                <a:solidFill>
                  <a:srgbClr val="2D3748"/>
                </a:solidFill>
              </a:defRPr>
            </a:pPr>
            <a:r>
              <a:t>Postman, API geliştirme için bir işbirliği platformudur. Postman'ın özellikleri, bir API oluşturmanın her adımını basitleştirir ve işbirliğini kolaylaştırarak daha iyi API'leri daha hızlı oluşturabilmenizi sağlar.</a:t>
            </a:r>
          </a:p>
          <a:p>
            <a:pPr marL="0" indent="0">
              <a:defRPr sz="1000">
                <a:solidFill>
                  <a:srgbClr val="2D3748"/>
                </a:solidFill>
              </a:defRPr>
            </a:pPr>
            <a:r>
              <a:t>Temel özellikleri şu şekildedir:</a:t>
            </a:r>
            <a:br/>
          </a:p>
          <a:p>
            <a:pPr marL="457200" indent="-292100">
              <a:buClr>
                <a:srgbClr val="2D3748"/>
              </a:buClr>
              <a:buSzPts val="1000"/>
              <a:buFont typeface="Arial"/>
              <a:buChar char="●"/>
              <a:defRPr b="1" sz="1000">
                <a:solidFill>
                  <a:srgbClr val="2D3748"/>
                </a:solidFill>
              </a:defRPr>
            </a:pPr>
            <a:r>
              <a:t>Api Client</a:t>
            </a:r>
            <a:r>
              <a:rPr b="0"/>
              <a:t> : Postman ile hızlı ve kolay bir şekilde Rest ve Soap istekleri oluşturabilirsiniz. Client yerine kullanabilirsiniz.</a:t>
            </a:r>
            <a:br>
              <a:rPr b="0"/>
            </a:br>
          </a:p>
          <a:p>
            <a:pPr marL="457200" indent="-292100">
              <a:buClr>
                <a:srgbClr val="2D3748"/>
              </a:buClr>
              <a:buSzPts val="1000"/>
              <a:buFont typeface="Arial"/>
              <a:buChar char="●"/>
              <a:defRPr b="1" sz="1000">
                <a:solidFill>
                  <a:srgbClr val="2D3748"/>
                </a:solidFill>
              </a:defRPr>
            </a:pPr>
            <a:r>
              <a:t>Automated Tests:</a:t>
            </a:r>
            <a:r>
              <a:rPr b="0"/>
              <a:t> Testler, tekrar tekrar çalışabilen test grupları oluşturularak otomatik hale getirilir. Postman; birim testleri, fonksiyonel testler, entegrasyon testleri, uçtan-uca testler, regresyon testleri vb.. dahil olmak üzere birçok test türünü otomatikleştirmek için kullanılabilir. Otomatik test, insan hatasını önler ve testi kolaylaştırır.</a:t>
            </a:r>
            <a:br>
              <a:rPr b="0"/>
            </a:br>
          </a:p>
          <a:p>
            <a:pPr marL="457200" indent="-292100">
              <a:buClr>
                <a:srgbClr val="2D3748"/>
              </a:buClr>
              <a:buSzPts val="1000"/>
              <a:buFont typeface="Arial"/>
              <a:buChar char="●"/>
              <a:defRPr b="1" sz="1000">
                <a:solidFill>
                  <a:srgbClr val="2D3748"/>
                </a:solidFill>
              </a:defRPr>
            </a:pPr>
            <a:r>
              <a:t>Documentation:</a:t>
            </a:r>
            <a:r>
              <a:rPr b="0"/>
              <a:t> Postman, dökümanlarınınızı hızlı ve kolay bir şekilde yayınlamanıza olanak tanır. Postman, dokümantasyon sayfanızı dinamik örneklerle ve makine tarafından okunabilir talimatlarla doldurmak için örnek requestlerinizi otomatik olarak çeker, böylece API'nizi dünyanın geri kalanıyla kolayca paylaşabilirsiniz.</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Google Shape;240;p45"/>
          <p:cNvSpPr txBox="1"/>
          <p:nvPr>
            <p:ph type="title"/>
          </p:nvPr>
        </p:nvSpPr>
        <p:spPr>
          <a:xfrm>
            <a:off x="1329449" y="270500"/>
            <a:ext cx="6485102" cy="726901"/>
          </a:xfrm>
          <a:prstGeom prst="rect">
            <a:avLst/>
          </a:prstGeom>
        </p:spPr>
        <p:txBody>
          <a:bodyPr/>
          <a:lstStyle>
            <a:lvl1pPr>
              <a:lnSpc>
                <a:spcPct val="115000"/>
              </a:lnSpc>
              <a:spcBef>
                <a:spcPts val="600"/>
              </a:spcBef>
              <a:defRPr sz="2300">
                <a:latin typeface="+mn-lt"/>
                <a:ea typeface="+mn-ea"/>
                <a:cs typeface="+mn-cs"/>
                <a:sym typeface="Arial"/>
              </a:defRPr>
            </a:lvl1pPr>
          </a:lstStyle>
          <a:p>
            <a:pPr/>
            <a:r>
              <a:t>Test Kavramı ve Unit Test</a:t>
            </a:r>
          </a:p>
        </p:txBody>
      </p:sp>
      <p:sp>
        <p:nvSpPr>
          <p:cNvPr id="263" name="Google Shape;241;p45"/>
          <p:cNvSpPr txBox="1"/>
          <p:nvPr>
            <p:ph type="body" idx="1"/>
          </p:nvPr>
        </p:nvSpPr>
        <p:spPr>
          <a:xfrm>
            <a:off x="642699" y="997400"/>
            <a:ext cx="6474602" cy="3509400"/>
          </a:xfrm>
          <a:prstGeom prst="rect">
            <a:avLst/>
          </a:prstGeom>
        </p:spPr>
        <p:txBody>
          <a:bodyPr/>
          <a:lstStyle/>
          <a:p>
            <a:pPr marL="0" indent="0">
              <a:defRPr sz="900">
                <a:solidFill>
                  <a:srgbClr val="000000"/>
                </a:solidFill>
              </a:defRPr>
            </a:pPr>
            <a:r>
              <a:t>Geliştirdiğimiz uygulama/yazılımlar sürekli bir değişim ve gelişim içindedirler. Yeni bir özellik eklenmesi, mevcut özelliklerin bir kısmının değiştirilmesi, kullandığımız altyapıların güncellenmesi vb gibi birçok nedenle uygulamalarımızda güncelleme yapmamız kaçınılmaz bir durumdur. </a:t>
            </a:r>
            <a:br/>
            <a:br/>
            <a:r>
              <a:t>Bu kadar çok değişkenin olduğu bir ortamda uygulamamızın beklenen şekilde çalıştığını sürekli doğrulamamız gerekir. Bu doğrulama işlemlerinin her defasında manuel yada insan etkileşimi ile yapılması, büyük bir zaman ve maliyet kaybına sebep olur. Aynı zamanda manuel olarak yapılan testlerde bazı özellikler yeterince test edilmemiş yada yapılan değişikliklerin sebep olduğu beklenmeyen davranışlar gözden kaçırılabilir. Bunlar gibi birçok nedenden dolayı, geliştirdiğimiz uygulamaların davranışlarını ve yapılan değişiklikleri doğrulayan otomatize testler yazmamız çok önemlidir. Bu sayede bir kez yazılan otomatize bir test, istenilen bir zamanda istenen tekrar kadar çalıştırılarak uygulamanın istenen şekilde davrandığını kontrol edecek ve büyük bir zaman ve maliyet kaybı sağlayacaktır.</a:t>
            </a:r>
            <a:br/>
          </a:p>
          <a:p>
            <a:pPr marL="0" indent="0">
              <a:defRPr sz="900">
                <a:solidFill>
                  <a:srgbClr val="000000"/>
                </a:solidFill>
              </a:defRPr>
            </a:pPr>
            <a:r>
              <a:t>Otomatize testler çoğunlukla yazılım geliştirme aşamasında yazılırlar. Bu testlerin yazılması başlangıçta yazılım süresini zaman ve maliyet açısından arttıran bir unsur olarak görünüp çok sıcak bakılmayabilir. Fakat uzun vadede düşünüldüğünde otomatize testlerin yazılmış olması sürekli değişen uygulamalar için çok büyük bir zaman ve maliyet kazancı sağlar. Testlerin yazılmış olması aynı zamanda, hem daha az hata ile bir işi tamamlamamıza hem de birçok temel yazılım prensibine sadık kalarak kaliteli kod yazmamızı sağlar.</a:t>
            </a:r>
            <a:br/>
          </a:p>
          <a:p>
            <a:pPr marL="0" indent="0">
              <a:defRPr sz="900">
                <a:solidFill>
                  <a:srgbClr val="000000"/>
                </a:solidFill>
              </a:defRPr>
            </a:pPr>
            <a:r>
              <a:t>Otomatize testler, test ettikleri unsurlar açısından temel olarak 3 kategoriye ayrılırlar. Biz sadece Unit Test konusuna kısaca değineceğiz.</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Google Shape;246;p46"/>
          <p:cNvSpPr txBox="1"/>
          <p:nvPr>
            <p:ph type="body" idx="1"/>
          </p:nvPr>
        </p:nvSpPr>
        <p:spPr>
          <a:xfrm>
            <a:off x="642699" y="997399"/>
            <a:ext cx="6474602" cy="3423301"/>
          </a:xfrm>
          <a:prstGeom prst="rect">
            <a:avLst/>
          </a:prstGeom>
        </p:spPr>
        <p:txBody>
          <a:bodyPr/>
          <a:lstStyle/>
          <a:p>
            <a:pPr marL="0" indent="0">
              <a:defRPr sz="800">
                <a:solidFill>
                  <a:srgbClr val="000000"/>
                </a:solidFill>
              </a:defRPr>
            </a:pPr>
            <a:r>
              <a:t>Unit yani birim testler uygulamamız içerisindeki en küçük kod parçalarının doğru çalıştığını test eder. Buradaki test edilen birimleri sınıflar ve methodlar gibi düşünebiliriz. Test edilen unsur kod blokları olduğu için unit testler developer tarafından, developer bakış açısı ile yazılır. Unit testleri yazarak yazdığımız kodun beklediğimiz gibi çalıştığını doğrulamış oluruz.</a:t>
            </a:r>
            <a:br/>
          </a:p>
          <a:p>
            <a:pPr marL="0" indent="0">
              <a:defRPr sz="800">
                <a:solidFill>
                  <a:srgbClr val="000000"/>
                </a:solidFill>
              </a:defRPr>
            </a:pPr>
            <a:r>
              <a:t>Unit testin amacı yalnızca test edilecek birim kodunun yaptığı işi doğrulamaktır. Bu nedenle eğer ki test edilecek birimin bağımlılıkları varsa bu bağımlılıklardan izole hale getirilmelidir.Unit testleri yazarken bağımlılıkları izole etme işlemini, bağımlı olunan nesneyi taklit ederek yaparız.Taklit etme işlemini iki farklı şekilde yapabiliriz. İlk yöntem, bağımlı olunan nesnenin test amaçlı olarak taklidinin oluşturulmasıdır. Bu yöntemde taklit nesne için de kod yazmamız ve düzenlememiz gerekir. Basit bağımlılıklar ve taklitler için bu yöntem tercih edilebilir. Bir diğer yöntem ise daha kolay ve esnek taklit nesneler yaratabilmemizi sağlayan mocking framework kullanmaktır.</a:t>
            </a:r>
            <a:br/>
          </a:p>
          <a:p>
            <a:pPr marL="0" indent="0">
              <a:spcBef>
                <a:spcPts val="1200"/>
              </a:spcBef>
              <a:defRPr sz="800">
                <a:solidFill>
                  <a:srgbClr val="000000"/>
                </a:solidFill>
              </a:defRPr>
            </a:pPr>
            <a:r>
              <a:t>Unit testler şartlar ve bulunduğu ortamdan bağımsız olmalı ve ilgili birim değişmedikçe her zaman aynı sonucu üretmelidir.</a:t>
            </a:r>
            <a:br/>
            <a:br/>
            <a:r>
              <a:t>Unit testleri yazarken, her bir testin yalnızca tek bir koşulu kontrol ettiğine dikkat etmek gerekir. Bir method içerisinde 4 farklı durumda farklı çıktı üretiliyor yada işlem yapılıyorsa bu 4 durumu test eden 4 ayrı test olması gerekir. Böylece 4 testten herhangi biri başarısız olduğunda hangi durumda kod içerisinde hata olduğunu daha kolay anlayabiliriz. Bir test içerisinde 4 durum da test edilmeye çalışılırsa, başarısız olan durumun hangisi olduğunu anlamak ve hatanın kaynağını bulmak için ayrıca zaman harcamak gerekecektir.</a:t>
            </a:r>
            <a:br/>
            <a:br/>
            <a:r>
              <a:t>Unit testleri yazmak ve çalıştırmak için unit test frameworkleri/araçları kullanılır. .Net için en çok tercih edilenler xUnit, NUnit ve .Net'in kendi test araçlarını barındıran MSTest frameworküdür.</a:t>
            </a:r>
            <a:br/>
            <a:br/>
            <a:r>
              <a:t>.Net içerisinde en sık kullanılan mocking framework Moq'dur. Moq haricinde NSubstitute, FakeItEasy gibi alternatifler de mevcuttur.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1;p23"/>
          <p:cNvSpPr txBox="1"/>
          <p:nvPr>
            <p:ph type="title"/>
          </p:nvPr>
        </p:nvSpPr>
        <p:spPr>
          <a:xfrm>
            <a:off x="1329449" y="299902"/>
            <a:ext cx="6485102" cy="726901"/>
          </a:xfrm>
          <a:prstGeom prst="rect">
            <a:avLst/>
          </a:prstGeom>
        </p:spPr>
        <p:txBody>
          <a:bodyPr/>
          <a:lstStyle>
            <a:lvl1pPr>
              <a:defRPr>
                <a:latin typeface="+mn-lt"/>
                <a:ea typeface="+mn-ea"/>
                <a:cs typeface="+mn-cs"/>
                <a:sym typeface="Arial"/>
              </a:defRPr>
            </a:lvl1pPr>
          </a:lstStyle>
          <a:p>
            <a:pPr/>
            <a:r>
              <a:t>PostgreSQL</a:t>
            </a:r>
          </a:p>
        </p:txBody>
      </p:sp>
      <p:sp>
        <p:nvSpPr>
          <p:cNvPr id="191" name="Google Shape;112;p23"/>
          <p:cNvSpPr txBox="1"/>
          <p:nvPr>
            <p:ph type="body" idx="1"/>
          </p:nvPr>
        </p:nvSpPr>
        <p:spPr>
          <a:xfrm>
            <a:off x="642699" y="997399"/>
            <a:ext cx="6474602" cy="4067101"/>
          </a:xfrm>
          <a:prstGeom prst="rect">
            <a:avLst/>
          </a:prstGeom>
        </p:spPr>
        <p:txBody>
          <a:bodyPr/>
          <a:lstStyle/>
          <a:p>
            <a:pPr marL="0" indent="0">
              <a:defRPr sz="1000">
                <a:solidFill>
                  <a:srgbClr val="000000"/>
                </a:solidFill>
                <a:latin typeface="+mn-lt"/>
                <a:ea typeface="+mn-ea"/>
                <a:cs typeface="+mn-cs"/>
                <a:sym typeface="Arial"/>
              </a:defRPr>
            </a:pPr>
            <a:r>
              <a:t>PostgreSQL, güçlü özellikler ve avantajlara sahip, açık kaynaklı ve tamamen ücretsiz nesne ilişkisel veri tabanı sistemidir. SQL dilinin güvenlik, depolanabilirlik ve ölçeklendirilebilme özelliklerinden faydalanan PostgreSQL, birçok alanda veri tabanı yöneticisi olarak da kullanılmaktadır. </a:t>
            </a:r>
            <a:br/>
          </a:p>
          <a:p>
            <a:pPr marL="457200" indent="-292100">
              <a:spcBef>
                <a:spcPts val="1200"/>
              </a:spcBef>
              <a:buClr>
                <a:srgbClr val="000000"/>
              </a:buClr>
              <a:buSzPts val="1000"/>
              <a:buFont typeface="Helvetica"/>
              <a:buChar char="●"/>
              <a:defRPr sz="1000" u="sng">
                <a:solidFill>
                  <a:schemeClr val="accent5"/>
                </a:solidFill>
                <a:latin typeface="+mn-lt"/>
                <a:ea typeface="+mn-ea"/>
                <a:cs typeface="+mn-cs"/>
                <a:sym typeface="Arial"/>
              </a:defRPr>
            </a:pPr>
            <a:r>
              <a:rPr>
                <a:uFill>
                  <a:solidFill>
                    <a:schemeClr val="accent5"/>
                  </a:solidFill>
                </a:uFill>
                <a:hlinkClick r:id="rId2" invalidUrl="" action="" tgtFrame="" tooltip="" history="1" highlightClick="0" endSnd="0"/>
              </a:rPr>
              <a:t>https://www.postgresqltutorial.com/postgresql-getting-started/install-postgresql/</a:t>
            </a:r>
            <a:br/>
            <a:endParaRPr>
              <a:solidFill>
                <a:srgbClr val="000000"/>
              </a:solidFill>
            </a:endParaRPr>
          </a:p>
          <a:p>
            <a:pPr marL="457200" indent="-292100">
              <a:buClr>
                <a:srgbClr val="000000"/>
              </a:buClr>
              <a:buSzPts val="1000"/>
              <a:buFont typeface="Helvetica"/>
              <a:buChar char="●"/>
              <a:defRPr sz="1000" u="sng">
                <a:solidFill>
                  <a:schemeClr val="accent5"/>
                </a:solidFill>
                <a:latin typeface="+mn-lt"/>
                <a:ea typeface="+mn-ea"/>
                <a:cs typeface="+mn-cs"/>
                <a:sym typeface="Arial"/>
              </a:defRPr>
            </a:pPr>
            <a:r>
              <a:rPr>
                <a:uFill>
                  <a:solidFill>
                    <a:schemeClr val="accent5"/>
                  </a:solidFill>
                </a:uFill>
                <a:hlinkClick r:id="rId3" invalidUrl="" action="" tgtFrame="" tooltip="" history="1" highlightClick="0" endSnd="0"/>
              </a:rPr>
              <a:t>https://www.postgresqltutorial.com/postgresql-getting-started/install-postgresql-macos/</a:t>
            </a:r>
            <a:br/>
            <a:endParaRPr>
              <a:solidFill>
                <a:srgbClr val="000000"/>
              </a:solidFill>
            </a:endParaRPr>
          </a:p>
          <a:p>
            <a:pPr marL="457200" indent="-292100">
              <a:buClr>
                <a:srgbClr val="000000"/>
              </a:buClr>
              <a:buSzPts val="1000"/>
              <a:buFont typeface="Helvetica"/>
              <a:buChar char="●"/>
              <a:defRPr sz="1000" u="sng">
                <a:solidFill>
                  <a:schemeClr val="accent5"/>
                </a:solidFill>
                <a:latin typeface="+mn-lt"/>
                <a:ea typeface="+mn-ea"/>
                <a:cs typeface="+mn-cs"/>
                <a:sym typeface="Arial"/>
              </a:defRPr>
            </a:pPr>
            <a:r>
              <a:rPr>
                <a:uFill>
                  <a:solidFill>
                    <a:schemeClr val="accent5"/>
                  </a:solidFill>
                </a:uFill>
                <a:hlinkClick r:id="rId4" invalidUrl="" action="" tgtFrame="" tooltip="" history="1" highlightClick="0" endSnd="0"/>
              </a:rPr>
              <a:t>https://www.postgresqltutorial.com/postgresql-getting-started/install-postgresql-linux/</a:t>
            </a:r>
            <a:b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11;p23"/>
          <p:cNvSpPr txBox="1"/>
          <p:nvPr>
            <p:ph type="title"/>
          </p:nvPr>
        </p:nvSpPr>
        <p:spPr>
          <a:xfrm>
            <a:off x="1329449" y="299902"/>
            <a:ext cx="6485102" cy="726901"/>
          </a:xfrm>
          <a:prstGeom prst="rect">
            <a:avLst/>
          </a:prstGeom>
        </p:spPr>
        <p:txBody>
          <a:bodyPr/>
          <a:lstStyle>
            <a:lvl1pPr defTabSz="722376">
              <a:defRPr sz="1896">
                <a:latin typeface="+mn-lt"/>
                <a:ea typeface="+mn-ea"/>
                <a:cs typeface="+mn-cs"/>
                <a:sym typeface="Arial"/>
              </a:defRPr>
            </a:lvl1pPr>
          </a:lstStyle>
          <a:p>
            <a:pPr/>
            <a:r>
              <a:t>Web’in Davranışları ile İlgili Temel Kavramlar/Terminolojiler</a:t>
            </a:r>
          </a:p>
        </p:txBody>
      </p:sp>
      <p:sp>
        <p:nvSpPr>
          <p:cNvPr id="194" name="Google Shape;112;p23"/>
          <p:cNvSpPr txBox="1"/>
          <p:nvPr>
            <p:ph type="body" idx="1"/>
          </p:nvPr>
        </p:nvSpPr>
        <p:spPr>
          <a:xfrm>
            <a:off x="642699" y="997399"/>
            <a:ext cx="6474602" cy="4067101"/>
          </a:xfrm>
          <a:prstGeom prst="rect">
            <a:avLst/>
          </a:prstGeom>
        </p:spPr>
        <p:txBody>
          <a:bodyPr/>
          <a:lstStyle/>
          <a:p>
            <a:pPr marL="120315" indent="-120315">
              <a:lnSpc>
                <a:spcPct val="88000"/>
              </a:lnSpc>
              <a:spcBef>
                <a:spcPts val="1000"/>
              </a:spcBef>
              <a:buSzPct val="100000"/>
              <a:buAutoNum type="arabicPeriod" startAt="1"/>
              <a:defRPr sz="1000">
                <a:solidFill>
                  <a:srgbClr val="000000"/>
                </a:solidFill>
                <a:latin typeface="+mn-lt"/>
                <a:ea typeface="+mn-ea"/>
                <a:cs typeface="+mn-cs"/>
                <a:sym typeface="Arial"/>
              </a:defRPr>
            </a:pPr>
            <a:r>
              <a:t>Client(İstemci): İstemci, genellikle bir tarayıcı olarak bilinen kullanıcının bilgisayar, akıllı telefon veya tablet gibi cihazlarıdır. İstemci, kullanıcının Web üzerinde gezinmesini sağlayan bir araç olarak işlev görür.</a:t>
            </a:r>
          </a:p>
          <a:p>
            <a:pPr marL="120315" indent="-120315">
              <a:lnSpc>
                <a:spcPct val="88000"/>
              </a:lnSpc>
              <a:spcBef>
                <a:spcPts val="1000"/>
              </a:spcBef>
              <a:buSzPct val="100000"/>
              <a:buAutoNum type="arabicPeriod" startAt="1"/>
              <a:defRPr sz="1000">
                <a:solidFill>
                  <a:srgbClr val="000000"/>
                </a:solidFill>
                <a:latin typeface="+mn-lt"/>
                <a:ea typeface="+mn-ea"/>
                <a:cs typeface="+mn-cs"/>
                <a:sym typeface="Arial"/>
              </a:defRPr>
            </a:pPr>
            <a:r>
              <a:t>Server(Sunucu): Sunucu, Web sayfalarının depolandığı ve istemciye gönderildiği bir bilgisayardır. İstemci sunucuya bir istekte bulunur ve sunucu, istemciye talebe uygun yanıtı sağlar.</a:t>
            </a:r>
          </a:p>
          <a:p>
            <a:pPr marL="120315" indent="-120315">
              <a:lnSpc>
                <a:spcPct val="88000"/>
              </a:lnSpc>
              <a:spcBef>
                <a:spcPts val="1000"/>
              </a:spcBef>
              <a:buSzPct val="100000"/>
              <a:buAutoNum type="arabicPeriod" startAt="1"/>
              <a:defRPr sz="1000">
                <a:solidFill>
                  <a:srgbClr val="000000"/>
                </a:solidFill>
                <a:latin typeface="+mn-lt"/>
                <a:ea typeface="+mn-ea"/>
                <a:cs typeface="+mn-cs"/>
                <a:sym typeface="Arial"/>
              </a:defRPr>
            </a:pPr>
            <a:r>
              <a:t>Hosting: Bir web sitesinin veya bir uygulamanın internet üzerinde yayınlanması ve erişilebilir olması için kullanılan bir hizmettir. Bir web sitesi veya uygulama, bir sunucuda barındırılarak internet üzerinde erişilebilir hale getirilir.</a:t>
            </a:r>
          </a:p>
          <a:p>
            <a:pPr marL="120315" indent="-120315">
              <a:lnSpc>
                <a:spcPct val="88000"/>
              </a:lnSpc>
              <a:spcBef>
                <a:spcPts val="1000"/>
              </a:spcBef>
              <a:buSzPct val="100000"/>
              <a:buAutoNum type="arabicPeriod" startAt="1"/>
              <a:defRPr sz="1000">
                <a:solidFill>
                  <a:srgbClr val="000000"/>
                </a:solidFill>
                <a:latin typeface="+mn-lt"/>
                <a:ea typeface="+mn-ea"/>
                <a:cs typeface="+mn-cs"/>
                <a:sym typeface="Arial"/>
              </a:defRPr>
            </a:pPr>
            <a:r>
              <a:t>Request(İstek): Bilgisayar sistemleri arasında iletişimde bulunmak için kullanılan bir terimdir. Genellikle istemci-sunucu modelinde kullanılır ve istemcinin sunucuya bir talepte bulunması anlamına gelir. Web bağlamında, bir "request" (istek), istemcinin bir web sunucusuna kaynak talep etmek için yaptığı işlemdir. İstek, sunucuya veri gönderme veya sunucudan veri alma amacıyla da kullanılabilir.</a:t>
            </a:r>
          </a:p>
          <a:p>
            <a:pPr marL="120315" indent="-120315">
              <a:lnSpc>
                <a:spcPct val="88000"/>
              </a:lnSpc>
              <a:spcBef>
                <a:spcPts val="1000"/>
              </a:spcBef>
              <a:buSzPct val="100000"/>
              <a:buAutoNum type="arabicPeriod" startAt="1"/>
              <a:defRPr sz="1000">
                <a:solidFill>
                  <a:srgbClr val="000000"/>
                </a:solidFill>
                <a:latin typeface="+mn-lt"/>
                <a:ea typeface="+mn-ea"/>
                <a:cs typeface="+mn-cs"/>
                <a:sym typeface="Arial"/>
              </a:defRPr>
            </a:pPr>
            <a:r>
              <a:t>Response(Cevap): Bir isteğe verilen cevaptır. Web bağlamında, bir sunucunun istemcinin (örneğin bir web tarayıcısı) yaptığı bir isteği işleyerek geri dönüş sağlamasıdır.</a:t>
            </a:r>
          </a:p>
          <a:p>
            <a:pPr marL="120315" indent="-120315">
              <a:lnSpc>
                <a:spcPct val="88000"/>
              </a:lnSpc>
              <a:spcBef>
                <a:spcPts val="1000"/>
              </a:spcBef>
              <a:buSzPct val="100000"/>
              <a:buAutoNum type="arabicPeriod" startAt="1"/>
              <a:defRPr sz="1000">
                <a:solidFill>
                  <a:srgbClr val="000000"/>
                </a:solidFill>
                <a:latin typeface="+mn-lt"/>
                <a:ea typeface="+mn-ea"/>
                <a:cs typeface="+mn-cs"/>
                <a:sym typeface="Arial"/>
              </a:defRPr>
            </a:pPr>
            <a:r>
              <a:t>IP: İnternet üzerindeki cihazların birbirleriyle iletişim kurmasını sağlayan bir protokoldür. IP, verilerin paketler halinde iletilmesini ve yönlendirilmesini sağlar. Her cihazın internete bağlı olduğunda, bir IP adresi atanır. IP adresi, bir cihazın internet üzerindeki benzersiz tanımlayıcısıdır ve diğer cihazlarla iletişim kurarken kullanılır. İnternetteki her cihazın bir IP adresi olması, verilerin doğru hedefe ulaştırılmasını sağlar.</a:t>
            </a:r>
          </a:p>
          <a:p>
            <a:pPr marL="120315" indent="-120315">
              <a:lnSpc>
                <a:spcPct val="88000"/>
              </a:lnSpc>
              <a:spcBef>
                <a:spcPts val="1000"/>
              </a:spcBef>
              <a:buSzPct val="100000"/>
              <a:buAutoNum type="arabicPeriod" startAt="1"/>
              <a:defRPr sz="1000">
                <a:solidFill>
                  <a:srgbClr val="000000"/>
                </a:solidFill>
                <a:latin typeface="+mn-lt"/>
                <a:ea typeface="+mn-ea"/>
                <a:cs typeface="+mn-cs"/>
                <a:sym typeface="Arial"/>
              </a:defRPr>
            </a:pPr>
            <a:r>
              <a:t>Domain: internet üzerindeki web sitelerine veya diğer kaynaklara erişmek için kullanılan insanların daha kolay anlayabileceği şekildeki adreslerdir. Domainler, IP adreslerini temsil etmek ve hatırlanması kolay bir şekilde erişimi sağlamak amacıyla kullanılır. Her web sitesi veya hizmetin bir IP adresi vardır, ancak IP adresleri genellikle rakamlardan oluşan uzun dizilerdir ve kullanıcılar tarafından zor akılda tutulabilir. Domainler, bu IP adreslerinin yerine geçerek, web sitelerine veya hizmetlere daha anlaşılabilir ve kolayca hatırlanabilir isimler sağlar.</a:t>
            </a:r>
            <a:br/>
            <a:br/>
            <a:r>
              <a:t>    - IP: 123.123.123.123  Domain: www.kodpit.com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17;p24"/>
          <p:cNvSpPr txBox="1"/>
          <p:nvPr>
            <p:ph type="title"/>
          </p:nvPr>
        </p:nvSpPr>
        <p:spPr>
          <a:xfrm>
            <a:off x="1329449" y="270500"/>
            <a:ext cx="6485102" cy="726901"/>
          </a:xfrm>
          <a:prstGeom prst="rect">
            <a:avLst/>
          </a:prstGeom>
        </p:spPr>
        <p:txBody>
          <a:bodyPr/>
          <a:lstStyle>
            <a:lvl1pPr>
              <a:defRPr>
                <a:latin typeface="+mn-lt"/>
                <a:ea typeface="+mn-ea"/>
                <a:cs typeface="+mn-cs"/>
                <a:sym typeface="Arial"/>
              </a:defRPr>
            </a:lvl1pPr>
          </a:lstStyle>
          <a:p>
            <a:pPr/>
            <a:r>
              <a:t>Http Metodları</a:t>
            </a:r>
          </a:p>
        </p:txBody>
      </p:sp>
      <p:sp>
        <p:nvSpPr>
          <p:cNvPr id="197" name="Google Shape;118;p24"/>
          <p:cNvSpPr txBox="1"/>
          <p:nvPr>
            <p:ph type="body" idx="1"/>
          </p:nvPr>
        </p:nvSpPr>
        <p:spPr>
          <a:xfrm>
            <a:off x="642699" y="997399"/>
            <a:ext cx="6474602" cy="3378601"/>
          </a:xfrm>
          <a:prstGeom prst="rect">
            <a:avLst/>
          </a:prstGeom>
        </p:spPr>
        <p:txBody>
          <a:bodyPr/>
          <a:lstStyle/>
          <a:p>
            <a:pPr marL="0" indent="0">
              <a:defRPr sz="1000">
                <a:solidFill>
                  <a:srgbClr val="000000"/>
                </a:solidFill>
                <a:latin typeface="+mn-lt"/>
                <a:ea typeface="+mn-ea"/>
                <a:cs typeface="+mn-cs"/>
                <a:sym typeface="Arial"/>
              </a:defRPr>
            </a:pPr>
            <a:r>
              <a:t>HTTP (Hypertext Transfer Protocol), web sayfalarının ve diğer web kaynaklarının iletilmesi için kullanılan bir iletişim protokolüdür. HTTP, aşağıdaki ana HTTP yöntemlerini (HTTP methods) tanımlar:</a:t>
            </a:r>
          </a:p>
          <a:p>
            <a:pPr marL="457200" indent="-292100">
              <a:spcBef>
                <a:spcPts val="1500"/>
              </a:spcBef>
              <a:buClr>
                <a:srgbClr val="000000"/>
              </a:buClr>
              <a:buSzPts val="1000"/>
              <a:buAutoNum type="arabicPeriod" startAt="1"/>
              <a:defRPr sz="1000">
                <a:solidFill>
                  <a:srgbClr val="000000"/>
                </a:solidFill>
                <a:latin typeface="+mn-lt"/>
                <a:ea typeface="+mn-ea"/>
                <a:cs typeface="+mn-cs"/>
                <a:sym typeface="Arial"/>
              </a:defRPr>
            </a:pPr>
            <a:r>
              <a:t>GET: Belirtilen URL'deki kaynağı almak için kullanılır. GET isteği genellikle sorgu parametreleri ile birlikte kullanılır ve sunucudan bir yanıt alır.</a:t>
            </a:r>
            <a:br/>
          </a:p>
          <a:p>
            <a:pPr marL="457200" indent="-292100">
              <a:buClr>
                <a:srgbClr val="000000"/>
              </a:buClr>
              <a:buSzPts val="1000"/>
              <a:buAutoNum type="arabicPeriod" startAt="1"/>
              <a:defRPr sz="1000">
                <a:solidFill>
                  <a:srgbClr val="000000"/>
                </a:solidFill>
                <a:latin typeface="+mn-lt"/>
                <a:ea typeface="+mn-ea"/>
                <a:cs typeface="+mn-cs"/>
                <a:sym typeface="Arial"/>
              </a:defRPr>
            </a:pPr>
            <a:r>
              <a:t>POST: Sunucuya yeni bir kaynak eklemek veya mevcut bir kaynağı değiştirmek için kullanılır. POST isteği, verileri bir HTML formu aracılığıyla veya bir API aracılığıyla sunucuya gönderir.</a:t>
            </a:r>
            <a:br/>
          </a:p>
          <a:p>
            <a:pPr marL="457200" indent="-292100">
              <a:buClr>
                <a:srgbClr val="000000"/>
              </a:buClr>
              <a:buSzPts val="1000"/>
              <a:buAutoNum type="arabicPeriod" startAt="1"/>
              <a:defRPr sz="1000">
                <a:solidFill>
                  <a:srgbClr val="000000"/>
                </a:solidFill>
                <a:latin typeface="+mn-lt"/>
                <a:ea typeface="+mn-ea"/>
                <a:cs typeface="+mn-cs"/>
                <a:sym typeface="Arial"/>
              </a:defRPr>
            </a:pPr>
            <a:r>
              <a:t>PUT: Mevcut bir kaynağı değiştirmek veya yeni bir kaynak oluşturmak için kullanılır. PUT isteği, tam bir kaynak gövdesini belirtir ve sunucu tarafından değiştirilir veya oluşturulur.</a:t>
            </a:r>
            <a:br/>
          </a:p>
          <a:p>
            <a:pPr marL="457200" indent="-292100">
              <a:buClr>
                <a:srgbClr val="000000"/>
              </a:buClr>
              <a:buSzPts val="1000"/>
              <a:buAutoNum type="arabicPeriod" startAt="1"/>
              <a:defRPr sz="1000">
                <a:solidFill>
                  <a:srgbClr val="000000"/>
                </a:solidFill>
                <a:latin typeface="+mn-lt"/>
                <a:ea typeface="+mn-ea"/>
                <a:cs typeface="+mn-cs"/>
                <a:sym typeface="Arial"/>
              </a:defRPr>
            </a:pPr>
            <a:r>
              <a:t>DELETE: Belirtilen kaynağı silmek için kullanılır. DELETE isteği, sunucu tarafından verilen kaynağı kaldırır.</a:t>
            </a:r>
          </a:p>
          <a:p>
            <a:pPr marL="0" indent="0">
              <a:spcBef>
                <a:spcPts val="1500"/>
              </a:spcBef>
              <a:defRPr sz="1000">
                <a:solidFill>
                  <a:srgbClr val="000000"/>
                </a:solidFill>
                <a:latin typeface="+mn-lt"/>
                <a:ea typeface="+mn-ea"/>
                <a:cs typeface="+mn-cs"/>
                <a:sym typeface="Arial"/>
              </a:defRPr>
            </a:pPr>
            <a:r>
              <a:t>Bu HTTP yöntemleri, web geliştiricilerinin web sayfaları ve diğer web kaynakları üzerinde işlemler yapmasına olanak tanır.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123;p25"/>
          <p:cNvSpPr txBox="1"/>
          <p:nvPr>
            <p:ph type="title"/>
          </p:nvPr>
        </p:nvSpPr>
        <p:spPr>
          <a:xfrm>
            <a:off x="1329449" y="270500"/>
            <a:ext cx="6485102" cy="726901"/>
          </a:xfrm>
          <a:prstGeom prst="rect">
            <a:avLst/>
          </a:prstGeom>
        </p:spPr>
        <p:txBody>
          <a:bodyPr/>
          <a:lstStyle>
            <a:lvl1pPr>
              <a:defRPr>
                <a:latin typeface="+mn-lt"/>
                <a:ea typeface="+mn-ea"/>
                <a:cs typeface="+mn-cs"/>
                <a:sym typeface="Arial"/>
              </a:defRPr>
            </a:lvl1pPr>
          </a:lstStyle>
          <a:p>
            <a:pPr/>
            <a:r>
              <a:t>Http Cevap Durum Kodları</a:t>
            </a:r>
          </a:p>
        </p:txBody>
      </p:sp>
      <p:sp>
        <p:nvSpPr>
          <p:cNvPr id="200" name="Google Shape;124;p25"/>
          <p:cNvSpPr txBox="1"/>
          <p:nvPr>
            <p:ph type="body" sz="half" idx="1"/>
          </p:nvPr>
        </p:nvSpPr>
        <p:spPr>
          <a:xfrm>
            <a:off x="642699" y="1029324"/>
            <a:ext cx="6474602" cy="2655301"/>
          </a:xfrm>
          <a:prstGeom prst="rect">
            <a:avLst/>
          </a:prstGeom>
        </p:spPr>
        <p:txBody>
          <a:bodyPr/>
          <a:lstStyle/>
          <a:p>
            <a:pPr marL="0" indent="0">
              <a:defRPr sz="1000">
                <a:solidFill>
                  <a:srgbClr val="000000"/>
                </a:solidFill>
                <a:latin typeface="+mn-lt"/>
                <a:ea typeface="+mn-ea"/>
                <a:cs typeface="+mn-cs"/>
                <a:sym typeface="Arial"/>
              </a:defRPr>
            </a:pPr>
            <a:r>
              <a:t>HTTP, sunucudan gelen yanıtları belirten üç basamaklı cevap durum kodları (HTTP response status codes) kullanır. Bazı yaygın kullanılan HTTP cevap durum kodları şunlardır:</a:t>
            </a:r>
          </a:p>
          <a:p>
            <a:pPr marL="457200" indent="-292100">
              <a:spcBef>
                <a:spcPts val="1500"/>
              </a:spcBef>
              <a:buClr>
                <a:srgbClr val="000000"/>
              </a:buClr>
              <a:buSzPts val="1000"/>
              <a:buAutoNum type="arabicPeriod" startAt="1"/>
              <a:defRPr sz="1000">
                <a:solidFill>
                  <a:srgbClr val="000000"/>
                </a:solidFill>
                <a:latin typeface="+mn-lt"/>
                <a:ea typeface="+mn-ea"/>
                <a:cs typeface="+mn-cs"/>
                <a:sym typeface="Arial"/>
              </a:defRPr>
            </a:pPr>
            <a:r>
              <a:t>1xx: Bilgilendirme. İsteğin alındığını ve işlemin devam ettiğini bildirir.</a:t>
            </a:r>
            <a:br/>
          </a:p>
          <a:p>
            <a:pPr marL="457200" indent="-292100">
              <a:buClr>
                <a:srgbClr val="000000"/>
              </a:buClr>
              <a:buSzPts val="1000"/>
              <a:buAutoNum type="arabicPeriod" startAt="1"/>
              <a:defRPr sz="1000">
                <a:solidFill>
                  <a:srgbClr val="000000"/>
                </a:solidFill>
                <a:latin typeface="+mn-lt"/>
                <a:ea typeface="+mn-ea"/>
                <a:cs typeface="+mn-cs"/>
                <a:sym typeface="Arial"/>
              </a:defRPr>
            </a:pPr>
            <a:r>
              <a:t>2xx: Başarı. İsteğin başarıyla tamamlandığını bildirir.</a:t>
            </a:r>
          </a:p>
          <a:p>
            <a:pPr marL="457200" indent="-292100">
              <a:buClr>
                <a:srgbClr val="000000"/>
              </a:buClr>
              <a:buSzPts val="1000"/>
              <a:buFont typeface="Helvetica"/>
              <a:buChar char="●"/>
              <a:defRPr sz="1000">
                <a:solidFill>
                  <a:srgbClr val="000000"/>
                </a:solidFill>
                <a:latin typeface="+mn-lt"/>
                <a:ea typeface="+mn-ea"/>
                <a:cs typeface="+mn-cs"/>
                <a:sym typeface="Arial"/>
              </a:defRPr>
            </a:pPr>
            <a:r>
              <a:t>200 OK: İstek başarılı şekilde gerçekleştirildi.</a:t>
            </a:r>
          </a:p>
          <a:p>
            <a:pPr marL="457200" indent="-292100">
              <a:buClr>
                <a:srgbClr val="000000"/>
              </a:buClr>
              <a:buSzPts val="1000"/>
              <a:buFont typeface="Helvetica"/>
              <a:buChar char="●"/>
              <a:defRPr sz="1000">
                <a:solidFill>
                  <a:srgbClr val="000000"/>
                </a:solidFill>
                <a:latin typeface="+mn-lt"/>
                <a:ea typeface="+mn-ea"/>
                <a:cs typeface="+mn-cs"/>
                <a:sym typeface="Arial"/>
              </a:defRPr>
            </a:pPr>
            <a:r>
              <a:t>201 Created: Yeni bir kaynak başarıyla oluşturuldu.</a:t>
            </a:r>
          </a:p>
          <a:p>
            <a:pPr marL="457200" indent="-292100">
              <a:buClr>
                <a:srgbClr val="000000"/>
              </a:buClr>
              <a:buSzPts val="1000"/>
              <a:buFont typeface="Helvetica"/>
              <a:buChar char="●"/>
              <a:defRPr sz="1000">
                <a:solidFill>
                  <a:srgbClr val="000000"/>
                </a:solidFill>
                <a:latin typeface="+mn-lt"/>
                <a:ea typeface="+mn-ea"/>
                <a:cs typeface="+mn-cs"/>
                <a:sym typeface="Arial"/>
              </a:defRPr>
            </a:pPr>
            <a:r>
              <a:t>204 No Content: İstek başarılı şekilde gerçekleştirildi ve yanıt gövdesi yok.</a:t>
            </a:r>
            <a:br/>
          </a:p>
          <a:p>
            <a:pPr marL="457200" indent="-292100">
              <a:buClr>
                <a:srgbClr val="000000"/>
              </a:buClr>
              <a:buSzPts val="1000"/>
              <a:buAutoNum type="arabicPeriod" startAt="3"/>
              <a:defRPr sz="1000">
                <a:solidFill>
                  <a:srgbClr val="000000"/>
                </a:solidFill>
                <a:latin typeface="+mn-lt"/>
                <a:ea typeface="+mn-ea"/>
                <a:cs typeface="+mn-cs"/>
                <a:sym typeface="Arial"/>
              </a:defRPr>
            </a:pPr>
            <a:r>
              <a:t>3xx: Yönlendirme. İsteğin yerini değiştirdiğini veya farklı bir kaynağa yönlendirildiğini bildirir.</a:t>
            </a:r>
          </a:p>
          <a:p>
            <a:pPr marL="457200" indent="-292100">
              <a:buClr>
                <a:srgbClr val="000000"/>
              </a:buClr>
              <a:buSzPts val="1000"/>
              <a:buFont typeface="Helvetica"/>
              <a:buChar char="●"/>
              <a:defRPr sz="1000">
                <a:solidFill>
                  <a:srgbClr val="000000"/>
                </a:solidFill>
                <a:latin typeface="+mn-lt"/>
                <a:ea typeface="+mn-ea"/>
                <a:cs typeface="+mn-cs"/>
                <a:sym typeface="Arial"/>
              </a:defRPr>
            </a:pPr>
            <a:r>
              <a:t>301 Moved Permanently: İstek edilen kaynak kalıcı olarak taşındı.</a:t>
            </a:r>
          </a:p>
          <a:p>
            <a:pPr marL="457200" indent="-292100">
              <a:buClr>
                <a:srgbClr val="000000"/>
              </a:buClr>
              <a:buSzPts val="1000"/>
              <a:buFont typeface="Helvetica"/>
              <a:buChar char="●"/>
              <a:defRPr sz="1000">
                <a:solidFill>
                  <a:srgbClr val="000000"/>
                </a:solidFill>
                <a:latin typeface="+mn-lt"/>
                <a:ea typeface="+mn-ea"/>
                <a:cs typeface="+mn-cs"/>
                <a:sym typeface="Arial"/>
              </a:defRPr>
            </a:pPr>
            <a:r>
              <a:t>302 Found: İstek edilen kaynak geçici olarak taşındı.</a:t>
            </a:r>
          </a:p>
          <a:p>
            <a:pPr marL="457200" indent="-292100">
              <a:buClr>
                <a:srgbClr val="000000"/>
              </a:buClr>
              <a:buSzPts val="1000"/>
              <a:buFont typeface="Helvetica"/>
              <a:buChar char="●"/>
              <a:defRPr sz="1000">
                <a:solidFill>
                  <a:srgbClr val="000000"/>
                </a:solidFill>
                <a:latin typeface="+mn-lt"/>
                <a:ea typeface="+mn-ea"/>
                <a:cs typeface="+mn-cs"/>
                <a:sym typeface="Arial"/>
              </a:defRPr>
            </a:pPr>
            <a:r>
              <a:t>304 Not Modified: Cevap önbelleğe alınabilir ve aynı istek yapılabilir.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29;p26"/>
          <p:cNvSpPr txBox="1"/>
          <p:nvPr>
            <p:ph type="body" sz="half" idx="1"/>
          </p:nvPr>
        </p:nvSpPr>
        <p:spPr>
          <a:xfrm>
            <a:off x="642699" y="997399"/>
            <a:ext cx="6474602" cy="2655302"/>
          </a:xfrm>
          <a:prstGeom prst="rect">
            <a:avLst/>
          </a:prstGeom>
        </p:spPr>
        <p:txBody>
          <a:bodyPr/>
          <a:lstStyle/>
          <a:p>
            <a:pPr marL="457200" indent="-292100">
              <a:spcBef>
                <a:spcPts val="1500"/>
              </a:spcBef>
              <a:buClr>
                <a:srgbClr val="000000"/>
              </a:buClr>
              <a:buSzPts val="1000"/>
              <a:buAutoNum type="arabicPeriod" startAt="4"/>
              <a:defRPr sz="1000">
                <a:solidFill>
                  <a:srgbClr val="000000"/>
                </a:solidFill>
                <a:latin typeface="+mn-lt"/>
                <a:ea typeface="+mn-ea"/>
                <a:cs typeface="+mn-cs"/>
                <a:sym typeface="Arial"/>
              </a:defRPr>
            </a:pPr>
            <a:r>
              <a:t>4xx: İstemci Hatası. İstekle ilgili bir hata olduğunu bildirir.</a:t>
            </a:r>
          </a:p>
          <a:p>
            <a:pPr marL="457200" indent="-292100">
              <a:buClr>
                <a:srgbClr val="000000"/>
              </a:buClr>
              <a:buSzPts val="1000"/>
              <a:buFont typeface="Helvetica"/>
              <a:buChar char="●"/>
              <a:defRPr sz="1000">
                <a:solidFill>
                  <a:srgbClr val="000000"/>
                </a:solidFill>
                <a:latin typeface="+mn-lt"/>
                <a:ea typeface="+mn-ea"/>
                <a:cs typeface="+mn-cs"/>
                <a:sym typeface="Arial"/>
              </a:defRPr>
            </a:pPr>
            <a:r>
              <a:t>400 Bad Request: İstek yapılamadı, çünkü istek hatalıydı.</a:t>
            </a:r>
          </a:p>
          <a:p>
            <a:pPr marL="457200" indent="-292100">
              <a:buClr>
                <a:srgbClr val="000000"/>
              </a:buClr>
              <a:buSzPts val="1000"/>
              <a:buFont typeface="Helvetica"/>
              <a:buChar char="●"/>
              <a:defRPr sz="1000">
                <a:solidFill>
                  <a:srgbClr val="000000"/>
                </a:solidFill>
                <a:latin typeface="+mn-lt"/>
                <a:ea typeface="+mn-ea"/>
                <a:cs typeface="+mn-cs"/>
                <a:sym typeface="Arial"/>
              </a:defRPr>
            </a:pPr>
            <a:r>
              <a:t>401 Unauthorized: İstek yetkilendirme gerektirir.</a:t>
            </a:r>
          </a:p>
          <a:p>
            <a:pPr marL="457200" indent="-292100">
              <a:buClr>
                <a:srgbClr val="000000"/>
              </a:buClr>
              <a:buSzPts val="1000"/>
              <a:buFont typeface="Helvetica"/>
              <a:buChar char="●"/>
              <a:defRPr sz="1000">
                <a:solidFill>
                  <a:srgbClr val="000000"/>
                </a:solidFill>
                <a:latin typeface="+mn-lt"/>
                <a:ea typeface="+mn-ea"/>
                <a:cs typeface="+mn-cs"/>
                <a:sym typeface="Arial"/>
              </a:defRPr>
            </a:pPr>
            <a:r>
              <a:t>403 Forbidden: İstek yasaklandı ve yetki yok.</a:t>
            </a:r>
          </a:p>
          <a:p>
            <a:pPr marL="457200" indent="-292100">
              <a:buClr>
                <a:srgbClr val="000000"/>
              </a:buClr>
              <a:buSzPts val="1000"/>
              <a:buFont typeface="Helvetica"/>
              <a:buChar char="●"/>
              <a:defRPr sz="1000">
                <a:solidFill>
                  <a:srgbClr val="000000"/>
                </a:solidFill>
                <a:latin typeface="+mn-lt"/>
                <a:ea typeface="+mn-ea"/>
                <a:cs typeface="+mn-cs"/>
                <a:sym typeface="Arial"/>
              </a:defRPr>
            </a:pPr>
            <a:r>
              <a:t>404 Not Found: İstek edilen kaynak bulunamadı.</a:t>
            </a:r>
            <a:br/>
          </a:p>
          <a:p>
            <a:pPr marL="457200" indent="-292100">
              <a:buClr>
                <a:srgbClr val="000000"/>
              </a:buClr>
              <a:buSzPts val="1000"/>
              <a:buAutoNum type="arabicPeriod" startAt="5"/>
              <a:defRPr sz="1000">
                <a:solidFill>
                  <a:srgbClr val="000000"/>
                </a:solidFill>
                <a:latin typeface="+mn-lt"/>
                <a:ea typeface="+mn-ea"/>
                <a:cs typeface="+mn-cs"/>
                <a:sym typeface="Arial"/>
              </a:defRPr>
            </a:pPr>
            <a:r>
              <a:t>5xx: Sunucu Hatası. Sunucunun isteği işleyemediğini veya bir hata yaptığını bildirir.</a:t>
            </a:r>
          </a:p>
          <a:p>
            <a:pPr marL="457200" indent="-292100">
              <a:buClr>
                <a:srgbClr val="000000"/>
              </a:buClr>
              <a:buSzPts val="1000"/>
              <a:buFont typeface="Helvetica"/>
              <a:buChar char="●"/>
              <a:defRPr sz="1000">
                <a:solidFill>
                  <a:srgbClr val="000000"/>
                </a:solidFill>
                <a:latin typeface="+mn-lt"/>
                <a:ea typeface="+mn-ea"/>
                <a:cs typeface="+mn-cs"/>
                <a:sym typeface="Arial"/>
              </a:defRPr>
            </a:pPr>
            <a:r>
              <a:t>500 Internal Server Error: Sunucuda bir hata oluştu ve istek işlenemedi.</a:t>
            </a:r>
          </a:p>
          <a:p>
            <a:pPr marL="457200" indent="-292100">
              <a:buClr>
                <a:srgbClr val="000000"/>
              </a:buClr>
              <a:buSzPts val="1000"/>
              <a:buFont typeface="Helvetica"/>
              <a:buChar char="●"/>
              <a:defRPr sz="1000">
                <a:solidFill>
                  <a:srgbClr val="000000"/>
                </a:solidFill>
                <a:latin typeface="+mn-lt"/>
                <a:ea typeface="+mn-ea"/>
                <a:cs typeface="+mn-cs"/>
                <a:sym typeface="Arial"/>
              </a:defRPr>
            </a:pPr>
            <a:r>
              <a:t>502 Bad Gateway: Sunucu, diğer sunuculardan birine bağlantı sağlayamadı.</a:t>
            </a:r>
          </a:p>
          <a:p>
            <a:pPr marL="457200" indent="-292100">
              <a:buClr>
                <a:srgbClr val="000000"/>
              </a:buClr>
              <a:buSzPts val="1000"/>
              <a:buFont typeface="Helvetica"/>
              <a:buChar char="●"/>
              <a:defRPr sz="1000">
                <a:solidFill>
                  <a:srgbClr val="000000"/>
                </a:solidFill>
                <a:latin typeface="+mn-lt"/>
                <a:ea typeface="+mn-ea"/>
                <a:cs typeface="+mn-cs"/>
                <a:sym typeface="Arial"/>
              </a:defRPr>
            </a:pPr>
            <a:r>
              <a:t>503 Service Unavailable: Sunucu şu anda kullanılamaz durumda veya bakım çalışmaları yapıyor.</a:t>
            </a:r>
          </a:p>
          <a:p>
            <a:pPr marL="0" indent="0">
              <a:spcBef>
                <a:spcPts val="1500"/>
              </a:spcBef>
              <a:defRPr sz="1000">
                <a:solidFill>
                  <a:srgbClr val="000000"/>
                </a:solidFill>
                <a:latin typeface="+mn-lt"/>
                <a:ea typeface="+mn-ea"/>
                <a:cs typeface="+mn-cs"/>
                <a:sym typeface="Arial"/>
              </a:defRPr>
            </a:pPr>
            <a:r>
              <a:t>Bu HTTP cevap durum kodları, web geliştiricilerinin, sunucuların istekleri nasıl işlediğini ve yanıtlar verdiğini anlamalarına yardımcı olur.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134;p27"/>
          <p:cNvSpPr txBox="1"/>
          <p:nvPr>
            <p:ph type="title"/>
          </p:nvPr>
        </p:nvSpPr>
        <p:spPr>
          <a:xfrm>
            <a:off x="1329449" y="270500"/>
            <a:ext cx="6485102" cy="726901"/>
          </a:xfrm>
          <a:prstGeom prst="rect">
            <a:avLst/>
          </a:prstGeom>
        </p:spPr>
        <p:txBody>
          <a:bodyPr/>
          <a:lstStyle>
            <a:lvl1pPr>
              <a:lnSpc>
                <a:spcPct val="115000"/>
              </a:lnSpc>
              <a:spcBef>
                <a:spcPts val="600"/>
              </a:spcBef>
              <a:defRPr>
                <a:latin typeface="+mn-lt"/>
                <a:ea typeface="+mn-ea"/>
                <a:cs typeface="+mn-cs"/>
                <a:sym typeface="Arial"/>
              </a:defRPr>
            </a:lvl1pPr>
          </a:lstStyle>
          <a:p>
            <a:pPr/>
            <a:r>
              <a:t>Ortam Dosyaları</a:t>
            </a:r>
          </a:p>
        </p:txBody>
      </p:sp>
      <p:sp>
        <p:nvSpPr>
          <p:cNvPr id="205" name="Google Shape;135;p27"/>
          <p:cNvSpPr txBox="1"/>
          <p:nvPr>
            <p:ph type="body" idx="1"/>
          </p:nvPr>
        </p:nvSpPr>
        <p:spPr>
          <a:xfrm>
            <a:off x="642699" y="997399"/>
            <a:ext cx="8258268" cy="3996078"/>
          </a:xfrm>
          <a:prstGeom prst="rect">
            <a:avLst/>
          </a:prstGeom>
          <a:effectLst>
            <a:reflection blurRad="0" stA="50000" stPos="0" endA="0" endPos="40000" dist="0" dir="5400000" fadeDir="5400000" sx="100000" sy="-100000" kx="0" ky="0" algn="bl" rotWithShape="0"/>
          </a:effectLst>
        </p:spPr>
        <p:txBody>
          <a:bodyPr/>
          <a:lstStyle/>
          <a:p>
            <a:pPr marL="0" indent="0">
              <a:defRPr sz="1000">
                <a:solidFill>
                  <a:srgbClr val="000000"/>
                </a:solidFill>
                <a:latin typeface="+mn-lt"/>
                <a:ea typeface="+mn-ea"/>
                <a:cs typeface="+mn-cs"/>
                <a:sym typeface="Arial"/>
              </a:defRPr>
            </a:pPr>
            <a:r>
              <a:t>.Net core projesi yarattığınızda varsayılan olarak 2 tane settings dosyası ile karşılaşırız.</a:t>
            </a:r>
            <a:br/>
          </a:p>
          <a:p>
            <a:pPr marL="457200" indent="-279400">
              <a:buClr>
                <a:srgbClr val="000000"/>
              </a:buClr>
              <a:buSzPts val="1000"/>
              <a:buFont typeface="Helvetica"/>
              <a:buChar char="●"/>
              <a:defRPr sz="1000">
                <a:solidFill>
                  <a:srgbClr val="000000"/>
                </a:solidFill>
                <a:latin typeface="+mn-lt"/>
                <a:ea typeface="+mn-ea"/>
                <a:cs typeface="+mn-cs"/>
                <a:sym typeface="Arial"/>
              </a:defRPr>
            </a:pPr>
            <a:r>
              <a:t>appsettings.json</a:t>
            </a:r>
          </a:p>
          <a:p>
            <a:pPr marL="457200" indent="-279400">
              <a:buClr>
                <a:srgbClr val="000000"/>
              </a:buClr>
              <a:buSzPts val="1000"/>
              <a:buFont typeface="Helvetica"/>
              <a:buChar char="●"/>
              <a:defRPr sz="1000">
                <a:solidFill>
                  <a:srgbClr val="000000"/>
                </a:solidFill>
                <a:latin typeface="+mn-lt"/>
                <a:ea typeface="+mn-ea"/>
                <a:cs typeface="+mn-cs"/>
                <a:sym typeface="Arial"/>
              </a:defRPr>
            </a:pPr>
            <a:r>
              <a:t>appsettings.Development.json</a:t>
            </a:r>
            <a:br/>
          </a:p>
          <a:p>
            <a:pPr marL="0" indent="0">
              <a:defRPr sz="1000">
                <a:solidFill>
                  <a:srgbClr val="000000"/>
                </a:solidFill>
                <a:latin typeface="+mn-lt"/>
                <a:ea typeface="+mn-ea"/>
                <a:cs typeface="+mn-cs"/>
                <a:sym typeface="Arial"/>
              </a:defRPr>
            </a:pPr>
            <a:r>
              <a:t>Bu ortam dosyalarını uygulama içerisinde ihtiyaç duyduğumuz statik ifadeleri metinsel formatta tutmak için kullanırız. Dosya yapısı olarak json formatı kullanılır.</a:t>
            </a:r>
            <a:br/>
          </a:p>
          <a:p>
            <a:pPr marL="0" indent="0">
              <a:defRPr sz="1000">
                <a:solidFill>
                  <a:srgbClr val="000000"/>
                </a:solidFill>
                <a:latin typeface="+mn-lt"/>
                <a:ea typeface="+mn-ea"/>
                <a:cs typeface="+mn-cs"/>
                <a:sym typeface="Arial"/>
              </a:defRPr>
            </a:pPr>
            <a:r>
              <a:t>appsettings.json içerisinde tutulabilecek ifadelere örnek olarak veritabanı bağlantı bilgilerini verebiliriz. Uygulama içerisinde her yere bağlantı bilgisi yazdığımızı düşünelim. Gün geldiğinde veritabanı değiştiğinde bu bağlantı bilgisini uygulamanın her yerinde değiştirmek zorunda kalırız. Ama tek bir dosya içerisinden yönetirsek, sadece bir yerde değiştirdiğimizde tüm uygulama değişen veriye erişmiş olur.</a:t>
            </a:r>
          </a:p>
          <a:p>
            <a:pPr marL="0" indent="0">
              <a:defRPr sz="1000">
                <a:solidFill>
                  <a:srgbClr val="000000"/>
                </a:solidFill>
                <a:latin typeface="+mn-lt"/>
                <a:ea typeface="+mn-ea"/>
                <a:cs typeface="+mn-cs"/>
                <a:sym typeface="Arial"/>
              </a:defRPr>
            </a:pPr>
          </a:p>
          <a:p>
            <a:pPr marL="0" indent="0">
              <a:defRPr sz="1000">
                <a:solidFill>
                  <a:srgbClr val="000000"/>
                </a:solidFill>
                <a:latin typeface="+mn-lt"/>
                <a:ea typeface="+mn-ea"/>
                <a:cs typeface="+mn-cs"/>
                <a:sym typeface="Arial"/>
              </a:defRPr>
            </a:pPr>
            <a:r>
              <a:t>Örnek bir proje yarattığınızda karşımıza çıkan bir diğer dosya appsettings.Development.json'dır. Burdaki Development ifadesini bir değişken gibi düşünebilirsiniz. Uygulamanın çalıştığı ortama göre farklı ayarları kullanabilmesi için appsettings.{Ortam}.json formatında dosya ekleyerek ortamlara göre uygulama ayarlarını değiştirebiliriz. Genel olarak aşağıdaki 3 ortam için appsettings dosyaları uygulama içerisinde bulunur.</a:t>
            </a:r>
            <a:br/>
          </a:p>
          <a:p>
            <a:pPr marL="457200" indent="-292100">
              <a:buClr>
                <a:srgbClr val="000000"/>
              </a:buClr>
              <a:buSzPts val="1000"/>
              <a:buFont typeface="Helvetica"/>
              <a:buChar char="●"/>
              <a:defRPr sz="1000">
                <a:solidFill>
                  <a:srgbClr val="000000"/>
                </a:solidFill>
                <a:latin typeface="+mn-lt"/>
                <a:ea typeface="+mn-ea"/>
                <a:cs typeface="+mn-cs"/>
                <a:sym typeface="Arial"/>
              </a:defRPr>
            </a:pPr>
            <a:r>
              <a:t>Development : Uygulama geliştirme aşamasında kullanılacak ayarlar için bu ortam kullanılır.</a:t>
            </a:r>
            <a:br/>
          </a:p>
          <a:p>
            <a:pPr marL="457200" indent="-292100">
              <a:buClr>
                <a:srgbClr val="000000"/>
              </a:buClr>
              <a:buSzPts val="1000"/>
              <a:buFont typeface="Helvetica"/>
              <a:buChar char="●"/>
              <a:defRPr sz="1000">
                <a:solidFill>
                  <a:srgbClr val="000000"/>
                </a:solidFill>
                <a:latin typeface="+mn-lt"/>
                <a:ea typeface="+mn-ea"/>
                <a:cs typeface="+mn-cs"/>
                <a:sym typeface="Arial"/>
              </a:defRPr>
            </a:pPr>
            <a:r>
              <a:t>Test (Staging): Geliştirilmesi tamamlanmış test edilme aşamasında kullanılacak ayarlar için bu ortam kullanılır.</a:t>
            </a:r>
            <a:br/>
          </a:p>
          <a:p>
            <a:pPr marL="457200" indent="-292100">
              <a:buClr>
                <a:srgbClr val="000000"/>
              </a:buClr>
              <a:buSzPts val="1000"/>
              <a:buFont typeface="Helvetica"/>
              <a:buChar char="●"/>
              <a:defRPr sz="1000">
                <a:solidFill>
                  <a:srgbClr val="000000"/>
                </a:solidFill>
                <a:latin typeface="+mn-lt"/>
                <a:ea typeface="+mn-ea"/>
                <a:cs typeface="+mn-cs"/>
                <a:sym typeface="Arial"/>
              </a:defRPr>
            </a:pPr>
            <a:r>
              <a:t>Production : Geliştirilmesi ve testi tamamlanmış gerçek ortamda kullanılacak ayarlar için bu ortam kullanılır.</a:t>
            </a:r>
          </a:p>
          <a:p>
            <a:pPr marL="0" indent="0">
              <a:defRPr sz="1000">
                <a:solidFill>
                  <a:srgbClr val="000000"/>
                </a:solidFill>
                <a:latin typeface="+mn-lt"/>
                <a:ea typeface="+mn-ea"/>
                <a:cs typeface="+mn-cs"/>
                <a:sym typeface="Aria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145;p29"/>
          <p:cNvSpPr txBox="1"/>
          <p:nvPr>
            <p:ph type="title"/>
          </p:nvPr>
        </p:nvSpPr>
        <p:spPr>
          <a:xfrm>
            <a:off x="1329449" y="270500"/>
            <a:ext cx="6485102" cy="726901"/>
          </a:xfrm>
          <a:prstGeom prst="rect">
            <a:avLst/>
          </a:prstGeom>
        </p:spPr>
        <p:txBody>
          <a:bodyPr/>
          <a:lstStyle>
            <a:lvl1pPr>
              <a:lnSpc>
                <a:spcPct val="115000"/>
              </a:lnSpc>
              <a:spcBef>
                <a:spcPts val="600"/>
              </a:spcBef>
              <a:defRPr>
                <a:solidFill>
                  <a:srgbClr val="2D3748"/>
                </a:solidFill>
                <a:latin typeface="+mn-lt"/>
                <a:ea typeface="+mn-ea"/>
                <a:cs typeface="+mn-cs"/>
                <a:sym typeface="Arial"/>
              </a:defRPr>
            </a:lvl1pPr>
          </a:lstStyle>
          <a:p>
            <a:pPr/>
            <a:r>
              <a:t>JSON (JavaScript Object Notation)</a:t>
            </a:r>
          </a:p>
        </p:txBody>
      </p:sp>
      <p:sp>
        <p:nvSpPr>
          <p:cNvPr id="208" name="Google Shape;146;p29"/>
          <p:cNvSpPr txBox="1"/>
          <p:nvPr>
            <p:ph type="body" idx="1"/>
          </p:nvPr>
        </p:nvSpPr>
        <p:spPr>
          <a:xfrm>
            <a:off x="642699" y="997399"/>
            <a:ext cx="6474602" cy="3486301"/>
          </a:xfrm>
          <a:prstGeom prst="rect">
            <a:avLst/>
          </a:prstGeom>
        </p:spPr>
        <p:txBody>
          <a:bodyPr/>
          <a:lstStyle/>
          <a:p>
            <a:pPr marL="0" indent="0">
              <a:defRPr sz="1000">
                <a:solidFill>
                  <a:srgbClr val="000000"/>
                </a:solidFill>
                <a:latin typeface="+mn-lt"/>
                <a:ea typeface="+mn-ea"/>
                <a:cs typeface="+mn-cs"/>
                <a:sym typeface="Arial"/>
              </a:defRPr>
            </a:pPr>
            <a:r>
              <a:t>JSON ("JavaScript Object Notation") bütün programlama dilleri arasında, yapılandırılmış veri değişimini kolaylaştıran bir metin biçimidir. Json içerisinde kullanılabilecek karakterler şu şekildedir. "{}", "[]",";","," Ecmascript programlama dilinden esinlenerek ortaya çıkmış bir metin biçimidir ama programlama dillerinden bağımsızdır. JSON sahip olduğu ağaç yapısıyla DOM ve XML ile benzerlik gösterse de bunlardan tamamen farklı bir yapıdadır.</a:t>
            </a:r>
          </a:p>
          <a:p>
            <a:pPr marL="0" indent="0">
              <a:spcBef>
                <a:spcPts val="1200"/>
              </a:spcBef>
              <a:defRPr>
                <a:latin typeface="+mn-lt"/>
                <a:ea typeface="+mn-ea"/>
                <a:cs typeface="+mn-cs"/>
                <a:sym typeface="Arial"/>
              </a:defRPr>
            </a:pPr>
            <a:endParaRPr sz="1200">
              <a:solidFill>
                <a:srgbClr val="2D3748"/>
              </a:solidFill>
            </a:endParaRPr>
          </a:p>
          <a:p>
            <a:pPr marL="0" indent="0">
              <a:spcBef>
                <a:spcPts val="1200"/>
              </a:spcBef>
              <a:defRPr sz="800">
                <a:solidFill>
                  <a:srgbClr val="2D3748"/>
                </a:solidFill>
                <a:latin typeface="+mn-lt"/>
                <a:ea typeface="+mn-ea"/>
                <a:cs typeface="+mn-cs"/>
                <a:sym typeface="Arial"/>
              </a:defRPr>
            </a:pPr>
            <a:r>
              <a:t>{"menu": {</a:t>
            </a:r>
            <a:br/>
            <a:r>
              <a:t>	"id": "file",</a:t>
            </a:r>
            <a:br/>
            <a:r>
              <a:t>	"value": "File",</a:t>
            </a:r>
            <a:br/>
            <a:r>
              <a:t>	"popup": {</a:t>
            </a:r>
            <a:br/>
            <a:r>
              <a:t>		"menuitem": [</a:t>
            </a:r>
            <a:br/>
            <a:r>
              <a:t>			{"value": "New", "onclick": "CreateNewDoc()"},</a:t>
            </a:r>
            <a:br/>
            <a:r>
              <a:t>			{"value": "Open", "onclick": "OpenDoc()"},</a:t>
            </a:r>
            <a:br/>
            <a:r>
              <a:t>			{"value": "Close", "onclick": "CloseDoc()"}</a:t>
            </a:r>
            <a:br/>
            <a:r>
              <a:t>		]</a:t>
            </a:r>
            <a:br/>
            <a:r>
              <a:t>	}</a:t>
            </a:r>
            <a:b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