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71" r:id="rId3"/>
    <p:sldId id="291" r:id="rId4"/>
    <p:sldId id="321" r:id="rId5"/>
    <p:sldId id="270" r:id="rId6"/>
    <p:sldId id="269" r:id="rId7"/>
    <p:sldId id="299" r:id="rId8"/>
    <p:sldId id="289" r:id="rId9"/>
    <p:sldId id="277" r:id="rId10"/>
    <p:sldId id="278" r:id="rId11"/>
    <p:sldId id="266" r:id="rId12"/>
    <p:sldId id="279" r:id="rId13"/>
    <p:sldId id="294" r:id="rId14"/>
    <p:sldId id="267" r:id="rId15"/>
    <p:sldId id="268" r:id="rId16"/>
    <p:sldId id="297" r:id="rId17"/>
    <p:sldId id="281" r:id="rId18"/>
    <p:sldId id="293" r:id="rId19"/>
    <p:sldId id="295" r:id="rId20"/>
    <p:sldId id="296" r:id="rId21"/>
    <p:sldId id="298" r:id="rId22"/>
    <p:sldId id="265" r:id="rId23"/>
    <p:sldId id="343" r:id="rId24"/>
    <p:sldId id="300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44" r:id="rId44"/>
    <p:sldId id="322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5" r:id="rId64"/>
    <p:sldId id="346" r:id="rId65"/>
    <p:sldId id="34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733" autoAdjust="0"/>
  </p:normalViewPr>
  <p:slideViewPr>
    <p:cSldViewPr snapToGrid="0" snapToObjects="1"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52"/>
    </p:cViewPr>
  </p:sorter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6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6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SS_Data\Book2018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Average</a:t>
            </a:r>
            <a:r>
              <a:rPr lang="en-US" sz="1800" b="1" baseline="0" dirty="0"/>
              <a:t> - 10 minutes</a:t>
            </a:r>
            <a:endParaRPr lang="en-US" sz="1800" b="1" dirty="0"/>
          </a:p>
        </c:rich>
      </c:tx>
      <c:layout>
        <c:manualLayout>
          <c:xMode val="edge"/>
          <c:yMode val="edge"/>
          <c:x val="0.32885298295454546"/>
          <c:y val="2.81668453101568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Sheet1!$B$6:$B$10</c:f>
              <c:numCache>
                <c:formatCode>General</c:formatCode>
                <c:ptCount val="5"/>
                <c:pt idx="0">
                  <c:v>3.95</c:v>
                </c:pt>
                <c:pt idx="1">
                  <c:v>2.54</c:v>
                </c:pt>
                <c:pt idx="2">
                  <c:v>2.09</c:v>
                </c:pt>
                <c:pt idx="3">
                  <c:v>2.0699999999999998</c:v>
                </c:pt>
                <c:pt idx="4">
                  <c:v>2.35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0-4682-9100-1B1B625F198F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Sheet1!$C$6:$C$10</c:f>
              <c:numCache>
                <c:formatCode>General</c:formatCode>
                <c:ptCount val="5"/>
                <c:pt idx="0">
                  <c:v>3.95</c:v>
                </c:pt>
                <c:pt idx="1">
                  <c:v>3.26</c:v>
                </c:pt>
                <c:pt idx="2" formatCode="0.00">
                  <c:v>3.3</c:v>
                </c:pt>
                <c:pt idx="3">
                  <c:v>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20-4682-9100-1B1B625F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832248"/>
        <c:axId val="296834168"/>
      </c:lineChart>
      <c:catAx>
        <c:axId val="29683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4168"/>
        <c:crosses val="autoZero"/>
        <c:auto val="1"/>
        <c:lblAlgn val="ctr"/>
        <c:lblOffset val="100"/>
        <c:noMultiLvlLbl val="0"/>
      </c:catAx>
      <c:valAx>
        <c:axId val="29683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Model</a:t>
            </a:r>
            <a:r>
              <a:rPr lang="en-US" sz="1800" baseline="0" dirty="0"/>
              <a:t> 1 : Using G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Sheet2!$C$21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Sheet2!$C$22:$C$26</c:f>
              <c:numCache>
                <c:formatCode>General</c:formatCode>
                <c:ptCount val="5"/>
                <c:pt idx="0">
                  <c:v>5.27</c:v>
                </c:pt>
                <c:pt idx="1">
                  <c:v>3.48</c:v>
                </c:pt>
                <c:pt idx="2">
                  <c:v>2.38</c:v>
                </c:pt>
                <c:pt idx="3">
                  <c:v>2.1800000000000002</c:v>
                </c:pt>
                <c:pt idx="4" formatCode="0.00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76-4B90-A94E-B3C37A3D0DAA}"/>
            </c:ext>
          </c:extLst>
        </c:ser>
        <c:ser>
          <c:idx val="1"/>
          <c:order val="1"/>
          <c:tx>
            <c:strRef>
              <c:f>Sheet2!$D$21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Sheet2!$D$22:$D$26</c:f>
              <c:numCache>
                <c:formatCode>General</c:formatCode>
                <c:ptCount val="5"/>
                <c:pt idx="0">
                  <c:v>5.08</c:v>
                </c:pt>
                <c:pt idx="1">
                  <c:v>3.34</c:v>
                </c:pt>
                <c:pt idx="2">
                  <c:v>2.23</c:v>
                </c:pt>
                <c:pt idx="3" formatCode="0.00">
                  <c:v>2.02</c:v>
                </c:pt>
                <c:pt idx="4">
                  <c:v>2.12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76-4B90-A94E-B3C37A3D0DAA}"/>
            </c:ext>
          </c:extLst>
        </c:ser>
        <c:ser>
          <c:idx val="2"/>
          <c:order val="2"/>
          <c:tx>
            <c:strRef>
              <c:f>Sheet2!$E$21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Sheet2!$E$22:$E$26</c:f>
              <c:numCache>
                <c:formatCode>0.00</c:formatCode>
                <c:ptCount val="5"/>
                <c:pt idx="0" formatCode="General">
                  <c:v>4.42</c:v>
                </c:pt>
                <c:pt idx="1">
                  <c:v>2.5</c:v>
                </c:pt>
                <c:pt idx="2" formatCode="General">
                  <c:v>1.98</c:v>
                </c:pt>
                <c:pt idx="3" formatCode="General">
                  <c:v>2.06</c:v>
                </c:pt>
                <c:pt idx="4" formatCode="General">
                  <c:v>2.4300000000000002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76-4B90-A94E-B3C37A3D0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657008"/>
        <c:axId val="447657648"/>
      </c:lineChart>
      <c:catAx>
        <c:axId val="4476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57648"/>
        <c:crosses val="autoZero"/>
        <c:auto val="1"/>
        <c:lblAlgn val="ctr"/>
        <c:lblOffset val="100"/>
        <c:noMultiLvlLbl val="0"/>
      </c:catAx>
      <c:valAx>
        <c:axId val="44765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Model</a:t>
            </a:r>
            <a:r>
              <a:rPr lang="en-US" sz="1800" baseline="0" dirty="0"/>
              <a:t> 2 : Not Using G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Sheet2!$C$33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Sheet2!$C$34:$C$37</c:f>
              <c:numCache>
                <c:formatCode>General</c:formatCode>
                <c:ptCount val="4"/>
                <c:pt idx="0">
                  <c:v>5.27</c:v>
                </c:pt>
                <c:pt idx="1">
                  <c:v>3.69</c:v>
                </c:pt>
                <c:pt idx="2" formatCode="0.00">
                  <c:v>3.59</c:v>
                </c:pt>
                <c:pt idx="3">
                  <c:v>3.79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B3-435F-934A-6EA2FF0C011A}"/>
            </c:ext>
          </c:extLst>
        </c:ser>
        <c:ser>
          <c:idx val="1"/>
          <c:order val="1"/>
          <c:tx>
            <c:strRef>
              <c:f>Sheet2!$D$33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Sheet2!$D$34:$D$37</c:f>
              <c:numCache>
                <c:formatCode>General</c:formatCode>
                <c:ptCount val="4"/>
                <c:pt idx="0">
                  <c:v>5.08</c:v>
                </c:pt>
                <c:pt idx="1">
                  <c:v>3.44</c:v>
                </c:pt>
                <c:pt idx="2" formatCode="0.00">
                  <c:v>3.31</c:v>
                </c:pt>
                <c:pt idx="3">
                  <c:v>3.53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B3-435F-934A-6EA2FF0C011A}"/>
            </c:ext>
          </c:extLst>
        </c:ser>
        <c:ser>
          <c:idx val="2"/>
          <c:order val="2"/>
          <c:tx>
            <c:strRef>
              <c:f>Sheet2!$E$33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Sheet2!$E$34:$E$37</c:f>
              <c:numCache>
                <c:formatCode>0.00</c:formatCode>
                <c:ptCount val="4"/>
                <c:pt idx="0" formatCode="General">
                  <c:v>4.42</c:v>
                </c:pt>
                <c:pt idx="1">
                  <c:v>2.5</c:v>
                </c:pt>
                <c:pt idx="2">
                  <c:v>2.56</c:v>
                </c:pt>
                <c:pt idx="3" formatCode="General">
                  <c:v>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B3-435F-934A-6EA2FF0C0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662096"/>
        <c:axId val="619658256"/>
      </c:lineChart>
      <c:catAx>
        <c:axId val="6196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58256"/>
        <c:crosses val="autoZero"/>
        <c:auto val="1"/>
        <c:lblAlgn val="ctr"/>
        <c:lblOffset val="100"/>
        <c:noMultiLvlLbl val="0"/>
      </c:catAx>
      <c:valAx>
        <c:axId val="61965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6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Down</a:t>
            </a:r>
            <a:r>
              <a:rPr lang="en-US" sz="1800" b="1" baseline="0" dirty="0"/>
              <a:t> Sample 1 min and Average 10 mins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Sheet1!$C$48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Sheet1!$C$49:$C$53</c:f>
              <c:numCache>
                <c:formatCode>General</c:formatCode>
                <c:ptCount val="5"/>
                <c:pt idx="0">
                  <c:v>4.7699999999999996</c:v>
                </c:pt>
                <c:pt idx="1">
                  <c:v>3.09</c:v>
                </c:pt>
                <c:pt idx="2">
                  <c:v>2.31</c:v>
                </c:pt>
                <c:pt idx="3">
                  <c:v>2.34</c:v>
                </c:pt>
                <c:pt idx="4">
                  <c:v>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6F-43E7-ACE6-484F3B225CAD}"/>
            </c:ext>
          </c:extLst>
        </c:ser>
        <c:ser>
          <c:idx val="1"/>
          <c:order val="1"/>
          <c:tx>
            <c:strRef>
              <c:f>Sheet1!$D$48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Sheet1!$D$49:$D$53</c:f>
              <c:numCache>
                <c:formatCode>General</c:formatCode>
                <c:ptCount val="5"/>
                <c:pt idx="0">
                  <c:v>4.7699999999999996</c:v>
                </c:pt>
                <c:pt idx="1">
                  <c:v>3.09</c:v>
                </c:pt>
                <c:pt idx="2" formatCode="0.00">
                  <c:v>3.18</c:v>
                </c:pt>
                <c:pt idx="3">
                  <c:v>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6F-43E7-ACE6-484F3B225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738320"/>
        <c:axId val="464740880"/>
      </c:lineChart>
      <c:catAx>
        <c:axId val="4647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40880"/>
        <c:crosses val="autoZero"/>
        <c:auto val="1"/>
        <c:lblAlgn val="ctr"/>
        <c:lblOffset val="100"/>
        <c:noMultiLvlLbl val="0"/>
      </c:catAx>
      <c:valAx>
        <c:axId val="46474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/>
              <a:t>Model 1 : Using 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Sheet1!$C$59:$C$63</c:f>
              <c:numCache>
                <c:formatCode>0.00</c:formatCode>
                <c:ptCount val="5"/>
                <c:pt idx="0" formatCode="General">
                  <c:v>4.42</c:v>
                </c:pt>
                <c:pt idx="1">
                  <c:v>2.5</c:v>
                </c:pt>
                <c:pt idx="2" formatCode="General">
                  <c:v>1.98</c:v>
                </c:pt>
                <c:pt idx="3" formatCode="General">
                  <c:v>2.06</c:v>
                </c:pt>
                <c:pt idx="4" formatCode="General">
                  <c:v>2.4300000000000002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B1-4C1B-869B-2A2F0CD17EFA}"/>
            </c:ext>
          </c:extLst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Sheet1!$D$59:$D$63</c:f>
              <c:numCache>
                <c:formatCode>General</c:formatCode>
                <c:ptCount val="5"/>
                <c:pt idx="0">
                  <c:v>4.7699999999999996</c:v>
                </c:pt>
                <c:pt idx="1">
                  <c:v>3.09</c:v>
                </c:pt>
                <c:pt idx="2">
                  <c:v>2.31</c:v>
                </c:pt>
                <c:pt idx="3">
                  <c:v>2.34</c:v>
                </c:pt>
                <c:pt idx="4">
                  <c:v>2.72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B1-4C1B-869B-2A2F0CD17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69840"/>
        <c:axId val="550470800"/>
      </c:lineChart>
      <c:catAx>
        <c:axId val="55046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70800"/>
        <c:crosses val="autoZero"/>
        <c:auto val="1"/>
        <c:lblAlgn val="ctr"/>
        <c:lblOffset val="100"/>
        <c:noMultiLvlLbl val="0"/>
      </c:catAx>
      <c:valAx>
        <c:axId val="55047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6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Scenario</a:t>
            </a:r>
            <a:r>
              <a:rPr lang="en-US" sz="1800" b="1" baseline="0" dirty="0"/>
              <a:t> - 2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Sheet1!$C$71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Sheet1!$C$72:$C$75</c:f>
              <c:numCache>
                <c:formatCode>0.00</c:formatCode>
                <c:ptCount val="4"/>
                <c:pt idx="0" formatCode="General">
                  <c:v>4.42</c:v>
                </c:pt>
                <c:pt idx="1">
                  <c:v>2.5</c:v>
                </c:pt>
                <c:pt idx="2">
                  <c:v>2.56</c:v>
                </c:pt>
                <c:pt idx="3" formatCode="General">
                  <c:v>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7E-4263-954F-0678A39FF243}"/>
            </c:ext>
          </c:extLst>
        </c:ser>
        <c:ser>
          <c:idx val="1"/>
          <c:order val="1"/>
          <c:tx>
            <c:strRef>
              <c:f>Sheet1!$D$71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Sheet1!$D$72:$D$75</c:f>
              <c:numCache>
                <c:formatCode>General</c:formatCode>
                <c:ptCount val="4"/>
                <c:pt idx="0">
                  <c:v>4.7699999999999996</c:v>
                </c:pt>
                <c:pt idx="1">
                  <c:v>3.09</c:v>
                </c:pt>
                <c:pt idx="2" formatCode="0.00">
                  <c:v>3.18</c:v>
                </c:pt>
                <c:pt idx="3">
                  <c:v>3.64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7E-4263-954F-0678A39FF2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89360"/>
        <c:axId val="550490320"/>
      </c:lineChart>
      <c:catAx>
        <c:axId val="5504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90320"/>
        <c:crosses val="autoZero"/>
        <c:auto val="1"/>
        <c:lblAlgn val="ctr"/>
        <c:lblOffset val="100"/>
        <c:noMultiLvlLbl val="0"/>
      </c:catAx>
      <c:valAx>
        <c:axId val="55049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Average</a:t>
            </a:r>
            <a:r>
              <a:rPr lang="en-US" sz="1800" b="1" baseline="0" dirty="0"/>
              <a:t> - 10 minutes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Sheet1!$B$6:$B$10</c:f>
              <c:numCache>
                <c:formatCode>0.00</c:formatCode>
                <c:ptCount val="5"/>
                <c:pt idx="0" formatCode="General">
                  <c:v>3.96</c:v>
                </c:pt>
                <c:pt idx="1">
                  <c:v>2.17</c:v>
                </c:pt>
                <c:pt idx="2" formatCode="General">
                  <c:v>1.95</c:v>
                </c:pt>
                <c:pt idx="3" formatCode="General">
                  <c:v>2.08</c:v>
                </c:pt>
                <c:pt idx="4" formatCode="General">
                  <c:v>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6A-4A54-9F77-8DDAB4FE3853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Sheet1!$C$6:$C$10</c:f>
              <c:numCache>
                <c:formatCode>0.00</c:formatCode>
                <c:ptCount val="5"/>
                <c:pt idx="0" formatCode="General">
                  <c:v>3.96</c:v>
                </c:pt>
                <c:pt idx="1">
                  <c:v>3.32</c:v>
                </c:pt>
                <c:pt idx="2">
                  <c:v>3.35</c:v>
                </c:pt>
                <c:pt idx="3" formatCode="General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6A-4A54-9F77-8DDAB4FE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832248"/>
        <c:axId val="296834168"/>
      </c:lineChart>
      <c:catAx>
        <c:axId val="29683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4168"/>
        <c:crosses val="autoZero"/>
        <c:auto val="1"/>
        <c:lblAlgn val="ctr"/>
        <c:lblOffset val="100"/>
        <c:noMultiLvlLbl val="0"/>
      </c:catAx>
      <c:valAx>
        <c:axId val="29683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Average</a:t>
            </a:r>
            <a:r>
              <a:rPr lang="en-US" sz="1800" b="1" baseline="0" dirty="0"/>
              <a:t> - 1 minute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Model 1 : Using G(RMSE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Sheet2!$B$6:$B$10</c:f>
              <c:numCache>
                <c:formatCode>General</c:formatCode>
                <c:ptCount val="5"/>
                <c:pt idx="0">
                  <c:v>4.99</c:v>
                </c:pt>
                <c:pt idx="1">
                  <c:v>2.64</c:v>
                </c:pt>
                <c:pt idx="2">
                  <c:v>2.37</c:v>
                </c:pt>
                <c:pt idx="3">
                  <c:v>2.31</c:v>
                </c:pt>
                <c:pt idx="4" formatCode="0.00">
                  <c:v>2.4900000000000002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F-4D9E-80AD-5A0E58388891}"/>
            </c:ext>
          </c:extLst>
        </c:ser>
        <c:ser>
          <c:idx val="1"/>
          <c:order val="1"/>
          <c:tx>
            <c:strRef>
              <c:f>Sheet2!$C$5</c:f>
              <c:strCache>
                <c:ptCount val="1"/>
                <c:pt idx="0">
                  <c:v>Model 1 : Using G(RMSE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Sheet2!$C$6:$C$10</c:f>
              <c:numCache>
                <c:formatCode>General</c:formatCode>
                <c:ptCount val="5"/>
                <c:pt idx="0">
                  <c:v>4.7300000000000004</c:v>
                </c:pt>
                <c:pt idx="1">
                  <c:v>2.46</c:v>
                </c:pt>
                <c:pt idx="2">
                  <c:v>2.1800000000000002</c:v>
                </c:pt>
                <c:pt idx="3" formatCode="0.00">
                  <c:v>2.09</c:v>
                </c:pt>
                <c:pt idx="4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4F-4D9E-80AD-5A0E58388891}"/>
            </c:ext>
          </c:extLst>
        </c:ser>
        <c:ser>
          <c:idx val="2"/>
          <c:order val="2"/>
          <c:tx>
            <c:strRef>
              <c:f>Sheet2!$D$5</c:f>
              <c:strCache>
                <c:ptCount val="1"/>
                <c:pt idx="0">
                  <c:v>Model 2 : Not Using G(RMSE - 1 min resolution)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Sheet2!$D$6:$D$10</c:f>
              <c:numCache>
                <c:formatCode>General</c:formatCode>
                <c:ptCount val="5"/>
                <c:pt idx="0">
                  <c:v>5.54</c:v>
                </c:pt>
                <c:pt idx="1">
                  <c:v>4.96</c:v>
                </c:pt>
                <c:pt idx="2" formatCode="0.00">
                  <c:v>4.8899999999999997</c:v>
                </c:pt>
                <c:pt idx="3">
                  <c:v>5.01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4F-4D9E-80AD-5A0E58388891}"/>
            </c:ext>
          </c:extLst>
        </c:ser>
        <c:ser>
          <c:idx val="3"/>
          <c:order val="3"/>
          <c:tx>
            <c:strRef>
              <c:f>Sheet2!$E$5</c:f>
              <c:strCache>
                <c:ptCount val="1"/>
                <c:pt idx="0">
                  <c:v>Model 2 : Not Using G(RMSE - 10 mins resolution)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Sheet2!$E$6:$E$10</c:f>
              <c:numCache>
                <c:formatCode>General</c:formatCode>
                <c:ptCount val="5"/>
                <c:pt idx="0">
                  <c:v>5.15</c:v>
                </c:pt>
                <c:pt idx="1">
                  <c:v>4.54</c:v>
                </c:pt>
                <c:pt idx="2" formatCode="0.00">
                  <c:v>4.47</c:v>
                </c:pt>
                <c:pt idx="3">
                  <c:v>4.6100000000000003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4F-4D9E-80AD-5A0E58388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912816"/>
        <c:axId val="442916976"/>
      </c:lineChart>
      <c:catAx>
        <c:axId val="44291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6976"/>
        <c:crosses val="autoZero"/>
        <c:auto val="1"/>
        <c:lblAlgn val="ctr"/>
        <c:lblOffset val="100"/>
        <c:noMultiLvlLbl val="0"/>
      </c:catAx>
      <c:valAx>
        <c:axId val="44291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Model</a:t>
            </a:r>
            <a:r>
              <a:rPr lang="en-US" sz="1800" b="1" baseline="0" dirty="0"/>
              <a:t> 1 : Using G</a:t>
            </a:r>
            <a:endParaRPr lang="en-US" sz="1800" b="1" dirty="0"/>
          </a:p>
        </c:rich>
      </c:tx>
      <c:layout>
        <c:manualLayout>
          <c:xMode val="edge"/>
          <c:yMode val="edge"/>
          <c:x val="0.34765378804605018"/>
          <c:y val="2.6536493133943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Sheet2!$C$21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Sheet2!$C$22:$C$26</c:f>
              <c:numCache>
                <c:formatCode>General</c:formatCode>
                <c:ptCount val="5"/>
                <c:pt idx="0">
                  <c:v>4.99</c:v>
                </c:pt>
                <c:pt idx="1">
                  <c:v>2.64</c:v>
                </c:pt>
                <c:pt idx="2">
                  <c:v>2.37</c:v>
                </c:pt>
                <c:pt idx="3">
                  <c:v>2.31</c:v>
                </c:pt>
                <c:pt idx="4" formatCode="0.00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87-4B98-B281-D5A1C2BC7250}"/>
            </c:ext>
          </c:extLst>
        </c:ser>
        <c:ser>
          <c:idx val="1"/>
          <c:order val="1"/>
          <c:tx>
            <c:strRef>
              <c:f>Sheet2!$D$21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Sheet2!$D$22:$D$26</c:f>
              <c:numCache>
                <c:formatCode>General</c:formatCode>
                <c:ptCount val="5"/>
                <c:pt idx="0">
                  <c:v>4.7300000000000004</c:v>
                </c:pt>
                <c:pt idx="1">
                  <c:v>2.46</c:v>
                </c:pt>
                <c:pt idx="2">
                  <c:v>2.1800000000000002</c:v>
                </c:pt>
                <c:pt idx="3" formatCode="0.00">
                  <c:v>2.09</c:v>
                </c:pt>
                <c:pt idx="4">
                  <c:v>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87-4B98-B281-D5A1C2BC7250}"/>
            </c:ext>
          </c:extLst>
        </c:ser>
        <c:ser>
          <c:idx val="2"/>
          <c:order val="2"/>
          <c:tx>
            <c:strRef>
              <c:f>Sheet2!$E$21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Sheet2!$B$22:$B$26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Sheet2!$E$22:$E$26</c:f>
              <c:numCache>
                <c:formatCode>0.00</c:formatCode>
                <c:ptCount val="5"/>
                <c:pt idx="0" formatCode="General">
                  <c:v>3.96</c:v>
                </c:pt>
                <c:pt idx="1">
                  <c:v>2.17</c:v>
                </c:pt>
                <c:pt idx="2" formatCode="General">
                  <c:v>1.95</c:v>
                </c:pt>
                <c:pt idx="3" formatCode="General">
                  <c:v>2.08</c:v>
                </c:pt>
                <c:pt idx="4" formatCode="General">
                  <c:v>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87-4B98-B281-D5A1C2BC7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657008"/>
        <c:axId val="447657648"/>
      </c:lineChart>
      <c:catAx>
        <c:axId val="44765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57648"/>
        <c:crosses val="autoZero"/>
        <c:auto val="1"/>
        <c:lblAlgn val="ctr"/>
        <c:lblOffset val="100"/>
        <c:noMultiLvlLbl val="0"/>
      </c:catAx>
      <c:valAx>
        <c:axId val="44765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65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Model</a:t>
            </a:r>
            <a:r>
              <a:rPr lang="en-US" sz="1800" b="1" baseline="0" dirty="0"/>
              <a:t> 2 : Not Using G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Sheet2!$C$33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Sheet2!$C$34:$C$37</c:f>
              <c:numCache>
                <c:formatCode>General</c:formatCode>
                <c:ptCount val="4"/>
                <c:pt idx="0">
                  <c:v>5.54</c:v>
                </c:pt>
                <c:pt idx="1">
                  <c:v>4.96</c:v>
                </c:pt>
                <c:pt idx="2" formatCode="0.00">
                  <c:v>4.8899999999999997</c:v>
                </c:pt>
                <c:pt idx="3">
                  <c:v>5.01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8E-4A41-A2B9-D573BDE3BFB7}"/>
            </c:ext>
          </c:extLst>
        </c:ser>
        <c:ser>
          <c:idx val="1"/>
          <c:order val="1"/>
          <c:tx>
            <c:strRef>
              <c:f>Sheet2!$D$33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Sheet2!$D$34:$D$37</c:f>
              <c:numCache>
                <c:formatCode>General</c:formatCode>
                <c:ptCount val="4"/>
                <c:pt idx="0">
                  <c:v>5.15</c:v>
                </c:pt>
                <c:pt idx="1">
                  <c:v>4.54</c:v>
                </c:pt>
                <c:pt idx="2" formatCode="0.00">
                  <c:v>4.47</c:v>
                </c:pt>
                <c:pt idx="3">
                  <c:v>4.6100000000000003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8E-4A41-A2B9-D573BDE3BFB7}"/>
            </c:ext>
          </c:extLst>
        </c:ser>
        <c:ser>
          <c:idx val="2"/>
          <c:order val="2"/>
          <c:tx>
            <c:strRef>
              <c:f>Sheet2!$E$33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Sheet2!$B$34:$B$37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Sheet2!$E$34:$E$37</c:f>
              <c:numCache>
                <c:formatCode>0.00</c:formatCode>
                <c:ptCount val="4"/>
                <c:pt idx="0" formatCode="General">
                  <c:v>3.96</c:v>
                </c:pt>
                <c:pt idx="1">
                  <c:v>3.32</c:v>
                </c:pt>
                <c:pt idx="2">
                  <c:v>3.35</c:v>
                </c:pt>
                <c:pt idx="3" formatCode="General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8E-4A41-A2B9-D573BDE3B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662096"/>
        <c:axId val="619658256"/>
      </c:lineChart>
      <c:catAx>
        <c:axId val="61966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58256"/>
        <c:crosses val="autoZero"/>
        <c:auto val="1"/>
        <c:lblAlgn val="ctr"/>
        <c:lblOffset val="100"/>
        <c:noMultiLvlLbl val="0"/>
      </c:catAx>
      <c:valAx>
        <c:axId val="61965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66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Down</a:t>
            </a:r>
            <a:r>
              <a:rPr lang="en-US" sz="1800" b="1" baseline="0" dirty="0"/>
              <a:t> Sample 1 min and Average 10 mins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Sheet1!$C$48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Sheet1!$C$49:$C$53</c:f>
              <c:numCache>
                <c:formatCode>General</c:formatCode>
                <c:ptCount val="5"/>
                <c:pt idx="0">
                  <c:v>4.3899999999999997</c:v>
                </c:pt>
                <c:pt idx="1">
                  <c:v>2.58</c:v>
                </c:pt>
                <c:pt idx="2">
                  <c:v>2.42</c:v>
                </c:pt>
                <c:pt idx="3">
                  <c:v>2.56</c:v>
                </c:pt>
                <c:pt idx="4">
                  <c:v>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27-4E2B-B591-527C586B1013}"/>
            </c:ext>
          </c:extLst>
        </c:ser>
        <c:ser>
          <c:idx val="1"/>
          <c:order val="1"/>
          <c:tx>
            <c:strRef>
              <c:f>Sheet1!$D$48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Sheet1!$D$49:$D$53</c:f>
              <c:numCache>
                <c:formatCode>General</c:formatCode>
                <c:ptCount val="5"/>
                <c:pt idx="0">
                  <c:v>4.83</c:v>
                </c:pt>
                <c:pt idx="1">
                  <c:v>4.28</c:v>
                </c:pt>
                <c:pt idx="2" formatCode="0.00">
                  <c:v>4.34</c:v>
                </c:pt>
                <c:pt idx="3">
                  <c:v>4.5599999999999996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27-4E2B-B591-527C586B1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738320"/>
        <c:axId val="464740880"/>
      </c:lineChart>
      <c:catAx>
        <c:axId val="4647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40880"/>
        <c:crosses val="autoZero"/>
        <c:auto val="1"/>
        <c:lblAlgn val="ctr"/>
        <c:lblOffset val="100"/>
        <c:noMultiLvlLbl val="0"/>
      </c:catAx>
      <c:valAx>
        <c:axId val="46474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77847649783573"/>
          <c:y val="0.37249849140061464"/>
          <c:w val="0.31868862945511517"/>
          <c:h val="0.37108269485276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Average</a:t>
            </a:r>
            <a:r>
              <a:rPr lang="en-US" sz="1800" baseline="0" dirty="0"/>
              <a:t> - 1 minute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Sheet2!$B$6</c:f>
              <c:strCache>
                <c:ptCount val="1"/>
                <c:pt idx="0">
                  <c:v>Model 1 : Using G(RMSE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Sheet2!$B$7:$B$11</c:f>
              <c:numCache>
                <c:formatCode>General</c:formatCode>
                <c:ptCount val="5"/>
                <c:pt idx="0">
                  <c:v>4.8499999999999996</c:v>
                </c:pt>
                <c:pt idx="1">
                  <c:v>2.88</c:v>
                </c:pt>
                <c:pt idx="2">
                  <c:v>2.39</c:v>
                </c:pt>
                <c:pt idx="3" formatCode="0.00">
                  <c:v>2.1</c:v>
                </c:pt>
                <c:pt idx="4">
                  <c:v>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3B-400C-AAF5-824CC9342EA1}"/>
            </c:ext>
          </c:extLst>
        </c:ser>
        <c:ser>
          <c:idx val="1"/>
          <c:order val="1"/>
          <c:tx>
            <c:strRef>
              <c:f>Sheet2!$C$6</c:f>
              <c:strCache>
                <c:ptCount val="1"/>
                <c:pt idx="0">
                  <c:v>Model 1 : Using G(RMSE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Sheet2!$C$7:$C$11</c:f>
              <c:numCache>
                <c:formatCode>General</c:formatCode>
                <c:ptCount val="5"/>
                <c:pt idx="0">
                  <c:v>4.6100000000000003</c:v>
                </c:pt>
                <c:pt idx="1">
                  <c:v>2.76</c:v>
                </c:pt>
                <c:pt idx="2">
                  <c:v>2.2599999999999998</c:v>
                </c:pt>
                <c:pt idx="3" formatCode="0.00">
                  <c:v>1.94</c:v>
                </c:pt>
                <c:pt idx="4">
                  <c:v>1.96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3B-400C-AAF5-824CC9342EA1}"/>
            </c:ext>
          </c:extLst>
        </c:ser>
        <c:ser>
          <c:idx val="2"/>
          <c:order val="2"/>
          <c:tx>
            <c:strRef>
              <c:f>Sheet2!$D$6</c:f>
              <c:strCache>
                <c:ptCount val="1"/>
                <c:pt idx="0">
                  <c:v>Model 2 : Not Using G(RMSE - 1 min resolution)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Sheet2!$D$7:$D$11</c:f>
              <c:numCache>
                <c:formatCode>General</c:formatCode>
                <c:ptCount val="5"/>
                <c:pt idx="0">
                  <c:v>4.8499999999999996</c:v>
                </c:pt>
                <c:pt idx="1">
                  <c:v>4.22</c:v>
                </c:pt>
                <c:pt idx="2" formatCode="0.00">
                  <c:v>4</c:v>
                </c:pt>
                <c:pt idx="3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3B-400C-AAF5-824CC9342EA1}"/>
            </c:ext>
          </c:extLst>
        </c:ser>
        <c:ser>
          <c:idx val="3"/>
          <c:order val="3"/>
          <c:tx>
            <c:strRef>
              <c:f>Sheet2!$E$6</c:f>
              <c:strCache>
                <c:ptCount val="1"/>
                <c:pt idx="0">
                  <c:v>Model 2 : Not Using G(RMSE - 10 mins resolution)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Sheet2!$A$7:$A$11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Sheet2!$E$7:$E$11</c:f>
              <c:numCache>
                <c:formatCode>General</c:formatCode>
                <c:ptCount val="5"/>
                <c:pt idx="0">
                  <c:v>4.6100000000000003</c:v>
                </c:pt>
                <c:pt idx="1">
                  <c:v>3.96</c:v>
                </c:pt>
                <c:pt idx="2" formatCode="0.00">
                  <c:v>3.7</c:v>
                </c:pt>
                <c:pt idx="3">
                  <c:v>4.0199999999999996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83B-400C-AAF5-824CC9342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893200"/>
        <c:axId val="601895440"/>
      </c:lineChart>
      <c:catAx>
        <c:axId val="6018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95440"/>
        <c:crosses val="autoZero"/>
        <c:auto val="1"/>
        <c:lblAlgn val="ctr"/>
        <c:lblOffset val="100"/>
        <c:noMultiLvlLbl val="0"/>
      </c:catAx>
      <c:valAx>
        <c:axId val="60189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89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Model</a:t>
            </a:r>
            <a:r>
              <a:rPr lang="en-US" sz="1800" b="1" baseline="0" dirty="0"/>
              <a:t> 1 : Using G</a:t>
            </a:r>
            <a:endParaRPr lang="en-US" sz="1800" b="1" dirty="0"/>
          </a:p>
        </c:rich>
      </c:tx>
      <c:layout>
        <c:manualLayout>
          <c:xMode val="edge"/>
          <c:yMode val="edge"/>
          <c:x val="0.34446327093205525"/>
          <c:y val="1.5552583284083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Sheet1!$C$59:$C$63</c:f>
              <c:numCache>
                <c:formatCode>0.00</c:formatCode>
                <c:ptCount val="5"/>
                <c:pt idx="0" formatCode="General">
                  <c:v>3.96</c:v>
                </c:pt>
                <c:pt idx="1">
                  <c:v>2.17</c:v>
                </c:pt>
                <c:pt idx="2" formatCode="General">
                  <c:v>1.95</c:v>
                </c:pt>
                <c:pt idx="3" formatCode="General">
                  <c:v>2.08</c:v>
                </c:pt>
                <c:pt idx="4" formatCode="General">
                  <c:v>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E-43FD-8661-166FD0D807AE}"/>
            </c:ext>
          </c:extLst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Sheet1!$D$59:$D$63</c:f>
              <c:numCache>
                <c:formatCode>General</c:formatCode>
                <c:ptCount val="5"/>
                <c:pt idx="0">
                  <c:v>4.3899999999999997</c:v>
                </c:pt>
                <c:pt idx="1">
                  <c:v>2.58</c:v>
                </c:pt>
                <c:pt idx="2">
                  <c:v>2.42</c:v>
                </c:pt>
                <c:pt idx="3">
                  <c:v>2.56</c:v>
                </c:pt>
                <c:pt idx="4">
                  <c:v>2.92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AE-43FD-8661-166FD0D80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69840"/>
        <c:axId val="550470800"/>
      </c:lineChart>
      <c:catAx>
        <c:axId val="55046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70800"/>
        <c:crosses val="autoZero"/>
        <c:auto val="1"/>
        <c:lblAlgn val="ctr"/>
        <c:lblOffset val="100"/>
        <c:noMultiLvlLbl val="0"/>
      </c:catAx>
      <c:valAx>
        <c:axId val="55047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6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Model</a:t>
            </a:r>
            <a:r>
              <a:rPr lang="en-US" sz="1800" b="1" baseline="0" dirty="0"/>
              <a:t> 2 : Not Using G</a:t>
            </a:r>
            <a:endParaRPr lang="en-US" sz="1800" b="1" dirty="0"/>
          </a:p>
        </c:rich>
      </c:tx>
      <c:layout>
        <c:manualLayout>
          <c:xMode val="edge"/>
          <c:yMode val="edge"/>
          <c:x val="0.29797798592771513"/>
          <c:y val="1.8006696506110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Sheet1!$C$71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Sheet1!$C$72:$C$75</c:f>
              <c:numCache>
                <c:formatCode>0.00</c:formatCode>
                <c:ptCount val="4"/>
                <c:pt idx="0" formatCode="General">
                  <c:v>3.96</c:v>
                </c:pt>
                <c:pt idx="1">
                  <c:v>3.32</c:v>
                </c:pt>
                <c:pt idx="2">
                  <c:v>3.35</c:v>
                </c:pt>
                <c:pt idx="3" formatCode="General">
                  <c:v>3.61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86-4F75-8613-38B618EF21C4}"/>
            </c:ext>
          </c:extLst>
        </c:ser>
        <c:ser>
          <c:idx val="1"/>
          <c:order val="1"/>
          <c:tx>
            <c:strRef>
              <c:f>Sheet1!$D$71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Sheet1!$D$72:$D$75</c:f>
              <c:numCache>
                <c:formatCode>General</c:formatCode>
                <c:ptCount val="4"/>
                <c:pt idx="0">
                  <c:v>4.83</c:v>
                </c:pt>
                <c:pt idx="1">
                  <c:v>4.28</c:v>
                </c:pt>
                <c:pt idx="2" formatCode="0.00">
                  <c:v>4.34</c:v>
                </c:pt>
                <c:pt idx="3">
                  <c:v>4.5599999999999996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86-4F75-8613-38B618EF2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89360"/>
        <c:axId val="550490320"/>
      </c:lineChart>
      <c:catAx>
        <c:axId val="5504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90320"/>
        <c:crosses val="autoZero"/>
        <c:auto val="1"/>
        <c:lblAlgn val="ctr"/>
        <c:lblOffset val="100"/>
        <c:noMultiLvlLbl val="0"/>
      </c:catAx>
      <c:valAx>
        <c:axId val="55049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Model</a:t>
            </a:r>
            <a:r>
              <a:rPr lang="en-US" sz="1800" baseline="0" dirty="0"/>
              <a:t> 1 : Using G</a:t>
            </a:r>
            <a:endParaRPr lang="en-US" sz="1800" dirty="0"/>
          </a:p>
        </c:rich>
      </c:tx>
      <c:layout>
        <c:manualLayout>
          <c:xMode val="edge"/>
          <c:yMode val="edge"/>
          <c:x val="0.37530812554680665"/>
          <c:y val="3.9682539682539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868866305206658E-2"/>
          <c:y val="0.17634259259259263"/>
          <c:w val="0.51988266172610786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Sheet2!$C$31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Sheet2!$B$32:$B$36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Sheet2!$C$32:$C$36</c:f>
              <c:numCache>
                <c:formatCode>General</c:formatCode>
                <c:ptCount val="5"/>
                <c:pt idx="0">
                  <c:v>4.8499999999999996</c:v>
                </c:pt>
                <c:pt idx="1">
                  <c:v>2.88</c:v>
                </c:pt>
                <c:pt idx="2">
                  <c:v>2.39</c:v>
                </c:pt>
                <c:pt idx="3" formatCode="0.00">
                  <c:v>2.1</c:v>
                </c:pt>
                <c:pt idx="4">
                  <c:v>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D3-401B-9091-B45A186B084F}"/>
            </c:ext>
          </c:extLst>
        </c:ser>
        <c:ser>
          <c:idx val="1"/>
          <c:order val="1"/>
          <c:tx>
            <c:strRef>
              <c:f>Sheet2!$D$31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Sheet2!$B$32:$B$36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Sheet2!$D$32:$D$36</c:f>
              <c:numCache>
                <c:formatCode>General</c:formatCode>
                <c:ptCount val="5"/>
                <c:pt idx="0">
                  <c:v>4.6100000000000003</c:v>
                </c:pt>
                <c:pt idx="1">
                  <c:v>2.76</c:v>
                </c:pt>
                <c:pt idx="2">
                  <c:v>2.2599999999999998</c:v>
                </c:pt>
                <c:pt idx="3" formatCode="0.00">
                  <c:v>1.94</c:v>
                </c:pt>
                <c:pt idx="4">
                  <c:v>1.96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D3-401B-9091-B45A186B084F}"/>
            </c:ext>
          </c:extLst>
        </c:ser>
        <c:ser>
          <c:idx val="2"/>
          <c:order val="2"/>
          <c:tx>
            <c:strRef>
              <c:f>Sheet2!$E$31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Sheet2!$B$32:$B$36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Sheet2!$E$32:$E$36</c:f>
              <c:numCache>
                <c:formatCode>General</c:formatCode>
                <c:ptCount val="5"/>
                <c:pt idx="0">
                  <c:v>3.95</c:v>
                </c:pt>
                <c:pt idx="1">
                  <c:v>2.54</c:v>
                </c:pt>
                <c:pt idx="2">
                  <c:v>2.09</c:v>
                </c:pt>
                <c:pt idx="3">
                  <c:v>2.0699999999999998</c:v>
                </c:pt>
                <c:pt idx="4">
                  <c:v>2.35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D3-401B-9091-B45A186B0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1910480"/>
        <c:axId val="443247032"/>
      </c:lineChart>
      <c:catAx>
        <c:axId val="60191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47032"/>
        <c:crosses val="autoZero"/>
        <c:auto val="1"/>
        <c:lblAlgn val="ctr"/>
        <c:lblOffset val="100"/>
        <c:noMultiLvlLbl val="0"/>
      </c:catAx>
      <c:valAx>
        <c:axId val="443247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91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91792432195971"/>
          <c:y val="0.33339537914903494"/>
          <c:w val="0.34766540901137361"/>
          <c:h val="0.42100674915635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Model</a:t>
            </a:r>
            <a:r>
              <a:rPr lang="en-US" sz="1800" baseline="0" dirty="0"/>
              <a:t> 2 : Not Using G</a:t>
            </a:r>
            <a:endParaRPr lang="en-US" sz="1800" dirty="0"/>
          </a:p>
        </c:rich>
      </c:tx>
      <c:layout>
        <c:manualLayout>
          <c:xMode val="edge"/>
          <c:yMode val="edge"/>
          <c:x val="0.33864316753248169"/>
          <c:y val="1.7973826146397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Sheet2!$B$42</c:f>
              <c:strCache>
                <c:ptCount val="1"/>
                <c:pt idx="0">
                  <c:v>1 minute 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Sheet2!$B$43:$B$46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4.22</c:v>
                </c:pt>
                <c:pt idx="2" formatCode="0.00">
                  <c:v>4</c:v>
                </c:pt>
                <c:pt idx="3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03-46AE-8DEC-8987AA113030}"/>
            </c:ext>
          </c:extLst>
        </c:ser>
        <c:ser>
          <c:idx val="1"/>
          <c:order val="1"/>
          <c:tx>
            <c:strRef>
              <c:f>Sheet2!$C$42</c:f>
              <c:strCache>
                <c:ptCount val="1"/>
                <c:pt idx="0">
                  <c:v>1 minute 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Sheet2!$C$43:$C$46</c:f>
              <c:numCache>
                <c:formatCode>General</c:formatCode>
                <c:ptCount val="4"/>
                <c:pt idx="0">
                  <c:v>4.6100000000000003</c:v>
                </c:pt>
                <c:pt idx="1">
                  <c:v>3.96</c:v>
                </c:pt>
                <c:pt idx="2" formatCode="0.00">
                  <c:v>3.7</c:v>
                </c:pt>
                <c:pt idx="3">
                  <c:v>4.0199999999999996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03-46AE-8DEC-8987AA113030}"/>
            </c:ext>
          </c:extLst>
        </c:ser>
        <c:ser>
          <c:idx val="2"/>
          <c:order val="2"/>
          <c:tx>
            <c:strRef>
              <c:f>Sheet2!$D$42</c:f>
              <c:strCache>
                <c:ptCount val="1"/>
                <c:pt idx="0">
                  <c:v>10 minutes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Sheet2!$D$43:$D$46</c:f>
              <c:numCache>
                <c:formatCode>General</c:formatCode>
                <c:ptCount val="4"/>
                <c:pt idx="0">
                  <c:v>3.95</c:v>
                </c:pt>
                <c:pt idx="1">
                  <c:v>3.26</c:v>
                </c:pt>
                <c:pt idx="2" formatCode="0.00">
                  <c:v>3.3</c:v>
                </c:pt>
                <c:pt idx="3">
                  <c:v>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03-46AE-8DEC-8987AA113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3161552"/>
        <c:axId val="613161872"/>
      </c:lineChart>
      <c:catAx>
        <c:axId val="6131615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161872"/>
        <c:crosses val="autoZero"/>
        <c:auto val="1"/>
        <c:lblAlgn val="ctr"/>
        <c:lblOffset val="100"/>
        <c:noMultiLvlLbl val="0"/>
      </c:catAx>
      <c:valAx>
        <c:axId val="61316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1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01604147991401"/>
          <c:y val="0.36738477055538177"/>
          <c:w val="0.31333102007058339"/>
          <c:h val="0.38198531996005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Down</a:t>
            </a:r>
            <a:r>
              <a:rPr lang="en-US" sz="1800" b="1" baseline="0" dirty="0"/>
              <a:t> Sample 1 min and Average 10 mins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Sheet1!$C$48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Sheet1!$C$49:$C$53</c:f>
              <c:numCache>
                <c:formatCode>General</c:formatCode>
                <c:ptCount val="5"/>
                <c:pt idx="0">
                  <c:v>4.45</c:v>
                </c:pt>
                <c:pt idx="1">
                  <c:v>2.79</c:v>
                </c:pt>
                <c:pt idx="2">
                  <c:v>2.39</c:v>
                </c:pt>
                <c:pt idx="3">
                  <c:v>2.33</c:v>
                </c:pt>
                <c:pt idx="4">
                  <c:v>2.62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A6-4AE0-8A44-39FF53AF6C13}"/>
            </c:ext>
          </c:extLst>
        </c:ser>
        <c:ser>
          <c:idx val="1"/>
          <c:order val="1"/>
          <c:tx>
            <c:strRef>
              <c:f>Sheet1!$D$48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Sheet1!$B$49:$B$53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Sheet1!$D$49:$D$53</c:f>
              <c:numCache>
                <c:formatCode>General</c:formatCode>
                <c:ptCount val="5"/>
                <c:pt idx="0">
                  <c:v>4.45</c:v>
                </c:pt>
                <c:pt idx="1">
                  <c:v>3.82</c:v>
                </c:pt>
                <c:pt idx="2" formatCode="0.00">
                  <c:v>3.87</c:v>
                </c:pt>
                <c:pt idx="3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A6-4AE0-8A44-39FF53AF6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738320"/>
        <c:axId val="464740880"/>
      </c:lineChart>
      <c:catAx>
        <c:axId val="4647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40880"/>
        <c:crosses val="autoZero"/>
        <c:auto val="1"/>
        <c:lblAlgn val="ctr"/>
        <c:lblOffset val="100"/>
        <c:noMultiLvlLbl val="0"/>
      </c:catAx>
      <c:valAx>
        <c:axId val="46474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1 : Using G</a:t>
            </a:r>
          </a:p>
        </c:rich>
      </c:tx>
      <c:layout>
        <c:manualLayout>
          <c:xMode val="edge"/>
          <c:yMode val="edge"/>
          <c:x val="0.38133944373137624"/>
          <c:y val="1.97368421052631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Sheet1!$C$58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Sheet1!$C$59:$C$63</c:f>
              <c:numCache>
                <c:formatCode>General</c:formatCode>
                <c:ptCount val="5"/>
                <c:pt idx="0">
                  <c:v>3.95</c:v>
                </c:pt>
                <c:pt idx="1">
                  <c:v>2.54</c:v>
                </c:pt>
                <c:pt idx="2">
                  <c:v>2.09</c:v>
                </c:pt>
                <c:pt idx="3">
                  <c:v>2.0699999999999998</c:v>
                </c:pt>
                <c:pt idx="4">
                  <c:v>2.35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67-42EB-AC1B-5FB554097FF5}"/>
            </c:ext>
          </c:extLst>
        </c:ser>
        <c:ser>
          <c:idx val="1"/>
          <c:order val="1"/>
          <c:tx>
            <c:strRef>
              <c:f>Sheet1!$D$58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Sheet1!$B$59:$B$63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Sheet1!$D$59:$D$63</c:f>
              <c:numCache>
                <c:formatCode>General</c:formatCode>
                <c:ptCount val="5"/>
                <c:pt idx="0">
                  <c:v>4.45</c:v>
                </c:pt>
                <c:pt idx="1">
                  <c:v>2.79</c:v>
                </c:pt>
                <c:pt idx="2">
                  <c:v>2.39</c:v>
                </c:pt>
                <c:pt idx="3">
                  <c:v>2.33</c:v>
                </c:pt>
                <c:pt idx="4">
                  <c:v>2.62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67-42EB-AC1B-5FB554097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69840"/>
        <c:axId val="550470800"/>
      </c:lineChart>
      <c:catAx>
        <c:axId val="55046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70800"/>
        <c:crosses val="autoZero"/>
        <c:auto val="1"/>
        <c:lblAlgn val="ctr"/>
        <c:lblOffset val="100"/>
        <c:noMultiLvlLbl val="0"/>
      </c:catAx>
      <c:valAx>
        <c:axId val="55047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6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2 : Not Using G</a:t>
            </a:r>
          </a:p>
        </c:rich>
      </c:tx>
      <c:layout>
        <c:manualLayout>
          <c:xMode val="edge"/>
          <c:yMode val="edge"/>
          <c:x val="0.37998237637330734"/>
          <c:y val="2.3329451214679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Sheet1!$C$71</c:f>
              <c:strCache>
                <c:ptCount val="1"/>
                <c:pt idx="0">
                  <c:v>Average - 10 mins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Sheet1!$C$72:$C$75</c:f>
              <c:numCache>
                <c:formatCode>General</c:formatCode>
                <c:ptCount val="4"/>
                <c:pt idx="0">
                  <c:v>3.95</c:v>
                </c:pt>
                <c:pt idx="1">
                  <c:v>3.26</c:v>
                </c:pt>
                <c:pt idx="2" formatCode="0.00">
                  <c:v>3.3</c:v>
                </c:pt>
                <c:pt idx="3">
                  <c:v>3.87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3C-4EA1-ADD3-8E7305812E82}"/>
            </c:ext>
          </c:extLst>
        </c:ser>
        <c:ser>
          <c:idx val="1"/>
          <c:order val="1"/>
          <c:tx>
            <c:strRef>
              <c:f>Sheet1!$D$71</c:f>
              <c:strCache>
                <c:ptCount val="1"/>
                <c:pt idx="0">
                  <c:v>Down sample 1 min and average 10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Sheet1!$B$72:$B$75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Sheet1!$D$72:$D$75</c:f>
              <c:numCache>
                <c:formatCode>General</c:formatCode>
                <c:ptCount val="4"/>
                <c:pt idx="0">
                  <c:v>4.45</c:v>
                </c:pt>
                <c:pt idx="1">
                  <c:v>3.82</c:v>
                </c:pt>
                <c:pt idx="2" formatCode="0.00">
                  <c:v>3.87</c:v>
                </c:pt>
                <c:pt idx="3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3C-4EA1-ADD3-8E7305812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89360"/>
        <c:axId val="550490320"/>
      </c:lineChart>
      <c:catAx>
        <c:axId val="55048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90320"/>
        <c:crosses val="autoZero"/>
        <c:auto val="1"/>
        <c:lblAlgn val="ctr"/>
        <c:lblOffset val="100"/>
        <c:noMultiLvlLbl val="0"/>
      </c:catAx>
      <c:valAx>
        <c:axId val="55049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48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latin typeface="+mj-lt"/>
              </a:rPr>
              <a:t>Average</a:t>
            </a:r>
            <a:r>
              <a:rPr lang="en-US" sz="1800" b="1" baseline="0" dirty="0">
                <a:latin typeface="+mj-lt"/>
              </a:rPr>
              <a:t> - 10 minutes</a:t>
            </a:r>
            <a:endParaRPr lang="en-US" sz="1800" b="1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Model 1 : Using 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Sheet1!$B$6:$B$10</c:f>
              <c:numCache>
                <c:formatCode>0.00</c:formatCode>
                <c:ptCount val="5"/>
                <c:pt idx="0" formatCode="General">
                  <c:v>4.42</c:v>
                </c:pt>
                <c:pt idx="1">
                  <c:v>2.5</c:v>
                </c:pt>
                <c:pt idx="2" formatCode="General">
                  <c:v>1.98</c:v>
                </c:pt>
                <c:pt idx="3" formatCode="General">
                  <c:v>2.06</c:v>
                </c:pt>
                <c:pt idx="4" formatCode="General">
                  <c:v>2.4300000000000002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EA-4615-940F-DD20BCFF4817}"/>
            </c:ext>
          </c:extLst>
        </c:ser>
        <c:ser>
          <c:idx val="1"/>
          <c:order val="1"/>
          <c:tx>
            <c:strRef>
              <c:f>Sheet1!$C$5</c:f>
              <c:strCache>
                <c:ptCount val="1"/>
                <c:pt idx="0">
                  <c:v>Model 2 : Not Using 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Sheet1!$C$6:$C$10</c:f>
              <c:numCache>
                <c:formatCode>0.00</c:formatCode>
                <c:ptCount val="5"/>
                <c:pt idx="0" formatCode="General">
                  <c:v>4.42</c:v>
                </c:pt>
                <c:pt idx="1">
                  <c:v>2.5</c:v>
                </c:pt>
                <c:pt idx="2">
                  <c:v>2.56</c:v>
                </c:pt>
                <c:pt idx="3" formatCode="General">
                  <c:v>3.17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EA-4615-940F-DD20BCFF4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832248"/>
        <c:axId val="296834168"/>
      </c:lineChart>
      <c:catAx>
        <c:axId val="29683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4168"/>
        <c:crosses val="autoZero"/>
        <c:auto val="1"/>
        <c:lblAlgn val="ctr"/>
        <c:lblOffset val="100"/>
        <c:noMultiLvlLbl val="0"/>
      </c:catAx>
      <c:valAx>
        <c:axId val="296834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3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Average</a:t>
            </a:r>
            <a:r>
              <a:rPr lang="en-US" sz="1800" baseline="0" dirty="0"/>
              <a:t> - 1 minute</a:t>
            </a:r>
            <a:endParaRPr lang="en-US" sz="1800" dirty="0"/>
          </a:p>
        </c:rich>
      </c:tx>
      <c:layout>
        <c:manualLayout>
          <c:xMode val="edge"/>
          <c:yMode val="edge"/>
          <c:x val="0.35064812186583405"/>
          <c:y val="4.3352973026625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Model 1 : Using G(RMSE - 1 min resolution)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Sheet2!$B$6:$B$10</c:f>
              <c:numCache>
                <c:formatCode>General</c:formatCode>
                <c:ptCount val="5"/>
                <c:pt idx="0">
                  <c:v>5.27</c:v>
                </c:pt>
                <c:pt idx="1">
                  <c:v>3.48</c:v>
                </c:pt>
                <c:pt idx="2">
                  <c:v>2.38</c:v>
                </c:pt>
                <c:pt idx="3">
                  <c:v>2.1800000000000002</c:v>
                </c:pt>
                <c:pt idx="4" formatCode="0.00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3D-4685-BD89-010B86D6114A}"/>
            </c:ext>
          </c:extLst>
        </c:ser>
        <c:ser>
          <c:idx val="1"/>
          <c:order val="1"/>
          <c:tx>
            <c:strRef>
              <c:f>Sheet2!$C$5</c:f>
              <c:strCache>
                <c:ptCount val="1"/>
                <c:pt idx="0">
                  <c:v>Model 1 : Using G(RMSE - 10 mins resolution)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Sheet2!$C$6:$C$10</c:f>
              <c:numCache>
                <c:formatCode>General</c:formatCode>
                <c:ptCount val="5"/>
                <c:pt idx="0">
                  <c:v>5.08</c:v>
                </c:pt>
                <c:pt idx="1">
                  <c:v>3.34</c:v>
                </c:pt>
                <c:pt idx="2">
                  <c:v>2.23</c:v>
                </c:pt>
                <c:pt idx="3" formatCode="0.00">
                  <c:v>2.02</c:v>
                </c:pt>
                <c:pt idx="4">
                  <c:v>2.12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3D-4685-BD89-010B86D6114A}"/>
            </c:ext>
          </c:extLst>
        </c:ser>
        <c:ser>
          <c:idx val="2"/>
          <c:order val="2"/>
          <c:tx>
            <c:strRef>
              <c:f>Sheet2!$D$5</c:f>
              <c:strCache>
                <c:ptCount val="1"/>
                <c:pt idx="0">
                  <c:v>Model 2 : Not Using G(RMSE - 1 min resolution)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Sheet2!$D$6:$D$10</c:f>
              <c:numCache>
                <c:formatCode>General</c:formatCode>
                <c:ptCount val="5"/>
                <c:pt idx="0">
                  <c:v>5.27</c:v>
                </c:pt>
                <c:pt idx="1">
                  <c:v>3.69</c:v>
                </c:pt>
                <c:pt idx="2" formatCode="0.00">
                  <c:v>3.59</c:v>
                </c:pt>
                <c:pt idx="3">
                  <c:v>3.79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3D-4685-BD89-010B86D6114A}"/>
            </c:ext>
          </c:extLst>
        </c:ser>
        <c:ser>
          <c:idx val="3"/>
          <c:order val="3"/>
          <c:tx>
            <c:strRef>
              <c:f>Sheet2!$E$5</c:f>
              <c:strCache>
                <c:ptCount val="1"/>
                <c:pt idx="0">
                  <c:v>Model 2 : Not Using G(RMSE - 10 mins resolution)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Sheet2!$A$6:$A$10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Sheet2!$E$6:$E$10</c:f>
              <c:numCache>
                <c:formatCode>General</c:formatCode>
                <c:ptCount val="5"/>
                <c:pt idx="0">
                  <c:v>5.08</c:v>
                </c:pt>
                <c:pt idx="1">
                  <c:v>3.44</c:v>
                </c:pt>
                <c:pt idx="2" formatCode="0.00">
                  <c:v>3.31</c:v>
                </c:pt>
                <c:pt idx="3">
                  <c:v>3.53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3D-4685-BD89-010B86D61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912816"/>
        <c:axId val="442916976"/>
      </c:lineChart>
      <c:catAx>
        <c:axId val="44291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6976"/>
        <c:crosses val="autoZero"/>
        <c:auto val="1"/>
        <c:lblAlgn val="ctr"/>
        <c:lblOffset val="100"/>
        <c:noMultiLvlLbl val="0"/>
      </c:catAx>
      <c:valAx>
        <c:axId val="442916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1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A534-EB74-4527-A280-792B8EE3B2AB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88FB8FF-E84C-EC49-87A9-5C83013565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4A01-A0B6-4E72-A35B-A8B04AA1A582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C32-5CA9-4E85-A43F-716E4E45A20C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3340-3846-48D9-80CF-1C9219627815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C6F8-14CC-4F04-B7BD-A38D48DD885B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DD2A-2385-47FF-9BA1-9D291DCE8C30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9FCF-BE64-4A01-B3AB-6151CDF0BD76}" type="datetime1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45AC-9528-4D9B-84ED-2F549EE88D63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2B1F-93FF-431A-8421-99C484C288C0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0B3C-8375-4CD8-A11F-3AA8707FD77D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126" y="165199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TAMU-</a:t>
            </a:r>
            <a:r>
              <a:rPr lang="en-US" sz="3600" dirty="0" err="1"/>
              <a:t>GoldWind</a:t>
            </a:r>
            <a:r>
              <a:rPr lang="en-US" sz="3600" dirty="0"/>
              <a:t> Project2 Report</a:t>
            </a:r>
            <a:br>
              <a:rPr lang="en-US" sz="3600"/>
            </a:br>
            <a:r>
              <a:rPr lang="en-US" sz="3600"/>
              <a:t>04-22-2019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611057"/>
            <a:ext cx="6400800" cy="1189892"/>
          </a:xfrm>
        </p:spPr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                                      Nitesh Kumar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7FB011-C7F0-4C83-B6A7-6F50D238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62971"/>
              </p:ext>
            </p:extLst>
          </p:nvPr>
        </p:nvGraphicFramePr>
        <p:xfrm>
          <a:off x="877478" y="2388302"/>
          <a:ext cx="7342597" cy="32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98">
                  <a:extLst>
                    <a:ext uri="{9D8B030D-6E8A-4147-A177-3AD203B41FA5}">
                      <a16:colId xmlns:a16="http://schemas.microsoft.com/office/drawing/2014/main" val="3809638196"/>
                    </a:ext>
                  </a:extLst>
                </a:gridCol>
                <a:gridCol w="2014599">
                  <a:extLst>
                    <a:ext uri="{9D8B030D-6E8A-4147-A177-3AD203B41FA5}">
                      <a16:colId xmlns:a16="http://schemas.microsoft.com/office/drawing/2014/main" val="34836965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1922361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07637166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83783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7408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3.26 %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4937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3.30 %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74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W+T+Nac+Wd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3.87 %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972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4776-76B1-4271-A708-20E2CEC53E4C}"/>
              </a:ext>
            </a:extLst>
          </p:cNvPr>
          <p:cNvSpPr/>
          <p:nvPr/>
        </p:nvSpPr>
        <p:spPr>
          <a:xfrm>
            <a:off x="532039" y="1609799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F9957-32D4-499D-80A1-A0A13912AFAF}"/>
              </a:ext>
            </a:extLst>
          </p:cNvPr>
          <p:cNvSpPr/>
          <p:nvPr/>
        </p:nvSpPr>
        <p:spPr>
          <a:xfrm>
            <a:off x="430053" y="5011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804DD-E8CB-4606-BCD4-F47FD76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48AAA-B15F-431F-B9A9-056B631AF8CD}"/>
              </a:ext>
            </a:extLst>
          </p:cNvPr>
          <p:cNvSpPr/>
          <p:nvPr/>
        </p:nvSpPr>
        <p:spPr>
          <a:xfrm>
            <a:off x="5022315" y="5011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120" y="160979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402130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381C1A-26BB-48B5-A21B-CCEEBD172274}"/>
              </a:ext>
            </a:extLst>
          </p:cNvPr>
          <p:cNvSpPr txBox="1"/>
          <p:nvPr/>
        </p:nvSpPr>
        <p:spPr>
          <a:xfrm>
            <a:off x="3891280" y="418894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121CC-E3FE-40F2-9927-AAC8609D483C}"/>
              </a:ext>
            </a:extLst>
          </p:cNvPr>
          <p:cNvSpPr txBox="1"/>
          <p:nvPr/>
        </p:nvSpPr>
        <p:spPr>
          <a:xfrm>
            <a:off x="660401" y="2447378"/>
            <a:ext cx="13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775FA-4B43-4466-8CB0-F2551D3A731C}"/>
              </a:ext>
            </a:extLst>
          </p:cNvPr>
          <p:cNvSpPr/>
          <p:nvPr/>
        </p:nvSpPr>
        <p:spPr>
          <a:xfrm>
            <a:off x="450950" y="472559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FFE29-B296-492A-A145-3FC73B0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4480" y="6520182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11D7A-9547-448E-9BB4-FB744201F91B}"/>
              </a:ext>
            </a:extLst>
          </p:cNvPr>
          <p:cNvSpPr/>
          <p:nvPr/>
        </p:nvSpPr>
        <p:spPr>
          <a:xfrm>
            <a:off x="5102225" y="47072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7EB50-EB0D-4A6F-8DFB-F5274F7C520A}"/>
              </a:ext>
            </a:extLst>
          </p:cNvPr>
          <p:cNvSpPr/>
          <p:nvPr/>
        </p:nvSpPr>
        <p:spPr>
          <a:xfrm>
            <a:off x="660401" y="4665402"/>
            <a:ext cx="8219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Generator Speed, Ambient temperature and Turbine Blade Angle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11EF480-5C68-4240-B58E-DCCC5CB98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254256"/>
              </p:ext>
            </p:extLst>
          </p:nvPr>
        </p:nvGraphicFramePr>
        <p:xfrm>
          <a:off x="1727200" y="1036320"/>
          <a:ext cx="7152640" cy="3156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86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85432"/>
              </p:ext>
            </p:extLst>
          </p:nvPr>
        </p:nvGraphicFramePr>
        <p:xfrm>
          <a:off x="851216" y="1733952"/>
          <a:ext cx="764392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08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1704318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618214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69.28 (72.78)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4.61% (4.85 %)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41.41 (43.31)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2.76 % (2.88 %)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W+G+T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33.93 (35.95)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2.26% (2.39 %)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W+G+T+Ang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29.18 (31.63)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1.94% (2.10 %)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W+G+T+Ang+Nac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29.45 (32.30)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1.96% (2.15 %)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90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1148010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18723" y="629717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D8C73-1490-43B4-823B-54029AB6D130}"/>
              </a:ext>
            </a:extLst>
          </p:cNvPr>
          <p:cNvSpPr/>
          <p:nvPr/>
        </p:nvSpPr>
        <p:spPr>
          <a:xfrm>
            <a:off x="505279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990" y="114801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347" y="5312247"/>
            <a:ext cx="813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</p:txBody>
      </p:sp>
    </p:spTree>
    <p:extLst>
      <p:ext uri="{BB962C8B-B14F-4D97-AF65-F5344CB8AC3E}">
        <p14:creationId xmlns:p14="http://schemas.microsoft.com/office/powerpoint/2010/main" val="412359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31375"/>
              </p:ext>
            </p:extLst>
          </p:nvPr>
        </p:nvGraphicFramePr>
        <p:xfrm>
          <a:off x="851216" y="1565784"/>
          <a:ext cx="7643923" cy="3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09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1630045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618214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791176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69.28 (72.78)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4.61 % (4.85 %)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59.54 (63.40)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3.96 % (4.22 %)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W+T+Nac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55.53 (60.00)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3.70 % (4.00 %)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W+T+Wd+Nac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60.43 (64.85)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4.02 % (4.32 %)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994265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7283" y="659034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AEB2A-2F8A-44A6-857D-FB0B388FD602}"/>
              </a:ext>
            </a:extLst>
          </p:cNvPr>
          <p:cNvSpPr/>
          <p:nvPr/>
        </p:nvSpPr>
        <p:spPr>
          <a:xfrm>
            <a:off x="511375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</a:t>
            </a:r>
            <a:r>
              <a:rPr lang="en-US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9560" y="104072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216" y="5183092"/>
            <a:ext cx="764392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251200" y="2377222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2860040" y="4624286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ABC96-6DDD-4683-8149-413463E45EAC}"/>
              </a:ext>
            </a:extLst>
          </p:cNvPr>
          <p:cNvSpPr/>
          <p:nvPr/>
        </p:nvSpPr>
        <p:spPr>
          <a:xfrm>
            <a:off x="5158105" y="4630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B0B3-4D8C-4261-B5A1-0E166B63FFC9}"/>
              </a:ext>
            </a:extLst>
          </p:cNvPr>
          <p:cNvSpPr/>
          <p:nvPr/>
        </p:nvSpPr>
        <p:spPr>
          <a:xfrm>
            <a:off x="695325" y="4882212"/>
            <a:ext cx="8107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Generator Speed, Ambient temperature and Turbine Blade Angle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Speed, Ambient temperature and Nacelle Position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2DB86D0-6725-4561-A4C0-25BAD8653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256508"/>
              </p:ext>
            </p:extLst>
          </p:nvPr>
        </p:nvGraphicFramePr>
        <p:xfrm>
          <a:off x="1399280" y="924560"/>
          <a:ext cx="732816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327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558800" y="2975828"/>
            <a:ext cx="11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323365" y="5741194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479525" y="402034"/>
            <a:ext cx="397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Comparison – 10 mins vs 1 min(Average)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4795" y="653954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875AFA-17C4-4CCC-8064-067889453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300730"/>
              </p:ext>
            </p:extLst>
          </p:nvPr>
        </p:nvGraphicFramePr>
        <p:xfrm>
          <a:off x="1595120" y="1168400"/>
          <a:ext cx="7315200" cy="448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69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5959-3DF0-4524-8919-AF245E1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4160" y="651954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F3CA0-67AD-4488-B00E-75BA3AF360BC}"/>
              </a:ext>
            </a:extLst>
          </p:cNvPr>
          <p:cNvSpPr/>
          <p:nvPr/>
        </p:nvSpPr>
        <p:spPr>
          <a:xfrm>
            <a:off x="3836946" y="5614710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41325-CE2E-46E0-80BF-037B6D200BFB}"/>
              </a:ext>
            </a:extLst>
          </p:cNvPr>
          <p:cNvSpPr/>
          <p:nvPr/>
        </p:nvSpPr>
        <p:spPr>
          <a:xfrm>
            <a:off x="457200" y="2950804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9058E-AF74-42B0-8DDC-7D82672837F1}"/>
              </a:ext>
            </a:extLst>
          </p:cNvPr>
          <p:cNvSpPr/>
          <p:nvPr/>
        </p:nvSpPr>
        <p:spPr>
          <a:xfrm>
            <a:off x="340003" y="460729"/>
            <a:ext cx="399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– 10 mins vs 1 min(Average)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78E937-A7C6-4248-8065-8F2D70712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295192"/>
              </p:ext>
            </p:extLst>
          </p:nvPr>
        </p:nvGraphicFramePr>
        <p:xfrm>
          <a:off x="1533844" y="1209040"/>
          <a:ext cx="7152956" cy="4239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479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91108"/>
              </p:ext>
            </p:extLst>
          </p:nvPr>
        </p:nvGraphicFramePr>
        <p:xfrm>
          <a:off x="877479" y="2202768"/>
          <a:ext cx="7389042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4.45 %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2.79 %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W+G+T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2.39 %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W+G+T+Ang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W+G+T+Ang+Nac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2.62 %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466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315627" y="1363328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minutes and average 10 mins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352280" y="1341106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AF8A1-A8AC-439F-8BBD-3D2D9F3CAD2B}"/>
              </a:ext>
            </a:extLst>
          </p:cNvPr>
          <p:cNvSpPr/>
          <p:nvPr/>
        </p:nvSpPr>
        <p:spPr>
          <a:xfrm>
            <a:off x="51340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</p:spTree>
    <p:extLst>
      <p:ext uri="{BB962C8B-B14F-4D97-AF65-F5344CB8AC3E}">
        <p14:creationId xmlns:p14="http://schemas.microsoft.com/office/powerpoint/2010/main" val="221027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9312"/>
              </p:ext>
            </p:extLst>
          </p:nvPr>
        </p:nvGraphicFramePr>
        <p:xfrm>
          <a:off x="877479" y="2202768"/>
          <a:ext cx="7389042" cy="365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823411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4.45 %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3.82 %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3.87 %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W+T+Nac+Wd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4.32 %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489050" y="1371572"/>
            <a:ext cx="425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 and average 10 mins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F3291-5968-4189-B612-C88E21BF1095}"/>
              </a:ext>
            </a:extLst>
          </p:cNvPr>
          <p:cNvSpPr/>
          <p:nvPr/>
        </p:nvSpPr>
        <p:spPr>
          <a:xfrm>
            <a:off x="51848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199880" y="1332550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255633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600610" y="24445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3114039" y="4175760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5FE4C-FDAC-41A5-BA0D-D5B59839C5C7}"/>
              </a:ext>
            </a:extLst>
          </p:cNvPr>
          <p:cNvSpPr/>
          <p:nvPr/>
        </p:nvSpPr>
        <p:spPr>
          <a:xfrm>
            <a:off x="5147945" y="456168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6E89B-9B14-42A7-843C-6C360C834CE7}"/>
              </a:ext>
            </a:extLst>
          </p:cNvPr>
          <p:cNvSpPr/>
          <p:nvPr/>
        </p:nvSpPr>
        <p:spPr>
          <a:xfrm>
            <a:off x="695325" y="4647506"/>
            <a:ext cx="8235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Generator Speed, Ambient temperature and Turbine Blade Angle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83C3F4-15B6-4A5E-817A-203E68629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339149"/>
              </p:ext>
            </p:extLst>
          </p:nvPr>
        </p:nvGraphicFramePr>
        <p:xfrm>
          <a:off x="1737360" y="1026160"/>
          <a:ext cx="7111999" cy="314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5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EC697-EBA2-4396-B12D-1C27D8E22526}"/>
              </a:ext>
            </a:extLst>
          </p:cNvPr>
          <p:cNvSpPr/>
          <p:nvPr/>
        </p:nvSpPr>
        <p:spPr>
          <a:xfrm>
            <a:off x="1127760" y="2527458"/>
            <a:ext cx="6187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Roadmap:-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Data Exploration</a:t>
            </a:r>
          </a:p>
          <a:p>
            <a:pPr marL="342900" indent="-342900">
              <a:buAutoNum type="arabicParenR"/>
            </a:pPr>
            <a:r>
              <a:rPr lang="en-US" dirty="0"/>
              <a:t>Data Visualization</a:t>
            </a:r>
          </a:p>
          <a:p>
            <a:pPr marL="342900" indent="-342900">
              <a:buAutoNum type="arabicParenR"/>
            </a:pPr>
            <a:r>
              <a:rPr lang="en-US" dirty="0"/>
              <a:t>Data Modelling using Forward stepwise – 10 Fold Cross Validation for 6 and 4 candidates</a:t>
            </a:r>
          </a:p>
          <a:p>
            <a:r>
              <a:rPr lang="en-US" dirty="0"/>
              <a:t>4)  Comparison of KNN – 10 minutes vs 1 minute average </a:t>
            </a:r>
          </a:p>
          <a:p>
            <a:r>
              <a:rPr lang="en-US" dirty="0"/>
              <a:t>5)  Comparison of KNN – 10 minutes average vs 1 minute down sampled(10 min average)</a:t>
            </a:r>
          </a:p>
          <a:p>
            <a:pPr marL="342900" indent="-342900">
              <a:buAutoNum type="arabicParenR" startAt="7"/>
            </a:pPr>
            <a:r>
              <a:rPr lang="en-US" dirty="0"/>
              <a:t>Comparison of KNN with Binning method</a:t>
            </a:r>
          </a:p>
          <a:p>
            <a:pPr marL="342900" indent="-342900">
              <a:buAutoNum type="arabicParenR" startAt="7"/>
            </a:pPr>
            <a:r>
              <a:rPr lang="en-US" dirty="0"/>
              <a:t>Summary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B5AF4-E5A0-42CE-92AB-082D60DCE6CF}"/>
              </a:ext>
            </a:extLst>
          </p:cNvPr>
          <p:cNvSpPr txBox="1"/>
          <p:nvPr/>
        </p:nvSpPr>
        <p:spPr>
          <a:xfrm>
            <a:off x="3312160" y="120904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Turbine State - 5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B11A0-004B-4E83-AAA8-B4DCCA39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384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4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568960" y="3423920"/>
            <a:ext cx="11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768591" y="5433258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230428" y="448558"/>
            <a:ext cx="6100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62751" y="649890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226B5D-B6EF-4A60-9489-F8DCE6220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9489"/>
              </p:ext>
            </p:extLst>
          </p:nvPr>
        </p:nvGraphicFramePr>
        <p:xfrm>
          <a:off x="1714120" y="1198880"/>
          <a:ext cx="7074280" cy="416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89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CF1B7-BE1F-47C7-853C-4EF5E5C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2080" y="651954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C9C2B0-64FD-42E2-9B66-7223D3320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449515"/>
              </p:ext>
            </p:extLst>
          </p:nvPr>
        </p:nvGraphicFramePr>
        <p:xfrm>
          <a:off x="1584960" y="1320800"/>
          <a:ext cx="6888480" cy="418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4B481C-A61A-4EA6-B583-3E9E5C5B7587}"/>
              </a:ext>
            </a:extLst>
          </p:cNvPr>
          <p:cNvSpPr/>
          <p:nvPr/>
        </p:nvSpPr>
        <p:spPr>
          <a:xfrm>
            <a:off x="589596" y="3462774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462E1-27CB-45BC-8D76-CFD3D1CCAE6D}"/>
              </a:ext>
            </a:extLst>
          </p:cNvPr>
          <p:cNvSpPr/>
          <p:nvPr/>
        </p:nvSpPr>
        <p:spPr>
          <a:xfrm>
            <a:off x="3392162" y="5672574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CC726-9678-4D47-B1DB-E7EE0B62FE7C}"/>
              </a:ext>
            </a:extLst>
          </p:cNvPr>
          <p:cNvSpPr/>
          <p:nvPr/>
        </p:nvSpPr>
        <p:spPr>
          <a:xfrm>
            <a:off x="223520" y="454095"/>
            <a:ext cx="774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</p:spTree>
    <p:extLst>
      <p:ext uri="{BB962C8B-B14F-4D97-AF65-F5344CB8AC3E}">
        <p14:creationId xmlns:p14="http://schemas.microsoft.com/office/powerpoint/2010/main" val="253673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54AA36-0B6D-45EB-8CA7-F2B541698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19431"/>
              </p:ext>
            </p:extLst>
          </p:nvPr>
        </p:nvGraphicFramePr>
        <p:xfrm>
          <a:off x="128522" y="1369441"/>
          <a:ext cx="4135119" cy="490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0">
                  <a:extLst>
                    <a:ext uri="{9D8B030D-6E8A-4147-A177-3AD203B41FA5}">
                      <a16:colId xmlns:a16="http://schemas.microsoft.com/office/drawing/2014/main" val="626824361"/>
                    </a:ext>
                  </a:extLst>
                </a:gridCol>
                <a:gridCol w="1007736">
                  <a:extLst>
                    <a:ext uri="{9D8B030D-6E8A-4147-A177-3AD203B41FA5}">
                      <a16:colId xmlns:a16="http://schemas.microsoft.com/office/drawing/2014/main" val="647630306"/>
                    </a:ext>
                  </a:extLst>
                </a:gridCol>
                <a:gridCol w="1418923">
                  <a:extLst>
                    <a:ext uri="{9D8B030D-6E8A-4147-A177-3AD203B41FA5}">
                      <a16:colId xmlns:a16="http://schemas.microsoft.com/office/drawing/2014/main" val="139487554"/>
                    </a:ext>
                  </a:extLst>
                </a:gridCol>
              </a:tblGrid>
              <a:tr h="7309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RMSE</a:t>
                      </a:r>
                      <a:b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60322"/>
                  </a:ext>
                </a:extLst>
              </a:tr>
              <a:tr h="73090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29.18 (31.63)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1.94% (2.10%)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00246"/>
                  </a:ext>
                </a:extLst>
              </a:tr>
              <a:tr h="13574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16552"/>
                  </a:ext>
                </a:extLst>
              </a:tr>
              <a:tr h="13574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34.98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34176"/>
                  </a:ext>
                </a:extLst>
              </a:tr>
              <a:tr h="730909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59.09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73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21DDF4-3749-48EB-B97D-9646F981F46A}"/>
              </a:ext>
            </a:extLst>
          </p:cNvPr>
          <p:cNvSpPr txBox="1"/>
          <p:nvPr/>
        </p:nvSpPr>
        <p:spPr>
          <a:xfrm>
            <a:off x="399415" y="481965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6D734-5D37-4817-96C9-65D43AF0FD66}"/>
              </a:ext>
            </a:extLst>
          </p:cNvPr>
          <p:cNvSpPr txBox="1"/>
          <p:nvPr/>
        </p:nvSpPr>
        <p:spPr>
          <a:xfrm>
            <a:off x="1009370" y="987262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C0146-D5EC-48D0-936E-F41671F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4757" y="661816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7CF1EF-11C2-4673-AA66-9552551B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31525"/>
              </p:ext>
            </p:extLst>
          </p:nvPr>
        </p:nvGraphicFramePr>
        <p:xfrm>
          <a:off x="4638354" y="1387578"/>
          <a:ext cx="4135119" cy="488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0">
                  <a:extLst>
                    <a:ext uri="{9D8B030D-6E8A-4147-A177-3AD203B41FA5}">
                      <a16:colId xmlns:a16="http://schemas.microsoft.com/office/drawing/2014/main" val="555609546"/>
                    </a:ext>
                  </a:extLst>
                </a:gridCol>
                <a:gridCol w="1007736">
                  <a:extLst>
                    <a:ext uri="{9D8B030D-6E8A-4147-A177-3AD203B41FA5}">
                      <a16:colId xmlns:a16="http://schemas.microsoft.com/office/drawing/2014/main" val="4010442279"/>
                    </a:ext>
                  </a:extLst>
                </a:gridCol>
                <a:gridCol w="1418923">
                  <a:extLst>
                    <a:ext uri="{9D8B030D-6E8A-4147-A177-3AD203B41FA5}">
                      <a16:colId xmlns:a16="http://schemas.microsoft.com/office/drawing/2014/main" val="3492681100"/>
                    </a:ext>
                  </a:extLst>
                </a:gridCol>
              </a:tblGrid>
              <a:tr h="72820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RMSE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2619"/>
                  </a:ext>
                </a:extLst>
              </a:tr>
              <a:tr h="728208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55.53 (60.00)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3.70% (4.00%)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86980"/>
                  </a:ext>
                </a:extLst>
              </a:tr>
              <a:tr h="1352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  49.02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175976"/>
                  </a:ext>
                </a:extLst>
              </a:tr>
              <a:tr h="135238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57.31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88676"/>
                  </a:ext>
                </a:extLst>
              </a:tr>
              <a:tr h="728208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59.09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 3.93%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159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7C29FD-2AF8-48CB-967F-C1C5564A15C0}"/>
              </a:ext>
            </a:extLst>
          </p:cNvPr>
          <p:cNvSpPr/>
          <p:nvPr/>
        </p:nvSpPr>
        <p:spPr>
          <a:xfrm>
            <a:off x="5603689" y="983578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47477-8DB2-41A0-AB52-95C6EF49C01A}"/>
              </a:ext>
            </a:extLst>
          </p:cNvPr>
          <p:cNvSpPr/>
          <p:nvPr/>
        </p:nvSpPr>
        <p:spPr>
          <a:xfrm>
            <a:off x="3878735" y="469117"/>
            <a:ext cx="211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– 1 Data Only</a:t>
            </a:r>
          </a:p>
        </p:txBody>
      </p:sp>
    </p:spTree>
    <p:extLst>
      <p:ext uri="{BB962C8B-B14F-4D97-AF65-F5344CB8AC3E}">
        <p14:creationId xmlns:p14="http://schemas.microsoft.com/office/powerpoint/2010/main" val="267985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D25F4-6F3E-4B9A-9DFE-FB105FA9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47950" y="652998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90D21-BF32-4201-A507-368C5F643405}"/>
              </a:ext>
            </a:extLst>
          </p:cNvPr>
          <p:cNvSpPr txBox="1"/>
          <p:nvPr/>
        </p:nvSpPr>
        <p:spPr>
          <a:xfrm>
            <a:off x="342900" y="41910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1CF5-9C40-4759-B6B4-8FFB4A56E5A4}"/>
              </a:ext>
            </a:extLst>
          </p:cNvPr>
          <p:cNvSpPr txBox="1"/>
          <p:nvPr/>
        </p:nvSpPr>
        <p:spPr>
          <a:xfrm>
            <a:off x="238125" y="1048744"/>
            <a:ext cx="86772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curve modelling : two phases – Data Cleaning and Data Modelling</a:t>
            </a:r>
          </a:p>
          <a:p>
            <a:r>
              <a:rPr lang="en-US" b="1" dirty="0"/>
              <a:t>                                                         </a:t>
            </a:r>
            <a:r>
              <a:rPr lang="en-US" b="1" u="sng" dirty="0"/>
              <a:t>Data Cleaning</a:t>
            </a:r>
          </a:p>
          <a:p>
            <a:r>
              <a:rPr lang="en-US" dirty="0"/>
              <a:t>Data Exploration and visualization laid the basis to filter important states of features. The three major ones are:</a:t>
            </a:r>
          </a:p>
          <a:p>
            <a:pPr marL="342900" indent="-342900">
              <a:buAutoNum type="arabicParenR"/>
            </a:pPr>
            <a:r>
              <a:rPr lang="en-US" b="1" dirty="0"/>
              <a:t>Turbine State – 5                  2) Power Limitation – 0              3) Data Valid - 1</a:t>
            </a:r>
          </a:p>
          <a:p>
            <a:r>
              <a:rPr lang="en-US" dirty="0"/>
              <a:t>The above filtering reduced the data-set by approximately 33%.</a:t>
            </a:r>
          </a:p>
          <a:p>
            <a:r>
              <a:rPr lang="en-US" b="1" u="sng" dirty="0"/>
              <a:t> </a:t>
            </a:r>
            <a:r>
              <a:rPr lang="en-US" b="1" dirty="0"/>
              <a:t>                                                        </a:t>
            </a:r>
            <a:r>
              <a:rPr lang="en-US" b="1" u="sng" dirty="0"/>
              <a:t>Data Modelling</a:t>
            </a:r>
          </a:p>
          <a:p>
            <a:r>
              <a:rPr lang="en-US" dirty="0"/>
              <a:t>The analysis was carried out on </a:t>
            </a:r>
            <a:r>
              <a:rPr lang="en-US" u="sng" dirty="0"/>
              <a:t>1 minute</a:t>
            </a:r>
            <a:r>
              <a:rPr lang="en-US" dirty="0"/>
              <a:t> averaged data and </a:t>
            </a:r>
            <a:r>
              <a:rPr lang="en-US" u="sng" dirty="0"/>
              <a:t>10 minutes</a:t>
            </a:r>
            <a:r>
              <a:rPr lang="en-US" dirty="0"/>
              <a:t> averaged data using </a:t>
            </a:r>
            <a:r>
              <a:rPr lang="en-US" u="sng" dirty="0"/>
              <a:t>KNN</a:t>
            </a:r>
            <a:r>
              <a:rPr lang="en-US" dirty="0"/>
              <a:t>.</a:t>
            </a:r>
          </a:p>
          <a:p>
            <a:r>
              <a:rPr lang="en-US" b="1" dirty="0"/>
              <a:t>1 minute: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 minute average data predicted the power produced with the best RMSE error of 2.10 % using generator speed and 4.00 % without using generator speed</a:t>
            </a:r>
          </a:p>
          <a:p>
            <a:r>
              <a:rPr lang="en-US" dirty="0"/>
              <a:t>                  2)</a:t>
            </a:r>
            <a:r>
              <a:rPr lang="en-US" b="1" dirty="0"/>
              <a:t> </a:t>
            </a:r>
            <a:r>
              <a:rPr lang="en-US" dirty="0"/>
              <a:t>1 minute prediction and 10 minutes averaged test data predicted the power produced with the best RMSE error of 1.94 % using generator speed and 3.70 % without using generator speed</a:t>
            </a:r>
          </a:p>
          <a:p>
            <a:r>
              <a:rPr lang="en-US" dirty="0"/>
              <a:t>                  3)</a:t>
            </a:r>
            <a:r>
              <a:rPr lang="en-US" b="1" dirty="0"/>
              <a:t> </a:t>
            </a:r>
            <a:r>
              <a:rPr lang="en-US" dirty="0"/>
              <a:t>1 minute down sample and 10 minutes averaged data predicted the power produced with the best RMSE error of 2.33 % using generator speed and 3.82 % without using generator speed</a:t>
            </a:r>
          </a:p>
          <a:p>
            <a:r>
              <a:rPr lang="en-US" b="1" dirty="0"/>
              <a:t>10 minutes: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10 minutes average data predicted the power produced with the best RMSE error of 2.07 % using generator speed and 3.26 % without using generator speed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4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</p:spTree>
    <p:extLst>
      <p:ext uri="{BB962C8B-B14F-4D97-AF65-F5344CB8AC3E}">
        <p14:creationId xmlns:p14="http://schemas.microsoft.com/office/powerpoint/2010/main" val="193949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67A2C-CC9A-43DE-B183-9D29CCB41B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38" y="4215626"/>
          <a:ext cx="84996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182">
                  <a:extLst>
                    <a:ext uri="{9D8B030D-6E8A-4147-A177-3AD203B41FA5}">
                      <a16:colId xmlns:a16="http://schemas.microsoft.com/office/drawing/2014/main" val="676347827"/>
                    </a:ext>
                  </a:extLst>
                </a:gridCol>
                <a:gridCol w="2176372">
                  <a:extLst>
                    <a:ext uri="{9D8B030D-6E8A-4147-A177-3AD203B41FA5}">
                      <a16:colId xmlns:a16="http://schemas.microsoft.com/office/drawing/2014/main" val="831068702"/>
                    </a:ext>
                  </a:extLst>
                </a:gridCol>
                <a:gridCol w="1826668">
                  <a:extLst>
                    <a:ext uri="{9D8B030D-6E8A-4147-A177-3AD203B41FA5}">
                      <a16:colId xmlns:a16="http://schemas.microsoft.com/office/drawing/2014/main" val="1159379509"/>
                    </a:ext>
                  </a:extLst>
                </a:gridCol>
                <a:gridCol w="1767151">
                  <a:extLst>
                    <a:ext uri="{9D8B030D-6E8A-4147-A177-3AD203B41FA5}">
                      <a16:colId xmlns:a16="http://schemas.microsoft.com/office/drawing/2014/main" val="1012584857"/>
                    </a:ext>
                  </a:extLst>
                </a:gridCol>
                <a:gridCol w="1118289">
                  <a:extLst>
                    <a:ext uri="{9D8B030D-6E8A-4147-A177-3AD203B41FA5}">
                      <a16:colId xmlns:a16="http://schemas.microsoft.com/office/drawing/2014/main" val="2258493098"/>
                    </a:ext>
                  </a:extLst>
                </a:gridCol>
              </a:tblGrid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Initial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2,046,854 (89.65 %)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196,860 (8.62 %)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39434 (1.72 %)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2,283,148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6363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 minute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266,016 (86.81 %)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34,407 (11.22 %)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5,991 (1.95 %)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306,414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2848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10 minutes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28,646  (76.31 %)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7,861 (20.94 %)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1,028 (2.73 %)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37,535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65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42187F-14F8-427D-987A-9A7863FE1F17}"/>
              </a:ext>
            </a:extLst>
          </p:cNvPr>
          <p:cNvSpPr txBox="1"/>
          <p:nvPr/>
        </p:nvSpPr>
        <p:spPr>
          <a:xfrm>
            <a:off x="2807071" y="384590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Group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852FA-C701-462B-8A47-B4A0D23200CB}"/>
              </a:ext>
            </a:extLst>
          </p:cNvPr>
          <p:cNvSpPr/>
          <p:nvPr/>
        </p:nvSpPr>
        <p:spPr>
          <a:xfrm>
            <a:off x="4716494" y="3872041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CB3BC-1A82-4242-9057-5C8E045FFEAB}"/>
              </a:ext>
            </a:extLst>
          </p:cNvPr>
          <p:cNvSpPr/>
          <p:nvPr/>
        </p:nvSpPr>
        <p:spPr>
          <a:xfrm>
            <a:off x="441139" y="482716"/>
            <a:ext cx="173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Data Exploration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0D616-DD27-412C-8749-FE796C822B6A}"/>
              </a:ext>
            </a:extLst>
          </p:cNvPr>
          <p:cNvSpPr/>
          <p:nvPr/>
        </p:nvSpPr>
        <p:spPr>
          <a:xfrm>
            <a:off x="7929063" y="3836333"/>
            <a:ext cx="63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A0452-094F-4888-95FF-F3B35EE6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4292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25</a:t>
            </a:fld>
            <a:endParaRPr lang="en-US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6638C-3A75-4E2C-99C8-12E6128C4D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1139" y="1676072"/>
          <a:ext cx="8390170" cy="170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17">
                  <a:extLst>
                    <a:ext uri="{9D8B030D-6E8A-4147-A177-3AD203B41FA5}">
                      <a16:colId xmlns:a16="http://schemas.microsoft.com/office/drawing/2014/main" val="821834081"/>
                    </a:ext>
                  </a:extLst>
                </a:gridCol>
                <a:gridCol w="3147964">
                  <a:extLst>
                    <a:ext uri="{9D8B030D-6E8A-4147-A177-3AD203B41FA5}">
                      <a16:colId xmlns:a16="http://schemas.microsoft.com/office/drawing/2014/main" val="1798799425"/>
                    </a:ext>
                  </a:extLst>
                </a:gridCol>
                <a:gridCol w="3105989">
                  <a:extLst>
                    <a:ext uri="{9D8B030D-6E8A-4147-A177-3AD203B41FA5}">
                      <a16:colId xmlns:a16="http://schemas.microsoft.com/office/drawing/2014/main" val="2300086131"/>
                    </a:ext>
                  </a:extLst>
                </a:gridCol>
              </a:tblGrid>
              <a:tr h="24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PL- 0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PL- 1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2054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196,860 (8.62 %)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39,434 (1.72)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7296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2,046,854 (89.65 %)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0 (0 %)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858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FC2B43A-7EF8-43D7-BED0-86AEA9A3817F}"/>
              </a:ext>
            </a:extLst>
          </p:cNvPr>
          <p:cNvSpPr/>
          <p:nvPr/>
        </p:nvSpPr>
        <p:spPr>
          <a:xfrm>
            <a:off x="870267" y="1239860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Data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24118-185A-4CE8-8520-241902C6495F}"/>
              </a:ext>
            </a:extLst>
          </p:cNvPr>
          <p:cNvSpPr/>
          <p:nvPr/>
        </p:nvSpPr>
        <p:spPr>
          <a:xfrm>
            <a:off x="5784322" y="1224718"/>
            <a:ext cx="304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 observations – 2,283,148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80C3-A737-42AB-86EC-6FFA899EC548}"/>
              </a:ext>
            </a:extLst>
          </p:cNvPr>
          <p:cNvSpPr/>
          <p:nvPr/>
        </p:nvSpPr>
        <p:spPr>
          <a:xfrm>
            <a:off x="6337093" y="3826372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321064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82FD6-7A5C-4560-98EE-A04A23D9B1B7}"/>
              </a:ext>
            </a:extLst>
          </p:cNvPr>
          <p:cNvSpPr txBox="1"/>
          <p:nvPr/>
        </p:nvSpPr>
        <p:spPr>
          <a:xfrm>
            <a:off x="538480" y="477520"/>
            <a:ext cx="2448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A8AD-8D99-4C11-949A-24C6499B99DB}"/>
              </a:ext>
            </a:extLst>
          </p:cNvPr>
          <p:cNvSpPr txBox="1"/>
          <p:nvPr/>
        </p:nvSpPr>
        <p:spPr>
          <a:xfrm>
            <a:off x="5227748" y="219492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DEB4A-D1CA-43B7-A133-17AFE3E1ACD2}"/>
              </a:ext>
            </a:extLst>
          </p:cNvPr>
          <p:cNvSpPr/>
          <p:nvPr/>
        </p:nvSpPr>
        <p:spPr>
          <a:xfrm>
            <a:off x="2541167" y="4898365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9002-70FB-4336-9DC9-857A241B5612}"/>
              </a:ext>
            </a:extLst>
          </p:cNvPr>
          <p:cNvSpPr txBox="1"/>
          <p:nvPr/>
        </p:nvSpPr>
        <p:spPr>
          <a:xfrm>
            <a:off x="1036320" y="10454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0274-D927-4331-BB11-5F609D0D45FB}"/>
              </a:ext>
            </a:extLst>
          </p:cNvPr>
          <p:cNvSpPr txBox="1"/>
          <p:nvPr/>
        </p:nvSpPr>
        <p:spPr>
          <a:xfrm>
            <a:off x="5324109" y="2489381"/>
            <a:ext cx="8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E76E1-470B-47DA-BF3F-DC53E420904B}"/>
              </a:ext>
            </a:extLst>
          </p:cNvPr>
          <p:cNvSpPr/>
          <p:nvPr/>
        </p:nvSpPr>
        <p:spPr>
          <a:xfrm>
            <a:off x="2634387" y="5138443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F272F36-A138-40B5-A3FD-0648AC3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5053" y="653986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26</a:t>
            </a:fld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15412-F627-4610-B5A3-E51410C628BC}"/>
              </a:ext>
            </a:extLst>
          </p:cNvPr>
          <p:cNvSpPr/>
          <p:nvPr/>
        </p:nvSpPr>
        <p:spPr>
          <a:xfrm>
            <a:off x="6997728" y="109869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7B227-AD3A-46E7-AB44-9946C9F17F67}"/>
              </a:ext>
            </a:extLst>
          </p:cNvPr>
          <p:cNvSpPr/>
          <p:nvPr/>
        </p:nvSpPr>
        <p:spPr>
          <a:xfrm>
            <a:off x="4429741" y="3744946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5D62E-D024-40F1-BCAB-B11F1230A6A3}"/>
              </a:ext>
            </a:extLst>
          </p:cNvPr>
          <p:cNvSpPr/>
          <p:nvPr/>
        </p:nvSpPr>
        <p:spPr>
          <a:xfrm>
            <a:off x="528664" y="26304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D5D5C-F719-4008-9AE2-CF3B3D03623C}"/>
              </a:ext>
            </a:extLst>
          </p:cNvPr>
          <p:cNvSpPr/>
          <p:nvPr/>
        </p:nvSpPr>
        <p:spPr>
          <a:xfrm>
            <a:off x="463198" y="2352600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8090B-E75E-4869-8DE0-8F9467356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12" b="15340"/>
          <a:stretch/>
        </p:blipFill>
        <p:spPr>
          <a:xfrm>
            <a:off x="1272318" y="1593019"/>
            <a:ext cx="2862802" cy="2513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9322C-C7D4-4D88-BCBB-11BEE8039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0" t="14623" r="3844" b="17927"/>
          <a:stretch/>
        </p:blipFill>
        <p:spPr>
          <a:xfrm>
            <a:off x="6127067" y="1393478"/>
            <a:ext cx="2643935" cy="2605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9CC8DC-C50D-4FFE-9557-3FA4A5277B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30" b="18015"/>
          <a:stretch/>
        </p:blipFill>
        <p:spPr>
          <a:xfrm>
            <a:off x="3511853" y="4130883"/>
            <a:ext cx="2711575" cy="24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230B-DA9A-444A-B215-BA400B5A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3966" y="6547703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FCD25-A678-4838-88CE-9FE06282AF93}"/>
              </a:ext>
            </a:extLst>
          </p:cNvPr>
          <p:cNvSpPr/>
          <p:nvPr/>
        </p:nvSpPr>
        <p:spPr>
          <a:xfrm>
            <a:off x="1764807" y="50223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787E5-8B6C-4577-B5A5-D58840724682}"/>
              </a:ext>
            </a:extLst>
          </p:cNvPr>
          <p:cNvSpPr/>
          <p:nvPr/>
        </p:nvSpPr>
        <p:spPr>
          <a:xfrm>
            <a:off x="1830273" y="532823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98F2-EA16-4533-BDF5-A483ED5DEFFF}"/>
              </a:ext>
            </a:extLst>
          </p:cNvPr>
          <p:cNvSpPr/>
          <p:nvPr/>
        </p:nvSpPr>
        <p:spPr>
          <a:xfrm>
            <a:off x="0" y="2094596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3AF0-2B00-423F-905A-FF185AD14654}"/>
              </a:ext>
            </a:extLst>
          </p:cNvPr>
          <p:cNvSpPr/>
          <p:nvPr/>
        </p:nvSpPr>
        <p:spPr>
          <a:xfrm>
            <a:off x="71120" y="231071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0F817-A565-4CD9-8A67-C4CF831F6501}"/>
              </a:ext>
            </a:extLst>
          </p:cNvPr>
          <p:cNvSpPr/>
          <p:nvPr/>
        </p:nvSpPr>
        <p:spPr>
          <a:xfrm>
            <a:off x="4628454" y="1941378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84574-53BB-40E8-BD35-4CA13D96D95F}"/>
              </a:ext>
            </a:extLst>
          </p:cNvPr>
          <p:cNvSpPr/>
          <p:nvPr/>
        </p:nvSpPr>
        <p:spPr>
          <a:xfrm>
            <a:off x="4693920" y="227926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4F5A-5BED-4EC6-877D-41D12F2B372A}"/>
              </a:ext>
            </a:extLst>
          </p:cNvPr>
          <p:cNvSpPr/>
          <p:nvPr/>
        </p:nvSpPr>
        <p:spPr>
          <a:xfrm>
            <a:off x="1750064" y="375744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7728D-D258-4B41-A535-3E25CF4A820D}"/>
              </a:ext>
            </a:extLst>
          </p:cNvPr>
          <p:cNvSpPr/>
          <p:nvPr/>
        </p:nvSpPr>
        <p:spPr>
          <a:xfrm>
            <a:off x="6451600" y="369252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F2F7A-E69F-4020-BFA0-DDD87608C370}"/>
              </a:ext>
            </a:extLst>
          </p:cNvPr>
          <p:cNvSpPr/>
          <p:nvPr/>
        </p:nvSpPr>
        <p:spPr>
          <a:xfrm>
            <a:off x="3740774" y="6243291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79808-2E11-4820-8654-A37E152C8AB7}"/>
              </a:ext>
            </a:extLst>
          </p:cNvPr>
          <p:cNvSpPr/>
          <p:nvPr/>
        </p:nvSpPr>
        <p:spPr>
          <a:xfrm>
            <a:off x="2240777" y="10486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Group - 1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48017-BB6E-4B16-B180-168614E0EF5C}"/>
              </a:ext>
            </a:extLst>
          </p:cNvPr>
          <p:cNvSpPr/>
          <p:nvPr/>
        </p:nvSpPr>
        <p:spPr>
          <a:xfrm>
            <a:off x="6770990" y="100471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D1304-D2BC-4BE4-BCA6-A51D63862BC0}"/>
              </a:ext>
            </a:extLst>
          </p:cNvPr>
          <p:cNvSpPr/>
          <p:nvPr/>
        </p:nvSpPr>
        <p:spPr>
          <a:xfrm>
            <a:off x="4404407" y="40191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7B047-3482-4628-828F-5C1AF50A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8" t="14256" r="3993" b="11249"/>
          <a:stretch/>
        </p:blipFill>
        <p:spPr>
          <a:xfrm>
            <a:off x="2608499" y="4323556"/>
            <a:ext cx="4269821" cy="19197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2C1CE0-2CD5-427F-A863-316CAC7B3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7" t="11140" r="2001" b="9328"/>
          <a:stretch/>
        </p:blipFill>
        <p:spPr>
          <a:xfrm>
            <a:off x="811308" y="1349544"/>
            <a:ext cx="3681602" cy="23697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1377B2-3BCD-4953-82F3-E1C7FB5E2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8" t="8006" r="2714" b="8757"/>
          <a:stretch/>
        </p:blipFill>
        <p:spPr>
          <a:xfrm>
            <a:off x="5341213" y="1349544"/>
            <a:ext cx="3650387" cy="2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9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5CF209-D60D-49E3-812D-6097979C78A8}"/>
              </a:ext>
            </a:extLst>
          </p:cNvPr>
          <p:cNvSpPr/>
          <p:nvPr/>
        </p:nvSpPr>
        <p:spPr>
          <a:xfrm>
            <a:off x="2141297" y="1034011"/>
            <a:ext cx="125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Group - 1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29594-FA43-4AC0-88ED-9648AA0575EE}"/>
              </a:ext>
            </a:extLst>
          </p:cNvPr>
          <p:cNvSpPr/>
          <p:nvPr/>
        </p:nvSpPr>
        <p:spPr>
          <a:xfrm>
            <a:off x="411000" y="443984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65A3E-9B11-486A-B45D-DA8D043B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50938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76152-0985-4790-8429-FB63D8A42FFC}"/>
              </a:ext>
            </a:extLst>
          </p:cNvPr>
          <p:cNvSpPr/>
          <p:nvPr/>
        </p:nvSpPr>
        <p:spPr>
          <a:xfrm>
            <a:off x="6553202" y="102170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EB3D-0AD2-4D4E-8B19-687D25E1FD33}"/>
              </a:ext>
            </a:extLst>
          </p:cNvPr>
          <p:cNvSpPr/>
          <p:nvPr/>
        </p:nvSpPr>
        <p:spPr>
          <a:xfrm>
            <a:off x="4427213" y="383721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103D9-DFBB-4B76-856E-7C5D81EE9210}"/>
              </a:ext>
            </a:extLst>
          </p:cNvPr>
          <p:cNvSpPr/>
          <p:nvPr/>
        </p:nvSpPr>
        <p:spPr>
          <a:xfrm>
            <a:off x="0" y="20759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01C7C-A3EB-421D-BF40-EC9856CF45AE}"/>
              </a:ext>
            </a:extLst>
          </p:cNvPr>
          <p:cNvSpPr/>
          <p:nvPr/>
        </p:nvSpPr>
        <p:spPr>
          <a:xfrm>
            <a:off x="65466" y="231654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5BCE5-556B-4598-B7CC-A683DBE9A59C}"/>
              </a:ext>
            </a:extLst>
          </p:cNvPr>
          <p:cNvSpPr/>
          <p:nvPr/>
        </p:nvSpPr>
        <p:spPr>
          <a:xfrm>
            <a:off x="1614269" y="509923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6D0BF-5639-4C7E-8C54-D3A153C827FC}"/>
              </a:ext>
            </a:extLst>
          </p:cNvPr>
          <p:cNvSpPr/>
          <p:nvPr/>
        </p:nvSpPr>
        <p:spPr>
          <a:xfrm>
            <a:off x="4831261" y="233134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8982-3E9B-4808-BE1C-5F0F7295E23B}"/>
              </a:ext>
            </a:extLst>
          </p:cNvPr>
          <p:cNvSpPr/>
          <p:nvPr/>
        </p:nvSpPr>
        <p:spPr>
          <a:xfrm>
            <a:off x="4733212" y="2050759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6022A-F2B8-4470-9720-69E738C0F0A7}"/>
              </a:ext>
            </a:extLst>
          </p:cNvPr>
          <p:cNvSpPr/>
          <p:nvPr/>
        </p:nvSpPr>
        <p:spPr>
          <a:xfrm>
            <a:off x="1548803" y="4809273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134F7-2C5A-4860-8246-4E648A5C9B09}"/>
              </a:ext>
            </a:extLst>
          </p:cNvPr>
          <p:cNvSpPr/>
          <p:nvPr/>
        </p:nvSpPr>
        <p:spPr>
          <a:xfrm>
            <a:off x="1464482" y="3642983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21246-1803-47AC-B4F0-B7BB5816B796}"/>
              </a:ext>
            </a:extLst>
          </p:cNvPr>
          <p:cNvSpPr/>
          <p:nvPr/>
        </p:nvSpPr>
        <p:spPr>
          <a:xfrm>
            <a:off x="3633223" y="6245682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BEE8E-CC06-49E7-A156-F73C39720E9E}"/>
              </a:ext>
            </a:extLst>
          </p:cNvPr>
          <p:cNvSpPr/>
          <p:nvPr/>
        </p:nvSpPr>
        <p:spPr>
          <a:xfrm>
            <a:off x="6347622" y="3613666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861370-42CA-4B8B-8F2C-10B636632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" t="15207" r="3332" b="10160"/>
          <a:stretch/>
        </p:blipFill>
        <p:spPr>
          <a:xfrm>
            <a:off x="2651761" y="4214132"/>
            <a:ext cx="4229358" cy="2023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B0832-0E1D-413A-BA31-11E7D77AA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0" t="13317" r="4314" b="10161"/>
          <a:stretch/>
        </p:blipFill>
        <p:spPr>
          <a:xfrm>
            <a:off x="5493019" y="1399137"/>
            <a:ext cx="3437622" cy="2118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7E97A4-7E57-4B6D-8767-0A9CD52C3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2" t="13100" r="2500" b="10161"/>
          <a:stretch/>
        </p:blipFill>
        <p:spPr>
          <a:xfrm>
            <a:off x="732686" y="1417198"/>
            <a:ext cx="3935059" cy="21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23095-E556-4409-8D2D-D1C16AB36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616" y="2303241"/>
          <a:ext cx="751353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34">
                  <a:extLst>
                    <a:ext uri="{9D8B030D-6E8A-4147-A177-3AD203B41FA5}">
                      <a16:colId xmlns:a16="http://schemas.microsoft.com/office/drawing/2014/main" val="316385173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36598876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202436672"/>
                    </a:ext>
                  </a:extLst>
                </a:gridCol>
                <a:gridCol w="2581274">
                  <a:extLst>
                    <a:ext uri="{9D8B030D-6E8A-4147-A177-3AD203B41FA5}">
                      <a16:colId xmlns:a16="http://schemas.microsoft.com/office/drawing/2014/main" val="3363585374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 Best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1876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66.41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4.42 %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15907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7237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W+T+G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1.98 %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1845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W+T+G+Nac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2.06 %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22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W+T+G+Nac+Ang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2.43 %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581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1D55B05-86E0-4582-83F8-1E2BEA2030D9}"/>
              </a:ext>
            </a:extLst>
          </p:cNvPr>
          <p:cNvSpPr/>
          <p:nvPr/>
        </p:nvSpPr>
        <p:spPr>
          <a:xfrm>
            <a:off x="925617" y="128859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9FF7F-9C2A-4138-AC9A-6F40C83BD864}"/>
              </a:ext>
            </a:extLst>
          </p:cNvPr>
          <p:cNvSpPr txBox="1"/>
          <p:nvPr/>
        </p:nvSpPr>
        <p:spPr>
          <a:xfrm>
            <a:off x="590550" y="4762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FA7AE-E61C-4616-A509-693E3010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128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DFAEE-CCEA-45D8-ADEC-A606FC1D4159}"/>
              </a:ext>
            </a:extLst>
          </p:cNvPr>
          <p:cNvSpPr/>
          <p:nvPr/>
        </p:nvSpPr>
        <p:spPr>
          <a:xfrm>
            <a:off x="4873525" y="47625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699" y="12885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</p:spTree>
    <p:extLst>
      <p:ext uri="{BB962C8B-B14F-4D97-AF65-F5344CB8AC3E}">
        <p14:creationId xmlns:p14="http://schemas.microsoft.com/office/powerpoint/2010/main" val="27398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DBC1-9351-4DFF-8F7D-F945358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FF5B44-39BA-48D7-BBA6-D7FC3E018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63394"/>
              </p:ext>
            </p:extLst>
          </p:nvPr>
        </p:nvGraphicFramePr>
        <p:xfrm>
          <a:off x="914400" y="980837"/>
          <a:ext cx="701040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61673523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709311489"/>
                    </a:ext>
                  </a:extLst>
                </a:gridCol>
              </a:tblGrid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9192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0692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27334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31015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Ambient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29469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Nacelle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35310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Blade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49767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Power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59043"/>
                  </a:ext>
                </a:extLst>
              </a:tr>
              <a:tr h="346658">
                <a:tc>
                  <a:txBody>
                    <a:bodyPr/>
                    <a:lstStyle/>
                    <a:p>
                      <a:r>
                        <a:rPr lang="en-US" dirty="0"/>
                        <a:t>Data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892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6AE8C5B-A5E1-418D-89AC-19F3C389DF5B}"/>
              </a:ext>
            </a:extLst>
          </p:cNvPr>
          <p:cNvSpPr/>
          <p:nvPr/>
        </p:nvSpPr>
        <p:spPr>
          <a:xfrm>
            <a:off x="914400" y="4272677"/>
            <a:ext cx="757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:– </a:t>
            </a:r>
          </a:p>
          <a:p>
            <a:pPr marL="342900" indent="-342900">
              <a:buAutoNum type="arabicParenR"/>
            </a:pPr>
            <a:r>
              <a:rPr lang="en-US" b="1" dirty="0"/>
              <a:t>Turbine blade angle is taken as the average of blade angle 1, 2 and 3</a:t>
            </a:r>
          </a:p>
          <a:p>
            <a:pPr marL="342900" indent="-342900">
              <a:buAutoNum type="arabicParenR"/>
            </a:pPr>
            <a:r>
              <a:rPr lang="en-US" b="1" dirty="0"/>
              <a:t>Results are presented in normalized state </a:t>
            </a:r>
            <a:r>
              <a:rPr lang="en-US" b="1" dirty="0" err="1"/>
              <a:t>i.e</a:t>
            </a:r>
            <a:r>
              <a:rPr lang="en-US" b="1" dirty="0"/>
              <a:t> (RMSE/Rated Power )*100</a:t>
            </a:r>
          </a:p>
          <a:p>
            <a:pPr marL="342900" indent="-342900">
              <a:buAutoNum type="arabicParenR"/>
            </a:pPr>
            <a:r>
              <a:rPr lang="en-US" b="1" dirty="0"/>
              <a:t>Group 1 – Power Limitation : 0 and Data Valid : 1</a:t>
            </a:r>
          </a:p>
          <a:p>
            <a:r>
              <a:rPr lang="en-US" b="1" dirty="0"/>
              <a:t>       Group 2 -  Power Limitation : 0 and Data Valid : 0</a:t>
            </a:r>
          </a:p>
          <a:p>
            <a:r>
              <a:rPr lang="en-US" b="1" dirty="0"/>
              <a:t>       Group 3 -  Power Limitation : 1 and Data Valid : 0</a:t>
            </a:r>
          </a:p>
          <a:p>
            <a:pPr marL="342900" indent="-342900">
              <a:buAutoNum type="arabicParenR" startAt="4"/>
            </a:pPr>
            <a:r>
              <a:rPr lang="en-US" b="1" dirty="0"/>
              <a:t>Model 1 – Include G and Ang ,  Model 2 – Exclude G and Ang</a:t>
            </a:r>
          </a:p>
        </p:txBody>
      </p:sp>
    </p:spTree>
    <p:extLst>
      <p:ext uri="{BB962C8B-B14F-4D97-AF65-F5344CB8AC3E}">
        <p14:creationId xmlns:p14="http://schemas.microsoft.com/office/powerpoint/2010/main" val="164410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7FB011-C7F0-4C83-B6A7-6F50D2385C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7478" y="2388302"/>
          <a:ext cx="7342597" cy="32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98">
                  <a:extLst>
                    <a:ext uri="{9D8B030D-6E8A-4147-A177-3AD203B41FA5}">
                      <a16:colId xmlns:a16="http://schemas.microsoft.com/office/drawing/2014/main" val="3809638196"/>
                    </a:ext>
                  </a:extLst>
                </a:gridCol>
                <a:gridCol w="2014599">
                  <a:extLst>
                    <a:ext uri="{9D8B030D-6E8A-4147-A177-3AD203B41FA5}">
                      <a16:colId xmlns:a16="http://schemas.microsoft.com/office/drawing/2014/main" val="34836965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1922361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07637166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83783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4.42 %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7408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4937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74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W+T+Nac+Wd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3.17 %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972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4776-76B1-4271-A708-20E2CEC53E4C}"/>
              </a:ext>
            </a:extLst>
          </p:cNvPr>
          <p:cNvSpPr/>
          <p:nvPr/>
        </p:nvSpPr>
        <p:spPr>
          <a:xfrm>
            <a:off x="532039" y="1609799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F9957-32D4-499D-80A1-A0A13912AFAF}"/>
              </a:ext>
            </a:extLst>
          </p:cNvPr>
          <p:cNvSpPr/>
          <p:nvPr/>
        </p:nvSpPr>
        <p:spPr>
          <a:xfrm>
            <a:off x="430053" y="5011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804DD-E8CB-4606-BCD4-F47FD76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48AAA-B15F-431F-B9A9-056B631AF8CD}"/>
              </a:ext>
            </a:extLst>
          </p:cNvPr>
          <p:cNvSpPr/>
          <p:nvPr/>
        </p:nvSpPr>
        <p:spPr>
          <a:xfrm>
            <a:off x="5022315" y="5011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120" y="160979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168583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381C1A-26BB-48B5-A21B-CCEEBD172274}"/>
              </a:ext>
            </a:extLst>
          </p:cNvPr>
          <p:cNvSpPr txBox="1"/>
          <p:nvPr/>
        </p:nvSpPr>
        <p:spPr>
          <a:xfrm>
            <a:off x="3307080" y="4296070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121CC-E3FE-40F2-9927-AAC8609D483C}"/>
              </a:ext>
            </a:extLst>
          </p:cNvPr>
          <p:cNvSpPr txBox="1"/>
          <p:nvPr/>
        </p:nvSpPr>
        <p:spPr>
          <a:xfrm>
            <a:off x="450950" y="2384314"/>
            <a:ext cx="13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775FA-4B43-4466-8CB0-F2551D3A731C}"/>
              </a:ext>
            </a:extLst>
          </p:cNvPr>
          <p:cNvSpPr/>
          <p:nvPr/>
        </p:nvSpPr>
        <p:spPr>
          <a:xfrm>
            <a:off x="450950" y="472559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FFE29-B296-492A-A145-3FC73B0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4480" y="656018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11D7A-9547-448E-9BB4-FB744201F91B}"/>
              </a:ext>
            </a:extLst>
          </p:cNvPr>
          <p:cNvSpPr/>
          <p:nvPr/>
        </p:nvSpPr>
        <p:spPr>
          <a:xfrm>
            <a:off x="5102225" y="47072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7EB50-EB0D-4A6F-8DFB-F5274F7C520A}"/>
              </a:ext>
            </a:extLst>
          </p:cNvPr>
          <p:cNvSpPr/>
          <p:nvPr/>
        </p:nvSpPr>
        <p:spPr>
          <a:xfrm>
            <a:off x="579120" y="4665402"/>
            <a:ext cx="830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Ambient Temperature and Generator Speed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11EF480-5C68-4240-B58E-DCCC5CB98B7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51305" y="1168039"/>
          <a:ext cx="7101839" cy="3079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7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74433"/>
              </p:ext>
            </p:extLst>
          </p:nvPr>
        </p:nvGraphicFramePr>
        <p:xfrm>
          <a:off x="750036" y="1759077"/>
          <a:ext cx="764392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09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989455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155299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76.28    (79.16)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5.08 %  (5.27 %)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50.11    (52.27)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3.34 %  (3.48 %)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W+G+T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33.59    (35.83)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2.23 %  (2.38 %)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W+G+T+Ang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30.32    (32.70)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2.02 % (2.18 %)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W+G+T+Ang+Nac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31.84    (34.56)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2.12 %  (2.30 %)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90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1223224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18723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D8C73-1490-43B4-823B-54029AB6D130}"/>
              </a:ext>
            </a:extLst>
          </p:cNvPr>
          <p:cNvSpPr/>
          <p:nvPr/>
        </p:nvSpPr>
        <p:spPr>
          <a:xfrm>
            <a:off x="505279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990" y="12050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81E99-1B5C-4288-9B98-9C5884C6A499}"/>
              </a:ext>
            </a:extLst>
          </p:cNvPr>
          <p:cNvSpPr/>
          <p:nvPr/>
        </p:nvSpPr>
        <p:spPr>
          <a:xfrm>
            <a:off x="691117" y="5385295"/>
            <a:ext cx="7804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</p:txBody>
      </p:sp>
    </p:spTree>
    <p:extLst>
      <p:ext uri="{BB962C8B-B14F-4D97-AF65-F5344CB8AC3E}">
        <p14:creationId xmlns:p14="http://schemas.microsoft.com/office/powerpoint/2010/main" val="246898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17911"/>
              </p:ext>
            </p:extLst>
          </p:nvPr>
        </p:nvGraphicFramePr>
        <p:xfrm>
          <a:off x="750038" y="1851665"/>
          <a:ext cx="7643923" cy="3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04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480419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791176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76.28 (79.16)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 5.08 %  (5.27 %)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51.61  (55.47)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 3.44 %  (3.69 %)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W+T+Nac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49.78  (53.93)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3.31 %  (3.59 %)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W+T+Wd+Nac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53.01   (56.96)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 3.53 %  (3.79 %)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1341106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18723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AEB2A-2F8A-44A6-857D-FB0B388FD602}"/>
              </a:ext>
            </a:extLst>
          </p:cNvPr>
          <p:cNvSpPr/>
          <p:nvPr/>
        </p:nvSpPr>
        <p:spPr>
          <a:xfrm>
            <a:off x="511375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</a:t>
            </a:r>
            <a:r>
              <a:rPr lang="en-US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9560" y="1387570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19B7B-D36D-4E79-8255-DCC18D922117}"/>
              </a:ext>
            </a:extLst>
          </p:cNvPr>
          <p:cNvSpPr/>
          <p:nvPr/>
        </p:nvSpPr>
        <p:spPr>
          <a:xfrm>
            <a:off x="691117" y="5367953"/>
            <a:ext cx="7764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</p:txBody>
      </p:sp>
    </p:spTree>
    <p:extLst>
      <p:ext uri="{BB962C8B-B14F-4D97-AF65-F5344CB8AC3E}">
        <p14:creationId xmlns:p14="http://schemas.microsoft.com/office/powerpoint/2010/main" val="248581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540703" y="2421505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3281679" y="4543824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ABC96-6DDD-4683-8149-413463E45EAC}"/>
              </a:ext>
            </a:extLst>
          </p:cNvPr>
          <p:cNvSpPr/>
          <p:nvPr/>
        </p:nvSpPr>
        <p:spPr>
          <a:xfrm>
            <a:off x="5158105" y="4630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B0B3-4D8C-4261-B5A1-0E166B63FFC9}"/>
              </a:ext>
            </a:extLst>
          </p:cNvPr>
          <p:cNvSpPr/>
          <p:nvPr/>
        </p:nvSpPr>
        <p:spPr>
          <a:xfrm>
            <a:off x="642303" y="4913156"/>
            <a:ext cx="8056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Generator Speed, Ambient temperature and Turbine Blade Angle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Speed, Ambient temperature and Nacelle Position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D35B23-6438-4E77-92B0-05648D5BE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7499"/>
              </p:ext>
            </p:extLst>
          </p:nvPr>
        </p:nvGraphicFramePr>
        <p:xfrm>
          <a:off x="1581785" y="819648"/>
          <a:ext cx="7152640" cy="380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598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640080" y="3244334"/>
            <a:ext cx="11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597275" y="5717302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479525" y="402034"/>
            <a:ext cx="397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Comparison – 10 mins vs 1 min(Average)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7515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A88F59-2DED-45B8-9950-CB16DDA67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72779"/>
              </p:ext>
            </p:extLst>
          </p:nvPr>
        </p:nvGraphicFramePr>
        <p:xfrm>
          <a:off x="1750289" y="1219200"/>
          <a:ext cx="6956831" cy="449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338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5959-3DF0-4524-8919-AF245E1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94656" y="649287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F3CA0-67AD-4488-B00E-75BA3AF360BC}"/>
              </a:ext>
            </a:extLst>
          </p:cNvPr>
          <p:cNvSpPr/>
          <p:nvPr/>
        </p:nvSpPr>
        <p:spPr>
          <a:xfrm>
            <a:off x="3727442" y="5448538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41325-CE2E-46E0-80BF-037B6D200BFB}"/>
              </a:ext>
            </a:extLst>
          </p:cNvPr>
          <p:cNvSpPr/>
          <p:nvPr/>
        </p:nvSpPr>
        <p:spPr>
          <a:xfrm>
            <a:off x="386081" y="2993626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9058E-AF74-42B0-8DDC-7D82672837F1}"/>
              </a:ext>
            </a:extLst>
          </p:cNvPr>
          <p:cNvSpPr/>
          <p:nvPr/>
        </p:nvSpPr>
        <p:spPr>
          <a:xfrm>
            <a:off x="340003" y="460729"/>
            <a:ext cx="399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– 10 mins vs 1 min(Average)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90D5BC-0B3B-45FD-853F-671E7F4C4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568817"/>
              </p:ext>
            </p:extLst>
          </p:nvPr>
        </p:nvGraphicFramePr>
        <p:xfrm>
          <a:off x="1776508" y="1168400"/>
          <a:ext cx="6981411" cy="4280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89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7479" y="2202768"/>
          <a:ext cx="7389042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4.77 %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3.09 %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2.31 %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W+T+G+Ang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2.34 %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W+T+G+Ang+Nac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2.72 %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466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315627" y="1363328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minutes and average 10 mins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352280" y="1341106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AF8A1-A8AC-439F-8BBD-3D2D9F3CAD2B}"/>
              </a:ext>
            </a:extLst>
          </p:cNvPr>
          <p:cNvSpPr/>
          <p:nvPr/>
        </p:nvSpPr>
        <p:spPr>
          <a:xfrm>
            <a:off x="51340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</p:spTree>
    <p:extLst>
      <p:ext uri="{BB962C8B-B14F-4D97-AF65-F5344CB8AC3E}">
        <p14:creationId xmlns:p14="http://schemas.microsoft.com/office/powerpoint/2010/main" val="4267633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7479" y="2202768"/>
          <a:ext cx="7389042" cy="365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823411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4.77 %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46.40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3.09 %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3.18 %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W+T+Nac+Wd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489050" y="1371572"/>
            <a:ext cx="425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 and average 10 mins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F3291-5968-4189-B612-C88E21BF1095}"/>
              </a:ext>
            </a:extLst>
          </p:cNvPr>
          <p:cNvSpPr/>
          <p:nvPr/>
        </p:nvSpPr>
        <p:spPr>
          <a:xfrm>
            <a:off x="51848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199880" y="1332550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134663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519329" y="2457725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3581984" y="4206240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5FE4C-FDAC-41A5-BA0D-D5B59839C5C7}"/>
              </a:ext>
            </a:extLst>
          </p:cNvPr>
          <p:cNvSpPr/>
          <p:nvPr/>
        </p:nvSpPr>
        <p:spPr>
          <a:xfrm>
            <a:off x="5147945" y="456168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6E89B-9B14-42A7-843C-6C360C834CE7}"/>
              </a:ext>
            </a:extLst>
          </p:cNvPr>
          <p:cNvSpPr/>
          <p:nvPr/>
        </p:nvSpPr>
        <p:spPr>
          <a:xfrm>
            <a:off x="599440" y="4647506"/>
            <a:ext cx="8249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Ambient Temperature and Generator Speed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83C3F4-15B6-4A5E-817A-203E686292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67409" y="995680"/>
          <a:ext cx="7253071" cy="3243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35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- 34</a:t>
            </a:r>
          </a:p>
        </p:txBody>
      </p:sp>
    </p:spTree>
    <p:extLst>
      <p:ext uri="{BB962C8B-B14F-4D97-AF65-F5344CB8AC3E}">
        <p14:creationId xmlns:p14="http://schemas.microsoft.com/office/powerpoint/2010/main" val="3970096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568960" y="3423920"/>
            <a:ext cx="11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768591" y="5433258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230428" y="448558"/>
            <a:ext cx="6100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77515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226B5D-B6EF-4A60-9489-F8DCE62209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0314" y="1055410"/>
          <a:ext cx="6558166" cy="4377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009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CF1B7-BE1F-47C7-853C-4EF5E5C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B481C-A61A-4EA6-B583-3E9E5C5B7587}"/>
              </a:ext>
            </a:extLst>
          </p:cNvPr>
          <p:cNvSpPr/>
          <p:nvPr/>
        </p:nvSpPr>
        <p:spPr>
          <a:xfrm>
            <a:off x="589596" y="3462774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462E1-27CB-45BC-8D76-CFD3D1CCAE6D}"/>
              </a:ext>
            </a:extLst>
          </p:cNvPr>
          <p:cNvSpPr/>
          <p:nvPr/>
        </p:nvSpPr>
        <p:spPr>
          <a:xfrm>
            <a:off x="3392162" y="5672574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CC726-9678-4D47-B1DB-E7EE0B62FE7C}"/>
              </a:ext>
            </a:extLst>
          </p:cNvPr>
          <p:cNvSpPr/>
          <p:nvPr/>
        </p:nvSpPr>
        <p:spPr>
          <a:xfrm>
            <a:off x="223520" y="454095"/>
            <a:ext cx="774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108AD6-C5A5-4BA3-9C65-0EDE78C41AA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73547" y="1178560"/>
          <a:ext cx="6880857" cy="44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367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54AA36-0B6D-45EB-8CA7-F2B541698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74246"/>
              </p:ext>
            </p:extLst>
          </p:nvPr>
        </p:nvGraphicFramePr>
        <p:xfrm>
          <a:off x="188142" y="1364415"/>
          <a:ext cx="4224371" cy="480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83">
                  <a:extLst>
                    <a:ext uri="{9D8B030D-6E8A-4147-A177-3AD203B41FA5}">
                      <a16:colId xmlns:a16="http://schemas.microsoft.com/office/drawing/2014/main" val="626824361"/>
                    </a:ext>
                  </a:extLst>
                </a:gridCol>
                <a:gridCol w="1162739">
                  <a:extLst>
                    <a:ext uri="{9D8B030D-6E8A-4147-A177-3AD203B41FA5}">
                      <a16:colId xmlns:a16="http://schemas.microsoft.com/office/drawing/2014/main" val="647630306"/>
                    </a:ext>
                  </a:extLst>
                </a:gridCol>
                <a:gridCol w="1449549">
                  <a:extLst>
                    <a:ext uri="{9D8B030D-6E8A-4147-A177-3AD203B41FA5}">
                      <a16:colId xmlns:a16="http://schemas.microsoft.com/office/drawing/2014/main" val="139487554"/>
                    </a:ext>
                  </a:extLst>
                </a:gridCol>
              </a:tblGrid>
              <a:tr h="7132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    RMSE</a:t>
                      </a:r>
                      <a:b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   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60322"/>
                  </a:ext>
                </a:extLst>
              </a:tr>
              <a:tr h="71323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30.32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(32.70)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2.02 %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(2.18 %)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00246"/>
                  </a:ext>
                </a:extLst>
              </a:tr>
              <a:tr h="11597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29.81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1.98 %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16552"/>
                  </a:ext>
                </a:extLst>
              </a:tr>
              <a:tr h="13245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34.78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2.31 %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34176"/>
                  </a:ext>
                </a:extLst>
              </a:tr>
              <a:tr h="896116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65.63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4.37%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73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21DDF4-3749-48EB-B97D-9646F981F46A}"/>
              </a:ext>
            </a:extLst>
          </p:cNvPr>
          <p:cNvSpPr txBox="1"/>
          <p:nvPr/>
        </p:nvSpPr>
        <p:spPr>
          <a:xfrm>
            <a:off x="399415" y="481965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6D734-5D37-4817-96C9-65D43AF0FD66}"/>
              </a:ext>
            </a:extLst>
          </p:cNvPr>
          <p:cNvSpPr txBox="1"/>
          <p:nvPr/>
        </p:nvSpPr>
        <p:spPr>
          <a:xfrm>
            <a:off x="1153477" y="1008673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C0146-D5EC-48D0-936E-F41671F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4757" y="6639430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7CF1EF-11C2-4673-AA66-9552551B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11005"/>
              </p:ext>
            </p:extLst>
          </p:nvPr>
        </p:nvGraphicFramePr>
        <p:xfrm>
          <a:off x="4638355" y="1368645"/>
          <a:ext cx="4135119" cy="480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945">
                  <a:extLst>
                    <a:ext uri="{9D8B030D-6E8A-4147-A177-3AD203B41FA5}">
                      <a16:colId xmlns:a16="http://schemas.microsoft.com/office/drawing/2014/main" val="555609546"/>
                    </a:ext>
                  </a:extLst>
                </a:gridCol>
                <a:gridCol w="1144251">
                  <a:extLst>
                    <a:ext uri="{9D8B030D-6E8A-4147-A177-3AD203B41FA5}">
                      <a16:colId xmlns:a16="http://schemas.microsoft.com/office/drawing/2014/main" val="4010442279"/>
                    </a:ext>
                  </a:extLst>
                </a:gridCol>
                <a:gridCol w="1418923">
                  <a:extLst>
                    <a:ext uri="{9D8B030D-6E8A-4147-A177-3AD203B41FA5}">
                      <a16:colId xmlns:a16="http://schemas.microsoft.com/office/drawing/2014/main" val="3492681100"/>
                    </a:ext>
                  </a:extLst>
                </a:gridCol>
              </a:tblGrid>
              <a:tr h="7555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  RMSE         </a:t>
                      </a:r>
                    </a:p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  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2619"/>
                  </a:ext>
                </a:extLst>
              </a:tr>
              <a:tr h="755526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49.78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(53.93)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3.31 %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(3.59 %)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86980"/>
                  </a:ext>
                </a:extLst>
              </a:tr>
              <a:tr h="1118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 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2.50 %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175976"/>
                  </a:ext>
                </a:extLst>
              </a:tr>
              <a:tr h="12242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46.40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3.09 %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88676"/>
                  </a:ext>
                </a:extLst>
              </a:tr>
              <a:tr h="94925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65.63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 4.37 %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159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7C29FD-2AF8-48CB-967F-C1C5564A15C0}"/>
              </a:ext>
            </a:extLst>
          </p:cNvPr>
          <p:cNvSpPr/>
          <p:nvPr/>
        </p:nvSpPr>
        <p:spPr>
          <a:xfrm>
            <a:off x="5603689" y="1008673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47477-8DB2-41A0-AB52-95C6EF49C01A}"/>
              </a:ext>
            </a:extLst>
          </p:cNvPr>
          <p:cNvSpPr/>
          <p:nvPr/>
        </p:nvSpPr>
        <p:spPr>
          <a:xfrm>
            <a:off x="3878735" y="469117"/>
            <a:ext cx="211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– 1 Data Only</a:t>
            </a:r>
          </a:p>
        </p:txBody>
      </p:sp>
    </p:spTree>
    <p:extLst>
      <p:ext uri="{BB962C8B-B14F-4D97-AF65-F5344CB8AC3E}">
        <p14:creationId xmlns:p14="http://schemas.microsoft.com/office/powerpoint/2010/main" val="83152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496E2-8210-473A-BE51-BAE982B7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0800" y="654367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D2651-9CAC-44DB-A477-9284D2AA1CE2}"/>
              </a:ext>
            </a:extLst>
          </p:cNvPr>
          <p:cNvSpPr/>
          <p:nvPr/>
        </p:nvSpPr>
        <p:spPr>
          <a:xfrm>
            <a:off x="233362" y="1064121"/>
            <a:ext cx="867727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Power curve modelling : two phases – Data Cleaning and Data Modelling</a:t>
            </a:r>
          </a:p>
          <a:p>
            <a:r>
              <a:rPr lang="en-US" b="1" dirty="0"/>
              <a:t>                                                         </a:t>
            </a:r>
            <a:r>
              <a:rPr lang="en-US" b="1" u="sng" dirty="0"/>
              <a:t>Data Cleaning</a:t>
            </a:r>
          </a:p>
          <a:p>
            <a:r>
              <a:rPr lang="en-US" dirty="0"/>
              <a:t>Data Exploration and visualization laid the basis to filter important states of features. The three major ones are:</a:t>
            </a:r>
          </a:p>
          <a:p>
            <a:pPr marL="342900" indent="-342900">
              <a:buAutoNum type="arabicParenR"/>
            </a:pPr>
            <a:r>
              <a:rPr lang="en-US" b="1" dirty="0"/>
              <a:t>Turbine State – 5                  2) Power Limitation – 0              3) Data Valid - 1</a:t>
            </a:r>
          </a:p>
          <a:p>
            <a:r>
              <a:rPr lang="en-US" dirty="0"/>
              <a:t>The above filtering reduced the data-set by approximately 33%.</a:t>
            </a:r>
          </a:p>
          <a:p>
            <a:r>
              <a:rPr lang="en-US" b="1" u="sng" dirty="0"/>
              <a:t> </a:t>
            </a:r>
            <a:r>
              <a:rPr lang="en-US" b="1" dirty="0"/>
              <a:t>                                                        </a:t>
            </a:r>
            <a:r>
              <a:rPr lang="en-US" b="1" u="sng" dirty="0"/>
              <a:t>Data Modelling</a:t>
            </a:r>
          </a:p>
          <a:p>
            <a:r>
              <a:rPr lang="en-US" dirty="0"/>
              <a:t>The analysis was carried out on </a:t>
            </a:r>
            <a:r>
              <a:rPr lang="en-US" u="sng" dirty="0"/>
              <a:t>1 minute</a:t>
            </a:r>
            <a:r>
              <a:rPr lang="en-US" dirty="0"/>
              <a:t> average data and </a:t>
            </a:r>
            <a:r>
              <a:rPr lang="en-US" u="sng" dirty="0"/>
              <a:t>10 minutes</a:t>
            </a:r>
            <a:r>
              <a:rPr lang="en-US" dirty="0"/>
              <a:t> average data using </a:t>
            </a:r>
            <a:r>
              <a:rPr lang="en-US" u="sng" dirty="0"/>
              <a:t>KNN</a:t>
            </a:r>
            <a:r>
              <a:rPr lang="en-US" dirty="0"/>
              <a:t>.</a:t>
            </a:r>
          </a:p>
          <a:p>
            <a:r>
              <a:rPr lang="en-US" b="1" dirty="0"/>
              <a:t>1 minute: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 minute average data predicted the power produced with the best RMSE error of 2.18 % using generator speed and 3.59 % without using generator speed</a:t>
            </a:r>
          </a:p>
          <a:p>
            <a:r>
              <a:rPr lang="en-US" dirty="0"/>
              <a:t>                  2)</a:t>
            </a:r>
            <a:r>
              <a:rPr lang="en-US" b="1" dirty="0"/>
              <a:t> </a:t>
            </a:r>
            <a:r>
              <a:rPr lang="en-US" dirty="0"/>
              <a:t>1 minute prediction and 10 minutes averaged test data predicted the power produced with the best RMSE error of 2.02 % using generator speed and 3.31 % without using generator speed</a:t>
            </a:r>
          </a:p>
          <a:p>
            <a:r>
              <a:rPr lang="en-US" dirty="0"/>
              <a:t>                  3)</a:t>
            </a:r>
            <a:r>
              <a:rPr lang="en-US" b="1" dirty="0"/>
              <a:t> </a:t>
            </a:r>
            <a:r>
              <a:rPr lang="en-US" dirty="0"/>
              <a:t>1 minute down sample and 10 minutes average data predicted the power produced with the best RMSE error of 2.31 % using generator speed and 3.09 % without using generator speed</a:t>
            </a:r>
          </a:p>
          <a:p>
            <a:r>
              <a:rPr lang="en-US" b="1" dirty="0"/>
              <a:t>10 minutes: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10 minutes average data predicted the power produced with the best RMSE error of 1.98 % using generator speed and 2.50 % without using generator speed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CDB33-E96B-48AA-829B-6B336E76B46C}"/>
              </a:ext>
            </a:extLst>
          </p:cNvPr>
          <p:cNvSpPr txBox="1"/>
          <p:nvPr/>
        </p:nvSpPr>
        <p:spPr>
          <a:xfrm>
            <a:off x="233362" y="431304"/>
            <a:ext cx="2076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78150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C3A1D-5DF1-44F7-8756-EB6636A2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356351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8E46B-443C-4392-B672-ABD1040026AC}"/>
              </a:ext>
            </a:extLst>
          </p:cNvPr>
          <p:cNvSpPr txBox="1"/>
          <p:nvPr/>
        </p:nvSpPr>
        <p:spPr>
          <a:xfrm>
            <a:off x="3738880" y="3185178"/>
            <a:ext cx="35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YEAR - 2018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0D5A7-F471-4F15-8324-A7DC8E7942CE}"/>
              </a:ext>
            </a:extLst>
          </p:cNvPr>
          <p:cNvSpPr/>
          <p:nvPr/>
        </p:nvSpPr>
        <p:spPr>
          <a:xfrm>
            <a:off x="2926080" y="2597854"/>
            <a:ext cx="36966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Turbine Number - 61</a:t>
            </a:r>
          </a:p>
        </p:txBody>
      </p:sp>
    </p:spTree>
    <p:extLst>
      <p:ext uri="{BB962C8B-B14F-4D97-AF65-F5344CB8AC3E}">
        <p14:creationId xmlns:p14="http://schemas.microsoft.com/office/powerpoint/2010/main" val="2900328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67A2C-CC9A-43DE-B183-9D29CCB4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19149"/>
              </p:ext>
            </p:extLst>
          </p:nvPr>
        </p:nvGraphicFramePr>
        <p:xfrm>
          <a:off x="441138" y="4215626"/>
          <a:ext cx="84996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182">
                  <a:extLst>
                    <a:ext uri="{9D8B030D-6E8A-4147-A177-3AD203B41FA5}">
                      <a16:colId xmlns:a16="http://schemas.microsoft.com/office/drawing/2014/main" val="676347827"/>
                    </a:ext>
                  </a:extLst>
                </a:gridCol>
                <a:gridCol w="2176372">
                  <a:extLst>
                    <a:ext uri="{9D8B030D-6E8A-4147-A177-3AD203B41FA5}">
                      <a16:colId xmlns:a16="http://schemas.microsoft.com/office/drawing/2014/main" val="831068702"/>
                    </a:ext>
                  </a:extLst>
                </a:gridCol>
                <a:gridCol w="1826668">
                  <a:extLst>
                    <a:ext uri="{9D8B030D-6E8A-4147-A177-3AD203B41FA5}">
                      <a16:colId xmlns:a16="http://schemas.microsoft.com/office/drawing/2014/main" val="1159379509"/>
                    </a:ext>
                  </a:extLst>
                </a:gridCol>
                <a:gridCol w="1767151">
                  <a:extLst>
                    <a:ext uri="{9D8B030D-6E8A-4147-A177-3AD203B41FA5}">
                      <a16:colId xmlns:a16="http://schemas.microsoft.com/office/drawing/2014/main" val="1012584857"/>
                    </a:ext>
                  </a:extLst>
                </a:gridCol>
                <a:gridCol w="1118289">
                  <a:extLst>
                    <a:ext uri="{9D8B030D-6E8A-4147-A177-3AD203B41FA5}">
                      <a16:colId xmlns:a16="http://schemas.microsoft.com/office/drawing/2014/main" val="2258493098"/>
                    </a:ext>
                  </a:extLst>
                </a:gridCol>
              </a:tblGrid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Initial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2,172,096 (96.80 %)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71,084 (3.16 %)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628 (0.02 %)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2,243,808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6363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 minute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282,705 (92.87 %)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21,578 (7.08 %)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104 (0.03 %)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304,387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2848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10 minutes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30,193  (78.04 %)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8,464 (21.87 %)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31 (0.08 %)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38,688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65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42187F-14F8-427D-987A-9A7863FE1F17}"/>
              </a:ext>
            </a:extLst>
          </p:cNvPr>
          <p:cNvSpPr txBox="1"/>
          <p:nvPr/>
        </p:nvSpPr>
        <p:spPr>
          <a:xfrm>
            <a:off x="2807071" y="384590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Group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852FA-C701-462B-8A47-B4A0D23200CB}"/>
              </a:ext>
            </a:extLst>
          </p:cNvPr>
          <p:cNvSpPr/>
          <p:nvPr/>
        </p:nvSpPr>
        <p:spPr>
          <a:xfrm>
            <a:off x="4716494" y="3872041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CB3BC-1A82-4242-9057-5C8E045FFEAB}"/>
              </a:ext>
            </a:extLst>
          </p:cNvPr>
          <p:cNvSpPr/>
          <p:nvPr/>
        </p:nvSpPr>
        <p:spPr>
          <a:xfrm>
            <a:off x="441139" y="482716"/>
            <a:ext cx="173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Data Exploration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0D616-DD27-412C-8749-FE796C822B6A}"/>
              </a:ext>
            </a:extLst>
          </p:cNvPr>
          <p:cNvSpPr/>
          <p:nvPr/>
        </p:nvSpPr>
        <p:spPr>
          <a:xfrm>
            <a:off x="7929063" y="3836333"/>
            <a:ext cx="63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A0452-094F-4888-95FF-F3B35EE6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4292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45</a:t>
            </a:fld>
            <a:endParaRPr lang="en-US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6638C-3A75-4E2C-99C8-12E6128C4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00735"/>
              </p:ext>
            </p:extLst>
          </p:nvPr>
        </p:nvGraphicFramePr>
        <p:xfrm>
          <a:off x="441139" y="1676072"/>
          <a:ext cx="8390170" cy="170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17">
                  <a:extLst>
                    <a:ext uri="{9D8B030D-6E8A-4147-A177-3AD203B41FA5}">
                      <a16:colId xmlns:a16="http://schemas.microsoft.com/office/drawing/2014/main" val="821834081"/>
                    </a:ext>
                  </a:extLst>
                </a:gridCol>
                <a:gridCol w="3147964">
                  <a:extLst>
                    <a:ext uri="{9D8B030D-6E8A-4147-A177-3AD203B41FA5}">
                      <a16:colId xmlns:a16="http://schemas.microsoft.com/office/drawing/2014/main" val="1798799425"/>
                    </a:ext>
                  </a:extLst>
                </a:gridCol>
                <a:gridCol w="3105989">
                  <a:extLst>
                    <a:ext uri="{9D8B030D-6E8A-4147-A177-3AD203B41FA5}">
                      <a16:colId xmlns:a16="http://schemas.microsoft.com/office/drawing/2014/main" val="2300086131"/>
                    </a:ext>
                  </a:extLst>
                </a:gridCol>
              </a:tblGrid>
              <a:tr h="24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PL- 0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PL- 1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2054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71,084 (3.16 %)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628 (0.02 %)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7296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2,172,096 (96.80 %)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0 (0 %)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858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FC2B43A-7EF8-43D7-BED0-86AEA9A3817F}"/>
              </a:ext>
            </a:extLst>
          </p:cNvPr>
          <p:cNvSpPr/>
          <p:nvPr/>
        </p:nvSpPr>
        <p:spPr>
          <a:xfrm>
            <a:off x="870267" y="1239860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Data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24118-185A-4CE8-8520-241902C6495F}"/>
              </a:ext>
            </a:extLst>
          </p:cNvPr>
          <p:cNvSpPr/>
          <p:nvPr/>
        </p:nvSpPr>
        <p:spPr>
          <a:xfrm>
            <a:off x="5784322" y="1224718"/>
            <a:ext cx="304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 observations – 2,243,808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80C3-A737-42AB-86EC-6FFA899EC548}"/>
              </a:ext>
            </a:extLst>
          </p:cNvPr>
          <p:cNvSpPr/>
          <p:nvPr/>
        </p:nvSpPr>
        <p:spPr>
          <a:xfrm>
            <a:off x="6337093" y="3826372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745993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82FD6-7A5C-4560-98EE-A04A23D9B1B7}"/>
              </a:ext>
            </a:extLst>
          </p:cNvPr>
          <p:cNvSpPr txBox="1"/>
          <p:nvPr/>
        </p:nvSpPr>
        <p:spPr>
          <a:xfrm>
            <a:off x="538480" y="477520"/>
            <a:ext cx="2448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A8AD-8D99-4C11-949A-24C6499B99DB}"/>
              </a:ext>
            </a:extLst>
          </p:cNvPr>
          <p:cNvSpPr txBox="1"/>
          <p:nvPr/>
        </p:nvSpPr>
        <p:spPr>
          <a:xfrm>
            <a:off x="5227748" y="219492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DEB4A-D1CA-43B7-A133-17AFE3E1ACD2}"/>
              </a:ext>
            </a:extLst>
          </p:cNvPr>
          <p:cNvSpPr/>
          <p:nvPr/>
        </p:nvSpPr>
        <p:spPr>
          <a:xfrm>
            <a:off x="2541167" y="4898365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9002-70FB-4336-9DC9-857A241B5612}"/>
              </a:ext>
            </a:extLst>
          </p:cNvPr>
          <p:cNvSpPr txBox="1"/>
          <p:nvPr/>
        </p:nvSpPr>
        <p:spPr>
          <a:xfrm>
            <a:off x="1036320" y="10454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0274-D927-4331-BB11-5F609D0D45FB}"/>
              </a:ext>
            </a:extLst>
          </p:cNvPr>
          <p:cNvSpPr txBox="1"/>
          <p:nvPr/>
        </p:nvSpPr>
        <p:spPr>
          <a:xfrm>
            <a:off x="5324109" y="2489381"/>
            <a:ext cx="8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E76E1-470B-47DA-BF3F-DC53E420904B}"/>
              </a:ext>
            </a:extLst>
          </p:cNvPr>
          <p:cNvSpPr/>
          <p:nvPr/>
        </p:nvSpPr>
        <p:spPr>
          <a:xfrm>
            <a:off x="2634387" y="5138443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F272F36-A138-40B5-A3FD-0648AC3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5053" y="653986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46</a:t>
            </a:fld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15412-F627-4610-B5A3-E51410C628BC}"/>
              </a:ext>
            </a:extLst>
          </p:cNvPr>
          <p:cNvSpPr/>
          <p:nvPr/>
        </p:nvSpPr>
        <p:spPr>
          <a:xfrm>
            <a:off x="6997728" y="109869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7B227-AD3A-46E7-AB44-9946C9F17F67}"/>
              </a:ext>
            </a:extLst>
          </p:cNvPr>
          <p:cNvSpPr/>
          <p:nvPr/>
        </p:nvSpPr>
        <p:spPr>
          <a:xfrm>
            <a:off x="4429741" y="3744946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5D62E-D024-40F1-BCAB-B11F1230A6A3}"/>
              </a:ext>
            </a:extLst>
          </p:cNvPr>
          <p:cNvSpPr/>
          <p:nvPr/>
        </p:nvSpPr>
        <p:spPr>
          <a:xfrm>
            <a:off x="528664" y="26304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D5D5C-F719-4008-9AE2-CF3B3D03623C}"/>
              </a:ext>
            </a:extLst>
          </p:cNvPr>
          <p:cNvSpPr/>
          <p:nvPr/>
        </p:nvSpPr>
        <p:spPr>
          <a:xfrm>
            <a:off x="463198" y="2352600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028AA-41B3-4B60-863E-BA7A6F279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7" t="11950" r="2794" b="12143"/>
          <a:stretch/>
        </p:blipFill>
        <p:spPr>
          <a:xfrm>
            <a:off x="1175957" y="1317724"/>
            <a:ext cx="2894860" cy="28187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B11FB4-E7F6-44B5-B2DC-5588A8BC7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3" t="12273" r="3342" b="14323"/>
          <a:stretch/>
        </p:blipFill>
        <p:spPr>
          <a:xfrm>
            <a:off x="6083199" y="1414746"/>
            <a:ext cx="2894861" cy="27965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D7333F-080B-46C9-9EEF-DDEC95739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3" t="20969" r="3342" b="23063"/>
          <a:stretch/>
        </p:blipFill>
        <p:spPr>
          <a:xfrm>
            <a:off x="3312004" y="4211300"/>
            <a:ext cx="3530009" cy="232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1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230B-DA9A-444A-B215-BA400B5A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3966" y="6547703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FCD25-A678-4838-88CE-9FE06282AF93}"/>
              </a:ext>
            </a:extLst>
          </p:cNvPr>
          <p:cNvSpPr/>
          <p:nvPr/>
        </p:nvSpPr>
        <p:spPr>
          <a:xfrm>
            <a:off x="1764807" y="50223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787E5-8B6C-4577-B5A5-D58840724682}"/>
              </a:ext>
            </a:extLst>
          </p:cNvPr>
          <p:cNvSpPr/>
          <p:nvPr/>
        </p:nvSpPr>
        <p:spPr>
          <a:xfrm>
            <a:off x="1830273" y="532823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98F2-EA16-4533-BDF5-A483ED5DEFFF}"/>
              </a:ext>
            </a:extLst>
          </p:cNvPr>
          <p:cNvSpPr/>
          <p:nvPr/>
        </p:nvSpPr>
        <p:spPr>
          <a:xfrm>
            <a:off x="0" y="2094596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3AF0-2B00-423F-905A-FF185AD14654}"/>
              </a:ext>
            </a:extLst>
          </p:cNvPr>
          <p:cNvSpPr/>
          <p:nvPr/>
        </p:nvSpPr>
        <p:spPr>
          <a:xfrm>
            <a:off x="71120" y="231071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0F817-A565-4CD9-8A67-C4CF831F6501}"/>
              </a:ext>
            </a:extLst>
          </p:cNvPr>
          <p:cNvSpPr/>
          <p:nvPr/>
        </p:nvSpPr>
        <p:spPr>
          <a:xfrm>
            <a:off x="4628454" y="1941378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84574-53BB-40E8-BD35-4CA13D96D95F}"/>
              </a:ext>
            </a:extLst>
          </p:cNvPr>
          <p:cNvSpPr/>
          <p:nvPr/>
        </p:nvSpPr>
        <p:spPr>
          <a:xfrm>
            <a:off x="4693920" y="227926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4F5A-5BED-4EC6-877D-41D12F2B372A}"/>
              </a:ext>
            </a:extLst>
          </p:cNvPr>
          <p:cNvSpPr/>
          <p:nvPr/>
        </p:nvSpPr>
        <p:spPr>
          <a:xfrm>
            <a:off x="1750064" y="375744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7728D-D258-4B41-A535-3E25CF4A820D}"/>
              </a:ext>
            </a:extLst>
          </p:cNvPr>
          <p:cNvSpPr/>
          <p:nvPr/>
        </p:nvSpPr>
        <p:spPr>
          <a:xfrm>
            <a:off x="6451600" y="369252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F2F7A-E69F-4020-BFA0-DDD87608C370}"/>
              </a:ext>
            </a:extLst>
          </p:cNvPr>
          <p:cNvSpPr/>
          <p:nvPr/>
        </p:nvSpPr>
        <p:spPr>
          <a:xfrm>
            <a:off x="3740774" y="6243291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79808-2E11-4820-8654-A37E152C8AB7}"/>
              </a:ext>
            </a:extLst>
          </p:cNvPr>
          <p:cNvSpPr/>
          <p:nvPr/>
        </p:nvSpPr>
        <p:spPr>
          <a:xfrm>
            <a:off x="2240777" y="10486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Group - 1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48017-BB6E-4B16-B180-168614E0EF5C}"/>
              </a:ext>
            </a:extLst>
          </p:cNvPr>
          <p:cNvSpPr/>
          <p:nvPr/>
        </p:nvSpPr>
        <p:spPr>
          <a:xfrm>
            <a:off x="6770990" y="100471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D1304-D2BC-4BE4-BCA6-A51D63862BC0}"/>
              </a:ext>
            </a:extLst>
          </p:cNvPr>
          <p:cNvSpPr/>
          <p:nvPr/>
        </p:nvSpPr>
        <p:spPr>
          <a:xfrm>
            <a:off x="4340875" y="3859618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3337-1492-4802-8D4D-BAC58EB7F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3" t="11918" r="4257" b="8017"/>
          <a:stretch/>
        </p:blipFill>
        <p:spPr>
          <a:xfrm>
            <a:off x="843692" y="1374041"/>
            <a:ext cx="2897081" cy="2485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D9A83-A948-41FD-9A83-2F12AA43F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0" t="10979" r="4686" b="8635"/>
          <a:stretch/>
        </p:blipFill>
        <p:spPr>
          <a:xfrm>
            <a:off x="5470211" y="1271865"/>
            <a:ext cx="3418607" cy="24855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7ECB78-3633-4109-82DA-E05E5D5374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88" t="10980" r="2820" b="10126"/>
          <a:stretch/>
        </p:blipFill>
        <p:spPr>
          <a:xfrm>
            <a:off x="2608499" y="4164030"/>
            <a:ext cx="4302664" cy="219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78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5CF209-D60D-49E3-812D-6097979C78A8}"/>
              </a:ext>
            </a:extLst>
          </p:cNvPr>
          <p:cNvSpPr/>
          <p:nvPr/>
        </p:nvSpPr>
        <p:spPr>
          <a:xfrm>
            <a:off x="2141297" y="1034011"/>
            <a:ext cx="125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Group - 1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29594-FA43-4AC0-88ED-9648AA0575EE}"/>
              </a:ext>
            </a:extLst>
          </p:cNvPr>
          <p:cNvSpPr/>
          <p:nvPr/>
        </p:nvSpPr>
        <p:spPr>
          <a:xfrm>
            <a:off x="411000" y="443984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65A3E-9B11-486A-B45D-DA8D043B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50938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76152-0985-4790-8429-FB63D8A42FFC}"/>
              </a:ext>
            </a:extLst>
          </p:cNvPr>
          <p:cNvSpPr/>
          <p:nvPr/>
        </p:nvSpPr>
        <p:spPr>
          <a:xfrm>
            <a:off x="6553202" y="102170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EB3D-0AD2-4D4E-8B19-687D25E1FD33}"/>
              </a:ext>
            </a:extLst>
          </p:cNvPr>
          <p:cNvSpPr/>
          <p:nvPr/>
        </p:nvSpPr>
        <p:spPr>
          <a:xfrm>
            <a:off x="4427213" y="383721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103D9-DFBB-4B76-856E-7C5D81EE9210}"/>
              </a:ext>
            </a:extLst>
          </p:cNvPr>
          <p:cNvSpPr/>
          <p:nvPr/>
        </p:nvSpPr>
        <p:spPr>
          <a:xfrm>
            <a:off x="0" y="20759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01C7C-A3EB-421D-BF40-EC9856CF45AE}"/>
              </a:ext>
            </a:extLst>
          </p:cNvPr>
          <p:cNvSpPr/>
          <p:nvPr/>
        </p:nvSpPr>
        <p:spPr>
          <a:xfrm>
            <a:off x="65466" y="231654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5BCE5-556B-4598-B7CC-A683DBE9A59C}"/>
              </a:ext>
            </a:extLst>
          </p:cNvPr>
          <p:cNvSpPr/>
          <p:nvPr/>
        </p:nvSpPr>
        <p:spPr>
          <a:xfrm>
            <a:off x="1614269" y="509923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6D0BF-5639-4C7E-8C54-D3A153C827FC}"/>
              </a:ext>
            </a:extLst>
          </p:cNvPr>
          <p:cNvSpPr/>
          <p:nvPr/>
        </p:nvSpPr>
        <p:spPr>
          <a:xfrm>
            <a:off x="4831261" y="233134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8982-3E9B-4808-BE1C-5F0F7295E23B}"/>
              </a:ext>
            </a:extLst>
          </p:cNvPr>
          <p:cNvSpPr/>
          <p:nvPr/>
        </p:nvSpPr>
        <p:spPr>
          <a:xfrm>
            <a:off x="4733212" y="2050759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6022A-F2B8-4470-9720-69E738C0F0A7}"/>
              </a:ext>
            </a:extLst>
          </p:cNvPr>
          <p:cNvSpPr/>
          <p:nvPr/>
        </p:nvSpPr>
        <p:spPr>
          <a:xfrm>
            <a:off x="1548803" y="4809273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134F7-2C5A-4860-8246-4E648A5C9B09}"/>
              </a:ext>
            </a:extLst>
          </p:cNvPr>
          <p:cNvSpPr/>
          <p:nvPr/>
        </p:nvSpPr>
        <p:spPr>
          <a:xfrm>
            <a:off x="1464482" y="3642983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21246-1803-47AC-B4F0-B7BB5816B796}"/>
              </a:ext>
            </a:extLst>
          </p:cNvPr>
          <p:cNvSpPr/>
          <p:nvPr/>
        </p:nvSpPr>
        <p:spPr>
          <a:xfrm>
            <a:off x="3633223" y="6245682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BEE8E-CC06-49E7-A156-F73C39720E9E}"/>
              </a:ext>
            </a:extLst>
          </p:cNvPr>
          <p:cNvSpPr/>
          <p:nvPr/>
        </p:nvSpPr>
        <p:spPr>
          <a:xfrm>
            <a:off x="6347622" y="3613666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50308-7CBD-4A3F-829C-090B2636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4" t="10457" r="2794" b="8223"/>
          <a:stretch/>
        </p:blipFill>
        <p:spPr>
          <a:xfrm>
            <a:off x="727224" y="1323945"/>
            <a:ext cx="3437621" cy="23114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59FC03-F122-4E65-8BC6-56E14DE78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9155" r="2631" b="9155"/>
          <a:stretch/>
        </p:blipFill>
        <p:spPr>
          <a:xfrm>
            <a:off x="5478554" y="1313981"/>
            <a:ext cx="3437621" cy="2251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A7F71E-8565-49F6-BF99-6B09D44B6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5" t="10457" r="4623" b="8961"/>
          <a:stretch/>
        </p:blipFill>
        <p:spPr>
          <a:xfrm>
            <a:off x="2519916" y="4146029"/>
            <a:ext cx="4355013" cy="21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54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23095-E556-4409-8D2D-D1C16AB3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7236"/>
              </p:ext>
            </p:extLst>
          </p:nvPr>
        </p:nvGraphicFramePr>
        <p:xfrm>
          <a:off x="925616" y="2303241"/>
          <a:ext cx="751353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34">
                  <a:extLst>
                    <a:ext uri="{9D8B030D-6E8A-4147-A177-3AD203B41FA5}">
                      <a16:colId xmlns:a16="http://schemas.microsoft.com/office/drawing/2014/main" val="316385173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36598876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202436672"/>
                    </a:ext>
                  </a:extLst>
                </a:gridCol>
                <a:gridCol w="2581274">
                  <a:extLst>
                    <a:ext uri="{9D8B030D-6E8A-4147-A177-3AD203B41FA5}">
                      <a16:colId xmlns:a16="http://schemas.microsoft.com/office/drawing/2014/main" val="3363585374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 Best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1876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59.51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3.96 %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15907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2.17 %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7237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W+G+T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1.95 %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1845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W+G+T+Ang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2.08 %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22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W+G+T+Ang+Nac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2.48 %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581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1D55B05-86E0-4582-83F8-1E2BEA2030D9}"/>
              </a:ext>
            </a:extLst>
          </p:cNvPr>
          <p:cNvSpPr/>
          <p:nvPr/>
        </p:nvSpPr>
        <p:spPr>
          <a:xfrm>
            <a:off x="925617" y="128859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9FF7F-9C2A-4138-AC9A-6F40C83BD864}"/>
              </a:ext>
            </a:extLst>
          </p:cNvPr>
          <p:cNvSpPr txBox="1"/>
          <p:nvPr/>
        </p:nvSpPr>
        <p:spPr>
          <a:xfrm>
            <a:off x="590550" y="4762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FA7AE-E61C-4616-A509-693E3010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128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DFAEE-CCEA-45D8-ADEC-A606FC1D4159}"/>
              </a:ext>
            </a:extLst>
          </p:cNvPr>
          <p:cNvSpPr/>
          <p:nvPr/>
        </p:nvSpPr>
        <p:spPr>
          <a:xfrm>
            <a:off x="4873525" y="47625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699" y="12885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</p:spTree>
    <p:extLst>
      <p:ext uri="{BB962C8B-B14F-4D97-AF65-F5344CB8AC3E}">
        <p14:creationId xmlns:p14="http://schemas.microsoft.com/office/powerpoint/2010/main" val="28403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67A2C-CC9A-43DE-B183-9D29CCB4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14236"/>
              </p:ext>
            </p:extLst>
          </p:nvPr>
        </p:nvGraphicFramePr>
        <p:xfrm>
          <a:off x="441138" y="4215626"/>
          <a:ext cx="84996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182">
                  <a:extLst>
                    <a:ext uri="{9D8B030D-6E8A-4147-A177-3AD203B41FA5}">
                      <a16:colId xmlns:a16="http://schemas.microsoft.com/office/drawing/2014/main" val="676347827"/>
                    </a:ext>
                  </a:extLst>
                </a:gridCol>
                <a:gridCol w="2176372">
                  <a:extLst>
                    <a:ext uri="{9D8B030D-6E8A-4147-A177-3AD203B41FA5}">
                      <a16:colId xmlns:a16="http://schemas.microsoft.com/office/drawing/2014/main" val="831068702"/>
                    </a:ext>
                  </a:extLst>
                </a:gridCol>
                <a:gridCol w="1826668">
                  <a:extLst>
                    <a:ext uri="{9D8B030D-6E8A-4147-A177-3AD203B41FA5}">
                      <a16:colId xmlns:a16="http://schemas.microsoft.com/office/drawing/2014/main" val="1159379509"/>
                    </a:ext>
                  </a:extLst>
                </a:gridCol>
                <a:gridCol w="1767151">
                  <a:extLst>
                    <a:ext uri="{9D8B030D-6E8A-4147-A177-3AD203B41FA5}">
                      <a16:colId xmlns:a16="http://schemas.microsoft.com/office/drawing/2014/main" val="1012584857"/>
                    </a:ext>
                  </a:extLst>
                </a:gridCol>
                <a:gridCol w="1118289">
                  <a:extLst>
                    <a:ext uri="{9D8B030D-6E8A-4147-A177-3AD203B41FA5}">
                      <a16:colId xmlns:a16="http://schemas.microsoft.com/office/drawing/2014/main" val="2258493098"/>
                    </a:ext>
                  </a:extLst>
                </a:gridCol>
              </a:tblGrid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Initial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2,144,959 (92.18 %)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165,714 (7.12 %)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16,136 (0.69 %)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2,326,809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6363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 minute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248,825 (90.07 %)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25,537 (9.24 %)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1,895 (0.68 %)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276,257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2848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10 minutes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26,160  (81.25 %)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5,777 (17.94 %)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259 (0.80 %)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32,196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65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42187F-14F8-427D-987A-9A7863FE1F17}"/>
              </a:ext>
            </a:extLst>
          </p:cNvPr>
          <p:cNvSpPr txBox="1"/>
          <p:nvPr/>
        </p:nvSpPr>
        <p:spPr>
          <a:xfrm>
            <a:off x="2807071" y="384590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Group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852FA-C701-462B-8A47-B4A0D23200CB}"/>
              </a:ext>
            </a:extLst>
          </p:cNvPr>
          <p:cNvSpPr/>
          <p:nvPr/>
        </p:nvSpPr>
        <p:spPr>
          <a:xfrm>
            <a:off x="4716494" y="3872041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CB3BC-1A82-4242-9057-5C8E045FFEAB}"/>
              </a:ext>
            </a:extLst>
          </p:cNvPr>
          <p:cNvSpPr/>
          <p:nvPr/>
        </p:nvSpPr>
        <p:spPr>
          <a:xfrm>
            <a:off x="441139" y="482716"/>
            <a:ext cx="173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Data Exploration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0D616-DD27-412C-8749-FE796C822B6A}"/>
              </a:ext>
            </a:extLst>
          </p:cNvPr>
          <p:cNvSpPr/>
          <p:nvPr/>
        </p:nvSpPr>
        <p:spPr>
          <a:xfrm>
            <a:off x="7929063" y="3836333"/>
            <a:ext cx="63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A0452-094F-4888-95FF-F3B35EE6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94292" y="661003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5</a:t>
            </a:fld>
            <a:endParaRPr lang="en-US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F6638C-3A75-4E2C-99C8-12E6128C4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92849"/>
              </p:ext>
            </p:extLst>
          </p:nvPr>
        </p:nvGraphicFramePr>
        <p:xfrm>
          <a:off x="441139" y="1676072"/>
          <a:ext cx="8390170" cy="170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17">
                  <a:extLst>
                    <a:ext uri="{9D8B030D-6E8A-4147-A177-3AD203B41FA5}">
                      <a16:colId xmlns:a16="http://schemas.microsoft.com/office/drawing/2014/main" val="821834081"/>
                    </a:ext>
                  </a:extLst>
                </a:gridCol>
                <a:gridCol w="3147964">
                  <a:extLst>
                    <a:ext uri="{9D8B030D-6E8A-4147-A177-3AD203B41FA5}">
                      <a16:colId xmlns:a16="http://schemas.microsoft.com/office/drawing/2014/main" val="1798799425"/>
                    </a:ext>
                  </a:extLst>
                </a:gridCol>
                <a:gridCol w="3105989">
                  <a:extLst>
                    <a:ext uri="{9D8B030D-6E8A-4147-A177-3AD203B41FA5}">
                      <a16:colId xmlns:a16="http://schemas.microsoft.com/office/drawing/2014/main" val="2300086131"/>
                    </a:ext>
                  </a:extLst>
                </a:gridCol>
              </a:tblGrid>
              <a:tr h="24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         PL- 0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PL- 1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20549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165,714 (7.12 %)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16,136 (0.69)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7296"/>
                  </a:ext>
                </a:extLst>
              </a:tr>
              <a:tr h="531366">
                <a:tc>
                  <a:txBody>
                    <a:bodyPr/>
                    <a:lstStyle/>
                    <a:p>
                      <a:r>
                        <a:rPr lang="en-US" sz="1800" dirty="0"/>
                        <a:t>DV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2,144,959 (92.18 %)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     0 (0 %)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858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FC2B43A-7EF8-43D7-BED0-86AEA9A3817F}"/>
              </a:ext>
            </a:extLst>
          </p:cNvPr>
          <p:cNvSpPr/>
          <p:nvPr/>
        </p:nvSpPr>
        <p:spPr>
          <a:xfrm>
            <a:off x="870267" y="1239860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Data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24118-185A-4CE8-8520-241902C6495F}"/>
              </a:ext>
            </a:extLst>
          </p:cNvPr>
          <p:cNvSpPr/>
          <p:nvPr/>
        </p:nvSpPr>
        <p:spPr>
          <a:xfrm>
            <a:off x="5784322" y="1224718"/>
            <a:ext cx="304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Total observations – 2,326,809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80C3-A737-42AB-86EC-6FFA899EC548}"/>
              </a:ext>
            </a:extLst>
          </p:cNvPr>
          <p:cNvSpPr/>
          <p:nvPr/>
        </p:nvSpPr>
        <p:spPr>
          <a:xfrm>
            <a:off x="6337093" y="3826372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391716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7FB011-C7F0-4C83-B6A7-6F50D238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48828"/>
              </p:ext>
            </p:extLst>
          </p:nvPr>
        </p:nvGraphicFramePr>
        <p:xfrm>
          <a:off x="877478" y="2388302"/>
          <a:ext cx="7342597" cy="32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198">
                  <a:extLst>
                    <a:ext uri="{9D8B030D-6E8A-4147-A177-3AD203B41FA5}">
                      <a16:colId xmlns:a16="http://schemas.microsoft.com/office/drawing/2014/main" val="3809638196"/>
                    </a:ext>
                  </a:extLst>
                </a:gridCol>
                <a:gridCol w="2014599">
                  <a:extLst>
                    <a:ext uri="{9D8B030D-6E8A-4147-A177-3AD203B41FA5}">
                      <a16:colId xmlns:a16="http://schemas.microsoft.com/office/drawing/2014/main" val="34836965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1922361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07637166"/>
                    </a:ext>
                  </a:extLst>
                </a:gridCol>
              </a:tblGrid>
              <a:tr h="726800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83783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3.96 %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7408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3.32 %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4937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3.35 %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2742"/>
                  </a:ext>
                </a:extLst>
              </a:tr>
              <a:tr h="62584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W+T+Nac+Wd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3.61 %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972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4776-76B1-4271-A708-20E2CEC53E4C}"/>
              </a:ext>
            </a:extLst>
          </p:cNvPr>
          <p:cNvSpPr/>
          <p:nvPr/>
        </p:nvSpPr>
        <p:spPr>
          <a:xfrm>
            <a:off x="532039" y="1609799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CF9957-32D4-499D-80A1-A0A13912AFAF}"/>
              </a:ext>
            </a:extLst>
          </p:cNvPr>
          <p:cNvSpPr/>
          <p:nvPr/>
        </p:nvSpPr>
        <p:spPr>
          <a:xfrm>
            <a:off x="430053" y="5011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F804DD-E8CB-4606-BCD4-F47FD76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D48AAA-B15F-431F-B9A9-056B631AF8CD}"/>
              </a:ext>
            </a:extLst>
          </p:cNvPr>
          <p:cNvSpPr/>
          <p:nvPr/>
        </p:nvSpPr>
        <p:spPr>
          <a:xfrm>
            <a:off x="5022315" y="5011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120" y="160979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1294599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381C1A-26BB-48B5-A21B-CCEEBD172274}"/>
              </a:ext>
            </a:extLst>
          </p:cNvPr>
          <p:cNvSpPr txBox="1"/>
          <p:nvPr/>
        </p:nvSpPr>
        <p:spPr>
          <a:xfrm>
            <a:off x="3891280" y="4188946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121CC-E3FE-40F2-9927-AAC8609D483C}"/>
              </a:ext>
            </a:extLst>
          </p:cNvPr>
          <p:cNvSpPr txBox="1"/>
          <p:nvPr/>
        </p:nvSpPr>
        <p:spPr>
          <a:xfrm>
            <a:off x="450951" y="2430274"/>
            <a:ext cx="133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775FA-4B43-4466-8CB0-F2551D3A731C}"/>
              </a:ext>
            </a:extLst>
          </p:cNvPr>
          <p:cNvSpPr/>
          <p:nvPr/>
        </p:nvSpPr>
        <p:spPr>
          <a:xfrm>
            <a:off x="450950" y="472559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FFE29-B296-492A-A145-3FC73B0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24480" y="6520182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11D7A-9547-448E-9BB4-FB744201F91B}"/>
              </a:ext>
            </a:extLst>
          </p:cNvPr>
          <p:cNvSpPr/>
          <p:nvPr/>
        </p:nvSpPr>
        <p:spPr>
          <a:xfrm>
            <a:off x="5102225" y="47072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7EB50-EB0D-4A6F-8DFB-F5274F7C520A}"/>
              </a:ext>
            </a:extLst>
          </p:cNvPr>
          <p:cNvSpPr/>
          <p:nvPr/>
        </p:nvSpPr>
        <p:spPr>
          <a:xfrm>
            <a:off x="450951" y="4665402"/>
            <a:ext cx="8428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Wind Speed, Generator Speed, Ambient temperature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11EF480-5C68-4240-B58E-DCCC5CB98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88635"/>
              </p:ext>
            </p:extLst>
          </p:nvPr>
        </p:nvGraphicFramePr>
        <p:xfrm>
          <a:off x="1490811" y="1005737"/>
          <a:ext cx="7202238" cy="319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1557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66057"/>
              </p:ext>
            </p:extLst>
          </p:nvPr>
        </p:nvGraphicFramePr>
        <p:xfrm>
          <a:off x="851216" y="1733952"/>
          <a:ext cx="764392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08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912883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1704318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618214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71.09 (74.90)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4.73 % (4.99 %)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36.91 (39.60)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2.46 % (2.64 %)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G+W+T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32.70 (35.65)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2.18 % (2.37 %)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G+W+T+Ang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31.48 (34.69)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2.09 % (2.31 %)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G+W+T+Ang+Nac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34.07 (37.47)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2.27 % (2.49 %)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90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1148010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18723" y="629717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D8C73-1490-43B4-823B-54029AB6D130}"/>
              </a:ext>
            </a:extLst>
          </p:cNvPr>
          <p:cNvSpPr/>
          <p:nvPr/>
        </p:nvSpPr>
        <p:spPr>
          <a:xfrm>
            <a:off x="505279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0990" y="114801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347" y="5312247"/>
            <a:ext cx="813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</p:txBody>
      </p:sp>
    </p:spTree>
    <p:extLst>
      <p:ext uri="{BB962C8B-B14F-4D97-AF65-F5344CB8AC3E}">
        <p14:creationId xmlns:p14="http://schemas.microsoft.com/office/powerpoint/2010/main" val="2428160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213B3-56D6-4F37-ADF7-334C94825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17397"/>
              </p:ext>
            </p:extLst>
          </p:nvPr>
        </p:nvGraphicFramePr>
        <p:xfrm>
          <a:off x="851216" y="1565784"/>
          <a:ext cx="7643923" cy="3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09">
                  <a:extLst>
                    <a:ext uri="{9D8B030D-6E8A-4147-A177-3AD203B41FA5}">
                      <a16:colId xmlns:a16="http://schemas.microsoft.com/office/drawing/2014/main" val="1326819801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785584540"/>
                    </a:ext>
                  </a:extLst>
                </a:gridCol>
                <a:gridCol w="1630045">
                  <a:extLst>
                    <a:ext uri="{9D8B030D-6E8A-4147-A177-3AD203B41FA5}">
                      <a16:colId xmlns:a16="http://schemas.microsoft.com/office/drawing/2014/main" val="2851817289"/>
                    </a:ext>
                  </a:extLst>
                </a:gridCol>
                <a:gridCol w="2618214">
                  <a:extLst>
                    <a:ext uri="{9D8B030D-6E8A-4147-A177-3AD203B41FA5}">
                      <a16:colId xmlns:a16="http://schemas.microsoft.com/office/drawing/2014/main" val="2474956803"/>
                    </a:ext>
                  </a:extLst>
                </a:gridCol>
              </a:tblGrid>
              <a:tr h="791176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531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77.25 (83.12)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5.15 % (5.54 %)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37651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68.24 (74.50)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4.54 % (4.96 %)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9829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W+T+Nac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67.09 (73.49)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4.47 % (4.89 %)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682308"/>
                  </a:ext>
                </a:extLst>
              </a:tr>
              <a:tr h="681278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W+T+Wd+Nac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69.16 (75.28)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      4.61 % (5.01 %)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1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54F2FB3-5B3B-41E6-910E-881FD19989BE}"/>
              </a:ext>
            </a:extLst>
          </p:cNvPr>
          <p:cNvSpPr/>
          <p:nvPr/>
        </p:nvSpPr>
        <p:spPr>
          <a:xfrm>
            <a:off x="691117" y="994265"/>
            <a:ext cx="202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Average – 1 minute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27FC0-98AD-4FF4-BB04-19ACF263EDC3}"/>
              </a:ext>
            </a:extLst>
          </p:cNvPr>
          <p:cNvSpPr/>
          <p:nvPr/>
        </p:nvSpPr>
        <p:spPr>
          <a:xfrm>
            <a:off x="414494" y="464787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77BED-83BC-4939-9907-98790012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7283" y="659034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AEB2A-2F8A-44A6-857D-FB0B388FD602}"/>
              </a:ext>
            </a:extLst>
          </p:cNvPr>
          <p:cNvSpPr/>
          <p:nvPr/>
        </p:nvSpPr>
        <p:spPr>
          <a:xfrm>
            <a:off x="5113755" y="46478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</a:t>
            </a:r>
            <a:r>
              <a:rPr lang="en-US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9560" y="104072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216" y="5183092"/>
            <a:ext cx="764392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in the parenthesis</a:t>
            </a:r>
            <a:r>
              <a:rPr lang="en-US" dirty="0">
                <a:cs typeface="Arial" panose="020B0604020202020204" pitchFamily="34" charset="0"/>
              </a:rPr>
              <a:t>: 1-min model predicts on 1-min test data.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cs typeface="Arial" panose="020B0604020202020204" pitchFamily="34" charset="0"/>
              </a:rPr>
              <a:t>Values outside the parenthesis</a:t>
            </a:r>
            <a:r>
              <a:rPr lang="en-US" dirty="0">
                <a:cs typeface="Arial" panose="020B0604020202020204" pitchFamily="34" charset="0"/>
              </a:rPr>
              <a:t>: 1-min model predicts on 1-min resolution.  The 1-min predictions are averaged every 10-min and compare with 10-min test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90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251200" y="2377222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3742542" y="4435444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ABC96-6DDD-4683-8149-413463E45EAC}"/>
              </a:ext>
            </a:extLst>
          </p:cNvPr>
          <p:cNvSpPr/>
          <p:nvPr/>
        </p:nvSpPr>
        <p:spPr>
          <a:xfrm>
            <a:off x="5158105" y="46303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B0B3-4D8C-4261-B5A1-0E166B63FFC9}"/>
              </a:ext>
            </a:extLst>
          </p:cNvPr>
          <p:cNvSpPr/>
          <p:nvPr/>
        </p:nvSpPr>
        <p:spPr>
          <a:xfrm>
            <a:off x="393800" y="4882212"/>
            <a:ext cx="8409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Generator Speed, Wind Speed, Ambient temperature and Turbine Blade Angle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Speed, Ambient temperature and Nacelle Position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D35B23-6438-4E77-92B0-05648D5BE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743427"/>
              </p:ext>
            </p:extLst>
          </p:nvPr>
        </p:nvGraphicFramePr>
        <p:xfrm>
          <a:off x="1291776" y="924427"/>
          <a:ext cx="7403725" cy="358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4069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318977" y="2975828"/>
            <a:ext cx="11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733372" y="5372842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479525" y="402034"/>
            <a:ext cx="397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Comparison – 10 mins vs 1 min(Average)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4795" y="653954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A88F59-2DED-45B8-9950-CB16DDA67D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174085"/>
              </p:ext>
            </p:extLst>
          </p:nvPr>
        </p:nvGraphicFramePr>
        <p:xfrm>
          <a:off x="1429186" y="1006856"/>
          <a:ext cx="7156014" cy="430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4264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5959-3DF0-4524-8919-AF245E1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04160" y="651954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F3CA0-67AD-4488-B00E-75BA3AF360BC}"/>
              </a:ext>
            </a:extLst>
          </p:cNvPr>
          <p:cNvSpPr/>
          <p:nvPr/>
        </p:nvSpPr>
        <p:spPr>
          <a:xfrm>
            <a:off x="3836946" y="5614710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41325-CE2E-46E0-80BF-037B6D200BFB}"/>
              </a:ext>
            </a:extLst>
          </p:cNvPr>
          <p:cNvSpPr/>
          <p:nvPr/>
        </p:nvSpPr>
        <p:spPr>
          <a:xfrm>
            <a:off x="457200" y="2950804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9058E-AF74-42B0-8DDC-7D82672837F1}"/>
              </a:ext>
            </a:extLst>
          </p:cNvPr>
          <p:cNvSpPr/>
          <p:nvPr/>
        </p:nvSpPr>
        <p:spPr>
          <a:xfrm>
            <a:off x="340003" y="460729"/>
            <a:ext cx="399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– 10 mins vs 1 min(Average)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90D5BC-0B3B-45FD-853F-671E7F4C4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17049"/>
              </p:ext>
            </p:extLst>
          </p:nvPr>
        </p:nvGraphicFramePr>
        <p:xfrm>
          <a:off x="1626781" y="1244009"/>
          <a:ext cx="6943061" cy="4370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411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90922"/>
              </p:ext>
            </p:extLst>
          </p:nvPr>
        </p:nvGraphicFramePr>
        <p:xfrm>
          <a:off x="877479" y="2202768"/>
          <a:ext cx="7389042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65.97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4.39 %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G+W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2.58 %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G+W+T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2.42 %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G+W+T+Ang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G+W+T+Ang+Nac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2.92 %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466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315627" y="1363328"/>
            <a:ext cx="466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minutes and average 10 mins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352280" y="1341106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AF8A1-A8AC-439F-8BBD-3D2D9F3CAD2B}"/>
              </a:ext>
            </a:extLst>
          </p:cNvPr>
          <p:cNvSpPr/>
          <p:nvPr/>
        </p:nvSpPr>
        <p:spPr>
          <a:xfrm>
            <a:off x="51340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</p:spTree>
    <p:extLst>
      <p:ext uri="{BB962C8B-B14F-4D97-AF65-F5344CB8AC3E}">
        <p14:creationId xmlns:p14="http://schemas.microsoft.com/office/powerpoint/2010/main" val="3191799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19318-42B0-4631-8DF9-87B2A4C5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14401"/>
              </p:ext>
            </p:extLst>
          </p:nvPr>
        </p:nvGraphicFramePr>
        <p:xfrm>
          <a:off x="877479" y="2202768"/>
          <a:ext cx="7389042" cy="365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889">
                  <a:extLst>
                    <a:ext uri="{9D8B030D-6E8A-4147-A177-3AD203B41FA5}">
                      <a16:colId xmlns:a16="http://schemas.microsoft.com/office/drawing/2014/main" val="396892720"/>
                    </a:ext>
                  </a:extLst>
                </a:gridCol>
                <a:gridCol w="2064432">
                  <a:extLst>
                    <a:ext uri="{9D8B030D-6E8A-4147-A177-3AD203B41FA5}">
                      <a16:colId xmlns:a16="http://schemas.microsoft.com/office/drawing/2014/main" val="348509971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432106807"/>
                    </a:ext>
                  </a:extLst>
                </a:gridCol>
                <a:gridCol w="2541996">
                  <a:extLst>
                    <a:ext uri="{9D8B030D-6E8A-4147-A177-3AD203B41FA5}">
                      <a16:colId xmlns:a16="http://schemas.microsoft.com/office/drawing/2014/main" val="19704837"/>
                    </a:ext>
                  </a:extLst>
                </a:gridCol>
              </a:tblGrid>
              <a:tr h="823411">
                <a:tc>
                  <a:txBody>
                    <a:bodyPr/>
                    <a:lstStyle/>
                    <a:p>
                      <a:r>
                        <a:rPr lang="en-US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2160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4.83 %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96413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4.28 %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1444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4.34 %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96089"/>
                  </a:ext>
                </a:extLst>
              </a:tr>
              <a:tr h="7090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W+T+Nac+Wd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4.56 %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6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917420-BE7A-48EE-9E81-F16E83BF7389}"/>
              </a:ext>
            </a:extLst>
          </p:cNvPr>
          <p:cNvSpPr/>
          <p:nvPr/>
        </p:nvSpPr>
        <p:spPr>
          <a:xfrm>
            <a:off x="489050" y="1371572"/>
            <a:ext cx="425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Down sample – 1 min and average 10 mins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768A3-4326-4265-A8A5-4634BD1D3E36}"/>
              </a:ext>
            </a:extLst>
          </p:cNvPr>
          <p:cNvSpPr/>
          <p:nvPr/>
        </p:nvSpPr>
        <p:spPr>
          <a:xfrm>
            <a:off x="489050" y="47944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F2C9F-A5E2-4789-A0A6-B3F71E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144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F3291-5968-4189-B612-C88E21BF1095}"/>
              </a:ext>
            </a:extLst>
          </p:cNvPr>
          <p:cNvSpPr/>
          <p:nvPr/>
        </p:nvSpPr>
        <p:spPr>
          <a:xfrm>
            <a:off x="5184875" y="4794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D7892-E3CF-4A04-B015-8BB456894C99}"/>
              </a:ext>
            </a:extLst>
          </p:cNvPr>
          <p:cNvSpPr/>
          <p:nvPr/>
        </p:nvSpPr>
        <p:spPr>
          <a:xfrm>
            <a:off x="6199880" y="1332550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</p:spTree>
    <p:extLst>
      <p:ext uri="{BB962C8B-B14F-4D97-AF65-F5344CB8AC3E}">
        <p14:creationId xmlns:p14="http://schemas.microsoft.com/office/powerpoint/2010/main" val="2290698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608F34-AB39-40D8-A83B-4A3DE0272386}"/>
              </a:ext>
            </a:extLst>
          </p:cNvPr>
          <p:cNvSpPr txBox="1"/>
          <p:nvPr/>
        </p:nvSpPr>
        <p:spPr>
          <a:xfrm>
            <a:off x="318977" y="2444580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CF4AE-A0EF-45A1-9C39-B8E5AAD6B007}"/>
              </a:ext>
            </a:extLst>
          </p:cNvPr>
          <p:cNvSpPr txBox="1"/>
          <p:nvPr/>
        </p:nvSpPr>
        <p:spPr>
          <a:xfrm>
            <a:off x="3281679" y="4235990"/>
            <a:ext cx="342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C8A6D1-AFE6-4403-A07F-03AB6287B61C}"/>
              </a:ext>
            </a:extLst>
          </p:cNvPr>
          <p:cNvSpPr/>
          <p:nvPr/>
        </p:nvSpPr>
        <p:spPr>
          <a:xfrm>
            <a:off x="393800" y="46303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7601-69D9-4FB9-9EE0-364F9F1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60039" y="6533515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59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5FE4C-FDAC-41A5-BA0D-D5B59839C5C7}"/>
              </a:ext>
            </a:extLst>
          </p:cNvPr>
          <p:cNvSpPr/>
          <p:nvPr/>
        </p:nvSpPr>
        <p:spPr>
          <a:xfrm>
            <a:off x="5147945" y="456168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6E89B-9B14-42A7-843C-6C360C834CE7}"/>
              </a:ext>
            </a:extLst>
          </p:cNvPr>
          <p:cNvSpPr/>
          <p:nvPr/>
        </p:nvSpPr>
        <p:spPr>
          <a:xfrm>
            <a:off x="318977" y="4647506"/>
            <a:ext cx="8729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 : -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Best model predictors for Model 1  – Generator Speed, Wind Speed and Ambient temperature</a:t>
            </a:r>
          </a:p>
          <a:p>
            <a:pPr marL="342900" indent="-342900">
              <a:buFontTx/>
              <a:buAutoNum type="arabicParenR"/>
            </a:pPr>
            <a:r>
              <a:rPr lang="en-US" b="1" dirty="0"/>
              <a:t>Best model predictors for Model 2  – Wind Speed and Ambient temperature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383C3F4-15B6-4A5E-817A-203E68629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617225"/>
              </p:ext>
            </p:extLst>
          </p:nvPr>
        </p:nvGraphicFramePr>
        <p:xfrm>
          <a:off x="1360968" y="927913"/>
          <a:ext cx="7464055" cy="338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0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82FD6-7A5C-4560-98EE-A04A23D9B1B7}"/>
              </a:ext>
            </a:extLst>
          </p:cNvPr>
          <p:cNvSpPr txBox="1"/>
          <p:nvPr/>
        </p:nvSpPr>
        <p:spPr>
          <a:xfrm>
            <a:off x="538480" y="477520"/>
            <a:ext cx="2448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A8AD-8D99-4C11-949A-24C6499B99DB}"/>
              </a:ext>
            </a:extLst>
          </p:cNvPr>
          <p:cNvSpPr txBox="1"/>
          <p:nvPr/>
        </p:nvSpPr>
        <p:spPr>
          <a:xfrm>
            <a:off x="5421516" y="221506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DEB4A-D1CA-43B7-A133-17AFE3E1ACD2}"/>
              </a:ext>
            </a:extLst>
          </p:cNvPr>
          <p:cNvSpPr/>
          <p:nvPr/>
        </p:nvSpPr>
        <p:spPr>
          <a:xfrm>
            <a:off x="2541167" y="4898365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9002-70FB-4336-9DC9-857A241B5612}"/>
              </a:ext>
            </a:extLst>
          </p:cNvPr>
          <p:cNvSpPr txBox="1"/>
          <p:nvPr/>
        </p:nvSpPr>
        <p:spPr>
          <a:xfrm>
            <a:off x="1036320" y="1045414"/>
            <a:ext cx="224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0274-D927-4331-BB11-5F609D0D45FB}"/>
              </a:ext>
            </a:extLst>
          </p:cNvPr>
          <p:cNvSpPr txBox="1"/>
          <p:nvPr/>
        </p:nvSpPr>
        <p:spPr>
          <a:xfrm>
            <a:off x="5517877" y="2489381"/>
            <a:ext cx="80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E76E1-470B-47DA-BF3F-DC53E420904B}"/>
              </a:ext>
            </a:extLst>
          </p:cNvPr>
          <p:cNvSpPr/>
          <p:nvPr/>
        </p:nvSpPr>
        <p:spPr>
          <a:xfrm>
            <a:off x="2634387" y="5138443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F272F36-A138-40B5-A3FD-0648AC3A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5053" y="653986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z="1800" smtClean="0"/>
              <a:t>6</a:t>
            </a:fld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15412-F627-4610-B5A3-E51410C628BC}"/>
              </a:ext>
            </a:extLst>
          </p:cNvPr>
          <p:cNvSpPr/>
          <p:nvPr/>
        </p:nvSpPr>
        <p:spPr>
          <a:xfrm>
            <a:off x="6997728" y="109869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A7B227-AD3A-46E7-AB44-9946C9F17F67}"/>
              </a:ext>
            </a:extLst>
          </p:cNvPr>
          <p:cNvSpPr/>
          <p:nvPr/>
        </p:nvSpPr>
        <p:spPr>
          <a:xfrm>
            <a:off x="4429741" y="350236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75D29C-9207-44DF-8338-94717F5DF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9945"/>
          <a:stretch/>
        </p:blipFill>
        <p:spPr>
          <a:xfrm>
            <a:off x="3281680" y="3927111"/>
            <a:ext cx="3135516" cy="25760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F5AB09-E03B-4D6F-8687-C7991C653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12" b="18526"/>
          <a:stretch/>
        </p:blipFill>
        <p:spPr>
          <a:xfrm>
            <a:off x="6126136" y="1489412"/>
            <a:ext cx="2885784" cy="25136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EFEEA4-BDAC-4D0C-850B-E0ED0E3C55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58" b="20515"/>
          <a:stretch/>
        </p:blipFill>
        <p:spPr>
          <a:xfrm>
            <a:off x="1097493" y="1462409"/>
            <a:ext cx="2701657" cy="254063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05D62E-D024-40F1-BCAB-B11F1230A6A3}"/>
              </a:ext>
            </a:extLst>
          </p:cNvPr>
          <p:cNvSpPr/>
          <p:nvPr/>
        </p:nvSpPr>
        <p:spPr>
          <a:xfrm>
            <a:off x="528664" y="2630436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D5D5C-F719-4008-9AE2-CF3B3D03623C}"/>
              </a:ext>
            </a:extLst>
          </p:cNvPr>
          <p:cNvSpPr/>
          <p:nvPr/>
        </p:nvSpPr>
        <p:spPr>
          <a:xfrm>
            <a:off x="463198" y="2352600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1975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2A58BF-0FDA-4AFA-B157-ED655BAECA14}"/>
              </a:ext>
            </a:extLst>
          </p:cNvPr>
          <p:cNvSpPr txBox="1"/>
          <p:nvPr/>
        </p:nvSpPr>
        <p:spPr>
          <a:xfrm>
            <a:off x="568960" y="3423920"/>
            <a:ext cx="114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9EA23-050D-420F-85ED-9CD0129CDBEC}"/>
              </a:ext>
            </a:extLst>
          </p:cNvPr>
          <p:cNvSpPr txBox="1"/>
          <p:nvPr/>
        </p:nvSpPr>
        <p:spPr>
          <a:xfrm>
            <a:off x="3651633" y="543325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D6F0D8-58C9-46FF-8ECD-ECBAD0AA914C}"/>
              </a:ext>
            </a:extLst>
          </p:cNvPr>
          <p:cNvSpPr/>
          <p:nvPr/>
        </p:nvSpPr>
        <p:spPr>
          <a:xfrm>
            <a:off x="230428" y="448558"/>
            <a:ext cx="6100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562CD-A123-4839-80A0-B562AE96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62751" y="6498909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226B5D-B6EF-4A60-9489-F8DCE6220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39171"/>
              </p:ext>
            </p:extLst>
          </p:nvPr>
        </p:nvGraphicFramePr>
        <p:xfrm>
          <a:off x="1637414" y="1350334"/>
          <a:ext cx="6937625" cy="408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8287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CF1B7-BE1F-47C7-853C-4EF5E5C5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2080" y="651954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B481C-A61A-4EA6-B583-3E9E5C5B7587}"/>
              </a:ext>
            </a:extLst>
          </p:cNvPr>
          <p:cNvSpPr/>
          <p:nvPr/>
        </p:nvSpPr>
        <p:spPr>
          <a:xfrm>
            <a:off x="589596" y="3462774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RMSE (%)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4462E1-27CB-45BC-8D76-CFD3D1CCAE6D}"/>
              </a:ext>
            </a:extLst>
          </p:cNvPr>
          <p:cNvSpPr/>
          <p:nvPr/>
        </p:nvSpPr>
        <p:spPr>
          <a:xfrm>
            <a:off x="3598540" y="5347074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Predictors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CC726-9678-4D47-B1DB-E7EE0B62FE7C}"/>
              </a:ext>
            </a:extLst>
          </p:cNvPr>
          <p:cNvSpPr/>
          <p:nvPr/>
        </p:nvSpPr>
        <p:spPr>
          <a:xfrm>
            <a:off x="223520" y="454095"/>
            <a:ext cx="774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Comparison – 10 mins average vs 10 mins average(down sample 1 min)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108AD6-C5A5-4BA3-9C65-0EDE78C41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193540"/>
              </p:ext>
            </p:extLst>
          </p:nvPr>
        </p:nvGraphicFramePr>
        <p:xfrm>
          <a:off x="1673546" y="1169580"/>
          <a:ext cx="6970723" cy="423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0924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54AA36-0B6D-45EB-8CA7-F2B541698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74247"/>
              </p:ext>
            </p:extLst>
          </p:nvPr>
        </p:nvGraphicFramePr>
        <p:xfrm>
          <a:off x="232304" y="1369441"/>
          <a:ext cx="4135119" cy="491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0">
                  <a:extLst>
                    <a:ext uri="{9D8B030D-6E8A-4147-A177-3AD203B41FA5}">
                      <a16:colId xmlns:a16="http://schemas.microsoft.com/office/drawing/2014/main" val="626824361"/>
                    </a:ext>
                  </a:extLst>
                </a:gridCol>
                <a:gridCol w="1007736">
                  <a:extLst>
                    <a:ext uri="{9D8B030D-6E8A-4147-A177-3AD203B41FA5}">
                      <a16:colId xmlns:a16="http://schemas.microsoft.com/office/drawing/2014/main" val="647630306"/>
                    </a:ext>
                  </a:extLst>
                </a:gridCol>
                <a:gridCol w="1418923">
                  <a:extLst>
                    <a:ext uri="{9D8B030D-6E8A-4147-A177-3AD203B41FA5}">
                      <a16:colId xmlns:a16="http://schemas.microsoft.com/office/drawing/2014/main" val="139487554"/>
                    </a:ext>
                  </a:extLst>
                </a:gridCol>
              </a:tblGrid>
              <a:tr h="7692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RMSE</a:t>
                      </a:r>
                      <a:b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60322"/>
                  </a:ext>
                </a:extLst>
              </a:tr>
              <a:tr h="725641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31.48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(34.69)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2.09 %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(2.31 %)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00246"/>
                  </a:ext>
                </a:extLst>
              </a:tr>
              <a:tr h="13476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29.29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1.95 %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416552"/>
                  </a:ext>
                </a:extLst>
              </a:tr>
              <a:tr h="13476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36.33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2.42 %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34176"/>
                  </a:ext>
                </a:extLst>
              </a:tr>
              <a:tr h="725641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59.11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73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21DDF4-3749-48EB-B97D-9646F981F46A}"/>
              </a:ext>
            </a:extLst>
          </p:cNvPr>
          <p:cNvSpPr txBox="1"/>
          <p:nvPr/>
        </p:nvSpPr>
        <p:spPr>
          <a:xfrm>
            <a:off x="399415" y="481965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6D734-5D37-4817-96C9-65D43AF0FD66}"/>
              </a:ext>
            </a:extLst>
          </p:cNvPr>
          <p:cNvSpPr txBox="1"/>
          <p:nvPr/>
        </p:nvSpPr>
        <p:spPr>
          <a:xfrm>
            <a:off x="1009370" y="987262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C0146-D5EC-48D0-936E-F41671F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04757" y="6550752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7CF1EF-11C2-4673-AA66-9552551B6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44971"/>
              </p:ext>
            </p:extLst>
          </p:nvPr>
        </p:nvGraphicFramePr>
        <p:xfrm>
          <a:off x="4776577" y="1390154"/>
          <a:ext cx="4135119" cy="4895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0">
                  <a:extLst>
                    <a:ext uri="{9D8B030D-6E8A-4147-A177-3AD203B41FA5}">
                      <a16:colId xmlns:a16="http://schemas.microsoft.com/office/drawing/2014/main" val="555609546"/>
                    </a:ext>
                  </a:extLst>
                </a:gridCol>
                <a:gridCol w="1007736">
                  <a:extLst>
                    <a:ext uri="{9D8B030D-6E8A-4147-A177-3AD203B41FA5}">
                      <a16:colId xmlns:a16="http://schemas.microsoft.com/office/drawing/2014/main" val="4010442279"/>
                    </a:ext>
                  </a:extLst>
                </a:gridCol>
                <a:gridCol w="1418923">
                  <a:extLst>
                    <a:ext uri="{9D8B030D-6E8A-4147-A177-3AD203B41FA5}">
                      <a16:colId xmlns:a16="http://schemas.microsoft.com/office/drawing/2014/main" val="3492681100"/>
                    </a:ext>
                  </a:extLst>
                </a:gridCol>
              </a:tblGrid>
              <a:tr h="7323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RMSE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    RMSE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2619"/>
                  </a:ext>
                </a:extLst>
              </a:tr>
              <a:tr h="73233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67.09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(73.49)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4.47 %</a:t>
                      </a:r>
                    </a:p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(4.89 %)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186980"/>
                  </a:ext>
                </a:extLst>
              </a:tr>
              <a:tr h="134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  49.88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trike="noStrike" dirty="0">
                          <a:latin typeface="+mn-lt"/>
                          <a:cs typeface="Arial" panose="020B0604020202020204" pitchFamily="34" charset="0"/>
                        </a:rPr>
                        <a:t>3.32 %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175976"/>
                  </a:ext>
                </a:extLst>
              </a:tr>
              <a:tr h="134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64.27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4.28 %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88676"/>
                  </a:ext>
                </a:extLst>
              </a:tr>
              <a:tr h="732334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6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59.11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159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37C29FD-2AF8-48CB-967F-C1C5564A15C0}"/>
              </a:ext>
            </a:extLst>
          </p:cNvPr>
          <p:cNvSpPr/>
          <p:nvPr/>
        </p:nvSpPr>
        <p:spPr>
          <a:xfrm>
            <a:off x="5603689" y="983578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2: Not using 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47477-8DB2-41A0-AB52-95C6EF49C01A}"/>
              </a:ext>
            </a:extLst>
          </p:cNvPr>
          <p:cNvSpPr/>
          <p:nvPr/>
        </p:nvSpPr>
        <p:spPr>
          <a:xfrm>
            <a:off x="3878735" y="469117"/>
            <a:ext cx="211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– 1 Data Only</a:t>
            </a:r>
          </a:p>
        </p:txBody>
      </p:sp>
    </p:spTree>
    <p:extLst>
      <p:ext uri="{BB962C8B-B14F-4D97-AF65-F5344CB8AC3E}">
        <p14:creationId xmlns:p14="http://schemas.microsoft.com/office/powerpoint/2010/main" val="3347343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D0F8-9B40-4081-A530-F8A0FB2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003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EC646-AE62-4DBB-88E2-5D99D365AD5D}"/>
              </a:ext>
            </a:extLst>
          </p:cNvPr>
          <p:cNvSpPr/>
          <p:nvPr/>
        </p:nvSpPr>
        <p:spPr>
          <a:xfrm>
            <a:off x="185738" y="1068229"/>
            <a:ext cx="87725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Power curve modelling : two phases – Data Cleaning and Data Modelling</a:t>
            </a:r>
          </a:p>
          <a:p>
            <a:r>
              <a:rPr lang="en-US" b="1" dirty="0"/>
              <a:t>                                                         </a:t>
            </a:r>
            <a:r>
              <a:rPr lang="en-US" b="1" u="sng" dirty="0"/>
              <a:t>Data Cleaning</a:t>
            </a:r>
          </a:p>
          <a:p>
            <a:r>
              <a:rPr lang="en-US" dirty="0"/>
              <a:t>Data Exploration and visualization laid the basis to filter important states of features. The three major ones are:</a:t>
            </a:r>
          </a:p>
          <a:p>
            <a:pPr marL="342900" indent="-342900">
              <a:buAutoNum type="arabicParenR"/>
            </a:pPr>
            <a:r>
              <a:rPr lang="en-US" b="1" dirty="0"/>
              <a:t>Turbine State – 5                  2) Power Limitation – 0              3) Data Valid - 1</a:t>
            </a:r>
          </a:p>
          <a:p>
            <a:r>
              <a:rPr lang="en-US" dirty="0"/>
              <a:t>The above filtering reduced the data-set by approximately 33%.</a:t>
            </a:r>
          </a:p>
          <a:p>
            <a:r>
              <a:rPr lang="en-US" b="1" u="sng" dirty="0"/>
              <a:t> </a:t>
            </a:r>
            <a:r>
              <a:rPr lang="en-US" b="1" dirty="0"/>
              <a:t>                                                        </a:t>
            </a:r>
            <a:r>
              <a:rPr lang="en-US" b="1" u="sng" dirty="0"/>
              <a:t>Data Modelling</a:t>
            </a:r>
          </a:p>
          <a:p>
            <a:r>
              <a:rPr lang="en-US" dirty="0"/>
              <a:t>The analysis was carried out on </a:t>
            </a:r>
            <a:r>
              <a:rPr lang="en-US" u="sng" dirty="0"/>
              <a:t>1 minute</a:t>
            </a:r>
            <a:r>
              <a:rPr lang="en-US" dirty="0"/>
              <a:t> averaged data and </a:t>
            </a:r>
            <a:r>
              <a:rPr lang="en-US" u="sng" dirty="0"/>
              <a:t>10 minutes</a:t>
            </a:r>
            <a:r>
              <a:rPr lang="en-US" dirty="0"/>
              <a:t> averaged data using </a:t>
            </a:r>
            <a:r>
              <a:rPr lang="en-US" u="sng" dirty="0"/>
              <a:t>KNN</a:t>
            </a:r>
            <a:r>
              <a:rPr lang="en-US" dirty="0"/>
              <a:t>.</a:t>
            </a:r>
          </a:p>
          <a:p>
            <a:r>
              <a:rPr lang="en-US" b="1" dirty="0"/>
              <a:t>1 minute: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 minute average data predicted the power produced with the best RMSE error of 2.31 % using generator speed and 4.89 % without using generator speed</a:t>
            </a:r>
          </a:p>
          <a:p>
            <a:r>
              <a:rPr lang="en-US" dirty="0"/>
              <a:t>                  2)</a:t>
            </a:r>
            <a:r>
              <a:rPr lang="en-US" b="1" dirty="0"/>
              <a:t> </a:t>
            </a:r>
            <a:r>
              <a:rPr lang="en-US" dirty="0"/>
              <a:t>1 minute prediction and 10 minutes average test data predicted the power produced with the best RMSE error of 2.09 % using generator speed and 4.47 % without using generator speed</a:t>
            </a:r>
          </a:p>
          <a:p>
            <a:r>
              <a:rPr lang="en-US" dirty="0"/>
              <a:t>                  3)</a:t>
            </a:r>
            <a:r>
              <a:rPr lang="en-US" b="1" dirty="0"/>
              <a:t> </a:t>
            </a:r>
            <a:r>
              <a:rPr lang="en-US" dirty="0"/>
              <a:t>1 minute down sample and 10 minutes average data predicted the power produced with the best RMSE error of 2.42 % using generator speed and 4.28 % without using generator speed</a:t>
            </a:r>
          </a:p>
          <a:p>
            <a:r>
              <a:rPr lang="en-US" b="1" dirty="0"/>
              <a:t>10 minutes: </a:t>
            </a:r>
            <a:r>
              <a:rPr lang="en-US" dirty="0"/>
              <a:t>1)</a:t>
            </a:r>
            <a:r>
              <a:rPr lang="en-US" b="1" dirty="0"/>
              <a:t> </a:t>
            </a:r>
            <a:r>
              <a:rPr lang="en-US" dirty="0"/>
              <a:t>10 minutes average data predicted the power produced with the best RMSE error of 1.95 % using generator speed and 3.32 % without using generator speed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66576-135B-44A6-8410-2E52EEA0610F}"/>
              </a:ext>
            </a:extLst>
          </p:cNvPr>
          <p:cNvSpPr txBox="1"/>
          <p:nvPr/>
        </p:nvSpPr>
        <p:spPr>
          <a:xfrm>
            <a:off x="185738" y="44767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1013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84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– Using 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3901"/>
              </p:ext>
            </p:extLst>
          </p:nvPr>
        </p:nvGraphicFramePr>
        <p:xfrm>
          <a:off x="314324" y="1074739"/>
          <a:ext cx="85439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5920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1.94%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(2.10%)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2.02 %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(2.18 %)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2.09 %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(2.31 %)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734817"/>
                  </a:ext>
                </a:extLst>
              </a:tr>
              <a:tr h="9868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1.95 %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7612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2.31 %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2.42 %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94676"/>
                  </a:ext>
                </a:extLst>
              </a:tr>
              <a:tr h="535696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4.37%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816C11-4B45-42B9-92CA-847851181CF7}"/>
              </a:ext>
            </a:extLst>
          </p:cNvPr>
          <p:cNvSpPr txBox="1"/>
          <p:nvPr/>
        </p:nvSpPr>
        <p:spPr>
          <a:xfrm>
            <a:off x="219075" y="5372419"/>
            <a:ext cx="861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The analysis gives a clear picture of 10 minute average data being consistent and best in terms of prediction</a:t>
            </a:r>
          </a:p>
          <a:p>
            <a:pPr marL="342900" indent="-342900">
              <a:buAutoNum type="arabicParenR"/>
            </a:pPr>
            <a:r>
              <a:rPr lang="en-US" dirty="0"/>
              <a:t>The 1 minute average data with RMSE calculated on 10 minute averaged test data does better than normal 1 minute data prediction and error calculation</a:t>
            </a:r>
          </a:p>
        </p:txBody>
      </p:sp>
    </p:spTree>
    <p:extLst>
      <p:ext uri="{BB962C8B-B14F-4D97-AF65-F5344CB8AC3E}">
        <p14:creationId xmlns:p14="http://schemas.microsoft.com/office/powerpoint/2010/main" val="11686766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D887-6CF3-4963-B464-8F5B513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05125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F874-AD1B-4BE3-8806-EDAD103DD251}"/>
              </a:ext>
            </a:extLst>
          </p:cNvPr>
          <p:cNvSpPr txBox="1"/>
          <p:nvPr/>
        </p:nvSpPr>
        <p:spPr>
          <a:xfrm>
            <a:off x="314325" y="43815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– Not Using 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52A111-CEFE-4AD9-8460-393E567A8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1869"/>
              </p:ext>
            </p:extLst>
          </p:nvPr>
        </p:nvGraphicFramePr>
        <p:xfrm>
          <a:off x="314324" y="1074739"/>
          <a:ext cx="85439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715">
                  <a:extLst>
                    <a:ext uri="{9D8B030D-6E8A-4147-A177-3AD203B41FA5}">
                      <a16:colId xmlns:a16="http://schemas.microsoft.com/office/drawing/2014/main" val="1873551202"/>
                    </a:ext>
                  </a:extLst>
                </a:gridCol>
                <a:gridCol w="1991679">
                  <a:extLst>
                    <a:ext uri="{9D8B030D-6E8A-4147-A177-3AD203B41FA5}">
                      <a16:colId xmlns:a16="http://schemas.microsoft.com/office/drawing/2014/main" val="3890489821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349989416"/>
                    </a:ext>
                  </a:extLst>
                </a:gridCol>
                <a:gridCol w="2182765">
                  <a:extLst>
                    <a:ext uri="{9D8B030D-6E8A-4147-A177-3AD203B41FA5}">
                      <a16:colId xmlns:a16="http://schemas.microsoft.com/office/drawing/2014/main" val="3582957916"/>
                    </a:ext>
                  </a:extLst>
                </a:gridCol>
              </a:tblGrid>
              <a:tr h="57619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34(2016)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Turbine – 34(2018)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 RMSE(%)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Turbine – 61(2018)</a:t>
                      </a:r>
                    </a:p>
                    <a:p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         RMSE(%)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54415"/>
                  </a:ext>
                </a:extLst>
              </a:tr>
              <a:tr h="576195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 min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3.70% 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(4.00%)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3.31 %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(3.59 %)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4.47 %</a:t>
                      </a:r>
                    </a:p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(4.89 %)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734817"/>
                  </a:ext>
                </a:extLst>
              </a:tr>
              <a:tr h="1070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2.50 %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dirty="0">
                          <a:latin typeface="+mn-lt"/>
                          <a:cs typeface="Arial" panose="020B0604020202020204" pitchFamily="34" charset="0"/>
                        </a:rPr>
                        <a:t>3.32 %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87951"/>
                  </a:ext>
                </a:extLst>
              </a:tr>
              <a:tr h="10700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KNN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average (down sample 1 min)</a:t>
                      </a:r>
                    </a:p>
                    <a:p>
                      <a:endParaRPr lang="en-US" sz="18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3.09 %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4.28 %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94676"/>
                  </a:ext>
                </a:extLst>
              </a:tr>
              <a:tr h="576195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BINNING – 10 </a:t>
                      </a:r>
                      <a:r>
                        <a:rPr lang="en-US" sz="1800" b="0" dirty="0" err="1">
                          <a:latin typeface="+mn-lt"/>
                          <a:cs typeface="Arial" panose="020B0604020202020204" pitchFamily="34" charset="0"/>
                        </a:rPr>
                        <a:t>mins</a:t>
                      </a:r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3.93%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  4.37 %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  <a:cs typeface="Arial" panose="020B0604020202020204" pitchFamily="34" charset="0"/>
                        </a:rPr>
                        <a:t>3.94 %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5573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26F94D-2D2A-4174-A979-B0DF84362E20}"/>
              </a:ext>
            </a:extLst>
          </p:cNvPr>
          <p:cNvSpPr/>
          <p:nvPr/>
        </p:nvSpPr>
        <p:spPr>
          <a:xfrm>
            <a:off x="161922" y="5380672"/>
            <a:ext cx="8696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Not using generator speed does lack in predictive capability and shows some variation in the results across different data</a:t>
            </a:r>
          </a:p>
          <a:p>
            <a:pPr marL="342900" indent="-342900">
              <a:buAutoNum type="arabicParenR"/>
            </a:pPr>
            <a:r>
              <a:rPr lang="en-US" dirty="0"/>
              <a:t>It seems that be it any case(using generator speed or not) 10 minute average data shows a better predictive capability.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7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0230B-DA9A-444A-B215-BA400B5A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C08CB-43E8-4EF4-8A4F-063A528E1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" t="12168" r="4236" b="13951"/>
          <a:stretch/>
        </p:blipFill>
        <p:spPr>
          <a:xfrm>
            <a:off x="690881" y="1160433"/>
            <a:ext cx="4003039" cy="2669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54AB6-C282-4866-AE7B-FF42980F7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5" t="12123" r="4698" b="11325"/>
          <a:stretch/>
        </p:blipFill>
        <p:spPr>
          <a:xfrm>
            <a:off x="5350226" y="1160433"/>
            <a:ext cx="3773454" cy="266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D0C81-7964-4470-A894-522CB390E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8" b="9402"/>
          <a:stretch/>
        </p:blipFill>
        <p:spPr>
          <a:xfrm>
            <a:off x="2438401" y="3796354"/>
            <a:ext cx="4856480" cy="2743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0FCD25-A678-4838-88CE-9FE06282AF93}"/>
              </a:ext>
            </a:extLst>
          </p:cNvPr>
          <p:cNvSpPr/>
          <p:nvPr/>
        </p:nvSpPr>
        <p:spPr>
          <a:xfrm>
            <a:off x="1764807" y="50223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787E5-8B6C-4577-B5A5-D58840724682}"/>
              </a:ext>
            </a:extLst>
          </p:cNvPr>
          <p:cNvSpPr/>
          <p:nvPr/>
        </p:nvSpPr>
        <p:spPr>
          <a:xfrm>
            <a:off x="1830273" y="532823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98F2-EA16-4533-BDF5-A483ED5DEFFF}"/>
              </a:ext>
            </a:extLst>
          </p:cNvPr>
          <p:cNvSpPr/>
          <p:nvPr/>
        </p:nvSpPr>
        <p:spPr>
          <a:xfrm>
            <a:off x="0" y="2094596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53AF0-2B00-423F-905A-FF185AD14654}"/>
              </a:ext>
            </a:extLst>
          </p:cNvPr>
          <p:cNvSpPr/>
          <p:nvPr/>
        </p:nvSpPr>
        <p:spPr>
          <a:xfrm>
            <a:off x="71120" y="2310710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0F817-A565-4CD9-8A67-C4CF831F6501}"/>
              </a:ext>
            </a:extLst>
          </p:cNvPr>
          <p:cNvSpPr/>
          <p:nvPr/>
        </p:nvSpPr>
        <p:spPr>
          <a:xfrm>
            <a:off x="4628454" y="1941378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84574-53BB-40E8-BD35-4CA13D96D95F}"/>
              </a:ext>
            </a:extLst>
          </p:cNvPr>
          <p:cNvSpPr/>
          <p:nvPr/>
        </p:nvSpPr>
        <p:spPr>
          <a:xfrm>
            <a:off x="4693920" y="227926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24F5A-5BED-4EC6-877D-41D12F2B372A}"/>
              </a:ext>
            </a:extLst>
          </p:cNvPr>
          <p:cNvSpPr/>
          <p:nvPr/>
        </p:nvSpPr>
        <p:spPr>
          <a:xfrm>
            <a:off x="1750064" y="375744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7728D-D258-4B41-A535-3E25CF4A820D}"/>
              </a:ext>
            </a:extLst>
          </p:cNvPr>
          <p:cNvSpPr/>
          <p:nvPr/>
        </p:nvSpPr>
        <p:spPr>
          <a:xfrm>
            <a:off x="6451600" y="3692523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F2F7A-E69F-4020-BFA0-DDD87608C370}"/>
              </a:ext>
            </a:extLst>
          </p:cNvPr>
          <p:cNvSpPr/>
          <p:nvPr/>
        </p:nvSpPr>
        <p:spPr>
          <a:xfrm>
            <a:off x="3740774" y="6243291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 Speed (m/s)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079808-2E11-4820-8654-A37E152C8AB7}"/>
              </a:ext>
            </a:extLst>
          </p:cNvPr>
          <p:cNvSpPr/>
          <p:nvPr/>
        </p:nvSpPr>
        <p:spPr>
          <a:xfrm>
            <a:off x="2240777" y="10486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Group - 1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48017-BB6E-4B16-B180-168614E0EF5C}"/>
              </a:ext>
            </a:extLst>
          </p:cNvPr>
          <p:cNvSpPr/>
          <p:nvPr/>
        </p:nvSpPr>
        <p:spPr>
          <a:xfrm>
            <a:off x="6770990" y="100471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D1304-D2BC-4BE4-BCA6-A51D63862BC0}"/>
              </a:ext>
            </a:extLst>
          </p:cNvPr>
          <p:cNvSpPr/>
          <p:nvPr/>
        </p:nvSpPr>
        <p:spPr>
          <a:xfrm>
            <a:off x="4404407" y="4019144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</p:spTree>
    <p:extLst>
      <p:ext uri="{BB962C8B-B14F-4D97-AF65-F5344CB8AC3E}">
        <p14:creationId xmlns:p14="http://schemas.microsoft.com/office/powerpoint/2010/main" val="288252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5CF209-D60D-49E3-812D-6097979C78A8}"/>
              </a:ext>
            </a:extLst>
          </p:cNvPr>
          <p:cNvSpPr/>
          <p:nvPr/>
        </p:nvSpPr>
        <p:spPr>
          <a:xfrm>
            <a:off x="2141297" y="1034011"/>
            <a:ext cx="1252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Group - 1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29594-FA43-4AC0-88ED-9648AA0575EE}"/>
              </a:ext>
            </a:extLst>
          </p:cNvPr>
          <p:cNvSpPr/>
          <p:nvPr/>
        </p:nvSpPr>
        <p:spPr>
          <a:xfrm>
            <a:off x="411000" y="443984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7765A3E-9B11-486A-B45D-DA8D043B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95600" y="6509387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76152-0985-4790-8429-FB63D8A42FFC}"/>
              </a:ext>
            </a:extLst>
          </p:cNvPr>
          <p:cNvSpPr/>
          <p:nvPr/>
        </p:nvSpPr>
        <p:spPr>
          <a:xfrm>
            <a:off x="6553202" y="1021703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EEB3D-0AD2-4D4E-8B19-687D25E1FD33}"/>
              </a:ext>
            </a:extLst>
          </p:cNvPr>
          <p:cNvSpPr/>
          <p:nvPr/>
        </p:nvSpPr>
        <p:spPr>
          <a:xfrm>
            <a:off x="4427213" y="3837217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Group - 3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5E12C-B799-41CC-8723-A0987F4B9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4" t="15791" r="3861" b="11523"/>
          <a:stretch/>
        </p:blipFill>
        <p:spPr>
          <a:xfrm>
            <a:off x="648373" y="1399136"/>
            <a:ext cx="4019371" cy="238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2E9D-1F3F-4C8A-AA58-FE36EA29D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2" t="15265" b="11715"/>
          <a:stretch/>
        </p:blipFill>
        <p:spPr>
          <a:xfrm>
            <a:off x="5407955" y="1391035"/>
            <a:ext cx="3736045" cy="230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E01646-DA0B-43AE-80E0-93307449F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7" t="13548" b="8908"/>
          <a:stretch/>
        </p:blipFill>
        <p:spPr>
          <a:xfrm>
            <a:off x="2283373" y="4166053"/>
            <a:ext cx="4899677" cy="23047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E103D9-DFBB-4B76-856E-7C5D81EE9210}"/>
              </a:ext>
            </a:extLst>
          </p:cNvPr>
          <p:cNvSpPr/>
          <p:nvPr/>
        </p:nvSpPr>
        <p:spPr>
          <a:xfrm>
            <a:off x="0" y="2075934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01C7C-A3EB-421D-BF40-EC9856CF45AE}"/>
              </a:ext>
            </a:extLst>
          </p:cNvPr>
          <p:cNvSpPr/>
          <p:nvPr/>
        </p:nvSpPr>
        <p:spPr>
          <a:xfrm>
            <a:off x="65466" y="231654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5BCE5-556B-4598-B7CC-A683DBE9A59C}"/>
              </a:ext>
            </a:extLst>
          </p:cNvPr>
          <p:cNvSpPr/>
          <p:nvPr/>
        </p:nvSpPr>
        <p:spPr>
          <a:xfrm>
            <a:off x="1614269" y="5099232"/>
            <a:ext cx="647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6D0BF-5639-4C7E-8C54-D3A153C827FC}"/>
              </a:ext>
            </a:extLst>
          </p:cNvPr>
          <p:cNvSpPr/>
          <p:nvPr/>
        </p:nvSpPr>
        <p:spPr>
          <a:xfrm>
            <a:off x="4831261" y="233134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(kW)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8982-3E9B-4808-BE1C-5F0F7295E23B}"/>
              </a:ext>
            </a:extLst>
          </p:cNvPr>
          <p:cNvSpPr/>
          <p:nvPr/>
        </p:nvSpPr>
        <p:spPr>
          <a:xfrm>
            <a:off x="4733212" y="2050759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6022A-F2B8-4470-9720-69E738C0F0A7}"/>
              </a:ext>
            </a:extLst>
          </p:cNvPr>
          <p:cNvSpPr/>
          <p:nvPr/>
        </p:nvSpPr>
        <p:spPr>
          <a:xfrm>
            <a:off x="1548803" y="4809273"/>
            <a:ext cx="77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134F7-2C5A-4860-8246-4E648A5C9B09}"/>
              </a:ext>
            </a:extLst>
          </p:cNvPr>
          <p:cNvSpPr/>
          <p:nvPr/>
        </p:nvSpPr>
        <p:spPr>
          <a:xfrm>
            <a:off x="1464482" y="3642983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21246-1803-47AC-B4F0-B7BB5816B796}"/>
              </a:ext>
            </a:extLst>
          </p:cNvPr>
          <p:cNvSpPr/>
          <p:nvPr/>
        </p:nvSpPr>
        <p:spPr>
          <a:xfrm>
            <a:off x="3633223" y="6245682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8BEE8E-CC06-49E7-A156-F73C39720E9E}"/>
              </a:ext>
            </a:extLst>
          </p:cNvPr>
          <p:cNvSpPr/>
          <p:nvPr/>
        </p:nvSpPr>
        <p:spPr>
          <a:xfrm>
            <a:off x="6347622" y="3613666"/>
            <a:ext cx="235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Generator Speed (rpm)</a:t>
            </a:r>
          </a:p>
        </p:txBody>
      </p:sp>
    </p:spTree>
    <p:extLst>
      <p:ext uri="{BB962C8B-B14F-4D97-AF65-F5344CB8AC3E}">
        <p14:creationId xmlns:p14="http://schemas.microsoft.com/office/powerpoint/2010/main" val="34065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823095-E556-4409-8D2D-D1C16AB3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20619"/>
              </p:ext>
            </p:extLst>
          </p:nvPr>
        </p:nvGraphicFramePr>
        <p:xfrm>
          <a:off x="925616" y="2303241"/>
          <a:ext cx="7513533" cy="3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034">
                  <a:extLst>
                    <a:ext uri="{9D8B030D-6E8A-4147-A177-3AD203B41FA5}">
                      <a16:colId xmlns:a16="http://schemas.microsoft.com/office/drawing/2014/main" val="316385173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36598876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202436672"/>
                    </a:ext>
                  </a:extLst>
                </a:gridCol>
                <a:gridCol w="2581274">
                  <a:extLst>
                    <a:ext uri="{9D8B030D-6E8A-4147-A177-3AD203B41FA5}">
                      <a16:colId xmlns:a16="http://schemas.microsoft.com/office/drawing/2014/main" val="3363585374"/>
                    </a:ext>
                  </a:extLst>
                </a:gridCol>
              </a:tblGrid>
              <a:tr h="543619">
                <a:tc>
                  <a:txBody>
                    <a:bodyPr/>
                    <a:lstStyle/>
                    <a:p>
                      <a:r>
                        <a:rPr lang="en-US" sz="1800" b="1" dirty="0"/>
                        <a:t>Number of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  Best variables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Error w.r.t 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18762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59.33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15907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W+G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2.54 %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72373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W+G+T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2.09 %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11845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W+G+T+Ang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31.05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2.07 %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220"/>
                  </a:ext>
                </a:extLst>
              </a:tr>
              <a:tr h="55117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W+G+T+Ang+Nac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2.35 %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581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1D55B05-86E0-4582-83F8-1E2BEA2030D9}"/>
              </a:ext>
            </a:extLst>
          </p:cNvPr>
          <p:cNvSpPr/>
          <p:nvPr/>
        </p:nvSpPr>
        <p:spPr>
          <a:xfrm>
            <a:off x="925617" y="1288591"/>
            <a:ext cx="223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Average – 10 minutes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9FF7F-9C2A-4138-AC9A-6F40C83BD864}"/>
              </a:ext>
            </a:extLst>
          </p:cNvPr>
          <p:cNvSpPr txBox="1"/>
          <p:nvPr/>
        </p:nvSpPr>
        <p:spPr>
          <a:xfrm>
            <a:off x="590550" y="4762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FA7AE-E61C-4616-A509-693E3010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1280" y="6538914"/>
            <a:ext cx="2133600" cy="365125"/>
          </a:xfrm>
        </p:spPr>
        <p:txBody>
          <a:bodyPr/>
          <a:lstStyle/>
          <a:p>
            <a:fld id="{788FB8FF-E84C-EC49-87A9-5C830135652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EDFAEE-CCEA-45D8-ADEC-A606FC1D4159}"/>
              </a:ext>
            </a:extLst>
          </p:cNvPr>
          <p:cNvSpPr/>
          <p:nvPr/>
        </p:nvSpPr>
        <p:spPr>
          <a:xfrm>
            <a:off x="4873525" y="476250"/>
            <a:ext cx="10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Group - 1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699" y="12885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Arial" panose="020B0604020202020204" pitchFamily="34" charset="0"/>
              </a:rPr>
              <a:t>Model 1: using G</a:t>
            </a:r>
          </a:p>
        </p:txBody>
      </p:sp>
    </p:spTree>
    <p:extLst>
      <p:ext uri="{BB962C8B-B14F-4D97-AF65-F5344CB8AC3E}">
        <p14:creationId xmlns:p14="http://schemas.microsoft.com/office/powerpoint/2010/main" val="332595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4532</Words>
  <Application>Microsoft Office PowerPoint</Application>
  <PresentationFormat>On-screen Show (4:3)</PresentationFormat>
  <Paragraphs>1132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Georgia</vt:lpstr>
      <vt:lpstr>Tungsten Medium</vt:lpstr>
      <vt:lpstr>Office Theme</vt:lpstr>
      <vt:lpstr>TAMU-GoldWind Project2 Report 04-22-2019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NITESH KUMAR</cp:lastModifiedBy>
  <cp:revision>249</cp:revision>
  <dcterms:created xsi:type="dcterms:W3CDTF">2017-04-06T15:59:40Z</dcterms:created>
  <dcterms:modified xsi:type="dcterms:W3CDTF">2019-04-24T15:35:34Z</dcterms:modified>
</cp:coreProperties>
</file>