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50" r:id="rId3"/>
    <p:sldId id="345" r:id="rId4"/>
    <p:sldId id="291" r:id="rId5"/>
    <p:sldId id="347" r:id="rId6"/>
    <p:sldId id="348" r:id="rId7"/>
    <p:sldId id="321" r:id="rId8"/>
    <p:sldId id="358" r:id="rId9"/>
    <p:sldId id="359" r:id="rId10"/>
    <p:sldId id="300" r:id="rId11"/>
    <p:sldId id="360" r:id="rId12"/>
    <p:sldId id="361" r:id="rId13"/>
    <p:sldId id="322" r:id="rId14"/>
    <p:sldId id="353" r:id="rId15"/>
    <p:sldId id="3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733" autoAdjust="0"/>
  </p:normalViewPr>
  <p:slideViewPr>
    <p:cSldViewPr snapToGrid="0" snapToObjects="1">
      <p:cViewPr varScale="1">
        <p:scale>
          <a:sx n="73" d="100"/>
          <a:sy n="73" d="100"/>
        </p:scale>
        <p:origin x="6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776"/>
    </p:cViewPr>
  </p:sorter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A534-EB74-4527-A280-792B8EE3B2AB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88FB8FF-E84C-EC49-87A9-5C83013565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A01-A0B6-4E72-A35B-A8B04AA1A582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5C32-5CA9-4E85-A43F-716E4E45A20C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3340-3846-48D9-80CF-1C9219627815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C6F8-14CC-4F04-B7BD-A38D48DD885B}" type="datetime1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DD2A-2385-47FF-9BA1-9D291DCE8C30}" type="datetime1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CF-BE64-4A01-B3AB-6151CDF0BD76}" type="datetime1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45AC-9528-4D9B-84ED-2F549EE88D63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2B1F-93FF-431A-8421-99C484C288C0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0B3C-8375-4CD8-A11F-3AA8707FD77D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126" y="1358537"/>
            <a:ext cx="7772400" cy="20704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Wind Energy Project Report</a:t>
            </a:r>
            <a:br>
              <a:rPr lang="en-US" sz="4800" dirty="0">
                <a:latin typeface="+mn-lt"/>
              </a:rPr>
            </a:br>
            <a:r>
              <a:rPr lang="en-US" sz="2400" dirty="0">
                <a:latin typeface="+mn-lt"/>
              </a:rPr>
              <a:t>(Power curve modelling and performance evaluation)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667" y="4806869"/>
            <a:ext cx="7289075" cy="11898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Prepared By:</a:t>
            </a:r>
          </a:p>
          <a:p>
            <a:r>
              <a:rPr lang="en-US" sz="2400" dirty="0">
                <a:latin typeface="+mn-lt"/>
              </a:rPr>
              <a:t>                               Nitesh Kumar &amp; </a:t>
            </a:r>
            <a:r>
              <a:rPr lang="en-US" sz="2400" dirty="0" err="1">
                <a:latin typeface="+mn-lt"/>
              </a:rPr>
              <a:t>Adaiyibo</a:t>
            </a:r>
            <a:r>
              <a:rPr lang="en-US" sz="2400" dirty="0">
                <a:latin typeface="+mn-lt"/>
              </a:rPr>
              <a:t> Kio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1722" y="4225491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Bin-wise RMSE reduction</a:t>
            </a:r>
          </a:p>
        </p:txBody>
      </p:sp>
    </p:spTree>
    <p:extLst>
      <p:ext uri="{BB962C8B-B14F-4D97-AF65-F5344CB8AC3E}">
        <p14:creationId xmlns:p14="http://schemas.microsoft.com/office/powerpoint/2010/main" val="193949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DE469-3931-41C6-B87D-33DBA156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B3A41-087B-4DA6-A672-1B7F9761CCF5}"/>
              </a:ext>
            </a:extLst>
          </p:cNvPr>
          <p:cNvSpPr txBox="1"/>
          <p:nvPr/>
        </p:nvSpPr>
        <p:spPr>
          <a:xfrm>
            <a:off x="333375" y="44767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BD86E-DDA4-4CC0-9431-8D3C4E4DE303}"/>
              </a:ext>
            </a:extLst>
          </p:cNvPr>
          <p:cNvSpPr/>
          <p:nvPr/>
        </p:nvSpPr>
        <p:spPr>
          <a:xfrm>
            <a:off x="0" y="2534335"/>
            <a:ext cx="100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RMSE</a:t>
            </a:r>
          </a:p>
          <a:p>
            <a:r>
              <a:rPr lang="en-US" dirty="0"/>
              <a:t>  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D57B4-F24B-424F-8426-8661FBAB7AEB}"/>
              </a:ext>
            </a:extLst>
          </p:cNvPr>
          <p:cNvSpPr/>
          <p:nvPr/>
        </p:nvSpPr>
        <p:spPr>
          <a:xfrm>
            <a:off x="3751919" y="5736355"/>
            <a:ext cx="1925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Wind Speed (m/s)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719D4-A0E2-4242-AFB6-DDA91A18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45191"/>
            <a:ext cx="7800976" cy="47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57F8-C960-4526-A82C-1A40A7A2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23729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D0FA7-8B8D-4616-A3F3-E6E0C579E5EC}"/>
              </a:ext>
            </a:extLst>
          </p:cNvPr>
          <p:cNvSpPr/>
          <p:nvPr/>
        </p:nvSpPr>
        <p:spPr>
          <a:xfrm>
            <a:off x="385763" y="2782669"/>
            <a:ext cx="928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RMSE</a:t>
            </a:r>
          </a:p>
          <a:p>
            <a:r>
              <a:rPr lang="en-US" dirty="0"/>
              <a:t>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D3AE6-1360-43A0-8257-9390997D5C54}"/>
              </a:ext>
            </a:extLst>
          </p:cNvPr>
          <p:cNvSpPr/>
          <p:nvPr/>
        </p:nvSpPr>
        <p:spPr>
          <a:xfrm>
            <a:off x="4290529" y="5771407"/>
            <a:ext cx="133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Power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62A47-F441-4C9D-949C-C25B830C248D}"/>
              </a:ext>
            </a:extLst>
          </p:cNvPr>
          <p:cNvSpPr/>
          <p:nvPr/>
        </p:nvSpPr>
        <p:spPr>
          <a:xfrm>
            <a:off x="319361" y="487144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84F47-2528-4DB7-BC4B-2300430A3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6"/>
          <a:stretch/>
        </p:blipFill>
        <p:spPr>
          <a:xfrm>
            <a:off x="1095375" y="1173182"/>
            <a:ext cx="7558087" cy="4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6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- 61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1722" y="4225491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Bin-wise RMSE reduction</a:t>
            </a:r>
          </a:p>
        </p:txBody>
      </p:sp>
    </p:spTree>
    <p:extLst>
      <p:ext uri="{BB962C8B-B14F-4D97-AF65-F5344CB8AC3E}">
        <p14:creationId xmlns:p14="http://schemas.microsoft.com/office/powerpoint/2010/main" val="290032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04A1E-04DD-4018-B342-CD8FC39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33700" y="6520420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BBF7-119E-437C-B945-B2ACF280C278}"/>
              </a:ext>
            </a:extLst>
          </p:cNvPr>
          <p:cNvSpPr txBox="1"/>
          <p:nvPr/>
        </p:nvSpPr>
        <p:spPr>
          <a:xfrm>
            <a:off x="142875" y="2876550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RMSE</a:t>
            </a:r>
          </a:p>
          <a:p>
            <a:r>
              <a:rPr lang="en-US" dirty="0"/>
              <a:t>  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CF21E-E547-4CD1-B3DB-B0BF4A4BA5D3}"/>
              </a:ext>
            </a:extLst>
          </p:cNvPr>
          <p:cNvSpPr/>
          <p:nvPr/>
        </p:nvSpPr>
        <p:spPr>
          <a:xfrm>
            <a:off x="3529012" y="585787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Wind Speed (m/s)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27E11-71C0-4CCD-829E-B709DB0487A7}"/>
              </a:ext>
            </a:extLst>
          </p:cNvPr>
          <p:cNvSpPr txBox="1"/>
          <p:nvPr/>
        </p:nvSpPr>
        <p:spPr>
          <a:xfrm>
            <a:off x="457200" y="53340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14983-B074-4D26-870C-21A17B51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209675"/>
            <a:ext cx="7653337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6F0F2-D999-40AF-9E64-38F44807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956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C9F72-EC6D-4001-9609-CA9715ED7BA3}"/>
              </a:ext>
            </a:extLst>
          </p:cNvPr>
          <p:cNvSpPr/>
          <p:nvPr/>
        </p:nvSpPr>
        <p:spPr>
          <a:xfrm>
            <a:off x="171450" y="2782669"/>
            <a:ext cx="981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RMSE</a:t>
            </a:r>
          </a:p>
          <a:p>
            <a:r>
              <a:rPr lang="en-US" dirty="0"/>
              <a:t>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72EC2-80B1-470D-9BAD-4A2FF363219C}"/>
              </a:ext>
            </a:extLst>
          </p:cNvPr>
          <p:cNvSpPr/>
          <p:nvPr/>
        </p:nvSpPr>
        <p:spPr>
          <a:xfrm>
            <a:off x="4056719" y="5802354"/>
            <a:ext cx="133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Power (kW)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DD902-DD90-417A-BF67-4CEDD49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1085850"/>
            <a:ext cx="7720012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3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8232" y="2983832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11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D0F8-9B40-4081-A530-F8A0FB2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03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EC646-AE62-4DBB-88E2-5D99D365AD5D}"/>
              </a:ext>
            </a:extLst>
          </p:cNvPr>
          <p:cNvSpPr/>
          <p:nvPr/>
        </p:nvSpPr>
        <p:spPr>
          <a:xfrm>
            <a:off x="89487" y="1020104"/>
            <a:ext cx="90352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                       </a:t>
            </a:r>
            <a:r>
              <a:rPr lang="en-US" b="1" u="sng" dirty="0"/>
              <a:t>Data Preprocessing</a:t>
            </a:r>
          </a:p>
          <a:p>
            <a:r>
              <a:rPr lang="en-US" dirty="0"/>
              <a:t>Data Exploration and visualization laid the basis to filter important states of features. The three major ones are: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b="1" dirty="0"/>
              <a:t>Turbine State – 5                  2) Power Limitation – 0              3) Data Valid – 1</a:t>
            </a:r>
          </a:p>
          <a:p>
            <a:endParaRPr lang="en-US" b="1" dirty="0"/>
          </a:p>
          <a:p>
            <a:r>
              <a:rPr lang="en-US" dirty="0"/>
              <a:t>The above filtering reduced the data-set by approximately 33%.</a:t>
            </a:r>
          </a:p>
          <a:p>
            <a:endParaRPr lang="en-US" dirty="0"/>
          </a:p>
          <a:p>
            <a:pPr algn="ctr"/>
            <a:r>
              <a:rPr lang="en-US" b="1" u="sng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was carried out on </a:t>
            </a:r>
            <a:r>
              <a:rPr lang="en-US" u="sng" dirty="0"/>
              <a:t>1 minute</a:t>
            </a:r>
            <a:r>
              <a:rPr lang="en-US" dirty="0"/>
              <a:t> averaged data and </a:t>
            </a:r>
            <a:r>
              <a:rPr lang="en-US" u="sng" dirty="0"/>
              <a:t>10 minutes</a:t>
            </a:r>
            <a:r>
              <a:rPr lang="en-US" dirty="0"/>
              <a:t> averaged data using </a:t>
            </a:r>
            <a:r>
              <a:rPr lang="en-US" u="sng" dirty="0"/>
              <a:t>KNN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set of input variables (predictors) are listed on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 RMSE is used to select the best model.  A forward selection strategy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66576-135B-44A6-8410-2E52EEA0610F}"/>
              </a:ext>
            </a:extLst>
          </p:cNvPr>
          <p:cNvSpPr txBox="1"/>
          <p:nvPr/>
        </p:nvSpPr>
        <p:spPr>
          <a:xfrm>
            <a:off x="185738" y="447675"/>
            <a:ext cx="321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351689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DBC1-9351-4DFF-8F7D-F945358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FF5B44-39BA-48D7-BBA6-D7FC3E018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74899"/>
              </p:ext>
            </p:extLst>
          </p:nvPr>
        </p:nvGraphicFramePr>
        <p:xfrm>
          <a:off x="914400" y="980837"/>
          <a:ext cx="70104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61673523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709311489"/>
                    </a:ext>
                  </a:extLst>
                </a:gridCol>
              </a:tblGrid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9192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06925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27334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Generator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31015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Ambient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2946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Nacelle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35310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Blade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49767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Power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59043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Data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89274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Turbulence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872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AE8C5B-A5E1-418D-89AC-19F3C389DF5B}"/>
              </a:ext>
            </a:extLst>
          </p:cNvPr>
          <p:cNvSpPr/>
          <p:nvPr/>
        </p:nvSpPr>
        <p:spPr>
          <a:xfrm>
            <a:off x="854712" y="4638199"/>
            <a:ext cx="7579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:– </a:t>
            </a:r>
          </a:p>
          <a:p>
            <a:pPr marL="342900" indent="-342900">
              <a:buAutoNum type="arabicParenR"/>
            </a:pPr>
            <a:r>
              <a:rPr lang="en-US" b="1" dirty="0"/>
              <a:t>Turbine blade angle is taken as the average of blade angle 1, 2 and 3</a:t>
            </a:r>
          </a:p>
          <a:p>
            <a:pPr marL="342900" indent="-342900">
              <a:buAutoNum type="arabicParenR"/>
            </a:pPr>
            <a:r>
              <a:rPr lang="en-US" b="1" dirty="0"/>
              <a:t>Results are presented in normalized state </a:t>
            </a:r>
            <a:r>
              <a:rPr lang="en-US" b="1" dirty="0" err="1"/>
              <a:t>i.e</a:t>
            </a:r>
            <a:r>
              <a:rPr lang="en-US" b="1" dirty="0"/>
              <a:t> (RMSE/Rated Power )*100</a:t>
            </a:r>
          </a:p>
          <a:p>
            <a:pPr marL="342900" indent="-342900">
              <a:buAutoNum type="arabicParenR"/>
            </a:pPr>
            <a:r>
              <a:rPr lang="en-US" b="1" dirty="0"/>
              <a:t>Group 1 – Power Limitation : 0 and Data Valid : 1</a:t>
            </a:r>
          </a:p>
          <a:p>
            <a:r>
              <a:rPr lang="en-US" b="1" dirty="0"/>
              <a:t>       Group 2 -  Power Limitation : 0 and Data Valid : 0</a:t>
            </a:r>
          </a:p>
          <a:p>
            <a:r>
              <a:rPr lang="en-US" b="1" dirty="0"/>
              <a:t>       Group 3 -  Power Limitation : 1 and Data Valid : 0</a:t>
            </a:r>
          </a:p>
          <a:p>
            <a:pPr marL="342900" indent="-342900">
              <a:buAutoNum type="arabicParenR" startAt="4"/>
            </a:pPr>
            <a:r>
              <a:rPr lang="en-US" b="1" dirty="0"/>
              <a:t>Model 1 – Include G and Ang ,  Model 2 – Exclude G and Ang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091736"/>
            <a:ext cx="155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</a:t>
            </a:r>
          </a:p>
          <a:p>
            <a:r>
              <a:rPr lang="en-US" dirty="0">
                <a:solidFill>
                  <a:srgbClr val="FF0000"/>
                </a:solidFill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64410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D887-6CF3-4963-B464-8F5B513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84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F874-AD1B-4BE3-8806-EDAD103DD251}"/>
              </a:ext>
            </a:extLst>
          </p:cNvPr>
          <p:cNvSpPr txBox="1"/>
          <p:nvPr/>
        </p:nvSpPr>
        <p:spPr>
          <a:xfrm>
            <a:off x="314325" y="43815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1: Using 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52A111-CEFE-4AD9-8460-393E567A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41721"/>
              </p:ext>
            </p:extLst>
          </p:nvPr>
        </p:nvGraphicFramePr>
        <p:xfrm>
          <a:off x="314325" y="1255715"/>
          <a:ext cx="8543924" cy="504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715">
                  <a:extLst>
                    <a:ext uri="{9D8B030D-6E8A-4147-A177-3AD203B41FA5}">
                      <a16:colId xmlns:a16="http://schemas.microsoft.com/office/drawing/2014/main" val="1873551202"/>
                    </a:ext>
                  </a:extLst>
                </a:gridCol>
                <a:gridCol w="1991679">
                  <a:extLst>
                    <a:ext uri="{9D8B030D-6E8A-4147-A177-3AD203B41FA5}">
                      <a16:colId xmlns:a16="http://schemas.microsoft.com/office/drawing/2014/main" val="3890489821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349989416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582957916"/>
                    </a:ext>
                  </a:extLst>
                </a:gridCol>
              </a:tblGrid>
              <a:tr h="6010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34(2016)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Turbine – 34(2018)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61(2018)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RMSE(%)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54415"/>
                  </a:ext>
                </a:extLst>
              </a:tr>
              <a:tr h="7976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1.98 %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1.70 %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587951"/>
                  </a:ext>
                </a:extLst>
              </a:tr>
              <a:tr h="8586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Gaussian – 10 mins (average)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593312"/>
                  </a:ext>
                </a:extLst>
              </a:tr>
              <a:tr h="60106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4.37%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557386"/>
                  </a:ext>
                </a:extLst>
              </a:tr>
              <a:tr h="60106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176073"/>
                  </a:ext>
                </a:extLst>
              </a:tr>
              <a:tr h="8586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Binning(Gaussian)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44050"/>
                  </a:ext>
                </a:extLst>
              </a:tr>
              <a:tr h="50304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Best variable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G, T,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Ang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</a:t>
                      </a:r>
                      <a:r>
                        <a:rPr lang="en-US" sz="1800" b="0" baseline="0" dirty="0">
                          <a:latin typeface="+mn-lt"/>
                          <a:cs typeface="Arial" panose="020B0604020202020204" pitchFamily="34" charset="0"/>
                        </a:rPr>
                        <a:t> G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 G, 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9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D887-6CF3-4963-B464-8F5B513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051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52A111-CEFE-4AD9-8460-393E567A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87603"/>
              </p:ext>
            </p:extLst>
          </p:nvPr>
        </p:nvGraphicFramePr>
        <p:xfrm>
          <a:off x="300038" y="1236187"/>
          <a:ext cx="8543924" cy="508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715">
                  <a:extLst>
                    <a:ext uri="{9D8B030D-6E8A-4147-A177-3AD203B41FA5}">
                      <a16:colId xmlns:a16="http://schemas.microsoft.com/office/drawing/2014/main" val="1873551202"/>
                    </a:ext>
                  </a:extLst>
                </a:gridCol>
                <a:gridCol w="1991679">
                  <a:extLst>
                    <a:ext uri="{9D8B030D-6E8A-4147-A177-3AD203B41FA5}">
                      <a16:colId xmlns:a16="http://schemas.microsoft.com/office/drawing/2014/main" val="3890489821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349989416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582957916"/>
                    </a:ext>
                  </a:extLst>
                </a:gridCol>
              </a:tblGrid>
              <a:tr h="61592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34(2016)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Turbine – 34(2018)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61(2018)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RMSE(%)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54415"/>
                  </a:ext>
                </a:extLst>
              </a:tr>
              <a:tr h="6159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3.18%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2.93 %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734817"/>
                  </a:ext>
                </a:extLst>
              </a:tr>
              <a:tr h="6159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Gaussian – 10 mins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74079"/>
                  </a:ext>
                </a:extLst>
              </a:tr>
              <a:tr h="75333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 4.37 %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587951"/>
                  </a:ext>
                </a:extLst>
              </a:tr>
              <a:tr h="94982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Binning(KNN)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94676"/>
                  </a:ext>
                </a:extLst>
              </a:tr>
              <a:tr h="94982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Binning(Gaussian)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762422"/>
                  </a:ext>
                </a:extLst>
              </a:tr>
              <a:tr h="51144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Best variable</a:t>
                      </a:r>
                      <a:r>
                        <a:rPr lang="en-US" sz="1800" b="0" baseline="0" dirty="0">
                          <a:latin typeface="+mn-lt"/>
                          <a:cs typeface="Arial" panose="020B0604020202020204" pitchFamily="34" charset="0"/>
                        </a:rPr>
                        <a:t> set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 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 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557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8F874-AD1B-4BE3-8806-EDAD103DD251}"/>
              </a:ext>
            </a:extLst>
          </p:cNvPr>
          <p:cNvSpPr txBox="1"/>
          <p:nvPr/>
        </p:nvSpPr>
        <p:spPr>
          <a:xfrm>
            <a:off x="314325" y="438150"/>
            <a:ext cx="298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149571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- 34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1722" y="4225491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Bin-wise RMSE reduction</a:t>
            </a:r>
          </a:p>
        </p:txBody>
      </p:sp>
    </p:spTree>
    <p:extLst>
      <p:ext uri="{BB962C8B-B14F-4D97-AF65-F5344CB8AC3E}">
        <p14:creationId xmlns:p14="http://schemas.microsoft.com/office/powerpoint/2010/main" val="397009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DE469-3931-41C6-B87D-33DBA156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B3A41-087B-4DA6-A672-1B7F9761CCF5}"/>
              </a:ext>
            </a:extLst>
          </p:cNvPr>
          <p:cNvSpPr txBox="1"/>
          <p:nvPr/>
        </p:nvSpPr>
        <p:spPr>
          <a:xfrm>
            <a:off x="333375" y="44767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C8B65-52B8-4CE5-AD28-D0D6F6085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1" b="6107"/>
          <a:stretch/>
        </p:blipFill>
        <p:spPr>
          <a:xfrm>
            <a:off x="752475" y="1219200"/>
            <a:ext cx="8191500" cy="44482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7BD86E-DDA4-4CC0-9431-8D3C4E4DE303}"/>
              </a:ext>
            </a:extLst>
          </p:cNvPr>
          <p:cNvSpPr/>
          <p:nvPr/>
        </p:nvSpPr>
        <p:spPr>
          <a:xfrm>
            <a:off x="0" y="2534335"/>
            <a:ext cx="100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RMSE</a:t>
            </a:r>
          </a:p>
          <a:p>
            <a:r>
              <a:rPr lang="en-US" dirty="0"/>
              <a:t>  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D57B4-F24B-424F-8426-8661FBAB7AEB}"/>
              </a:ext>
            </a:extLst>
          </p:cNvPr>
          <p:cNvSpPr/>
          <p:nvPr/>
        </p:nvSpPr>
        <p:spPr>
          <a:xfrm>
            <a:off x="3751919" y="5736355"/>
            <a:ext cx="1925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Wind Speed (m/s)</a:t>
            </a:r>
          </a:p>
        </p:txBody>
      </p:sp>
    </p:spTree>
    <p:extLst>
      <p:ext uri="{BB962C8B-B14F-4D97-AF65-F5344CB8AC3E}">
        <p14:creationId xmlns:p14="http://schemas.microsoft.com/office/powerpoint/2010/main" val="300537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57F8-C960-4526-A82C-1A40A7A2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23729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2698A-BA2D-4C44-847A-D299AA566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6" b="4008"/>
          <a:stretch/>
        </p:blipFill>
        <p:spPr>
          <a:xfrm>
            <a:off x="1095375" y="1076325"/>
            <a:ext cx="7724776" cy="4657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0D0FA7-8B8D-4616-A3F3-E6E0C579E5EC}"/>
              </a:ext>
            </a:extLst>
          </p:cNvPr>
          <p:cNvSpPr/>
          <p:nvPr/>
        </p:nvSpPr>
        <p:spPr>
          <a:xfrm>
            <a:off x="385763" y="2782669"/>
            <a:ext cx="928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RMSE</a:t>
            </a:r>
          </a:p>
          <a:p>
            <a:r>
              <a:rPr lang="en-US" dirty="0"/>
              <a:t>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D3AE6-1360-43A0-8257-9390997D5C54}"/>
              </a:ext>
            </a:extLst>
          </p:cNvPr>
          <p:cNvSpPr/>
          <p:nvPr/>
        </p:nvSpPr>
        <p:spPr>
          <a:xfrm>
            <a:off x="4290529" y="5724525"/>
            <a:ext cx="133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Power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62A47-F441-4C9D-949C-C25B830C248D}"/>
              </a:ext>
            </a:extLst>
          </p:cNvPr>
          <p:cNvSpPr/>
          <p:nvPr/>
        </p:nvSpPr>
        <p:spPr>
          <a:xfrm>
            <a:off x="319361" y="487144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</p:spTree>
    <p:extLst>
      <p:ext uri="{BB962C8B-B14F-4D97-AF65-F5344CB8AC3E}">
        <p14:creationId xmlns:p14="http://schemas.microsoft.com/office/powerpoint/2010/main" val="13453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Tungsten Medium</vt:lpstr>
      <vt:lpstr>Office Theme</vt:lpstr>
      <vt:lpstr>Wind Energy Project Report (Power curve modelling and performance evaluation)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NITESH KUMAR</cp:lastModifiedBy>
  <cp:revision>343</cp:revision>
  <dcterms:created xsi:type="dcterms:W3CDTF">2017-04-06T15:59:40Z</dcterms:created>
  <dcterms:modified xsi:type="dcterms:W3CDTF">2019-07-07T00:11:18Z</dcterms:modified>
</cp:coreProperties>
</file>