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52" r:id="rId3"/>
    <p:sldId id="315" r:id="rId4"/>
    <p:sldId id="312" r:id="rId5"/>
    <p:sldId id="314" r:id="rId6"/>
    <p:sldId id="320" r:id="rId7"/>
    <p:sldId id="318" r:id="rId8"/>
    <p:sldId id="316" r:id="rId9"/>
    <p:sldId id="317" r:id="rId10"/>
    <p:sldId id="280" r:id="rId11"/>
    <p:sldId id="279" r:id="rId12"/>
    <p:sldId id="257" r:id="rId13"/>
    <p:sldId id="319" r:id="rId14"/>
    <p:sldId id="355" r:id="rId15"/>
    <p:sldId id="351" r:id="rId16"/>
    <p:sldId id="323" r:id="rId17"/>
    <p:sldId id="337" r:id="rId18"/>
    <p:sldId id="286" r:id="rId19"/>
    <p:sldId id="324" r:id="rId20"/>
    <p:sldId id="325" r:id="rId21"/>
    <p:sldId id="326" r:id="rId22"/>
    <p:sldId id="321" r:id="rId23"/>
    <p:sldId id="353" r:id="rId24"/>
    <p:sldId id="35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89733" autoAdjust="0"/>
  </p:normalViewPr>
  <p:slideViewPr>
    <p:cSldViewPr snapToGrid="0" snapToObjects="1">
      <p:cViewPr varScale="1">
        <p:scale>
          <a:sx n="73" d="100"/>
          <a:sy n="73" d="100"/>
        </p:scale>
        <p:origin x="6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776"/>
    </p:cViewPr>
  </p:sorter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A534-EB74-4527-A280-792B8EE3B2AB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88FB8FF-E84C-EC49-87A9-5C83013565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3540" y="843669"/>
            <a:ext cx="716920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/>
          <a:lstStyle>
            <a:lvl1pPr algn="l">
              <a:defRPr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A01-A0B6-4E72-A35B-A8B04AA1A582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5C32-5CA9-4E85-A43F-716E4E45A20C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3340-3846-48D9-80CF-1C9219627815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6860"/>
            <a:ext cx="4040188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30709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946860"/>
            <a:ext cx="4041775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C6F8-14CC-4F04-B7BD-A38D48DD885B}" type="datetime1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DD2A-2385-47FF-9BA1-9D291DCE8C30}" type="datetime1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896" y="1711418"/>
            <a:ext cx="937304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</p:spPr>
        <p:txBody>
          <a:bodyPr>
            <a:normAutofit/>
          </a:bodyPr>
          <a:lstStyle>
            <a:lvl1pPr>
              <a:defRPr sz="4200"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FCF-BE64-4A01-B3AB-6151CDF0BD76}" type="datetime1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1074"/>
            <a:ext cx="5111750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45AC-9528-4D9B-84ED-2F549EE88D63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6905"/>
            <a:ext cx="54864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2B1F-93FF-431A-8421-99C484C288C0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71" y="274640"/>
            <a:ext cx="8697402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0B3C-8375-4CD8-A11F-3AA8707FD77D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152403" y="6575107"/>
            <a:ext cx="7050313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6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126" y="165199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Wind Energy Project Report</a:t>
            </a:r>
            <a:br>
              <a:rPr lang="en-US" sz="3600" dirty="0"/>
            </a:br>
            <a:r>
              <a:rPr lang="en-US" sz="2400" dirty="0"/>
              <a:t>(Power curve modelling and performance evaluation)</a:t>
            </a:r>
            <a:br>
              <a:rPr lang="en-US" sz="2400" dirty="0"/>
            </a:br>
            <a:r>
              <a:rPr lang="en-US" sz="2400" dirty="0"/>
              <a:t>06-16-2019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3A1D-5DF1-44F7-8756-EB6636A2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356351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F0A5F-DCF2-45EF-8A7F-0BE3B675CC43}"/>
              </a:ext>
            </a:extLst>
          </p:cNvPr>
          <p:cNvSpPr/>
          <p:nvPr/>
        </p:nvSpPr>
        <p:spPr>
          <a:xfrm>
            <a:off x="3705496" y="4882837"/>
            <a:ext cx="4924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Prepared By: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Nitesh Kumar &amp; </a:t>
            </a:r>
            <a:r>
              <a:rPr lang="en-US" sz="2400" dirty="0" err="1">
                <a:solidFill>
                  <a:schemeClr val="bg1"/>
                </a:solidFill>
              </a:rPr>
              <a:t>Adaiyibo</a:t>
            </a:r>
            <a:r>
              <a:rPr lang="en-US" sz="2400" dirty="0">
                <a:solidFill>
                  <a:schemeClr val="bg1"/>
                </a:solidFill>
              </a:rPr>
              <a:t> Kio </a:t>
            </a:r>
          </a:p>
        </p:txBody>
      </p: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EAFC7-3773-41F5-A689-243A657B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176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7B166-51FE-4722-9A91-EB2F50B81FDC}"/>
              </a:ext>
            </a:extLst>
          </p:cNvPr>
          <p:cNvSpPr txBox="1"/>
          <p:nvPr/>
        </p:nvSpPr>
        <p:spPr>
          <a:xfrm>
            <a:off x="640080" y="971590"/>
            <a:ext cx="7863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00000"/>
                </a:solidFill>
              </a:rPr>
              <a:t>Test Set </a:t>
            </a:r>
            <a:r>
              <a:rPr lang="en-US" dirty="0">
                <a:solidFill>
                  <a:srgbClr val="500000"/>
                </a:solidFill>
              </a:rPr>
              <a:t>: They play a key role in comparing two seasons given a fixed domain.</a:t>
            </a:r>
          </a:p>
          <a:p>
            <a:endParaRPr lang="en-US" dirty="0">
              <a:solidFill>
                <a:srgbClr val="500000"/>
              </a:solidFill>
            </a:endParaRPr>
          </a:p>
          <a:p>
            <a:r>
              <a:rPr lang="en-US" dirty="0">
                <a:solidFill>
                  <a:srgbClr val="500000"/>
                </a:solidFill>
              </a:rPr>
              <a:t>The steps of creating test points :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500000"/>
                </a:solidFill>
              </a:rPr>
              <a:t>Selecting the same covariates as used in training the model.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500000"/>
                </a:solidFill>
              </a:rPr>
              <a:t>Selecting the domain of each covariates( for example wind speed – 3 to 13 m/s)</a:t>
            </a:r>
          </a:p>
          <a:p>
            <a:pPr marL="342900" indent="-342900">
              <a:buAutoNum type="arabicParenR" startAt="3"/>
            </a:pPr>
            <a:r>
              <a:rPr lang="en-US" dirty="0">
                <a:solidFill>
                  <a:srgbClr val="500000"/>
                </a:solidFill>
              </a:rPr>
              <a:t>Dividing the domain of each covariates in N equally spaced points</a:t>
            </a:r>
            <a:endParaRPr lang="en-US" strike="sngStrike" dirty="0">
              <a:solidFill>
                <a:srgbClr val="500000"/>
              </a:solidFill>
            </a:endParaRPr>
          </a:p>
          <a:p>
            <a:pPr marL="342900" indent="-342900">
              <a:buAutoNum type="arabicParenR" startAt="3"/>
            </a:pPr>
            <a:r>
              <a:rPr lang="en-US" dirty="0">
                <a:solidFill>
                  <a:srgbClr val="500000"/>
                </a:solidFill>
              </a:rPr>
              <a:t>Finally taking every combination of these divided points for all the covariates (for example, with two covariates: N*N total combination)</a:t>
            </a:r>
          </a:p>
          <a:p>
            <a:r>
              <a:rPr lang="en-US" dirty="0">
                <a:solidFill>
                  <a:srgbClr val="500000"/>
                </a:solidFill>
              </a:rPr>
              <a:t>       Every test point = (Cov1 , Cov2)</a:t>
            </a:r>
          </a:p>
          <a:p>
            <a:r>
              <a:rPr lang="en-US" dirty="0">
                <a:solidFill>
                  <a:srgbClr val="500000"/>
                </a:solidFill>
              </a:rPr>
              <a:t>                                                         where Cov1 – Covariate 1   and Cov2- Covariate2</a:t>
            </a:r>
          </a:p>
          <a:p>
            <a:pPr marL="342900" indent="-342900">
              <a:buAutoNum type="arabicParenR" startAt="3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54021-247B-4E04-82A6-3EBE1080AA1D}"/>
              </a:ext>
            </a:extLst>
          </p:cNvPr>
          <p:cNvSpPr txBox="1"/>
          <p:nvPr/>
        </p:nvSpPr>
        <p:spPr>
          <a:xfrm>
            <a:off x="726440" y="4441744"/>
            <a:ext cx="828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00000"/>
                </a:solidFill>
              </a:rPr>
              <a:t>Demonstration of test points given the covariates, wind speed and ambient temperature, with 50 equally spaced points for both the covariates.</a:t>
            </a:r>
            <a:endParaRPr lang="en-US" strike="sngStrike" dirty="0">
              <a:solidFill>
                <a:srgbClr val="500000"/>
              </a:solidFill>
            </a:endParaRPr>
          </a:p>
          <a:p>
            <a:endParaRPr lang="en-US" dirty="0">
              <a:solidFill>
                <a:srgbClr val="500000"/>
              </a:solidFill>
            </a:endParaRPr>
          </a:p>
          <a:p>
            <a:r>
              <a:rPr lang="en-US" dirty="0">
                <a:solidFill>
                  <a:srgbClr val="500000"/>
                </a:solidFill>
              </a:rPr>
              <a:t>Domain of wind speed : 3 to 13 (m/s);   so grid -&gt; (3,3.2,3.4,3.6……..13)</a:t>
            </a:r>
          </a:p>
          <a:p>
            <a:r>
              <a:rPr lang="en-US" dirty="0">
                <a:solidFill>
                  <a:srgbClr val="500000"/>
                </a:solidFill>
              </a:rPr>
              <a:t>Domain of ambient temperature : 0 to 30 (C);   so grid -&gt; (0,0.6,0.12,0.18…..30)</a:t>
            </a:r>
          </a:p>
          <a:p>
            <a:endParaRPr lang="en-US" dirty="0">
              <a:solidFill>
                <a:srgbClr val="500000"/>
              </a:solidFill>
            </a:endParaRPr>
          </a:p>
          <a:p>
            <a:r>
              <a:rPr lang="en-US" dirty="0">
                <a:solidFill>
                  <a:srgbClr val="500000"/>
                </a:solidFill>
              </a:rPr>
              <a:t>Test Point 1 – (3,0) ……………………………………………Test Point 2500 – (13,30)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1ECDDB-5D0E-49F0-ABD0-DA6F5AC3C2C5}"/>
              </a:ext>
            </a:extLst>
          </p:cNvPr>
          <p:cNvSpPr/>
          <p:nvPr/>
        </p:nvSpPr>
        <p:spPr>
          <a:xfrm>
            <a:off x="284480" y="409694"/>
            <a:ext cx="3532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Definitions and Methodologies </a:t>
            </a:r>
          </a:p>
        </p:txBody>
      </p:sp>
    </p:spTree>
    <p:extLst>
      <p:ext uri="{BB962C8B-B14F-4D97-AF65-F5344CB8AC3E}">
        <p14:creationId xmlns:p14="http://schemas.microsoft.com/office/powerpoint/2010/main" val="48673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F01AC-7DF1-4DCD-94C8-A5643390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75560" y="6492875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37183-4F43-4B99-BA13-74451351B128}"/>
              </a:ext>
            </a:extLst>
          </p:cNvPr>
          <p:cNvSpPr txBox="1"/>
          <p:nvPr/>
        </p:nvSpPr>
        <p:spPr>
          <a:xfrm>
            <a:off x="609600" y="2208429"/>
            <a:ext cx="7752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00000"/>
                </a:solidFill>
              </a:rPr>
              <a:t>       </a:t>
            </a:r>
            <a:endParaRPr lang="en-US" dirty="0">
              <a:solidFill>
                <a:srgbClr val="500000"/>
              </a:solidFill>
            </a:endParaRPr>
          </a:p>
          <a:p>
            <a:r>
              <a:rPr lang="en-US" b="1" dirty="0">
                <a:solidFill>
                  <a:srgbClr val="500000"/>
                </a:solidFill>
              </a:rPr>
              <a:t>Performance Metrics :</a:t>
            </a:r>
          </a:p>
          <a:p>
            <a:endParaRPr lang="en-US" dirty="0">
              <a:solidFill>
                <a:srgbClr val="500000"/>
              </a:solidFill>
            </a:endParaRPr>
          </a:p>
          <a:p>
            <a:r>
              <a:rPr lang="en-US" b="1" dirty="0">
                <a:solidFill>
                  <a:srgbClr val="500000"/>
                </a:solidFill>
              </a:rPr>
              <a:t>Metric 1</a:t>
            </a:r>
            <a:r>
              <a:rPr lang="en-US" dirty="0">
                <a:solidFill>
                  <a:srgbClr val="500000"/>
                </a:solidFill>
              </a:rPr>
              <a:t> - The performance of one season over other. This accounts for the gain-</a:t>
            </a:r>
          </a:p>
          <a:p>
            <a:r>
              <a:rPr lang="en-US" dirty="0">
                <a:solidFill>
                  <a:srgbClr val="500000"/>
                </a:solidFill>
              </a:rPr>
              <a:t> - (</a:t>
            </a:r>
            <a:r>
              <a:rPr lang="en-US" b="1" dirty="0">
                <a:solidFill>
                  <a:srgbClr val="500000"/>
                </a:solidFill>
              </a:rPr>
              <a:t> % change and Total change %) </a:t>
            </a:r>
            <a:r>
              <a:rPr lang="en-US" dirty="0">
                <a:solidFill>
                  <a:srgbClr val="500000"/>
                </a:solidFill>
              </a:rPr>
              <a:t>of one season over other in the prediction of target ( Power) given the same input parameters.</a:t>
            </a:r>
          </a:p>
          <a:p>
            <a:endParaRPr lang="en-US" dirty="0">
              <a:solidFill>
                <a:srgbClr val="500000"/>
              </a:solidFill>
            </a:endParaRPr>
          </a:p>
          <a:p>
            <a:r>
              <a:rPr lang="en-US" b="1" dirty="0">
                <a:solidFill>
                  <a:srgbClr val="500000"/>
                </a:solidFill>
              </a:rPr>
              <a:t>Metric 2</a:t>
            </a:r>
            <a:r>
              <a:rPr lang="en-US" dirty="0">
                <a:solidFill>
                  <a:srgbClr val="500000"/>
                </a:solidFill>
              </a:rPr>
              <a:t> – Is there a statistical difference in two seasons? This accounts for hypothesis testing at every test input. The methodology involves defining a 95% confidence bound. The seasons are said to statistically differ if the power prediction difference (absolute ( </a:t>
            </a:r>
            <a:r>
              <a:rPr lang="en-US" b="1" dirty="0">
                <a:solidFill>
                  <a:srgbClr val="500000"/>
                </a:solidFill>
              </a:rPr>
              <a:t>Actual Change )</a:t>
            </a:r>
            <a:r>
              <a:rPr lang="en-US" dirty="0">
                <a:solidFill>
                  <a:srgbClr val="500000"/>
                </a:solidFill>
              </a:rPr>
              <a:t>) at any test point exceeds the given </a:t>
            </a:r>
            <a:r>
              <a:rPr lang="en-US" b="1" dirty="0">
                <a:solidFill>
                  <a:srgbClr val="500000"/>
                </a:solidFill>
              </a:rPr>
              <a:t>Bound.</a:t>
            </a:r>
            <a:endParaRPr lang="en-US" dirty="0">
              <a:solidFill>
                <a:srgbClr val="5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4BA7E-5ADF-4993-A172-3D821A2405AE}"/>
              </a:ext>
            </a:extLst>
          </p:cNvPr>
          <p:cNvSpPr txBox="1"/>
          <p:nvPr/>
        </p:nvSpPr>
        <p:spPr>
          <a:xfrm>
            <a:off x="609600" y="1414176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00000"/>
                </a:solidFill>
              </a:rPr>
              <a:t>Bound</a:t>
            </a:r>
            <a:r>
              <a:rPr lang="en-US" dirty="0">
                <a:solidFill>
                  <a:srgbClr val="500000"/>
                </a:solidFill>
              </a:rPr>
              <a:t> : The maximum difference in power prediction possible, between two seasons, at a given confidence level (95%), if the underlying power curves are same.</a:t>
            </a:r>
          </a:p>
        </p:txBody>
      </p:sp>
    </p:spTree>
    <p:extLst>
      <p:ext uri="{BB962C8B-B14F-4D97-AF65-F5344CB8AC3E}">
        <p14:creationId xmlns:p14="http://schemas.microsoft.com/office/powerpoint/2010/main" val="327559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FEDF-C030-4C07-BD5E-9297CA40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6700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CCBA0-B73F-4C7E-9CFC-F5C7CA6AA17E}"/>
              </a:ext>
            </a:extLst>
          </p:cNvPr>
          <p:cNvSpPr txBox="1"/>
          <p:nvPr/>
        </p:nvSpPr>
        <p:spPr>
          <a:xfrm>
            <a:off x="314960" y="447040"/>
            <a:ext cx="473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Gaussian Process - Seasonality 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076D3-85F1-46D4-A6C4-56ED720488ED}"/>
              </a:ext>
            </a:extLst>
          </p:cNvPr>
          <p:cNvSpPr txBox="1"/>
          <p:nvPr/>
        </p:nvSpPr>
        <p:spPr>
          <a:xfrm>
            <a:off x="559525" y="1055652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Set : 2016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73B933-FED6-465B-B320-3671786C018E}"/>
              </a:ext>
            </a:extLst>
          </p:cNvPr>
          <p:cNvGraphicFramePr>
            <a:graphicFrameLocks noGrp="1"/>
          </p:cNvGraphicFramePr>
          <p:nvPr/>
        </p:nvGraphicFramePr>
        <p:xfrm>
          <a:off x="802640" y="1778467"/>
          <a:ext cx="7721600" cy="209414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3472">
                  <a:extLst>
                    <a:ext uri="{9D8B030D-6E8A-4147-A177-3AD203B41FA5}">
                      <a16:colId xmlns:a16="http://schemas.microsoft.com/office/drawing/2014/main" val="3780769886"/>
                    </a:ext>
                  </a:extLst>
                </a:gridCol>
                <a:gridCol w="1804112">
                  <a:extLst>
                    <a:ext uri="{9D8B030D-6E8A-4147-A177-3AD203B41FA5}">
                      <a16:colId xmlns:a16="http://schemas.microsoft.com/office/drawing/2014/main" val="2188250949"/>
                    </a:ext>
                  </a:extLst>
                </a:gridCol>
                <a:gridCol w="2197008">
                  <a:extLst>
                    <a:ext uri="{9D8B030D-6E8A-4147-A177-3AD203B41FA5}">
                      <a16:colId xmlns:a16="http://schemas.microsoft.com/office/drawing/2014/main" val="2433695027"/>
                    </a:ext>
                  </a:extLst>
                </a:gridCol>
                <a:gridCol w="2197008">
                  <a:extLst>
                    <a:ext uri="{9D8B030D-6E8A-4147-A177-3AD203B41FA5}">
                      <a16:colId xmlns:a16="http://schemas.microsoft.com/office/drawing/2014/main" val="3711082947"/>
                    </a:ext>
                  </a:extLst>
                </a:gridCol>
              </a:tblGrid>
              <a:tr h="4846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Time-Period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119"/>
                  </a:ext>
                </a:extLst>
              </a:tr>
              <a:tr h="4846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 - 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13978"/>
                  </a:ext>
                </a:extLst>
              </a:tr>
              <a:tr h="4846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-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25535"/>
                  </a:ext>
                </a:extLst>
              </a:tr>
              <a:tr h="4846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 - 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815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20DD4FB-D205-441B-99AD-5350651114AD}"/>
              </a:ext>
            </a:extLst>
          </p:cNvPr>
          <p:cNvSpPr txBox="1"/>
          <p:nvPr/>
        </p:nvSpPr>
        <p:spPr>
          <a:xfrm>
            <a:off x="3870960" y="144083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 Set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5C4F8C5-9430-436C-AD21-382C895C82A8}"/>
              </a:ext>
            </a:extLst>
          </p:cNvPr>
          <p:cNvGraphicFramePr>
            <a:graphicFrameLocks noGrp="1"/>
          </p:cNvGraphicFramePr>
          <p:nvPr/>
        </p:nvGraphicFramePr>
        <p:xfrm>
          <a:off x="1320937" y="4480785"/>
          <a:ext cx="2966720" cy="20048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3360">
                  <a:extLst>
                    <a:ext uri="{9D8B030D-6E8A-4147-A177-3AD203B41FA5}">
                      <a16:colId xmlns:a16="http://schemas.microsoft.com/office/drawing/2014/main" val="1188018164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3409501206"/>
                    </a:ext>
                  </a:extLst>
                </a:gridCol>
              </a:tblGrid>
              <a:tr h="501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Covariates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63486"/>
                  </a:ext>
                </a:extLst>
              </a:tr>
              <a:tr h="501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+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519691"/>
                  </a:ext>
                </a:extLst>
              </a:tr>
              <a:tr h="501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 +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642106"/>
                  </a:ext>
                </a:extLst>
              </a:tr>
              <a:tr h="501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+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9186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05D251C-C299-4AE1-8968-4D953BB94FA5}"/>
              </a:ext>
            </a:extLst>
          </p:cNvPr>
          <p:cNvSpPr txBox="1"/>
          <p:nvPr/>
        </p:nvSpPr>
        <p:spPr>
          <a:xfrm>
            <a:off x="2443480" y="4079864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178E64-5856-44D0-BFEE-67C8763E75E4}"/>
              </a:ext>
            </a:extLst>
          </p:cNvPr>
          <p:cNvGraphicFramePr>
            <a:graphicFrameLocks noGrp="1"/>
          </p:cNvGraphicFramePr>
          <p:nvPr/>
        </p:nvGraphicFramePr>
        <p:xfrm>
          <a:off x="4937760" y="4480785"/>
          <a:ext cx="2966720" cy="20048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869">
                  <a:extLst>
                    <a:ext uri="{9D8B030D-6E8A-4147-A177-3AD203B41FA5}">
                      <a16:colId xmlns:a16="http://schemas.microsoft.com/office/drawing/2014/main" val="2666991456"/>
                    </a:ext>
                  </a:extLst>
                </a:gridCol>
                <a:gridCol w="1863851">
                  <a:extLst>
                    <a:ext uri="{9D8B030D-6E8A-4147-A177-3AD203B41FA5}">
                      <a16:colId xmlns:a16="http://schemas.microsoft.com/office/drawing/2014/main" val="2696665232"/>
                    </a:ext>
                  </a:extLst>
                </a:gridCol>
              </a:tblGrid>
              <a:tr h="501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623996"/>
                  </a:ext>
                </a:extLst>
              </a:tr>
              <a:tr h="501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 test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52521"/>
                  </a:ext>
                </a:extLst>
              </a:tr>
              <a:tr h="501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 test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240472"/>
                  </a:ext>
                </a:extLst>
              </a:tr>
              <a:tr h="501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2500 test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7958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7BF3193-58B9-4E2F-A3A2-E27F154725A2}"/>
              </a:ext>
            </a:extLst>
          </p:cNvPr>
          <p:cNvSpPr/>
          <p:nvPr/>
        </p:nvSpPr>
        <p:spPr>
          <a:xfrm>
            <a:off x="5286867" y="4112572"/>
            <a:ext cx="2181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Comparison :Test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64D6FE-05CC-4BB7-AD79-B4A117F76ABF}"/>
              </a:ext>
            </a:extLst>
          </p:cNvPr>
          <p:cNvSpPr/>
          <p:nvPr/>
        </p:nvSpPr>
        <p:spPr>
          <a:xfrm>
            <a:off x="7517291" y="985624"/>
            <a:ext cx="13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Turbine - 34</a:t>
            </a:r>
          </a:p>
        </p:txBody>
      </p:sp>
    </p:spTree>
    <p:extLst>
      <p:ext uri="{BB962C8B-B14F-4D97-AF65-F5344CB8AC3E}">
        <p14:creationId xmlns:p14="http://schemas.microsoft.com/office/powerpoint/2010/main" val="240194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E36A-97D5-4AD3-96FE-761C5D69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70480" y="652037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8D5512-4D58-4C41-912B-44A364904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51296"/>
              </p:ext>
            </p:extLst>
          </p:nvPr>
        </p:nvGraphicFramePr>
        <p:xfrm>
          <a:off x="584200" y="1553143"/>
          <a:ext cx="7828280" cy="4297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9920">
                  <a:extLst>
                    <a:ext uri="{9D8B030D-6E8A-4147-A177-3AD203B41FA5}">
                      <a16:colId xmlns:a16="http://schemas.microsoft.com/office/drawing/2014/main" val="2403345972"/>
                    </a:ext>
                  </a:extLst>
                </a:gridCol>
                <a:gridCol w="1554220">
                  <a:extLst>
                    <a:ext uri="{9D8B030D-6E8A-4147-A177-3AD203B41FA5}">
                      <a16:colId xmlns:a16="http://schemas.microsoft.com/office/drawing/2014/main" val="3923465782"/>
                    </a:ext>
                  </a:extLst>
                </a:gridCol>
                <a:gridCol w="1793331">
                  <a:extLst>
                    <a:ext uri="{9D8B030D-6E8A-4147-A177-3AD203B41FA5}">
                      <a16:colId xmlns:a16="http://schemas.microsoft.com/office/drawing/2014/main" val="3319621018"/>
                    </a:ext>
                  </a:extLst>
                </a:gridCol>
                <a:gridCol w="2120809">
                  <a:extLst>
                    <a:ext uri="{9D8B030D-6E8A-4147-A177-3AD203B41FA5}">
                      <a16:colId xmlns:a16="http://schemas.microsoft.com/office/drawing/2014/main" val="2675720133"/>
                    </a:ext>
                  </a:extLst>
                </a:gridCol>
              </a:tblGrid>
              <a:tr h="85953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1 over Season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2 over Season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1 over Season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45514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Change (%) under model 1 (W+T)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68958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Change (%) under model 2 (G+T)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(-1.34 %)*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04996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Change (%) under </a:t>
                      </a:r>
                      <a:r>
                        <a:rPr lang="en-US"/>
                        <a:t>model 3 (W+G)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28085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Change (%) under Binning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505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B9F341-7418-40EA-91B2-A5F178135CFE}"/>
              </a:ext>
            </a:extLst>
          </p:cNvPr>
          <p:cNvSpPr txBox="1"/>
          <p:nvPr/>
        </p:nvSpPr>
        <p:spPr>
          <a:xfrm>
            <a:off x="375920" y="447040"/>
            <a:ext cx="178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6CA83-C6A8-44D3-AF00-E5328BDC91D0}"/>
              </a:ext>
            </a:extLst>
          </p:cNvPr>
          <p:cNvSpPr txBox="1"/>
          <p:nvPr/>
        </p:nvSpPr>
        <p:spPr>
          <a:xfrm>
            <a:off x="223520" y="5863886"/>
            <a:ext cx="811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*Note :- Model 2 predicts more for season 2 over season 1 so (-1.34 %) means positive change predicted by season 2 over season 1 by 1.34 %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8089CB-BA11-4DC7-8248-B994CF85B283}"/>
              </a:ext>
            </a:extLst>
          </p:cNvPr>
          <p:cNvSpPr txBox="1"/>
          <p:nvPr/>
        </p:nvSpPr>
        <p:spPr>
          <a:xfrm>
            <a:off x="1925053" y="1054178"/>
            <a:ext cx="5101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Quantification of the changes</a:t>
            </a:r>
          </a:p>
        </p:txBody>
      </p:sp>
    </p:spTree>
    <p:extLst>
      <p:ext uri="{BB962C8B-B14F-4D97-AF65-F5344CB8AC3E}">
        <p14:creationId xmlns:p14="http://schemas.microsoft.com/office/powerpoint/2010/main" val="25326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E36A-97D5-4AD3-96FE-761C5D69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70480" y="652037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8D5512-4D58-4C41-912B-44A364904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46487"/>
              </p:ext>
            </p:extLst>
          </p:nvPr>
        </p:nvGraphicFramePr>
        <p:xfrm>
          <a:off x="635935" y="2454441"/>
          <a:ext cx="7828280" cy="17297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9920">
                  <a:extLst>
                    <a:ext uri="{9D8B030D-6E8A-4147-A177-3AD203B41FA5}">
                      <a16:colId xmlns:a16="http://schemas.microsoft.com/office/drawing/2014/main" val="2403345972"/>
                    </a:ext>
                  </a:extLst>
                </a:gridCol>
                <a:gridCol w="1554220">
                  <a:extLst>
                    <a:ext uri="{9D8B030D-6E8A-4147-A177-3AD203B41FA5}">
                      <a16:colId xmlns:a16="http://schemas.microsoft.com/office/drawing/2014/main" val="3923465782"/>
                    </a:ext>
                  </a:extLst>
                </a:gridCol>
                <a:gridCol w="1793331">
                  <a:extLst>
                    <a:ext uri="{9D8B030D-6E8A-4147-A177-3AD203B41FA5}">
                      <a16:colId xmlns:a16="http://schemas.microsoft.com/office/drawing/2014/main" val="3319621018"/>
                    </a:ext>
                  </a:extLst>
                </a:gridCol>
                <a:gridCol w="2120809">
                  <a:extLst>
                    <a:ext uri="{9D8B030D-6E8A-4147-A177-3AD203B41FA5}">
                      <a16:colId xmlns:a16="http://schemas.microsoft.com/office/drawing/2014/main" val="2675720133"/>
                    </a:ext>
                  </a:extLst>
                </a:gridCol>
              </a:tblGrid>
              <a:tr h="8153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1 and Season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2 and Season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1 and Season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45514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Significant Difference(W+T), (G+T), (W+G)?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9505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F58427-578C-481D-A777-48873403EBD3}"/>
              </a:ext>
            </a:extLst>
          </p:cNvPr>
          <p:cNvSpPr txBox="1"/>
          <p:nvPr/>
        </p:nvSpPr>
        <p:spPr>
          <a:xfrm>
            <a:off x="2839070" y="1574714"/>
            <a:ext cx="3908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Test at 95% level</a:t>
            </a:r>
          </a:p>
        </p:txBody>
      </p:sp>
    </p:spTree>
    <p:extLst>
      <p:ext uri="{BB962C8B-B14F-4D97-AF65-F5344CB8AC3E}">
        <p14:creationId xmlns:p14="http://schemas.microsoft.com/office/powerpoint/2010/main" val="205144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34F69-0551-4422-99CB-4ED8E771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38846" y="6346738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24583-C689-416B-8DBF-C5D388571756}"/>
              </a:ext>
            </a:extLst>
          </p:cNvPr>
          <p:cNvSpPr txBox="1"/>
          <p:nvPr/>
        </p:nvSpPr>
        <p:spPr>
          <a:xfrm>
            <a:off x="1341120" y="3167390"/>
            <a:ext cx="670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Covariates Matching + Hypothesis Testing</a:t>
            </a:r>
            <a:endParaRPr lang="en-US" sz="2800" strike="sngStri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9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C9038-B034-4AB9-A165-E5DA3E88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4664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6E03E-0760-408F-B206-716968C935A4}"/>
              </a:ext>
            </a:extLst>
          </p:cNvPr>
          <p:cNvSpPr txBox="1"/>
          <p:nvPr/>
        </p:nvSpPr>
        <p:spPr>
          <a:xfrm>
            <a:off x="301658" y="424206"/>
            <a:ext cx="22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Covariates Matching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115A5-2C45-483C-9972-4A250673499E}"/>
              </a:ext>
            </a:extLst>
          </p:cNvPr>
          <p:cNvSpPr txBox="1"/>
          <p:nvPr/>
        </p:nvSpPr>
        <p:spPr>
          <a:xfrm>
            <a:off x="365760" y="1271451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00000"/>
                </a:solidFill>
              </a:rPr>
              <a:t>Covariates Matching</a:t>
            </a:r>
            <a:r>
              <a:rPr lang="en-US" dirty="0">
                <a:solidFill>
                  <a:srgbClr val="500000"/>
                </a:solidFill>
              </a:rPr>
              <a:t> :The difficulty in quantifying the actual effect of environmental conditions paves way for a controlled experiment where the environmental features are screened to almost give a similar distribution for all the time periods in comparison.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A288D2-998C-4EC3-92ED-32B3C356A640}"/>
                  </a:ext>
                </a:extLst>
              </p:cNvPr>
              <p:cNvSpPr txBox="1"/>
              <p:nvPr/>
            </p:nvSpPr>
            <p:spPr>
              <a:xfrm>
                <a:off x="444136" y="2698820"/>
                <a:ext cx="8412480" cy="410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500000"/>
                    </a:solidFill>
                  </a:rPr>
                  <a:t>Method</a:t>
                </a:r>
                <a:r>
                  <a:rPr lang="en-US" dirty="0">
                    <a:solidFill>
                      <a:srgbClr val="500000"/>
                    </a:solidFill>
                  </a:rPr>
                  <a:t> : A sequential method is adopted, where the distributions of the data for different seasons are matched by removing points from the datasets, one covariate at a time.</a:t>
                </a:r>
              </a:p>
              <a:p>
                <a:r>
                  <a:rPr lang="en-US" dirty="0">
                    <a:solidFill>
                      <a:srgbClr val="500000"/>
                    </a:solidFill>
                  </a:rPr>
                  <a:t>Sequence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Before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i="1" dirty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i="1" dirty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i="1" dirty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i="1" dirty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𝐴𝑓𝑡𝑒𝑟</m:t>
                        </m:r>
                      </m:sub>
                    </m:sSub>
                  </m:oMath>
                </a14:m>
                <a:endParaRPr lang="en-US" dirty="0">
                  <a:solidFill>
                    <a:srgbClr val="500000"/>
                  </a:solidFill>
                </a:endParaRPr>
              </a:p>
              <a:p>
                <a:endParaRPr lang="en-US" i="1" dirty="0">
                  <a:solidFill>
                    <a:srgbClr val="5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𝐵𝑒𝑓𝑜𝑟𝑒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500000"/>
                    </a:solidFill>
                  </a:rPr>
                  <a:t> : Before matching data-set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500000"/>
                    </a:solidFill>
                  </a:rPr>
                  <a:t> : The data-set after being matched for covariate 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500000"/>
                    </a:solidFill>
                  </a:rPr>
                  <a:t> : The data-set after being matched for covariate A followed by covariate B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500000"/>
                    </a:solidFill>
                  </a:rPr>
                  <a:t> : The data-set after being matched for covariate A followed by covariates B and 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500000"/>
                    </a:solidFill>
                  </a:rPr>
                  <a:t> : The data-set after being matched for covariate A followed by covariates B, C and 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𝐴𝑓𝑡𝑒𝑟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500000"/>
                    </a:solidFill>
                  </a:rPr>
                  <a:t> : After matching data-set</a:t>
                </a:r>
              </a:p>
              <a:p>
                <a:endParaRPr lang="en-US" dirty="0">
                  <a:solidFill>
                    <a:srgbClr val="500000"/>
                  </a:solidFill>
                </a:endParaRPr>
              </a:p>
              <a:p>
                <a:endParaRPr lang="en-US" dirty="0">
                  <a:solidFill>
                    <a:srgbClr val="500000"/>
                  </a:solidFill>
                </a:endParaRPr>
              </a:p>
              <a:p>
                <a:endParaRPr lang="en-US" dirty="0">
                  <a:solidFill>
                    <a:srgbClr val="5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A288D2-998C-4EC3-92ED-32B3C356A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6" y="2698820"/>
                <a:ext cx="8412480" cy="4105932"/>
              </a:xfrm>
              <a:prstGeom prst="rect">
                <a:avLst/>
              </a:prstGeom>
              <a:blipFill>
                <a:blip r:embed="rId2"/>
                <a:stretch>
                  <a:fillRect l="-652" t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70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E3CC1-1E22-4A12-89B1-EBBC7350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3840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34D15-91BE-4B1F-9D6E-4D2D91912CC3}"/>
              </a:ext>
            </a:extLst>
          </p:cNvPr>
          <p:cNvSpPr txBox="1"/>
          <p:nvPr/>
        </p:nvSpPr>
        <p:spPr>
          <a:xfrm>
            <a:off x="513805" y="1236617"/>
            <a:ext cx="5947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00000"/>
                </a:solidFill>
              </a:rPr>
              <a:t>Covariates used for matching </a:t>
            </a:r>
            <a:r>
              <a:rPr lang="en-US" dirty="0">
                <a:solidFill>
                  <a:srgbClr val="500000"/>
                </a:solidFill>
              </a:rPr>
              <a:t>:</a:t>
            </a:r>
          </a:p>
          <a:p>
            <a:endParaRPr lang="en-US" dirty="0">
              <a:solidFill>
                <a:srgbClr val="5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00000"/>
                </a:solidFill>
              </a:rPr>
              <a:t>Wind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00000"/>
                </a:solidFill>
              </a:rPr>
              <a:t>Wind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00000"/>
                </a:solidFill>
              </a:rPr>
              <a:t>Ambient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00000"/>
                </a:solidFill>
              </a:rPr>
              <a:t>Turbulence Intensity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93810-BE44-4FF1-A8E8-9CF28EBA3B18}"/>
              </a:ext>
            </a:extLst>
          </p:cNvPr>
          <p:cNvSpPr txBox="1"/>
          <p:nvPr/>
        </p:nvSpPr>
        <p:spPr>
          <a:xfrm>
            <a:off x="513805" y="3675017"/>
            <a:ext cx="4676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00000"/>
                </a:solidFill>
              </a:rPr>
              <a:t>Before covariates matching</a:t>
            </a:r>
            <a:r>
              <a:rPr lang="en-US" dirty="0">
                <a:solidFill>
                  <a:srgbClr val="500000"/>
                </a:solidFill>
              </a:rPr>
              <a:t>:</a:t>
            </a:r>
          </a:p>
          <a:p>
            <a:endParaRPr lang="en-US" dirty="0">
              <a:solidFill>
                <a:srgbClr val="500000"/>
              </a:solidFill>
            </a:endParaRPr>
          </a:p>
          <a:p>
            <a:r>
              <a:rPr lang="en-US" dirty="0">
                <a:solidFill>
                  <a:srgbClr val="500000"/>
                </a:solidFill>
              </a:rPr>
              <a:t>Data Set 1 : 23275 observations</a:t>
            </a:r>
          </a:p>
          <a:p>
            <a:r>
              <a:rPr lang="en-US" dirty="0">
                <a:solidFill>
                  <a:srgbClr val="500000"/>
                </a:solidFill>
              </a:rPr>
              <a:t>Data Set 2 : 28421 observations</a:t>
            </a:r>
          </a:p>
          <a:p>
            <a:r>
              <a:rPr lang="en-US" dirty="0">
                <a:solidFill>
                  <a:srgbClr val="500000"/>
                </a:solidFill>
              </a:rPr>
              <a:t>Data Set 3 : 32511 observations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02B2E8-E252-42D6-8EE4-6C344360498F}"/>
              </a:ext>
            </a:extLst>
          </p:cNvPr>
          <p:cNvSpPr/>
          <p:nvPr/>
        </p:nvSpPr>
        <p:spPr>
          <a:xfrm>
            <a:off x="4776651" y="367501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500000"/>
                </a:solidFill>
              </a:rPr>
              <a:t>After covariates matching</a:t>
            </a:r>
            <a:r>
              <a:rPr lang="en-US" dirty="0">
                <a:solidFill>
                  <a:srgbClr val="500000"/>
                </a:solidFill>
              </a:rPr>
              <a:t>:</a:t>
            </a:r>
          </a:p>
          <a:p>
            <a:endParaRPr lang="en-US" dirty="0">
              <a:solidFill>
                <a:srgbClr val="500000"/>
              </a:solidFill>
            </a:endParaRPr>
          </a:p>
          <a:p>
            <a:r>
              <a:rPr lang="en-US" dirty="0">
                <a:solidFill>
                  <a:srgbClr val="500000"/>
                </a:solidFill>
              </a:rPr>
              <a:t>Data Set 1 : 1158 observations</a:t>
            </a:r>
          </a:p>
          <a:p>
            <a:r>
              <a:rPr lang="en-US" dirty="0">
                <a:solidFill>
                  <a:srgbClr val="500000"/>
                </a:solidFill>
              </a:rPr>
              <a:t>Data Set 2 : 1158 observations</a:t>
            </a:r>
          </a:p>
          <a:p>
            <a:r>
              <a:rPr lang="en-US" dirty="0">
                <a:solidFill>
                  <a:srgbClr val="500000"/>
                </a:solidFill>
              </a:rPr>
              <a:t>Data Set 3 : 1158 observations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4176C-87D7-4D65-9A7A-9A70B06A0FFC}"/>
              </a:ext>
            </a:extLst>
          </p:cNvPr>
          <p:cNvSpPr txBox="1"/>
          <p:nvPr/>
        </p:nvSpPr>
        <p:spPr>
          <a:xfrm>
            <a:off x="513805" y="5621383"/>
            <a:ext cx="587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00000"/>
                </a:solidFill>
              </a:rPr>
              <a:t>Model used after covariates matching </a:t>
            </a:r>
            <a:r>
              <a:rPr lang="en-US" dirty="0">
                <a:solidFill>
                  <a:srgbClr val="500000"/>
                </a:solidFill>
              </a:rPr>
              <a:t>: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192017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3166E-88CF-43A3-907D-A2CA077E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0441" y="6492875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CE147-5A66-47F6-B4B1-688331A8008D}"/>
              </a:ext>
            </a:extLst>
          </p:cNvPr>
          <p:cNvSpPr/>
          <p:nvPr/>
        </p:nvSpPr>
        <p:spPr>
          <a:xfrm>
            <a:off x="1766925" y="1509802"/>
            <a:ext cx="1553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Before matching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BC47C-F369-4667-A6DA-2B5907B8FF84}"/>
              </a:ext>
            </a:extLst>
          </p:cNvPr>
          <p:cNvSpPr/>
          <p:nvPr/>
        </p:nvSpPr>
        <p:spPr>
          <a:xfrm>
            <a:off x="5795616" y="1432872"/>
            <a:ext cx="1423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After matching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DB1BBA-1714-4AB1-A8B9-F6ADD2AF9575}"/>
              </a:ext>
            </a:extLst>
          </p:cNvPr>
          <p:cNvSpPr/>
          <p:nvPr/>
        </p:nvSpPr>
        <p:spPr>
          <a:xfrm>
            <a:off x="2056303" y="5444407"/>
            <a:ext cx="1679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Wind Speed (m/s)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5D30B-F999-4D19-A023-BDC57A2E5669}"/>
              </a:ext>
            </a:extLst>
          </p:cNvPr>
          <p:cNvSpPr/>
          <p:nvPr/>
        </p:nvSpPr>
        <p:spPr>
          <a:xfrm>
            <a:off x="5795616" y="5417706"/>
            <a:ext cx="1679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Wind Speed (m/s)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16C618-BD6F-4583-BC34-FC2BDA4E6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96" b="9006"/>
          <a:stretch/>
        </p:blipFill>
        <p:spPr>
          <a:xfrm>
            <a:off x="644434" y="2046514"/>
            <a:ext cx="7768046" cy="33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19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3166E-88CF-43A3-907D-A2CA077E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37002" y="6552122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DAF205-D1C7-42D9-989F-90F085FE66E7}"/>
              </a:ext>
            </a:extLst>
          </p:cNvPr>
          <p:cNvSpPr/>
          <p:nvPr/>
        </p:nvSpPr>
        <p:spPr>
          <a:xfrm>
            <a:off x="1842340" y="1510483"/>
            <a:ext cx="1553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Before matching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2B6571-B536-45A3-BEB2-9296003480DD}"/>
              </a:ext>
            </a:extLst>
          </p:cNvPr>
          <p:cNvSpPr/>
          <p:nvPr/>
        </p:nvSpPr>
        <p:spPr>
          <a:xfrm>
            <a:off x="5575354" y="1510483"/>
            <a:ext cx="1423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After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B76419-CD0E-4D2F-A09E-5547F60A458F}"/>
                  </a:ext>
                </a:extLst>
              </p:cNvPr>
              <p:cNvSpPr/>
              <p:nvPr/>
            </p:nvSpPr>
            <p:spPr>
              <a:xfrm>
                <a:off x="1842340" y="5478486"/>
                <a:ext cx="229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Wind Direction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degrees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B76419-CD0E-4D2F-A09E-5547F60A4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40" y="5478486"/>
                <a:ext cx="2294731" cy="338554"/>
              </a:xfrm>
              <a:prstGeom prst="rect">
                <a:avLst/>
              </a:prstGeom>
              <a:blipFill>
                <a:blip r:embed="rId2"/>
                <a:stretch>
                  <a:fillRect l="-132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F017E9-02DB-46D9-BFB4-AD1BC2608047}"/>
                  </a:ext>
                </a:extLst>
              </p:cNvPr>
              <p:cNvSpPr/>
              <p:nvPr/>
            </p:nvSpPr>
            <p:spPr>
              <a:xfrm>
                <a:off x="5820012" y="5375949"/>
                <a:ext cx="229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Wind Direction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degrees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F017E9-02DB-46D9-BFB4-AD1BC2608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012" y="5375949"/>
                <a:ext cx="2294731" cy="338554"/>
              </a:xfrm>
              <a:prstGeom prst="rect">
                <a:avLst/>
              </a:prstGeom>
              <a:blipFill>
                <a:blip r:embed="rId3"/>
                <a:stretch>
                  <a:fillRect l="-159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3C8EA3F-5696-46DB-9A59-D8895B7E32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13" b="7687"/>
          <a:stretch/>
        </p:blipFill>
        <p:spPr>
          <a:xfrm>
            <a:off x="566057" y="2018427"/>
            <a:ext cx="8001707" cy="33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9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0170-F1FC-45C0-9153-68D5639F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2B5D3-17F7-4D95-9722-1135CFB10F4C}"/>
              </a:ext>
            </a:extLst>
          </p:cNvPr>
          <p:cNvSpPr txBox="1"/>
          <p:nvPr/>
        </p:nvSpPr>
        <p:spPr>
          <a:xfrm>
            <a:off x="3196046" y="3105834"/>
            <a:ext cx="3439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2348253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3166E-88CF-43A3-907D-A2CA077E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9039" y="6492875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7DBB10-E9CC-47B7-B921-F670465639A1}"/>
              </a:ext>
            </a:extLst>
          </p:cNvPr>
          <p:cNvSpPr/>
          <p:nvPr/>
        </p:nvSpPr>
        <p:spPr>
          <a:xfrm>
            <a:off x="1982541" y="1402907"/>
            <a:ext cx="1553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Before matching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F41B5-7F9D-44E4-BDA6-F94C994DB69F}"/>
              </a:ext>
            </a:extLst>
          </p:cNvPr>
          <p:cNvSpPr/>
          <p:nvPr/>
        </p:nvSpPr>
        <p:spPr>
          <a:xfrm>
            <a:off x="5792171" y="1402907"/>
            <a:ext cx="1423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After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1BC385-6DBE-4B2A-9CE0-B2114AF99739}"/>
                  </a:ext>
                </a:extLst>
              </p:cNvPr>
              <p:cNvSpPr/>
              <p:nvPr/>
            </p:nvSpPr>
            <p:spPr>
              <a:xfrm>
                <a:off x="1578456" y="5411803"/>
                <a:ext cx="23614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Ambient Temperature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(°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1BC385-6DBE-4B2A-9CE0-B2114AF99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56" y="5411803"/>
                <a:ext cx="2361416" cy="338554"/>
              </a:xfrm>
              <a:prstGeom prst="rect">
                <a:avLst/>
              </a:prstGeom>
              <a:blipFill>
                <a:blip r:embed="rId2"/>
                <a:stretch>
                  <a:fillRect l="-155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DE3F91-E721-43CB-A972-35759E92528C}"/>
                  </a:ext>
                </a:extLst>
              </p:cNvPr>
              <p:cNvSpPr/>
              <p:nvPr/>
            </p:nvSpPr>
            <p:spPr>
              <a:xfrm>
                <a:off x="5792171" y="5397913"/>
                <a:ext cx="23614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Ambient Temperature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(°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DE3F91-E721-43CB-A972-35759E925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71" y="5397913"/>
                <a:ext cx="2361416" cy="338554"/>
              </a:xfrm>
              <a:prstGeom prst="rect">
                <a:avLst/>
              </a:prstGeom>
              <a:blipFill>
                <a:blip r:embed="rId3"/>
                <a:stretch>
                  <a:fillRect l="-1289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38CC086-AF97-4545-A9B2-3D80D03C79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67" b="9178"/>
          <a:stretch/>
        </p:blipFill>
        <p:spPr>
          <a:xfrm>
            <a:off x="558818" y="1915886"/>
            <a:ext cx="8183117" cy="33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63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3166E-88CF-43A3-907D-A2CA077E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0503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819B4-20CC-4993-9CF8-4FF4885AD886}"/>
              </a:ext>
            </a:extLst>
          </p:cNvPr>
          <p:cNvSpPr/>
          <p:nvPr/>
        </p:nvSpPr>
        <p:spPr>
          <a:xfrm>
            <a:off x="1990997" y="1391124"/>
            <a:ext cx="1726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 matching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A7026-FF28-4C14-8EFB-9C7A6241D1DD}"/>
              </a:ext>
            </a:extLst>
          </p:cNvPr>
          <p:cNvSpPr/>
          <p:nvPr/>
        </p:nvSpPr>
        <p:spPr>
          <a:xfrm>
            <a:off x="6038649" y="1391124"/>
            <a:ext cx="158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matching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11584-B87E-4047-8D5F-68D0CF413AFF}"/>
              </a:ext>
            </a:extLst>
          </p:cNvPr>
          <p:cNvSpPr txBox="1"/>
          <p:nvPr/>
        </p:nvSpPr>
        <p:spPr>
          <a:xfrm>
            <a:off x="1787350" y="5512509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Turbulence Intensity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7D851-2867-4A88-A61A-7D0DD98516F1}"/>
              </a:ext>
            </a:extLst>
          </p:cNvPr>
          <p:cNvSpPr/>
          <p:nvPr/>
        </p:nvSpPr>
        <p:spPr>
          <a:xfrm>
            <a:off x="5891847" y="5482265"/>
            <a:ext cx="1875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Turbulence Intensity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513EE2-3231-4441-B32C-3C284C350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61" b="8221"/>
          <a:stretch/>
        </p:blipFill>
        <p:spPr>
          <a:xfrm>
            <a:off x="480441" y="2020388"/>
            <a:ext cx="8183117" cy="34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7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FEDF-C030-4C07-BD5E-9297CA40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6700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CCBA0-B73F-4C7E-9CFC-F5C7CA6AA17E}"/>
              </a:ext>
            </a:extLst>
          </p:cNvPr>
          <p:cNvSpPr txBox="1"/>
          <p:nvPr/>
        </p:nvSpPr>
        <p:spPr>
          <a:xfrm>
            <a:off x="314960" y="447040"/>
            <a:ext cx="473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Gaussian Process - Seasonality 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076D3-85F1-46D4-A6C4-56ED720488ED}"/>
              </a:ext>
            </a:extLst>
          </p:cNvPr>
          <p:cNvSpPr txBox="1"/>
          <p:nvPr/>
        </p:nvSpPr>
        <p:spPr>
          <a:xfrm>
            <a:off x="314960" y="959325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Set : 2016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73B933-FED6-465B-B320-3671786C018E}"/>
              </a:ext>
            </a:extLst>
          </p:cNvPr>
          <p:cNvGraphicFramePr>
            <a:graphicFrameLocks noGrp="1"/>
          </p:cNvGraphicFramePr>
          <p:nvPr/>
        </p:nvGraphicFramePr>
        <p:xfrm>
          <a:off x="802640" y="1778467"/>
          <a:ext cx="7721600" cy="209414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3472">
                  <a:extLst>
                    <a:ext uri="{9D8B030D-6E8A-4147-A177-3AD203B41FA5}">
                      <a16:colId xmlns:a16="http://schemas.microsoft.com/office/drawing/2014/main" val="3780769886"/>
                    </a:ext>
                  </a:extLst>
                </a:gridCol>
                <a:gridCol w="1804112">
                  <a:extLst>
                    <a:ext uri="{9D8B030D-6E8A-4147-A177-3AD203B41FA5}">
                      <a16:colId xmlns:a16="http://schemas.microsoft.com/office/drawing/2014/main" val="2188250949"/>
                    </a:ext>
                  </a:extLst>
                </a:gridCol>
                <a:gridCol w="2197008">
                  <a:extLst>
                    <a:ext uri="{9D8B030D-6E8A-4147-A177-3AD203B41FA5}">
                      <a16:colId xmlns:a16="http://schemas.microsoft.com/office/drawing/2014/main" val="2433695027"/>
                    </a:ext>
                  </a:extLst>
                </a:gridCol>
                <a:gridCol w="2197008">
                  <a:extLst>
                    <a:ext uri="{9D8B030D-6E8A-4147-A177-3AD203B41FA5}">
                      <a16:colId xmlns:a16="http://schemas.microsoft.com/office/drawing/2014/main" val="3711082947"/>
                    </a:ext>
                  </a:extLst>
                </a:gridCol>
              </a:tblGrid>
              <a:tr h="4846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Time-Period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119"/>
                  </a:ext>
                </a:extLst>
              </a:tr>
              <a:tr h="4846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 - 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13978"/>
                  </a:ext>
                </a:extLst>
              </a:tr>
              <a:tr h="4846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-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25535"/>
                  </a:ext>
                </a:extLst>
              </a:tr>
              <a:tr h="4846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 - 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815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20DD4FB-D205-441B-99AD-5350651114AD}"/>
              </a:ext>
            </a:extLst>
          </p:cNvPr>
          <p:cNvSpPr txBox="1"/>
          <p:nvPr/>
        </p:nvSpPr>
        <p:spPr>
          <a:xfrm>
            <a:off x="3870960" y="144083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 Set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5C4F8C5-9430-436C-AD21-382C895C82A8}"/>
              </a:ext>
            </a:extLst>
          </p:cNvPr>
          <p:cNvGraphicFramePr>
            <a:graphicFrameLocks noGrp="1"/>
          </p:cNvGraphicFramePr>
          <p:nvPr/>
        </p:nvGraphicFramePr>
        <p:xfrm>
          <a:off x="1320937" y="4481904"/>
          <a:ext cx="2966720" cy="150365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3360">
                  <a:extLst>
                    <a:ext uri="{9D8B030D-6E8A-4147-A177-3AD203B41FA5}">
                      <a16:colId xmlns:a16="http://schemas.microsoft.com/office/drawing/2014/main" val="1188018164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3409501206"/>
                    </a:ext>
                  </a:extLst>
                </a:gridCol>
              </a:tblGrid>
              <a:tr h="501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Covariates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63486"/>
                  </a:ext>
                </a:extLst>
              </a:tr>
              <a:tr h="501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+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519691"/>
                  </a:ext>
                </a:extLst>
              </a:tr>
              <a:tr h="501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 +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6421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05D251C-C299-4AE1-8968-4D953BB94FA5}"/>
              </a:ext>
            </a:extLst>
          </p:cNvPr>
          <p:cNvSpPr txBox="1"/>
          <p:nvPr/>
        </p:nvSpPr>
        <p:spPr>
          <a:xfrm>
            <a:off x="2443480" y="4079864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178E64-5856-44D0-BFEE-67C8763E75E4}"/>
              </a:ext>
            </a:extLst>
          </p:cNvPr>
          <p:cNvGraphicFramePr>
            <a:graphicFrameLocks noGrp="1"/>
          </p:cNvGraphicFramePr>
          <p:nvPr/>
        </p:nvGraphicFramePr>
        <p:xfrm>
          <a:off x="4937760" y="4480785"/>
          <a:ext cx="2966720" cy="150365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869">
                  <a:extLst>
                    <a:ext uri="{9D8B030D-6E8A-4147-A177-3AD203B41FA5}">
                      <a16:colId xmlns:a16="http://schemas.microsoft.com/office/drawing/2014/main" val="2666991456"/>
                    </a:ext>
                  </a:extLst>
                </a:gridCol>
                <a:gridCol w="1863851">
                  <a:extLst>
                    <a:ext uri="{9D8B030D-6E8A-4147-A177-3AD203B41FA5}">
                      <a16:colId xmlns:a16="http://schemas.microsoft.com/office/drawing/2014/main" val="2696665232"/>
                    </a:ext>
                  </a:extLst>
                </a:gridCol>
              </a:tblGrid>
              <a:tr h="501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623996"/>
                  </a:ext>
                </a:extLst>
              </a:tr>
              <a:tr h="501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 test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52521"/>
                  </a:ext>
                </a:extLst>
              </a:tr>
              <a:tr h="501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 test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24047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7BF3193-58B9-4E2F-A3A2-E27F154725A2}"/>
              </a:ext>
            </a:extLst>
          </p:cNvPr>
          <p:cNvSpPr/>
          <p:nvPr/>
        </p:nvSpPr>
        <p:spPr>
          <a:xfrm>
            <a:off x="5286867" y="4112572"/>
            <a:ext cx="2286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Comparison – Test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325A-4DC7-4395-87E2-70D39E940C4D}"/>
              </a:ext>
            </a:extLst>
          </p:cNvPr>
          <p:cNvSpPr/>
          <p:nvPr/>
        </p:nvSpPr>
        <p:spPr>
          <a:xfrm>
            <a:off x="7392810" y="964070"/>
            <a:ext cx="13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Turbine - 34</a:t>
            </a:r>
          </a:p>
        </p:txBody>
      </p:sp>
    </p:spTree>
    <p:extLst>
      <p:ext uri="{BB962C8B-B14F-4D97-AF65-F5344CB8AC3E}">
        <p14:creationId xmlns:p14="http://schemas.microsoft.com/office/powerpoint/2010/main" val="1134895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E36A-97D5-4AD3-96FE-761C5D69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70480" y="652037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8D5512-4D58-4C41-912B-44A364904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43935"/>
              </p:ext>
            </p:extLst>
          </p:nvPr>
        </p:nvGraphicFramePr>
        <p:xfrm>
          <a:off x="657860" y="1869441"/>
          <a:ext cx="7828280" cy="343814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9920">
                  <a:extLst>
                    <a:ext uri="{9D8B030D-6E8A-4147-A177-3AD203B41FA5}">
                      <a16:colId xmlns:a16="http://schemas.microsoft.com/office/drawing/2014/main" val="2403345972"/>
                    </a:ext>
                  </a:extLst>
                </a:gridCol>
                <a:gridCol w="1554220">
                  <a:extLst>
                    <a:ext uri="{9D8B030D-6E8A-4147-A177-3AD203B41FA5}">
                      <a16:colId xmlns:a16="http://schemas.microsoft.com/office/drawing/2014/main" val="3923465782"/>
                    </a:ext>
                  </a:extLst>
                </a:gridCol>
                <a:gridCol w="1793331">
                  <a:extLst>
                    <a:ext uri="{9D8B030D-6E8A-4147-A177-3AD203B41FA5}">
                      <a16:colId xmlns:a16="http://schemas.microsoft.com/office/drawing/2014/main" val="3319621018"/>
                    </a:ext>
                  </a:extLst>
                </a:gridCol>
                <a:gridCol w="2120809">
                  <a:extLst>
                    <a:ext uri="{9D8B030D-6E8A-4147-A177-3AD203B41FA5}">
                      <a16:colId xmlns:a16="http://schemas.microsoft.com/office/drawing/2014/main" val="2675720133"/>
                    </a:ext>
                  </a:extLst>
                </a:gridCol>
              </a:tblGrid>
              <a:tr h="85953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1 over Season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2 over Season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1 over Season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45514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Change (%) under model 1 (W+T)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68958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Change (%) under model 2 (G+T)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0.82 %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04996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Change (%) under Binning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505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B9F341-7418-40EA-91B2-A5F178135CFE}"/>
              </a:ext>
            </a:extLst>
          </p:cNvPr>
          <p:cNvSpPr txBox="1"/>
          <p:nvPr/>
        </p:nvSpPr>
        <p:spPr>
          <a:xfrm>
            <a:off x="375920" y="447040"/>
            <a:ext cx="178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58427-578C-481D-A777-48873403EBD3}"/>
              </a:ext>
            </a:extLst>
          </p:cNvPr>
          <p:cNvSpPr txBox="1"/>
          <p:nvPr/>
        </p:nvSpPr>
        <p:spPr>
          <a:xfrm>
            <a:off x="2925239" y="1158241"/>
            <a:ext cx="421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Quantification of the changes</a:t>
            </a:r>
          </a:p>
        </p:txBody>
      </p:sp>
    </p:spTree>
    <p:extLst>
      <p:ext uri="{BB962C8B-B14F-4D97-AF65-F5344CB8AC3E}">
        <p14:creationId xmlns:p14="http://schemas.microsoft.com/office/powerpoint/2010/main" val="1312456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E36A-97D5-4AD3-96FE-761C5D69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70480" y="652037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8D5512-4D58-4C41-912B-44A364904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15730"/>
              </p:ext>
            </p:extLst>
          </p:nvPr>
        </p:nvGraphicFramePr>
        <p:xfrm>
          <a:off x="789939" y="1695269"/>
          <a:ext cx="7828280" cy="25786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9920">
                  <a:extLst>
                    <a:ext uri="{9D8B030D-6E8A-4147-A177-3AD203B41FA5}">
                      <a16:colId xmlns:a16="http://schemas.microsoft.com/office/drawing/2014/main" val="2403345972"/>
                    </a:ext>
                  </a:extLst>
                </a:gridCol>
                <a:gridCol w="1554220">
                  <a:extLst>
                    <a:ext uri="{9D8B030D-6E8A-4147-A177-3AD203B41FA5}">
                      <a16:colId xmlns:a16="http://schemas.microsoft.com/office/drawing/2014/main" val="3923465782"/>
                    </a:ext>
                  </a:extLst>
                </a:gridCol>
                <a:gridCol w="1793331">
                  <a:extLst>
                    <a:ext uri="{9D8B030D-6E8A-4147-A177-3AD203B41FA5}">
                      <a16:colId xmlns:a16="http://schemas.microsoft.com/office/drawing/2014/main" val="3319621018"/>
                    </a:ext>
                  </a:extLst>
                </a:gridCol>
                <a:gridCol w="2120809">
                  <a:extLst>
                    <a:ext uri="{9D8B030D-6E8A-4147-A177-3AD203B41FA5}">
                      <a16:colId xmlns:a16="http://schemas.microsoft.com/office/drawing/2014/main" val="2675720133"/>
                    </a:ext>
                  </a:extLst>
                </a:gridCol>
              </a:tblGrid>
              <a:tr h="85953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1 and Season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2 and Season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 1 and Season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145514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Significant Difference(W+T)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950504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Significant Difference(G+T)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578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F58427-578C-481D-A777-48873403EBD3}"/>
              </a:ext>
            </a:extLst>
          </p:cNvPr>
          <p:cNvSpPr txBox="1"/>
          <p:nvPr/>
        </p:nvSpPr>
        <p:spPr>
          <a:xfrm>
            <a:off x="2925239" y="1158241"/>
            <a:ext cx="421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Test at the 95% level</a:t>
            </a:r>
          </a:p>
        </p:txBody>
      </p:sp>
    </p:spTree>
    <p:extLst>
      <p:ext uri="{BB962C8B-B14F-4D97-AF65-F5344CB8AC3E}">
        <p14:creationId xmlns:p14="http://schemas.microsoft.com/office/powerpoint/2010/main" val="252200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04F8F-AB19-4C4D-9124-4D9DC381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7208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B538-D964-4D3A-B256-D6F2492FD0CF}"/>
              </a:ext>
            </a:extLst>
          </p:cNvPr>
          <p:cNvSpPr txBox="1"/>
          <p:nvPr/>
        </p:nvSpPr>
        <p:spPr>
          <a:xfrm>
            <a:off x="243840" y="453388"/>
            <a:ext cx="268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6CBC9-B23E-4AEC-BD7C-55BF9DE8F5D9}"/>
              </a:ext>
            </a:extLst>
          </p:cNvPr>
          <p:cNvSpPr txBox="1"/>
          <p:nvPr/>
        </p:nvSpPr>
        <p:spPr>
          <a:xfrm>
            <a:off x="325120" y="1280160"/>
            <a:ext cx="8585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00000"/>
                </a:solidFill>
              </a:rPr>
              <a:t>                                                                   What we did previously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00000"/>
                </a:solidFill>
              </a:rPr>
              <a:t>Use the KNN method for power curve modelling and analysis of the followings:</a:t>
            </a:r>
          </a:p>
          <a:p>
            <a:pPr lvl="1"/>
            <a:r>
              <a:rPr lang="en-US" dirty="0">
                <a:solidFill>
                  <a:srgbClr val="500000"/>
                </a:solidFill>
              </a:rPr>
              <a:t>     - 10 minute average data</a:t>
            </a:r>
          </a:p>
          <a:p>
            <a:pPr lvl="1"/>
            <a:r>
              <a:rPr lang="en-US" dirty="0">
                <a:solidFill>
                  <a:srgbClr val="500000"/>
                </a:solidFill>
              </a:rPr>
              <a:t>     - 1 minute average data </a:t>
            </a:r>
          </a:p>
          <a:p>
            <a:pPr lvl="1"/>
            <a:r>
              <a:rPr lang="en-US" dirty="0">
                <a:solidFill>
                  <a:srgbClr val="500000"/>
                </a:solidFill>
              </a:rPr>
              <a:t>     - Down sample 1 minute and average 10 minute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00000"/>
                </a:solidFill>
              </a:rPr>
              <a:t>Two modeling options: using generator speed and without generator speed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00000"/>
                </a:solidFill>
              </a:rPr>
              <a:t>The forward stepwise method along with 10 fold cross validation were employed to get the best covariates combination</a:t>
            </a:r>
          </a:p>
          <a:p>
            <a:endParaRPr lang="en-US" dirty="0">
              <a:solidFill>
                <a:srgbClr val="500000"/>
              </a:solidFill>
            </a:endParaRPr>
          </a:p>
          <a:p>
            <a:r>
              <a:rPr lang="en-US" b="1" dirty="0">
                <a:solidFill>
                  <a:srgbClr val="500000"/>
                </a:solidFill>
              </a:rPr>
              <a:t>                 Transition from KNN to Gaussian Process (GP) Model. Why do we need this?</a:t>
            </a:r>
          </a:p>
          <a:p>
            <a:endParaRPr lang="en-US" b="1" dirty="0">
              <a:solidFill>
                <a:srgbClr val="5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00000"/>
                </a:solidFill>
              </a:rPr>
              <a:t>Most of the data encountered on daily basis exhibit stochastic behavior and Gaussian process is based on stochastic principles.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00000"/>
                </a:solidFill>
              </a:rPr>
              <a:t>Gaussian process can be used to quantify uncertainty in a model because it assumes a joint multivariate Gaussian distribution which has a defined probability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00000"/>
                </a:solidFill>
              </a:rPr>
              <a:t>On the other hand, KNN can only be used for predicting/estimating the mean (average) value without uncertainty quantification.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8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1166F-1A39-48EC-8925-F192DBA1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3960" y="6543596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46878-7F4D-484A-B349-D83A6A6F975A}"/>
              </a:ext>
            </a:extLst>
          </p:cNvPr>
          <p:cNvSpPr txBox="1"/>
          <p:nvPr/>
        </p:nvSpPr>
        <p:spPr>
          <a:xfrm>
            <a:off x="255270" y="467360"/>
            <a:ext cx="261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GP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07867D-3951-40FE-ADF4-E15F4262B30F}"/>
                  </a:ext>
                </a:extLst>
              </p:cNvPr>
              <p:cNvSpPr/>
              <p:nvPr/>
            </p:nvSpPr>
            <p:spPr>
              <a:xfrm>
                <a:off x="259080" y="1161892"/>
                <a:ext cx="8696960" cy="5483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500000"/>
                    </a:solidFill>
                  </a:rPr>
                  <a:t>Definition:</a:t>
                </a:r>
                <a:r>
                  <a:rPr lang="en-US" dirty="0">
                    <a:solidFill>
                      <a:srgbClr val="500000"/>
                    </a:solidFill>
                  </a:rPr>
                  <a:t> Gaussian Process is a collection of random variables, any finite number of    which have a joint Gaussian distribution. </a:t>
                </a:r>
              </a:p>
              <a:p>
                <a:endParaRPr lang="en-US" dirty="0">
                  <a:solidFill>
                    <a:srgbClr val="500000"/>
                  </a:solidFill>
                </a:endParaRPr>
              </a:p>
              <a:p>
                <a:r>
                  <a:rPr lang="en-US" dirty="0">
                    <a:solidFill>
                      <a:srgbClr val="500000"/>
                    </a:solidFill>
                  </a:rPr>
                  <a:t> GP model can be written as    :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dirty="0">
                  <a:solidFill>
                    <a:srgbClr val="500000"/>
                  </a:solidFill>
                </a:endParaRPr>
              </a:p>
              <a:p>
                <a:endParaRPr lang="en-US" sz="2000" dirty="0">
                  <a:solidFill>
                    <a:srgbClr val="500000"/>
                  </a:solidFill>
                </a:endParaRPr>
              </a:p>
              <a:p>
                <a:r>
                  <a:rPr lang="en-US" sz="2000" dirty="0">
                    <a:solidFill>
                      <a:srgbClr val="500000"/>
                    </a:solidFill>
                  </a:rPr>
                  <a:t>                               where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US" dirty="0">
                    <a:solidFill>
                      <a:srgbClr val="500000"/>
                    </a:solidFill>
                  </a:rPr>
                  <a:t> (to be estimated)</a:t>
                </a:r>
              </a:p>
              <a:p>
                <a:r>
                  <a:rPr lang="en-US" dirty="0">
                    <a:solidFill>
                      <a:srgbClr val="500000"/>
                    </a:solidFill>
                  </a:rPr>
                  <a:t>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500000"/>
                    </a:solidFill>
                  </a:rPr>
                  <a:t> is also known the system stochastic </a:t>
                </a:r>
                <a:br>
                  <a:rPr lang="en-US" dirty="0">
                    <a:solidFill>
                      <a:srgbClr val="500000"/>
                    </a:solidFill>
                  </a:rPr>
                </a:br>
                <a:r>
                  <a:rPr lang="en-US" dirty="0">
                    <a:solidFill>
                      <a:srgbClr val="500000"/>
                    </a:solidFill>
                  </a:rPr>
                  <a:t>                                                                                                   term</a:t>
                </a:r>
              </a:p>
              <a:p>
                <a:r>
                  <a:rPr lang="en-US" dirty="0">
                    <a:solidFill>
                      <a:srgbClr val="500000"/>
                    </a:solidFill>
                  </a:rPr>
                  <a:t>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limUpp>
                      <m:limUppPr>
                        <m:ctrlPr>
                          <a:rPr lang="en-US" b="0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  <m:lim>
                        <m:r>
                          <a:rPr lang="en-US" b="0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𝑖𝑖𝑑</m:t>
                        </m:r>
                      </m:lim>
                    </m:limUpp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500000"/>
                    </a:solidFill>
                  </a:rPr>
                  <a:t> </a:t>
                </a:r>
              </a:p>
              <a:p>
                <a:endParaRPr lang="en-US" dirty="0">
                  <a:solidFill>
                    <a:srgbClr val="500000"/>
                  </a:solidFill>
                </a:endParaRPr>
              </a:p>
              <a:p>
                <a:r>
                  <a:rPr lang="en-US" dirty="0">
                    <a:solidFill>
                      <a:srgbClr val="500000"/>
                    </a:solidFill>
                  </a:rPr>
                  <a:t>Covariance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500000"/>
                    </a:solidFill>
                  </a:rPr>
                  <a:t> defines the relationship between training data and test sites. A popular choice is the Gaussian covariance function, also known as radial basis kernel function, which looks just like the Gaussian density function.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5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500000"/>
                    </a:solidFill>
                  </a:rPr>
                  <a:t>GP using radial basis kernel is also a nonparametric method.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5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500000"/>
                    </a:solidFill>
                  </a:rPr>
                  <a:t>What if we use GP for mean prediction/estimation?  Its performance is in fact rather comparable to that of KNN, even slightly better (see next slide)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07867D-3951-40FE-ADF4-E15F4262B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1161892"/>
                <a:ext cx="8696960" cy="5483361"/>
              </a:xfrm>
              <a:prstGeom prst="rect">
                <a:avLst/>
              </a:prstGeom>
              <a:blipFill>
                <a:blip r:embed="rId2"/>
                <a:stretch>
                  <a:fillRect l="-437" t="-231" b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3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58C9D-52C8-47F7-B18E-7F5F6974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3840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358224-1FDA-4E61-82A6-C38DA4B252C8}"/>
              </a:ext>
            </a:extLst>
          </p:cNvPr>
          <p:cNvGraphicFramePr>
            <a:graphicFrameLocks noGrp="1"/>
          </p:cNvGraphicFramePr>
          <p:nvPr/>
        </p:nvGraphicFramePr>
        <p:xfrm>
          <a:off x="257998" y="1411497"/>
          <a:ext cx="8717838" cy="4754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1226">
                  <a:extLst>
                    <a:ext uri="{9D8B030D-6E8A-4147-A177-3AD203B41FA5}">
                      <a16:colId xmlns:a16="http://schemas.microsoft.com/office/drawing/2014/main" val="735059101"/>
                    </a:ext>
                  </a:extLst>
                </a:gridCol>
                <a:gridCol w="2032220">
                  <a:extLst>
                    <a:ext uri="{9D8B030D-6E8A-4147-A177-3AD203B41FA5}">
                      <a16:colId xmlns:a16="http://schemas.microsoft.com/office/drawing/2014/main" val="4241966372"/>
                    </a:ext>
                  </a:extLst>
                </a:gridCol>
                <a:gridCol w="2227196">
                  <a:extLst>
                    <a:ext uri="{9D8B030D-6E8A-4147-A177-3AD203B41FA5}">
                      <a16:colId xmlns:a16="http://schemas.microsoft.com/office/drawing/2014/main" val="2219336691"/>
                    </a:ext>
                  </a:extLst>
                </a:gridCol>
                <a:gridCol w="2227196">
                  <a:extLst>
                    <a:ext uri="{9D8B030D-6E8A-4147-A177-3AD203B41FA5}">
                      <a16:colId xmlns:a16="http://schemas.microsoft.com/office/drawing/2014/main" val="3239257115"/>
                    </a:ext>
                  </a:extLst>
                </a:gridCol>
              </a:tblGrid>
              <a:tr h="428755">
                <a:tc>
                  <a:txBody>
                    <a:bodyPr/>
                    <a:lstStyle/>
                    <a:p>
                      <a:r>
                        <a:rPr lang="en-US" sz="1800" dirty="0"/>
                        <a:t>Model 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Turbine – 34 (2016)</a:t>
                      </a:r>
                    </a:p>
                    <a:p>
                      <a:r>
                        <a:rPr lang="en-US" sz="1800" dirty="0"/>
                        <a:t>       RMSE(%)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Turbine – 34 (2018)</a:t>
                      </a:r>
                    </a:p>
                    <a:p>
                      <a:r>
                        <a:rPr lang="en-US" sz="1800" dirty="0"/>
                        <a:t>           RMSE(%)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Turbine – 61 (2018)</a:t>
                      </a:r>
                    </a:p>
                    <a:p>
                      <a:r>
                        <a:rPr lang="en-US" sz="1800" dirty="0"/>
                        <a:t>        RMSE(%)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67639"/>
                  </a:ext>
                </a:extLst>
              </a:tr>
              <a:tr h="5342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KNN – 10 </a:t>
                      </a:r>
                      <a:r>
                        <a:rPr lang="en-US" sz="1800" dirty="0" err="1"/>
                        <a:t>mins</a:t>
                      </a:r>
                      <a:r>
                        <a:rPr lang="en-US" sz="1800" dirty="0"/>
                        <a:t> (average)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dirty="0"/>
                        <a:t>2.07%</a:t>
                      </a:r>
                      <a:endParaRPr lang="en-US" sz="1800" b="0" strike="noStrik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dirty="0"/>
                        <a:t>1.98 %</a:t>
                      </a:r>
                      <a:endParaRPr lang="en-US" sz="1800" b="0" strike="noStrik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dirty="0"/>
                        <a:t>1.70 %</a:t>
                      </a:r>
                      <a:endParaRPr lang="en-US" sz="1800" b="0" strike="noStrik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64724"/>
                  </a:ext>
                </a:extLst>
              </a:tr>
              <a:tr h="6125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GP – 10 mins (average)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dirty="0"/>
                        <a:t>1.63%</a:t>
                      </a:r>
                      <a:endParaRPr lang="en-US" sz="1800" b="0" strike="noStrik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dirty="0"/>
                        <a:t>1.96%</a:t>
                      </a:r>
                      <a:endParaRPr lang="en-US" sz="1800" b="0" strike="noStrik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dirty="0"/>
                        <a:t>1.40%</a:t>
                      </a:r>
                      <a:endParaRPr lang="en-US" sz="1800" b="0" strike="noStrik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421516"/>
                  </a:ext>
                </a:extLst>
              </a:tr>
              <a:tr h="428755">
                <a:tc>
                  <a:txBody>
                    <a:bodyPr/>
                    <a:lstStyle/>
                    <a:p>
                      <a:r>
                        <a:rPr lang="en-US" sz="1800" dirty="0"/>
                        <a:t>BINNING – 10 </a:t>
                      </a:r>
                      <a:r>
                        <a:rPr lang="en-US" sz="1800" dirty="0" err="1"/>
                        <a:t>mins</a:t>
                      </a:r>
                      <a:r>
                        <a:rPr lang="en-US" sz="1800" dirty="0"/>
                        <a:t> (average)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3.93%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4.37%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3.94 %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476921"/>
                  </a:ext>
                </a:extLst>
              </a:tr>
              <a:tr h="428755">
                <a:tc>
                  <a:txBody>
                    <a:bodyPr/>
                    <a:lstStyle/>
                    <a:p>
                      <a:r>
                        <a:rPr lang="en-US" sz="1800" dirty="0"/>
                        <a:t>% reduction from Binning (KNN)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47%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55%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57%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090947"/>
                  </a:ext>
                </a:extLst>
              </a:tr>
              <a:tr h="6125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 reduction from Binning (GP)</a:t>
                      </a:r>
                    </a:p>
                    <a:p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58%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55%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64%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75041"/>
                  </a:ext>
                </a:extLst>
              </a:tr>
              <a:tr h="336964">
                <a:tc>
                  <a:txBody>
                    <a:bodyPr/>
                    <a:lstStyle/>
                    <a:p>
                      <a:r>
                        <a:rPr lang="en-US" sz="1800" dirty="0"/>
                        <a:t>Best variable sets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W, G, T, </a:t>
                      </a:r>
                      <a:r>
                        <a:rPr lang="en-US" sz="1800" dirty="0" err="1"/>
                        <a:t>Ang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W, T,</a:t>
                      </a:r>
                      <a:r>
                        <a:rPr lang="en-US" sz="1800" baseline="0" dirty="0"/>
                        <a:t> G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W, T, G, I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2713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FD5116-C643-457E-8CA3-F4DEFEBD38A7}"/>
              </a:ext>
            </a:extLst>
          </p:cNvPr>
          <p:cNvSpPr txBox="1"/>
          <p:nvPr/>
        </p:nvSpPr>
        <p:spPr>
          <a:xfrm>
            <a:off x="300038" y="448526"/>
            <a:ext cx="427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KNN vs GP Model (mean prediction)</a:t>
            </a:r>
          </a:p>
        </p:txBody>
      </p:sp>
    </p:spTree>
    <p:extLst>
      <p:ext uri="{BB962C8B-B14F-4D97-AF65-F5344CB8AC3E}">
        <p14:creationId xmlns:p14="http://schemas.microsoft.com/office/powerpoint/2010/main" val="333875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04F8F-AB19-4C4D-9124-4D9DC381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7208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B538-D964-4D3A-B256-D6F2492FD0CF}"/>
              </a:ext>
            </a:extLst>
          </p:cNvPr>
          <p:cNvSpPr txBox="1"/>
          <p:nvPr/>
        </p:nvSpPr>
        <p:spPr>
          <a:xfrm>
            <a:off x="243840" y="453388"/>
            <a:ext cx="268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6CBC9-B23E-4AEC-BD7C-55BF9DE8F5D9}"/>
              </a:ext>
            </a:extLst>
          </p:cNvPr>
          <p:cNvSpPr txBox="1"/>
          <p:nvPr/>
        </p:nvSpPr>
        <p:spPr>
          <a:xfrm>
            <a:off x="243840" y="1017402"/>
            <a:ext cx="858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00000"/>
                </a:solidFill>
              </a:rPr>
              <a:t>What we do here</a:t>
            </a:r>
          </a:p>
          <a:p>
            <a:endParaRPr lang="en-US" dirty="0">
              <a:solidFill>
                <a:srgbClr val="5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00000"/>
                </a:solidFill>
              </a:rPr>
              <a:t>Use GP to do performance comparison either between two periods of the same turbine or two turbines over the same period.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5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00000"/>
                </a:solidFill>
              </a:rPr>
              <a:t>The methodological background for doing this is hypothesis testing of two nonparametric functions.</a:t>
            </a:r>
          </a:p>
        </p:txBody>
      </p:sp>
    </p:spTree>
    <p:extLst>
      <p:ext uri="{BB962C8B-B14F-4D97-AF65-F5344CB8AC3E}">
        <p14:creationId xmlns:p14="http://schemas.microsoft.com/office/powerpoint/2010/main" val="393545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8510C-546E-43CE-AFBF-5EC2327E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38400" y="649922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267C5-DEFE-4391-914F-6FFC5AC851A0}"/>
              </a:ext>
            </a:extLst>
          </p:cNvPr>
          <p:cNvSpPr txBox="1"/>
          <p:nvPr/>
        </p:nvSpPr>
        <p:spPr>
          <a:xfrm>
            <a:off x="274320" y="436880"/>
            <a:ext cx="372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GP Model - Statistical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55A923-79B9-4523-B7D5-C55B2698AE78}"/>
                  </a:ext>
                </a:extLst>
              </p:cNvPr>
              <p:cNvSpPr txBox="1"/>
              <p:nvPr/>
            </p:nvSpPr>
            <p:spPr>
              <a:xfrm>
                <a:off x="375920" y="1065808"/>
                <a:ext cx="839216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500000"/>
                    </a:solidFill>
                  </a:rPr>
                  <a:t>Hypothesis Testing</a:t>
                </a:r>
                <a:r>
                  <a:rPr lang="en-US" dirty="0">
                    <a:solidFill>
                      <a:srgbClr val="500000"/>
                    </a:solidFill>
                  </a:rPr>
                  <a:t> – Given two data sets : D1 and D2 and assuming these datasets come from GP model</a:t>
                </a:r>
              </a:p>
              <a:p>
                <a:r>
                  <a:rPr lang="en-US" dirty="0">
                    <a:solidFill>
                      <a:srgbClr val="500000"/>
                    </a:solidFill>
                  </a:rPr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baseline="-25000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500000"/>
                    </a:solidFill>
                  </a:rPr>
                  <a:t>; 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 = 1,</m:t>
                    </m:r>
                    <m:r>
                      <a:rPr lang="en-US" b="0" i="1" dirty="0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solidFill>
                    <a:srgbClr val="500000"/>
                  </a:solidFill>
                </a:endParaRPr>
              </a:p>
              <a:p>
                <a:endParaRPr lang="en-US" dirty="0">
                  <a:solidFill>
                    <a:srgbClr val="500000"/>
                  </a:solidFill>
                </a:endParaRPr>
              </a:p>
              <a:p>
                <a:r>
                  <a:rPr lang="en-US" dirty="0">
                    <a:solidFill>
                      <a:srgbClr val="500000"/>
                    </a:solidFill>
                  </a:rPr>
                  <a:t>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baseline="-25000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US" dirty="0">
                    <a:solidFill>
                      <a:srgbClr val="500000"/>
                    </a:solidFill>
                  </a:rPr>
                  <a:t> - function representing performance for D1</a:t>
                </a:r>
              </a:p>
              <a:p>
                <a:r>
                  <a:rPr lang="en-US" dirty="0">
                    <a:solidFill>
                      <a:srgbClr val="500000"/>
                    </a:solidFill>
                  </a:rPr>
                  <a:t>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baseline="-25000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US" dirty="0">
                    <a:solidFill>
                      <a:srgbClr val="500000"/>
                    </a:solidFill>
                  </a:rPr>
                  <a:t> - function representing performance for D2</a:t>
                </a:r>
              </a:p>
              <a:p>
                <a:endParaRPr lang="en-US" dirty="0">
                  <a:solidFill>
                    <a:srgbClr val="500000"/>
                  </a:solidFill>
                </a:endParaRPr>
              </a:p>
              <a:p>
                <a:r>
                  <a:rPr lang="en-US" dirty="0">
                    <a:solidFill>
                      <a:srgbClr val="500000"/>
                    </a:solidFill>
                  </a:rPr>
                  <a:t>The goal is to ascertain whether the two functions defined above are same or not . The steps involved are :</a:t>
                </a:r>
              </a:p>
              <a:p>
                <a:endParaRPr lang="en-US" dirty="0">
                  <a:solidFill>
                    <a:srgbClr val="500000"/>
                  </a:solidFill>
                </a:endParaRPr>
              </a:p>
              <a:p>
                <a:r>
                  <a:rPr lang="en-US" dirty="0">
                    <a:solidFill>
                      <a:srgbClr val="500000"/>
                    </a:solidFill>
                  </a:rPr>
                  <a:t>1) Defining   Null Hypothesis               -                H</a:t>
                </a:r>
                <a:r>
                  <a:rPr lang="en-US" baseline="-25000" dirty="0">
                    <a:solidFill>
                      <a:srgbClr val="500000"/>
                    </a:solidFill>
                  </a:rPr>
                  <a:t>0  </a:t>
                </a:r>
                <a:r>
                  <a:rPr lang="en-US" dirty="0">
                    <a:solidFill>
                      <a:srgbClr val="5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baseline="-25000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baseline="-25000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500000"/>
                  </a:solidFill>
                </a:endParaRPr>
              </a:p>
              <a:p>
                <a:r>
                  <a:rPr lang="en-US" dirty="0">
                    <a:solidFill>
                      <a:srgbClr val="500000"/>
                    </a:solidFill>
                  </a:rPr>
                  <a:t>                      Alternate  Hypothesis     -                H</a:t>
                </a:r>
                <a:r>
                  <a:rPr lang="en-US" baseline="-25000" dirty="0">
                    <a:solidFill>
                      <a:srgbClr val="500000"/>
                    </a:solidFill>
                  </a:rPr>
                  <a:t>1  </a:t>
                </a:r>
                <a:r>
                  <a:rPr lang="en-US" dirty="0">
                    <a:solidFill>
                      <a:srgbClr val="5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baseline="-25000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baseline="-25000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500000"/>
                  </a:solidFill>
                </a:endParaRPr>
              </a:p>
              <a:p>
                <a:endParaRPr lang="en-US" dirty="0">
                  <a:solidFill>
                    <a:srgbClr val="500000"/>
                  </a:solidFill>
                </a:endParaRPr>
              </a:p>
              <a:p>
                <a:r>
                  <a:rPr lang="en-US" dirty="0">
                    <a:solidFill>
                      <a:srgbClr val="500000"/>
                    </a:solidFill>
                  </a:rPr>
                  <a:t>2) Building 95% confidence bound  - Difference in predictive mean estimated by two   functions also follow a multivariate normal distribution . The aim is to build 95% confidence bound on the distribution.</a:t>
                </a:r>
              </a:p>
              <a:p>
                <a:endParaRPr lang="en-US" baseline="-25000" dirty="0">
                  <a:solidFill>
                    <a:srgbClr val="500000"/>
                  </a:solidFill>
                </a:endParaRPr>
              </a:p>
              <a:p>
                <a:r>
                  <a:rPr lang="en-US" dirty="0">
                    <a:solidFill>
                      <a:srgbClr val="500000"/>
                    </a:solidFill>
                  </a:rPr>
                  <a:t>3) Rejection or fail to reject – The hypothesis is rejected if the difference in mean estimated by two functions is outside the confidence bound at any test point.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55A923-79B9-4523-B7D5-C55B2698A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" y="1065808"/>
                <a:ext cx="8392160" cy="5262979"/>
              </a:xfrm>
              <a:prstGeom prst="rect">
                <a:avLst/>
              </a:prstGeom>
              <a:blipFill>
                <a:blip r:embed="rId2"/>
                <a:stretch>
                  <a:fillRect l="-654" t="-695" b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20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1F327-B1AB-454C-A33D-6B99229A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26080" y="652970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D3D2DA-F0D1-455E-83F7-BE488F961EC9}"/>
                  </a:ext>
                </a:extLst>
              </p:cNvPr>
              <p:cNvSpPr txBox="1"/>
              <p:nvPr/>
            </p:nvSpPr>
            <p:spPr>
              <a:xfrm>
                <a:off x="799895" y="1401974"/>
                <a:ext cx="7544209" cy="2387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(Actual Change)</a:t>
                </a:r>
                <a14:m>
                  <m:oMath xmlns:m="http://schemas.openxmlformats.org/officeDocument/2006/math">
                    <m:r>
                      <a:rPr lang="en-US" b="1" i="1" baseline="-250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: Power prediction difference at test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where </a:t>
                </a: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1,2,3,…</m:t>
                        </m:r>
                        <m:r>
                          <a:rPr lang="en-US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is the number of the total test points</a:t>
                </a:r>
                <a:endParaRPr lang="en-US" baseline="-25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3000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– Power prediction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r>
                  <a:rPr lang="en-US" dirty="0" err="1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Season;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baseline="30000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– Power prediction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r>
                  <a:rPr lang="en-US" dirty="0" err="1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Season,</a:t>
                </a:r>
              </a:p>
              <a:p>
                <a:pPr lvl="1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D3D2DA-F0D1-455E-83F7-BE488F961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5" y="1401974"/>
                <a:ext cx="7544209" cy="2387641"/>
              </a:xfrm>
              <a:prstGeom prst="rect">
                <a:avLst/>
              </a:prstGeom>
              <a:blipFill>
                <a:blip r:embed="rId2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629D3C-438F-434B-934E-B1EC3E464569}"/>
              </a:ext>
            </a:extLst>
          </p:cNvPr>
          <p:cNvSpPr txBox="1"/>
          <p:nvPr/>
        </p:nvSpPr>
        <p:spPr>
          <a:xfrm>
            <a:off x="264160" y="467360"/>
            <a:ext cx="338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GP Model - Quantification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68B7DF-019B-4797-9E27-004699073140}"/>
                  </a:ext>
                </a:extLst>
              </p:cNvPr>
              <p:cNvSpPr txBox="1"/>
              <p:nvPr/>
            </p:nvSpPr>
            <p:spPr>
              <a:xfrm>
                <a:off x="858111" y="3727862"/>
                <a:ext cx="782868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500000"/>
                    </a:solidFill>
                  </a:rPr>
                  <a:t>(% Change)</a:t>
                </a:r>
                <a14:m>
                  <m:oMath xmlns:m="http://schemas.openxmlformats.org/officeDocument/2006/math">
                    <m:r>
                      <a:rPr lang="en-US" b="1" i="1" baseline="-25000" dirty="0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rgbClr val="500000"/>
                    </a:solidFill>
                  </a:rPr>
                  <a:t> : Performance of one season over other under similar conditions at test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positive percentage change(%)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r>
                  <a:rPr lang="en-US" dirty="0" err="1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season predicting more</a:t>
                </a: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negative percentage change(%)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r>
                  <a:rPr lang="en-US" dirty="0" err="1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season predicting more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68B7DF-019B-4797-9E27-004699073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11" y="3727862"/>
                <a:ext cx="7828689" cy="2585323"/>
              </a:xfrm>
              <a:prstGeom prst="rect">
                <a:avLst/>
              </a:prstGeom>
              <a:blipFill>
                <a:blip r:embed="rId3"/>
                <a:stretch>
                  <a:fillRect l="-701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AB7ADD2-DA6B-4D66-99B1-385E5C61D2E7}"/>
              </a:ext>
            </a:extLst>
          </p:cNvPr>
          <p:cNvSpPr txBox="1"/>
          <p:nvPr/>
        </p:nvSpPr>
        <p:spPr>
          <a:xfrm>
            <a:off x="361228" y="1392760"/>
            <a:ext cx="53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E3654-6B85-435B-BA33-5F36574A4255}"/>
              </a:ext>
            </a:extLst>
          </p:cNvPr>
          <p:cNvSpPr/>
          <p:nvPr/>
        </p:nvSpPr>
        <p:spPr>
          <a:xfrm>
            <a:off x="404134" y="3714056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CCC8A50-BA9B-4177-991F-E35FE49EB966}"/>
                  </a:ext>
                </a:extLst>
              </p:cNvPr>
              <p:cNvSpPr/>
              <p:nvPr/>
            </p:nvSpPr>
            <p:spPr>
              <a:xfrm>
                <a:off x="1250322" y="4561375"/>
                <a:ext cx="1595244" cy="822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5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5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5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5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5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5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0">
                              <a:solidFill>
                                <a:srgbClr val="5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5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5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5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5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5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5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5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5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5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5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den>
                      </m:f>
                      <m:r>
                        <a:rPr lang="en-US" i="0">
                          <a:solidFill>
                            <a:srgbClr val="500000"/>
                          </a:solidFill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CCC8A50-BA9B-4177-991F-E35FE49EB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322" y="4561375"/>
                <a:ext cx="1595244" cy="8226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98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ACF74-53C4-46F4-86CB-D76A4133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12720" y="652970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650166-9BAA-456A-9E5F-21840BDAB9F0}"/>
                  </a:ext>
                </a:extLst>
              </p:cNvPr>
              <p:cNvSpPr txBox="1"/>
              <p:nvPr/>
            </p:nvSpPr>
            <p:spPr>
              <a:xfrm>
                <a:off x="680720" y="1422400"/>
                <a:ext cx="7924800" cy="4900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500000"/>
                    </a:solidFill>
                  </a:rPr>
                  <a:t>Total Percentage Change(%) </a:t>
                </a:r>
                <a:r>
                  <a:rPr lang="en-US" dirty="0">
                    <a:solidFill>
                      <a:srgbClr val="500000"/>
                    </a:solidFill>
                  </a:rPr>
                  <a:t>: Cumulative Performance of one season over other under similar input conditions on the entire test set region.</a:t>
                </a:r>
              </a:p>
              <a:p>
                <a:endParaRPr lang="en-US" dirty="0">
                  <a:solidFill>
                    <a:srgbClr val="500000"/>
                  </a:solidFill>
                </a:endParaRPr>
              </a:p>
              <a:p>
                <a:r>
                  <a:rPr lang="en-US" dirty="0">
                    <a:solidFill>
                      <a:srgbClr val="500000"/>
                    </a:solidFill>
                  </a:rPr>
                  <a:t>Total 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Power of Season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Total Power(Season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baseline="-25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US" baseline="-25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rgbClr val="500000"/>
                    </a:solidFill>
                  </a:rPr>
                  <a:t>Total Change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500000"/>
                  </a:solidFill>
                </a:endParaRPr>
              </a:p>
              <a:p>
                <a:endParaRPr lang="en-US" dirty="0">
                  <a:solidFill>
                    <a:srgbClr val="500000"/>
                  </a:solidFill>
                </a:endParaRPr>
              </a:p>
              <a:p>
                <a:endParaRPr lang="en-US" dirty="0">
                  <a:solidFill>
                    <a:srgbClr val="500000"/>
                  </a:solidFill>
                </a:endParaRPr>
              </a:p>
              <a:p>
                <a:r>
                  <a:rPr lang="en-US" dirty="0">
                    <a:solidFill>
                      <a:srgbClr val="500000"/>
                    </a:solidFill>
                  </a:rPr>
                  <a:t>Total Percentage Change(%)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5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5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5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5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5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5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5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5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b="0" i="1" smtClean="0">
                        <a:solidFill>
                          <a:srgbClr val="500000"/>
                        </a:solidFill>
                        <a:latin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650166-9BAA-456A-9E5F-21840BDAB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" y="1422400"/>
                <a:ext cx="7924800" cy="4900124"/>
              </a:xfrm>
              <a:prstGeom prst="rect">
                <a:avLst/>
              </a:prstGeom>
              <a:blipFill>
                <a:blip r:embed="rId2"/>
                <a:stretch>
                  <a:fillRect l="-692" t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E6E126D-3B59-49DB-AC49-771BE4BB2FCB}"/>
              </a:ext>
            </a:extLst>
          </p:cNvPr>
          <p:cNvSpPr/>
          <p:nvPr/>
        </p:nvSpPr>
        <p:spPr>
          <a:xfrm>
            <a:off x="237382" y="142240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180825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1755</Words>
  <Application>Microsoft Office PowerPoint</Application>
  <PresentationFormat>On-screen Show (4:3)</PresentationFormat>
  <Paragraphs>345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Georgia</vt:lpstr>
      <vt:lpstr>Tungsten Medium</vt:lpstr>
      <vt:lpstr>Office Theme</vt:lpstr>
      <vt:lpstr>Wind Energy Project Report (Power curve modelling and performance evaluation) 06-16-2019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lastModifiedBy>NITESH KUMAR</cp:lastModifiedBy>
  <cp:revision>365</cp:revision>
  <dcterms:created xsi:type="dcterms:W3CDTF">2017-04-06T15:59:40Z</dcterms:created>
  <dcterms:modified xsi:type="dcterms:W3CDTF">2019-07-07T00:12:07Z</dcterms:modified>
</cp:coreProperties>
</file>