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1" r:id="rId5"/>
    <p:sldId id="263" r:id="rId6"/>
    <p:sldId id="264" r:id="rId7"/>
    <p:sldId id="265" r:id="rId8"/>
    <p:sldId id="266" r:id="rId9"/>
    <p:sldId id="275" r:id="rId10"/>
    <p:sldId id="276" r:id="rId11"/>
    <p:sldId id="267" r:id="rId12"/>
    <p:sldId id="269" r:id="rId13"/>
    <p:sldId id="268" r:id="rId14"/>
    <p:sldId id="273" r:id="rId15"/>
    <p:sldId id="270" r:id="rId16"/>
    <p:sldId id="271" r:id="rId17"/>
    <p:sldId id="272"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2"/>
  </p:normalViewPr>
  <p:slideViewPr>
    <p:cSldViewPr snapToGrid="0" snapToObjects="1">
      <p:cViewPr varScale="1">
        <p:scale>
          <a:sx n="118" d="100"/>
          <a:sy n="118"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D8058-8453-CE4A-9CF9-A7422C4E9F9E}" type="datetimeFigureOut">
              <a:rPr lang="en-US" smtClean="0"/>
              <a:t>4/5/17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E4D37-7B39-C54E-BA6B-5CF82DC2C500}" type="slidenum">
              <a:rPr lang="en-US" smtClean="0"/>
              <a:t>‹#›</a:t>
            </a:fld>
            <a:endParaRPr lang="en-US" dirty="0"/>
          </a:p>
        </p:txBody>
      </p:sp>
    </p:spTree>
    <p:extLst>
      <p:ext uri="{BB962C8B-B14F-4D97-AF65-F5344CB8AC3E}">
        <p14:creationId xmlns:p14="http://schemas.microsoft.com/office/powerpoint/2010/main" val="69553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9F0EE6-6031-264F-B60E-3871AFA1C4F8}" type="datetimeFigureOut">
              <a:rPr lang="en-US" smtClean="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49609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F0EE6-6031-264F-B60E-3871AFA1C4F8}" type="datetimeFigureOut">
              <a:rPr lang="en-US" smtClean="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4425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F0EE6-6031-264F-B60E-3871AFA1C4F8}" type="datetimeFigureOut">
              <a:rPr lang="en-US" smtClean="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7488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F0EE6-6031-264F-B60E-3871AFA1C4F8}" type="datetimeFigureOut">
              <a:rPr lang="en-US" smtClean="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136850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9F0EE6-6031-264F-B60E-3871AFA1C4F8}" type="datetimeFigureOut">
              <a:rPr lang="en-US" smtClean="0"/>
              <a:t>4/5/17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98439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9F0EE6-6031-264F-B60E-3871AFA1C4F8}" type="datetimeFigureOut">
              <a:rPr lang="en-US" smtClean="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58814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9F0EE6-6031-264F-B60E-3871AFA1C4F8}" type="datetimeFigureOut">
              <a:rPr lang="en-US" smtClean="0"/>
              <a:t>4/5/17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8098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9F0EE6-6031-264F-B60E-3871AFA1C4F8}" type="datetimeFigureOut">
              <a:rPr lang="en-US" smtClean="0"/>
              <a:t>4/5/17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169147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F0EE6-6031-264F-B60E-3871AFA1C4F8}" type="datetimeFigureOut">
              <a:rPr lang="en-US" smtClean="0"/>
              <a:t>4/5/17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25614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F0EE6-6031-264F-B60E-3871AFA1C4F8}" type="datetimeFigureOut">
              <a:rPr lang="en-US" smtClean="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143060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F0EE6-6031-264F-B60E-3871AFA1C4F8}" type="datetimeFigureOut">
              <a:rPr lang="en-US" smtClean="0"/>
              <a:t>4/5/17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E5D08A-DF2B-3148-8D13-27E4221FCF0C}" type="slidenum">
              <a:rPr lang="en-US" smtClean="0"/>
              <a:t>‹#›</a:t>
            </a:fld>
            <a:endParaRPr lang="en-US" dirty="0"/>
          </a:p>
        </p:txBody>
      </p:sp>
    </p:spTree>
    <p:extLst>
      <p:ext uri="{BB962C8B-B14F-4D97-AF65-F5344CB8AC3E}">
        <p14:creationId xmlns:p14="http://schemas.microsoft.com/office/powerpoint/2010/main" val="10229546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F0EE6-6031-264F-B60E-3871AFA1C4F8}" type="datetimeFigureOut">
              <a:rPr lang="en-US" smtClean="0"/>
              <a:t>4/5/17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5D08A-DF2B-3148-8D13-27E4221FCF0C}" type="slidenum">
              <a:rPr lang="en-US" smtClean="0"/>
              <a:t>‹#›</a:t>
            </a:fld>
            <a:endParaRPr lang="en-US" dirty="0"/>
          </a:p>
        </p:txBody>
      </p:sp>
    </p:spTree>
    <p:extLst>
      <p:ext uri="{BB962C8B-B14F-4D97-AF65-F5344CB8AC3E}">
        <p14:creationId xmlns:p14="http://schemas.microsoft.com/office/powerpoint/2010/main" val="239859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685" y="1731963"/>
            <a:ext cx="9144000" cy="858837"/>
          </a:xfrm>
        </p:spPr>
        <p:txBody>
          <a:bodyPr>
            <a:normAutofit fontScale="90000"/>
          </a:bodyPr>
          <a:lstStyle/>
          <a:p>
            <a:r>
              <a:rPr lang="en-US" dirty="0" smtClean="0"/>
              <a:t>Good Parts Summary</a:t>
            </a:r>
            <a:endParaRPr lang="en-US" dirty="0"/>
          </a:p>
        </p:txBody>
      </p:sp>
      <p:sp>
        <p:nvSpPr>
          <p:cNvPr id="3" name="Subtitle 2"/>
          <p:cNvSpPr>
            <a:spLocks noGrp="1"/>
          </p:cNvSpPr>
          <p:nvPr>
            <p:ph type="subTitle" idx="1"/>
          </p:nvPr>
        </p:nvSpPr>
        <p:spPr>
          <a:xfrm>
            <a:off x="457200" y="5366656"/>
            <a:ext cx="3559628" cy="751115"/>
          </a:xfrm>
        </p:spPr>
        <p:txBody>
          <a:bodyPr/>
          <a:lstStyle/>
          <a:p>
            <a:r>
              <a:rPr lang="en-US" dirty="0" smtClean="0"/>
              <a:t>Kumar Nitesh</a:t>
            </a:r>
            <a:endParaRPr lang="en-US" dirty="0"/>
          </a:p>
        </p:txBody>
      </p:sp>
    </p:spTree>
    <p:extLst>
      <p:ext uri="{BB962C8B-B14F-4D97-AF65-F5344CB8AC3E}">
        <p14:creationId xmlns:p14="http://schemas.microsoft.com/office/powerpoint/2010/main" val="1604617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400" b="1" dirty="0" smtClean="0"/>
              <a:t>Invocation-</a:t>
            </a:r>
            <a:r>
              <a:rPr lang="en-US" sz="1400" dirty="0" smtClean="0"/>
              <a:t> </a:t>
            </a:r>
            <a:r>
              <a:rPr lang="en-US" sz="1400" dirty="0" smtClean="0"/>
              <a:t>invoking a function suspends execution of current function and passing control to new function</a:t>
            </a:r>
          </a:p>
          <a:p>
            <a:pPr lvl="1"/>
            <a:r>
              <a:rPr lang="en-US" sz="1400" dirty="0" smtClean="0"/>
              <a:t>In addition to declared parameters, every function receives two additional parameters : </a:t>
            </a:r>
            <a:r>
              <a:rPr lang="en-US" sz="1400" dirty="0" smtClean="0"/>
              <a:t>this </a:t>
            </a:r>
            <a:r>
              <a:rPr lang="en-US" sz="1400" dirty="0" smtClean="0"/>
              <a:t>and arguments</a:t>
            </a:r>
          </a:p>
          <a:p>
            <a:pPr lvl="2"/>
            <a:r>
              <a:rPr lang="en-US" sz="1200" dirty="0" smtClean="0"/>
              <a:t>This </a:t>
            </a:r>
            <a:r>
              <a:rPr lang="en-US" sz="1200" dirty="0" err="1" smtClean="0"/>
              <a:t>param</a:t>
            </a:r>
            <a:r>
              <a:rPr lang="en-US" sz="1200" dirty="0" smtClean="0"/>
              <a:t> is important in oops and value is determined by invocation pattern</a:t>
            </a:r>
          </a:p>
          <a:p>
            <a:pPr lvl="2"/>
            <a:r>
              <a:rPr lang="en-US" sz="1200" dirty="0" smtClean="0"/>
              <a:t>Four types of invocation pattern- method, function, constructor, apply </a:t>
            </a:r>
          </a:p>
          <a:p>
            <a:pPr lvl="2"/>
            <a:r>
              <a:rPr lang="en-US" sz="1200" dirty="0" smtClean="0"/>
              <a:t>Patterns differ in how this is initialized.</a:t>
            </a:r>
          </a:p>
          <a:p>
            <a:pPr lvl="2"/>
            <a:r>
              <a:rPr lang="en-US" sz="1200" dirty="0" smtClean="0"/>
              <a:t>There Is no runtime error when no of arguments and no of parameters do not match </a:t>
            </a:r>
          </a:p>
          <a:p>
            <a:pPr marL="457200" lvl="1" indent="0">
              <a:buNone/>
            </a:pPr>
            <a:endParaRPr lang="en-US" sz="1000" dirty="0" smtClean="0"/>
          </a:p>
          <a:p>
            <a:pPr marL="457200" lvl="1" indent="0">
              <a:buNone/>
            </a:pPr>
            <a:endParaRPr lang="en-US" sz="1000" dirty="0" smtClean="0"/>
          </a:p>
          <a:p>
            <a:pPr marL="457200" lvl="1" indent="0">
              <a:buNone/>
            </a:pPr>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16893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fontScale="92500" lnSpcReduction="20000"/>
          </a:bodyPr>
          <a:lstStyle/>
          <a:p>
            <a:r>
              <a:rPr lang="en-US" sz="1800" b="1" dirty="0" smtClean="0"/>
              <a:t>Method Invocation Pattern- </a:t>
            </a:r>
            <a:r>
              <a:rPr lang="en-US" sz="1800" dirty="0" smtClean="0"/>
              <a:t>when a function is stored as property of object , we call it as method. When method is invoked this is bound to that object</a:t>
            </a:r>
          </a:p>
          <a:p>
            <a:pPr lvl="1"/>
            <a:r>
              <a:rPr lang="en-US" sz="1400" dirty="0" smtClean="0"/>
              <a:t>Var sum = add(3,4) // sum is 7</a:t>
            </a:r>
          </a:p>
          <a:p>
            <a:pPr lvl="1"/>
            <a:r>
              <a:rPr lang="en-US" sz="1400" dirty="0" smtClean="0"/>
              <a:t>When function invoked with this pattern, this is bound to global object. This was mistake in design of a language.</a:t>
            </a:r>
          </a:p>
          <a:p>
            <a:pPr lvl="1"/>
            <a:r>
              <a:rPr lang="en-US" sz="1400" dirty="0" smtClean="0"/>
              <a:t>When inner function is invoked , this would still bound to the this variable of outer function. Consequence is that a method cannot employ an inner function to help to do its work.</a:t>
            </a:r>
          </a:p>
          <a:p>
            <a:pPr lvl="1"/>
            <a:r>
              <a:rPr lang="en-US" sz="1400" dirty="0" smtClean="0"/>
              <a:t>There is easy workaround . If method defines </a:t>
            </a:r>
            <a:r>
              <a:rPr lang="en-US" sz="1400" dirty="0" err="1" smtClean="0"/>
              <a:t>variblae</a:t>
            </a:r>
            <a:r>
              <a:rPr lang="en-US" sz="1400" dirty="0" smtClean="0"/>
              <a:t> and assign to this. Inner function will have access </a:t>
            </a:r>
            <a:r>
              <a:rPr lang="en-US" sz="1400" dirty="0" err="1" smtClean="0"/>
              <a:t>throught</a:t>
            </a:r>
            <a:r>
              <a:rPr lang="en-US" sz="1400" dirty="0" smtClean="0"/>
              <a:t> that </a:t>
            </a:r>
            <a:r>
              <a:rPr lang="en-US" sz="1400" dirty="0" err="1" smtClean="0"/>
              <a:t>varibale</a:t>
            </a:r>
            <a:endParaRPr lang="en-US" sz="1400" dirty="0" smtClean="0"/>
          </a:p>
          <a:p>
            <a:pPr lvl="1"/>
            <a:r>
              <a:rPr lang="en-US" sz="1400" dirty="0" smtClean="0"/>
              <a:t>By convention name of that variable is that</a:t>
            </a:r>
          </a:p>
          <a:p>
            <a:pPr marL="457200" lvl="1" indent="0">
              <a:buNone/>
            </a:pPr>
            <a:r>
              <a:rPr lang="en-US" sz="1000" dirty="0" smtClean="0"/>
              <a:t>var </a:t>
            </a:r>
            <a:r>
              <a:rPr lang="en-US" sz="1000" dirty="0" err="1" smtClean="0"/>
              <a:t>myObject</a:t>
            </a:r>
            <a:r>
              <a:rPr lang="en-US" sz="1000" dirty="0" smtClean="0"/>
              <a:t> = {</a:t>
            </a:r>
          </a:p>
          <a:p>
            <a:pPr marL="914400" lvl="2" indent="0">
              <a:buNone/>
            </a:pPr>
            <a:r>
              <a:rPr lang="en-US" sz="1000" dirty="0" smtClean="0"/>
              <a:t>value : 0,</a:t>
            </a:r>
          </a:p>
          <a:p>
            <a:pPr marL="914400" lvl="2" indent="0">
              <a:buNone/>
            </a:pPr>
            <a:r>
              <a:rPr lang="en-US" sz="1000" dirty="0" smtClean="0"/>
              <a:t>increment : function (</a:t>
            </a:r>
            <a:r>
              <a:rPr lang="en-US" sz="1000" dirty="0" err="1" smtClean="0"/>
              <a:t>inc</a:t>
            </a:r>
            <a:r>
              <a:rPr lang="en-US" sz="1000" dirty="0" smtClean="0"/>
              <a:t>){</a:t>
            </a:r>
          </a:p>
          <a:p>
            <a:pPr marL="1371600" lvl="3" indent="0">
              <a:buNone/>
            </a:pPr>
            <a:r>
              <a:rPr lang="en-US" sz="1000" dirty="0" err="1" smtClean="0"/>
              <a:t>this.value</a:t>
            </a:r>
            <a:r>
              <a:rPr lang="en-US" sz="1000" dirty="0" smtClean="0"/>
              <a:t> += </a:t>
            </a:r>
            <a:r>
              <a:rPr lang="en-US" sz="1000" dirty="0" err="1" smtClean="0"/>
              <a:t>typeof</a:t>
            </a:r>
            <a:r>
              <a:rPr lang="en-US" sz="1000" dirty="0" smtClean="0"/>
              <a:t> </a:t>
            </a:r>
            <a:r>
              <a:rPr lang="en-US" sz="1000" dirty="0" err="1" smtClean="0"/>
              <a:t>inc</a:t>
            </a:r>
            <a:r>
              <a:rPr lang="en-US" sz="1000" dirty="0" smtClean="0"/>
              <a:t> === ‘number’ ? Inc:1;</a:t>
            </a:r>
          </a:p>
          <a:p>
            <a:pPr marL="914400" lvl="2" indent="0">
              <a:buNone/>
            </a:pPr>
            <a:r>
              <a:rPr lang="en-US" sz="1000" dirty="0" smtClean="0"/>
              <a:t>}</a:t>
            </a:r>
          </a:p>
          <a:p>
            <a:pPr marL="457200" lvl="1" indent="0">
              <a:buNone/>
            </a:pPr>
            <a:r>
              <a:rPr lang="en-US" sz="1000" dirty="0" smtClean="0"/>
              <a:t>};</a:t>
            </a:r>
          </a:p>
          <a:p>
            <a:pPr marL="457200" lvl="1" indent="0">
              <a:buNone/>
            </a:pPr>
            <a:r>
              <a:rPr lang="en-US" sz="1000" dirty="0" err="1" smtClean="0"/>
              <a:t>myObject.increment</a:t>
            </a:r>
            <a:r>
              <a:rPr lang="en-US" sz="1000" dirty="0" smtClean="0"/>
              <a:t>();</a:t>
            </a:r>
          </a:p>
          <a:p>
            <a:pPr marL="457200" lvl="1" indent="0">
              <a:buNone/>
            </a:pPr>
            <a:r>
              <a:rPr lang="en-US" sz="1000" dirty="0" smtClean="0"/>
              <a:t>document.writeln(</a:t>
            </a:r>
            <a:r>
              <a:rPr lang="en-US" sz="1000" dirty="0" err="1" smtClean="0"/>
              <a:t>myObject.value</a:t>
            </a:r>
            <a:r>
              <a:rPr lang="en-US" sz="1000" dirty="0" smtClean="0"/>
              <a:t>); // 1</a:t>
            </a:r>
          </a:p>
          <a:p>
            <a:pPr marL="457200" lvl="1" indent="0">
              <a:buNone/>
            </a:pPr>
            <a:r>
              <a:rPr lang="en-US" sz="1000" dirty="0" err="1" smtClean="0"/>
              <a:t>myObject.increment</a:t>
            </a:r>
            <a:r>
              <a:rPr lang="en-US" sz="1000" dirty="0" smtClean="0"/>
              <a:t>(2);</a:t>
            </a:r>
          </a:p>
          <a:p>
            <a:pPr marL="457200" lvl="1" indent="0">
              <a:buNone/>
            </a:pPr>
            <a:r>
              <a:rPr lang="en-US" sz="1000" dirty="0" smtClean="0"/>
              <a:t>document.writeln(</a:t>
            </a:r>
            <a:r>
              <a:rPr lang="en-US" sz="1000" dirty="0" err="1" smtClean="0"/>
              <a:t>myObject.value</a:t>
            </a:r>
            <a:r>
              <a:rPr lang="en-US" sz="1000" dirty="0" smtClean="0"/>
              <a:t>); // 3</a:t>
            </a:r>
          </a:p>
          <a:p>
            <a:pPr marL="457200" lvl="1" indent="0">
              <a:buNone/>
            </a:pPr>
            <a:r>
              <a:rPr lang="en-US" sz="1000" dirty="0" smtClean="0"/>
              <a:t>A method can use this to access the object so that it can retrieve values from object.</a:t>
            </a:r>
            <a:endParaRPr lang="en-US" sz="1800" dirty="0" smtClean="0"/>
          </a:p>
          <a:p>
            <a:r>
              <a:rPr lang="en-US" sz="1800" b="1" dirty="0" smtClean="0"/>
              <a:t>Function Invocation Pattern-when a function is not property of object then it is invoked as function.</a:t>
            </a:r>
          </a:p>
          <a:p>
            <a:pPr marL="457200" lvl="1" indent="0">
              <a:buNone/>
            </a:pPr>
            <a:r>
              <a:rPr lang="en-US" sz="1400" dirty="0" err="1" smtClean="0"/>
              <a:t>myObject.double</a:t>
            </a:r>
            <a:r>
              <a:rPr lang="en-US" sz="1400" dirty="0" smtClean="0"/>
              <a:t> = function(){</a:t>
            </a:r>
          </a:p>
          <a:p>
            <a:pPr marL="914400" lvl="2" indent="0">
              <a:buNone/>
            </a:pPr>
            <a:r>
              <a:rPr lang="en-US" sz="1000" dirty="0" smtClean="0"/>
              <a:t>Var that = this;</a:t>
            </a:r>
          </a:p>
          <a:p>
            <a:pPr marL="914400" lvl="2" indent="0">
              <a:buNone/>
            </a:pPr>
            <a:r>
              <a:rPr lang="en-US" sz="1000" dirty="0" smtClean="0"/>
              <a:t>Var helper = function(){</a:t>
            </a:r>
          </a:p>
          <a:p>
            <a:pPr marL="1371600" lvl="3" indent="0">
              <a:buNone/>
            </a:pPr>
            <a:r>
              <a:rPr lang="en-US" sz="800" dirty="0" err="1" smtClean="0"/>
              <a:t>That.value</a:t>
            </a:r>
            <a:r>
              <a:rPr lang="en-US" sz="800" dirty="0" smtClean="0"/>
              <a:t> = add(</a:t>
            </a:r>
            <a:r>
              <a:rPr lang="en-US" sz="800" dirty="0" err="1" smtClean="0"/>
              <a:t>that.value,that.value</a:t>
            </a:r>
            <a:r>
              <a:rPr lang="en-US" sz="800" dirty="0" smtClean="0"/>
              <a:t>);</a:t>
            </a:r>
          </a:p>
          <a:p>
            <a:pPr marL="914400" lvl="2" indent="0">
              <a:buNone/>
            </a:pPr>
            <a:r>
              <a:rPr lang="en-US" sz="1000" dirty="0" smtClean="0"/>
              <a:t>}</a:t>
            </a:r>
          </a:p>
          <a:p>
            <a:pPr marL="914400" lvl="2" indent="0">
              <a:buNone/>
            </a:pPr>
            <a:r>
              <a:rPr lang="en-US" sz="1000" dirty="0" smtClean="0"/>
              <a:t>Helper();</a:t>
            </a:r>
          </a:p>
          <a:p>
            <a:pPr marL="457200" lvl="1" indent="0">
              <a:buNone/>
            </a:pPr>
            <a:r>
              <a:rPr lang="en-US" sz="1400" dirty="0" smtClean="0"/>
              <a:t>}</a:t>
            </a:r>
          </a:p>
          <a:p>
            <a:pPr marL="457200" lvl="1" indent="0">
              <a:buNone/>
            </a:pPr>
            <a:r>
              <a:rPr lang="en-US" sz="1400" dirty="0" err="1" smtClean="0"/>
              <a:t>myObject.double</a:t>
            </a:r>
            <a:r>
              <a:rPr lang="en-US" sz="1400" dirty="0" smtClean="0"/>
              <a:t>()</a:t>
            </a:r>
          </a:p>
          <a:p>
            <a:endParaRPr lang="en-US" sz="1800" b="1" dirty="0" smtClean="0"/>
          </a:p>
          <a:p>
            <a:pPr marL="457200" lvl="1" indent="0">
              <a:buNone/>
            </a:pPr>
            <a:endParaRPr lang="en-US" sz="1000" dirty="0" smtClean="0"/>
          </a:p>
          <a:p>
            <a:pPr marL="457200" lvl="1" indent="0">
              <a:buNone/>
            </a:pPr>
            <a:endParaRPr lang="en-US" sz="1000" dirty="0"/>
          </a:p>
          <a:p>
            <a:pPr marL="457200" lvl="1" indent="0">
              <a:buNone/>
            </a:pPr>
            <a:endParaRPr lang="en-US" sz="1000" dirty="0"/>
          </a:p>
          <a:p>
            <a:pPr lvl="2"/>
            <a:endParaRPr lang="en-US" sz="1000" dirty="0" smtClean="0"/>
          </a:p>
          <a:p>
            <a:pPr lvl="2"/>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1238107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Constructor Invocation Pattern- </a:t>
            </a:r>
            <a:r>
              <a:rPr lang="en-US" sz="1800" dirty="0" smtClean="0"/>
              <a:t>JS is a prototypal inheritance language. It means object can inherit from another object. Lang is class free. It is powerfully expressive</a:t>
            </a:r>
          </a:p>
          <a:p>
            <a:pPr lvl="1"/>
            <a:r>
              <a:rPr lang="en-US" sz="1400" dirty="0" smtClean="0"/>
              <a:t>If function is invoked with new prefix then new object will be created with hidden link to the value of function prototype member and this will be bound to new object.</a:t>
            </a:r>
          </a:p>
          <a:p>
            <a:pPr lvl="2"/>
            <a:r>
              <a:rPr lang="en-US" sz="1000" dirty="0" smtClean="0"/>
              <a:t>Var Quo = function(string){</a:t>
            </a:r>
          </a:p>
          <a:p>
            <a:pPr lvl="3"/>
            <a:r>
              <a:rPr lang="en-US" sz="1000" dirty="0" err="1"/>
              <a:t>t</a:t>
            </a:r>
            <a:r>
              <a:rPr lang="en-US" sz="1000" dirty="0" err="1" smtClean="0"/>
              <a:t>his.status</a:t>
            </a:r>
            <a:r>
              <a:rPr lang="en-US" sz="1000" dirty="0" smtClean="0"/>
              <a:t> = string;</a:t>
            </a:r>
            <a:endParaRPr lang="en-US" sz="1000" dirty="0"/>
          </a:p>
          <a:p>
            <a:pPr lvl="2"/>
            <a:r>
              <a:rPr lang="en-US" sz="1000" dirty="0" smtClean="0"/>
              <a:t>}</a:t>
            </a:r>
          </a:p>
          <a:p>
            <a:pPr lvl="2"/>
            <a:r>
              <a:rPr lang="en-US" sz="1000" dirty="0" err="1" smtClean="0"/>
              <a:t>Quo.prototype.get_status</a:t>
            </a:r>
            <a:r>
              <a:rPr lang="en-US" sz="1000" dirty="0" smtClean="0"/>
              <a:t> = function(){</a:t>
            </a:r>
          </a:p>
          <a:p>
            <a:pPr lvl="3"/>
            <a:r>
              <a:rPr lang="en-US" sz="1000" dirty="0"/>
              <a:t>r</a:t>
            </a:r>
            <a:r>
              <a:rPr lang="en-US" sz="1000" dirty="0" smtClean="0"/>
              <a:t>eturn </a:t>
            </a:r>
            <a:r>
              <a:rPr lang="en-US" sz="1000" dirty="0" err="1" smtClean="0"/>
              <a:t>this.status</a:t>
            </a:r>
            <a:r>
              <a:rPr lang="en-US" sz="1000" dirty="0" smtClean="0"/>
              <a:t>;</a:t>
            </a:r>
            <a:endParaRPr lang="en-US" sz="1000" dirty="0"/>
          </a:p>
          <a:p>
            <a:pPr lvl="2"/>
            <a:r>
              <a:rPr lang="en-US" sz="1000" dirty="0" smtClean="0"/>
              <a:t>}</a:t>
            </a:r>
          </a:p>
          <a:p>
            <a:pPr lvl="2"/>
            <a:r>
              <a:rPr lang="en-US" sz="1000" dirty="0" smtClean="0"/>
              <a:t>Var </a:t>
            </a:r>
            <a:r>
              <a:rPr lang="en-US" sz="1000" dirty="0" err="1" smtClean="0"/>
              <a:t>myQuo</a:t>
            </a:r>
            <a:r>
              <a:rPr lang="en-US" sz="1000" dirty="0" smtClean="0"/>
              <a:t> = new Quo(“confused”);</a:t>
            </a:r>
          </a:p>
          <a:p>
            <a:pPr lvl="2"/>
            <a:r>
              <a:rPr lang="en-US" sz="1000" dirty="0" smtClean="0"/>
              <a:t>Document.writeln(</a:t>
            </a:r>
            <a:r>
              <a:rPr lang="en-US" sz="1000" dirty="0" err="1" smtClean="0"/>
              <a:t>myQuo.get_status</a:t>
            </a:r>
            <a:r>
              <a:rPr lang="en-US" sz="1000" dirty="0" smtClean="0"/>
              <a:t>()); // confused</a:t>
            </a:r>
          </a:p>
          <a:p>
            <a:pPr lvl="2"/>
            <a:r>
              <a:rPr lang="en-US" sz="1000" dirty="0" smtClean="0"/>
              <a:t>Functions that are indented to used with new prefix are called constructors. By convention they kept with capital name</a:t>
            </a:r>
          </a:p>
          <a:p>
            <a:r>
              <a:rPr lang="en-US" sz="1800" b="1" dirty="0" smtClean="0"/>
              <a:t>Apply Invocation Pattern- </a:t>
            </a:r>
            <a:r>
              <a:rPr lang="en-US" sz="1800" dirty="0" smtClean="0"/>
              <a:t>as JavaScript is functional object oriented language. Functions can have methods.</a:t>
            </a:r>
          </a:p>
          <a:p>
            <a:pPr lvl="1"/>
            <a:r>
              <a:rPr lang="en-US" sz="1000" dirty="0" smtClean="0"/>
              <a:t>Apply method lets us </a:t>
            </a:r>
            <a:r>
              <a:rPr lang="en-US" sz="1000" dirty="0" err="1" smtClean="0"/>
              <a:t>contruct</a:t>
            </a:r>
            <a:r>
              <a:rPr lang="en-US" sz="1000" dirty="0" smtClean="0"/>
              <a:t> an array of arguments to use to invoke a function. It also let us to choose value of this.</a:t>
            </a:r>
          </a:p>
          <a:p>
            <a:pPr lvl="1"/>
            <a:r>
              <a:rPr lang="en-US" sz="1000" dirty="0" smtClean="0"/>
              <a:t>Apply take two parameters. First one is value that should be bound to this. Second one is array of parameters.</a:t>
            </a:r>
          </a:p>
          <a:p>
            <a:pPr lvl="1"/>
            <a:endParaRPr lang="en-US" sz="1000" dirty="0"/>
          </a:p>
          <a:p>
            <a:pPr lvl="1"/>
            <a:r>
              <a:rPr lang="en-US" sz="1000" dirty="0" smtClean="0"/>
              <a:t>Make an array of 2 numbers and add them.</a:t>
            </a:r>
          </a:p>
          <a:p>
            <a:pPr lvl="1"/>
            <a:r>
              <a:rPr lang="en-US" sz="1000" dirty="0" smtClean="0"/>
              <a:t>Var array = [2,5]</a:t>
            </a:r>
          </a:p>
          <a:p>
            <a:pPr lvl="1"/>
            <a:r>
              <a:rPr lang="en-US" sz="1000" dirty="0" smtClean="0"/>
              <a:t>Var sum = </a:t>
            </a:r>
            <a:r>
              <a:rPr lang="en-US" sz="1000" dirty="0" err="1" smtClean="0"/>
              <a:t>add.apply</a:t>
            </a:r>
            <a:r>
              <a:rPr lang="en-US" sz="1000" dirty="0" smtClean="0"/>
              <a:t>(</a:t>
            </a:r>
            <a:r>
              <a:rPr lang="en-US" sz="1000" dirty="0" err="1" smtClean="0"/>
              <a:t>null,array</a:t>
            </a:r>
            <a:r>
              <a:rPr lang="en-US" sz="1000" dirty="0" smtClean="0"/>
              <a:t>);</a:t>
            </a:r>
          </a:p>
          <a:p>
            <a:pPr lvl="1"/>
            <a:endParaRPr lang="en-US" sz="1000" dirty="0"/>
          </a:p>
          <a:p>
            <a:pPr lvl="1"/>
            <a:r>
              <a:rPr lang="en-US" sz="1000" dirty="0" smtClean="0"/>
              <a:t>Var </a:t>
            </a:r>
            <a:r>
              <a:rPr lang="en-US" sz="1000" dirty="0" err="1" smtClean="0"/>
              <a:t>statusObject</a:t>
            </a:r>
            <a:r>
              <a:rPr lang="en-US" sz="1000" dirty="0" smtClean="0"/>
              <a:t> ={status :”A-OK”};</a:t>
            </a:r>
          </a:p>
          <a:p>
            <a:pPr lvl="1"/>
            <a:r>
              <a:rPr lang="en-US" sz="1000" dirty="0" smtClean="0"/>
              <a:t>Var status = </a:t>
            </a:r>
            <a:r>
              <a:rPr lang="en-US" sz="1000" dirty="0" err="1" smtClean="0"/>
              <a:t>Quo.prototype.get_status.apply</a:t>
            </a:r>
            <a:r>
              <a:rPr lang="en-US" sz="1000" dirty="0" smtClean="0"/>
              <a:t>(</a:t>
            </a:r>
            <a:r>
              <a:rPr lang="en-US" sz="1000" dirty="0" err="1" smtClean="0"/>
              <a:t>statusObject</a:t>
            </a:r>
            <a:r>
              <a:rPr lang="en-US" sz="1000" dirty="0" smtClean="0"/>
              <a:t>)  // status is ‘A-OK’</a:t>
            </a:r>
          </a:p>
          <a:p>
            <a:pPr lvl="2"/>
            <a:endParaRPr lang="en-US" sz="600" dirty="0"/>
          </a:p>
          <a:p>
            <a:pPr marL="457200" lvl="1" indent="0">
              <a:buNone/>
            </a:pPr>
            <a:endParaRPr lang="en-US" sz="1000" dirty="0"/>
          </a:p>
          <a:p>
            <a:pPr lvl="2"/>
            <a:endParaRPr lang="en-US" sz="1000" dirty="0" smtClean="0"/>
          </a:p>
          <a:p>
            <a:pPr lvl="2"/>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138744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Arguments- </a:t>
            </a:r>
            <a:r>
              <a:rPr lang="en-US" sz="1800" dirty="0" smtClean="0"/>
              <a:t>a bonus parameter that is available to functions when they are invoked is arguments array.</a:t>
            </a:r>
          </a:p>
          <a:p>
            <a:pPr marL="457200" lvl="1" indent="0">
              <a:buNone/>
            </a:pPr>
            <a:r>
              <a:rPr lang="en-US" sz="1400" dirty="0" smtClean="0"/>
              <a:t>Var sum = function(){</a:t>
            </a:r>
          </a:p>
          <a:p>
            <a:pPr marL="457200" lvl="1" indent="0">
              <a:buNone/>
            </a:pPr>
            <a:r>
              <a:rPr lang="en-US" sz="1400" dirty="0" smtClean="0"/>
              <a:t>	var </a:t>
            </a:r>
            <a:r>
              <a:rPr lang="en-US" sz="1400" dirty="0" err="1" smtClean="0"/>
              <a:t>i</a:t>
            </a:r>
            <a:r>
              <a:rPr lang="en-US" sz="1400" dirty="0" smtClean="0"/>
              <a:t>, sum= 0;</a:t>
            </a:r>
          </a:p>
          <a:p>
            <a:pPr marL="457200" lvl="1" indent="0">
              <a:buNone/>
            </a:pPr>
            <a:r>
              <a:rPr lang="en-US" sz="1400" dirty="0"/>
              <a:t>	</a:t>
            </a:r>
            <a:r>
              <a:rPr lang="en-US" sz="1400" dirty="0" smtClean="0"/>
              <a:t>for(</a:t>
            </a:r>
            <a:r>
              <a:rPr lang="en-US" sz="1400" dirty="0" err="1" smtClean="0"/>
              <a:t>i</a:t>
            </a:r>
            <a:r>
              <a:rPr lang="en-US" sz="1400" dirty="0" smtClean="0"/>
              <a:t>=0; </a:t>
            </a:r>
            <a:r>
              <a:rPr lang="en-US" sz="1400" dirty="0" err="1" smtClean="0"/>
              <a:t>i</a:t>
            </a:r>
            <a:r>
              <a:rPr lang="en-US" sz="1400" dirty="0" smtClean="0"/>
              <a:t>&lt;</a:t>
            </a:r>
            <a:r>
              <a:rPr lang="en-US" sz="1400" dirty="0" err="1" smtClean="0"/>
              <a:t>arguments.length</a:t>
            </a:r>
            <a:r>
              <a:rPr lang="en-US" sz="1400" dirty="0" smtClean="0"/>
              <a:t>; </a:t>
            </a:r>
            <a:r>
              <a:rPr lang="en-US" sz="1400" dirty="0" err="1" smtClean="0"/>
              <a:t>i</a:t>
            </a:r>
            <a:r>
              <a:rPr lang="en-US" sz="1400" dirty="0" smtClean="0"/>
              <a:t>+=1){</a:t>
            </a:r>
          </a:p>
          <a:p>
            <a:pPr marL="457200" lvl="1" indent="0">
              <a:buNone/>
            </a:pPr>
            <a:r>
              <a:rPr lang="en-US" sz="1400" dirty="0" smtClean="0"/>
              <a:t>	        sum += arguments[</a:t>
            </a:r>
            <a:r>
              <a:rPr lang="en-US" sz="1400" dirty="0" err="1" smtClean="0"/>
              <a:t>i</a:t>
            </a:r>
            <a:r>
              <a:rPr lang="en-US" sz="1400" dirty="0" smtClean="0"/>
              <a:t>];</a:t>
            </a:r>
            <a:r>
              <a:rPr lang="en-US" sz="1400" dirty="0"/>
              <a:t>	</a:t>
            </a:r>
            <a:r>
              <a:rPr lang="en-US" sz="1400" dirty="0" smtClean="0"/>
              <a:t>	</a:t>
            </a:r>
          </a:p>
          <a:p>
            <a:pPr marL="457200" lvl="1" indent="0">
              <a:buNone/>
            </a:pPr>
            <a:r>
              <a:rPr lang="en-US" sz="1400" dirty="0" smtClean="0"/>
              <a:t>}</a:t>
            </a:r>
          </a:p>
          <a:p>
            <a:pPr marL="457200" lvl="1" indent="0">
              <a:buNone/>
            </a:pPr>
            <a:r>
              <a:rPr lang="en-US" sz="1400" dirty="0"/>
              <a:t>	</a:t>
            </a:r>
            <a:r>
              <a:rPr lang="en-US" sz="1400" dirty="0" smtClean="0"/>
              <a:t>        return sum;</a:t>
            </a:r>
            <a:endParaRPr lang="en-US" sz="1400" dirty="0"/>
          </a:p>
          <a:p>
            <a:pPr marL="457200" lvl="1" indent="0">
              <a:buNone/>
            </a:pPr>
            <a:r>
              <a:rPr lang="en-US" sz="1400" dirty="0" smtClean="0"/>
              <a:t>}</a:t>
            </a:r>
          </a:p>
          <a:p>
            <a:pPr marL="457200" lvl="1" indent="0">
              <a:buNone/>
            </a:pPr>
            <a:r>
              <a:rPr lang="en-US" sz="1400" dirty="0"/>
              <a:t>d</a:t>
            </a:r>
            <a:r>
              <a:rPr lang="en-US" sz="1400" dirty="0" smtClean="0"/>
              <a:t>ocument.writeln(sum(23,65,87,191));</a:t>
            </a:r>
          </a:p>
          <a:p>
            <a:pPr marL="457200" lvl="1" indent="0">
              <a:buNone/>
            </a:pPr>
            <a:endParaRPr lang="en-US" sz="1400" dirty="0"/>
          </a:p>
          <a:p>
            <a:pPr marL="457200" lvl="1" indent="0">
              <a:buNone/>
            </a:pPr>
            <a:r>
              <a:rPr lang="en-US" sz="1400" dirty="0" smtClean="0"/>
              <a:t>Arguments are not really an array , it is array like objects it has length property but lacks all array methods.</a:t>
            </a:r>
          </a:p>
          <a:p>
            <a:endParaRPr lang="en-US" sz="1800" b="1" dirty="0"/>
          </a:p>
          <a:p>
            <a:r>
              <a:rPr lang="en-US" sz="1800" b="1" dirty="0" smtClean="0"/>
              <a:t>Return</a:t>
            </a:r>
            <a:r>
              <a:rPr lang="en-US" sz="1800" dirty="0" smtClean="0"/>
              <a:t>: a function always return a value and if return value is not specified then undefined is returned. If function was invoked with new prefix and the return value is not object then </a:t>
            </a:r>
            <a:r>
              <a:rPr lang="en-US" sz="1800" b="1" dirty="0" smtClean="0"/>
              <a:t>this</a:t>
            </a:r>
            <a:r>
              <a:rPr lang="en-US" sz="1800" dirty="0" smtClean="0"/>
              <a:t> is returned instead</a:t>
            </a:r>
          </a:p>
          <a:p>
            <a:pPr lvl="2"/>
            <a:endParaRPr lang="en-US" sz="1000" dirty="0"/>
          </a:p>
          <a:p>
            <a:pPr lvl="2"/>
            <a:endParaRPr lang="en-US" sz="1000" dirty="0" smtClean="0"/>
          </a:p>
          <a:p>
            <a:pPr lvl="2"/>
            <a:endParaRPr lang="en-US" sz="1000" dirty="0" smtClean="0"/>
          </a:p>
          <a:p>
            <a:pPr lvl="2"/>
            <a:endParaRPr lang="en-US" sz="1000" dirty="0" smtClean="0"/>
          </a:p>
        </p:txBody>
      </p:sp>
    </p:spTree>
    <p:extLst>
      <p:ext uri="{BB962C8B-B14F-4D97-AF65-F5344CB8AC3E}">
        <p14:creationId xmlns:p14="http://schemas.microsoft.com/office/powerpoint/2010/main" val="211602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fontScale="92500" lnSpcReduction="20000"/>
          </a:bodyPr>
          <a:lstStyle/>
          <a:p>
            <a:r>
              <a:rPr lang="en-US" sz="1800" b="1" dirty="0" smtClean="0"/>
              <a:t>Exceptions: </a:t>
            </a:r>
            <a:r>
              <a:rPr lang="en-US" sz="1800" dirty="0" smtClean="0"/>
              <a:t>JS provides exception handling mechanism.</a:t>
            </a:r>
          </a:p>
          <a:p>
            <a:pPr marL="457200" lvl="1" indent="0">
              <a:buNone/>
            </a:pPr>
            <a:r>
              <a:rPr lang="en-US" sz="1600" dirty="0" smtClean="0"/>
              <a:t>var add = function(</a:t>
            </a:r>
            <a:r>
              <a:rPr lang="en-US" sz="1600" dirty="0" err="1" smtClean="0"/>
              <a:t>a,b</a:t>
            </a:r>
            <a:r>
              <a:rPr lang="en-US" sz="1600" dirty="0" smtClean="0"/>
              <a:t>){</a:t>
            </a:r>
          </a:p>
          <a:p>
            <a:pPr marL="914400" lvl="2" indent="0">
              <a:buNone/>
            </a:pPr>
            <a:r>
              <a:rPr lang="en-US" sz="1600" dirty="0" smtClean="0"/>
              <a:t>If(</a:t>
            </a:r>
            <a:r>
              <a:rPr lang="en-US" sz="1600" dirty="0" err="1" smtClean="0"/>
              <a:t>typeof</a:t>
            </a:r>
            <a:r>
              <a:rPr lang="en-US" sz="1600" dirty="0" smtClean="0"/>
              <a:t> a!==  ‘number’ || </a:t>
            </a:r>
            <a:r>
              <a:rPr lang="en-US" sz="1600" dirty="0" err="1" smtClean="0"/>
              <a:t>typeof</a:t>
            </a:r>
            <a:r>
              <a:rPr lang="en-US" sz="1600" dirty="0" smtClean="0"/>
              <a:t> b!==  ‘number’){</a:t>
            </a:r>
          </a:p>
          <a:p>
            <a:pPr marL="1371600" lvl="3" indent="0">
              <a:buNone/>
            </a:pPr>
            <a:r>
              <a:rPr lang="en-US" sz="1600" dirty="0" smtClean="0"/>
              <a:t>throw {</a:t>
            </a:r>
          </a:p>
          <a:p>
            <a:pPr marL="1828800" lvl="4" indent="0">
              <a:buNone/>
            </a:pPr>
            <a:r>
              <a:rPr lang="en-US" sz="1600" dirty="0" smtClean="0"/>
              <a:t>name:”</a:t>
            </a:r>
            <a:r>
              <a:rPr lang="en-US" sz="1600" dirty="0" err="1" smtClean="0"/>
              <a:t>TypeError</a:t>
            </a:r>
            <a:r>
              <a:rPr lang="en-US" sz="1600" dirty="0" smtClean="0"/>
              <a:t>”,</a:t>
            </a:r>
          </a:p>
          <a:p>
            <a:pPr marL="1828800" lvl="4" indent="0">
              <a:buNone/>
            </a:pPr>
            <a:r>
              <a:rPr lang="en-US" sz="1600" dirty="0" err="1" smtClean="0"/>
              <a:t>message:”add</a:t>
            </a:r>
            <a:r>
              <a:rPr lang="en-US" sz="1600" dirty="0" smtClean="0"/>
              <a:t> needs numbers”</a:t>
            </a:r>
          </a:p>
          <a:p>
            <a:pPr marL="1371600" lvl="3" indent="0">
              <a:buNone/>
            </a:pPr>
            <a:r>
              <a:rPr lang="en-US" sz="1600" dirty="0" smtClean="0"/>
              <a:t>};</a:t>
            </a:r>
          </a:p>
          <a:p>
            <a:pPr marL="914400" lvl="2" indent="0">
              <a:buNone/>
            </a:pPr>
            <a:r>
              <a:rPr lang="en-US" sz="1600" dirty="0" smtClean="0"/>
              <a:t>}</a:t>
            </a:r>
          </a:p>
          <a:p>
            <a:pPr marL="914400" lvl="2" indent="0">
              <a:buNone/>
            </a:pPr>
            <a:r>
              <a:rPr lang="en-US" sz="1600" dirty="0" smtClean="0"/>
              <a:t>return a +b;</a:t>
            </a:r>
          </a:p>
          <a:p>
            <a:pPr marL="457200" lvl="1" indent="0">
              <a:buNone/>
            </a:pPr>
            <a:r>
              <a:rPr lang="en-US" sz="1600" dirty="0" smtClean="0"/>
              <a:t>}</a:t>
            </a:r>
          </a:p>
          <a:p>
            <a:pPr lvl="2"/>
            <a:r>
              <a:rPr lang="en-US" sz="1600" dirty="0" smtClean="0"/>
              <a:t>Throw statement </a:t>
            </a:r>
            <a:r>
              <a:rPr lang="en-US" sz="1600" dirty="0" err="1" smtClean="0"/>
              <a:t>interrrupts</a:t>
            </a:r>
            <a:r>
              <a:rPr lang="en-US" sz="1600" dirty="0" smtClean="0"/>
              <a:t> execution of function. It should be given an exception object </a:t>
            </a:r>
            <a:r>
              <a:rPr lang="en-US" sz="1600" dirty="0" err="1" smtClean="0"/>
              <a:t>conatining</a:t>
            </a:r>
            <a:r>
              <a:rPr lang="en-US" sz="1600" dirty="0" smtClean="0"/>
              <a:t> name and message(you can other properties also).</a:t>
            </a:r>
          </a:p>
          <a:p>
            <a:pPr lvl="2"/>
            <a:r>
              <a:rPr lang="en-US" sz="1600" dirty="0" smtClean="0"/>
              <a:t>Exception object will be delivered to catch of try statement</a:t>
            </a:r>
          </a:p>
          <a:p>
            <a:pPr lvl="3"/>
            <a:r>
              <a:rPr lang="en-US" sz="1600" dirty="0" smtClean="0"/>
              <a:t>var </a:t>
            </a:r>
            <a:r>
              <a:rPr lang="en-US" sz="1600" dirty="0" err="1" smtClean="0"/>
              <a:t>try_it</a:t>
            </a:r>
            <a:r>
              <a:rPr lang="en-US" sz="1600" dirty="0" smtClean="0"/>
              <a:t> = function(){</a:t>
            </a:r>
          </a:p>
          <a:p>
            <a:pPr lvl="4"/>
            <a:r>
              <a:rPr lang="en-US" sz="1600" dirty="0" smtClean="0"/>
              <a:t>try{</a:t>
            </a:r>
          </a:p>
          <a:p>
            <a:pPr lvl="5"/>
            <a:r>
              <a:rPr lang="en-US" sz="1600" dirty="0" smtClean="0"/>
              <a:t>add(“seven”);</a:t>
            </a:r>
          </a:p>
          <a:p>
            <a:pPr lvl="4"/>
            <a:r>
              <a:rPr lang="en-US" sz="1600" dirty="0" smtClean="0"/>
              <a:t>}catch(e){</a:t>
            </a:r>
          </a:p>
          <a:p>
            <a:pPr lvl="5"/>
            <a:r>
              <a:rPr lang="en-US" sz="1600" dirty="0" err="1" smtClean="0"/>
              <a:t>document.writleln</a:t>
            </a:r>
            <a:r>
              <a:rPr lang="en-US" sz="1600" dirty="0" smtClean="0"/>
              <a:t>(</a:t>
            </a:r>
            <a:r>
              <a:rPr lang="en-US" sz="1600" dirty="0" err="1" smtClean="0"/>
              <a:t>e.name</a:t>
            </a:r>
            <a:r>
              <a:rPr lang="en-US" sz="1600" dirty="0" smtClean="0"/>
              <a:t>+ ’:’ +</a:t>
            </a:r>
            <a:r>
              <a:rPr lang="en-US" sz="1600" dirty="0" err="1" smtClean="0"/>
              <a:t>e.message</a:t>
            </a:r>
            <a:r>
              <a:rPr lang="en-US" sz="1600" dirty="0" smtClean="0"/>
              <a:t>);</a:t>
            </a:r>
          </a:p>
          <a:p>
            <a:pPr lvl="4"/>
            <a:r>
              <a:rPr lang="en-US" sz="1600" dirty="0" smtClean="0"/>
              <a:t>}</a:t>
            </a:r>
          </a:p>
          <a:p>
            <a:pPr lvl="3"/>
            <a:r>
              <a:rPr lang="en-US" sz="1600" dirty="0" smtClean="0"/>
              <a:t>}</a:t>
            </a:r>
          </a:p>
          <a:p>
            <a:pPr lvl="3"/>
            <a:r>
              <a:rPr lang="en-US" sz="1600" dirty="0" err="1" smtClean="0"/>
              <a:t>try_it</a:t>
            </a:r>
            <a:r>
              <a:rPr lang="en-US" sz="1600" dirty="0" smtClean="0"/>
              <a:t>();</a:t>
            </a:r>
          </a:p>
          <a:p>
            <a:pPr lvl="2"/>
            <a:endParaRPr lang="en-US" sz="1000" dirty="0" smtClean="0"/>
          </a:p>
          <a:p>
            <a:pPr lvl="2"/>
            <a:r>
              <a:rPr lang="en-US" sz="1300" b="1" dirty="0" smtClean="0"/>
              <a:t>NOTE: remaining topics to revise from function chapter book whole etc.</a:t>
            </a:r>
          </a:p>
          <a:p>
            <a:pPr lvl="2"/>
            <a:endParaRPr lang="en-US" sz="1000" dirty="0" smtClean="0"/>
          </a:p>
          <a:p>
            <a:pPr lvl="2"/>
            <a:endParaRPr lang="en-US" sz="1000" dirty="0" smtClean="0"/>
          </a:p>
        </p:txBody>
      </p:sp>
    </p:spTree>
    <p:extLst>
      <p:ext uri="{BB962C8B-B14F-4D97-AF65-F5344CB8AC3E}">
        <p14:creationId xmlns:p14="http://schemas.microsoft.com/office/powerpoint/2010/main" val="119018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Chapter-5 Arrays</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lnSpcReduction="10000"/>
          </a:bodyPr>
          <a:lstStyle/>
          <a:p>
            <a:r>
              <a:rPr lang="en-US" sz="1800" dirty="0" smtClean="0"/>
              <a:t>An array is a linear allocation of memory in which elements are accessed by integers that are used to compute offsets. Fast DS. Unfortunately JS does not have anything like this kind of array.</a:t>
            </a:r>
          </a:p>
          <a:p>
            <a:r>
              <a:rPr lang="en-US" sz="1800" dirty="0" smtClean="0"/>
              <a:t>Instead JS provides an object that has some array like characteristics. It converts array subscripts into strings that are used to make properties. Slower than real array.</a:t>
            </a:r>
          </a:p>
          <a:p>
            <a:r>
              <a:rPr lang="en-US" sz="1800" dirty="0" smtClean="0"/>
              <a:t>Array Literals </a:t>
            </a:r>
            <a:r>
              <a:rPr lang="mr-IN" sz="1800" dirty="0" smtClean="0"/>
              <a:t>–</a:t>
            </a:r>
            <a:r>
              <a:rPr lang="en-US" sz="1800" dirty="0" smtClean="0"/>
              <a:t> is an pair of square brackets surrounding zero or more values separated by commas.</a:t>
            </a:r>
          </a:p>
          <a:p>
            <a:pPr lvl="1"/>
            <a:r>
              <a:rPr lang="en-US" sz="1400" dirty="0"/>
              <a:t>v</a:t>
            </a:r>
            <a:r>
              <a:rPr lang="en-US" sz="1400" dirty="0" smtClean="0"/>
              <a:t>ar empty = [];</a:t>
            </a:r>
          </a:p>
          <a:p>
            <a:pPr lvl="1"/>
            <a:r>
              <a:rPr lang="en-US" sz="1400" dirty="0"/>
              <a:t>v</a:t>
            </a:r>
            <a:r>
              <a:rPr lang="en-US" sz="1400" dirty="0" smtClean="0"/>
              <a:t>ar numbers =[‘</a:t>
            </a:r>
            <a:r>
              <a:rPr lang="en-US" sz="1400" dirty="0" err="1" smtClean="0"/>
              <a:t>zero’,’one’,’two</a:t>
            </a:r>
            <a:r>
              <a:rPr lang="en-US" sz="1400" dirty="0" smtClean="0"/>
              <a:t>’];</a:t>
            </a:r>
          </a:p>
          <a:p>
            <a:pPr lvl="1"/>
            <a:r>
              <a:rPr lang="en-US" sz="1400" dirty="0"/>
              <a:t>e</a:t>
            </a:r>
            <a:r>
              <a:rPr lang="en-US" sz="1400" dirty="0" smtClean="0"/>
              <a:t>mpty[1] // undefined ,  numbers[1] // ‘one’, </a:t>
            </a:r>
            <a:r>
              <a:rPr lang="en-US" sz="1400" dirty="0" err="1" smtClean="0"/>
              <a:t>empty.length</a:t>
            </a:r>
            <a:r>
              <a:rPr lang="en-US" sz="1400" dirty="0" smtClean="0"/>
              <a:t> // 0 , </a:t>
            </a:r>
            <a:r>
              <a:rPr lang="en-US" sz="1400" dirty="0" err="1" smtClean="0"/>
              <a:t>numbers.length</a:t>
            </a:r>
            <a:r>
              <a:rPr lang="en-US" sz="1400" dirty="0" smtClean="0"/>
              <a:t> // 10</a:t>
            </a:r>
          </a:p>
          <a:p>
            <a:pPr lvl="1"/>
            <a:r>
              <a:rPr lang="en-US" sz="1400" dirty="0" smtClean="0"/>
              <a:t>The object literal below</a:t>
            </a:r>
          </a:p>
          <a:p>
            <a:pPr marL="457200" lvl="1" indent="0">
              <a:buNone/>
            </a:pPr>
            <a:r>
              <a:rPr lang="en-US" sz="1400" dirty="0"/>
              <a:t>v</a:t>
            </a:r>
            <a:r>
              <a:rPr lang="en-US" sz="1400" dirty="0" smtClean="0"/>
              <a:t>ar </a:t>
            </a:r>
            <a:r>
              <a:rPr lang="en-US" sz="1400" dirty="0" err="1" smtClean="0"/>
              <a:t>numbers_object</a:t>
            </a:r>
            <a:r>
              <a:rPr lang="en-US" sz="1400" dirty="0" smtClean="0"/>
              <a:t> = {</a:t>
            </a:r>
          </a:p>
          <a:p>
            <a:pPr marL="914400" lvl="2" indent="0">
              <a:buNone/>
            </a:pPr>
            <a:r>
              <a:rPr lang="en-US" sz="1000" dirty="0" smtClean="0"/>
              <a:t>‘0’:’zero’;</a:t>
            </a:r>
          </a:p>
          <a:p>
            <a:pPr marL="914400" lvl="2" indent="0">
              <a:buNone/>
            </a:pPr>
            <a:r>
              <a:rPr lang="en-US" sz="1000" dirty="0" smtClean="0"/>
              <a:t>‘1’:’one’,</a:t>
            </a:r>
          </a:p>
          <a:p>
            <a:pPr marL="914400" lvl="2" indent="0">
              <a:buNone/>
            </a:pPr>
            <a:r>
              <a:rPr lang="en-US" sz="1000" dirty="0" smtClean="0"/>
              <a:t>‘2’:’two’</a:t>
            </a:r>
            <a:endParaRPr lang="en-US" sz="1000" dirty="0"/>
          </a:p>
          <a:p>
            <a:pPr marL="457200" lvl="1" indent="0">
              <a:buNone/>
            </a:pPr>
            <a:r>
              <a:rPr lang="en-US" sz="1400" dirty="0" smtClean="0"/>
              <a:t>}</a:t>
            </a:r>
          </a:p>
          <a:p>
            <a:pPr marL="457200" lvl="1" indent="0">
              <a:buNone/>
            </a:pPr>
            <a:r>
              <a:rPr lang="en-US" sz="1400" dirty="0" smtClean="0"/>
              <a:t>produces similar result. Both number and </a:t>
            </a:r>
            <a:r>
              <a:rPr lang="en-US" sz="1400" dirty="0" err="1" smtClean="0"/>
              <a:t>numbers_object</a:t>
            </a:r>
            <a:r>
              <a:rPr lang="en-US" sz="1400" dirty="0" smtClean="0"/>
              <a:t> are objects containing 10 properties and those properties have exactly same names and values . But there are some differences.</a:t>
            </a:r>
          </a:p>
          <a:p>
            <a:pPr marL="457200" lvl="1" indent="0">
              <a:buNone/>
            </a:pPr>
            <a:r>
              <a:rPr lang="en-US" sz="1400" dirty="0" smtClean="0"/>
              <a:t>Numbers inherit from </a:t>
            </a:r>
            <a:r>
              <a:rPr lang="en-US" sz="1400" dirty="0" err="1" smtClean="0"/>
              <a:t>Array.prototype</a:t>
            </a:r>
            <a:r>
              <a:rPr lang="en-US" sz="1400" dirty="0" smtClean="0"/>
              <a:t> where as </a:t>
            </a:r>
            <a:r>
              <a:rPr lang="en-US" sz="1400" dirty="0" err="1" smtClean="0"/>
              <a:t>number_object</a:t>
            </a:r>
            <a:r>
              <a:rPr lang="en-US" sz="1400" dirty="0" smtClean="0"/>
              <a:t> inherits from Object.prototype, so numbers inherit larger set of useful methods. Numbers gets mysterious length property while </a:t>
            </a:r>
            <a:r>
              <a:rPr lang="en-US" sz="1400" dirty="0" err="1" smtClean="0"/>
              <a:t>number_object</a:t>
            </a:r>
            <a:r>
              <a:rPr lang="en-US" sz="1400" dirty="0" smtClean="0"/>
              <a:t> does not.</a:t>
            </a:r>
          </a:p>
          <a:p>
            <a:pPr marL="457200" lvl="1" indent="0">
              <a:buNone/>
            </a:pPr>
            <a:r>
              <a:rPr lang="en-US" sz="1400" dirty="0" smtClean="0"/>
              <a:t>In most languages the elements of array are all required of same type but in JS , an array contain mixture of values.</a:t>
            </a:r>
          </a:p>
          <a:p>
            <a:pPr marL="457200" lvl="1" indent="0">
              <a:buNone/>
            </a:pPr>
            <a:r>
              <a:rPr lang="en-US" sz="1400" dirty="0"/>
              <a:t>v</a:t>
            </a:r>
            <a:r>
              <a:rPr lang="en-US" sz="1400" dirty="0" smtClean="0"/>
              <a:t>ar </a:t>
            </a:r>
            <a:r>
              <a:rPr lang="en-US" sz="1400" dirty="0" err="1" smtClean="0"/>
              <a:t>misc</a:t>
            </a:r>
            <a:r>
              <a:rPr lang="en-US" sz="1400" dirty="0" smtClean="0"/>
              <a:t> =[</a:t>
            </a:r>
          </a:p>
          <a:p>
            <a:pPr marL="457200" lvl="1" indent="0">
              <a:buNone/>
            </a:pPr>
            <a:r>
              <a:rPr lang="en-US" sz="1400" dirty="0" smtClean="0"/>
              <a:t>	’string’,90.7,true,false,null,undefined,[‘</a:t>
            </a:r>
            <a:r>
              <a:rPr lang="en-US" sz="1400" dirty="0" err="1" smtClean="0"/>
              <a:t>nested’,’array</a:t>
            </a:r>
            <a:r>
              <a:rPr lang="en-US" sz="1400" dirty="0" smtClean="0"/>
              <a:t>’],{</a:t>
            </a:r>
            <a:r>
              <a:rPr lang="en-US" sz="1400" dirty="0" err="1" smtClean="0"/>
              <a:t>object:true</a:t>
            </a:r>
            <a:r>
              <a:rPr lang="en-US" sz="1400" dirty="0" smtClean="0"/>
              <a:t>},NaN</a:t>
            </a:r>
            <a:endParaRPr lang="en-US" sz="1400" dirty="0"/>
          </a:p>
          <a:p>
            <a:pPr marL="457200" lvl="1" indent="0">
              <a:buNone/>
            </a:pPr>
            <a:r>
              <a:rPr lang="en-US" sz="1400" dirty="0" smtClean="0"/>
              <a:t>];</a:t>
            </a:r>
          </a:p>
          <a:p>
            <a:pPr marL="457200" lvl="1" indent="0">
              <a:buNone/>
            </a:pPr>
            <a:r>
              <a:rPr lang="en-US" sz="1400" b="1" dirty="0" err="1" smtClean="0"/>
              <a:t>misc.length</a:t>
            </a:r>
            <a:r>
              <a:rPr lang="en-US" sz="1400" b="1" dirty="0" smtClean="0"/>
              <a:t>   // 10</a:t>
            </a:r>
          </a:p>
        </p:txBody>
      </p:sp>
    </p:spTree>
    <p:extLst>
      <p:ext uri="{BB962C8B-B14F-4D97-AF65-F5344CB8AC3E}">
        <p14:creationId xmlns:p14="http://schemas.microsoft.com/office/powerpoint/2010/main" val="156398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Chapter-5 </a:t>
            </a:r>
            <a:r>
              <a:rPr lang="en-US" sz="1600" b="1" i="1" u="sng" dirty="0" err="1" smtClean="0"/>
              <a:t>Arrays..continued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Length- </a:t>
            </a:r>
            <a:r>
              <a:rPr lang="en-US" sz="1800" dirty="0" smtClean="0"/>
              <a:t>Every array has a length property. JavaScript array is not an upper bound. If you store an element with subscript that is greater than or equal to current length, the length will increase to contain new element. There is no array bounds error.</a:t>
            </a:r>
          </a:p>
          <a:p>
            <a:pPr lvl="1"/>
            <a:r>
              <a:rPr lang="en-US" sz="1400" dirty="0" smtClean="0"/>
              <a:t>Length property is largest integer property name in array plus one. This is not </a:t>
            </a:r>
            <a:r>
              <a:rPr lang="en-US" sz="1400" dirty="0" err="1" smtClean="0"/>
              <a:t>neccessalriyl</a:t>
            </a:r>
            <a:r>
              <a:rPr lang="en-US" sz="1400" dirty="0" smtClean="0"/>
              <a:t> number of properties in array.</a:t>
            </a:r>
          </a:p>
          <a:p>
            <a:pPr lvl="1"/>
            <a:r>
              <a:rPr lang="en-US" sz="1400" dirty="0" smtClean="0"/>
              <a:t>Var </a:t>
            </a:r>
            <a:r>
              <a:rPr lang="en-US" sz="1400" dirty="0" err="1" smtClean="0"/>
              <a:t>myArray</a:t>
            </a:r>
            <a:r>
              <a:rPr lang="en-US" sz="1400" dirty="0" smtClean="0"/>
              <a:t>= [];</a:t>
            </a:r>
          </a:p>
          <a:p>
            <a:pPr lvl="1"/>
            <a:r>
              <a:rPr lang="en-US" sz="1400" dirty="0" err="1" smtClean="0"/>
              <a:t>myArray.length</a:t>
            </a:r>
            <a:r>
              <a:rPr lang="en-US" sz="1400" dirty="0" smtClean="0"/>
              <a:t> // 0</a:t>
            </a:r>
          </a:p>
          <a:p>
            <a:pPr lvl="1"/>
            <a:r>
              <a:rPr lang="en-US" sz="1400" dirty="0" err="1" smtClean="0"/>
              <a:t>myArray</a:t>
            </a:r>
            <a:r>
              <a:rPr lang="en-US" sz="1400" dirty="0" smtClean="0"/>
              <a:t>[1000000] = true;</a:t>
            </a:r>
          </a:p>
          <a:p>
            <a:pPr lvl="1"/>
            <a:r>
              <a:rPr lang="en-US" sz="1400" dirty="0" err="1" smtClean="0"/>
              <a:t>myArray.length</a:t>
            </a:r>
            <a:r>
              <a:rPr lang="en-US" sz="1400" dirty="0" smtClean="0"/>
              <a:t> // 1000001</a:t>
            </a:r>
          </a:p>
          <a:p>
            <a:pPr lvl="1"/>
            <a:r>
              <a:rPr lang="en-US" sz="1400" dirty="0" smtClean="0"/>
              <a:t>Length can be set </a:t>
            </a:r>
            <a:r>
              <a:rPr lang="en-US" sz="1400" dirty="0" err="1" smtClean="0"/>
              <a:t>explicity</a:t>
            </a:r>
            <a:r>
              <a:rPr lang="en-US" sz="1400" dirty="0" smtClean="0"/>
              <a:t> </a:t>
            </a:r>
            <a:r>
              <a:rPr lang="en-US" sz="1400" dirty="0" err="1" smtClean="0"/>
              <a:t>numbers.length</a:t>
            </a:r>
            <a:r>
              <a:rPr lang="en-US" sz="1400" dirty="0" smtClean="0"/>
              <a:t> = 3 , numbers is [‘</a:t>
            </a:r>
            <a:r>
              <a:rPr lang="en-US" sz="1400" dirty="0" err="1" smtClean="0"/>
              <a:t>zero’,’one’,’two</a:t>
            </a:r>
            <a:r>
              <a:rPr lang="en-US" sz="1400" dirty="0" smtClean="0"/>
              <a:t>’]</a:t>
            </a:r>
          </a:p>
          <a:p>
            <a:pPr lvl="1"/>
            <a:r>
              <a:rPr lang="en-US" sz="1400" dirty="0" smtClean="0"/>
              <a:t>a new element can be appended to the end of an array by assign to array’s current length</a:t>
            </a:r>
          </a:p>
          <a:p>
            <a:pPr lvl="1"/>
            <a:r>
              <a:rPr lang="en-US" sz="1400" dirty="0" smtClean="0"/>
              <a:t>numbers[</a:t>
            </a:r>
            <a:r>
              <a:rPr lang="en-US" sz="1400" dirty="0" err="1" smtClean="0"/>
              <a:t>numbers.length</a:t>
            </a:r>
            <a:r>
              <a:rPr lang="en-US" sz="1400" dirty="0" smtClean="0"/>
              <a:t>] = ‘</a:t>
            </a:r>
            <a:r>
              <a:rPr lang="en-US" sz="1400" dirty="0" err="1" smtClean="0"/>
              <a:t>shi</a:t>
            </a:r>
            <a:r>
              <a:rPr lang="en-US" sz="1400" dirty="0" smtClean="0"/>
              <a:t>’;  , numbers is [‘zero’,’one’,’two’,’</a:t>
            </a:r>
            <a:r>
              <a:rPr lang="en-US" sz="1400" dirty="0" err="1" smtClean="0"/>
              <a:t>shi</a:t>
            </a:r>
            <a:r>
              <a:rPr lang="en-US" sz="1400" dirty="0" smtClean="0"/>
              <a:t>’]</a:t>
            </a:r>
          </a:p>
          <a:p>
            <a:pPr lvl="1"/>
            <a:r>
              <a:rPr lang="en-US" sz="1400" dirty="0" smtClean="0"/>
              <a:t>Push method also do same thing  </a:t>
            </a:r>
            <a:r>
              <a:rPr lang="en-US" sz="1400" dirty="0" err="1" smtClean="0"/>
              <a:t>numbers.push</a:t>
            </a:r>
            <a:r>
              <a:rPr lang="en-US" sz="1400" dirty="0" smtClean="0"/>
              <a:t>(‘go’) - numbers is [‘zero’,’one’,’two’,’</a:t>
            </a:r>
            <a:r>
              <a:rPr lang="en-US" sz="1400" dirty="0" err="1" smtClean="0"/>
              <a:t>shi</a:t>
            </a:r>
            <a:r>
              <a:rPr lang="en-US" sz="1400" dirty="0" smtClean="0"/>
              <a:t>’,’go’]</a:t>
            </a:r>
          </a:p>
          <a:p>
            <a:r>
              <a:rPr lang="en-US" sz="1800" b="1" dirty="0" smtClean="0"/>
              <a:t>Delete- Since JS arrays are objects the delete operator can be used to remove elements from array.</a:t>
            </a:r>
          </a:p>
          <a:p>
            <a:pPr lvl="1"/>
            <a:r>
              <a:rPr lang="en-US" sz="1400" b="1" dirty="0"/>
              <a:t>d</a:t>
            </a:r>
            <a:r>
              <a:rPr lang="en-US" sz="1400" b="1" dirty="0" smtClean="0"/>
              <a:t>elete numbers[2]; // numbers is </a:t>
            </a:r>
            <a:r>
              <a:rPr lang="en-US" sz="1400" dirty="0" smtClean="0"/>
              <a:t> [‘zero’,’one’,undefined,’</a:t>
            </a:r>
            <a:r>
              <a:rPr lang="en-US" sz="1400" dirty="0" err="1" smtClean="0"/>
              <a:t>shi</a:t>
            </a:r>
            <a:r>
              <a:rPr lang="en-US" sz="1400" dirty="0" smtClean="0"/>
              <a:t>’,’go’];</a:t>
            </a:r>
          </a:p>
          <a:p>
            <a:pPr lvl="1"/>
            <a:r>
              <a:rPr lang="en-US" sz="1400" dirty="0" smtClean="0"/>
              <a:t>Unfortunately that leaves  a hole in the array.</a:t>
            </a:r>
          </a:p>
          <a:p>
            <a:pPr lvl="1"/>
            <a:r>
              <a:rPr lang="en-US" sz="1400" dirty="0" smtClean="0"/>
              <a:t>Fortunately JS arrays have a splice method. It can do some surgery on an array delete some no of elements and replace with other elements.</a:t>
            </a:r>
          </a:p>
          <a:p>
            <a:pPr lvl="1"/>
            <a:r>
              <a:rPr lang="en-US" sz="1400" dirty="0" smtClean="0"/>
              <a:t>First </a:t>
            </a:r>
            <a:r>
              <a:rPr lang="en-US" sz="1400" dirty="0" err="1" smtClean="0"/>
              <a:t>arg</a:t>
            </a:r>
            <a:r>
              <a:rPr lang="en-US" sz="1400" dirty="0" smtClean="0"/>
              <a:t> is index and second no of elements to delete.</a:t>
            </a:r>
          </a:p>
          <a:p>
            <a:pPr lvl="1"/>
            <a:r>
              <a:rPr lang="en-US" sz="1400" dirty="0" err="1"/>
              <a:t>n</a:t>
            </a:r>
            <a:r>
              <a:rPr lang="en-US" sz="1400" dirty="0" err="1" smtClean="0"/>
              <a:t>umbers.splice</a:t>
            </a:r>
            <a:r>
              <a:rPr lang="en-US" sz="1400" dirty="0" smtClean="0"/>
              <a:t>(2,1); // numbers [‘zero’,’one’,’</a:t>
            </a:r>
            <a:r>
              <a:rPr lang="en-US" sz="1400" dirty="0" err="1" smtClean="0"/>
              <a:t>shi</a:t>
            </a:r>
            <a:r>
              <a:rPr lang="en-US" sz="1400" dirty="0" smtClean="0"/>
              <a:t>’,’go’];</a:t>
            </a:r>
          </a:p>
          <a:p>
            <a:pPr lvl="1"/>
            <a:r>
              <a:rPr lang="en-US" sz="1400" dirty="0" smtClean="0"/>
              <a:t>But this approach might not go quickly for large arrays.</a:t>
            </a:r>
          </a:p>
          <a:p>
            <a:pPr lvl="1"/>
            <a:endParaRPr lang="en-US" sz="1400" b="1" dirty="0" smtClean="0"/>
          </a:p>
          <a:p>
            <a:endParaRPr lang="en-US" sz="1800" dirty="0" smtClean="0"/>
          </a:p>
          <a:p>
            <a:endParaRPr lang="en-US" sz="1800" dirty="0" smtClean="0"/>
          </a:p>
          <a:p>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680766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Chapter-5 </a:t>
            </a:r>
            <a:r>
              <a:rPr lang="en-US" sz="1600" b="1" i="1" u="sng" dirty="0" err="1" smtClean="0"/>
              <a:t>Arrays..continued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Enumeration- </a:t>
            </a:r>
            <a:r>
              <a:rPr lang="en-US" sz="1800" dirty="0" smtClean="0"/>
              <a:t>Since JS arrays are really objects, for in statement can be used to iterate all properties of an array. Unfortunately for in makes no guarantee about order of properties and most array applications expect elements to be produced in numerical order and there is still problem with unexpected properties being dredged from prototype chain. Fortunately conventional for statement avoids these problems. </a:t>
            </a:r>
            <a:endParaRPr lang="en-US" sz="1400" dirty="0" smtClean="0"/>
          </a:p>
          <a:p>
            <a:r>
              <a:rPr lang="en-US" sz="1800" dirty="0" smtClean="0"/>
              <a:t>Confusion-  A common error in JS is that to use objects when array is required and a array when object is required. The rule is simple : when the property names are small sequential integers , you should use an array otherwise object.</a:t>
            </a:r>
          </a:p>
          <a:p>
            <a:r>
              <a:rPr lang="en-US" sz="1800" dirty="0" smtClean="0"/>
              <a:t>JS itself is confused about difference </a:t>
            </a:r>
            <a:r>
              <a:rPr lang="en-US" sz="1800" dirty="0" err="1" smtClean="0"/>
              <a:t>b.n</a:t>
            </a:r>
            <a:r>
              <a:rPr lang="en-US" sz="1800" dirty="0" smtClean="0"/>
              <a:t> arrays and objects. The </a:t>
            </a:r>
            <a:r>
              <a:rPr lang="en-US" sz="1800" dirty="0" err="1" smtClean="0"/>
              <a:t>typeof</a:t>
            </a:r>
            <a:r>
              <a:rPr lang="en-US" sz="1800" dirty="0" smtClean="0"/>
              <a:t> operator reports that the type of an array is object.</a:t>
            </a:r>
          </a:p>
          <a:p>
            <a:r>
              <a:rPr lang="en-US" sz="1800" dirty="0" smtClean="0"/>
              <a:t>JS does not have good mechanism for </a:t>
            </a:r>
            <a:r>
              <a:rPr lang="en-US" sz="1800" dirty="0" err="1" smtClean="0"/>
              <a:t>distingusih</a:t>
            </a:r>
            <a:r>
              <a:rPr lang="en-US" sz="1800" dirty="0" smtClean="0"/>
              <a:t> </a:t>
            </a:r>
            <a:r>
              <a:rPr lang="en-US" sz="1800" dirty="0" err="1" smtClean="0"/>
              <a:t>b.n</a:t>
            </a:r>
            <a:r>
              <a:rPr lang="en-US" sz="1800" dirty="0" smtClean="0"/>
              <a:t> arrays and objects. We can work around </a:t>
            </a:r>
            <a:r>
              <a:rPr lang="en-US" sz="1800" dirty="0" err="1" smtClean="0"/>
              <a:t>defiency</a:t>
            </a:r>
            <a:r>
              <a:rPr lang="en-US" sz="1800" dirty="0" smtClean="0"/>
              <a:t> by define our own </a:t>
            </a:r>
            <a:r>
              <a:rPr lang="en-US" sz="1800" dirty="0" err="1" smtClean="0"/>
              <a:t>is_array</a:t>
            </a:r>
            <a:r>
              <a:rPr lang="en-US" sz="1800" dirty="0" smtClean="0"/>
              <a:t> Function</a:t>
            </a:r>
          </a:p>
          <a:p>
            <a:pPr marL="457200" lvl="1" indent="0">
              <a:buNone/>
            </a:pPr>
            <a:r>
              <a:rPr lang="en-US" sz="1400" dirty="0" smtClean="0"/>
              <a:t>var </a:t>
            </a:r>
            <a:r>
              <a:rPr lang="en-US" sz="1400" dirty="0" err="1" smtClean="0"/>
              <a:t>is_array</a:t>
            </a:r>
            <a:r>
              <a:rPr lang="en-US" sz="1400" dirty="0" smtClean="0"/>
              <a:t> = function(value){</a:t>
            </a:r>
          </a:p>
          <a:p>
            <a:pPr marL="914400" lvl="2" indent="0">
              <a:buNone/>
            </a:pPr>
            <a:r>
              <a:rPr lang="en-US" sz="1000" dirty="0"/>
              <a:t>r</a:t>
            </a:r>
            <a:r>
              <a:rPr lang="en-US" sz="1000" dirty="0" smtClean="0"/>
              <a:t>eturn value === ‘object’ &amp;&amp;</a:t>
            </a:r>
          </a:p>
          <a:p>
            <a:pPr marL="914400" lvl="2" indent="0">
              <a:buNone/>
            </a:pPr>
            <a:r>
              <a:rPr lang="en-US" sz="1000" dirty="0" err="1"/>
              <a:t>t</a:t>
            </a:r>
            <a:r>
              <a:rPr lang="en-US" sz="1000" dirty="0" err="1" smtClean="0"/>
              <a:t>ypeof</a:t>
            </a:r>
            <a:r>
              <a:rPr lang="en-US" sz="1000" dirty="0" smtClean="0"/>
              <a:t> </a:t>
            </a:r>
            <a:r>
              <a:rPr lang="en-US" sz="1000" dirty="0" err="1" smtClean="0"/>
              <a:t>value.length</a:t>
            </a:r>
            <a:r>
              <a:rPr lang="en-US" sz="1000" dirty="0" smtClean="0"/>
              <a:t> === ‘number’ &amp;&amp;</a:t>
            </a:r>
          </a:p>
          <a:p>
            <a:pPr marL="914400" lvl="2" indent="0">
              <a:buNone/>
            </a:pPr>
            <a:r>
              <a:rPr lang="en-US" sz="1000" dirty="0"/>
              <a:t>t</a:t>
            </a:r>
            <a:r>
              <a:rPr lang="en-US" sz="1000" dirty="0" smtClean="0"/>
              <a:t>ype of </a:t>
            </a:r>
            <a:r>
              <a:rPr lang="en-US" sz="1000" dirty="0" err="1" smtClean="0"/>
              <a:t>value.splice</a:t>
            </a:r>
            <a:r>
              <a:rPr lang="en-US" sz="1000" dirty="0" smtClean="0"/>
              <a:t> === ‘function’ &amp;&amp;</a:t>
            </a:r>
          </a:p>
          <a:p>
            <a:pPr marL="914400" lvl="2" indent="0">
              <a:buNone/>
            </a:pPr>
            <a:r>
              <a:rPr lang="en-US" sz="1000" dirty="0" smtClean="0"/>
              <a:t>!(</a:t>
            </a:r>
            <a:r>
              <a:rPr lang="en-US" sz="1000" dirty="0" err="1" smtClean="0"/>
              <a:t>value.propertyIsEnumerable</a:t>
            </a:r>
            <a:r>
              <a:rPr lang="en-US" sz="1000" dirty="0" smtClean="0"/>
              <a:t>(‘length’));</a:t>
            </a:r>
          </a:p>
          <a:p>
            <a:pPr marL="457200" lvl="1" indent="0">
              <a:buNone/>
            </a:pPr>
            <a:r>
              <a:rPr lang="en-US" sz="1400" dirty="0" smtClean="0"/>
              <a:t>}</a:t>
            </a:r>
          </a:p>
          <a:p>
            <a:r>
              <a:rPr lang="en-US" sz="1800" dirty="0" smtClean="0"/>
              <a:t>For above explanation follow page 61 and 62 of book.</a:t>
            </a:r>
          </a:p>
          <a:p>
            <a:r>
              <a:rPr lang="en-US" sz="1800" b="1" dirty="0" smtClean="0"/>
              <a:t>Remaining chapters and awful parts and bad parts read from book.</a:t>
            </a:r>
          </a:p>
          <a:p>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67820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248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Chapter-1 Good Parts</a:t>
            </a:r>
            <a:endParaRPr lang="en-US" sz="1600" b="1" i="1" u="sng" dirty="0"/>
          </a:p>
        </p:txBody>
      </p:sp>
      <p:sp>
        <p:nvSpPr>
          <p:cNvPr id="3" name="Content Placeholder 2"/>
          <p:cNvSpPr>
            <a:spLocks noGrp="1"/>
          </p:cNvSpPr>
          <p:nvPr>
            <p:ph idx="1"/>
          </p:nvPr>
        </p:nvSpPr>
        <p:spPr>
          <a:xfrm>
            <a:off x="838200" y="1012371"/>
            <a:ext cx="10515600" cy="5164592"/>
          </a:xfrm>
        </p:spPr>
        <p:txBody>
          <a:bodyPr>
            <a:normAutofit/>
          </a:bodyPr>
          <a:lstStyle/>
          <a:p>
            <a:r>
              <a:rPr lang="en-US" sz="1800" dirty="0" smtClean="0"/>
              <a:t>Most programming languages contain good &amp; bad parts. I discovered that I could be better programmer by using only good parts and avoiding the bad parts. </a:t>
            </a:r>
          </a:p>
          <a:p>
            <a:r>
              <a:rPr lang="en-US" sz="1800" dirty="0" smtClean="0"/>
              <a:t>By focusing only on good parts, we can reduce learning time, increase robustness and save more trees.</a:t>
            </a:r>
          </a:p>
          <a:p>
            <a:r>
              <a:rPr lang="en-US" sz="1800" dirty="0" smtClean="0"/>
              <a:t>JavaScript is most important language because it is language of web browser.</a:t>
            </a:r>
          </a:p>
          <a:p>
            <a:r>
              <a:rPr lang="en-US" sz="1800" dirty="0" smtClean="0"/>
              <a:t>API of browser i.e. DOM is quite awful and JavaScript is unfairly blamed.</a:t>
            </a:r>
          </a:p>
          <a:p>
            <a:r>
              <a:rPr lang="en-US" sz="1800" dirty="0" smtClean="0"/>
              <a:t>Standard that defines JavaScript is ECMA. Use </a:t>
            </a:r>
            <a:r>
              <a:rPr lang="en-US" sz="1800" b="1" dirty="0" smtClean="0"/>
              <a:t>JSLint</a:t>
            </a:r>
            <a:r>
              <a:rPr lang="en-US" sz="1800" dirty="0" smtClean="0"/>
              <a:t> (JavaScript parser that can analyze js program).</a:t>
            </a:r>
          </a:p>
          <a:p>
            <a:r>
              <a:rPr lang="en-US" sz="1800" dirty="0" smtClean="0"/>
              <a:t>Why should I use JavaScript?</a:t>
            </a:r>
          </a:p>
          <a:p>
            <a:pPr lvl="1"/>
            <a:r>
              <a:rPr lang="en-US" sz="1400" dirty="0" smtClean="0"/>
              <a:t>You don</a:t>
            </a:r>
            <a:r>
              <a:rPr lang="mr-IN" sz="1400" dirty="0" smtClean="0"/>
              <a:t>’</a:t>
            </a:r>
            <a:r>
              <a:rPr lang="en-US" sz="1400" dirty="0" smtClean="0"/>
              <a:t>t have any choice </a:t>
            </a:r>
            <a:r>
              <a:rPr lang="mr-IN" sz="1400" dirty="0" smtClean="0"/>
              <a:t>–</a:t>
            </a:r>
            <a:r>
              <a:rPr lang="en-US" sz="1400" dirty="0" smtClean="0"/>
              <a:t> JavaScript is only language that is found in all browsers.(web become important for app development as Java Applet Fails)</a:t>
            </a:r>
          </a:p>
          <a:p>
            <a:pPr lvl="1"/>
            <a:r>
              <a:rPr lang="en-US" sz="1400" dirty="0" smtClean="0"/>
              <a:t>Despite its deficiencies, It is really light-weight and expressive. (reflect power of functional programming)</a:t>
            </a:r>
          </a:p>
          <a:p>
            <a:pPr lvl="1"/>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146818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Chapter-2 Grammar</a:t>
            </a:r>
            <a:endParaRPr lang="en-US" sz="1600" b="1" i="1" u="sng" dirty="0"/>
          </a:p>
        </p:txBody>
      </p:sp>
      <p:sp>
        <p:nvSpPr>
          <p:cNvPr id="3" name="Content Placeholder 2"/>
          <p:cNvSpPr>
            <a:spLocks noGrp="1"/>
          </p:cNvSpPr>
          <p:nvPr>
            <p:ph idx="1"/>
          </p:nvPr>
        </p:nvSpPr>
        <p:spPr>
          <a:xfrm>
            <a:off x="838200" y="1012371"/>
            <a:ext cx="10515600" cy="5164592"/>
          </a:xfrm>
        </p:spPr>
        <p:txBody>
          <a:bodyPr>
            <a:normAutofit/>
          </a:bodyPr>
          <a:lstStyle/>
          <a:p>
            <a:r>
              <a:rPr lang="en-US" sz="1800" b="1" dirty="0" smtClean="0"/>
              <a:t>Whitespaces</a:t>
            </a:r>
            <a:r>
              <a:rPr lang="en-US" sz="1800" dirty="0" smtClean="0"/>
              <a:t> plays an important role, it is recommended that /**/ comments be avoided and // comments be used instead.(as multiline comments is similar to regex in JavaScript).</a:t>
            </a:r>
          </a:p>
          <a:p>
            <a:r>
              <a:rPr lang="en-US" sz="1800" b="1" dirty="0" smtClean="0"/>
              <a:t>Names</a:t>
            </a:r>
            <a:r>
              <a:rPr lang="en-US" sz="1800" dirty="0" smtClean="0"/>
              <a:t> - is a letter optionally followed by one or more letters , digits or underbars.(cannot be reserved words like </a:t>
            </a:r>
            <a:r>
              <a:rPr lang="en-US" sz="1800" b="1" dirty="0" smtClean="0"/>
              <a:t>infinity, NaN, undefined</a:t>
            </a:r>
            <a:r>
              <a:rPr lang="en-US" sz="1800" dirty="0" smtClean="0"/>
              <a:t>).</a:t>
            </a:r>
          </a:p>
          <a:p>
            <a:r>
              <a:rPr lang="en-US" sz="1800" b="1" dirty="0" smtClean="0"/>
              <a:t>Numbers</a:t>
            </a:r>
            <a:r>
              <a:rPr lang="en-US" sz="1800" dirty="0" smtClean="0"/>
              <a:t> </a:t>
            </a:r>
            <a:r>
              <a:rPr lang="mr-IN" sz="1800" dirty="0" smtClean="0"/>
              <a:t>–</a:t>
            </a:r>
            <a:r>
              <a:rPr lang="en-US" sz="1800" dirty="0" smtClean="0"/>
              <a:t> JavaScript has a single number type. Internally represented as 64-bit floating point (1 and 1.0 is same value- there is no separate integer type). </a:t>
            </a:r>
            <a:r>
              <a:rPr lang="en-US" sz="1800" b="1" dirty="0" smtClean="0"/>
              <a:t>NOTE</a:t>
            </a:r>
            <a:r>
              <a:rPr lang="en-US" sz="1800" dirty="0" smtClean="0"/>
              <a:t>: The value NaN is a number value that is a result of an operation that cannot produce normal result. </a:t>
            </a:r>
          </a:p>
          <a:p>
            <a:r>
              <a:rPr lang="en-US" sz="1800" b="1" dirty="0" smtClean="0"/>
              <a:t>Strings</a:t>
            </a:r>
            <a:r>
              <a:rPr lang="en-US" sz="1800" dirty="0" smtClean="0"/>
              <a:t> </a:t>
            </a:r>
            <a:r>
              <a:rPr lang="mr-IN" sz="1800" dirty="0" smtClean="0"/>
              <a:t>–</a:t>
            </a:r>
            <a:r>
              <a:rPr lang="en-US" sz="1800" dirty="0" smtClean="0"/>
              <a:t> wrapped in single or double quotes. It contains one or more characters. (\ backslash is escape character) </a:t>
            </a:r>
            <a:r>
              <a:rPr lang="mr-IN" sz="1800" dirty="0" smtClean="0"/>
              <a:t>–</a:t>
            </a:r>
            <a:r>
              <a:rPr lang="en-US" sz="1800" dirty="0" smtClean="0"/>
              <a:t> 16 bits character set. JavaScript does not have a character type. Strings  have length property. Strings are immutable.</a:t>
            </a:r>
          </a:p>
          <a:p>
            <a:r>
              <a:rPr lang="en-US" sz="1800" b="1" dirty="0" smtClean="0"/>
              <a:t>Statements</a:t>
            </a:r>
            <a:r>
              <a:rPr lang="en-US" sz="1800" dirty="0" smtClean="0"/>
              <a:t> </a:t>
            </a:r>
            <a:r>
              <a:rPr lang="mr-IN" sz="1800" dirty="0" smtClean="0"/>
              <a:t>–</a:t>
            </a:r>
            <a:r>
              <a:rPr lang="en-US" sz="1800" dirty="0" smtClean="0"/>
              <a:t> A compilation unit contains set of executable statements. In web browsers, each &lt;script&gt; tag delivers a compilation unit that is compiled and immediately executed. JS put all together in common global namespace. It executed from top to bottom. NOTE: blocks in JS do not create new scope, so variables should be defined at top of function not in blocks.</a:t>
            </a:r>
          </a:p>
          <a:p>
            <a:r>
              <a:rPr lang="en-US" sz="1800" b="1" dirty="0" smtClean="0"/>
              <a:t>Falsy values </a:t>
            </a:r>
            <a:r>
              <a:rPr lang="mr-IN" sz="1800" dirty="0" smtClean="0"/>
              <a:t>–</a:t>
            </a:r>
            <a:r>
              <a:rPr lang="en-US" sz="1800" dirty="0" smtClean="0"/>
              <a:t> false, null , undefined, blank string, the number 0, Nan.</a:t>
            </a:r>
          </a:p>
          <a:p>
            <a:pPr lvl="1"/>
            <a:r>
              <a:rPr lang="en-US" sz="1400" dirty="0" smtClean="0"/>
              <a:t>for(myvar in obj){ if(obj.hasOwnProperty(myvar))</a:t>
            </a:r>
            <a:r>
              <a:rPr lang="mr-IN" sz="1400" dirty="0" smtClean="0"/>
              <a:t>…</a:t>
            </a:r>
            <a:r>
              <a:rPr lang="en-US" sz="1400" dirty="0" smtClean="0"/>
              <a:t>}</a:t>
            </a:r>
          </a:p>
          <a:p>
            <a:pPr lvl="1"/>
            <a:r>
              <a:rPr lang="en-US" sz="1400" b="1" dirty="0" smtClean="0"/>
              <a:t>NOTE-</a:t>
            </a:r>
            <a:r>
              <a:rPr lang="en-US" sz="1400" dirty="0" smtClean="0"/>
              <a:t>  If return is not specified inside function by default return value is undefined.</a:t>
            </a:r>
          </a:p>
          <a:p>
            <a:endParaRPr lang="en-US" sz="1800" dirty="0" smtClean="0"/>
          </a:p>
          <a:p>
            <a:endParaRPr lang="en-US" sz="1800" dirty="0" smtClean="0"/>
          </a:p>
          <a:p>
            <a:endParaRPr lang="en-US" sz="1800" dirty="0" smtClean="0"/>
          </a:p>
          <a:p>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103226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Chapter-3 Objects</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lnSpcReduction="10000"/>
          </a:bodyPr>
          <a:lstStyle/>
          <a:p>
            <a:r>
              <a:rPr lang="en-US" sz="1800" dirty="0" smtClean="0"/>
              <a:t>Simple type of JavaScript are </a:t>
            </a:r>
            <a:r>
              <a:rPr lang="en-US" sz="1800" b="1" dirty="0" smtClean="0"/>
              <a:t>numbers, strings, boolean, null &amp; undefined</a:t>
            </a:r>
            <a:r>
              <a:rPr lang="en-US" sz="1800" dirty="0" smtClean="0"/>
              <a:t>. All other are objects.</a:t>
            </a:r>
          </a:p>
          <a:p>
            <a:r>
              <a:rPr lang="en-US" sz="1800" dirty="0" smtClean="0"/>
              <a:t>In JavaScript , arrays are objects, functions are objects , regex are objects, objects are objects.</a:t>
            </a:r>
          </a:p>
          <a:p>
            <a:r>
              <a:rPr lang="en-US" sz="1800" dirty="0" smtClean="0"/>
              <a:t>An object is container of properties </a:t>
            </a:r>
            <a:r>
              <a:rPr lang="en-US" sz="1800" b="1" dirty="0" smtClean="0"/>
              <a:t>where a property has name and a value</a:t>
            </a:r>
            <a:r>
              <a:rPr lang="en-US" sz="1800" dirty="0" smtClean="0"/>
              <a:t>. A property name can be a string, including </a:t>
            </a:r>
            <a:r>
              <a:rPr lang="en-US" sz="1800" b="1" dirty="0" smtClean="0"/>
              <a:t>empty string </a:t>
            </a:r>
            <a:r>
              <a:rPr lang="en-US" sz="1800" dirty="0" smtClean="0"/>
              <a:t>and property value can be any </a:t>
            </a:r>
            <a:r>
              <a:rPr lang="en-US" sz="1800" b="1" dirty="0" smtClean="0"/>
              <a:t>js value except undefined</a:t>
            </a:r>
            <a:r>
              <a:rPr lang="en-US" sz="1800" dirty="0" smtClean="0"/>
              <a:t>. (objects in js are class free).</a:t>
            </a:r>
          </a:p>
          <a:p>
            <a:r>
              <a:rPr lang="en-US" sz="1800" dirty="0" smtClean="0"/>
              <a:t>JS includes </a:t>
            </a:r>
            <a:r>
              <a:rPr lang="en-US" sz="1800" b="1" dirty="0" smtClean="0"/>
              <a:t>prototype linkage feature </a:t>
            </a:r>
            <a:r>
              <a:rPr lang="en-US" sz="1800" dirty="0" smtClean="0"/>
              <a:t>that allows one object to inherit properties from another.(it reduces object initialization time and memory consumption).</a:t>
            </a:r>
          </a:p>
          <a:p>
            <a:r>
              <a:rPr lang="en-US" sz="1800" b="1" dirty="0" smtClean="0"/>
              <a:t>Object literals- </a:t>
            </a:r>
            <a:r>
              <a:rPr lang="en-US" sz="1800" dirty="0" smtClean="0"/>
              <a:t>notation to create new object values. Pair of curly braces surrounding zero or more value pairs. Example </a:t>
            </a:r>
            <a:r>
              <a:rPr lang="mr-IN" sz="1800" dirty="0" smtClean="0"/>
              <a:t>–</a:t>
            </a:r>
            <a:r>
              <a:rPr lang="en-US" sz="1800" dirty="0" smtClean="0"/>
              <a:t> var </a:t>
            </a:r>
            <a:r>
              <a:rPr lang="en-US" sz="1800" dirty="0" err="1" smtClean="0"/>
              <a:t>empty_object</a:t>
            </a:r>
            <a:r>
              <a:rPr lang="en-US" sz="1800" dirty="0" smtClean="0"/>
              <a:t> ={};</a:t>
            </a:r>
          </a:p>
          <a:p>
            <a:pPr marL="457200" lvl="1" indent="0">
              <a:buNone/>
            </a:pPr>
            <a:r>
              <a:rPr lang="en-US" sz="1400" dirty="0" smtClean="0"/>
              <a:t>var stooge ={</a:t>
            </a:r>
          </a:p>
          <a:p>
            <a:pPr marL="914400" lvl="2" indent="0">
              <a:buNone/>
            </a:pPr>
            <a:r>
              <a:rPr lang="en-US" sz="1200" dirty="0" smtClean="0"/>
              <a:t>“</a:t>
            </a:r>
            <a:r>
              <a:rPr lang="en-US" sz="1200" dirty="0" err="1" smtClean="0"/>
              <a:t>first-name”:”kumar</a:t>
            </a:r>
            <a:r>
              <a:rPr lang="en-US" sz="1200" dirty="0" smtClean="0"/>
              <a:t>”,</a:t>
            </a:r>
          </a:p>
          <a:p>
            <a:pPr marL="914400" lvl="2" indent="0">
              <a:buNone/>
            </a:pPr>
            <a:r>
              <a:rPr lang="en-US" sz="1200" dirty="0" smtClean="0"/>
              <a:t>“</a:t>
            </a:r>
            <a:r>
              <a:rPr lang="en-US" sz="1200" dirty="0" err="1" smtClean="0"/>
              <a:t>last-name”:”nitesh</a:t>
            </a:r>
            <a:r>
              <a:rPr lang="en-US" sz="1200" dirty="0" smtClean="0"/>
              <a:t>”</a:t>
            </a:r>
          </a:p>
          <a:p>
            <a:pPr marL="457200" lvl="1" indent="0">
              <a:buNone/>
            </a:pPr>
            <a:r>
              <a:rPr lang="en-US" sz="1400" dirty="0" smtClean="0"/>
              <a:t>} ;</a:t>
            </a:r>
          </a:p>
          <a:p>
            <a:pPr marL="457200" lvl="1" indent="0">
              <a:buNone/>
            </a:pPr>
            <a:r>
              <a:rPr lang="en-US" sz="1400" b="1" dirty="0" smtClean="0"/>
              <a:t>NOTE</a:t>
            </a:r>
            <a:r>
              <a:rPr lang="en-US" sz="1400" dirty="0" smtClean="0"/>
              <a:t>: 1) property name can be any string </a:t>
            </a:r>
            <a:r>
              <a:rPr lang="en-US" sz="1400" b="1" dirty="0" smtClean="0"/>
              <a:t>including empty string</a:t>
            </a:r>
            <a:r>
              <a:rPr lang="en-US" sz="1400" dirty="0" smtClean="0"/>
              <a:t>. 2) </a:t>
            </a:r>
            <a:r>
              <a:rPr lang="en-US" sz="1400" b="1" dirty="0" smtClean="0"/>
              <a:t>quotes</a:t>
            </a:r>
            <a:r>
              <a:rPr lang="en-US" sz="1400" dirty="0" smtClean="0"/>
              <a:t> around property name is </a:t>
            </a:r>
            <a:r>
              <a:rPr lang="en-US" sz="1400" b="1" dirty="0" smtClean="0"/>
              <a:t>optional</a:t>
            </a:r>
            <a:r>
              <a:rPr lang="en-US" sz="1400" dirty="0" smtClean="0"/>
              <a:t> 3) property value can </a:t>
            </a:r>
            <a:r>
              <a:rPr lang="en-US" sz="1400" dirty="0"/>
              <a:t>b</a:t>
            </a:r>
            <a:r>
              <a:rPr lang="en-US" sz="1400" dirty="0" smtClean="0"/>
              <a:t>e obtained from any expression, including </a:t>
            </a:r>
            <a:r>
              <a:rPr lang="en-US" sz="1400" b="1" dirty="0" smtClean="0"/>
              <a:t>another object literal</a:t>
            </a:r>
            <a:r>
              <a:rPr lang="en-US" sz="1400" dirty="0" smtClean="0"/>
              <a:t>. Object can nested.</a:t>
            </a:r>
          </a:p>
          <a:p>
            <a:pPr marL="914400" lvl="2" indent="0">
              <a:buNone/>
            </a:pPr>
            <a:r>
              <a:rPr lang="en-US" sz="1000" dirty="0" smtClean="0"/>
              <a:t>var flight = {</a:t>
            </a:r>
          </a:p>
          <a:p>
            <a:pPr marL="914400" lvl="2" indent="0">
              <a:buNone/>
            </a:pPr>
            <a:r>
              <a:rPr lang="en-US" sz="1000" dirty="0" smtClean="0"/>
              <a:t>	</a:t>
            </a:r>
            <a:r>
              <a:rPr lang="en-US" sz="1000" dirty="0" err="1" smtClean="0"/>
              <a:t>airline:”Oceanic</a:t>
            </a:r>
            <a:r>
              <a:rPr lang="en-US" sz="1000" dirty="0" smtClean="0"/>
              <a:t>”,</a:t>
            </a:r>
          </a:p>
          <a:p>
            <a:pPr marL="914400" lvl="2" indent="0">
              <a:buNone/>
            </a:pPr>
            <a:r>
              <a:rPr lang="en-US" sz="1000" dirty="0"/>
              <a:t>	</a:t>
            </a:r>
            <a:r>
              <a:rPr lang="en-US" sz="1000" dirty="0" smtClean="0"/>
              <a:t>number:815,</a:t>
            </a:r>
          </a:p>
          <a:p>
            <a:pPr marL="914400" lvl="2" indent="0">
              <a:buNone/>
            </a:pPr>
            <a:r>
              <a:rPr lang="en-US" sz="1000" dirty="0"/>
              <a:t>	</a:t>
            </a:r>
            <a:r>
              <a:rPr lang="en-US" sz="1000" dirty="0" smtClean="0"/>
              <a:t>arrival:{</a:t>
            </a:r>
          </a:p>
          <a:p>
            <a:pPr marL="914400" lvl="2" indent="0">
              <a:buNone/>
            </a:pPr>
            <a:r>
              <a:rPr lang="en-US" sz="1000" dirty="0"/>
              <a:t>	</a:t>
            </a:r>
            <a:r>
              <a:rPr lang="en-US" sz="1000" dirty="0" smtClean="0"/>
              <a:t>              IATA:”LAX”,</a:t>
            </a:r>
          </a:p>
          <a:p>
            <a:pPr marL="914400" lvl="2" indent="0">
              <a:buNone/>
            </a:pPr>
            <a:r>
              <a:rPr lang="en-US" sz="1000" dirty="0"/>
              <a:t>	</a:t>
            </a:r>
            <a:r>
              <a:rPr lang="en-US" sz="1000" dirty="0" smtClean="0"/>
              <a:t>              </a:t>
            </a:r>
            <a:r>
              <a:rPr lang="en-US" sz="1000" dirty="0" err="1" smtClean="0"/>
              <a:t>city:”New</a:t>
            </a:r>
            <a:r>
              <a:rPr lang="en-US" sz="1000" dirty="0" smtClean="0"/>
              <a:t> York”</a:t>
            </a:r>
            <a:endParaRPr lang="en-US" sz="1000" dirty="0"/>
          </a:p>
          <a:p>
            <a:pPr marL="914400" lvl="2" indent="0">
              <a:buNone/>
            </a:pPr>
            <a:r>
              <a:rPr lang="en-US" sz="1000" dirty="0" smtClean="0"/>
              <a:t>	}</a:t>
            </a:r>
            <a:endParaRPr lang="en-US" sz="1000" dirty="0"/>
          </a:p>
          <a:p>
            <a:pPr marL="914400" lvl="2" indent="0">
              <a:buNone/>
            </a:pPr>
            <a:r>
              <a:rPr lang="en-US" sz="1000" dirty="0" smtClean="0"/>
              <a:t>} </a:t>
            </a:r>
          </a:p>
          <a:p>
            <a:pPr marL="457200" lvl="1" indent="0">
              <a:buNone/>
            </a:pPr>
            <a:endParaRPr lang="en-US" sz="1400" dirty="0" smtClean="0"/>
          </a:p>
          <a:p>
            <a:endParaRPr lang="en-US" sz="1800" dirty="0" smtClean="0"/>
          </a:p>
          <a:p>
            <a:endParaRPr lang="en-US" sz="1800" dirty="0" smtClean="0"/>
          </a:p>
          <a:p>
            <a:endParaRPr lang="en-US" sz="1800" dirty="0" smtClean="0"/>
          </a:p>
          <a:p>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171076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Chapter-3 Objects Continued</a:t>
            </a:r>
            <a:r>
              <a:rPr lang="mr-IN" sz="1600" b="1" i="1" u="sng" dirty="0" smtClean="0"/>
              <a:t>…</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Retrieval-</a:t>
            </a:r>
            <a:r>
              <a:rPr lang="en-US" sz="1800" dirty="0" smtClean="0"/>
              <a:t>  Values can be retrieved from an object by wrapping  string expression in a [] suffix. Or use . Notation</a:t>
            </a:r>
          </a:p>
          <a:p>
            <a:pPr lvl="1"/>
            <a:r>
              <a:rPr lang="en-US" sz="1400" dirty="0" smtClean="0"/>
              <a:t>stooge[first-name]   </a:t>
            </a:r>
            <a:r>
              <a:rPr lang="en-US" sz="1400" b="1" dirty="0" smtClean="0"/>
              <a:t>// “kumar”</a:t>
            </a:r>
          </a:p>
          <a:p>
            <a:pPr lvl="1"/>
            <a:r>
              <a:rPr lang="en-US" sz="1400" dirty="0" smtClean="0"/>
              <a:t>flight.arrival.IATA    </a:t>
            </a:r>
            <a:r>
              <a:rPr lang="en-US" sz="1400" b="1" dirty="0" smtClean="0"/>
              <a:t>// “LAX”</a:t>
            </a:r>
          </a:p>
          <a:p>
            <a:pPr lvl="1"/>
            <a:r>
              <a:rPr lang="en-US" sz="1400" dirty="0" smtClean="0"/>
              <a:t>Undefined value is produced if an attempt is made to retrieve a nonexistent member.</a:t>
            </a:r>
          </a:p>
          <a:p>
            <a:pPr lvl="1"/>
            <a:r>
              <a:rPr lang="en-US" sz="1400" dirty="0" smtClean="0"/>
              <a:t>stooge[middle-name]   </a:t>
            </a:r>
            <a:r>
              <a:rPr lang="en-US" sz="1400" b="1" dirty="0" smtClean="0"/>
              <a:t>// “undefined”</a:t>
            </a:r>
          </a:p>
          <a:p>
            <a:pPr lvl="1"/>
            <a:r>
              <a:rPr lang="en-US" sz="1400" dirty="0" smtClean="0"/>
              <a:t>|| operator is used to fill default values. </a:t>
            </a:r>
            <a:r>
              <a:rPr lang="en-US" sz="1400" b="1" dirty="0" smtClean="0"/>
              <a:t>var middle = stooge[middle-name] || “unknown”;</a:t>
            </a:r>
          </a:p>
          <a:p>
            <a:pPr lvl="1"/>
            <a:r>
              <a:rPr lang="en-US" sz="1400" dirty="0" smtClean="0"/>
              <a:t>Attempting to retrieve values from undefined </a:t>
            </a:r>
            <a:r>
              <a:rPr lang="en-US" sz="1400" b="1" dirty="0" smtClean="0"/>
              <a:t>will throw Type Error exception</a:t>
            </a:r>
            <a:r>
              <a:rPr lang="en-US" sz="1400" dirty="0" smtClean="0"/>
              <a:t>. (</a:t>
            </a:r>
            <a:r>
              <a:rPr lang="en-US" sz="1400" b="1" dirty="0" smtClean="0"/>
              <a:t>can be avoid using &amp;&amp; operator</a:t>
            </a:r>
            <a:r>
              <a:rPr lang="en-US" sz="1400" dirty="0" smtClean="0"/>
              <a:t>).</a:t>
            </a:r>
          </a:p>
          <a:p>
            <a:pPr lvl="1"/>
            <a:r>
              <a:rPr lang="en-US" sz="1400" dirty="0" smtClean="0"/>
              <a:t>flight.equipment </a:t>
            </a:r>
            <a:r>
              <a:rPr lang="en-US" sz="1400" b="1" dirty="0" smtClean="0"/>
              <a:t>// undefined</a:t>
            </a:r>
          </a:p>
          <a:p>
            <a:pPr lvl="1"/>
            <a:r>
              <a:rPr lang="en-US" sz="1400" dirty="0" smtClean="0"/>
              <a:t>flight.equipment.model </a:t>
            </a:r>
            <a:r>
              <a:rPr lang="en-US" sz="1400" b="1" dirty="0" smtClean="0"/>
              <a:t>// throw Type Error</a:t>
            </a:r>
          </a:p>
          <a:p>
            <a:pPr lvl="1"/>
            <a:r>
              <a:rPr lang="en-US" sz="1400" dirty="0" smtClean="0"/>
              <a:t>flight.equipment &amp;&amp; flight.equipment.model   </a:t>
            </a:r>
            <a:r>
              <a:rPr lang="en-US" sz="1400" b="1" dirty="0" smtClean="0"/>
              <a:t>// undefined</a:t>
            </a:r>
            <a:endParaRPr lang="en-US" sz="1800" dirty="0" smtClean="0"/>
          </a:p>
          <a:p>
            <a:r>
              <a:rPr lang="en-US" sz="1800" b="1" dirty="0" smtClean="0"/>
              <a:t>Update-  </a:t>
            </a:r>
            <a:r>
              <a:rPr lang="en-US" sz="1800" dirty="0"/>
              <a:t>V</a:t>
            </a:r>
            <a:r>
              <a:rPr lang="en-US" sz="1800" dirty="0" smtClean="0"/>
              <a:t>alue in object can be update by assignment. If property name exists, value is replaced:</a:t>
            </a:r>
          </a:p>
          <a:p>
            <a:pPr lvl="1"/>
            <a:r>
              <a:rPr lang="en-US" sz="1400" dirty="0" smtClean="0"/>
              <a:t>stooge[‘first-name’] = ’</a:t>
            </a:r>
            <a:r>
              <a:rPr lang="en-US" sz="1400" dirty="0" err="1" smtClean="0"/>
              <a:t>ritesh</a:t>
            </a:r>
            <a:r>
              <a:rPr lang="en-US" sz="1400" dirty="0" smtClean="0"/>
              <a:t>’;</a:t>
            </a:r>
          </a:p>
          <a:p>
            <a:pPr lvl="1"/>
            <a:r>
              <a:rPr lang="en-US" sz="1400" dirty="0" smtClean="0"/>
              <a:t>If object does not already have that property name, then object is augmented:</a:t>
            </a:r>
          </a:p>
          <a:p>
            <a:pPr lvl="1"/>
            <a:r>
              <a:rPr lang="en-US" sz="1400" dirty="0"/>
              <a:t>s</a:t>
            </a:r>
            <a:r>
              <a:rPr lang="en-US" sz="1400" dirty="0" smtClean="0"/>
              <a:t>tooge[‘middle-name’] = ‘Rahul’;</a:t>
            </a:r>
          </a:p>
          <a:p>
            <a:pPr lvl="1"/>
            <a:r>
              <a:rPr lang="en-US" sz="1400" dirty="0" err="1"/>
              <a:t>s</a:t>
            </a:r>
            <a:r>
              <a:rPr lang="en-US" sz="1400" dirty="0" err="1" smtClean="0"/>
              <a:t>tooge.nickname</a:t>
            </a:r>
            <a:r>
              <a:rPr lang="en-US" sz="1400" dirty="0" smtClean="0"/>
              <a:t> = ‘Curly’;</a:t>
            </a:r>
          </a:p>
          <a:p>
            <a:r>
              <a:rPr lang="en-US" sz="1800" b="1" dirty="0" smtClean="0"/>
              <a:t>Reference-</a:t>
            </a:r>
            <a:r>
              <a:rPr lang="en-US" sz="1800" dirty="0" smtClean="0"/>
              <a:t> Objects are passed around by reference. They are never copied.</a:t>
            </a:r>
          </a:p>
          <a:p>
            <a:pPr lvl="1"/>
            <a:r>
              <a:rPr lang="en-US" sz="1400" dirty="0" smtClean="0"/>
              <a:t>var x = stooge;</a:t>
            </a:r>
          </a:p>
          <a:p>
            <a:pPr lvl="1"/>
            <a:r>
              <a:rPr lang="en-US" sz="1400" dirty="0" err="1"/>
              <a:t>x</a:t>
            </a:r>
            <a:r>
              <a:rPr lang="en-US" sz="1400" dirty="0" err="1" smtClean="0"/>
              <a:t>.nickname</a:t>
            </a:r>
            <a:r>
              <a:rPr lang="en-US" sz="1400" dirty="0" smtClean="0"/>
              <a:t> =‘Curly’;</a:t>
            </a:r>
          </a:p>
          <a:p>
            <a:pPr lvl="1"/>
            <a:r>
              <a:rPr lang="en-US" sz="1400" dirty="0"/>
              <a:t>v</a:t>
            </a:r>
            <a:r>
              <a:rPr lang="en-US" sz="1400" dirty="0" smtClean="0"/>
              <a:t>ar nick = </a:t>
            </a:r>
            <a:r>
              <a:rPr lang="en-US" sz="1400" dirty="0" err="1" smtClean="0"/>
              <a:t>stooge.nickname</a:t>
            </a:r>
            <a:r>
              <a:rPr lang="en-US" sz="1400" dirty="0" smtClean="0"/>
              <a:t>; //nick is ‘Curly’ because x and storage are references to same object.</a:t>
            </a:r>
          </a:p>
          <a:p>
            <a:endParaRPr lang="en-US" sz="1800" dirty="0" smtClean="0"/>
          </a:p>
          <a:p>
            <a:endParaRPr lang="en-US" sz="1800" dirty="0" smtClean="0"/>
          </a:p>
          <a:p>
            <a:endParaRPr lang="en-US" sz="1800" dirty="0" smtClean="0"/>
          </a:p>
          <a:p>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118085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Chapter-3 Objects Continued</a:t>
            </a:r>
            <a:r>
              <a:rPr lang="mr-IN" sz="1600" b="1" i="1" u="sng" dirty="0" smtClean="0"/>
              <a:t>…</a:t>
            </a:r>
            <a:endParaRPr lang="en-US" sz="1600" b="1" i="1" u="sng" dirty="0"/>
          </a:p>
        </p:txBody>
      </p:sp>
      <p:sp>
        <p:nvSpPr>
          <p:cNvPr id="3" name="Content Placeholder 2"/>
          <p:cNvSpPr>
            <a:spLocks noGrp="1"/>
          </p:cNvSpPr>
          <p:nvPr>
            <p:ph idx="1"/>
          </p:nvPr>
        </p:nvSpPr>
        <p:spPr>
          <a:xfrm>
            <a:off x="838200" y="1034142"/>
            <a:ext cx="10809514" cy="5519058"/>
          </a:xfrm>
        </p:spPr>
        <p:txBody>
          <a:bodyPr>
            <a:normAutofit fontScale="85000" lnSpcReduction="20000"/>
          </a:bodyPr>
          <a:lstStyle/>
          <a:p>
            <a:r>
              <a:rPr lang="en-US" sz="1800" b="1" dirty="0" smtClean="0"/>
              <a:t>Prototype- </a:t>
            </a:r>
            <a:r>
              <a:rPr lang="en-US" sz="1800" dirty="0" smtClean="0"/>
              <a:t>Every object is linked to prototype object from which it can inherit properties. All objects created from object literals are linked to Object.prototype (an object with JS standard). </a:t>
            </a:r>
          </a:p>
          <a:p>
            <a:pPr lvl="1"/>
            <a:r>
              <a:rPr lang="en-US" sz="1400" dirty="0" smtClean="0"/>
              <a:t>When you create new object , you can select object that should be its prototype. We define create method which simpler than js mechanism.</a:t>
            </a:r>
          </a:p>
          <a:p>
            <a:pPr lvl="1"/>
            <a:r>
              <a:rPr lang="en-US" sz="1400" dirty="0" smtClean="0"/>
              <a:t>Create method creates a new object that uses old object as its prototype</a:t>
            </a:r>
          </a:p>
          <a:p>
            <a:pPr marL="914400" lvl="2" indent="0">
              <a:buNone/>
            </a:pPr>
            <a:r>
              <a:rPr lang="en-US" sz="900" dirty="0" smtClean="0"/>
              <a:t>If(</a:t>
            </a:r>
            <a:r>
              <a:rPr lang="en-US" sz="900" dirty="0" err="1" smtClean="0"/>
              <a:t>typeof</a:t>
            </a:r>
            <a:r>
              <a:rPr lang="en-US" sz="900" dirty="0" smtClean="0"/>
              <a:t> </a:t>
            </a:r>
            <a:r>
              <a:rPr lang="en-US" sz="900" dirty="0" err="1" smtClean="0"/>
              <a:t>Object.create</a:t>
            </a:r>
            <a:r>
              <a:rPr lang="en-US" sz="900" dirty="0" smtClean="0"/>
              <a:t> !== ‘function’){</a:t>
            </a:r>
          </a:p>
          <a:p>
            <a:pPr marL="1371600" lvl="3" indent="0">
              <a:buNone/>
            </a:pPr>
            <a:r>
              <a:rPr lang="en-US" sz="1100" dirty="0" err="1" smtClean="0"/>
              <a:t>Object.create</a:t>
            </a:r>
            <a:r>
              <a:rPr lang="en-US" sz="1100" dirty="0" smtClean="0"/>
              <a:t> = function(o){</a:t>
            </a:r>
          </a:p>
          <a:p>
            <a:pPr marL="1828800" lvl="4" indent="0">
              <a:buNone/>
            </a:pPr>
            <a:r>
              <a:rPr lang="en-US" sz="1300" dirty="0" smtClean="0"/>
              <a:t>Var F = function(){}</a:t>
            </a:r>
          </a:p>
          <a:p>
            <a:pPr marL="1828800" lvl="4" indent="0">
              <a:buNone/>
            </a:pPr>
            <a:r>
              <a:rPr lang="en-US" sz="1300" dirty="0" err="1" smtClean="0"/>
              <a:t>F.prototype</a:t>
            </a:r>
            <a:r>
              <a:rPr lang="en-US" sz="1300" dirty="0" smtClean="0"/>
              <a:t> = o;</a:t>
            </a:r>
          </a:p>
          <a:p>
            <a:pPr marL="1828800" lvl="4" indent="0">
              <a:buNone/>
            </a:pPr>
            <a:r>
              <a:rPr lang="en-US" sz="1300" dirty="0" smtClean="0"/>
              <a:t>Return new F();</a:t>
            </a:r>
          </a:p>
          <a:p>
            <a:pPr marL="1371600" lvl="3" indent="0">
              <a:buNone/>
            </a:pPr>
            <a:r>
              <a:rPr lang="en-US" sz="1100" dirty="0" smtClean="0"/>
              <a:t>};}</a:t>
            </a:r>
          </a:p>
          <a:p>
            <a:pPr marL="1371600" lvl="3" indent="0">
              <a:buNone/>
            </a:pPr>
            <a:r>
              <a:rPr lang="en-US" sz="1100" dirty="0" smtClean="0"/>
              <a:t>Var another_stooge = </a:t>
            </a:r>
            <a:r>
              <a:rPr lang="en-US" sz="1100" dirty="0" err="1" smtClean="0"/>
              <a:t>Object.create</a:t>
            </a:r>
            <a:r>
              <a:rPr lang="en-US" sz="1100" dirty="0" smtClean="0"/>
              <a:t>(stooge);</a:t>
            </a:r>
          </a:p>
          <a:p>
            <a:pPr marL="1371600" lvl="3" indent="0">
              <a:buNone/>
            </a:pPr>
            <a:endParaRPr lang="en-US" sz="1100" dirty="0" smtClean="0"/>
          </a:p>
          <a:p>
            <a:pPr lvl="1"/>
            <a:r>
              <a:rPr lang="en-US" sz="1400" dirty="0" smtClean="0"/>
              <a:t>Prototype link has no effect on updating, when we make change on objects , object prototype is not touched. -- </a:t>
            </a:r>
            <a:r>
              <a:rPr lang="en-US" sz="1400" dirty="0"/>
              <a:t>a</a:t>
            </a:r>
            <a:r>
              <a:rPr lang="en-US" sz="1400" dirty="0" smtClean="0"/>
              <a:t>nother_stooge[‘first-name’] = “Harry”;</a:t>
            </a:r>
          </a:p>
          <a:p>
            <a:pPr lvl="1"/>
            <a:r>
              <a:rPr lang="en-US" sz="1400" dirty="0" smtClean="0"/>
              <a:t> Prototype link is used only in retrieval. If we try to retrieve a property value from object and if object lacks that property then JS attempts to    retrieve from prototype object and it goes bottom out with Object.prototype. If not exists in prototype chain result is undefined (called </a:t>
            </a:r>
            <a:r>
              <a:rPr lang="en-US" sz="1400" b="1" dirty="0" smtClean="0"/>
              <a:t>delegation</a:t>
            </a:r>
            <a:r>
              <a:rPr lang="en-US" sz="1400" dirty="0" smtClean="0"/>
              <a:t>)</a:t>
            </a:r>
          </a:p>
          <a:p>
            <a:pPr lvl="1"/>
            <a:r>
              <a:rPr lang="en-US" sz="1400" dirty="0" smtClean="0"/>
              <a:t>Prototype relationship is dynamic relationship. If we add new property to prototype ,that property will immediately visible in all objects that are based on that prototype:</a:t>
            </a:r>
          </a:p>
          <a:p>
            <a:pPr lvl="1"/>
            <a:r>
              <a:rPr lang="en-US" sz="1400" b="1" dirty="0" err="1" smtClean="0"/>
              <a:t>stooge.profession</a:t>
            </a:r>
            <a:r>
              <a:rPr lang="en-US" sz="1400" b="1" dirty="0" smtClean="0"/>
              <a:t> = ‘actor’;</a:t>
            </a:r>
          </a:p>
          <a:p>
            <a:pPr lvl="1"/>
            <a:r>
              <a:rPr lang="en-US" sz="1400" b="1" dirty="0" err="1"/>
              <a:t>a</a:t>
            </a:r>
            <a:r>
              <a:rPr lang="en-US" sz="1400" b="1" dirty="0" err="1" smtClean="0"/>
              <a:t>nother_stooge.profession</a:t>
            </a:r>
            <a:r>
              <a:rPr lang="en-US" sz="1400" b="1" dirty="0" smtClean="0"/>
              <a:t> // actor </a:t>
            </a:r>
            <a:endParaRPr lang="en-US" sz="1800" b="1" dirty="0" smtClean="0"/>
          </a:p>
          <a:p>
            <a:r>
              <a:rPr lang="en-US" sz="1800" b="1" dirty="0" smtClean="0"/>
              <a:t>Reflection- </a:t>
            </a:r>
            <a:r>
              <a:rPr lang="en-US" sz="1800" dirty="0" smtClean="0"/>
              <a:t>easy to inspect an object to determine properties. </a:t>
            </a:r>
            <a:r>
              <a:rPr lang="en-US" sz="1800" dirty="0" err="1" smtClean="0"/>
              <a:t>Typeof</a:t>
            </a:r>
            <a:r>
              <a:rPr lang="en-US" sz="1800" dirty="0" smtClean="0"/>
              <a:t> operator is used to find type of property-</a:t>
            </a:r>
          </a:p>
          <a:p>
            <a:pPr lvl="1"/>
            <a:r>
              <a:rPr lang="en-US" sz="1400" b="1" dirty="0" err="1"/>
              <a:t>t</a:t>
            </a:r>
            <a:r>
              <a:rPr lang="en-US" sz="1400" b="1" dirty="0" err="1" smtClean="0"/>
              <a:t>ypeof</a:t>
            </a:r>
            <a:r>
              <a:rPr lang="en-US" sz="1400" b="1" dirty="0" smtClean="0"/>
              <a:t> </a:t>
            </a:r>
            <a:r>
              <a:rPr lang="en-US" sz="1400" b="1" dirty="0" err="1" smtClean="0"/>
              <a:t>flight.number</a:t>
            </a:r>
            <a:r>
              <a:rPr lang="en-US" sz="1400" b="1" dirty="0" smtClean="0"/>
              <a:t>  // number</a:t>
            </a:r>
          </a:p>
          <a:p>
            <a:pPr lvl="1"/>
            <a:r>
              <a:rPr lang="en-US" sz="1400" b="1" dirty="0" err="1" smtClean="0"/>
              <a:t>typeof</a:t>
            </a:r>
            <a:r>
              <a:rPr lang="en-US" sz="1400" b="1" dirty="0" smtClean="0"/>
              <a:t> </a:t>
            </a:r>
            <a:r>
              <a:rPr lang="en-US" sz="1400" b="1" dirty="0" err="1" smtClean="0"/>
              <a:t>flight.status</a:t>
            </a:r>
            <a:r>
              <a:rPr lang="en-US" sz="1400" b="1" dirty="0" smtClean="0"/>
              <a:t>  // string</a:t>
            </a:r>
          </a:p>
          <a:p>
            <a:pPr lvl="1"/>
            <a:r>
              <a:rPr lang="en-US" sz="1400" b="1" dirty="0" err="1" smtClean="0"/>
              <a:t>typeof</a:t>
            </a:r>
            <a:r>
              <a:rPr lang="en-US" sz="1400" b="1" dirty="0" smtClean="0"/>
              <a:t> </a:t>
            </a:r>
            <a:r>
              <a:rPr lang="en-US" sz="1400" b="1" dirty="0" err="1" smtClean="0"/>
              <a:t>flight.arrival</a:t>
            </a:r>
            <a:r>
              <a:rPr lang="en-US" sz="1400" b="1" dirty="0" smtClean="0"/>
              <a:t> // object</a:t>
            </a:r>
          </a:p>
          <a:p>
            <a:pPr lvl="1"/>
            <a:r>
              <a:rPr lang="en-US" sz="1400" b="1" dirty="0" err="1" smtClean="0"/>
              <a:t>typeof</a:t>
            </a:r>
            <a:r>
              <a:rPr lang="en-US" sz="1400" b="1" dirty="0" smtClean="0"/>
              <a:t> </a:t>
            </a:r>
            <a:r>
              <a:rPr lang="en-US" sz="1400" b="1" dirty="0" err="1" smtClean="0"/>
              <a:t>flight.manifest</a:t>
            </a:r>
            <a:r>
              <a:rPr lang="en-US" sz="1400" b="1" dirty="0" smtClean="0"/>
              <a:t> // undefined</a:t>
            </a:r>
          </a:p>
          <a:p>
            <a:pPr lvl="1"/>
            <a:r>
              <a:rPr lang="en-US" sz="1400" b="1" dirty="0" smtClean="0"/>
              <a:t>Some care is required as </a:t>
            </a:r>
            <a:r>
              <a:rPr lang="en-US" sz="1400" b="1" dirty="0" err="1" smtClean="0"/>
              <a:t>typeof</a:t>
            </a:r>
            <a:r>
              <a:rPr lang="en-US" sz="1400" b="1" dirty="0" smtClean="0"/>
              <a:t> </a:t>
            </a:r>
            <a:r>
              <a:rPr lang="en-US" sz="1400" b="1" dirty="0" err="1" smtClean="0"/>
              <a:t>flight.toString</a:t>
            </a:r>
            <a:r>
              <a:rPr lang="en-US" sz="1400" b="1" dirty="0" smtClean="0"/>
              <a:t> // function  --some value could be function</a:t>
            </a:r>
          </a:p>
          <a:p>
            <a:pPr lvl="1"/>
            <a:r>
              <a:rPr lang="en-US" sz="1400" b="1" dirty="0" smtClean="0"/>
              <a:t>Use </a:t>
            </a:r>
            <a:r>
              <a:rPr lang="en-US" sz="1400" b="1" dirty="0" err="1" smtClean="0"/>
              <a:t>hasOwnProperty</a:t>
            </a:r>
            <a:r>
              <a:rPr lang="en-US" sz="1400" b="1" dirty="0" smtClean="0"/>
              <a:t> method to avoid such undesired properties like function </a:t>
            </a:r>
            <a:r>
              <a:rPr lang="en-US" sz="1400" b="1" dirty="0" err="1" smtClean="0"/>
              <a:t>etc</a:t>
            </a:r>
            <a:r>
              <a:rPr lang="en-US" sz="1400" b="1" dirty="0" smtClean="0"/>
              <a:t> (return true if object has particular property- it does not look at prototype chain)</a:t>
            </a:r>
          </a:p>
          <a:p>
            <a:pPr lvl="1"/>
            <a:r>
              <a:rPr lang="en-US" sz="1400" b="1" dirty="0" err="1" smtClean="0"/>
              <a:t>flight.hasOwnProperty</a:t>
            </a:r>
            <a:r>
              <a:rPr lang="en-US" sz="1400" b="1" dirty="0" smtClean="0"/>
              <a:t>(‘number’) </a:t>
            </a:r>
            <a:r>
              <a:rPr lang="mr-IN" sz="1400" b="1" dirty="0" smtClean="0"/>
              <a:t>–</a:t>
            </a:r>
            <a:r>
              <a:rPr lang="en-US" sz="1400" b="1" dirty="0" smtClean="0"/>
              <a:t> //true</a:t>
            </a:r>
          </a:p>
          <a:p>
            <a:pPr lvl="1"/>
            <a:r>
              <a:rPr lang="en-US" sz="1400" b="1" dirty="0" err="1" smtClean="0"/>
              <a:t>flight.hasOwnProperty</a:t>
            </a:r>
            <a:r>
              <a:rPr lang="en-US" sz="1400" b="1" dirty="0" smtClean="0"/>
              <a:t>(‘constructor’) - //false</a:t>
            </a:r>
            <a:endParaRPr lang="en-US" sz="1400" dirty="0" smtClean="0"/>
          </a:p>
          <a:p>
            <a:endParaRPr lang="en-US" sz="1800" dirty="0" smtClean="0"/>
          </a:p>
          <a:p>
            <a:endParaRPr lang="en-US" sz="1800" dirty="0" smtClean="0"/>
          </a:p>
          <a:p>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148098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Chapter-3 Objects Continued</a:t>
            </a:r>
            <a:r>
              <a:rPr lang="mr-IN" sz="1600" b="1" i="1" u="sng" dirty="0" smtClean="0"/>
              <a:t>…</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fontScale="85000" lnSpcReduction="10000"/>
          </a:bodyPr>
          <a:lstStyle/>
          <a:p>
            <a:r>
              <a:rPr lang="en-US" sz="1800" b="1" dirty="0" smtClean="0"/>
              <a:t>Enumeration- </a:t>
            </a:r>
            <a:r>
              <a:rPr lang="en-US" sz="1800" dirty="0" smtClean="0"/>
              <a:t>for in statement can loop over of property names in object. The enumeration includes all of properties </a:t>
            </a:r>
            <a:r>
              <a:rPr lang="mr-IN" sz="1800" dirty="0" smtClean="0"/>
              <a:t>–</a:t>
            </a:r>
            <a:r>
              <a:rPr lang="en-US" sz="1800" dirty="0" smtClean="0"/>
              <a:t> including functions &amp; prototype properties (in which u may not interested) so to avoid use </a:t>
            </a:r>
            <a:r>
              <a:rPr lang="en-US" sz="1800" dirty="0" err="1" smtClean="0"/>
              <a:t>hasOwnProperty</a:t>
            </a:r>
            <a:r>
              <a:rPr lang="en-US" sz="1800" dirty="0" smtClean="0"/>
              <a:t> and </a:t>
            </a:r>
            <a:r>
              <a:rPr lang="en-US" sz="1800" dirty="0" err="1" smtClean="0"/>
              <a:t>typeof</a:t>
            </a:r>
            <a:r>
              <a:rPr lang="en-US" sz="1800" dirty="0" smtClean="0"/>
              <a:t> to exclude functions-</a:t>
            </a:r>
          </a:p>
          <a:p>
            <a:pPr marL="457200" lvl="1" indent="0">
              <a:buNone/>
            </a:pPr>
            <a:r>
              <a:rPr lang="en-US" sz="1200" dirty="0"/>
              <a:t>v</a:t>
            </a:r>
            <a:r>
              <a:rPr lang="en-US" sz="1200" dirty="0" smtClean="0"/>
              <a:t>ar name;</a:t>
            </a:r>
          </a:p>
          <a:p>
            <a:pPr marL="457200" lvl="1" indent="0">
              <a:buNone/>
            </a:pPr>
            <a:r>
              <a:rPr lang="en-US" sz="1200" dirty="0"/>
              <a:t>f</a:t>
            </a:r>
            <a:r>
              <a:rPr lang="en-US" sz="1200" dirty="0" smtClean="0"/>
              <a:t>or(name in another_stooge){</a:t>
            </a:r>
          </a:p>
          <a:p>
            <a:pPr marL="914400" lvl="2" indent="0">
              <a:buNone/>
            </a:pPr>
            <a:r>
              <a:rPr lang="en-US" sz="1200" dirty="0" smtClean="0"/>
              <a:t>If(</a:t>
            </a:r>
            <a:r>
              <a:rPr lang="en-US" sz="1200" dirty="0" err="1" smtClean="0"/>
              <a:t>typeof</a:t>
            </a:r>
            <a:r>
              <a:rPr lang="en-US" sz="1200" dirty="0" smtClean="0"/>
              <a:t> another_stooge[name] !== ‘function’){</a:t>
            </a:r>
          </a:p>
          <a:p>
            <a:pPr marL="1371600" lvl="3" indent="0">
              <a:buNone/>
            </a:pPr>
            <a:r>
              <a:rPr lang="en-US" sz="1200" dirty="0" err="1"/>
              <a:t>d</a:t>
            </a:r>
            <a:r>
              <a:rPr lang="en-US" sz="1200" dirty="0" err="1" smtClean="0"/>
              <a:t>ocument.writeln</a:t>
            </a:r>
            <a:r>
              <a:rPr lang="en-US" sz="1200" dirty="0" smtClean="0"/>
              <a:t>(name+ ‘:’ + another_stooge[name]);</a:t>
            </a:r>
            <a:endParaRPr lang="en-US" sz="1200" dirty="0"/>
          </a:p>
          <a:p>
            <a:pPr marL="914400" lvl="2" indent="0">
              <a:buNone/>
            </a:pPr>
            <a:r>
              <a:rPr lang="en-US" sz="1200" dirty="0" smtClean="0"/>
              <a:t>}</a:t>
            </a:r>
            <a:endParaRPr lang="en-US" sz="1200" dirty="0"/>
          </a:p>
          <a:p>
            <a:pPr marL="457200" lvl="1" indent="0">
              <a:buNone/>
            </a:pPr>
            <a:r>
              <a:rPr lang="en-US" sz="1200" dirty="0" smtClean="0"/>
              <a:t>} --- there is no guarantee on order of names. If you want to maintain order of names avoid using </a:t>
            </a:r>
            <a:r>
              <a:rPr lang="en-US" sz="1200" dirty="0" err="1" smtClean="0"/>
              <a:t>for:in</a:t>
            </a:r>
            <a:r>
              <a:rPr lang="en-US" sz="1200" dirty="0" smtClean="0"/>
              <a:t> instead use for loop and push all property in an array.  </a:t>
            </a:r>
            <a:endParaRPr lang="en-US" sz="1200" dirty="0"/>
          </a:p>
          <a:p>
            <a:r>
              <a:rPr lang="en-US" sz="1800" b="1" dirty="0" smtClean="0"/>
              <a:t>Delete- </a:t>
            </a:r>
            <a:r>
              <a:rPr lang="en-US" sz="1800" dirty="0" smtClean="0"/>
              <a:t>delete operator can be used to remove property from an object. It will not touch any object in prototype linkage.</a:t>
            </a:r>
          </a:p>
          <a:p>
            <a:pPr lvl="1"/>
            <a:r>
              <a:rPr lang="en-US" sz="1400" dirty="0" smtClean="0"/>
              <a:t>Removing property from an object may allow property from prototype linkage to shine through:</a:t>
            </a:r>
          </a:p>
          <a:p>
            <a:pPr lvl="1"/>
            <a:r>
              <a:rPr lang="en-US" sz="1400" dirty="0" smtClean="0"/>
              <a:t>another_stooge.nickname // Moe</a:t>
            </a:r>
          </a:p>
          <a:p>
            <a:pPr lvl="1"/>
            <a:r>
              <a:rPr lang="en-US" sz="1400" dirty="0" smtClean="0"/>
              <a:t>// remove nickname from another_stooge, revealing the nickname of prototype. </a:t>
            </a:r>
          </a:p>
          <a:p>
            <a:pPr lvl="1"/>
            <a:r>
              <a:rPr lang="en-US" sz="1400" dirty="0" smtClean="0"/>
              <a:t>delete another_stooge.nickname;</a:t>
            </a:r>
          </a:p>
          <a:p>
            <a:pPr lvl="1"/>
            <a:r>
              <a:rPr lang="en-US" sz="1400" dirty="0" smtClean="0"/>
              <a:t>another_stooge.nickname // Curly</a:t>
            </a:r>
          </a:p>
          <a:p>
            <a:pPr lvl="1"/>
            <a:endParaRPr lang="en-US" sz="1800" b="1" dirty="0"/>
          </a:p>
          <a:p>
            <a:r>
              <a:rPr lang="en-US" sz="1800" b="1" dirty="0" smtClean="0"/>
              <a:t>Global Abatement-</a:t>
            </a:r>
            <a:r>
              <a:rPr lang="en-US" sz="1800" dirty="0" smtClean="0"/>
              <a:t>  JS makes it easy to define global variables that can hold all assets of your app.</a:t>
            </a:r>
          </a:p>
          <a:p>
            <a:pPr lvl="1"/>
            <a:r>
              <a:rPr lang="en-US" sz="1400" dirty="0" smtClean="0"/>
              <a:t>Unfortunately global variables weaken resiliency of program and should be avoided.</a:t>
            </a:r>
          </a:p>
          <a:p>
            <a:pPr lvl="1"/>
            <a:r>
              <a:rPr lang="en-US" sz="1400" dirty="0" smtClean="0"/>
              <a:t>One way to minimize use of global variables is create single global variables for your app.</a:t>
            </a:r>
          </a:p>
          <a:p>
            <a:pPr lvl="1"/>
            <a:r>
              <a:rPr lang="en-US" sz="1400" dirty="0" smtClean="0"/>
              <a:t>var MYAPP = {};</a:t>
            </a:r>
          </a:p>
          <a:p>
            <a:pPr lvl="1"/>
            <a:r>
              <a:rPr lang="en-US" sz="1400" dirty="0" smtClean="0"/>
              <a:t>This variable become container of your app.</a:t>
            </a:r>
          </a:p>
          <a:p>
            <a:pPr marL="914400" lvl="2" indent="0">
              <a:buNone/>
            </a:pPr>
            <a:r>
              <a:rPr lang="en-US" sz="1000" dirty="0" smtClean="0"/>
              <a:t>MYAPP.stooge ={</a:t>
            </a:r>
          </a:p>
          <a:p>
            <a:pPr marL="1371600" lvl="3" indent="0">
              <a:buNone/>
            </a:pPr>
            <a:r>
              <a:rPr lang="en-US" sz="800" dirty="0" smtClean="0"/>
              <a:t>“</a:t>
            </a:r>
            <a:r>
              <a:rPr lang="en-US" sz="800" dirty="0" err="1" smtClean="0"/>
              <a:t>first-name”:”Joe</a:t>
            </a:r>
            <a:r>
              <a:rPr lang="en-US" sz="800" dirty="0" smtClean="0"/>
              <a:t>”,</a:t>
            </a:r>
          </a:p>
          <a:p>
            <a:pPr marL="1371600" lvl="3" indent="0">
              <a:buNone/>
            </a:pPr>
            <a:r>
              <a:rPr lang="en-US" sz="800" dirty="0" smtClean="0"/>
              <a:t>“last-name”:”</a:t>
            </a:r>
            <a:r>
              <a:rPr lang="en-US" sz="800" dirty="0" err="1" smtClean="0"/>
              <a:t>howard</a:t>
            </a:r>
            <a:r>
              <a:rPr lang="en-US" sz="800" dirty="0" smtClean="0"/>
              <a:t>”,</a:t>
            </a:r>
          </a:p>
          <a:p>
            <a:pPr marL="1371600" lvl="3" indent="0">
              <a:buNone/>
            </a:pPr>
            <a:endParaRPr lang="en-US" sz="800" dirty="0"/>
          </a:p>
          <a:p>
            <a:pPr marL="914400" lvl="2" indent="0">
              <a:buNone/>
            </a:pPr>
            <a:r>
              <a:rPr lang="en-US" sz="1000" dirty="0" smtClean="0"/>
              <a:t>MYAPP.flight ={</a:t>
            </a:r>
          </a:p>
          <a:p>
            <a:pPr marL="914400" lvl="2" indent="0">
              <a:buNone/>
            </a:pPr>
            <a:r>
              <a:rPr lang="en-US" sz="1000" dirty="0" smtClean="0"/>
              <a:t>	--------</a:t>
            </a:r>
            <a:endParaRPr lang="en-US" sz="1000" dirty="0"/>
          </a:p>
          <a:p>
            <a:pPr marL="914400" lvl="2" indent="0">
              <a:buNone/>
            </a:pPr>
            <a:r>
              <a:rPr lang="en-US" sz="1000" dirty="0" smtClean="0"/>
              <a:t>}</a:t>
            </a:r>
          </a:p>
          <a:p>
            <a:pPr marL="914400" lvl="2" indent="0">
              <a:buNone/>
            </a:pPr>
            <a:endParaRPr lang="en-US" sz="1000" dirty="0" smtClean="0"/>
          </a:p>
          <a:p>
            <a:endParaRPr lang="en-US" sz="1800" dirty="0" smtClean="0"/>
          </a:p>
          <a:p>
            <a:endParaRPr lang="en-US" sz="1800" dirty="0" smtClean="0"/>
          </a:p>
          <a:p>
            <a:endParaRPr lang="en-US" sz="1000" dirty="0" smtClean="0"/>
          </a:p>
          <a:p>
            <a:pPr lvl="1"/>
            <a:endParaRPr lang="en-US" sz="1400" dirty="0" smtClean="0"/>
          </a:p>
          <a:p>
            <a:pPr lvl="1"/>
            <a:endParaRPr lang="en-US" sz="1400" dirty="0"/>
          </a:p>
        </p:txBody>
      </p:sp>
    </p:spTree>
    <p:extLst>
      <p:ext uri="{BB962C8B-B14F-4D97-AF65-F5344CB8AC3E}">
        <p14:creationId xmlns:p14="http://schemas.microsoft.com/office/powerpoint/2010/main" val="88936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Functions</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400" b="1" dirty="0" smtClean="0"/>
              <a:t>Function Objects- </a:t>
            </a:r>
            <a:r>
              <a:rPr lang="en-US" sz="1400" dirty="0" smtClean="0"/>
              <a:t>function in js are objects. Objects are collection of name/value pairs having hidden link to prototype object. Function objects are linked to Function.prototype (which itself linked to Object.prototype</a:t>
            </a:r>
            <a:r>
              <a:rPr lang="en-US" sz="1400" dirty="0" smtClean="0"/>
              <a:t>)</a:t>
            </a:r>
            <a:endParaRPr lang="en-US" sz="1400" dirty="0" smtClean="0"/>
          </a:p>
          <a:p>
            <a:pPr lvl="1"/>
            <a:r>
              <a:rPr lang="en-US" sz="1200" dirty="0" smtClean="0"/>
              <a:t>Every function created with two hidden properties-</a:t>
            </a:r>
          </a:p>
          <a:p>
            <a:pPr lvl="2"/>
            <a:r>
              <a:rPr lang="en-US" sz="1200" dirty="0" smtClean="0"/>
              <a:t>Function context</a:t>
            </a:r>
          </a:p>
          <a:p>
            <a:pPr lvl="2"/>
            <a:r>
              <a:rPr lang="en-US" sz="1200" dirty="0" smtClean="0"/>
              <a:t>Code that implements function’s behavior.</a:t>
            </a:r>
          </a:p>
          <a:p>
            <a:pPr lvl="1"/>
            <a:r>
              <a:rPr lang="en-US" sz="1200" dirty="0" smtClean="0"/>
              <a:t>Every function object created with prototype property.(it is distinct from funtion.prototype)</a:t>
            </a:r>
          </a:p>
          <a:p>
            <a:pPr lvl="1"/>
            <a:r>
              <a:rPr lang="en-US" sz="1200" dirty="0" smtClean="0"/>
              <a:t>Since functions are objects , they can be use like any other value.</a:t>
            </a:r>
          </a:p>
          <a:p>
            <a:pPr lvl="2"/>
            <a:r>
              <a:rPr lang="en-US" sz="1200" dirty="0" smtClean="0"/>
              <a:t>They can stored in variables , objects and arrays</a:t>
            </a:r>
          </a:p>
          <a:p>
            <a:pPr lvl="2"/>
            <a:r>
              <a:rPr lang="en-US" sz="1200" dirty="0" smtClean="0"/>
              <a:t>Passed as an arguments</a:t>
            </a:r>
          </a:p>
          <a:p>
            <a:pPr lvl="2"/>
            <a:r>
              <a:rPr lang="en-US" sz="1200" dirty="0" smtClean="0"/>
              <a:t>Can be returned from functions.</a:t>
            </a:r>
          </a:p>
          <a:p>
            <a:pPr lvl="2"/>
            <a:r>
              <a:rPr lang="en-US" sz="1200" dirty="0" smtClean="0"/>
              <a:t>Functions can have methods</a:t>
            </a:r>
          </a:p>
          <a:p>
            <a:pPr lvl="2"/>
            <a:r>
              <a:rPr lang="en-US" sz="1200" dirty="0" smtClean="0"/>
              <a:t>They can be invoked also</a:t>
            </a:r>
            <a:r>
              <a:rPr lang="en-US" sz="1200" dirty="0" smtClean="0"/>
              <a:t>.</a:t>
            </a:r>
          </a:p>
          <a:p>
            <a:pPr marL="457200" lvl="1" indent="0">
              <a:buNone/>
            </a:pPr>
            <a:endParaRPr lang="en-US" sz="1000" dirty="0" smtClean="0"/>
          </a:p>
          <a:p>
            <a:pPr marL="457200" lvl="1" indent="0">
              <a:buNone/>
            </a:pPr>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smtClean="0"/>
          </a:p>
        </p:txBody>
      </p:sp>
    </p:spTree>
    <p:extLst>
      <p:ext uri="{BB962C8B-B14F-4D97-AF65-F5344CB8AC3E}">
        <p14:creationId xmlns:p14="http://schemas.microsoft.com/office/powerpoint/2010/main" val="158837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592286" cy="538389"/>
          </a:xfrm>
        </p:spPr>
        <p:txBody>
          <a:bodyPr>
            <a:normAutofit/>
          </a:bodyPr>
          <a:lstStyle/>
          <a:p>
            <a:r>
              <a:rPr lang="en-US" sz="1600" b="1" i="1" u="sng" dirty="0" smtClean="0"/>
              <a:t>Chapter-4 </a:t>
            </a:r>
            <a:r>
              <a:rPr lang="en-US" sz="1600" b="1" i="1" u="sng" dirty="0" err="1" smtClean="0"/>
              <a:t>Functions..continued</a:t>
            </a:r>
            <a:endParaRPr lang="en-US" sz="1600" b="1" i="1" u="sng" dirty="0"/>
          </a:p>
        </p:txBody>
      </p:sp>
      <p:sp>
        <p:nvSpPr>
          <p:cNvPr id="3" name="Content Placeholder 2"/>
          <p:cNvSpPr>
            <a:spLocks noGrp="1"/>
          </p:cNvSpPr>
          <p:nvPr>
            <p:ph idx="1"/>
          </p:nvPr>
        </p:nvSpPr>
        <p:spPr>
          <a:xfrm>
            <a:off x="838200" y="1012371"/>
            <a:ext cx="10809514" cy="5519058"/>
          </a:xfrm>
        </p:spPr>
        <p:txBody>
          <a:bodyPr>
            <a:normAutofit/>
          </a:bodyPr>
          <a:lstStyle/>
          <a:p>
            <a:r>
              <a:rPr lang="en-US" sz="1800" b="1" dirty="0" smtClean="0"/>
              <a:t>Function Literal </a:t>
            </a:r>
            <a:r>
              <a:rPr lang="en-US" sz="1800" dirty="0" smtClean="0"/>
              <a:t>-  Function objects are created with function literals:</a:t>
            </a:r>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endParaRPr lang="en-US" sz="1400" dirty="0" smtClean="0"/>
          </a:p>
          <a:p>
            <a:pPr marL="457200" lvl="1" indent="0">
              <a:buNone/>
            </a:pPr>
            <a:endParaRPr lang="en-US" sz="1400" dirty="0"/>
          </a:p>
          <a:p>
            <a:pPr marL="457200" lvl="1" indent="0">
              <a:buNone/>
            </a:pPr>
            <a:r>
              <a:rPr lang="en-US" sz="1400" dirty="0" smtClean="0"/>
              <a:t/>
            </a:r>
            <a:br>
              <a:rPr lang="en-US" sz="1400" dirty="0" smtClean="0"/>
            </a:br>
            <a:endParaRPr lang="en-US" sz="1400" dirty="0" smtClean="0"/>
          </a:p>
          <a:p>
            <a:pPr marL="457200" lvl="1" indent="0">
              <a:buNone/>
            </a:pPr>
            <a:endParaRPr lang="en-US" sz="1400" dirty="0" smtClean="0"/>
          </a:p>
          <a:p>
            <a:pPr marL="457200" lvl="1" indent="0">
              <a:buNone/>
            </a:pPr>
            <a:r>
              <a:rPr lang="en-US" sz="1400" b="1" dirty="0" smtClean="0"/>
              <a:t>It has four parts. </a:t>
            </a:r>
          </a:p>
          <a:p>
            <a:pPr marL="457200" lvl="1" indent="0">
              <a:buNone/>
            </a:pPr>
            <a:r>
              <a:rPr lang="en-US" sz="1400" dirty="0" smtClean="0"/>
              <a:t>First part is reserved word function</a:t>
            </a:r>
          </a:p>
          <a:p>
            <a:pPr marL="457200" lvl="1" indent="0">
              <a:buNone/>
            </a:pPr>
            <a:r>
              <a:rPr lang="en-US" sz="1400" dirty="0" smtClean="0"/>
              <a:t>Optional second part is function’s name (without name they are called anonymous)</a:t>
            </a:r>
          </a:p>
          <a:p>
            <a:pPr marL="457200" lvl="1" indent="0">
              <a:buNone/>
            </a:pPr>
            <a:r>
              <a:rPr lang="en-US" sz="1400" dirty="0" smtClean="0"/>
              <a:t>Third part is set of parameters of function wrapped in parentheses</a:t>
            </a:r>
          </a:p>
          <a:p>
            <a:pPr marL="457200" lvl="1" indent="0">
              <a:buNone/>
            </a:pPr>
            <a:r>
              <a:rPr lang="en-US" sz="1400" dirty="0" smtClean="0"/>
              <a:t>Fourth part is set of statements in curly braces. (body of function)- they are executed when function is invoked.</a:t>
            </a:r>
          </a:p>
          <a:p>
            <a:pPr marL="457200" lvl="1" indent="0">
              <a:buNone/>
            </a:pPr>
            <a:endParaRPr lang="en-US" sz="1000" dirty="0" smtClean="0"/>
          </a:p>
          <a:p>
            <a:pPr marL="457200" lvl="1" indent="0">
              <a:buNone/>
            </a:pPr>
            <a:endParaRPr lang="en-US" sz="1000" dirty="0" smtClean="0"/>
          </a:p>
          <a:p>
            <a:pPr marL="457200" lvl="1" indent="0">
              <a:buNone/>
            </a:pPr>
            <a:endParaRPr lang="en-US" sz="1000" dirty="0" smtClean="0"/>
          </a:p>
          <a:p>
            <a:pPr lvl="2"/>
            <a:endParaRPr lang="en-US" sz="1000" dirty="0"/>
          </a:p>
          <a:p>
            <a:pPr lvl="2"/>
            <a:endParaRPr lang="en-US" sz="1000" dirty="0" smtClean="0"/>
          </a:p>
          <a:p>
            <a:pPr lvl="2"/>
            <a:endParaRPr lang="en-US" sz="1000" dirty="0"/>
          </a:p>
          <a:p>
            <a:pPr lvl="2"/>
            <a:endParaRPr lang="en-US" sz="1000" dirty="0" smtClean="0"/>
          </a:p>
          <a:p>
            <a:pPr lvl="2"/>
            <a:endParaRPr lang="en-US" sz="1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25" y="1742620"/>
            <a:ext cx="3898900" cy="2159000"/>
          </a:xfrm>
          <a:prstGeom prst="rect">
            <a:avLst/>
          </a:prstGeom>
        </p:spPr>
      </p:pic>
    </p:spTree>
    <p:extLst>
      <p:ext uri="{BB962C8B-B14F-4D97-AF65-F5344CB8AC3E}">
        <p14:creationId xmlns:p14="http://schemas.microsoft.com/office/powerpoint/2010/main" val="214352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8434</TotalTime>
  <Words>2898</Words>
  <Application>Microsoft Macintosh PowerPoint</Application>
  <PresentationFormat>Widescreen</PresentationFormat>
  <Paragraphs>341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Mangal</vt:lpstr>
      <vt:lpstr>Arial</vt:lpstr>
      <vt:lpstr>Office Theme</vt:lpstr>
      <vt:lpstr>Good Parts Summary</vt:lpstr>
      <vt:lpstr>Chapter-1 Good Parts</vt:lpstr>
      <vt:lpstr>Chapter-2 Grammar</vt:lpstr>
      <vt:lpstr>Chapter-3 Objects</vt:lpstr>
      <vt:lpstr>Chapter-3 Objects Continued…</vt:lpstr>
      <vt:lpstr>Chapter-3 Objects Continued…</vt:lpstr>
      <vt:lpstr>Chapter-3 Objects Continued…</vt:lpstr>
      <vt:lpstr>Chapter-4 Functions</vt:lpstr>
      <vt:lpstr>Chapter-4 Functions..continued</vt:lpstr>
      <vt:lpstr>Chapter-4 Functions..continued</vt:lpstr>
      <vt:lpstr>Chapter-4 Functions..continued</vt:lpstr>
      <vt:lpstr>Chapter-4 Functions..continued</vt:lpstr>
      <vt:lpstr>Chapter-4 Functions..continued</vt:lpstr>
      <vt:lpstr>Chapter-4 Functions..continued</vt:lpstr>
      <vt:lpstr>Chapter-5 Arrays</vt:lpstr>
      <vt:lpstr>Chapter-5 Arrays..continued</vt:lpstr>
      <vt:lpstr>Chapter-5 Arrays..continued</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Nitesh, Kumar</dc:creator>
  <cp:lastModifiedBy>Nitesh, Kumar</cp:lastModifiedBy>
  <cp:revision>159</cp:revision>
  <dcterms:created xsi:type="dcterms:W3CDTF">2017-03-11T11:52:40Z</dcterms:created>
  <dcterms:modified xsi:type="dcterms:W3CDTF">2017-04-05T09:53:16Z</dcterms:modified>
</cp:coreProperties>
</file>