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6" r:id="rId6"/>
    <p:sldId id="265" r:id="rId7"/>
    <p:sldId id="261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b0583d46cb6997a/Desktop/KPMG%20Data%20Qual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b0583d46cb6997a/Desktop/KPMG%20Data%20Qual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b0583d46cb6997a/Desktop/KPMG%20Data%20Qual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b0583d46cb6997a/Desktop/KPMG%20Data%20Qualit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b0583d46cb6997a/Desktop/KPMG%20Data%20Qualit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Quality.xlsx]Sheet3!PivotTable2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Sheet3!$B$4:$B$13</c:f>
              <c:numCache>
                <c:formatCode>General</c:formatCode>
                <c:ptCount val="9"/>
                <c:pt idx="0">
                  <c:v>99</c:v>
                </c:pt>
                <c:pt idx="1">
                  <c:v>122</c:v>
                </c:pt>
                <c:pt idx="2">
                  <c:v>688</c:v>
                </c:pt>
                <c:pt idx="3">
                  <c:v>549</c:v>
                </c:pt>
                <c:pt idx="4">
                  <c:v>189</c:v>
                </c:pt>
                <c:pt idx="5">
                  <c:v>698</c:v>
                </c:pt>
                <c:pt idx="6">
                  <c:v>230</c:v>
                </c:pt>
                <c:pt idx="7">
                  <c:v>305</c:v>
                </c:pt>
                <c:pt idx="8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D0-45D0-BF8C-05A62DE80C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687593583"/>
        <c:axId val="1687594063"/>
        <c:axId val="0"/>
      </c:bar3DChart>
      <c:catAx>
        <c:axId val="168759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594063"/>
        <c:crosses val="autoZero"/>
        <c:auto val="1"/>
        <c:lblAlgn val="ctr"/>
        <c:lblOffset val="100"/>
        <c:noMultiLvlLbl val="0"/>
      </c:catAx>
      <c:valAx>
        <c:axId val="1687594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593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Quality.xlsx]Sheet2!PivotTable1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Sheet2!$A$4:$A$9</c:f>
              <c:strCache>
                <c:ptCount val="5"/>
                <c:pt idx="0">
                  <c:v>New South Wales</c:v>
                </c:pt>
                <c:pt idx="1">
                  <c:v>NSW</c:v>
                </c:pt>
                <c:pt idx="2">
                  <c:v>QLD</c:v>
                </c:pt>
                <c:pt idx="3">
                  <c:v>VIC</c:v>
                </c:pt>
                <c:pt idx="4">
                  <c:v>Victoria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613</c:v>
                </c:pt>
                <c:pt idx="1">
                  <c:v>12542</c:v>
                </c:pt>
                <c:pt idx="2">
                  <c:v>3377</c:v>
                </c:pt>
                <c:pt idx="3">
                  <c:v>4969</c:v>
                </c:pt>
                <c:pt idx="4">
                  <c:v>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5-441D-B563-8AAA36DFBD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687599343"/>
        <c:axId val="1687600783"/>
      </c:barChart>
      <c:catAx>
        <c:axId val="168759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600783"/>
        <c:crosses val="autoZero"/>
        <c:auto val="1"/>
        <c:lblAlgn val="ctr"/>
        <c:lblOffset val="100"/>
        <c:noMultiLvlLbl val="0"/>
      </c:catAx>
      <c:valAx>
        <c:axId val="1687600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59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Quality.xlsx]Sheet4!PivotTable3</c:name>
    <c:fmtId val="-1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Sheet4!$A$5:$A$10</c:f>
              <c:strCache>
                <c:ptCount val="5"/>
                <c:pt idx="0">
                  <c:v>New South Wales</c:v>
                </c:pt>
                <c:pt idx="1">
                  <c:v>NSW</c:v>
                </c:pt>
                <c:pt idx="2">
                  <c:v>QLD</c:v>
                </c:pt>
                <c:pt idx="3">
                  <c:v>VIC</c:v>
                </c:pt>
                <c:pt idx="4">
                  <c:v>Victoria</c:v>
                </c:pt>
              </c:strCache>
            </c:strRef>
          </c:cat>
          <c:val>
            <c:numRef>
              <c:f>Sheet4!$B$5:$B$10</c:f>
              <c:numCache>
                <c:formatCode>General</c:formatCode>
                <c:ptCount val="5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13-4563-8F2D-C12C6953C604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Sheet4!$A$5:$A$10</c:f>
              <c:strCache>
                <c:ptCount val="5"/>
                <c:pt idx="0">
                  <c:v>New South Wales</c:v>
                </c:pt>
                <c:pt idx="1">
                  <c:v>NSW</c:v>
                </c:pt>
                <c:pt idx="2">
                  <c:v>QLD</c:v>
                </c:pt>
                <c:pt idx="3">
                  <c:v>VIC</c:v>
                </c:pt>
                <c:pt idx="4">
                  <c:v>Victoria</c:v>
                </c:pt>
              </c:strCache>
            </c:strRef>
          </c:cat>
          <c:val>
            <c:numRef>
              <c:f>Sheet4!$C$5:$C$10</c:f>
              <c:numCache>
                <c:formatCode>General</c:formatCode>
                <c:ptCount val="5"/>
                <c:pt idx="0">
                  <c:v>19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13-4563-8F2D-C12C6953C6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58099791"/>
        <c:axId val="1758101231"/>
        <c:axId val="0"/>
      </c:bar3DChart>
      <c:catAx>
        <c:axId val="1758099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101231"/>
        <c:crosses val="autoZero"/>
        <c:auto val="1"/>
        <c:lblAlgn val="ctr"/>
        <c:lblOffset val="100"/>
        <c:noMultiLvlLbl val="0"/>
      </c:catAx>
      <c:valAx>
        <c:axId val="1758101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099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Quality.xlsx]Sheet5!PivotTable4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D89-4AB3-A68A-7074D53181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D89-4AB3-A68A-7074D53181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D89-4AB3-A68A-7074D531811A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Sheet5!$A$4:$A$7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3"/>
                <c:pt idx="0">
                  <c:v>35293</c:v>
                </c:pt>
                <c:pt idx="1">
                  <c:v>36107</c:v>
                </c:pt>
                <c:pt idx="2">
                  <c:v>73446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89-4AB3-A68A-7074D531811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Data Quality.xlsx]Sheet6!PivotTable5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Sheet6!$A$4:$A$27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(blank)</c:v>
                </c:pt>
              </c:strCache>
            </c:strRef>
          </c:cat>
          <c:val>
            <c:numRef>
              <c:f>Sheet6!$B$4:$B$27</c:f>
              <c:numCache>
                <c:formatCode>General</c:formatCode>
                <c:ptCount val="23"/>
                <c:pt idx="0">
                  <c:v>6488</c:v>
                </c:pt>
                <c:pt idx="1">
                  <c:v>5429</c:v>
                </c:pt>
                <c:pt idx="2">
                  <c:v>6366</c:v>
                </c:pt>
                <c:pt idx="3">
                  <c:v>5984</c:v>
                </c:pt>
                <c:pt idx="4">
                  <c:v>7959</c:v>
                </c:pt>
                <c:pt idx="5">
                  <c:v>7194</c:v>
                </c:pt>
                <c:pt idx="6">
                  <c:v>8443</c:v>
                </c:pt>
                <c:pt idx="7">
                  <c:v>7705</c:v>
                </c:pt>
                <c:pt idx="8">
                  <c:v>6831</c:v>
                </c:pt>
                <c:pt idx="9">
                  <c:v>7932</c:v>
                </c:pt>
                <c:pt idx="10">
                  <c:v>7346</c:v>
                </c:pt>
                <c:pt idx="11">
                  <c:v>8951</c:v>
                </c:pt>
                <c:pt idx="12">
                  <c:v>6734</c:v>
                </c:pt>
                <c:pt idx="13">
                  <c:v>7796</c:v>
                </c:pt>
                <c:pt idx="14">
                  <c:v>5584</c:v>
                </c:pt>
                <c:pt idx="15">
                  <c:v>8298</c:v>
                </c:pt>
                <c:pt idx="16">
                  <c:v>6193</c:v>
                </c:pt>
                <c:pt idx="17">
                  <c:v>7520</c:v>
                </c:pt>
                <c:pt idx="18">
                  <c:v>5623</c:v>
                </c:pt>
                <c:pt idx="19">
                  <c:v>3340</c:v>
                </c:pt>
                <c:pt idx="20">
                  <c:v>2068</c:v>
                </c:pt>
                <c:pt idx="21">
                  <c:v>1916</c:v>
                </c:pt>
                <c:pt idx="22">
                  <c:v>3146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46-41D0-A462-346A744D515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8097391"/>
        <c:axId val="1758094991"/>
      </c:lineChart>
      <c:catAx>
        <c:axId val="175809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094991"/>
        <c:crosses val="autoZero"/>
        <c:auto val="1"/>
        <c:lblAlgn val="ctr"/>
        <c:lblOffset val="100"/>
        <c:noMultiLvlLbl val="0"/>
      </c:catAx>
      <c:valAx>
        <c:axId val="175809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0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In this sprocket central private limited mainly we can focus on job industry and the job titles.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In this Manufacturing takes highest numbers of the job titles.</a:t>
            </a:r>
            <a:endParaRPr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31E5088-538F-DAF4-14A9-6E7C0B9B0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773065"/>
              </p:ext>
            </p:extLst>
          </p:nvPr>
        </p:nvGraphicFramePr>
        <p:xfrm>
          <a:off x="4804375" y="2164723"/>
          <a:ext cx="4134600" cy="2862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 will see about the each city carrying how many property valuation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more property valuation is by NSW which holds 12542.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2577FD7-743D-6390-29EE-69CAE7B4C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43594"/>
              </p:ext>
            </p:extLst>
          </p:nvPr>
        </p:nvGraphicFramePr>
        <p:xfrm>
          <a:off x="4969921" y="2164723"/>
          <a:ext cx="3800704" cy="2649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Maximum Tenure in the state who are having own cars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maximum took place in NSW, QLD, VIC, New South Wales but in NSW,QLD and VIC both car holders and non car holders are having max tenure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C7269B3-A8D4-F192-17E6-94C0B0B73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992403"/>
              </p:ext>
            </p:extLst>
          </p:nvPr>
        </p:nvGraphicFramePr>
        <p:xfrm>
          <a:off x="4366975" y="21363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70704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Which wealth-segment has highest bike purchases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Mass customer has the highest bike purchases. 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A4E821-0ADE-866B-C081-F32EB9030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334715"/>
              </p:ext>
            </p:extLst>
          </p:nvPr>
        </p:nvGraphicFramePr>
        <p:xfrm>
          <a:off x="4119996" y="2138340"/>
          <a:ext cx="4760768" cy="2702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5439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Sum of Bike purchases to the amount of tenure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2642084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Tenure at 12 we described as 8951 bike purchases</a:t>
            </a:r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202853B-31E8-CD68-7D7B-FC97304C7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370511"/>
              </p:ext>
            </p:extLst>
          </p:nvPr>
        </p:nvGraphicFramePr>
        <p:xfrm>
          <a:off x="3103419" y="2184757"/>
          <a:ext cx="5975454" cy="2790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On-screen Show (16:9)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Nitesh kumar Yeddu</dc:creator>
  <cp:lastModifiedBy>Nitesh kumar Yeddu</cp:lastModifiedBy>
  <cp:revision>1</cp:revision>
  <dcterms:modified xsi:type="dcterms:W3CDTF">2023-07-14T19:27:04Z</dcterms:modified>
</cp:coreProperties>
</file>