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6" r:id="rId10"/>
    <p:sldId id="265" r:id="rId11"/>
    <p:sldId id="264" r:id="rId12"/>
    <p:sldId id="269" r:id="rId13"/>
    <p:sldId id="268"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533"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1/9/2020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1/9/2020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1/9/2020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1/9/2020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1/9/2020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711F-0157-450D-B239-3EFDFD054EB3}"/>
              </a:ext>
            </a:extLst>
          </p:cNvPr>
          <p:cNvSpPr>
            <a:spLocks noGrp="1"/>
          </p:cNvSpPr>
          <p:nvPr>
            <p:ph type="ctrTitle"/>
          </p:nvPr>
        </p:nvSpPr>
        <p:spPr/>
        <p:txBody>
          <a:bodyPr/>
          <a:lstStyle/>
          <a:p>
            <a:r>
              <a:rPr lang="en-US" sz="6000" dirty="0"/>
              <a:t>EDA-Report</a:t>
            </a:r>
            <a:br>
              <a:rPr lang="en-US" sz="6000" dirty="0"/>
            </a:br>
            <a:r>
              <a:rPr lang="en-US" sz="1400" dirty="0"/>
              <a:t>Project-3: Wine Quality data</a:t>
            </a:r>
          </a:p>
        </p:txBody>
      </p:sp>
      <p:sp>
        <p:nvSpPr>
          <p:cNvPr id="3" name="Subtitle 2">
            <a:extLst>
              <a:ext uri="{FF2B5EF4-FFF2-40B4-BE49-F238E27FC236}">
                <a16:creationId xmlns:a16="http://schemas.microsoft.com/office/drawing/2014/main" id="{326B133A-2922-425D-97C3-69D7F5BE3512}"/>
              </a:ext>
            </a:extLst>
          </p:cNvPr>
          <p:cNvSpPr>
            <a:spLocks noGrp="1"/>
          </p:cNvSpPr>
          <p:nvPr>
            <p:ph type="subTitle" idx="1"/>
          </p:nvPr>
        </p:nvSpPr>
        <p:spPr/>
        <p:txBody>
          <a:bodyPr>
            <a:normAutofit/>
          </a:bodyPr>
          <a:lstStyle/>
          <a:p>
            <a:r>
              <a:rPr lang="en-US" sz="1800" cap="none" dirty="0"/>
              <a:t>Submitted By: Nitesh Kumar Srivastava</a:t>
            </a:r>
          </a:p>
          <a:p>
            <a:r>
              <a:rPr lang="en-US" sz="1800" cap="none" dirty="0"/>
              <a:t>Email: Nitesh.us@yahoo.com</a:t>
            </a:r>
          </a:p>
        </p:txBody>
      </p:sp>
      <p:pic>
        <p:nvPicPr>
          <p:cNvPr id="7" name="Picture 6">
            <a:extLst>
              <a:ext uri="{FF2B5EF4-FFF2-40B4-BE49-F238E27FC236}">
                <a16:creationId xmlns:a16="http://schemas.microsoft.com/office/drawing/2014/main" id="{03766764-0DF9-4A0F-B2DB-DE5BD7D3AC1D}"/>
              </a:ext>
            </a:extLst>
          </p:cNvPr>
          <p:cNvPicPr>
            <a:picLocks noChangeAspect="1"/>
          </p:cNvPicPr>
          <p:nvPr/>
        </p:nvPicPr>
        <p:blipFill>
          <a:blip r:embed="rId2"/>
          <a:stretch>
            <a:fillRect/>
          </a:stretch>
        </p:blipFill>
        <p:spPr>
          <a:xfrm>
            <a:off x="285748" y="2457682"/>
            <a:ext cx="3199936" cy="1599968"/>
          </a:xfrm>
          <a:prstGeom prst="rect">
            <a:avLst/>
          </a:prstGeom>
        </p:spPr>
      </p:pic>
      <p:pic>
        <p:nvPicPr>
          <p:cNvPr id="8" name="Picture 7">
            <a:extLst>
              <a:ext uri="{FF2B5EF4-FFF2-40B4-BE49-F238E27FC236}">
                <a16:creationId xmlns:a16="http://schemas.microsoft.com/office/drawing/2014/main" id="{5542D236-4C94-4182-8FB0-1FFCADFA6DEB}"/>
              </a:ext>
            </a:extLst>
          </p:cNvPr>
          <p:cNvPicPr>
            <a:picLocks noChangeAspect="1"/>
          </p:cNvPicPr>
          <p:nvPr/>
        </p:nvPicPr>
        <p:blipFill>
          <a:blip r:embed="rId2"/>
          <a:stretch>
            <a:fillRect/>
          </a:stretch>
        </p:blipFill>
        <p:spPr>
          <a:xfrm>
            <a:off x="8970728" y="2457682"/>
            <a:ext cx="3199936" cy="1599968"/>
          </a:xfrm>
          <a:prstGeom prst="rect">
            <a:avLst/>
          </a:prstGeom>
        </p:spPr>
      </p:pic>
    </p:spTree>
    <p:extLst>
      <p:ext uri="{BB962C8B-B14F-4D97-AF65-F5344CB8AC3E}">
        <p14:creationId xmlns:p14="http://schemas.microsoft.com/office/powerpoint/2010/main" val="229537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928-58F7-47FF-A464-5C624BF71D73}"/>
              </a:ext>
            </a:extLst>
          </p:cNvPr>
          <p:cNvSpPr>
            <a:spLocks noGrp="1"/>
          </p:cNvSpPr>
          <p:nvPr>
            <p:ph type="title"/>
          </p:nvPr>
        </p:nvSpPr>
        <p:spPr>
          <a:xfrm>
            <a:off x="1251678" y="382385"/>
            <a:ext cx="10178322" cy="813369"/>
          </a:xfrm>
        </p:spPr>
        <p:txBody>
          <a:bodyPr>
            <a:normAutofit/>
          </a:bodyPr>
          <a:lstStyle/>
          <a:p>
            <a:r>
              <a:rPr lang="en-US" sz="2000" cap="none" dirty="0">
                <a:latin typeface="+mn-lt"/>
              </a:rPr>
              <a:t>Question</a:t>
            </a:r>
            <a:r>
              <a:rPr lang="en-US" sz="1600" cap="none" dirty="0">
                <a:latin typeface="+mn-lt"/>
              </a:rPr>
              <a:t> 5: How “volatile acidity” is impacting wines quality</a:t>
            </a:r>
          </a:p>
        </p:txBody>
      </p:sp>
      <p:sp>
        <p:nvSpPr>
          <p:cNvPr id="3" name="Content Placeholder 2">
            <a:extLst>
              <a:ext uri="{FF2B5EF4-FFF2-40B4-BE49-F238E27FC236}">
                <a16:creationId xmlns:a16="http://schemas.microsoft.com/office/drawing/2014/main" id="{18E2C200-1438-44A8-89D9-EDC891B4C12C}"/>
              </a:ext>
            </a:extLst>
          </p:cNvPr>
          <p:cNvSpPr>
            <a:spLocks noGrp="1"/>
          </p:cNvSpPr>
          <p:nvPr>
            <p:ph idx="1"/>
          </p:nvPr>
        </p:nvSpPr>
        <p:spPr>
          <a:xfrm>
            <a:off x="1251678" y="1230923"/>
            <a:ext cx="10178322" cy="5521569"/>
          </a:xfrm>
        </p:spPr>
        <p:txBody>
          <a:bodyPr/>
          <a:lstStyle/>
          <a:p>
            <a:r>
              <a:rPr lang="en-US" dirty="0"/>
              <a:t>Approach: </a:t>
            </a:r>
            <a:r>
              <a:rPr lang="en-US" sz="1600" dirty="0"/>
              <a:t>find volatile acidity’s distribution pattern for different type of wines </a:t>
            </a:r>
          </a:p>
          <a:p>
            <a:r>
              <a:rPr lang="en-US" dirty="0"/>
              <a:t>Findings &amp; Visualizations: box plot of “volatile acidity” vs quality is clearly showing that as quality increases volatile acidity’s content decreases </a:t>
            </a:r>
            <a:r>
              <a:rPr lang="en-US" dirty="0" err="1"/>
              <a:t>ie</a:t>
            </a:r>
            <a:r>
              <a:rPr lang="en-US" dirty="0"/>
              <a:t>, premium wines are having less volatile acidity and it is around 0.4.</a:t>
            </a:r>
          </a:p>
        </p:txBody>
      </p:sp>
      <p:pic>
        <p:nvPicPr>
          <p:cNvPr id="4" name="Picture 3">
            <a:extLst>
              <a:ext uri="{FF2B5EF4-FFF2-40B4-BE49-F238E27FC236}">
                <a16:creationId xmlns:a16="http://schemas.microsoft.com/office/drawing/2014/main" id="{38D10C66-F9AA-49FE-85A3-B86EAD792672}"/>
              </a:ext>
            </a:extLst>
          </p:cNvPr>
          <p:cNvPicPr>
            <a:picLocks noChangeAspect="1"/>
          </p:cNvPicPr>
          <p:nvPr/>
        </p:nvPicPr>
        <p:blipFill>
          <a:blip r:embed="rId2"/>
          <a:stretch>
            <a:fillRect/>
          </a:stretch>
        </p:blipFill>
        <p:spPr>
          <a:xfrm>
            <a:off x="6340839" y="3077673"/>
            <a:ext cx="5451902" cy="3709988"/>
          </a:xfrm>
          <a:prstGeom prst="rect">
            <a:avLst/>
          </a:prstGeom>
        </p:spPr>
      </p:pic>
    </p:spTree>
    <p:extLst>
      <p:ext uri="{BB962C8B-B14F-4D97-AF65-F5344CB8AC3E}">
        <p14:creationId xmlns:p14="http://schemas.microsoft.com/office/powerpoint/2010/main" val="370551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928-58F7-47FF-A464-5C624BF71D73}"/>
              </a:ext>
            </a:extLst>
          </p:cNvPr>
          <p:cNvSpPr>
            <a:spLocks noGrp="1"/>
          </p:cNvSpPr>
          <p:nvPr>
            <p:ph type="title"/>
          </p:nvPr>
        </p:nvSpPr>
        <p:spPr>
          <a:xfrm>
            <a:off x="1251678" y="382385"/>
            <a:ext cx="10178322" cy="813369"/>
          </a:xfrm>
        </p:spPr>
        <p:txBody>
          <a:bodyPr>
            <a:normAutofit/>
          </a:bodyPr>
          <a:lstStyle/>
          <a:p>
            <a:r>
              <a:rPr lang="en-US" sz="2000" cap="none" dirty="0">
                <a:latin typeface="+mn-lt"/>
              </a:rPr>
              <a:t>Question</a:t>
            </a:r>
            <a:r>
              <a:rPr lang="en-US" sz="1600" cap="none" dirty="0">
                <a:latin typeface="+mn-lt"/>
              </a:rPr>
              <a:t> 6: How “citric Acid” is impacting wine quality</a:t>
            </a:r>
          </a:p>
        </p:txBody>
      </p:sp>
      <p:sp>
        <p:nvSpPr>
          <p:cNvPr id="3" name="Content Placeholder 2">
            <a:extLst>
              <a:ext uri="{FF2B5EF4-FFF2-40B4-BE49-F238E27FC236}">
                <a16:creationId xmlns:a16="http://schemas.microsoft.com/office/drawing/2014/main" id="{18E2C200-1438-44A8-89D9-EDC891B4C12C}"/>
              </a:ext>
            </a:extLst>
          </p:cNvPr>
          <p:cNvSpPr>
            <a:spLocks noGrp="1"/>
          </p:cNvSpPr>
          <p:nvPr>
            <p:ph idx="1"/>
          </p:nvPr>
        </p:nvSpPr>
        <p:spPr>
          <a:xfrm>
            <a:off x="1251678" y="1230923"/>
            <a:ext cx="10178322" cy="5521569"/>
          </a:xfrm>
        </p:spPr>
        <p:txBody>
          <a:bodyPr/>
          <a:lstStyle/>
          <a:p>
            <a:r>
              <a:rPr lang="en-US" dirty="0"/>
              <a:t>Approach: create a box plot for citric acid</a:t>
            </a:r>
          </a:p>
          <a:p>
            <a:r>
              <a:rPr lang="en-US" dirty="0"/>
              <a:t>Findings &amp; Visualizations: from the box plot is clearly visible that Citric Acid content is higher in premium wines than average and faulty wines. The range of citric acid in premium wine are varying between 0.4 to 0.5  </a:t>
            </a:r>
          </a:p>
        </p:txBody>
      </p:sp>
      <p:pic>
        <p:nvPicPr>
          <p:cNvPr id="6" name="Picture 5">
            <a:extLst>
              <a:ext uri="{FF2B5EF4-FFF2-40B4-BE49-F238E27FC236}">
                <a16:creationId xmlns:a16="http://schemas.microsoft.com/office/drawing/2014/main" id="{436D374F-B359-4014-9D76-E1C139DBA7B6}"/>
              </a:ext>
            </a:extLst>
          </p:cNvPr>
          <p:cNvPicPr>
            <a:picLocks noChangeAspect="1"/>
          </p:cNvPicPr>
          <p:nvPr/>
        </p:nvPicPr>
        <p:blipFill>
          <a:blip r:embed="rId2"/>
          <a:stretch>
            <a:fillRect/>
          </a:stretch>
        </p:blipFill>
        <p:spPr>
          <a:xfrm>
            <a:off x="6512442" y="3277698"/>
            <a:ext cx="5257915" cy="3509963"/>
          </a:xfrm>
          <a:prstGeom prst="rect">
            <a:avLst/>
          </a:prstGeom>
        </p:spPr>
      </p:pic>
    </p:spTree>
    <p:extLst>
      <p:ext uri="{BB962C8B-B14F-4D97-AF65-F5344CB8AC3E}">
        <p14:creationId xmlns:p14="http://schemas.microsoft.com/office/powerpoint/2010/main" val="226634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928-58F7-47FF-A464-5C624BF71D73}"/>
              </a:ext>
            </a:extLst>
          </p:cNvPr>
          <p:cNvSpPr>
            <a:spLocks noGrp="1"/>
          </p:cNvSpPr>
          <p:nvPr>
            <p:ph type="title"/>
          </p:nvPr>
        </p:nvSpPr>
        <p:spPr>
          <a:xfrm>
            <a:off x="1251678" y="382385"/>
            <a:ext cx="10178322" cy="813369"/>
          </a:xfrm>
        </p:spPr>
        <p:txBody>
          <a:bodyPr>
            <a:normAutofit/>
          </a:bodyPr>
          <a:lstStyle/>
          <a:p>
            <a:r>
              <a:rPr lang="en-US" sz="2000" cap="none" dirty="0">
                <a:latin typeface="+mn-lt"/>
              </a:rPr>
              <a:t>Question</a:t>
            </a:r>
            <a:r>
              <a:rPr lang="en-US" sz="1600" cap="none" dirty="0">
                <a:latin typeface="+mn-lt"/>
              </a:rPr>
              <a:t> 7: How “Density” is impacting wine quality</a:t>
            </a:r>
          </a:p>
        </p:txBody>
      </p:sp>
      <p:sp>
        <p:nvSpPr>
          <p:cNvPr id="3" name="Content Placeholder 2">
            <a:extLst>
              <a:ext uri="{FF2B5EF4-FFF2-40B4-BE49-F238E27FC236}">
                <a16:creationId xmlns:a16="http://schemas.microsoft.com/office/drawing/2014/main" id="{18E2C200-1438-44A8-89D9-EDC891B4C12C}"/>
              </a:ext>
            </a:extLst>
          </p:cNvPr>
          <p:cNvSpPr>
            <a:spLocks noGrp="1"/>
          </p:cNvSpPr>
          <p:nvPr>
            <p:ph idx="1"/>
          </p:nvPr>
        </p:nvSpPr>
        <p:spPr>
          <a:xfrm>
            <a:off x="1251678" y="1230923"/>
            <a:ext cx="10178322" cy="5521569"/>
          </a:xfrm>
        </p:spPr>
        <p:txBody>
          <a:bodyPr/>
          <a:lstStyle/>
          <a:p>
            <a:r>
              <a:rPr lang="en-US" dirty="0"/>
              <a:t>Approach: create a box plot for “density”</a:t>
            </a:r>
          </a:p>
          <a:p>
            <a:r>
              <a:rPr lang="en-US" dirty="0"/>
              <a:t>Findings &amp; Visualizations: from the box plot is clearly visible that density in premium wines are lower than other type o wines. The range of density in premium wine are varying between 0.997 to 0.994  </a:t>
            </a:r>
          </a:p>
        </p:txBody>
      </p:sp>
      <p:pic>
        <p:nvPicPr>
          <p:cNvPr id="4" name="Picture 3">
            <a:extLst>
              <a:ext uri="{FF2B5EF4-FFF2-40B4-BE49-F238E27FC236}">
                <a16:creationId xmlns:a16="http://schemas.microsoft.com/office/drawing/2014/main" id="{1AAECD76-DD71-4106-BCAB-91CAB1620031}"/>
              </a:ext>
            </a:extLst>
          </p:cNvPr>
          <p:cNvPicPr>
            <a:picLocks noChangeAspect="1"/>
          </p:cNvPicPr>
          <p:nvPr/>
        </p:nvPicPr>
        <p:blipFill>
          <a:blip r:embed="rId2"/>
          <a:stretch>
            <a:fillRect/>
          </a:stretch>
        </p:blipFill>
        <p:spPr>
          <a:xfrm>
            <a:off x="6096000" y="3082436"/>
            <a:ext cx="5765273" cy="3705225"/>
          </a:xfrm>
          <a:prstGeom prst="rect">
            <a:avLst/>
          </a:prstGeom>
        </p:spPr>
      </p:pic>
    </p:spTree>
    <p:extLst>
      <p:ext uri="{BB962C8B-B14F-4D97-AF65-F5344CB8AC3E}">
        <p14:creationId xmlns:p14="http://schemas.microsoft.com/office/powerpoint/2010/main" val="3415812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928-58F7-47FF-A464-5C624BF71D73}"/>
              </a:ext>
            </a:extLst>
          </p:cNvPr>
          <p:cNvSpPr>
            <a:spLocks noGrp="1"/>
          </p:cNvSpPr>
          <p:nvPr>
            <p:ph type="title"/>
          </p:nvPr>
        </p:nvSpPr>
        <p:spPr>
          <a:xfrm>
            <a:off x="1251678" y="382385"/>
            <a:ext cx="10178322" cy="813369"/>
          </a:xfrm>
        </p:spPr>
        <p:txBody>
          <a:bodyPr>
            <a:normAutofit/>
          </a:bodyPr>
          <a:lstStyle/>
          <a:p>
            <a:r>
              <a:rPr lang="en-US" sz="2000" cap="none" dirty="0">
                <a:latin typeface="+mn-lt"/>
              </a:rPr>
              <a:t>Question</a:t>
            </a:r>
            <a:r>
              <a:rPr lang="en-US" sz="1600" cap="none" dirty="0">
                <a:latin typeface="+mn-lt"/>
              </a:rPr>
              <a:t> 8: fixed acidity is having linear relation with density and ph. Are the impacting wine quality too?</a:t>
            </a:r>
          </a:p>
        </p:txBody>
      </p:sp>
      <p:sp>
        <p:nvSpPr>
          <p:cNvPr id="3" name="Content Placeholder 2">
            <a:extLst>
              <a:ext uri="{FF2B5EF4-FFF2-40B4-BE49-F238E27FC236}">
                <a16:creationId xmlns:a16="http://schemas.microsoft.com/office/drawing/2014/main" id="{18E2C200-1438-44A8-89D9-EDC891B4C12C}"/>
              </a:ext>
            </a:extLst>
          </p:cNvPr>
          <p:cNvSpPr>
            <a:spLocks noGrp="1"/>
          </p:cNvSpPr>
          <p:nvPr>
            <p:ph idx="1"/>
          </p:nvPr>
        </p:nvSpPr>
        <p:spPr>
          <a:xfrm>
            <a:off x="1251678" y="1230923"/>
            <a:ext cx="10178322" cy="5521569"/>
          </a:xfrm>
        </p:spPr>
        <p:txBody>
          <a:bodyPr/>
          <a:lstStyle/>
          <a:p>
            <a:r>
              <a:rPr lang="en-US" dirty="0"/>
              <a:t>Approach: create a scattered plot between Fixed Acidity and Density and observe the trend.</a:t>
            </a:r>
          </a:p>
          <a:p>
            <a:r>
              <a:rPr lang="en-US" dirty="0"/>
              <a:t>Findings &amp; Visualizations: From visualization it is clear that though </a:t>
            </a:r>
            <a:r>
              <a:rPr lang="en-US" dirty="0" err="1"/>
              <a:t>ph</a:t>
            </a:r>
            <a:r>
              <a:rPr lang="en-US" dirty="0"/>
              <a:t> and density are having linear dependencies but it is not same for all three types of wines. </a:t>
            </a:r>
          </a:p>
        </p:txBody>
      </p:sp>
      <p:pic>
        <p:nvPicPr>
          <p:cNvPr id="4" name="Picture 3">
            <a:extLst>
              <a:ext uri="{FF2B5EF4-FFF2-40B4-BE49-F238E27FC236}">
                <a16:creationId xmlns:a16="http://schemas.microsoft.com/office/drawing/2014/main" id="{3C657883-180D-441B-ABC7-A3A7C5AEE8C0}"/>
              </a:ext>
            </a:extLst>
          </p:cNvPr>
          <p:cNvPicPr>
            <a:picLocks noChangeAspect="1"/>
          </p:cNvPicPr>
          <p:nvPr/>
        </p:nvPicPr>
        <p:blipFill>
          <a:blip r:embed="rId2"/>
          <a:stretch>
            <a:fillRect/>
          </a:stretch>
        </p:blipFill>
        <p:spPr>
          <a:xfrm>
            <a:off x="985837" y="2923574"/>
            <a:ext cx="6886576" cy="2136266"/>
          </a:xfrm>
          <a:prstGeom prst="rect">
            <a:avLst/>
          </a:prstGeom>
        </p:spPr>
      </p:pic>
      <p:pic>
        <p:nvPicPr>
          <p:cNvPr id="5" name="Picture 4">
            <a:extLst>
              <a:ext uri="{FF2B5EF4-FFF2-40B4-BE49-F238E27FC236}">
                <a16:creationId xmlns:a16="http://schemas.microsoft.com/office/drawing/2014/main" id="{FC24FC2D-41A0-4822-BE15-8B3CF6E44C34}"/>
              </a:ext>
            </a:extLst>
          </p:cNvPr>
          <p:cNvPicPr>
            <a:picLocks noChangeAspect="1"/>
          </p:cNvPicPr>
          <p:nvPr/>
        </p:nvPicPr>
        <p:blipFill>
          <a:blip r:embed="rId3"/>
          <a:stretch>
            <a:fillRect/>
          </a:stretch>
        </p:blipFill>
        <p:spPr>
          <a:xfrm>
            <a:off x="8066817" y="2923574"/>
            <a:ext cx="3676397" cy="2758068"/>
          </a:xfrm>
          <a:prstGeom prst="rect">
            <a:avLst/>
          </a:prstGeom>
        </p:spPr>
      </p:pic>
    </p:spTree>
    <p:extLst>
      <p:ext uri="{BB962C8B-B14F-4D97-AF65-F5344CB8AC3E}">
        <p14:creationId xmlns:p14="http://schemas.microsoft.com/office/powerpoint/2010/main" val="404051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928-58F7-47FF-A464-5C624BF71D73}"/>
              </a:ext>
            </a:extLst>
          </p:cNvPr>
          <p:cNvSpPr>
            <a:spLocks noGrp="1"/>
          </p:cNvSpPr>
          <p:nvPr>
            <p:ph type="title"/>
          </p:nvPr>
        </p:nvSpPr>
        <p:spPr>
          <a:xfrm>
            <a:off x="1251678" y="382385"/>
            <a:ext cx="10178322" cy="813369"/>
          </a:xfrm>
        </p:spPr>
        <p:txBody>
          <a:bodyPr>
            <a:normAutofit/>
          </a:bodyPr>
          <a:lstStyle/>
          <a:p>
            <a:r>
              <a:rPr lang="en-US" sz="2000" cap="none" dirty="0">
                <a:latin typeface="+mn-lt"/>
              </a:rPr>
              <a:t>Question</a:t>
            </a:r>
            <a:r>
              <a:rPr lang="en-US" sz="1600" cap="none" dirty="0">
                <a:latin typeface="+mn-lt"/>
              </a:rPr>
              <a:t> 9:How alcohol and volatile acidity is impacting wine quality as both are having positive and negative correlation with quality respectively.  </a:t>
            </a:r>
          </a:p>
        </p:txBody>
      </p:sp>
      <p:sp>
        <p:nvSpPr>
          <p:cNvPr id="3" name="Content Placeholder 2">
            <a:extLst>
              <a:ext uri="{FF2B5EF4-FFF2-40B4-BE49-F238E27FC236}">
                <a16:creationId xmlns:a16="http://schemas.microsoft.com/office/drawing/2014/main" id="{18E2C200-1438-44A8-89D9-EDC891B4C12C}"/>
              </a:ext>
            </a:extLst>
          </p:cNvPr>
          <p:cNvSpPr>
            <a:spLocks noGrp="1"/>
          </p:cNvSpPr>
          <p:nvPr>
            <p:ph idx="1"/>
          </p:nvPr>
        </p:nvSpPr>
        <p:spPr>
          <a:xfrm>
            <a:off x="1251678" y="1230923"/>
            <a:ext cx="10178322" cy="5521569"/>
          </a:xfrm>
        </p:spPr>
        <p:txBody>
          <a:bodyPr/>
          <a:lstStyle/>
          <a:p>
            <a:r>
              <a:rPr lang="en-US" dirty="0"/>
              <a:t>Approach: Draw a scattered plot between alcohol and volatile acidity and observe their dependency for different quality types</a:t>
            </a:r>
          </a:p>
          <a:p>
            <a:r>
              <a:rPr lang="en-US" dirty="0"/>
              <a:t>Findings &amp; Visualizations: from the graph it is clear that alcohol content are varying for average and premium wines but volatile acidity is almost constant for both. </a:t>
            </a:r>
          </a:p>
        </p:txBody>
      </p:sp>
      <p:pic>
        <p:nvPicPr>
          <p:cNvPr id="4" name="Picture 3">
            <a:extLst>
              <a:ext uri="{FF2B5EF4-FFF2-40B4-BE49-F238E27FC236}">
                <a16:creationId xmlns:a16="http://schemas.microsoft.com/office/drawing/2014/main" id="{51A6B596-96CF-47CB-B21F-2EF45B8DC088}"/>
              </a:ext>
            </a:extLst>
          </p:cNvPr>
          <p:cNvPicPr>
            <a:picLocks noChangeAspect="1"/>
          </p:cNvPicPr>
          <p:nvPr/>
        </p:nvPicPr>
        <p:blipFill>
          <a:blip r:embed="rId2"/>
          <a:stretch>
            <a:fillRect/>
          </a:stretch>
        </p:blipFill>
        <p:spPr>
          <a:xfrm>
            <a:off x="1443897" y="3154592"/>
            <a:ext cx="9614628" cy="3633069"/>
          </a:xfrm>
          <a:prstGeom prst="rect">
            <a:avLst/>
          </a:prstGeom>
        </p:spPr>
      </p:pic>
    </p:spTree>
    <p:extLst>
      <p:ext uri="{BB962C8B-B14F-4D97-AF65-F5344CB8AC3E}">
        <p14:creationId xmlns:p14="http://schemas.microsoft.com/office/powerpoint/2010/main" val="20090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DCFD-FBD5-42B2-8E54-B0B545A9C03D}"/>
              </a:ext>
            </a:extLst>
          </p:cNvPr>
          <p:cNvSpPr>
            <a:spLocks noGrp="1"/>
          </p:cNvSpPr>
          <p:nvPr>
            <p:ph type="title"/>
          </p:nvPr>
        </p:nvSpPr>
        <p:spPr>
          <a:xfrm>
            <a:off x="1251678" y="382385"/>
            <a:ext cx="10178322" cy="874915"/>
          </a:xfrm>
        </p:spPr>
        <p:txBody>
          <a:bodyPr>
            <a:normAutofit/>
          </a:bodyPr>
          <a:lstStyle/>
          <a:p>
            <a:r>
              <a:rPr lang="en-US" sz="3600" cap="none" dirty="0"/>
              <a:t>Domain &amp; Topic Of Project</a:t>
            </a:r>
          </a:p>
        </p:txBody>
      </p:sp>
      <p:sp>
        <p:nvSpPr>
          <p:cNvPr id="3" name="Content Placeholder 2">
            <a:extLst>
              <a:ext uri="{FF2B5EF4-FFF2-40B4-BE49-F238E27FC236}">
                <a16:creationId xmlns:a16="http://schemas.microsoft.com/office/drawing/2014/main" id="{0FC662C0-7B3D-492F-9C38-F9EFC89BAF5A}"/>
              </a:ext>
            </a:extLst>
          </p:cNvPr>
          <p:cNvSpPr>
            <a:spLocks noGrp="1"/>
          </p:cNvSpPr>
          <p:nvPr>
            <p:ph idx="1"/>
          </p:nvPr>
        </p:nvSpPr>
        <p:spPr>
          <a:xfrm>
            <a:off x="1251678" y="1257300"/>
            <a:ext cx="10178322" cy="5490795"/>
          </a:xfrm>
        </p:spPr>
        <p:txBody>
          <a:bodyPr/>
          <a:lstStyle/>
          <a:p>
            <a:r>
              <a:rPr lang="en-US" dirty="0"/>
              <a:t>This project is about analyzing Red wine quality which comes under food and Beverages domain. </a:t>
            </a:r>
          </a:p>
          <a:p>
            <a:r>
              <a:rPr lang="en-US" dirty="0"/>
              <a:t>ingredients’ data have been collected for different kind of wines. Which we need to analyze and find the factors which are very important for good quality wines. </a:t>
            </a:r>
          </a:p>
        </p:txBody>
      </p:sp>
    </p:spTree>
    <p:extLst>
      <p:ext uri="{BB962C8B-B14F-4D97-AF65-F5344CB8AC3E}">
        <p14:creationId xmlns:p14="http://schemas.microsoft.com/office/powerpoint/2010/main" val="178462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928-58F7-47FF-A464-5C624BF71D73}"/>
              </a:ext>
            </a:extLst>
          </p:cNvPr>
          <p:cNvSpPr>
            <a:spLocks noGrp="1"/>
          </p:cNvSpPr>
          <p:nvPr>
            <p:ph type="title"/>
          </p:nvPr>
        </p:nvSpPr>
        <p:spPr>
          <a:xfrm>
            <a:off x="1251678" y="382385"/>
            <a:ext cx="10178322" cy="813369"/>
          </a:xfrm>
        </p:spPr>
        <p:txBody>
          <a:bodyPr>
            <a:normAutofit/>
          </a:bodyPr>
          <a:lstStyle/>
          <a:p>
            <a:r>
              <a:rPr lang="en-US" sz="3600" cap="none" dirty="0"/>
              <a:t>Project Description</a:t>
            </a:r>
          </a:p>
        </p:txBody>
      </p:sp>
      <p:sp>
        <p:nvSpPr>
          <p:cNvPr id="3" name="Content Placeholder 2">
            <a:extLst>
              <a:ext uri="{FF2B5EF4-FFF2-40B4-BE49-F238E27FC236}">
                <a16:creationId xmlns:a16="http://schemas.microsoft.com/office/drawing/2014/main" id="{18E2C200-1438-44A8-89D9-EDC891B4C12C}"/>
              </a:ext>
            </a:extLst>
          </p:cNvPr>
          <p:cNvSpPr>
            <a:spLocks noGrp="1"/>
          </p:cNvSpPr>
          <p:nvPr>
            <p:ph idx="1"/>
          </p:nvPr>
        </p:nvSpPr>
        <p:spPr>
          <a:xfrm>
            <a:off x="1251678" y="1230923"/>
            <a:ext cx="10178322" cy="5521569"/>
          </a:xfrm>
        </p:spPr>
        <p:txBody>
          <a:bodyPr/>
          <a:lstStyle/>
          <a:p>
            <a:r>
              <a:rPr lang="en-US" dirty="0"/>
              <a:t>In this project we are going to analyze different attributes provided in data set to determine which attributes are impacting wine’s quality. </a:t>
            </a:r>
          </a:p>
          <a:p>
            <a:r>
              <a:rPr lang="en-US" dirty="0"/>
              <a:t>In This project we are going to perform following tasks:</a:t>
            </a:r>
          </a:p>
          <a:p>
            <a:pPr lvl="1"/>
            <a:r>
              <a:rPr lang="en-US" dirty="0"/>
              <a:t>Data extraction : from given dataset </a:t>
            </a:r>
          </a:p>
          <a:p>
            <a:pPr lvl="1"/>
            <a:r>
              <a:rPr lang="en-US" dirty="0"/>
              <a:t>Data pre-processing:</a:t>
            </a:r>
          </a:p>
          <a:p>
            <a:pPr lvl="2"/>
            <a:r>
              <a:rPr lang="en-US" dirty="0"/>
              <a:t>Cleaning data – removing invalid values/ duplicate records</a:t>
            </a:r>
          </a:p>
          <a:p>
            <a:pPr lvl="2"/>
            <a:r>
              <a:rPr lang="en-US" dirty="0"/>
              <a:t>Filling / removing missing data </a:t>
            </a:r>
          </a:p>
          <a:p>
            <a:pPr lvl="2"/>
            <a:r>
              <a:rPr lang="en-US" dirty="0"/>
              <a:t>Create new column </a:t>
            </a:r>
          </a:p>
          <a:p>
            <a:pPr lvl="2"/>
            <a:r>
              <a:rPr lang="en-US" dirty="0"/>
              <a:t>Modify existing columns</a:t>
            </a:r>
          </a:p>
          <a:p>
            <a:pPr lvl="1"/>
            <a:r>
              <a:rPr lang="en-US" dirty="0"/>
              <a:t>Visualization</a:t>
            </a:r>
          </a:p>
          <a:p>
            <a:pPr lvl="1"/>
            <a:r>
              <a:rPr lang="en-US" dirty="0"/>
              <a:t>Data Exploratory Analysis</a:t>
            </a:r>
          </a:p>
        </p:txBody>
      </p:sp>
    </p:spTree>
    <p:extLst>
      <p:ext uri="{BB962C8B-B14F-4D97-AF65-F5344CB8AC3E}">
        <p14:creationId xmlns:p14="http://schemas.microsoft.com/office/powerpoint/2010/main" val="305926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928-58F7-47FF-A464-5C624BF71D73}"/>
              </a:ext>
            </a:extLst>
          </p:cNvPr>
          <p:cNvSpPr>
            <a:spLocks noGrp="1"/>
          </p:cNvSpPr>
          <p:nvPr>
            <p:ph type="title"/>
          </p:nvPr>
        </p:nvSpPr>
        <p:spPr>
          <a:xfrm>
            <a:off x="1251678" y="382385"/>
            <a:ext cx="10178322" cy="813369"/>
          </a:xfrm>
        </p:spPr>
        <p:txBody>
          <a:bodyPr>
            <a:normAutofit/>
          </a:bodyPr>
          <a:lstStyle/>
          <a:p>
            <a:r>
              <a:rPr lang="en-US" sz="3600" cap="none" dirty="0"/>
              <a:t>Dataset Description</a:t>
            </a:r>
          </a:p>
        </p:txBody>
      </p:sp>
      <p:sp>
        <p:nvSpPr>
          <p:cNvPr id="3" name="Content Placeholder 2">
            <a:extLst>
              <a:ext uri="{FF2B5EF4-FFF2-40B4-BE49-F238E27FC236}">
                <a16:creationId xmlns:a16="http://schemas.microsoft.com/office/drawing/2014/main" id="{18E2C200-1438-44A8-89D9-EDC891B4C12C}"/>
              </a:ext>
            </a:extLst>
          </p:cNvPr>
          <p:cNvSpPr>
            <a:spLocks noGrp="1"/>
          </p:cNvSpPr>
          <p:nvPr>
            <p:ph idx="1"/>
          </p:nvPr>
        </p:nvSpPr>
        <p:spPr>
          <a:xfrm>
            <a:off x="1251678" y="1230923"/>
            <a:ext cx="10178322" cy="5521569"/>
          </a:xfrm>
        </p:spPr>
        <p:txBody>
          <a:bodyPr/>
          <a:lstStyle/>
          <a:p>
            <a:r>
              <a:rPr lang="en-US" dirty="0"/>
              <a:t>Given Data set (in CSV format) is having 12 attributes of a red wine.  The 12</a:t>
            </a:r>
            <a:r>
              <a:rPr lang="en-US" baseline="30000" dirty="0"/>
              <a:t>th</a:t>
            </a:r>
            <a:r>
              <a:rPr lang="en-US" dirty="0"/>
              <a:t> column “Quality” can be considered as output of other 11 attributes of a wine. </a:t>
            </a:r>
          </a:p>
          <a:p>
            <a:r>
              <a:rPr lang="en-US" dirty="0"/>
              <a:t>In given Dataset:</a:t>
            </a:r>
          </a:p>
          <a:p>
            <a:pPr lvl="1"/>
            <a:r>
              <a:rPr lang="en-US" dirty="0"/>
              <a:t>No of records: (1599, 12) – After removing Duplicates (1359,12)</a:t>
            </a:r>
          </a:p>
          <a:p>
            <a:pPr lvl="1"/>
            <a:r>
              <a:rPr lang="en-US" dirty="0"/>
              <a:t>Records with Null value: 0 </a:t>
            </a:r>
          </a:p>
          <a:p>
            <a:pPr lvl="1"/>
            <a:r>
              <a:rPr lang="en-US" dirty="0"/>
              <a:t>Data types : 11 float columns and 1 integer column</a:t>
            </a:r>
          </a:p>
          <a:p>
            <a:pPr marL="0" indent="0">
              <a:buNone/>
            </a:pPr>
            <a:endParaRPr lang="en-US" dirty="0"/>
          </a:p>
        </p:txBody>
      </p:sp>
      <p:pic>
        <p:nvPicPr>
          <p:cNvPr id="4" name="Picture 3">
            <a:extLst>
              <a:ext uri="{FF2B5EF4-FFF2-40B4-BE49-F238E27FC236}">
                <a16:creationId xmlns:a16="http://schemas.microsoft.com/office/drawing/2014/main" id="{C5F5FCE2-A9C9-42CA-80B4-F17803298145}"/>
              </a:ext>
            </a:extLst>
          </p:cNvPr>
          <p:cNvPicPr>
            <a:picLocks noChangeAspect="1"/>
          </p:cNvPicPr>
          <p:nvPr/>
        </p:nvPicPr>
        <p:blipFill rotWithShape="1">
          <a:blip r:embed="rId2"/>
          <a:srcRect l="19003"/>
          <a:stretch/>
        </p:blipFill>
        <p:spPr>
          <a:xfrm>
            <a:off x="6972300" y="3343618"/>
            <a:ext cx="4291013" cy="3371650"/>
          </a:xfrm>
          <a:prstGeom prst="rect">
            <a:avLst/>
          </a:prstGeom>
        </p:spPr>
      </p:pic>
    </p:spTree>
    <p:extLst>
      <p:ext uri="{BB962C8B-B14F-4D97-AF65-F5344CB8AC3E}">
        <p14:creationId xmlns:p14="http://schemas.microsoft.com/office/powerpoint/2010/main" val="277024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928-58F7-47FF-A464-5C624BF71D73}"/>
              </a:ext>
            </a:extLst>
          </p:cNvPr>
          <p:cNvSpPr>
            <a:spLocks noGrp="1"/>
          </p:cNvSpPr>
          <p:nvPr>
            <p:ph type="title"/>
          </p:nvPr>
        </p:nvSpPr>
        <p:spPr>
          <a:xfrm>
            <a:off x="1251678" y="382385"/>
            <a:ext cx="10178322" cy="813369"/>
          </a:xfrm>
        </p:spPr>
        <p:txBody>
          <a:bodyPr>
            <a:normAutofit/>
          </a:bodyPr>
          <a:lstStyle/>
          <a:p>
            <a:r>
              <a:rPr lang="en-US" sz="3600" cap="none" dirty="0"/>
              <a:t>Business Question Identified</a:t>
            </a:r>
          </a:p>
        </p:txBody>
      </p:sp>
      <p:sp>
        <p:nvSpPr>
          <p:cNvPr id="3" name="Content Placeholder 2">
            <a:extLst>
              <a:ext uri="{FF2B5EF4-FFF2-40B4-BE49-F238E27FC236}">
                <a16:creationId xmlns:a16="http://schemas.microsoft.com/office/drawing/2014/main" id="{18E2C200-1438-44A8-89D9-EDC891B4C12C}"/>
              </a:ext>
            </a:extLst>
          </p:cNvPr>
          <p:cNvSpPr>
            <a:spLocks noGrp="1"/>
          </p:cNvSpPr>
          <p:nvPr>
            <p:ph idx="1"/>
          </p:nvPr>
        </p:nvSpPr>
        <p:spPr>
          <a:xfrm>
            <a:off x="1251678" y="1230923"/>
            <a:ext cx="10178322" cy="5521569"/>
          </a:xfrm>
        </p:spPr>
        <p:txBody>
          <a:bodyPr/>
          <a:lstStyle/>
          <a:p>
            <a:r>
              <a:rPr lang="en-US" dirty="0"/>
              <a:t>Question 1: If there are three types of wine (quality wise) how the data distributed</a:t>
            </a:r>
          </a:p>
          <a:p>
            <a:r>
              <a:rPr lang="en-US" dirty="0"/>
              <a:t>Question 2: Which attributes are increasing quality of wines</a:t>
            </a:r>
          </a:p>
          <a:p>
            <a:r>
              <a:rPr lang="en-US" dirty="0"/>
              <a:t>Question 3: Which attributes are impacting quality of wines negatively</a:t>
            </a:r>
          </a:p>
          <a:p>
            <a:r>
              <a:rPr lang="en-US" dirty="0"/>
              <a:t>Question 4: How increase in alcohol content impacts wine quality</a:t>
            </a:r>
          </a:p>
          <a:p>
            <a:r>
              <a:rPr lang="en-US" dirty="0"/>
              <a:t>Question 5: How “volatile acidity” is impacting wines quality</a:t>
            </a:r>
          </a:p>
          <a:p>
            <a:r>
              <a:rPr lang="en-US" dirty="0"/>
              <a:t>Question 6: How “citric Acid” is impacting wine quality</a:t>
            </a:r>
          </a:p>
          <a:p>
            <a:r>
              <a:rPr lang="en-US" dirty="0"/>
              <a:t>Question 7: How “Density” is impacting wine quality</a:t>
            </a:r>
          </a:p>
          <a:p>
            <a:r>
              <a:rPr lang="en-US" dirty="0"/>
              <a:t>Question 8: fixed acidity is having linear relation with density and ph. Are the impacting wine quality too?</a:t>
            </a:r>
          </a:p>
          <a:p>
            <a:r>
              <a:rPr lang="en-US" dirty="0"/>
              <a:t>Question 9: How alcohol and volatile acidity is impacting wine quality as both are having positive and negative correlation with quality respectively.  </a:t>
            </a:r>
          </a:p>
          <a:p>
            <a:endParaRPr lang="en-US" dirty="0"/>
          </a:p>
          <a:p>
            <a:endParaRPr lang="en-US" dirty="0"/>
          </a:p>
        </p:txBody>
      </p:sp>
    </p:spTree>
    <p:extLst>
      <p:ext uri="{BB962C8B-B14F-4D97-AF65-F5344CB8AC3E}">
        <p14:creationId xmlns:p14="http://schemas.microsoft.com/office/powerpoint/2010/main" val="398999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928-58F7-47FF-A464-5C624BF71D73}"/>
              </a:ext>
            </a:extLst>
          </p:cNvPr>
          <p:cNvSpPr>
            <a:spLocks noGrp="1"/>
          </p:cNvSpPr>
          <p:nvPr>
            <p:ph type="title"/>
          </p:nvPr>
        </p:nvSpPr>
        <p:spPr>
          <a:xfrm>
            <a:off x="1251678" y="382385"/>
            <a:ext cx="10178322" cy="813369"/>
          </a:xfrm>
        </p:spPr>
        <p:txBody>
          <a:bodyPr>
            <a:normAutofit/>
          </a:bodyPr>
          <a:lstStyle/>
          <a:p>
            <a:r>
              <a:rPr lang="en-US" sz="2000" cap="none" dirty="0">
                <a:latin typeface="+mn-lt"/>
              </a:rPr>
              <a:t>Question</a:t>
            </a:r>
            <a:r>
              <a:rPr lang="en-US" sz="1600" cap="none" dirty="0">
                <a:latin typeface="+mn-lt"/>
              </a:rPr>
              <a:t> 1</a:t>
            </a:r>
            <a:r>
              <a:rPr lang="en-US" sz="2000" cap="none" dirty="0">
                <a:latin typeface="+mn-lt"/>
              </a:rPr>
              <a:t>: If there are three types of wine (quality wise) how the data distributed</a:t>
            </a:r>
          </a:p>
        </p:txBody>
      </p:sp>
      <p:sp>
        <p:nvSpPr>
          <p:cNvPr id="3" name="Content Placeholder 2">
            <a:extLst>
              <a:ext uri="{FF2B5EF4-FFF2-40B4-BE49-F238E27FC236}">
                <a16:creationId xmlns:a16="http://schemas.microsoft.com/office/drawing/2014/main" id="{18E2C200-1438-44A8-89D9-EDC891B4C12C}"/>
              </a:ext>
            </a:extLst>
          </p:cNvPr>
          <p:cNvSpPr>
            <a:spLocks noGrp="1"/>
          </p:cNvSpPr>
          <p:nvPr>
            <p:ph idx="1"/>
          </p:nvPr>
        </p:nvSpPr>
        <p:spPr>
          <a:xfrm>
            <a:off x="1251678" y="1230923"/>
            <a:ext cx="10178322" cy="5521569"/>
          </a:xfrm>
        </p:spPr>
        <p:txBody>
          <a:bodyPr/>
          <a:lstStyle/>
          <a:p>
            <a:r>
              <a:rPr lang="en-US" dirty="0"/>
              <a:t>Approach:  Assigning 3 different Quality Labels based on wine quality ratings</a:t>
            </a:r>
          </a:p>
          <a:p>
            <a:pPr lvl="1"/>
            <a:r>
              <a:rPr lang="en-US" dirty="0"/>
              <a:t>Faulty:  for wines which are having quality rating 4 or below, </a:t>
            </a:r>
          </a:p>
          <a:p>
            <a:pPr lvl="1"/>
            <a:r>
              <a:rPr lang="en-US" dirty="0"/>
              <a:t>Average: For wine rating greater than 4 and less than 7 </a:t>
            </a:r>
            <a:r>
              <a:rPr lang="en-US" dirty="0" err="1"/>
              <a:t>ie</a:t>
            </a:r>
            <a:r>
              <a:rPr lang="en-US" dirty="0"/>
              <a:t>, 5 &amp; 6</a:t>
            </a:r>
          </a:p>
          <a:p>
            <a:pPr lvl="1"/>
            <a:r>
              <a:rPr lang="en-US" dirty="0"/>
              <a:t>Premium: for wine rating 7 or above </a:t>
            </a:r>
          </a:p>
          <a:p>
            <a:r>
              <a:rPr lang="en-US" dirty="0"/>
              <a:t>Findings &amp; Visualizations: </a:t>
            </a:r>
          </a:p>
          <a:p>
            <a:pPr lvl="1"/>
            <a:r>
              <a:rPr lang="en-US" dirty="0"/>
              <a:t>Most of collected data are having average quality wines </a:t>
            </a:r>
          </a:p>
        </p:txBody>
      </p:sp>
      <p:pic>
        <p:nvPicPr>
          <p:cNvPr id="5" name="Picture 4">
            <a:extLst>
              <a:ext uri="{FF2B5EF4-FFF2-40B4-BE49-F238E27FC236}">
                <a16:creationId xmlns:a16="http://schemas.microsoft.com/office/drawing/2014/main" id="{8A45A899-47C4-49D3-A8F7-2AEBAA4B3719}"/>
              </a:ext>
            </a:extLst>
          </p:cNvPr>
          <p:cNvPicPr>
            <a:picLocks noChangeAspect="1"/>
          </p:cNvPicPr>
          <p:nvPr/>
        </p:nvPicPr>
        <p:blipFill>
          <a:blip r:embed="rId2"/>
          <a:stretch>
            <a:fillRect/>
          </a:stretch>
        </p:blipFill>
        <p:spPr>
          <a:xfrm>
            <a:off x="1352813" y="3759916"/>
            <a:ext cx="8410312" cy="2992575"/>
          </a:xfrm>
          <a:prstGeom prst="rect">
            <a:avLst/>
          </a:prstGeom>
        </p:spPr>
      </p:pic>
    </p:spTree>
    <p:extLst>
      <p:ext uri="{BB962C8B-B14F-4D97-AF65-F5344CB8AC3E}">
        <p14:creationId xmlns:p14="http://schemas.microsoft.com/office/powerpoint/2010/main" val="262632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928-58F7-47FF-A464-5C624BF71D73}"/>
              </a:ext>
            </a:extLst>
          </p:cNvPr>
          <p:cNvSpPr>
            <a:spLocks noGrp="1"/>
          </p:cNvSpPr>
          <p:nvPr>
            <p:ph type="title"/>
          </p:nvPr>
        </p:nvSpPr>
        <p:spPr>
          <a:xfrm>
            <a:off x="1251678" y="382385"/>
            <a:ext cx="10178322" cy="813369"/>
          </a:xfrm>
        </p:spPr>
        <p:txBody>
          <a:bodyPr>
            <a:normAutofit/>
          </a:bodyPr>
          <a:lstStyle/>
          <a:p>
            <a:r>
              <a:rPr lang="en-US" sz="2000" cap="none" dirty="0">
                <a:latin typeface="+mn-lt"/>
              </a:rPr>
              <a:t>Question</a:t>
            </a:r>
            <a:r>
              <a:rPr lang="en-US" sz="1600" cap="none" dirty="0">
                <a:latin typeface="+mn-lt"/>
              </a:rPr>
              <a:t> 2:Which attributes are increasing quality of wines</a:t>
            </a:r>
          </a:p>
        </p:txBody>
      </p:sp>
      <p:sp>
        <p:nvSpPr>
          <p:cNvPr id="3" name="Content Placeholder 2">
            <a:extLst>
              <a:ext uri="{FF2B5EF4-FFF2-40B4-BE49-F238E27FC236}">
                <a16:creationId xmlns:a16="http://schemas.microsoft.com/office/drawing/2014/main" id="{18E2C200-1438-44A8-89D9-EDC891B4C12C}"/>
              </a:ext>
            </a:extLst>
          </p:cNvPr>
          <p:cNvSpPr>
            <a:spLocks noGrp="1"/>
          </p:cNvSpPr>
          <p:nvPr>
            <p:ph idx="1"/>
          </p:nvPr>
        </p:nvSpPr>
        <p:spPr>
          <a:xfrm>
            <a:off x="1251678" y="1230923"/>
            <a:ext cx="10178322" cy="5521569"/>
          </a:xfrm>
        </p:spPr>
        <p:txBody>
          <a:bodyPr/>
          <a:lstStyle/>
          <a:p>
            <a:r>
              <a:rPr lang="en-US" u="sng" dirty="0"/>
              <a:t>Approach: </a:t>
            </a:r>
            <a:r>
              <a:rPr lang="en-US" dirty="0"/>
              <a:t>Find the correlation between quality and other attributes</a:t>
            </a:r>
          </a:p>
          <a:p>
            <a:r>
              <a:rPr lang="en-US" u="sng" dirty="0"/>
              <a:t>Findings &amp; Visualizations: </a:t>
            </a:r>
            <a:r>
              <a:rPr lang="en-US" dirty="0"/>
              <a:t>after calculating correlation between attributes we found that Alcohol, sulphates an citric acid are positively impacting wines quality </a:t>
            </a:r>
          </a:p>
        </p:txBody>
      </p:sp>
      <p:pic>
        <p:nvPicPr>
          <p:cNvPr id="4" name="Picture 3">
            <a:extLst>
              <a:ext uri="{FF2B5EF4-FFF2-40B4-BE49-F238E27FC236}">
                <a16:creationId xmlns:a16="http://schemas.microsoft.com/office/drawing/2014/main" id="{83A501D2-845F-4E7D-8EE7-2B53E070B22C}"/>
              </a:ext>
            </a:extLst>
          </p:cNvPr>
          <p:cNvPicPr>
            <a:picLocks noChangeAspect="1"/>
          </p:cNvPicPr>
          <p:nvPr/>
        </p:nvPicPr>
        <p:blipFill>
          <a:blip r:embed="rId2"/>
          <a:stretch>
            <a:fillRect/>
          </a:stretch>
        </p:blipFill>
        <p:spPr>
          <a:xfrm>
            <a:off x="8116855" y="2628900"/>
            <a:ext cx="3632233" cy="3337114"/>
          </a:xfrm>
          <a:prstGeom prst="rect">
            <a:avLst/>
          </a:prstGeom>
        </p:spPr>
      </p:pic>
      <p:pic>
        <p:nvPicPr>
          <p:cNvPr id="5" name="Picture 4">
            <a:extLst>
              <a:ext uri="{FF2B5EF4-FFF2-40B4-BE49-F238E27FC236}">
                <a16:creationId xmlns:a16="http://schemas.microsoft.com/office/drawing/2014/main" id="{A70155D1-A7FE-4953-BA53-42FBF68D2FF7}"/>
              </a:ext>
            </a:extLst>
          </p:cNvPr>
          <p:cNvPicPr>
            <a:picLocks noChangeAspect="1"/>
          </p:cNvPicPr>
          <p:nvPr/>
        </p:nvPicPr>
        <p:blipFill>
          <a:blip r:embed="rId3"/>
          <a:stretch>
            <a:fillRect/>
          </a:stretch>
        </p:blipFill>
        <p:spPr>
          <a:xfrm>
            <a:off x="1230418" y="2534748"/>
            <a:ext cx="5370116" cy="4252913"/>
          </a:xfrm>
          <a:prstGeom prst="rect">
            <a:avLst/>
          </a:prstGeom>
        </p:spPr>
      </p:pic>
    </p:spTree>
    <p:extLst>
      <p:ext uri="{BB962C8B-B14F-4D97-AF65-F5344CB8AC3E}">
        <p14:creationId xmlns:p14="http://schemas.microsoft.com/office/powerpoint/2010/main" val="113899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928-58F7-47FF-A464-5C624BF71D73}"/>
              </a:ext>
            </a:extLst>
          </p:cNvPr>
          <p:cNvSpPr>
            <a:spLocks noGrp="1"/>
          </p:cNvSpPr>
          <p:nvPr>
            <p:ph type="title"/>
          </p:nvPr>
        </p:nvSpPr>
        <p:spPr>
          <a:xfrm>
            <a:off x="1251678" y="382385"/>
            <a:ext cx="10178322" cy="813369"/>
          </a:xfrm>
        </p:spPr>
        <p:txBody>
          <a:bodyPr>
            <a:normAutofit/>
          </a:bodyPr>
          <a:lstStyle/>
          <a:p>
            <a:r>
              <a:rPr lang="en-US" sz="2000" cap="none" dirty="0">
                <a:latin typeface="+mn-lt"/>
              </a:rPr>
              <a:t>Question</a:t>
            </a:r>
            <a:r>
              <a:rPr lang="en-US" sz="1600" cap="none" dirty="0">
                <a:latin typeface="+mn-lt"/>
              </a:rPr>
              <a:t> 3:Which attributes are impacting quality of wines negatively</a:t>
            </a:r>
          </a:p>
        </p:txBody>
      </p:sp>
      <p:sp>
        <p:nvSpPr>
          <p:cNvPr id="3" name="Content Placeholder 2">
            <a:extLst>
              <a:ext uri="{FF2B5EF4-FFF2-40B4-BE49-F238E27FC236}">
                <a16:creationId xmlns:a16="http://schemas.microsoft.com/office/drawing/2014/main" id="{18E2C200-1438-44A8-89D9-EDC891B4C12C}"/>
              </a:ext>
            </a:extLst>
          </p:cNvPr>
          <p:cNvSpPr>
            <a:spLocks noGrp="1"/>
          </p:cNvSpPr>
          <p:nvPr>
            <p:ph idx="1"/>
          </p:nvPr>
        </p:nvSpPr>
        <p:spPr>
          <a:xfrm>
            <a:off x="1251678" y="1230923"/>
            <a:ext cx="10178322" cy="5521569"/>
          </a:xfrm>
        </p:spPr>
        <p:txBody>
          <a:bodyPr/>
          <a:lstStyle/>
          <a:p>
            <a:r>
              <a:rPr lang="en-US" dirty="0"/>
              <a:t>Approach: Find the correlation between quality and other attributes</a:t>
            </a:r>
          </a:p>
          <a:p>
            <a:r>
              <a:rPr lang="en-US" dirty="0"/>
              <a:t>Findings &amp; Visualizations: after calculating correlation between attributes we found that volatile acidity, density an </a:t>
            </a:r>
            <a:r>
              <a:rPr lang="en-US" dirty="0" err="1"/>
              <a:t>total_sulphar</a:t>
            </a:r>
            <a:r>
              <a:rPr lang="en-US" dirty="0"/>
              <a:t> dioxide and chlorides are impacting wines quality negatively </a:t>
            </a:r>
          </a:p>
        </p:txBody>
      </p:sp>
      <p:pic>
        <p:nvPicPr>
          <p:cNvPr id="4" name="Picture 3">
            <a:extLst>
              <a:ext uri="{FF2B5EF4-FFF2-40B4-BE49-F238E27FC236}">
                <a16:creationId xmlns:a16="http://schemas.microsoft.com/office/drawing/2014/main" id="{83A501D2-845F-4E7D-8EE7-2B53E070B22C}"/>
              </a:ext>
            </a:extLst>
          </p:cNvPr>
          <p:cNvPicPr>
            <a:picLocks noChangeAspect="1"/>
          </p:cNvPicPr>
          <p:nvPr/>
        </p:nvPicPr>
        <p:blipFill>
          <a:blip r:embed="rId2"/>
          <a:stretch>
            <a:fillRect/>
          </a:stretch>
        </p:blipFill>
        <p:spPr>
          <a:xfrm>
            <a:off x="8116855" y="2628900"/>
            <a:ext cx="3632233" cy="3337114"/>
          </a:xfrm>
          <a:prstGeom prst="rect">
            <a:avLst/>
          </a:prstGeom>
        </p:spPr>
      </p:pic>
      <p:pic>
        <p:nvPicPr>
          <p:cNvPr id="5" name="Picture 4">
            <a:extLst>
              <a:ext uri="{FF2B5EF4-FFF2-40B4-BE49-F238E27FC236}">
                <a16:creationId xmlns:a16="http://schemas.microsoft.com/office/drawing/2014/main" id="{A70155D1-A7FE-4953-BA53-42FBF68D2FF7}"/>
              </a:ext>
            </a:extLst>
          </p:cNvPr>
          <p:cNvPicPr>
            <a:picLocks noChangeAspect="1"/>
          </p:cNvPicPr>
          <p:nvPr/>
        </p:nvPicPr>
        <p:blipFill>
          <a:blip r:embed="rId3"/>
          <a:stretch>
            <a:fillRect/>
          </a:stretch>
        </p:blipFill>
        <p:spPr>
          <a:xfrm>
            <a:off x="1230418" y="2534748"/>
            <a:ext cx="5370116" cy="4252913"/>
          </a:xfrm>
          <a:prstGeom prst="rect">
            <a:avLst/>
          </a:prstGeom>
        </p:spPr>
      </p:pic>
    </p:spTree>
    <p:extLst>
      <p:ext uri="{BB962C8B-B14F-4D97-AF65-F5344CB8AC3E}">
        <p14:creationId xmlns:p14="http://schemas.microsoft.com/office/powerpoint/2010/main" val="78001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A928-58F7-47FF-A464-5C624BF71D73}"/>
              </a:ext>
            </a:extLst>
          </p:cNvPr>
          <p:cNvSpPr>
            <a:spLocks noGrp="1"/>
          </p:cNvSpPr>
          <p:nvPr>
            <p:ph type="title"/>
          </p:nvPr>
        </p:nvSpPr>
        <p:spPr>
          <a:xfrm>
            <a:off x="1251678" y="382385"/>
            <a:ext cx="10178322" cy="813369"/>
          </a:xfrm>
        </p:spPr>
        <p:txBody>
          <a:bodyPr>
            <a:normAutofit/>
          </a:bodyPr>
          <a:lstStyle/>
          <a:p>
            <a:r>
              <a:rPr lang="en-US" sz="2000" cap="none" dirty="0">
                <a:latin typeface="+mn-lt"/>
              </a:rPr>
              <a:t>Question</a:t>
            </a:r>
            <a:r>
              <a:rPr lang="en-US" sz="1600" cap="none" dirty="0">
                <a:latin typeface="+mn-lt"/>
              </a:rPr>
              <a:t> 4:How increase in alcohol content impacts wine quality. </a:t>
            </a:r>
          </a:p>
        </p:txBody>
      </p:sp>
      <p:sp>
        <p:nvSpPr>
          <p:cNvPr id="3" name="Content Placeholder 2">
            <a:extLst>
              <a:ext uri="{FF2B5EF4-FFF2-40B4-BE49-F238E27FC236}">
                <a16:creationId xmlns:a16="http://schemas.microsoft.com/office/drawing/2014/main" id="{18E2C200-1438-44A8-89D9-EDC891B4C12C}"/>
              </a:ext>
            </a:extLst>
          </p:cNvPr>
          <p:cNvSpPr>
            <a:spLocks noGrp="1"/>
          </p:cNvSpPr>
          <p:nvPr>
            <p:ph idx="1"/>
          </p:nvPr>
        </p:nvSpPr>
        <p:spPr>
          <a:xfrm>
            <a:off x="1251678" y="1230923"/>
            <a:ext cx="10178322" cy="5521569"/>
          </a:xfrm>
        </p:spPr>
        <p:txBody>
          <a:bodyPr/>
          <a:lstStyle/>
          <a:p>
            <a:r>
              <a:rPr lang="en-US" b="1" u="sng" dirty="0"/>
              <a:t>Approach</a:t>
            </a:r>
            <a:r>
              <a:rPr lang="en-US" dirty="0"/>
              <a:t>: </a:t>
            </a:r>
            <a:r>
              <a:rPr lang="en-US" sz="1600" dirty="0"/>
              <a:t>find alcohol’s distribution pattern for different type of wines </a:t>
            </a:r>
          </a:p>
          <a:p>
            <a:r>
              <a:rPr lang="en-US" b="1" u="sng" dirty="0"/>
              <a:t>Findings &amp; Visualizations: </a:t>
            </a:r>
            <a:r>
              <a:rPr lang="en-US" sz="1600" dirty="0"/>
              <a:t>from the box plot it is clearly visible that quality wines are having higher alcohol content and on average it is around 12</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AC4112C0-481F-489A-90D3-44D3FA82097F}"/>
              </a:ext>
            </a:extLst>
          </p:cNvPr>
          <p:cNvPicPr>
            <a:picLocks noChangeAspect="1"/>
          </p:cNvPicPr>
          <p:nvPr/>
        </p:nvPicPr>
        <p:blipFill>
          <a:blip r:embed="rId2"/>
          <a:stretch>
            <a:fillRect/>
          </a:stretch>
        </p:blipFill>
        <p:spPr>
          <a:xfrm>
            <a:off x="4943476" y="3429000"/>
            <a:ext cx="6863839" cy="3320681"/>
          </a:xfrm>
          <a:prstGeom prst="rect">
            <a:avLst/>
          </a:prstGeom>
        </p:spPr>
      </p:pic>
    </p:spTree>
    <p:extLst>
      <p:ext uri="{BB962C8B-B14F-4D97-AF65-F5344CB8AC3E}">
        <p14:creationId xmlns:p14="http://schemas.microsoft.com/office/powerpoint/2010/main" val="90780482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4488</TotalTime>
  <Words>893</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Impact</vt:lpstr>
      <vt:lpstr>Badge</vt:lpstr>
      <vt:lpstr>EDA-Report Project-3: Wine Quality data</vt:lpstr>
      <vt:lpstr>Domain &amp; Topic Of Project</vt:lpstr>
      <vt:lpstr>Project Description</vt:lpstr>
      <vt:lpstr>Dataset Description</vt:lpstr>
      <vt:lpstr>Business Question Identified</vt:lpstr>
      <vt:lpstr>Question 1: If there are three types of wine (quality wise) how the data distributed</vt:lpstr>
      <vt:lpstr>Question 2:Which attributes are increasing quality of wines</vt:lpstr>
      <vt:lpstr>Question 3:Which attributes are impacting quality of wines negatively</vt:lpstr>
      <vt:lpstr>Question 4:How increase in alcohol content impacts wine quality. </vt:lpstr>
      <vt:lpstr>Question 5: How “volatile acidity” is impacting wines quality</vt:lpstr>
      <vt:lpstr>Question 6: How “citric Acid” is impacting wine quality</vt:lpstr>
      <vt:lpstr>Question 7: How “Density” is impacting wine quality</vt:lpstr>
      <vt:lpstr>Question 8: fixed acidity is having linear relation with density and ph. Are the impacting wine quality too?</vt:lpstr>
      <vt:lpstr>Question 9:How alcohol and volatile acidity is impacting wine quality as both are having positive and negative correlation with quality respectively.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EDA-Report Project-3: Wine Quality data</dc:title>
  <dc:creator>Nitesh Srivastava</dc:creator>
  <cp:lastModifiedBy>Nitesh Srivastava</cp:lastModifiedBy>
  <cp:revision>36</cp:revision>
  <dcterms:created xsi:type="dcterms:W3CDTF">2020-01-06T23:24:59Z</dcterms:created>
  <dcterms:modified xsi:type="dcterms:W3CDTF">2020-01-10T05:33:48Z</dcterms:modified>
</cp:coreProperties>
</file>