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handoutMasterIdLst>
    <p:handoutMasterId r:id="rId24"/>
  </p:handoutMasterIdLst>
  <p:sldIdLst>
    <p:sldId id="257" r:id="rId2"/>
    <p:sldId id="262" r:id="rId3"/>
    <p:sldId id="263" r:id="rId4"/>
    <p:sldId id="264" r:id="rId5"/>
    <p:sldId id="265" r:id="rId6"/>
    <p:sldId id="267" r:id="rId7"/>
    <p:sldId id="268" r:id="rId8"/>
    <p:sldId id="269" r:id="rId9"/>
    <p:sldId id="277" r:id="rId10"/>
    <p:sldId id="278" r:id="rId11"/>
    <p:sldId id="271" r:id="rId12"/>
    <p:sldId id="280" r:id="rId13"/>
    <p:sldId id="270" r:id="rId14"/>
    <p:sldId id="272" r:id="rId15"/>
    <p:sldId id="281" r:id="rId16"/>
    <p:sldId id="279" r:id="rId17"/>
    <p:sldId id="274" r:id="rId18"/>
    <p:sldId id="273" r:id="rId19"/>
    <p:sldId id="276" r:id="rId20"/>
    <p:sldId id="283"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09" autoAdjust="0"/>
    <p:restoredTop sz="94660"/>
  </p:normalViewPr>
  <p:slideViewPr>
    <p:cSldViewPr snapToGrid="0" showGuides="1">
      <p:cViewPr varScale="1">
        <p:scale>
          <a:sx n="70" d="100"/>
          <a:sy n="70" d="100"/>
        </p:scale>
        <p:origin x="300" y="60"/>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dirty="0"/>
              <a:t>Top</a:t>
            </a:r>
            <a:r>
              <a:rPr lang="en-US" baseline="0" dirty="0"/>
              <a:t> 5 Albums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5.1212583876394407E-2"/>
          <c:y val="0.12739337508997076"/>
          <c:w val="0.9431089002244778"/>
          <c:h val="0.76365303494760595"/>
        </c:manualLayout>
      </c:layout>
      <c:barChart>
        <c:barDir val="col"/>
        <c:grouping val="clustered"/>
        <c:varyColors val="0"/>
        <c:ser>
          <c:idx val="0"/>
          <c:order val="0"/>
          <c:tx>
            <c:strRef>
              <c:f>Sheet1!$B$1</c:f>
              <c:strCache>
                <c:ptCount val="1"/>
                <c:pt idx="0">
                  <c:v>total_revenue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Battlestar Galactica (Classic), Season 1</c:v>
                </c:pt>
                <c:pt idx="1">
                  <c:v>Minha Historia</c:v>
                </c:pt>
                <c:pt idx="2">
                  <c:v>The Office, Season 3</c:v>
                </c:pt>
                <c:pt idx="3">
                  <c:v>Heroes, Season 1</c:v>
                </c:pt>
                <c:pt idx="4">
                  <c:v>Lost, Season 2</c:v>
                </c:pt>
              </c:strCache>
            </c:strRef>
          </c:cat>
          <c:val>
            <c:numRef>
              <c:f>Sheet1!$B$2:$B$6</c:f>
              <c:numCache>
                <c:formatCode>General</c:formatCode>
                <c:ptCount val="5"/>
                <c:pt idx="0">
                  <c:v>35.82</c:v>
                </c:pt>
                <c:pt idx="1">
                  <c:v>34.65</c:v>
                </c:pt>
                <c:pt idx="2">
                  <c:v>31.84</c:v>
                </c:pt>
                <c:pt idx="3">
                  <c:v>25.87</c:v>
                </c:pt>
                <c:pt idx="4">
                  <c:v>25.87</c:v>
                </c:pt>
              </c:numCache>
            </c:numRef>
          </c:val>
          <c:extLst>
            <c:ext xmlns:c16="http://schemas.microsoft.com/office/drawing/2014/chart" uri="{C3380CC4-5D6E-409C-BE32-E72D297353CC}">
              <c16:uniqueId val="{00000000-4346-49A6-AD38-0CA478F1C390}"/>
            </c:ext>
          </c:extLst>
        </c:ser>
        <c:dLbls>
          <c:showLegendKey val="0"/>
          <c:showVal val="0"/>
          <c:showCatName val="0"/>
          <c:showSerName val="0"/>
          <c:showPercent val="0"/>
          <c:showBubbleSize val="0"/>
        </c:dLbls>
        <c:gapWidth val="199"/>
        <c:axId val="194195120"/>
        <c:axId val="194195512"/>
      </c:barChart>
      <c:catAx>
        <c:axId val="19419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94195512"/>
        <c:crosses val="autoZero"/>
        <c:auto val="1"/>
        <c:lblAlgn val="ctr"/>
        <c:lblOffset val="100"/>
        <c:noMultiLvlLbl val="0"/>
      </c:catAx>
      <c:valAx>
        <c:axId val="1941955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94195120"/>
        <c:crosses val="autoZero"/>
        <c:crossBetween val="between"/>
      </c:valAx>
      <c:spPr>
        <a:noFill/>
        <a:ln>
          <a:noFill/>
        </a:ln>
        <a:effectLst/>
      </c:spPr>
    </c:plotArea>
    <c:plotVisOnly val="1"/>
    <c:dispBlanksAs val="gap"/>
    <c:showDLblsOverMax val="0"/>
  </c:chart>
  <c:spPr>
    <a:solidFill>
      <a:schemeClr val="accent3">
        <a:lumMod val="20000"/>
        <a:lumOff val="80000"/>
        <a:alpha val="8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1/22/2025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1/22/2025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1/22/2025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1/22/2025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1/22/2025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1/22/2025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1/22/2025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1/22/2025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1/22/2025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1/22/2025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1/22/2025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1/22/2025</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5759"/>
            <a:ext cx="9144000" cy="1108881"/>
          </a:xfrm>
        </p:spPr>
        <p:txBody>
          <a:bodyPr/>
          <a:lstStyle/>
          <a:p>
            <a:r>
              <a:rPr lang="en-US" dirty="0"/>
              <a:t>Chinook Music Store</a:t>
            </a:r>
          </a:p>
        </p:txBody>
      </p:sp>
      <p:sp>
        <p:nvSpPr>
          <p:cNvPr id="3" name="Subtitle 2"/>
          <p:cNvSpPr>
            <a:spLocks noGrp="1"/>
          </p:cNvSpPr>
          <p:nvPr>
            <p:ph type="subTitle" idx="1"/>
          </p:nvPr>
        </p:nvSpPr>
        <p:spPr>
          <a:xfrm>
            <a:off x="1524000" y="4703361"/>
            <a:ext cx="9144000" cy="1655762"/>
          </a:xfrm>
        </p:spPr>
        <p:txBody>
          <a:bodyPr/>
          <a:lstStyle/>
          <a:p>
            <a:r>
              <a:rPr lang="en-US" dirty="0"/>
              <a:t>SQL + Excel Project</a:t>
            </a:r>
          </a:p>
        </p:txBody>
      </p:sp>
      <p:sp>
        <p:nvSpPr>
          <p:cNvPr id="4" name="TextBox 3">
            <a:extLst>
              <a:ext uri="{FF2B5EF4-FFF2-40B4-BE49-F238E27FC236}">
                <a16:creationId xmlns:a16="http://schemas.microsoft.com/office/drawing/2014/main" id="{49F13145-7D1F-1FBF-D409-7053FE763556}"/>
              </a:ext>
            </a:extLst>
          </p:cNvPr>
          <p:cNvSpPr txBox="1"/>
          <p:nvPr/>
        </p:nvSpPr>
        <p:spPr>
          <a:xfrm>
            <a:off x="1762836" y="2644170"/>
            <a:ext cx="8666329" cy="1569660"/>
          </a:xfrm>
          <a:prstGeom prst="rect">
            <a:avLst/>
          </a:prstGeom>
          <a:noFill/>
          <a:ln>
            <a:noFill/>
          </a:ln>
        </p:spPr>
        <p:txBody>
          <a:bodyPr wrap="square" rtlCol="0" anchor="ctr" anchorCtr="1">
            <a:spAutoFit/>
          </a:bodyPr>
          <a:lstStyle/>
          <a:p>
            <a:r>
              <a:rPr lang="en-IN" sz="2400" b="1" dirty="0">
                <a:effectLst/>
                <a:latin typeface="Calibri" panose="020F0502020204030204" pitchFamily="34" charset="0"/>
              </a:rPr>
              <a:t>About:- </a:t>
            </a:r>
            <a:r>
              <a:rPr lang="en-IN" sz="2400" dirty="0">
                <a:effectLst/>
                <a:latin typeface="Calibri" panose="020F0502020204030204" pitchFamily="34" charset="0"/>
              </a:rPr>
              <a:t>The Chinook store is a fictional digital media store that sells music tracks. It offers a variety of music genres, albums, and tracks, providing a realistic dataset to analyse customer purchases, sales trends, and business operations.</a:t>
            </a:r>
            <a:endParaRPr lang="en-IN" sz="2400" dirty="0"/>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5F78-50C3-2EBB-B378-F9EBC3FD0A82}"/>
              </a:ext>
            </a:extLst>
          </p:cNvPr>
          <p:cNvSpPr>
            <a:spLocks noGrp="1"/>
          </p:cNvSpPr>
          <p:nvPr>
            <p:ph type="title"/>
          </p:nvPr>
        </p:nvSpPr>
        <p:spPr/>
        <p:txBody>
          <a:bodyPr/>
          <a:lstStyle/>
          <a:p>
            <a:r>
              <a:rPr lang="en-US" dirty="0"/>
              <a:t>Customer and Employee Insights</a:t>
            </a:r>
            <a:endParaRPr lang="en-IN" dirty="0"/>
          </a:p>
        </p:txBody>
      </p:sp>
      <p:sp>
        <p:nvSpPr>
          <p:cNvPr id="3" name="Content Placeholder 2">
            <a:extLst>
              <a:ext uri="{FF2B5EF4-FFF2-40B4-BE49-F238E27FC236}">
                <a16:creationId xmlns:a16="http://schemas.microsoft.com/office/drawing/2014/main" id="{8005E39D-3B7D-635D-1D55-6D5A818EB795}"/>
              </a:ext>
            </a:extLst>
          </p:cNvPr>
          <p:cNvSpPr>
            <a:spLocks noGrp="1"/>
          </p:cNvSpPr>
          <p:nvPr>
            <p:ph idx="1"/>
          </p:nvPr>
        </p:nvSpPr>
        <p:spPr/>
        <p:txBody>
          <a:bodyPr/>
          <a:lstStyle/>
          <a:p>
            <a:r>
              <a:rPr lang="en-US" dirty="0">
                <a:hlinkClick r:id="rId2" action="ppaction://hlinksldjump"/>
              </a:rPr>
              <a:t>Who are the top 5 customers in terms of total purchases?</a:t>
            </a:r>
            <a:endParaRPr lang="en-US" dirty="0"/>
          </a:p>
          <a:p>
            <a:r>
              <a:rPr lang="en-US" dirty="0">
                <a:hlinkClick r:id="rId3" action="ppaction://hlinksldjump"/>
              </a:rPr>
              <a:t>Which customers have not made a purchase in the last year?</a:t>
            </a:r>
            <a:endParaRPr lang="en-US" dirty="0"/>
          </a:p>
          <a:p>
            <a:r>
              <a:rPr lang="en-US" dirty="0">
                <a:hlinkClick r:id="rId4" action="ppaction://hlinksldjump"/>
              </a:rPr>
              <a:t>What is the total number of customers assigned to each employee?</a:t>
            </a:r>
            <a:endParaRPr lang="en-US" dirty="0"/>
          </a:p>
          <a:p>
            <a:r>
              <a:rPr lang="en-US" dirty="0">
                <a:hlinkClick r:id="rId5" action="ppaction://hlinksldjump"/>
              </a:rPr>
              <a:t>Which employee generates the most revenue?</a:t>
            </a:r>
            <a:endParaRPr lang="en-IN" dirty="0"/>
          </a:p>
        </p:txBody>
      </p:sp>
    </p:spTree>
    <p:extLst>
      <p:ext uri="{BB962C8B-B14F-4D97-AF65-F5344CB8AC3E}">
        <p14:creationId xmlns:p14="http://schemas.microsoft.com/office/powerpoint/2010/main" val="350344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ECD-3167-70AC-D71A-0B0762B06FE4}"/>
              </a:ext>
            </a:extLst>
          </p:cNvPr>
          <p:cNvSpPr>
            <a:spLocks noGrp="1"/>
          </p:cNvSpPr>
          <p:nvPr>
            <p:ph type="title"/>
          </p:nvPr>
        </p:nvSpPr>
        <p:spPr/>
        <p:txBody>
          <a:bodyPr>
            <a:normAutofit fontScale="90000"/>
          </a:bodyPr>
          <a:lstStyle/>
          <a:p>
            <a:r>
              <a:rPr lang="en-US" dirty="0"/>
              <a:t>Who are the top 5 customers in terms of total purchases?</a:t>
            </a:r>
          </a:p>
        </p:txBody>
      </p:sp>
      <p:pic>
        <p:nvPicPr>
          <p:cNvPr id="4" name="Picture 3">
            <a:extLst>
              <a:ext uri="{FF2B5EF4-FFF2-40B4-BE49-F238E27FC236}">
                <a16:creationId xmlns:a16="http://schemas.microsoft.com/office/drawing/2014/main" id="{0E586BDB-7D63-5374-9747-79E425ACE499}"/>
              </a:ext>
            </a:extLst>
          </p:cNvPr>
          <p:cNvPicPr>
            <a:picLocks noChangeAspect="1"/>
          </p:cNvPicPr>
          <p:nvPr/>
        </p:nvPicPr>
        <p:blipFill>
          <a:blip r:embed="rId2"/>
          <a:stretch>
            <a:fillRect/>
          </a:stretch>
        </p:blipFill>
        <p:spPr>
          <a:xfrm>
            <a:off x="838200" y="2117105"/>
            <a:ext cx="5468113" cy="3115110"/>
          </a:xfrm>
          <a:prstGeom prst="rect">
            <a:avLst/>
          </a:prstGeom>
        </p:spPr>
      </p:pic>
      <p:pic>
        <p:nvPicPr>
          <p:cNvPr id="6" name="Picture 5">
            <a:extLst>
              <a:ext uri="{FF2B5EF4-FFF2-40B4-BE49-F238E27FC236}">
                <a16:creationId xmlns:a16="http://schemas.microsoft.com/office/drawing/2014/main" id="{A4CD0A30-8E5F-86C8-ECD2-8E73D99648BB}"/>
              </a:ext>
            </a:extLst>
          </p:cNvPr>
          <p:cNvPicPr>
            <a:picLocks noChangeAspect="1"/>
          </p:cNvPicPr>
          <p:nvPr/>
        </p:nvPicPr>
        <p:blipFill>
          <a:blip r:embed="rId3"/>
          <a:stretch>
            <a:fillRect/>
          </a:stretch>
        </p:blipFill>
        <p:spPr>
          <a:xfrm>
            <a:off x="6813599" y="2147813"/>
            <a:ext cx="4540201" cy="3084402"/>
          </a:xfrm>
          <a:prstGeom prst="rect">
            <a:avLst/>
          </a:prstGeom>
        </p:spPr>
      </p:pic>
      <p:sp>
        <p:nvSpPr>
          <p:cNvPr id="3" name="Title 1">
            <a:extLst>
              <a:ext uri="{FF2B5EF4-FFF2-40B4-BE49-F238E27FC236}">
                <a16:creationId xmlns:a16="http://schemas.microsoft.com/office/drawing/2014/main" id="{FFE00808-0AC7-43B0-20D1-5ED15D81AD2B}"/>
              </a:ext>
            </a:extLst>
          </p:cNvPr>
          <p:cNvSpPr txBox="1">
            <a:spLocks/>
          </p:cNvSpPr>
          <p:nvPr/>
        </p:nvSpPr>
        <p:spPr>
          <a:xfrm>
            <a:off x="838200" y="5417073"/>
            <a:ext cx="10515600" cy="1325563"/>
          </a:xfrm>
          <a:prstGeom prst="rect">
            <a:avLst/>
          </a:prstGeom>
          <a:solidFill>
            <a:schemeClr val="accent3">
              <a:lumMod val="20000"/>
              <a:lumOff val="80000"/>
              <a:alpha val="8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The top 5 customers—Luís Gonçalves, Leonie Köhler, François Tremblay, </a:t>
            </a:r>
            <a:r>
              <a:rPr lang="en-US" sz="2000" dirty="0" err="1"/>
              <a:t>Bjørn</a:t>
            </a:r>
            <a:r>
              <a:rPr lang="en-US" sz="2000" dirty="0"/>
              <a:t> Hansen, and </a:t>
            </a:r>
            <a:r>
              <a:rPr lang="en-US" sz="2000" dirty="0" err="1"/>
              <a:t>František</a:t>
            </a:r>
            <a:r>
              <a:rPr lang="en-US" sz="2000" dirty="0"/>
              <a:t> </a:t>
            </a:r>
            <a:r>
              <a:rPr lang="en-US" sz="2000" dirty="0" err="1"/>
              <a:t>Wichterlová</a:t>
            </a:r>
            <a:r>
              <a:rPr lang="en-US" sz="2000" dirty="0"/>
              <a:t>—are tied with a total of 38 purchases each</a:t>
            </a:r>
          </a:p>
        </p:txBody>
      </p:sp>
    </p:spTree>
    <p:extLst>
      <p:ext uri="{BB962C8B-B14F-4D97-AF65-F5344CB8AC3E}">
        <p14:creationId xmlns:p14="http://schemas.microsoft.com/office/powerpoint/2010/main" val="228544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53DD-BC6F-8CAF-FEA1-AB1209802C1A}"/>
              </a:ext>
            </a:extLst>
          </p:cNvPr>
          <p:cNvSpPr>
            <a:spLocks noGrp="1"/>
          </p:cNvSpPr>
          <p:nvPr>
            <p:ph type="title"/>
          </p:nvPr>
        </p:nvSpPr>
        <p:spPr/>
        <p:txBody>
          <a:bodyPr>
            <a:normAutofit fontScale="90000"/>
          </a:bodyPr>
          <a:lstStyle/>
          <a:p>
            <a:r>
              <a:rPr lang="en-US" dirty="0"/>
              <a:t>Which customers have not made a purchase in the last year?</a:t>
            </a:r>
            <a:endParaRPr lang="en-IN" dirty="0"/>
          </a:p>
        </p:txBody>
      </p:sp>
      <p:pic>
        <p:nvPicPr>
          <p:cNvPr id="4" name="Picture 3">
            <a:extLst>
              <a:ext uri="{FF2B5EF4-FFF2-40B4-BE49-F238E27FC236}">
                <a16:creationId xmlns:a16="http://schemas.microsoft.com/office/drawing/2014/main" id="{C33AF98F-7DA5-9E8B-89CD-3ACCD2596F16}"/>
              </a:ext>
            </a:extLst>
          </p:cNvPr>
          <p:cNvPicPr>
            <a:picLocks noChangeAspect="1"/>
          </p:cNvPicPr>
          <p:nvPr/>
        </p:nvPicPr>
        <p:blipFill>
          <a:blip r:embed="rId2"/>
          <a:stretch>
            <a:fillRect/>
          </a:stretch>
        </p:blipFill>
        <p:spPr>
          <a:xfrm>
            <a:off x="838200" y="2182433"/>
            <a:ext cx="5915851" cy="2689817"/>
          </a:xfrm>
          <a:prstGeom prst="rect">
            <a:avLst/>
          </a:prstGeom>
        </p:spPr>
      </p:pic>
      <p:graphicFrame>
        <p:nvGraphicFramePr>
          <p:cNvPr id="6" name="Table 5">
            <a:extLst>
              <a:ext uri="{FF2B5EF4-FFF2-40B4-BE49-F238E27FC236}">
                <a16:creationId xmlns:a16="http://schemas.microsoft.com/office/drawing/2014/main" id="{940AC15F-38ED-DBE8-7CF0-505923700815}"/>
              </a:ext>
            </a:extLst>
          </p:cNvPr>
          <p:cNvGraphicFramePr>
            <a:graphicFrameLocks noGrp="1"/>
          </p:cNvGraphicFramePr>
          <p:nvPr>
            <p:extLst>
              <p:ext uri="{D42A27DB-BD31-4B8C-83A1-F6EECF244321}">
                <p14:modId xmlns:p14="http://schemas.microsoft.com/office/powerpoint/2010/main" val="1843756836"/>
              </p:ext>
            </p:extLst>
          </p:nvPr>
        </p:nvGraphicFramePr>
        <p:xfrm>
          <a:off x="7535098" y="2140332"/>
          <a:ext cx="2427767" cy="3861520"/>
        </p:xfrm>
        <a:graphic>
          <a:graphicData uri="http://schemas.openxmlformats.org/drawingml/2006/table">
            <a:tbl>
              <a:tblPr bandCol="1">
                <a:tableStyleId>{3C2FFA5D-87B4-456A-9821-1D502468CF0F}</a:tableStyleId>
              </a:tblPr>
              <a:tblGrid>
                <a:gridCol w="2427767">
                  <a:extLst>
                    <a:ext uri="{9D8B030D-6E8A-4147-A177-3AD203B41FA5}">
                      <a16:colId xmlns:a16="http://schemas.microsoft.com/office/drawing/2014/main" val="3041561845"/>
                    </a:ext>
                  </a:extLst>
                </a:gridCol>
              </a:tblGrid>
              <a:tr h="268938">
                <a:tc>
                  <a:txBody>
                    <a:bodyPr/>
                    <a:lstStyle/>
                    <a:p>
                      <a:r>
                        <a:rPr lang="en-IN" sz="1400" dirty="0"/>
                        <a:t>Leonie Köhler</a:t>
                      </a:r>
                    </a:p>
                  </a:txBody>
                  <a:tcPr marL="83680" marR="83680" marT="41840" marB="41840" anchor="ctr"/>
                </a:tc>
                <a:extLst>
                  <a:ext uri="{0D108BD9-81ED-4DB2-BD59-A6C34878D82A}">
                    <a16:rowId xmlns:a16="http://schemas.microsoft.com/office/drawing/2014/main" val="2165581472"/>
                  </a:ext>
                </a:extLst>
              </a:tr>
              <a:tr h="268938">
                <a:tc>
                  <a:txBody>
                    <a:bodyPr/>
                    <a:lstStyle/>
                    <a:p>
                      <a:r>
                        <a:rPr lang="en-IN" sz="1400"/>
                        <a:t>Fernanda Ramos</a:t>
                      </a:r>
                    </a:p>
                  </a:txBody>
                  <a:tcPr marL="83680" marR="83680" marT="41840" marB="41840" anchor="ctr"/>
                </a:tc>
                <a:extLst>
                  <a:ext uri="{0D108BD9-81ED-4DB2-BD59-A6C34878D82A}">
                    <a16:rowId xmlns:a16="http://schemas.microsoft.com/office/drawing/2014/main" val="3594720087"/>
                  </a:ext>
                </a:extLst>
              </a:tr>
              <a:tr h="268938">
                <a:tc>
                  <a:txBody>
                    <a:bodyPr/>
                    <a:lstStyle/>
                    <a:p>
                      <a:r>
                        <a:rPr lang="en-IN" sz="1400" dirty="0"/>
                        <a:t>Jennifer Peterson</a:t>
                      </a:r>
                    </a:p>
                  </a:txBody>
                  <a:tcPr marL="83680" marR="83680" marT="41840" marB="41840" anchor="ctr"/>
                </a:tc>
                <a:extLst>
                  <a:ext uri="{0D108BD9-81ED-4DB2-BD59-A6C34878D82A}">
                    <a16:rowId xmlns:a16="http://schemas.microsoft.com/office/drawing/2014/main" val="3788157061"/>
                  </a:ext>
                </a:extLst>
              </a:tr>
              <a:tr h="268938">
                <a:tc>
                  <a:txBody>
                    <a:bodyPr/>
                    <a:lstStyle/>
                    <a:p>
                      <a:r>
                        <a:rPr lang="en-IN" sz="1400"/>
                        <a:t>Jack Smith</a:t>
                      </a:r>
                    </a:p>
                  </a:txBody>
                  <a:tcPr marL="83680" marR="83680" marT="41840" marB="41840" anchor="ctr"/>
                </a:tc>
                <a:extLst>
                  <a:ext uri="{0D108BD9-81ED-4DB2-BD59-A6C34878D82A}">
                    <a16:rowId xmlns:a16="http://schemas.microsoft.com/office/drawing/2014/main" val="3284409328"/>
                  </a:ext>
                </a:extLst>
              </a:tr>
              <a:tr h="268938">
                <a:tc>
                  <a:txBody>
                    <a:bodyPr/>
                    <a:lstStyle/>
                    <a:p>
                      <a:r>
                        <a:rPr lang="en-IN" sz="1400"/>
                        <a:t>Tim Goyer</a:t>
                      </a:r>
                    </a:p>
                  </a:txBody>
                  <a:tcPr marL="83680" marR="83680" marT="41840" marB="41840" anchor="ctr"/>
                </a:tc>
                <a:extLst>
                  <a:ext uri="{0D108BD9-81ED-4DB2-BD59-A6C34878D82A}">
                    <a16:rowId xmlns:a16="http://schemas.microsoft.com/office/drawing/2014/main" val="2655854648"/>
                  </a:ext>
                </a:extLst>
              </a:tr>
              <a:tr h="268938">
                <a:tc>
                  <a:txBody>
                    <a:bodyPr/>
                    <a:lstStyle/>
                    <a:p>
                      <a:r>
                        <a:rPr lang="en-IN" sz="1400"/>
                        <a:t>João Fernandes</a:t>
                      </a:r>
                    </a:p>
                  </a:txBody>
                  <a:tcPr marL="83680" marR="83680" marT="41840" marB="41840" anchor="ctr"/>
                </a:tc>
                <a:extLst>
                  <a:ext uri="{0D108BD9-81ED-4DB2-BD59-A6C34878D82A}">
                    <a16:rowId xmlns:a16="http://schemas.microsoft.com/office/drawing/2014/main" val="2536388114"/>
                  </a:ext>
                </a:extLst>
              </a:tr>
              <a:tr h="268938">
                <a:tc>
                  <a:txBody>
                    <a:bodyPr/>
                    <a:lstStyle/>
                    <a:p>
                      <a:r>
                        <a:rPr lang="en-IN" sz="1400"/>
                        <a:t>Hannah Schneider</a:t>
                      </a:r>
                    </a:p>
                  </a:txBody>
                  <a:tcPr marL="83680" marR="83680" marT="41840" marB="41840" anchor="ctr"/>
                </a:tc>
                <a:extLst>
                  <a:ext uri="{0D108BD9-81ED-4DB2-BD59-A6C34878D82A}">
                    <a16:rowId xmlns:a16="http://schemas.microsoft.com/office/drawing/2014/main" val="3058630810"/>
                  </a:ext>
                </a:extLst>
              </a:tr>
              <a:tr h="268938">
                <a:tc>
                  <a:txBody>
                    <a:bodyPr/>
                    <a:lstStyle/>
                    <a:p>
                      <a:r>
                        <a:rPr lang="en-IN" sz="1400"/>
                        <a:t>Niklas Schröder</a:t>
                      </a:r>
                    </a:p>
                  </a:txBody>
                  <a:tcPr marL="83680" marR="83680" marT="41840" marB="41840" anchor="ctr"/>
                </a:tc>
                <a:extLst>
                  <a:ext uri="{0D108BD9-81ED-4DB2-BD59-A6C34878D82A}">
                    <a16:rowId xmlns:a16="http://schemas.microsoft.com/office/drawing/2014/main" val="3127489312"/>
                  </a:ext>
                </a:extLst>
              </a:tr>
              <a:tr h="268938">
                <a:tc>
                  <a:txBody>
                    <a:bodyPr/>
                    <a:lstStyle/>
                    <a:p>
                      <a:r>
                        <a:rPr lang="en-IN" sz="1400"/>
                        <a:t>Dominique Lefebvre</a:t>
                      </a:r>
                    </a:p>
                  </a:txBody>
                  <a:tcPr marL="83680" marR="83680" marT="41840" marB="41840" anchor="ctr"/>
                </a:tc>
                <a:extLst>
                  <a:ext uri="{0D108BD9-81ED-4DB2-BD59-A6C34878D82A}">
                    <a16:rowId xmlns:a16="http://schemas.microsoft.com/office/drawing/2014/main" val="4234952447"/>
                  </a:ext>
                </a:extLst>
              </a:tr>
              <a:tr h="268938">
                <a:tc>
                  <a:txBody>
                    <a:bodyPr/>
                    <a:lstStyle/>
                    <a:p>
                      <a:r>
                        <a:rPr lang="en-IN" sz="1400"/>
                        <a:t>Joakim Johansson</a:t>
                      </a:r>
                    </a:p>
                  </a:txBody>
                  <a:tcPr marL="83680" marR="83680" marT="41840" marB="41840" anchor="ctr"/>
                </a:tc>
                <a:extLst>
                  <a:ext uri="{0D108BD9-81ED-4DB2-BD59-A6C34878D82A}">
                    <a16:rowId xmlns:a16="http://schemas.microsoft.com/office/drawing/2014/main" val="3870153693"/>
                  </a:ext>
                </a:extLst>
              </a:tr>
              <a:tr h="268938">
                <a:tc>
                  <a:txBody>
                    <a:bodyPr/>
                    <a:lstStyle/>
                    <a:p>
                      <a:r>
                        <a:rPr lang="en-IN" sz="1400"/>
                        <a:t>Mark Taylor</a:t>
                      </a:r>
                    </a:p>
                  </a:txBody>
                  <a:tcPr marL="83680" marR="83680" marT="41840" marB="41840" anchor="ctr"/>
                </a:tc>
                <a:extLst>
                  <a:ext uri="{0D108BD9-81ED-4DB2-BD59-A6C34878D82A}">
                    <a16:rowId xmlns:a16="http://schemas.microsoft.com/office/drawing/2014/main" val="3471879840"/>
                  </a:ext>
                </a:extLst>
              </a:tr>
              <a:tr h="268938">
                <a:tc>
                  <a:txBody>
                    <a:bodyPr/>
                    <a:lstStyle/>
                    <a:p>
                      <a:r>
                        <a:rPr lang="en-IN" sz="1400"/>
                        <a:t>Luis Rojas</a:t>
                      </a:r>
                    </a:p>
                  </a:txBody>
                  <a:tcPr marL="83680" marR="83680" marT="41840" marB="41840" anchor="ctr"/>
                </a:tc>
                <a:extLst>
                  <a:ext uri="{0D108BD9-81ED-4DB2-BD59-A6C34878D82A}">
                    <a16:rowId xmlns:a16="http://schemas.microsoft.com/office/drawing/2014/main" val="149588018"/>
                  </a:ext>
                </a:extLst>
              </a:tr>
              <a:tr h="268938">
                <a:tc>
                  <a:txBody>
                    <a:bodyPr/>
                    <a:lstStyle/>
                    <a:p>
                      <a:r>
                        <a:rPr lang="en-IN" sz="1400" dirty="0"/>
                        <a:t>Puja Srivastava</a:t>
                      </a:r>
                    </a:p>
                  </a:txBody>
                  <a:tcPr marL="83680" marR="83680" marT="41840" marB="41840" anchor="ctr"/>
                </a:tc>
                <a:extLst>
                  <a:ext uri="{0D108BD9-81ED-4DB2-BD59-A6C34878D82A}">
                    <a16:rowId xmlns:a16="http://schemas.microsoft.com/office/drawing/2014/main" val="2542526941"/>
                  </a:ext>
                </a:extLst>
              </a:tr>
            </a:tbl>
          </a:graphicData>
        </a:graphic>
      </p:graphicFrame>
      <p:sp>
        <p:nvSpPr>
          <p:cNvPr id="7" name="TextBox 6">
            <a:extLst>
              <a:ext uri="{FF2B5EF4-FFF2-40B4-BE49-F238E27FC236}">
                <a16:creationId xmlns:a16="http://schemas.microsoft.com/office/drawing/2014/main" id="{2C720E75-190E-BDE7-FA73-AF7C43E74448}"/>
              </a:ext>
            </a:extLst>
          </p:cNvPr>
          <p:cNvSpPr txBox="1"/>
          <p:nvPr/>
        </p:nvSpPr>
        <p:spPr>
          <a:xfrm>
            <a:off x="7547212" y="1771971"/>
            <a:ext cx="2427767" cy="369332"/>
          </a:xfrm>
          <a:prstGeom prst="rect">
            <a:avLst/>
          </a:prstGeom>
          <a:solidFill>
            <a:schemeClr val="accent1">
              <a:lumMod val="60000"/>
              <a:lumOff val="40000"/>
            </a:schemeClr>
          </a:solidFill>
          <a:ln>
            <a:solidFill>
              <a:schemeClr val="accent1"/>
            </a:solidFill>
          </a:ln>
        </p:spPr>
        <p:txBody>
          <a:bodyPr wrap="square" rtlCol="0" anchor="ctr" anchorCtr="1">
            <a:spAutoFit/>
          </a:bodyPr>
          <a:lstStyle/>
          <a:p>
            <a:r>
              <a:rPr lang="en-US" dirty="0"/>
              <a:t>Names</a:t>
            </a:r>
            <a:endParaRPr lang="en-IN" dirty="0"/>
          </a:p>
        </p:txBody>
      </p:sp>
    </p:spTree>
    <p:extLst>
      <p:ext uri="{BB962C8B-B14F-4D97-AF65-F5344CB8AC3E}">
        <p14:creationId xmlns:p14="http://schemas.microsoft.com/office/powerpoint/2010/main" val="273266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B28F-9E04-9B68-2C2A-9C011F7259C3}"/>
              </a:ext>
            </a:extLst>
          </p:cNvPr>
          <p:cNvSpPr>
            <a:spLocks noGrp="1"/>
          </p:cNvSpPr>
          <p:nvPr>
            <p:ph type="title"/>
          </p:nvPr>
        </p:nvSpPr>
        <p:spPr/>
        <p:txBody>
          <a:bodyPr>
            <a:normAutofit fontScale="90000"/>
          </a:bodyPr>
          <a:lstStyle/>
          <a:p>
            <a:r>
              <a:rPr lang="en-US" dirty="0"/>
              <a:t>Which is the most sold track in terms of quantity?</a:t>
            </a:r>
            <a:endParaRPr lang="en-IN" dirty="0"/>
          </a:p>
        </p:txBody>
      </p:sp>
      <p:pic>
        <p:nvPicPr>
          <p:cNvPr id="4" name="Picture 3">
            <a:extLst>
              <a:ext uri="{FF2B5EF4-FFF2-40B4-BE49-F238E27FC236}">
                <a16:creationId xmlns:a16="http://schemas.microsoft.com/office/drawing/2014/main" id="{DCF0658C-2290-E52F-B2F0-8AC3483E520A}"/>
              </a:ext>
            </a:extLst>
          </p:cNvPr>
          <p:cNvPicPr>
            <a:picLocks noChangeAspect="1"/>
          </p:cNvPicPr>
          <p:nvPr/>
        </p:nvPicPr>
        <p:blipFill>
          <a:blip r:embed="rId2"/>
          <a:stretch>
            <a:fillRect/>
          </a:stretch>
        </p:blipFill>
        <p:spPr>
          <a:xfrm>
            <a:off x="838199" y="2118687"/>
            <a:ext cx="4757383" cy="3435952"/>
          </a:xfrm>
          <a:prstGeom prst="rect">
            <a:avLst/>
          </a:prstGeom>
        </p:spPr>
      </p:pic>
      <p:pic>
        <p:nvPicPr>
          <p:cNvPr id="6" name="Picture 5">
            <a:extLst>
              <a:ext uri="{FF2B5EF4-FFF2-40B4-BE49-F238E27FC236}">
                <a16:creationId xmlns:a16="http://schemas.microsoft.com/office/drawing/2014/main" id="{2599DC44-DE54-5AD0-7274-EC674BAD2C69}"/>
              </a:ext>
            </a:extLst>
          </p:cNvPr>
          <p:cNvPicPr>
            <a:picLocks noChangeAspect="1"/>
          </p:cNvPicPr>
          <p:nvPr/>
        </p:nvPicPr>
        <p:blipFill>
          <a:blip r:embed="rId3"/>
          <a:stretch>
            <a:fillRect/>
          </a:stretch>
        </p:blipFill>
        <p:spPr>
          <a:xfrm>
            <a:off x="5975039" y="2118687"/>
            <a:ext cx="5631563" cy="3435951"/>
          </a:xfrm>
          <a:prstGeom prst="rect">
            <a:avLst/>
          </a:prstGeom>
        </p:spPr>
      </p:pic>
    </p:spTree>
    <p:extLst>
      <p:ext uri="{BB962C8B-B14F-4D97-AF65-F5344CB8AC3E}">
        <p14:creationId xmlns:p14="http://schemas.microsoft.com/office/powerpoint/2010/main" val="276735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4331-9D0F-DB30-FD11-DF405741643C}"/>
              </a:ext>
            </a:extLst>
          </p:cNvPr>
          <p:cNvSpPr>
            <a:spLocks noGrp="1"/>
          </p:cNvSpPr>
          <p:nvPr>
            <p:ph type="title"/>
          </p:nvPr>
        </p:nvSpPr>
        <p:spPr/>
        <p:txBody>
          <a:bodyPr>
            <a:normAutofit fontScale="90000"/>
          </a:bodyPr>
          <a:lstStyle/>
          <a:p>
            <a:r>
              <a:rPr lang="en-US" dirty="0"/>
              <a:t>What is the total number of customers assigned to each employee?</a:t>
            </a:r>
          </a:p>
        </p:txBody>
      </p:sp>
      <p:pic>
        <p:nvPicPr>
          <p:cNvPr id="6" name="Picture 5">
            <a:extLst>
              <a:ext uri="{FF2B5EF4-FFF2-40B4-BE49-F238E27FC236}">
                <a16:creationId xmlns:a16="http://schemas.microsoft.com/office/drawing/2014/main" id="{6C33E603-946D-6A6A-D8A9-11D5DCE38A89}"/>
              </a:ext>
            </a:extLst>
          </p:cNvPr>
          <p:cNvPicPr>
            <a:picLocks noChangeAspect="1"/>
          </p:cNvPicPr>
          <p:nvPr/>
        </p:nvPicPr>
        <p:blipFill>
          <a:blip r:embed="rId2"/>
          <a:stretch>
            <a:fillRect/>
          </a:stretch>
        </p:blipFill>
        <p:spPr>
          <a:xfrm>
            <a:off x="838200" y="2211383"/>
            <a:ext cx="4925112" cy="2592629"/>
          </a:xfrm>
          <a:prstGeom prst="rect">
            <a:avLst/>
          </a:prstGeom>
        </p:spPr>
      </p:pic>
      <p:pic>
        <p:nvPicPr>
          <p:cNvPr id="8" name="Picture 7">
            <a:extLst>
              <a:ext uri="{FF2B5EF4-FFF2-40B4-BE49-F238E27FC236}">
                <a16:creationId xmlns:a16="http://schemas.microsoft.com/office/drawing/2014/main" id="{B00C4BF0-8FFA-55A7-F236-A4549CB64E8F}"/>
              </a:ext>
            </a:extLst>
          </p:cNvPr>
          <p:cNvPicPr>
            <a:picLocks noChangeAspect="1"/>
          </p:cNvPicPr>
          <p:nvPr/>
        </p:nvPicPr>
        <p:blipFill>
          <a:blip r:embed="rId3"/>
          <a:stretch>
            <a:fillRect/>
          </a:stretch>
        </p:blipFill>
        <p:spPr>
          <a:xfrm>
            <a:off x="6634553" y="2211383"/>
            <a:ext cx="4365544" cy="2592628"/>
          </a:xfrm>
          <a:prstGeom prst="rect">
            <a:avLst/>
          </a:prstGeom>
        </p:spPr>
      </p:pic>
    </p:spTree>
    <p:extLst>
      <p:ext uri="{BB962C8B-B14F-4D97-AF65-F5344CB8AC3E}">
        <p14:creationId xmlns:p14="http://schemas.microsoft.com/office/powerpoint/2010/main" val="54394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FF5B4-A910-2E41-C940-DD2443D913E0}"/>
              </a:ext>
            </a:extLst>
          </p:cNvPr>
          <p:cNvSpPr>
            <a:spLocks noGrp="1"/>
          </p:cNvSpPr>
          <p:nvPr>
            <p:ph type="title"/>
          </p:nvPr>
        </p:nvSpPr>
        <p:spPr>
          <a:xfrm>
            <a:off x="838200" y="368489"/>
            <a:ext cx="10515600" cy="1337481"/>
          </a:xfrm>
        </p:spPr>
        <p:txBody>
          <a:bodyPr anchor="t">
            <a:normAutofit fontScale="90000"/>
          </a:bodyPr>
          <a:lstStyle/>
          <a:p>
            <a:r>
              <a:rPr lang="en-US" dirty="0"/>
              <a:t>Which employee generates the most revenue?</a:t>
            </a:r>
            <a:br>
              <a:rPr lang="en-US" dirty="0"/>
            </a:br>
            <a:endParaRPr lang="en-IN" dirty="0"/>
          </a:p>
        </p:txBody>
      </p:sp>
      <p:pic>
        <p:nvPicPr>
          <p:cNvPr id="4" name="Picture 3">
            <a:extLst>
              <a:ext uri="{FF2B5EF4-FFF2-40B4-BE49-F238E27FC236}">
                <a16:creationId xmlns:a16="http://schemas.microsoft.com/office/drawing/2014/main" id="{8CB0DC22-0A24-2063-9947-8C1A98B8A37D}"/>
              </a:ext>
            </a:extLst>
          </p:cNvPr>
          <p:cNvPicPr>
            <a:picLocks noChangeAspect="1"/>
          </p:cNvPicPr>
          <p:nvPr/>
        </p:nvPicPr>
        <p:blipFill>
          <a:blip r:embed="rId2"/>
          <a:stretch>
            <a:fillRect/>
          </a:stretch>
        </p:blipFill>
        <p:spPr>
          <a:xfrm>
            <a:off x="7193041" y="2700065"/>
            <a:ext cx="4160759" cy="2068886"/>
          </a:xfrm>
          <a:prstGeom prst="rect">
            <a:avLst/>
          </a:prstGeom>
        </p:spPr>
      </p:pic>
      <p:pic>
        <p:nvPicPr>
          <p:cNvPr id="6" name="Picture 5">
            <a:extLst>
              <a:ext uri="{FF2B5EF4-FFF2-40B4-BE49-F238E27FC236}">
                <a16:creationId xmlns:a16="http://schemas.microsoft.com/office/drawing/2014/main" id="{C9ECEF16-17EB-AC71-A0E6-A4262A37519F}"/>
              </a:ext>
            </a:extLst>
          </p:cNvPr>
          <p:cNvPicPr>
            <a:picLocks noChangeAspect="1"/>
          </p:cNvPicPr>
          <p:nvPr/>
        </p:nvPicPr>
        <p:blipFill>
          <a:blip r:embed="rId3"/>
          <a:stretch>
            <a:fillRect/>
          </a:stretch>
        </p:blipFill>
        <p:spPr>
          <a:xfrm>
            <a:off x="864533" y="2042919"/>
            <a:ext cx="5033866" cy="3375242"/>
          </a:xfrm>
          <a:prstGeom prst="rect">
            <a:avLst/>
          </a:prstGeom>
        </p:spPr>
      </p:pic>
    </p:spTree>
    <p:extLst>
      <p:ext uri="{BB962C8B-B14F-4D97-AF65-F5344CB8AC3E}">
        <p14:creationId xmlns:p14="http://schemas.microsoft.com/office/powerpoint/2010/main" val="111982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AFEC-42D2-ED71-E430-7CAEBAD74167}"/>
              </a:ext>
            </a:extLst>
          </p:cNvPr>
          <p:cNvSpPr>
            <a:spLocks noGrp="1"/>
          </p:cNvSpPr>
          <p:nvPr>
            <p:ph type="title"/>
          </p:nvPr>
        </p:nvSpPr>
        <p:spPr/>
        <p:txBody>
          <a:bodyPr>
            <a:normAutofit fontScale="90000"/>
          </a:bodyPr>
          <a:lstStyle/>
          <a:p>
            <a:r>
              <a:rPr lang="en-IN" dirty="0"/>
              <a:t>Product Insights</a:t>
            </a:r>
            <a:br>
              <a:rPr lang="en-IN" dirty="0"/>
            </a:br>
            <a:endParaRPr lang="en-IN" dirty="0"/>
          </a:p>
        </p:txBody>
      </p:sp>
      <p:sp>
        <p:nvSpPr>
          <p:cNvPr id="3" name="Content Placeholder 2">
            <a:extLst>
              <a:ext uri="{FF2B5EF4-FFF2-40B4-BE49-F238E27FC236}">
                <a16:creationId xmlns:a16="http://schemas.microsoft.com/office/drawing/2014/main" id="{E792822A-2D27-0ADA-601E-070842AEF36C}"/>
              </a:ext>
            </a:extLst>
          </p:cNvPr>
          <p:cNvSpPr>
            <a:spLocks noGrp="1"/>
          </p:cNvSpPr>
          <p:nvPr>
            <p:ph idx="1"/>
          </p:nvPr>
        </p:nvSpPr>
        <p:spPr/>
        <p:txBody>
          <a:bodyPr/>
          <a:lstStyle/>
          <a:p>
            <a:r>
              <a:rPr lang="en-US" dirty="0">
                <a:hlinkClick r:id="rId2" action="ppaction://hlinksldjump"/>
              </a:rPr>
              <a:t>Which is the most sold track in terms of quantity?</a:t>
            </a:r>
            <a:endParaRPr lang="en-US" dirty="0"/>
          </a:p>
          <a:p>
            <a:r>
              <a:rPr lang="en-US" dirty="0">
                <a:hlinkClick r:id="rId3" action="ppaction://hlinksldjump"/>
              </a:rPr>
              <a:t>What are the top 3 most popular genres by total track sales?</a:t>
            </a:r>
            <a:endParaRPr lang="en-US" dirty="0"/>
          </a:p>
          <a:p>
            <a:r>
              <a:rPr lang="en-US" dirty="0">
                <a:hlinkClick r:id="rId4" action="ppaction://hlinksldjump"/>
              </a:rPr>
              <a:t>How does sales performance compare across different media types?</a:t>
            </a:r>
            <a:endParaRPr lang="en-US" dirty="0"/>
          </a:p>
        </p:txBody>
      </p:sp>
    </p:spTree>
    <p:extLst>
      <p:ext uri="{BB962C8B-B14F-4D97-AF65-F5344CB8AC3E}">
        <p14:creationId xmlns:p14="http://schemas.microsoft.com/office/powerpoint/2010/main" val="405746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11EF-B401-D179-EF39-78B1C8E65920}"/>
              </a:ext>
            </a:extLst>
          </p:cNvPr>
          <p:cNvSpPr>
            <a:spLocks noGrp="1"/>
          </p:cNvSpPr>
          <p:nvPr>
            <p:ph type="title"/>
          </p:nvPr>
        </p:nvSpPr>
        <p:spPr/>
        <p:txBody>
          <a:bodyPr/>
          <a:lstStyle/>
          <a:p>
            <a:r>
              <a:rPr lang="en-US" dirty="0"/>
              <a:t>Highest revenue album</a:t>
            </a:r>
            <a:endParaRPr lang="en-IN" dirty="0"/>
          </a:p>
        </p:txBody>
      </p:sp>
      <p:pic>
        <p:nvPicPr>
          <p:cNvPr id="4" name="Picture 3">
            <a:extLst>
              <a:ext uri="{FF2B5EF4-FFF2-40B4-BE49-F238E27FC236}">
                <a16:creationId xmlns:a16="http://schemas.microsoft.com/office/drawing/2014/main" id="{5F44C7A8-C0F3-F184-2B1C-ABF5C704AE75}"/>
              </a:ext>
            </a:extLst>
          </p:cNvPr>
          <p:cNvPicPr>
            <a:picLocks noChangeAspect="1"/>
          </p:cNvPicPr>
          <p:nvPr/>
        </p:nvPicPr>
        <p:blipFill>
          <a:blip r:embed="rId2"/>
          <a:stretch>
            <a:fillRect/>
          </a:stretch>
        </p:blipFill>
        <p:spPr>
          <a:xfrm>
            <a:off x="6096000" y="2766218"/>
            <a:ext cx="5284341" cy="1325563"/>
          </a:xfrm>
          <a:prstGeom prst="rect">
            <a:avLst/>
          </a:prstGeom>
        </p:spPr>
      </p:pic>
      <p:pic>
        <p:nvPicPr>
          <p:cNvPr id="6" name="Picture 5">
            <a:extLst>
              <a:ext uri="{FF2B5EF4-FFF2-40B4-BE49-F238E27FC236}">
                <a16:creationId xmlns:a16="http://schemas.microsoft.com/office/drawing/2014/main" id="{96DB7094-EA94-53B3-804A-23C5BC68A059}"/>
              </a:ext>
            </a:extLst>
          </p:cNvPr>
          <p:cNvPicPr>
            <a:picLocks noChangeAspect="1"/>
          </p:cNvPicPr>
          <p:nvPr/>
        </p:nvPicPr>
        <p:blipFill>
          <a:blip r:embed="rId3"/>
          <a:stretch>
            <a:fillRect/>
          </a:stretch>
        </p:blipFill>
        <p:spPr>
          <a:xfrm>
            <a:off x="838201" y="2361581"/>
            <a:ext cx="5098576" cy="2762636"/>
          </a:xfrm>
          <a:prstGeom prst="rect">
            <a:avLst/>
          </a:prstGeom>
        </p:spPr>
      </p:pic>
    </p:spTree>
    <p:extLst>
      <p:ext uri="{BB962C8B-B14F-4D97-AF65-F5344CB8AC3E}">
        <p14:creationId xmlns:p14="http://schemas.microsoft.com/office/powerpoint/2010/main" val="2088045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3FE9-FCD0-4AF9-19FA-07C158D28EE4}"/>
              </a:ext>
            </a:extLst>
          </p:cNvPr>
          <p:cNvSpPr>
            <a:spLocks noGrp="1"/>
          </p:cNvSpPr>
          <p:nvPr>
            <p:ph type="title"/>
          </p:nvPr>
        </p:nvSpPr>
        <p:spPr/>
        <p:txBody>
          <a:bodyPr>
            <a:normAutofit fontScale="90000"/>
          </a:bodyPr>
          <a:lstStyle/>
          <a:p>
            <a:r>
              <a:rPr lang="en-US" dirty="0"/>
              <a:t>What are the top 3 most popular genres by total track sales?</a:t>
            </a:r>
            <a:endParaRPr lang="en-IN" dirty="0"/>
          </a:p>
        </p:txBody>
      </p:sp>
      <p:pic>
        <p:nvPicPr>
          <p:cNvPr id="4" name="Picture 3">
            <a:extLst>
              <a:ext uri="{FF2B5EF4-FFF2-40B4-BE49-F238E27FC236}">
                <a16:creationId xmlns:a16="http://schemas.microsoft.com/office/drawing/2014/main" id="{297345CC-3CE7-81E1-9F60-9B20C7F253A5}"/>
              </a:ext>
            </a:extLst>
          </p:cNvPr>
          <p:cNvPicPr>
            <a:picLocks noChangeAspect="1"/>
          </p:cNvPicPr>
          <p:nvPr/>
        </p:nvPicPr>
        <p:blipFill>
          <a:blip r:embed="rId2"/>
          <a:stretch>
            <a:fillRect/>
          </a:stretch>
        </p:blipFill>
        <p:spPr>
          <a:xfrm>
            <a:off x="6898930" y="2076261"/>
            <a:ext cx="4209210" cy="2922613"/>
          </a:xfrm>
          <a:prstGeom prst="rect">
            <a:avLst/>
          </a:prstGeom>
        </p:spPr>
      </p:pic>
      <p:pic>
        <p:nvPicPr>
          <p:cNvPr id="6" name="Picture 5">
            <a:extLst>
              <a:ext uri="{FF2B5EF4-FFF2-40B4-BE49-F238E27FC236}">
                <a16:creationId xmlns:a16="http://schemas.microsoft.com/office/drawing/2014/main" id="{855A649C-B58E-2A22-8E33-F2E5CE1499F8}"/>
              </a:ext>
            </a:extLst>
          </p:cNvPr>
          <p:cNvPicPr>
            <a:picLocks noChangeAspect="1"/>
          </p:cNvPicPr>
          <p:nvPr/>
        </p:nvPicPr>
        <p:blipFill>
          <a:blip r:embed="rId3"/>
          <a:stretch>
            <a:fillRect/>
          </a:stretch>
        </p:blipFill>
        <p:spPr>
          <a:xfrm>
            <a:off x="838200" y="2076261"/>
            <a:ext cx="5182323" cy="2922612"/>
          </a:xfrm>
          <a:prstGeom prst="rect">
            <a:avLst/>
          </a:prstGeom>
        </p:spPr>
      </p:pic>
      <p:sp>
        <p:nvSpPr>
          <p:cNvPr id="3" name="Title 1">
            <a:extLst>
              <a:ext uri="{FF2B5EF4-FFF2-40B4-BE49-F238E27FC236}">
                <a16:creationId xmlns:a16="http://schemas.microsoft.com/office/drawing/2014/main" id="{30EFC163-F304-BF42-D3C2-EAF7AA386564}"/>
              </a:ext>
            </a:extLst>
          </p:cNvPr>
          <p:cNvSpPr txBox="1">
            <a:spLocks/>
          </p:cNvSpPr>
          <p:nvPr/>
        </p:nvSpPr>
        <p:spPr>
          <a:xfrm>
            <a:off x="838200" y="5292725"/>
            <a:ext cx="10515600" cy="1325563"/>
          </a:xfrm>
          <a:prstGeom prst="rect">
            <a:avLst/>
          </a:prstGeom>
          <a:solidFill>
            <a:schemeClr val="accent3">
              <a:lumMod val="20000"/>
              <a:lumOff val="80000"/>
              <a:alpha val="8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Rock have the Highest Quantity Sold which is 835 units followed by </a:t>
            </a:r>
            <a:r>
              <a:rPr lang="en-US" sz="2000" dirty="0" err="1"/>
              <a:t>latin</a:t>
            </a:r>
            <a:r>
              <a:rPr lang="en-US" sz="2000" dirty="0"/>
              <a:t> with 386 and Metal with 264 </a:t>
            </a:r>
            <a:endParaRPr lang="en-IN" sz="2000" dirty="0"/>
          </a:p>
        </p:txBody>
      </p:sp>
    </p:spTree>
    <p:extLst>
      <p:ext uri="{BB962C8B-B14F-4D97-AF65-F5344CB8AC3E}">
        <p14:creationId xmlns:p14="http://schemas.microsoft.com/office/powerpoint/2010/main" val="115674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5075-FF7E-329E-57EE-843C8C0E5476}"/>
              </a:ext>
            </a:extLst>
          </p:cNvPr>
          <p:cNvSpPr>
            <a:spLocks noGrp="1"/>
          </p:cNvSpPr>
          <p:nvPr>
            <p:ph type="title"/>
          </p:nvPr>
        </p:nvSpPr>
        <p:spPr/>
        <p:txBody>
          <a:bodyPr>
            <a:normAutofit fontScale="90000"/>
          </a:bodyPr>
          <a:lstStyle/>
          <a:p>
            <a:r>
              <a:rPr lang="en-US" dirty="0"/>
              <a:t>How does sales performance compare across different media types?</a:t>
            </a:r>
            <a:endParaRPr lang="en-IN" dirty="0"/>
          </a:p>
        </p:txBody>
      </p:sp>
      <p:pic>
        <p:nvPicPr>
          <p:cNvPr id="4" name="Picture 3">
            <a:extLst>
              <a:ext uri="{FF2B5EF4-FFF2-40B4-BE49-F238E27FC236}">
                <a16:creationId xmlns:a16="http://schemas.microsoft.com/office/drawing/2014/main" id="{EFFFA8B5-04D8-F1A8-5738-DE6FE1507DD9}"/>
              </a:ext>
            </a:extLst>
          </p:cNvPr>
          <p:cNvPicPr>
            <a:picLocks noChangeAspect="1"/>
          </p:cNvPicPr>
          <p:nvPr/>
        </p:nvPicPr>
        <p:blipFill>
          <a:blip r:embed="rId2"/>
          <a:stretch>
            <a:fillRect/>
          </a:stretch>
        </p:blipFill>
        <p:spPr>
          <a:xfrm>
            <a:off x="838200" y="2109603"/>
            <a:ext cx="4420217" cy="2638793"/>
          </a:xfrm>
          <a:prstGeom prst="rect">
            <a:avLst/>
          </a:prstGeom>
        </p:spPr>
      </p:pic>
      <p:pic>
        <p:nvPicPr>
          <p:cNvPr id="6" name="Picture 5">
            <a:extLst>
              <a:ext uri="{FF2B5EF4-FFF2-40B4-BE49-F238E27FC236}">
                <a16:creationId xmlns:a16="http://schemas.microsoft.com/office/drawing/2014/main" id="{38FB23C1-A2D8-62BF-CFB1-9756E4841225}"/>
              </a:ext>
            </a:extLst>
          </p:cNvPr>
          <p:cNvPicPr>
            <a:picLocks noChangeAspect="1"/>
          </p:cNvPicPr>
          <p:nvPr/>
        </p:nvPicPr>
        <p:blipFill>
          <a:blip r:embed="rId3"/>
          <a:stretch>
            <a:fillRect/>
          </a:stretch>
        </p:blipFill>
        <p:spPr>
          <a:xfrm>
            <a:off x="6277970" y="2109603"/>
            <a:ext cx="5075830" cy="2905530"/>
          </a:xfrm>
          <a:prstGeom prst="rect">
            <a:avLst/>
          </a:prstGeom>
        </p:spPr>
      </p:pic>
      <p:sp>
        <p:nvSpPr>
          <p:cNvPr id="7" name="Title 1">
            <a:extLst>
              <a:ext uri="{FF2B5EF4-FFF2-40B4-BE49-F238E27FC236}">
                <a16:creationId xmlns:a16="http://schemas.microsoft.com/office/drawing/2014/main" id="{25A5B4E9-7BB0-1324-4675-A42C062CE697}"/>
              </a:ext>
            </a:extLst>
          </p:cNvPr>
          <p:cNvSpPr txBox="1">
            <a:spLocks/>
          </p:cNvSpPr>
          <p:nvPr/>
        </p:nvSpPr>
        <p:spPr>
          <a:xfrm>
            <a:off x="731292" y="5609039"/>
            <a:ext cx="10515600" cy="919589"/>
          </a:xfrm>
          <a:prstGeom prst="rect">
            <a:avLst/>
          </a:prstGeom>
          <a:solidFill>
            <a:schemeClr val="accent3">
              <a:lumMod val="20000"/>
              <a:lumOff val="80000"/>
              <a:alpha val="80000"/>
            </a:schemeClr>
          </a:solidFill>
        </p:spPr>
        <p:txBody>
          <a:bodyPr vert="horz" lIns="91440" tIns="45720" rIns="91440" bIns="45720" rtlCol="0" anchor="t">
            <a:normAutofit fontScale="975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MPEG audio files dominate the media type sales, with 1976 quantity sold.</a:t>
            </a:r>
            <a:endParaRPr lang="en-IN" sz="2000" dirty="0"/>
          </a:p>
        </p:txBody>
      </p:sp>
    </p:spTree>
    <p:extLst>
      <p:ext uri="{BB962C8B-B14F-4D97-AF65-F5344CB8AC3E}">
        <p14:creationId xmlns:p14="http://schemas.microsoft.com/office/powerpoint/2010/main" val="371615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02A8-038C-2AF3-BF40-264734A98F12}"/>
              </a:ext>
            </a:extLst>
          </p:cNvPr>
          <p:cNvSpPr>
            <a:spLocks noGrp="1"/>
          </p:cNvSpPr>
          <p:nvPr>
            <p:ph type="title"/>
          </p:nvPr>
        </p:nvSpPr>
        <p:spPr/>
        <p:txBody>
          <a:bodyPr/>
          <a:lstStyle/>
          <a:p>
            <a:r>
              <a:rPr lang="en-US" dirty="0"/>
              <a:t>Problem Statements</a:t>
            </a:r>
            <a:endParaRPr lang="en-IN" dirty="0"/>
          </a:p>
        </p:txBody>
      </p:sp>
      <p:sp>
        <p:nvSpPr>
          <p:cNvPr id="3" name="Content Placeholder 2">
            <a:extLst>
              <a:ext uri="{FF2B5EF4-FFF2-40B4-BE49-F238E27FC236}">
                <a16:creationId xmlns:a16="http://schemas.microsoft.com/office/drawing/2014/main" id="{5F82D051-0DA2-6895-CB02-2C81D425E686}"/>
              </a:ext>
            </a:extLst>
          </p:cNvPr>
          <p:cNvSpPr>
            <a:spLocks noGrp="1"/>
          </p:cNvSpPr>
          <p:nvPr>
            <p:ph idx="1"/>
          </p:nvPr>
        </p:nvSpPr>
        <p:spPr/>
        <p:txBody>
          <a:bodyPr/>
          <a:lstStyle/>
          <a:p>
            <a:r>
              <a:rPr lang="en-IN" dirty="0">
                <a:hlinkClick r:id="rId2" action="ppaction://hlinksldjump"/>
              </a:rPr>
              <a:t>Revenue Insights</a:t>
            </a:r>
            <a:endParaRPr lang="en-IN" dirty="0"/>
          </a:p>
          <a:p>
            <a:r>
              <a:rPr lang="en-IN" dirty="0">
                <a:hlinkClick r:id="rId3" action="ppaction://hlinksldjump"/>
              </a:rPr>
              <a:t>Customer and Employee Insights</a:t>
            </a:r>
            <a:endParaRPr lang="en-IN" dirty="0"/>
          </a:p>
          <a:p>
            <a:r>
              <a:rPr lang="en-IN" dirty="0">
                <a:hlinkClick r:id="rId4" action="ppaction://hlinksldjump"/>
              </a:rPr>
              <a:t>Product Insights</a:t>
            </a:r>
            <a:endParaRPr lang="en-IN" dirty="0"/>
          </a:p>
          <a:p>
            <a:endParaRPr lang="en-IN" dirty="0"/>
          </a:p>
        </p:txBody>
      </p:sp>
    </p:spTree>
    <p:extLst>
      <p:ext uri="{BB962C8B-B14F-4D97-AF65-F5344CB8AC3E}">
        <p14:creationId xmlns:p14="http://schemas.microsoft.com/office/powerpoint/2010/main" val="43090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CCC7-CE49-DEA9-E67B-0B1F304F7EA4}"/>
              </a:ext>
            </a:extLst>
          </p:cNvPr>
          <p:cNvSpPr>
            <a:spLocks noGrp="1"/>
          </p:cNvSpPr>
          <p:nvPr>
            <p:ph type="title"/>
          </p:nvPr>
        </p:nvSpPr>
        <p:spPr/>
        <p:txBody>
          <a:bodyPr/>
          <a:lstStyle/>
          <a:p>
            <a:r>
              <a:rPr lang="en-US" dirty="0"/>
              <a:t>Recommendation </a:t>
            </a:r>
            <a:endParaRPr lang="en-IN" dirty="0"/>
          </a:p>
        </p:txBody>
      </p:sp>
      <p:sp>
        <p:nvSpPr>
          <p:cNvPr id="3" name="Title 1">
            <a:extLst>
              <a:ext uri="{FF2B5EF4-FFF2-40B4-BE49-F238E27FC236}">
                <a16:creationId xmlns:a16="http://schemas.microsoft.com/office/drawing/2014/main" id="{83BC53B0-D7BC-9B37-1FDE-AE5C67209466}"/>
              </a:ext>
            </a:extLst>
          </p:cNvPr>
          <p:cNvSpPr txBox="1">
            <a:spLocks/>
          </p:cNvSpPr>
          <p:nvPr/>
        </p:nvSpPr>
        <p:spPr>
          <a:xfrm>
            <a:off x="838200" y="1882301"/>
            <a:ext cx="10515600" cy="4610573"/>
          </a:xfrm>
          <a:prstGeom prst="rect">
            <a:avLst/>
          </a:prstGeom>
          <a:solidFill>
            <a:schemeClr val="accent3">
              <a:lumMod val="20000"/>
              <a:lumOff val="80000"/>
              <a:alpha val="80000"/>
            </a:schemeClr>
          </a:solidFill>
        </p:spPr>
        <p:txBody>
          <a:bodyPr vert="horz" lIns="91440" tIns="45720" rIns="91440" bIns="45720" rtlCol="0" anchor="t">
            <a:normAutofit/>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pPr marL="571500" indent="-571500">
              <a:lnSpc>
                <a:spcPct val="150000"/>
              </a:lnSpc>
              <a:buFont typeface="Arial" panose="020B0604020202020204" pitchFamily="34" charset="0"/>
              <a:buChar char="•"/>
            </a:pPr>
            <a:r>
              <a:rPr lang="en-US" sz="2000" dirty="0"/>
              <a:t>Focus on promoting Rock music in the USA through exclusive bundles and artist collaborations, as it generates the highest revenue overall.</a:t>
            </a:r>
          </a:p>
          <a:p>
            <a:pPr marL="571500" indent="-571500">
              <a:lnSpc>
                <a:spcPct val="150000"/>
              </a:lnSpc>
              <a:buFont typeface="Arial" panose="020B0604020202020204" pitchFamily="34" charset="0"/>
              <a:buChar char="•"/>
            </a:pPr>
            <a:r>
              <a:rPr lang="en-US" sz="2000" dirty="0"/>
              <a:t>Increase marketing efforts for the Latin genre in Brazil and Canada, leveraging its strong performance in these countries with regional campaigns.</a:t>
            </a:r>
          </a:p>
          <a:p>
            <a:pPr marL="571500" indent="-571500">
              <a:lnSpc>
                <a:spcPct val="150000"/>
              </a:lnSpc>
              <a:buFont typeface="Arial" panose="020B0604020202020204" pitchFamily="34" charset="0"/>
              <a:buChar char="•"/>
            </a:pPr>
            <a:r>
              <a:rPr lang="en-US" sz="2000" dirty="0"/>
              <a:t>Launch mid-week promotions on Wednesdays targeting underperforming days, emphasizing discounts on Metal and Jazz tracks via digital media formats.</a:t>
            </a:r>
          </a:p>
          <a:p>
            <a:pPr marL="571500" indent="-571500">
              <a:lnSpc>
                <a:spcPct val="150000"/>
              </a:lnSpc>
              <a:buFont typeface="Arial" panose="020B0604020202020204" pitchFamily="34" charset="0"/>
              <a:buChar char="•"/>
            </a:pPr>
            <a:r>
              <a:rPr lang="en-US" sz="2000" dirty="0"/>
              <a:t>Address the seasonal revenue dip in December by offering holiday-themed promotions and discounts on popular albums and genres.</a:t>
            </a:r>
            <a:endParaRPr lang="en-IN" sz="2000" dirty="0"/>
          </a:p>
        </p:txBody>
      </p:sp>
    </p:spTree>
    <p:extLst>
      <p:ext uri="{BB962C8B-B14F-4D97-AF65-F5344CB8AC3E}">
        <p14:creationId xmlns:p14="http://schemas.microsoft.com/office/powerpoint/2010/main" val="152301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5818-B6D9-17CD-6E0C-BC9722D425F1}"/>
              </a:ext>
            </a:extLst>
          </p:cNvPr>
          <p:cNvSpPr>
            <a:spLocks noGrp="1"/>
          </p:cNvSpPr>
          <p:nvPr>
            <p:ph type="title"/>
          </p:nvPr>
        </p:nvSpPr>
        <p:spPr>
          <a:xfrm>
            <a:off x="838200" y="2603358"/>
            <a:ext cx="10515600" cy="1325563"/>
          </a:xfrm>
        </p:spPr>
        <p:txBody>
          <a:bodyPr/>
          <a:lstStyle/>
          <a:p>
            <a:pPr algn="ctr"/>
            <a:r>
              <a:rPr lang="en-US" dirty="0">
                <a:latin typeface="Impact" panose="020B0806030902050204" pitchFamily="34" charset="0"/>
              </a:rPr>
              <a:t>Thank You</a:t>
            </a:r>
            <a:endParaRPr lang="en-IN" dirty="0">
              <a:latin typeface="Impact" panose="020B0806030902050204" pitchFamily="34" charset="0"/>
            </a:endParaRPr>
          </a:p>
        </p:txBody>
      </p:sp>
    </p:spTree>
    <p:extLst>
      <p:ext uri="{BB962C8B-B14F-4D97-AF65-F5344CB8AC3E}">
        <p14:creationId xmlns:p14="http://schemas.microsoft.com/office/powerpoint/2010/main" val="270493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8C34-9911-716A-80A6-3745A55DC882}"/>
              </a:ext>
            </a:extLst>
          </p:cNvPr>
          <p:cNvSpPr>
            <a:spLocks noGrp="1"/>
          </p:cNvSpPr>
          <p:nvPr>
            <p:ph type="title"/>
          </p:nvPr>
        </p:nvSpPr>
        <p:spPr/>
        <p:txBody>
          <a:bodyPr/>
          <a:lstStyle/>
          <a:p>
            <a:r>
              <a:rPr lang="en-US" dirty="0"/>
              <a:t>Revenue Insights</a:t>
            </a:r>
            <a:endParaRPr lang="en-IN" dirty="0"/>
          </a:p>
        </p:txBody>
      </p:sp>
      <p:sp>
        <p:nvSpPr>
          <p:cNvPr id="3" name="Content Placeholder 2">
            <a:extLst>
              <a:ext uri="{FF2B5EF4-FFF2-40B4-BE49-F238E27FC236}">
                <a16:creationId xmlns:a16="http://schemas.microsoft.com/office/drawing/2014/main" id="{3B3ED99B-C706-E9DF-A41A-20AA3DF4CD39}"/>
              </a:ext>
            </a:extLst>
          </p:cNvPr>
          <p:cNvSpPr>
            <a:spLocks noGrp="1"/>
          </p:cNvSpPr>
          <p:nvPr>
            <p:ph idx="1"/>
          </p:nvPr>
        </p:nvSpPr>
        <p:spPr>
          <a:xfrm>
            <a:off x="838200" y="1825625"/>
            <a:ext cx="10515600" cy="4667250"/>
          </a:xfrm>
        </p:spPr>
        <p:txBody>
          <a:bodyPr>
            <a:normAutofit fontScale="92500"/>
          </a:bodyPr>
          <a:lstStyle/>
          <a:p>
            <a:pPr>
              <a:lnSpc>
                <a:spcPct val="150000"/>
              </a:lnSpc>
            </a:pPr>
            <a:r>
              <a:rPr lang="en-US" sz="2400" dirty="0">
                <a:hlinkClick r:id="rId2" action="ppaction://hlinksldjump"/>
              </a:rPr>
              <a:t>What is the total revenue generated by all sales?</a:t>
            </a:r>
            <a:endParaRPr lang="en-US" sz="2400" dirty="0"/>
          </a:p>
          <a:p>
            <a:pPr>
              <a:lnSpc>
                <a:spcPct val="150000"/>
              </a:lnSpc>
            </a:pPr>
            <a:r>
              <a:rPr lang="en-US" sz="2400" dirty="0">
                <a:hlinkClick r:id="rId3" action="ppaction://hlinksldjump"/>
              </a:rPr>
              <a:t>What is the total revenue generated by each city?</a:t>
            </a:r>
            <a:endParaRPr lang="en-US" sz="2400" dirty="0"/>
          </a:p>
          <a:p>
            <a:pPr>
              <a:lnSpc>
                <a:spcPct val="150000"/>
              </a:lnSpc>
            </a:pPr>
            <a:r>
              <a:rPr lang="en-US" sz="2400" dirty="0">
                <a:hlinkClick r:id="rId4" action="ppaction://hlinksldjump"/>
              </a:rPr>
              <a:t>Which genres generate the most revenue, and how does their performance vary across countries?</a:t>
            </a:r>
            <a:endParaRPr lang="en-US" sz="2400" dirty="0"/>
          </a:p>
          <a:p>
            <a:pPr>
              <a:lnSpc>
                <a:spcPct val="150000"/>
              </a:lnSpc>
            </a:pPr>
            <a:r>
              <a:rPr lang="en-US" sz="2400" dirty="0">
                <a:hlinkClick r:id="rId5" action="ppaction://hlinksldjump"/>
              </a:rPr>
              <a:t>What is the top 5 total revenue generated by album?</a:t>
            </a:r>
            <a:endParaRPr lang="en-US" sz="2400" dirty="0"/>
          </a:p>
          <a:p>
            <a:pPr>
              <a:lnSpc>
                <a:spcPct val="150000"/>
              </a:lnSpc>
            </a:pPr>
            <a:r>
              <a:rPr lang="en-US" sz="2400" dirty="0">
                <a:hlinkClick r:id="rId6" action="ppaction://hlinksldjump"/>
              </a:rPr>
              <a:t>How has monthly revenue changed over the past three years, and what are the significant seasonal patterns or trends?</a:t>
            </a:r>
            <a:endParaRPr lang="en-US" sz="2400" dirty="0"/>
          </a:p>
          <a:p>
            <a:pPr>
              <a:lnSpc>
                <a:spcPct val="150000"/>
              </a:lnSpc>
            </a:pPr>
            <a:r>
              <a:rPr lang="en-US" sz="2400" dirty="0">
                <a:hlinkClick r:id="" action="ppaction://noaction"/>
              </a:rPr>
              <a:t>How does revenue vary across the days of the week?</a:t>
            </a:r>
            <a:endParaRPr lang="en-US" sz="2400" dirty="0"/>
          </a:p>
          <a:p>
            <a:pPr>
              <a:lnSpc>
                <a:spcPct val="150000"/>
              </a:lnSpc>
            </a:pPr>
            <a:endParaRPr lang="en-IN" sz="2400" dirty="0"/>
          </a:p>
        </p:txBody>
      </p:sp>
    </p:spTree>
    <p:extLst>
      <p:ext uri="{BB962C8B-B14F-4D97-AF65-F5344CB8AC3E}">
        <p14:creationId xmlns:p14="http://schemas.microsoft.com/office/powerpoint/2010/main" val="68493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72ACAF-4D39-201E-0772-2A6F83843ACB}"/>
              </a:ext>
            </a:extLst>
          </p:cNvPr>
          <p:cNvPicPr>
            <a:picLocks noChangeAspect="1"/>
          </p:cNvPicPr>
          <p:nvPr/>
        </p:nvPicPr>
        <p:blipFill>
          <a:blip r:embed="rId2"/>
          <a:stretch>
            <a:fillRect/>
          </a:stretch>
        </p:blipFill>
        <p:spPr>
          <a:xfrm>
            <a:off x="709158" y="2058920"/>
            <a:ext cx="5720671" cy="3746141"/>
          </a:xfrm>
          <a:prstGeom prst="rect">
            <a:avLst/>
          </a:prstGeom>
        </p:spPr>
      </p:pic>
      <p:sp>
        <p:nvSpPr>
          <p:cNvPr id="16" name="Title 1">
            <a:extLst>
              <a:ext uri="{FF2B5EF4-FFF2-40B4-BE49-F238E27FC236}">
                <a16:creationId xmlns:a16="http://schemas.microsoft.com/office/drawing/2014/main" id="{781B4735-48AB-5D07-AFDD-AB7A9CA1E35B}"/>
              </a:ext>
            </a:extLst>
          </p:cNvPr>
          <p:cNvSpPr txBox="1">
            <a:spLocks/>
          </p:cNvSpPr>
          <p:nvPr/>
        </p:nvSpPr>
        <p:spPr>
          <a:xfrm>
            <a:off x="6791443" y="2058920"/>
            <a:ext cx="4560769" cy="3746141"/>
          </a:xfrm>
          <a:prstGeom prst="rect">
            <a:avLst/>
          </a:prstGeom>
          <a:solidFill>
            <a:schemeClr val="accent3">
              <a:lumMod val="20000"/>
              <a:lumOff val="80000"/>
              <a:alpha val="80000"/>
            </a:schemeClr>
          </a:solidFill>
        </p:spPr>
        <p:txBody>
          <a:bodyPr vert="horz" lIns="91440" tIns="45720" rIns="91440" bIns="45720" rtlCol="0" anchor="ctr">
            <a:normAutofit/>
          </a:bodyPr>
          <a:lstStyle>
            <a:lvl1pPr algn="l" defTabSz="914400" rtl="0" eaLnBrk="1" latinLnBrk="0" hangingPunct="1">
              <a:spcBef>
                <a:spcPct val="0"/>
              </a:spcBef>
              <a:buNone/>
              <a:defRPr sz="32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dirty="0">
                <a:effectLst>
                  <a:outerShdw blurRad="38100" dist="38100" dir="2700000" algn="tl">
                    <a:srgbClr val="000000">
                      <a:alpha val="43137"/>
                    </a:srgbClr>
                  </a:outerShdw>
                </a:effectLst>
              </a:rPr>
              <a:t>Total Revenue:-</a:t>
            </a:r>
          </a:p>
          <a:p>
            <a:r>
              <a:rPr lang="en-US" dirty="0">
                <a:effectLst>
                  <a:outerShdw blurRad="38100" dist="38100" dir="2700000" algn="tl">
                    <a:srgbClr val="000000">
                      <a:alpha val="43137"/>
                    </a:srgbClr>
                  </a:outerShdw>
                </a:effectLst>
              </a:rPr>
              <a:t>			2328.60</a:t>
            </a:r>
            <a:endParaRPr lang="en-IN" dirty="0">
              <a:effectLst>
                <a:outerShdw blurRad="38100" dist="38100" dir="2700000" algn="tl">
                  <a:srgbClr val="000000">
                    <a:alpha val="43137"/>
                  </a:srgbClr>
                </a:outerShdw>
              </a:effectLst>
            </a:endParaRPr>
          </a:p>
        </p:txBody>
      </p:sp>
      <p:sp>
        <p:nvSpPr>
          <p:cNvPr id="19" name="Title 18">
            <a:extLst>
              <a:ext uri="{FF2B5EF4-FFF2-40B4-BE49-F238E27FC236}">
                <a16:creationId xmlns:a16="http://schemas.microsoft.com/office/drawing/2014/main" id="{B9D92E90-261A-4CF4-C5CD-F99007DCE0BA}"/>
              </a:ext>
            </a:extLst>
          </p:cNvPr>
          <p:cNvSpPr>
            <a:spLocks noGrp="1"/>
          </p:cNvSpPr>
          <p:nvPr>
            <p:ph type="title"/>
          </p:nvPr>
        </p:nvSpPr>
        <p:spPr>
          <a:xfrm>
            <a:off x="839788" y="457200"/>
            <a:ext cx="10539412" cy="1255486"/>
          </a:xfrm>
        </p:spPr>
        <p:txBody>
          <a:bodyPr anchor="t"/>
          <a:lstStyle/>
          <a:p>
            <a:r>
              <a:rPr lang="en-US" dirty="0"/>
              <a:t>What is the total revenue generated by all sales?</a:t>
            </a:r>
            <a:endParaRPr lang="en-IN" dirty="0"/>
          </a:p>
        </p:txBody>
      </p:sp>
    </p:spTree>
    <p:extLst>
      <p:ext uri="{BB962C8B-B14F-4D97-AF65-F5344CB8AC3E}">
        <p14:creationId xmlns:p14="http://schemas.microsoft.com/office/powerpoint/2010/main" val="42063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75ACD-3D8D-804D-F685-FC84F914FFF6}"/>
              </a:ext>
            </a:extLst>
          </p:cNvPr>
          <p:cNvSpPr>
            <a:spLocks noGrp="1"/>
          </p:cNvSpPr>
          <p:nvPr>
            <p:ph type="title"/>
          </p:nvPr>
        </p:nvSpPr>
        <p:spPr>
          <a:xfrm>
            <a:off x="839788" y="457200"/>
            <a:ext cx="10515600" cy="1124857"/>
          </a:xfrm>
        </p:spPr>
        <p:txBody>
          <a:bodyPr>
            <a:normAutofit/>
          </a:bodyPr>
          <a:lstStyle/>
          <a:p>
            <a:r>
              <a:rPr lang="en-US"/>
              <a:t>What is the total revenue generated by each city?</a:t>
            </a:r>
            <a:endParaRPr lang="en-US" dirty="0"/>
          </a:p>
        </p:txBody>
      </p:sp>
      <p:pic>
        <p:nvPicPr>
          <p:cNvPr id="10" name="Picture 9">
            <a:extLst>
              <a:ext uri="{FF2B5EF4-FFF2-40B4-BE49-F238E27FC236}">
                <a16:creationId xmlns:a16="http://schemas.microsoft.com/office/drawing/2014/main" id="{222BCAFC-3770-8F92-43D6-FD3374AD1493}"/>
              </a:ext>
            </a:extLst>
          </p:cNvPr>
          <p:cNvPicPr>
            <a:picLocks noChangeAspect="1"/>
          </p:cNvPicPr>
          <p:nvPr/>
        </p:nvPicPr>
        <p:blipFill>
          <a:blip r:embed="rId2"/>
          <a:stretch>
            <a:fillRect/>
          </a:stretch>
        </p:blipFill>
        <p:spPr>
          <a:xfrm>
            <a:off x="839788" y="1688138"/>
            <a:ext cx="5256212" cy="3498011"/>
          </a:xfrm>
          <a:prstGeom prst="rect">
            <a:avLst/>
          </a:prstGeom>
        </p:spPr>
      </p:pic>
      <p:graphicFrame>
        <p:nvGraphicFramePr>
          <p:cNvPr id="7" name="Object 6">
            <a:extLst>
              <a:ext uri="{FF2B5EF4-FFF2-40B4-BE49-F238E27FC236}">
                <a16:creationId xmlns:a16="http://schemas.microsoft.com/office/drawing/2014/main" id="{3B069071-8CBC-B752-28BF-4E91091C90F2}"/>
              </a:ext>
            </a:extLst>
          </p:cNvPr>
          <p:cNvGraphicFramePr>
            <a:graphicFrameLocks noChangeAspect="1"/>
          </p:cNvGraphicFramePr>
          <p:nvPr>
            <p:extLst>
              <p:ext uri="{D42A27DB-BD31-4B8C-83A1-F6EECF244321}">
                <p14:modId xmlns:p14="http://schemas.microsoft.com/office/powerpoint/2010/main" val="203673602"/>
              </p:ext>
            </p:extLst>
          </p:nvPr>
        </p:nvGraphicFramePr>
        <p:xfrm>
          <a:off x="7888406" y="1688138"/>
          <a:ext cx="3463806" cy="3498011"/>
        </p:xfrm>
        <a:graphic>
          <a:graphicData uri="http://schemas.openxmlformats.org/presentationml/2006/ole">
            <mc:AlternateContent xmlns:mc="http://schemas.openxmlformats.org/markup-compatibility/2006">
              <mc:Choice xmlns:v="urn:schemas-microsoft-com:vml" Requires="v">
                <p:oleObj name="Worksheet" r:id="rId3" imgW="1809771" imgH="3247864" progId="Excel.Sheet.12">
                  <p:embed/>
                </p:oleObj>
              </mc:Choice>
              <mc:Fallback>
                <p:oleObj name="Worksheet" r:id="rId3" imgW="1809771" imgH="3247864" progId="Excel.Sheet.12">
                  <p:embed/>
                  <p:pic>
                    <p:nvPicPr>
                      <p:cNvPr id="7" name="Object 6">
                        <a:extLst>
                          <a:ext uri="{FF2B5EF4-FFF2-40B4-BE49-F238E27FC236}">
                            <a16:creationId xmlns:a16="http://schemas.microsoft.com/office/drawing/2014/main" id="{3B069071-8CBC-B752-28BF-4E91091C90F2}"/>
                          </a:ext>
                        </a:extLst>
                      </p:cNvPr>
                      <p:cNvPicPr/>
                      <p:nvPr/>
                    </p:nvPicPr>
                    <p:blipFill>
                      <a:blip r:embed="rId4"/>
                      <a:stretch>
                        <a:fillRect/>
                      </a:stretch>
                    </p:blipFill>
                    <p:spPr>
                      <a:xfrm>
                        <a:off x="7888406" y="1688138"/>
                        <a:ext cx="3463806" cy="3498011"/>
                      </a:xfrm>
                      <a:prstGeom prst="rect">
                        <a:avLst/>
                      </a:prstGeom>
                    </p:spPr>
                  </p:pic>
                </p:oleObj>
              </mc:Fallback>
            </mc:AlternateContent>
          </a:graphicData>
        </a:graphic>
      </p:graphicFrame>
    </p:spTree>
    <p:extLst>
      <p:ext uri="{BB962C8B-B14F-4D97-AF65-F5344CB8AC3E}">
        <p14:creationId xmlns:p14="http://schemas.microsoft.com/office/powerpoint/2010/main" val="60723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41D8-657B-B837-CEAF-1EDA7EB5C167}"/>
              </a:ext>
            </a:extLst>
          </p:cNvPr>
          <p:cNvSpPr>
            <a:spLocks noGrp="1"/>
          </p:cNvSpPr>
          <p:nvPr>
            <p:ph type="title"/>
          </p:nvPr>
        </p:nvSpPr>
        <p:spPr>
          <a:xfrm>
            <a:off x="839788" y="457200"/>
            <a:ext cx="10515600" cy="1600200"/>
          </a:xfrm>
        </p:spPr>
        <p:txBody>
          <a:bodyPr>
            <a:normAutofit/>
          </a:bodyPr>
          <a:lstStyle/>
          <a:p>
            <a:r>
              <a:rPr lang="en-US" dirty="0"/>
              <a:t>Which genres generate the most revenue, and how does their performance vary across countries?</a:t>
            </a:r>
            <a:br>
              <a:rPr lang="en-US" dirty="0"/>
            </a:br>
            <a:endParaRPr lang="en-IN" dirty="0"/>
          </a:p>
        </p:txBody>
      </p:sp>
      <p:pic>
        <p:nvPicPr>
          <p:cNvPr id="8" name="Picture 7">
            <a:extLst>
              <a:ext uri="{FF2B5EF4-FFF2-40B4-BE49-F238E27FC236}">
                <a16:creationId xmlns:a16="http://schemas.microsoft.com/office/drawing/2014/main" id="{7BC27CDE-C9AC-49CC-6806-8AC6E07EE73C}"/>
              </a:ext>
            </a:extLst>
          </p:cNvPr>
          <p:cNvPicPr>
            <a:picLocks noChangeAspect="1"/>
          </p:cNvPicPr>
          <p:nvPr/>
        </p:nvPicPr>
        <p:blipFill>
          <a:blip r:embed="rId2"/>
          <a:stretch>
            <a:fillRect/>
          </a:stretch>
        </p:blipFill>
        <p:spPr>
          <a:xfrm>
            <a:off x="836613" y="2238232"/>
            <a:ext cx="5080533" cy="3316407"/>
          </a:xfrm>
          <a:prstGeom prst="rect">
            <a:avLst/>
          </a:prstGeom>
        </p:spPr>
      </p:pic>
      <p:sp>
        <p:nvSpPr>
          <p:cNvPr id="9" name="TextBox 8">
            <a:extLst>
              <a:ext uri="{FF2B5EF4-FFF2-40B4-BE49-F238E27FC236}">
                <a16:creationId xmlns:a16="http://schemas.microsoft.com/office/drawing/2014/main" id="{2AC3EE71-53D9-987A-D3B5-D20BA0E6E5D9}"/>
              </a:ext>
            </a:extLst>
          </p:cNvPr>
          <p:cNvSpPr txBox="1"/>
          <p:nvPr/>
        </p:nvSpPr>
        <p:spPr>
          <a:xfrm>
            <a:off x="836613" y="5741242"/>
            <a:ext cx="10515600" cy="923330"/>
          </a:xfrm>
          <a:prstGeom prst="rect">
            <a:avLst/>
          </a:prstGeom>
          <a:solidFill>
            <a:schemeClr val="accent2">
              <a:lumMod val="40000"/>
              <a:lumOff val="60000"/>
            </a:schemeClr>
          </a:solidFill>
          <a:ln>
            <a:noFill/>
          </a:ln>
        </p:spPr>
        <p:txBody>
          <a:bodyPr wrap="square" rtlCol="0" anchor="ctr" anchorCtr="1">
            <a:spAutoFit/>
          </a:bodyPr>
          <a:lstStyle/>
          <a:p>
            <a:r>
              <a:rPr lang="en-US" dirty="0"/>
              <a:t>Rock is the most revenue-generating genre across all countries, with the USA contributing the highest revenue (155.43), followed by Canada (105.93). Latin music is the second most popular genre overall, with significant contributions from the USA (90.09) and Canada (59.4).</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5C1B0A-19BF-FEC0-CD06-B38F77B9CA7D}"/>
              </a:ext>
            </a:extLst>
          </p:cNvPr>
          <p:cNvPicPr>
            <a:picLocks noChangeAspect="1"/>
          </p:cNvPicPr>
          <p:nvPr/>
        </p:nvPicPr>
        <p:blipFill>
          <a:blip r:embed="rId3"/>
          <a:stretch>
            <a:fillRect/>
          </a:stretch>
        </p:blipFill>
        <p:spPr>
          <a:xfrm>
            <a:off x="6094413" y="2238232"/>
            <a:ext cx="4944165" cy="3316405"/>
          </a:xfrm>
          <a:prstGeom prst="rect">
            <a:avLst/>
          </a:prstGeom>
        </p:spPr>
      </p:pic>
    </p:spTree>
    <p:extLst>
      <p:ext uri="{BB962C8B-B14F-4D97-AF65-F5344CB8AC3E}">
        <p14:creationId xmlns:p14="http://schemas.microsoft.com/office/powerpoint/2010/main" val="52075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75F1-028C-38F7-B11D-35F68AEEEED6}"/>
              </a:ext>
            </a:extLst>
          </p:cNvPr>
          <p:cNvSpPr>
            <a:spLocks noGrp="1"/>
          </p:cNvSpPr>
          <p:nvPr>
            <p:ph type="title"/>
          </p:nvPr>
        </p:nvSpPr>
        <p:spPr>
          <a:xfrm>
            <a:off x="614705" y="407963"/>
            <a:ext cx="11221280" cy="1536896"/>
          </a:xfrm>
        </p:spPr>
        <p:txBody>
          <a:bodyPr/>
          <a:lstStyle/>
          <a:p>
            <a:r>
              <a:rPr lang="en-US" dirty="0"/>
              <a:t>What is the top 5 total revenue generated by album?</a:t>
            </a:r>
            <a:endParaRPr lang="en-IN" dirty="0"/>
          </a:p>
        </p:txBody>
      </p:sp>
      <p:pic>
        <p:nvPicPr>
          <p:cNvPr id="8" name="Picture 7">
            <a:extLst>
              <a:ext uri="{FF2B5EF4-FFF2-40B4-BE49-F238E27FC236}">
                <a16:creationId xmlns:a16="http://schemas.microsoft.com/office/drawing/2014/main" id="{8B22A291-F7FB-B800-BA9A-D4379D34DC3E}"/>
              </a:ext>
            </a:extLst>
          </p:cNvPr>
          <p:cNvPicPr>
            <a:picLocks noChangeAspect="1"/>
          </p:cNvPicPr>
          <p:nvPr/>
        </p:nvPicPr>
        <p:blipFill>
          <a:blip r:embed="rId2"/>
          <a:stretch>
            <a:fillRect/>
          </a:stretch>
        </p:blipFill>
        <p:spPr>
          <a:xfrm>
            <a:off x="614705" y="2190164"/>
            <a:ext cx="4785171" cy="3296236"/>
          </a:xfrm>
          <a:prstGeom prst="rect">
            <a:avLst/>
          </a:prstGeom>
        </p:spPr>
      </p:pic>
      <p:graphicFrame>
        <p:nvGraphicFramePr>
          <p:cNvPr id="9" name="Content Placeholder 5" descr="Clustered column chart showing the values of 3 series for 4 categories">
            <a:extLst>
              <a:ext uri="{FF2B5EF4-FFF2-40B4-BE49-F238E27FC236}">
                <a16:creationId xmlns:a16="http://schemas.microsoft.com/office/drawing/2014/main" id="{A97188BC-9DFC-134C-A90B-4819C0234A34}"/>
              </a:ext>
            </a:extLst>
          </p:cNvPr>
          <p:cNvGraphicFramePr>
            <a:graphicFrameLocks noGrp="1"/>
          </p:cNvGraphicFramePr>
          <p:nvPr>
            <p:ph idx="1"/>
            <p:extLst>
              <p:ext uri="{D42A27DB-BD31-4B8C-83A1-F6EECF244321}">
                <p14:modId xmlns:p14="http://schemas.microsoft.com/office/powerpoint/2010/main" val="3101335686"/>
              </p:ext>
            </p:extLst>
          </p:nvPr>
        </p:nvGraphicFramePr>
        <p:xfrm>
          <a:off x="5872163" y="2190163"/>
          <a:ext cx="5963822" cy="3296237"/>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1">
            <a:extLst>
              <a:ext uri="{FF2B5EF4-FFF2-40B4-BE49-F238E27FC236}">
                <a16:creationId xmlns:a16="http://schemas.microsoft.com/office/drawing/2014/main" id="{72C39973-B68F-A72F-A403-04F8E80A94DE}"/>
              </a:ext>
            </a:extLst>
          </p:cNvPr>
          <p:cNvSpPr txBox="1">
            <a:spLocks/>
          </p:cNvSpPr>
          <p:nvPr/>
        </p:nvSpPr>
        <p:spPr>
          <a:xfrm>
            <a:off x="614705" y="5809890"/>
            <a:ext cx="11221280" cy="667443"/>
          </a:xfrm>
          <a:prstGeom prst="rect">
            <a:avLst/>
          </a:prstGeom>
          <a:solidFill>
            <a:schemeClr val="accent3">
              <a:lumMod val="20000"/>
              <a:lumOff val="80000"/>
              <a:alpha val="80000"/>
            </a:schemeClr>
          </a:solidFill>
        </p:spPr>
        <p:txBody>
          <a:bodyPr vert="horz" lIns="91440" tIns="45720" rIns="91440" bIns="45720" rtlCol="0" anchor="b">
            <a:normAutofit lnSpcReduction="10000"/>
          </a:bodyPr>
          <a:lstStyle>
            <a:lvl1pPr algn="l" defTabSz="914400" rtl="0" eaLnBrk="1" latinLnBrk="0" hangingPunct="1">
              <a:spcBef>
                <a:spcPct val="0"/>
              </a:spcBef>
              <a:buNone/>
              <a:defRPr sz="32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The album Battlestar Galactica (Classic), Season 1 generates the highest revenue (35.82), outperforming other albums, with </a:t>
            </a:r>
            <a:r>
              <a:rPr lang="en-US" sz="2000" dirty="0" err="1"/>
              <a:t>Minha</a:t>
            </a:r>
            <a:r>
              <a:rPr lang="en-US" sz="2000" dirty="0"/>
              <a:t> Historia following closely at 34.65,</a:t>
            </a:r>
            <a:endParaRPr lang="en-IN" sz="2000" dirty="0"/>
          </a:p>
        </p:txBody>
      </p:sp>
    </p:spTree>
    <p:extLst>
      <p:ext uri="{BB962C8B-B14F-4D97-AF65-F5344CB8AC3E}">
        <p14:creationId xmlns:p14="http://schemas.microsoft.com/office/powerpoint/2010/main" val="106579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94A0-F026-8DA1-E89B-235032E98222}"/>
              </a:ext>
            </a:extLst>
          </p:cNvPr>
          <p:cNvSpPr>
            <a:spLocks noGrp="1"/>
          </p:cNvSpPr>
          <p:nvPr>
            <p:ph type="title"/>
          </p:nvPr>
        </p:nvSpPr>
        <p:spPr>
          <a:xfrm>
            <a:off x="709558" y="409132"/>
            <a:ext cx="11033344" cy="1600200"/>
          </a:xfrm>
        </p:spPr>
        <p:txBody>
          <a:bodyPr>
            <a:normAutofit/>
          </a:bodyPr>
          <a:lstStyle/>
          <a:p>
            <a:r>
              <a:rPr lang="en-US" dirty="0"/>
              <a:t>How has monthly revenue changed over the past three years?</a:t>
            </a:r>
            <a:endParaRPr lang="en-IN" dirty="0"/>
          </a:p>
        </p:txBody>
      </p:sp>
      <p:pic>
        <p:nvPicPr>
          <p:cNvPr id="6" name="Picture 5">
            <a:extLst>
              <a:ext uri="{FF2B5EF4-FFF2-40B4-BE49-F238E27FC236}">
                <a16:creationId xmlns:a16="http://schemas.microsoft.com/office/drawing/2014/main" id="{B1C71937-65A7-98DC-2B6A-29956D282578}"/>
              </a:ext>
            </a:extLst>
          </p:cNvPr>
          <p:cNvPicPr>
            <a:picLocks noChangeAspect="1"/>
          </p:cNvPicPr>
          <p:nvPr/>
        </p:nvPicPr>
        <p:blipFill>
          <a:blip r:embed="rId2"/>
          <a:stretch>
            <a:fillRect/>
          </a:stretch>
        </p:blipFill>
        <p:spPr>
          <a:xfrm>
            <a:off x="709558" y="2285248"/>
            <a:ext cx="5487166" cy="3229426"/>
          </a:xfrm>
          <a:prstGeom prst="rect">
            <a:avLst/>
          </a:prstGeom>
        </p:spPr>
      </p:pic>
      <p:pic>
        <p:nvPicPr>
          <p:cNvPr id="8" name="Picture 7">
            <a:extLst>
              <a:ext uri="{FF2B5EF4-FFF2-40B4-BE49-F238E27FC236}">
                <a16:creationId xmlns:a16="http://schemas.microsoft.com/office/drawing/2014/main" id="{13EF4849-EE06-B9A3-320C-E427C337AC61}"/>
              </a:ext>
            </a:extLst>
          </p:cNvPr>
          <p:cNvPicPr>
            <a:picLocks noChangeAspect="1"/>
          </p:cNvPicPr>
          <p:nvPr/>
        </p:nvPicPr>
        <p:blipFill>
          <a:blip r:embed="rId3"/>
          <a:stretch>
            <a:fillRect/>
          </a:stretch>
        </p:blipFill>
        <p:spPr>
          <a:xfrm>
            <a:off x="6373671" y="2244304"/>
            <a:ext cx="5369231" cy="3229426"/>
          </a:xfrm>
          <a:prstGeom prst="rect">
            <a:avLst/>
          </a:prstGeom>
        </p:spPr>
      </p:pic>
      <p:sp>
        <p:nvSpPr>
          <p:cNvPr id="3" name="Title 1">
            <a:extLst>
              <a:ext uri="{FF2B5EF4-FFF2-40B4-BE49-F238E27FC236}">
                <a16:creationId xmlns:a16="http://schemas.microsoft.com/office/drawing/2014/main" id="{B2593253-9B7D-04C9-589D-6FDA5435442C}"/>
              </a:ext>
            </a:extLst>
          </p:cNvPr>
          <p:cNvSpPr txBox="1">
            <a:spLocks/>
          </p:cNvSpPr>
          <p:nvPr/>
        </p:nvSpPr>
        <p:spPr>
          <a:xfrm>
            <a:off x="709558" y="5708702"/>
            <a:ext cx="11033344" cy="1032154"/>
          </a:xfrm>
          <a:prstGeom prst="rect">
            <a:avLst/>
          </a:prstGeom>
          <a:solidFill>
            <a:schemeClr val="accent3">
              <a:lumMod val="20000"/>
              <a:lumOff val="80000"/>
              <a:alpha val="80000"/>
            </a:schemeClr>
          </a:solidFill>
        </p:spPr>
        <p:txBody>
          <a:bodyPr vert="horz" lIns="91440" tIns="45720" rIns="91440" bIns="45720" rtlCol="0" anchor="b">
            <a:normAutofit/>
          </a:bodyPr>
          <a:lstStyle>
            <a:lvl1pPr algn="l" defTabSz="914400" rtl="0" eaLnBrk="1" latinLnBrk="0" hangingPunct="1">
              <a:spcBef>
                <a:spcPct val="0"/>
              </a:spcBef>
              <a:buNone/>
              <a:defRPr sz="32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 Monthly revenue shows notable fluctuations, with significant peaks occurring in April 2022 (+15.00) and June 2023 (+8.00). There is also a recurring seasonal dip in revenue during November of each year (e.g., -13.86 in November 2023)</a:t>
            </a:r>
            <a:endParaRPr lang="en-IN" sz="2000" dirty="0"/>
          </a:p>
        </p:txBody>
      </p:sp>
    </p:spTree>
    <p:extLst>
      <p:ext uri="{BB962C8B-B14F-4D97-AF65-F5344CB8AC3E}">
        <p14:creationId xmlns:p14="http://schemas.microsoft.com/office/powerpoint/2010/main" val="3142494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4A9D-AA86-9400-01CF-B0CD878F9289}"/>
              </a:ext>
            </a:extLst>
          </p:cNvPr>
          <p:cNvSpPr>
            <a:spLocks noGrp="1"/>
          </p:cNvSpPr>
          <p:nvPr>
            <p:ph type="title"/>
          </p:nvPr>
        </p:nvSpPr>
        <p:spPr/>
        <p:txBody>
          <a:bodyPr>
            <a:normAutofit fontScale="90000"/>
          </a:bodyPr>
          <a:lstStyle/>
          <a:p>
            <a:r>
              <a:rPr lang="en-US" dirty="0"/>
              <a:t>How does revenue vary across the days of the week?</a:t>
            </a:r>
            <a:endParaRPr lang="en-IN" dirty="0"/>
          </a:p>
        </p:txBody>
      </p:sp>
      <p:pic>
        <p:nvPicPr>
          <p:cNvPr id="4" name="Picture 3">
            <a:extLst>
              <a:ext uri="{FF2B5EF4-FFF2-40B4-BE49-F238E27FC236}">
                <a16:creationId xmlns:a16="http://schemas.microsoft.com/office/drawing/2014/main" id="{C26DE103-5DEB-5A44-AEA0-2096D17ACF73}"/>
              </a:ext>
            </a:extLst>
          </p:cNvPr>
          <p:cNvPicPr>
            <a:picLocks noChangeAspect="1"/>
          </p:cNvPicPr>
          <p:nvPr/>
        </p:nvPicPr>
        <p:blipFill>
          <a:blip r:embed="rId2"/>
          <a:stretch>
            <a:fillRect/>
          </a:stretch>
        </p:blipFill>
        <p:spPr>
          <a:xfrm>
            <a:off x="838200" y="2241541"/>
            <a:ext cx="4884658" cy="2734056"/>
          </a:xfrm>
          <a:prstGeom prst="rect">
            <a:avLst/>
          </a:prstGeom>
        </p:spPr>
      </p:pic>
      <p:pic>
        <p:nvPicPr>
          <p:cNvPr id="6" name="Picture 5">
            <a:extLst>
              <a:ext uri="{FF2B5EF4-FFF2-40B4-BE49-F238E27FC236}">
                <a16:creationId xmlns:a16="http://schemas.microsoft.com/office/drawing/2014/main" id="{D7F687E9-D6D1-E234-ED22-EF068287B2B5}"/>
              </a:ext>
            </a:extLst>
          </p:cNvPr>
          <p:cNvPicPr>
            <a:picLocks noChangeAspect="1"/>
          </p:cNvPicPr>
          <p:nvPr/>
        </p:nvPicPr>
        <p:blipFill>
          <a:blip r:embed="rId3"/>
          <a:stretch>
            <a:fillRect/>
          </a:stretch>
        </p:blipFill>
        <p:spPr>
          <a:xfrm>
            <a:off x="6315464" y="2241541"/>
            <a:ext cx="4610743" cy="2734057"/>
          </a:xfrm>
          <a:prstGeom prst="rect">
            <a:avLst/>
          </a:prstGeom>
        </p:spPr>
      </p:pic>
      <p:sp>
        <p:nvSpPr>
          <p:cNvPr id="3" name="Title 1">
            <a:extLst>
              <a:ext uri="{FF2B5EF4-FFF2-40B4-BE49-F238E27FC236}">
                <a16:creationId xmlns:a16="http://schemas.microsoft.com/office/drawing/2014/main" id="{3742F707-ED68-3776-475D-FD5F24C12A47}"/>
              </a:ext>
            </a:extLst>
          </p:cNvPr>
          <p:cNvSpPr txBox="1">
            <a:spLocks/>
          </p:cNvSpPr>
          <p:nvPr/>
        </p:nvSpPr>
        <p:spPr>
          <a:xfrm>
            <a:off x="838200" y="5167312"/>
            <a:ext cx="10515600" cy="1325563"/>
          </a:xfrm>
          <a:prstGeom prst="rect">
            <a:avLst/>
          </a:prstGeom>
          <a:solidFill>
            <a:schemeClr val="accent3">
              <a:lumMod val="20000"/>
              <a:lumOff val="80000"/>
              <a:alpha val="80000"/>
            </a:schemeClr>
          </a:solidFill>
        </p:spPr>
        <p:txBody>
          <a:bodyPr vert="horz" lIns="91440" tIns="45720" rIns="91440" bIns="45720" rtlCol="0" anchor="ctr">
            <a:normAutofit fontScale="97500"/>
          </a:bodyPr>
          <a:lst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a:lstStyle>
          <a:p>
            <a:r>
              <a:rPr lang="en-US" sz="2000" dirty="0"/>
              <a:t>Thursdays generate the highest revenue (348.78), while Wednesdays have the lowest revenue (321.81)</a:t>
            </a:r>
            <a:endParaRPr lang="en-IN" sz="2000" dirty="0"/>
          </a:p>
        </p:txBody>
      </p:sp>
    </p:spTree>
    <p:extLst>
      <p:ext uri="{BB962C8B-B14F-4D97-AF65-F5344CB8AC3E}">
        <p14:creationId xmlns:p14="http://schemas.microsoft.com/office/powerpoint/2010/main" val="319630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596</TotalTime>
  <Words>711</Words>
  <Application>Microsoft Office PowerPoint</Application>
  <PresentationFormat>Widescreen</PresentationFormat>
  <Paragraphs>68</Paragraphs>
  <Slides>21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Impact</vt:lpstr>
      <vt:lpstr>Times New Roman</vt:lpstr>
      <vt:lpstr>Sheet music design template</vt:lpstr>
      <vt:lpstr>Worksheet</vt:lpstr>
      <vt:lpstr>Chinook Music Store</vt:lpstr>
      <vt:lpstr>Problem Statements</vt:lpstr>
      <vt:lpstr>Revenue Insights</vt:lpstr>
      <vt:lpstr>What is the total revenue generated by all sales?</vt:lpstr>
      <vt:lpstr>What is the total revenue generated by each city?</vt:lpstr>
      <vt:lpstr>Which genres generate the most revenue, and how does their performance vary across countries? </vt:lpstr>
      <vt:lpstr>What is the top 5 total revenue generated by album?</vt:lpstr>
      <vt:lpstr>How has monthly revenue changed over the past three years?</vt:lpstr>
      <vt:lpstr>How does revenue vary across the days of the week?</vt:lpstr>
      <vt:lpstr>Customer and Employee Insights</vt:lpstr>
      <vt:lpstr>Who are the top 5 customers in terms of total purchases?</vt:lpstr>
      <vt:lpstr>Which customers have not made a purchase in the last year?</vt:lpstr>
      <vt:lpstr>Which is the most sold track in terms of quantity?</vt:lpstr>
      <vt:lpstr>What is the total number of customers assigned to each employee?</vt:lpstr>
      <vt:lpstr>Which employee generates the most revenue? </vt:lpstr>
      <vt:lpstr>Product Insights </vt:lpstr>
      <vt:lpstr>Highest revenue album</vt:lpstr>
      <vt:lpstr>What are the top 3 most popular genres by total track sales?</vt:lpstr>
      <vt:lpstr>How does sales performance compare across different media types?</vt:lpstr>
      <vt:lpstr>Recommendation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Nitesh Kamboj</dc:creator>
  <cp:lastModifiedBy>Nitesh Kamboj</cp:lastModifiedBy>
  <cp:revision>13</cp:revision>
  <dcterms:created xsi:type="dcterms:W3CDTF">2025-01-20T17:04:08Z</dcterms:created>
  <dcterms:modified xsi:type="dcterms:W3CDTF">2025-01-22T15:59:53Z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