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5" r:id="rId5"/>
    <p:sldId id="267" r:id="rId6"/>
    <p:sldId id="261" r:id="rId7"/>
    <p:sldId id="266" r:id="rId8"/>
    <p:sldId id="270" r:id="rId9"/>
    <p:sldId id="289" r:id="rId10"/>
    <p:sldId id="288" r:id="rId11"/>
    <p:sldId id="271" r:id="rId12"/>
    <p:sldId id="274" r:id="rId13"/>
    <p:sldId id="275" r:id="rId14"/>
    <p:sldId id="276" r:id="rId15"/>
    <p:sldId id="290" r:id="rId16"/>
    <p:sldId id="277" r:id="rId17"/>
    <p:sldId id="278" r:id="rId18"/>
    <p:sldId id="279" r:id="rId19"/>
    <p:sldId id="280" r:id="rId20"/>
    <p:sldId id="281" r:id="rId21"/>
    <p:sldId id="282" r:id="rId22"/>
    <p:sldId id="287" r:id="rId23"/>
    <p:sldId id="283" r:id="rId24"/>
    <p:sldId id="286" r:id="rId25"/>
    <p:sldId id="284"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7/22/2021</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7/22/2021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7/22/2021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7/22/2021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7/22/2021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7/22/2021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7/22/2021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7/22/2021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7/22/2021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7/22/2021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7/22/2021</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7/22/2021</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20A6D-E754-4D13-B276-14D41B2F28A3}"/>
              </a:ext>
            </a:extLst>
          </p:cNvPr>
          <p:cNvSpPr>
            <a:spLocks noGrp="1"/>
          </p:cNvSpPr>
          <p:nvPr>
            <p:ph type="ctrTitle"/>
          </p:nvPr>
        </p:nvSpPr>
        <p:spPr/>
        <p:txBody>
          <a:bodyPr/>
          <a:lstStyle/>
          <a:p>
            <a:r>
              <a:rPr lang="en-US" dirty="0"/>
              <a:t>Real Time Event		 Detection in Twitter</a:t>
            </a:r>
            <a:endParaRPr lang="en-IN" dirty="0"/>
          </a:p>
        </p:txBody>
      </p:sp>
      <p:sp>
        <p:nvSpPr>
          <p:cNvPr id="3" name="Subtitle 2">
            <a:extLst>
              <a:ext uri="{FF2B5EF4-FFF2-40B4-BE49-F238E27FC236}">
                <a16:creationId xmlns:a16="http://schemas.microsoft.com/office/drawing/2014/main" id="{03278FED-C5DA-46C4-9020-F614D76720DC}"/>
              </a:ext>
            </a:extLst>
          </p:cNvPr>
          <p:cNvSpPr>
            <a:spLocks noGrp="1"/>
          </p:cNvSpPr>
          <p:nvPr>
            <p:ph type="subTitle" idx="1"/>
          </p:nvPr>
        </p:nvSpPr>
        <p:spPr>
          <a:xfrm>
            <a:off x="2323125" y="3593347"/>
            <a:ext cx="8054872" cy="1548000"/>
          </a:xfrm>
        </p:spPr>
        <p:txBody>
          <a:bodyPr>
            <a:normAutofit/>
          </a:bodyPr>
          <a:lstStyle/>
          <a:p>
            <a:endParaRPr lang="en-IN" dirty="0"/>
          </a:p>
        </p:txBody>
      </p:sp>
      <p:sp>
        <p:nvSpPr>
          <p:cNvPr id="4" name="Twitter Icon" descr="Twitter Icon">
            <a:extLst>
              <a:ext uri="{FF2B5EF4-FFF2-40B4-BE49-F238E27FC236}">
                <a16:creationId xmlns:a16="http://schemas.microsoft.com/office/drawing/2014/main" id="{55A2D9F6-7C6E-40E7-B155-BDAF79CD47FF}"/>
              </a:ext>
            </a:extLst>
          </p:cNvPr>
          <p:cNvSpPr>
            <a:spLocks/>
          </p:cNvSpPr>
          <p:nvPr/>
        </p:nvSpPr>
        <p:spPr bwMode="auto">
          <a:xfrm>
            <a:off x="458813" y="489562"/>
            <a:ext cx="908348" cy="753312"/>
          </a:xfrm>
          <a:custGeom>
            <a:avLst/>
            <a:gdLst>
              <a:gd name="T0" fmla="*/ 686 w 686"/>
              <a:gd name="T1" fmla="*/ 66 h 558"/>
              <a:gd name="T2" fmla="*/ 605 w 686"/>
              <a:gd name="T3" fmla="*/ 89 h 558"/>
              <a:gd name="T4" fmla="*/ 667 w 686"/>
              <a:gd name="T5" fmla="*/ 11 h 558"/>
              <a:gd name="T6" fmla="*/ 578 w 686"/>
              <a:gd name="T7" fmla="*/ 45 h 558"/>
              <a:gd name="T8" fmla="*/ 475 w 686"/>
              <a:gd name="T9" fmla="*/ 0 h 558"/>
              <a:gd name="T10" fmla="*/ 334 w 686"/>
              <a:gd name="T11" fmla="*/ 141 h 558"/>
              <a:gd name="T12" fmla="*/ 338 w 686"/>
              <a:gd name="T13" fmla="*/ 173 h 558"/>
              <a:gd name="T14" fmla="*/ 48 w 686"/>
              <a:gd name="T15" fmla="*/ 26 h 558"/>
              <a:gd name="T16" fmla="*/ 29 w 686"/>
              <a:gd name="T17" fmla="*/ 97 h 558"/>
              <a:gd name="T18" fmla="*/ 91 w 686"/>
              <a:gd name="T19" fmla="*/ 214 h 558"/>
              <a:gd name="T20" fmla="*/ 28 w 686"/>
              <a:gd name="T21" fmla="*/ 197 h 558"/>
              <a:gd name="T22" fmla="*/ 28 w 686"/>
              <a:gd name="T23" fmla="*/ 198 h 558"/>
              <a:gd name="T24" fmla="*/ 140 w 686"/>
              <a:gd name="T25" fmla="*/ 336 h 558"/>
              <a:gd name="T26" fmla="*/ 103 w 686"/>
              <a:gd name="T27" fmla="*/ 341 h 558"/>
              <a:gd name="T28" fmla="*/ 77 w 686"/>
              <a:gd name="T29" fmla="*/ 339 h 558"/>
              <a:gd name="T30" fmla="*/ 208 w 686"/>
              <a:gd name="T31" fmla="*/ 436 h 558"/>
              <a:gd name="T32" fmla="*/ 34 w 686"/>
              <a:gd name="T33" fmla="*/ 497 h 558"/>
              <a:gd name="T34" fmla="*/ 0 w 686"/>
              <a:gd name="T35" fmla="*/ 495 h 558"/>
              <a:gd name="T36" fmla="*/ 216 w 686"/>
              <a:gd name="T37" fmla="*/ 558 h 558"/>
              <a:gd name="T38" fmla="*/ 616 w 686"/>
              <a:gd name="T39" fmla="*/ 158 h 558"/>
              <a:gd name="T40" fmla="*/ 616 w 686"/>
              <a:gd name="T41" fmla="*/ 139 h 558"/>
              <a:gd name="T42" fmla="*/ 686 w 686"/>
              <a:gd name="T43" fmla="*/ 6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6" h="558">
                <a:moveTo>
                  <a:pt x="686" y="66"/>
                </a:moveTo>
                <a:cubicBezTo>
                  <a:pt x="661" y="78"/>
                  <a:pt x="634" y="85"/>
                  <a:pt x="605" y="89"/>
                </a:cubicBezTo>
                <a:cubicBezTo>
                  <a:pt x="634" y="71"/>
                  <a:pt x="657" y="44"/>
                  <a:pt x="667" y="11"/>
                </a:cubicBezTo>
                <a:cubicBezTo>
                  <a:pt x="640" y="27"/>
                  <a:pt x="610" y="39"/>
                  <a:pt x="578" y="45"/>
                </a:cubicBezTo>
                <a:cubicBezTo>
                  <a:pt x="552" y="18"/>
                  <a:pt x="515" y="0"/>
                  <a:pt x="475" y="0"/>
                </a:cubicBezTo>
                <a:cubicBezTo>
                  <a:pt x="397" y="0"/>
                  <a:pt x="334" y="64"/>
                  <a:pt x="334" y="141"/>
                </a:cubicBezTo>
                <a:cubicBezTo>
                  <a:pt x="334" y="152"/>
                  <a:pt x="335" y="163"/>
                  <a:pt x="338" y="173"/>
                </a:cubicBezTo>
                <a:cubicBezTo>
                  <a:pt x="221" y="167"/>
                  <a:pt x="117" y="111"/>
                  <a:pt x="48" y="26"/>
                </a:cubicBezTo>
                <a:cubicBezTo>
                  <a:pt x="36" y="47"/>
                  <a:pt x="29" y="71"/>
                  <a:pt x="29" y="97"/>
                </a:cubicBezTo>
                <a:cubicBezTo>
                  <a:pt x="29" y="146"/>
                  <a:pt x="54" y="189"/>
                  <a:pt x="91" y="214"/>
                </a:cubicBezTo>
                <a:cubicBezTo>
                  <a:pt x="68" y="213"/>
                  <a:pt x="47" y="207"/>
                  <a:pt x="28" y="197"/>
                </a:cubicBezTo>
                <a:cubicBezTo>
                  <a:pt x="28" y="197"/>
                  <a:pt x="28" y="198"/>
                  <a:pt x="28" y="198"/>
                </a:cubicBezTo>
                <a:cubicBezTo>
                  <a:pt x="28" y="267"/>
                  <a:pt x="76" y="323"/>
                  <a:pt x="140" y="336"/>
                </a:cubicBezTo>
                <a:cubicBezTo>
                  <a:pt x="129" y="340"/>
                  <a:pt x="116" y="341"/>
                  <a:pt x="103" y="341"/>
                </a:cubicBezTo>
                <a:cubicBezTo>
                  <a:pt x="94" y="341"/>
                  <a:pt x="85" y="340"/>
                  <a:pt x="77" y="339"/>
                </a:cubicBezTo>
                <a:cubicBezTo>
                  <a:pt x="95" y="395"/>
                  <a:pt x="147" y="435"/>
                  <a:pt x="208" y="436"/>
                </a:cubicBezTo>
                <a:cubicBezTo>
                  <a:pt x="160" y="474"/>
                  <a:pt x="100" y="497"/>
                  <a:pt x="34" y="497"/>
                </a:cubicBezTo>
                <a:cubicBezTo>
                  <a:pt x="22" y="497"/>
                  <a:pt x="11" y="496"/>
                  <a:pt x="0" y="495"/>
                </a:cubicBezTo>
                <a:cubicBezTo>
                  <a:pt x="62" y="535"/>
                  <a:pt x="136" y="558"/>
                  <a:pt x="216" y="558"/>
                </a:cubicBezTo>
                <a:cubicBezTo>
                  <a:pt x="475" y="558"/>
                  <a:pt x="616" y="344"/>
                  <a:pt x="616" y="158"/>
                </a:cubicBezTo>
                <a:cubicBezTo>
                  <a:pt x="616" y="151"/>
                  <a:pt x="616" y="145"/>
                  <a:pt x="616" y="139"/>
                </a:cubicBezTo>
                <a:cubicBezTo>
                  <a:pt x="643" y="119"/>
                  <a:pt x="667" y="95"/>
                  <a:pt x="686" y="66"/>
                </a:cubicBezTo>
                <a:close/>
              </a:path>
            </a:pathLst>
          </a:custGeom>
          <a:solidFill>
            <a:srgbClr val="2AA9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7" name="Table 7">
            <a:extLst>
              <a:ext uri="{FF2B5EF4-FFF2-40B4-BE49-F238E27FC236}">
                <a16:creationId xmlns:a16="http://schemas.microsoft.com/office/drawing/2014/main" id="{A3D293B6-EA0D-4C3C-8391-33F5DC217EC1}"/>
              </a:ext>
            </a:extLst>
          </p:cNvPr>
          <p:cNvGraphicFramePr>
            <a:graphicFrameLocks noGrp="1"/>
          </p:cNvGraphicFramePr>
          <p:nvPr>
            <p:extLst>
              <p:ext uri="{D42A27DB-BD31-4B8C-83A1-F6EECF244321}">
                <p14:modId xmlns:p14="http://schemas.microsoft.com/office/powerpoint/2010/main" val="3520900759"/>
              </p:ext>
            </p:extLst>
          </p:nvPr>
        </p:nvGraphicFramePr>
        <p:xfrm>
          <a:off x="2323125" y="3593347"/>
          <a:ext cx="8054872" cy="1583450"/>
        </p:xfrm>
        <a:graphic>
          <a:graphicData uri="http://schemas.openxmlformats.org/drawingml/2006/table">
            <a:tbl>
              <a:tblPr firstRow="1" bandRow="1">
                <a:tableStyleId>{93296810-A885-4BE3-A3E7-6D5BEEA58F35}</a:tableStyleId>
              </a:tblPr>
              <a:tblGrid>
                <a:gridCol w="4011000">
                  <a:extLst>
                    <a:ext uri="{9D8B030D-6E8A-4147-A177-3AD203B41FA5}">
                      <a16:colId xmlns:a16="http://schemas.microsoft.com/office/drawing/2014/main" val="2081078506"/>
                    </a:ext>
                  </a:extLst>
                </a:gridCol>
                <a:gridCol w="4043872">
                  <a:extLst>
                    <a:ext uri="{9D8B030D-6E8A-4147-A177-3AD203B41FA5}">
                      <a16:colId xmlns:a16="http://schemas.microsoft.com/office/drawing/2014/main" val="4246293846"/>
                    </a:ext>
                  </a:extLst>
                </a:gridCol>
              </a:tblGrid>
              <a:tr h="669050">
                <a:tc>
                  <a:txBody>
                    <a:bodyPr/>
                    <a:lstStyle/>
                    <a:p>
                      <a:pPr algn="ctr"/>
                      <a:r>
                        <a:rPr lang="en-US" dirty="0"/>
                        <a:t>Presented By</a:t>
                      </a:r>
                      <a:endParaRPr lang="en-IN" dirty="0"/>
                    </a:p>
                  </a:txBody>
                  <a:tcPr>
                    <a:solidFill>
                      <a:srgbClr val="00B0F0"/>
                    </a:solidFill>
                  </a:tcPr>
                </a:tc>
                <a:tc>
                  <a:txBody>
                    <a:bodyPr/>
                    <a:lstStyle/>
                    <a:p>
                      <a:pPr algn="ctr"/>
                      <a:r>
                        <a:rPr lang="en-US" dirty="0"/>
                        <a:t> Supervisor</a:t>
                      </a:r>
                      <a:endParaRPr lang="en-IN" dirty="0"/>
                    </a:p>
                  </a:txBody>
                  <a:tcPr>
                    <a:solidFill>
                      <a:srgbClr val="00B0F0"/>
                    </a:solidFill>
                  </a:tcPr>
                </a:tc>
                <a:extLst>
                  <a:ext uri="{0D108BD9-81ED-4DB2-BD59-A6C34878D82A}">
                    <a16:rowId xmlns:a16="http://schemas.microsoft.com/office/drawing/2014/main" val="1485147330"/>
                  </a:ext>
                </a:extLst>
              </a:tr>
              <a:tr h="878949">
                <a:tc>
                  <a:txBody>
                    <a:bodyPr/>
                    <a:lstStyle/>
                    <a:p>
                      <a:r>
                        <a:rPr lang="en-US" dirty="0"/>
                        <a:t>Nitesh Rawal (18MCMC12)</a:t>
                      </a:r>
                    </a:p>
                    <a:p>
                      <a:r>
                        <a:rPr lang="en-US" dirty="0"/>
                        <a:t>Shubham Singh (18MCMC52)</a:t>
                      </a:r>
                      <a:endParaRPr lang="en-IN" dirty="0"/>
                    </a:p>
                  </a:txBody>
                  <a:tcPr/>
                </a:tc>
                <a:tc>
                  <a:txBody>
                    <a:bodyPr/>
                    <a:lstStyle/>
                    <a:p>
                      <a:r>
                        <a:rPr lang="en-US" dirty="0"/>
                        <a:t>Dr. Rajendra Prasad Lal</a:t>
                      </a:r>
                    </a:p>
                    <a:p>
                      <a:r>
                        <a:rPr lang="en-US" dirty="0"/>
                        <a:t>Assistant Professor</a:t>
                      </a:r>
                    </a:p>
                    <a:p>
                      <a:r>
                        <a:rPr lang="en-US" dirty="0"/>
                        <a:t>SCIS, University Of Hyderabad</a:t>
                      </a:r>
                      <a:endParaRPr lang="en-IN" dirty="0"/>
                    </a:p>
                  </a:txBody>
                  <a:tcPr/>
                </a:tc>
                <a:extLst>
                  <a:ext uri="{0D108BD9-81ED-4DB2-BD59-A6C34878D82A}">
                    <a16:rowId xmlns:a16="http://schemas.microsoft.com/office/drawing/2014/main" val="4245483280"/>
                  </a:ext>
                </a:extLst>
              </a:tr>
            </a:tbl>
          </a:graphicData>
        </a:graphic>
      </p:graphicFrame>
    </p:spTree>
    <p:extLst>
      <p:ext uri="{BB962C8B-B14F-4D97-AF65-F5344CB8AC3E}">
        <p14:creationId xmlns:p14="http://schemas.microsoft.com/office/powerpoint/2010/main" val="833627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357664-EC3D-4CE2-8BDE-034A6F162DAF}"/>
              </a:ext>
            </a:extLst>
          </p:cNvPr>
          <p:cNvSpPr>
            <a:spLocks noGrp="1"/>
          </p:cNvSpPr>
          <p:nvPr>
            <p:ph idx="1"/>
          </p:nvPr>
        </p:nvSpPr>
        <p:spPr>
          <a:xfrm>
            <a:off x="1694494" y="866218"/>
            <a:ext cx="9520158" cy="4729498"/>
          </a:xfrm>
        </p:spPr>
        <p:txBody>
          <a:bodyPr>
            <a:normAutofit/>
          </a:bodyPr>
          <a:lstStyle/>
          <a:p>
            <a:r>
              <a:rPr lang="en-US" b="0" i="0" u="none" strike="noStrike" baseline="0" dirty="0">
                <a:latin typeface="Palatino Linotype (Body)"/>
              </a:rPr>
              <a:t>We can represent the co-occurrences for entities as seen below:</a:t>
            </a:r>
          </a:p>
          <a:p>
            <a:endParaRPr lang="en-US" sz="1800" dirty="0">
              <a:latin typeface="CIDFont+F6"/>
            </a:endParaRPr>
          </a:p>
          <a:p>
            <a:endParaRPr lang="en-US" sz="1800" dirty="0">
              <a:latin typeface="CIDFont+F6"/>
            </a:endParaRPr>
          </a:p>
          <a:p>
            <a:endParaRPr lang="en-US" sz="1800" dirty="0">
              <a:latin typeface="CIDFont+F6"/>
            </a:endParaRPr>
          </a:p>
          <a:p>
            <a:r>
              <a:rPr lang="en-US" b="0" i="0" u="none" strike="noStrike" baseline="0" dirty="0">
                <a:latin typeface="Palatino Linotype (Body)"/>
              </a:rPr>
              <a:t>The vector list for #indiavsengland and bhuvneshwar are the corresponding rows:</a:t>
            </a:r>
          </a:p>
          <a:p>
            <a:pPr algn="l"/>
            <a:r>
              <a:rPr lang="en-IN" b="0" i="0" u="none" strike="noStrike" baseline="0" dirty="0">
                <a:latin typeface="Palatino Linotype (Body)"/>
              </a:rPr>
              <a:t>#indiavsengland = [0,1,1,1,1]</a:t>
            </a:r>
          </a:p>
          <a:p>
            <a:pPr algn="l"/>
            <a:r>
              <a:rPr lang="en-IN" b="0" i="0" u="none" strike="noStrike" baseline="0" dirty="0">
                <a:latin typeface="Palatino Linotype (Body)"/>
              </a:rPr>
              <a:t>bhuvneshwar = [1,1,0,1,0]</a:t>
            </a:r>
          </a:p>
        </p:txBody>
      </p:sp>
      <p:graphicFrame>
        <p:nvGraphicFramePr>
          <p:cNvPr id="4" name="Table 4">
            <a:extLst>
              <a:ext uri="{FF2B5EF4-FFF2-40B4-BE49-F238E27FC236}">
                <a16:creationId xmlns:a16="http://schemas.microsoft.com/office/drawing/2014/main" id="{41BA2687-1252-4BF4-ACF2-BC19042D6D7E}"/>
              </a:ext>
            </a:extLst>
          </p:cNvPr>
          <p:cNvGraphicFramePr>
            <a:graphicFrameLocks noGrp="1"/>
          </p:cNvGraphicFramePr>
          <p:nvPr>
            <p:extLst>
              <p:ext uri="{D42A27DB-BD31-4B8C-83A1-F6EECF244321}">
                <p14:modId xmlns:p14="http://schemas.microsoft.com/office/powerpoint/2010/main" val="522157212"/>
              </p:ext>
            </p:extLst>
          </p:nvPr>
        </p:nvGraphicFramePr>
        <p:xfrm>
          <a:off x="1925468" y="1518081"/>
          <a:ext cx="8128002" cy="1107440"/>
        </p:xfrm>
        <a:graphic>
          <a:graphicData uri="http://schemas.openxmlformats.org/drawingml/2006/table">
            <a:tbl>
              <a:tblPr firstRow="1" bandRow="1">
                <a:tableStyleId>{7E9639D4-E3E2-4D34-9284-5A2195B3D0D7}</a:tableStyleId>
              </a:tblPr>
              <a:tblGrid>
                <a:gridCol w="1971828">
                  <a:extLst>
                    <a:ext uri="{9D8B030D-6E8A-4147-A177-3AD203B41FA5}">
                      <a16:colId xmlns:a16="http://schemas.microsoft.com/office/drawing/2014/main" val="3978582690"/>
                    </a:ext>
                  </a:extLst>
                </a:gridCol>
                <a:gridCol w="1035687">
                  <a:extLst>
                    <a:ext uri="{9D8B030D-6E8A-4147-A177-3AD203B41FA5}">
                      <a16:colId xmlns:a16="http://schemas.microsoft.com/office/drawing/2014/main" val="902571555"/>
                    </a:ext>
                  </a:extLst>
                </a:gridCol>
                <a:gridCol w="1281385">
                  <a:extLst>
                    <a:ext uri="{9D8B030D-6E8A-4147-A177-3AD203B41FA5}">
                      <a16:colId xmlns:a16="http://schemas.microsoft.com/office/drawing/2014/main" val="3089717148"/>
                    </a:ext>
                  </a:extLst>
                </a:gridCol>
                <a:gridCol w="1296140">
                  <a:extLst>
                    <a:ext uri="{9D8B030D-6E8A-4147-A177-3AD203B41FA5}">
                      <a16:colId xmlns:a16="http://schemas.microsoft.com/office/drawing/2014/main" val="4275953384"/>
                    </a:ext>
                  </a:extLst>
                </a:gridCol>
                <a:gridCol w="1322773">
                  <a:extLst>
                    <a:ext uri="{9D8B030D-6E8A-4147-A177-3AD203B41FA5}">
                      <a16:colId xmlns:a16="http://schemas.microsoft.com/office/drawing/2014/main" val="617663701"/>
                    </a:ext>
                  </a:extLst>
                </a:gridCol>
                <a:gridCol w="1220189">
                  <a:extLst>
                    <a:ext uri="{9D8B030D-6E8A-4147-A177-3AD203B41FA5}">
                      <a16:colId xmlns:a16="http://schemas.microsoft.com/office/drawing/2014/main" val="1221857401"/>
                    </a:ext>
                  </a:extLst>
                </a:gridCol>
              </a:tblGrid>
              <a:tr h="0">
                <a:tc>
                  <a:txBody>
                    <a:bodyPr/>
                    <a:lstStyle/>
                    <a:p>
                      <a:endParaRPr lang="en-IN" dirty="0"/>
                    </a:p>
                  </a:txBody>
                  <a:tcPr/>
                </a:tc>
                <a:tc>
                  <a:txBody>
                    <a:bodyPr/>
                    <a:lstStyle/>
                    <a:p>
                      <a:pPr algn="ctr"/>
                      <a:r>
                        <a:rPr lang="en-US" dirty="0"/>
                        <a:t>Tweet 1</a:t>
                      </a:r>
                      <a:endParaRPr lang="en-IN" dirty="0"/>
                    </a:p>
                  </a:txBody>
                  <a:tcPr/>
                </a:tc>
                <a:tc>
                  <a:txBody>
                    <a:bodyPr/>
                    <a:lstStyle/>
                    <a:p>
                      <a:pPr algn="ctr"/>
                      <a:r>
                        <a:rPr lang="en-US" dirty="0"/>
                        <a:t>Tweet 2</a:t>
                      </a:r>
                      <a:endParaRPr lang="en-IN" dirty="0"/>
                    </a:p>
                  </a:txBody>
                  <a:tcPr/>
                </a:tc>
                <a:tc>
                  <a:txBody>
                    <a:bodyPr/>
                    <a:lstStyle/>
                    <a:p>
                      <a:pPr algn="ctr"/>
                      <a:r>
                        <a:rPr lang="en-US" dirty="0"/>
                        <a:t>Tweet 3</a:t>
                      </a:r>
                      <a:endParaRPr lang="en-IN" dirty="0"/>
                    </a:p>
                  </a:txBody>
                  <a:tcPr/>
                </a:tc>
                <a:tc>
                  <a:txBody>
                    <a:bodyPr/>
                    <a:lstStyle/>
                    <a:p>
                      <a:pPr algn="ctr"/>
                      <a:r>
                        <a:rPr lang="en-US" dirty="0"/>
                        <a:t>Tweet 4</a:t>
                      </a:r>
                      <a:endParaRPr lang="en-IN" dirty="0"/>
                    </a:p>
                  </a:txBody>
                  <a:tcPr/>
                </a:tc>
                <a:tc>
                  <a:txBody>
                    <a:bodyPr/>
                    <a:lstStyle/>
                    <a:p>
                      <a:pPr algn="ctr"/>
                      <a:r>
                        <a:rPr lang="en-US" dirty="0"/>
                        <a:t>Tweet 5</a:t>
                      </a:r>
                      <a:endParaRPr lang="en-IN" dirty="0"/>
                    </a:p>
                  </a:txBody>
                  <a:tcPr/>
                </a:tc>
                <a:extLst>
                  <a:ext uri="{0D108BD9-81ED-4DB2-BD59-A6C34878D82A}">
                    <a16:rowId xmlns:a16="http://schemas.microsoft.com/office/drawing/2014/main" val="4031177017"/>
                  </a:ext>
                </a:extLst>
              </a:tr>
              <a:tr h="370840">
                <a:tc>
                  <a:txBody>
                    <a:bodyPr/>
                    <a:lstStyle/>
                    <a:p>
                      <a:r>
                        <a:rPr lang="en-IN" sz="1800" b="0" i="0" u="none" strike="noStrike" kern="1200" baseline="0" dirty="0">
                          <a:solidFill>
                            <a:schemeClr val="tx1"/>
                          </a:solidFill>
                          <a:latin typeface="+mn-lt"/>
                          <a:ea typeface="+mn-ea"/>
                          <a:cs typeface="+mn-cs"/>
                        </a:rPr>
                        <a:t>#indiavsengland</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775905613"/>
                  </a:ext>
                </a:extLst>
              </a:tr>
              <a:tr h="370840">
                <a:tc>
                  <a:txBody>
                    <a:bodyPr/>
                    <a:lstStyle/>
                    <a:p>
                      <a:r>
                        <a:rPr lang="en-IN" sz="1800" b="0" i="0" u="none" strike="noStrike" kern="1200" baseline="0" dirty="0">
                          <a:solidFill>
                            <a:schemeClr val="tx1"/>
                          </a:solidFill>
                          <a:latin typeface="+mn-lt"/>
                          <a:ea typeface="+mn-ea"/>
                          <a:cs typeface="+mn-cs"/>
                        </a:rPr>
                        <a:t>bhuvneshwar</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117964786"/>
                  </a:ext>
                </a:extLst>
              </a:tr>
            </a:tbl>
          </a:graphicData>
        </a:graphic>
      </p:graphicFrame>
      <p:sp>
        <p:nvSpPr>
          <p:cNvPr id="5" name="Twitter Icon" descr="Twitter Icon">
            <a:extLst>
              <a:ext uri="{FF2B5EF4-FFF2-40B4-BE49-F238E27FC236}">
                <a16:creationId xmlns:a16="http://schemas.microsoft.com/office/drawing/2014/main" id="{F1606CE3-B367-495A-8370-718313D70B5F}"/>
              </a:ext>
            </a:extLst>
          </p:cNvPr>
          <p:cNvSpPr>
            <a:spLocks/>
          </p:cNvSpPr>
          <p:nvPr/>
        </p:nvSpPr>
        <p:spPr bwMode="auto">
          <a:xfrm>
            <a:off x="458813" y="489562"/>
            <a:ext cx="908348" cy="753312"/>
          </a:xfrm>
          <a:custGeom>
            <a:avLst/>
            <a:gdLst>
              <a:gd name="T0" fmla="*/ 686 w 686"/>
              <a:gd name="T1" fmla="*/ 66 h 558"/>
              <a:gd name="T2" fmla="*/ 605 w 686"/>
              <a:gd name="T3" fmla="*/ 89 h 558"/>
              <a:gd name="T4" fmla="*/ 667 w 686"/>
              <a:gd name="T5" fmla="*/ 11 h 558"/>
              <a:gd name="T6" fmla="*/ 578 w 686"/>
              <a:gd name="T7" fmla="*/ 45 h 558"/>
              <a:gd name="T8" fmla="*/ 475 w 686"/>
              <a:gd name="T9" fmla="*/ 0 h 558"/>
              <a:gd name="T10" fmla="*/ 334 w 686"/>
              <a:gd name="T11" fmla="*/ 141 h 558"/>
              <a:gd name="T12" fmla="*/ 338 w 686"/>
              <a:gd name="T13" fmla="*/ 173 h 558"/>
              <a:gd name="T14" fmla="*/ 48 w 686"/>
              <a:gd name="T15" fmla="*/ 26 h 558"/>
              <a:gd name="T16" fmla="*/ 29 w 686"/>
              <a:gd name="T17" fmla="*/ 97 h 558"/>
              <a:gd name="T18" fmla="*/ 91 w 686"/>
              <a:gd name="T19" fmla="*/ 214 h 558"/>
              <a:gd name="T20" fmla="*/ 28 w 686"/>
              <a:gd name="T21" fmla="*/ 197 h 558"/>
              <a:gd name="T22" fmla="*/ 28 w 686"/>
              <a:gd name="T23" fmla="*/ 198 h 558"/>
              <a:gd name="T24" fmla="*/ 140 w 686"/>
              <a:gd name="T25" fmla="*/ 336 h 558"/>
              <a:gd name="T26" fmla="*/ 103 w 686"/>
              <a:gd name="T27" fmla="*/ 341 h 558"/>
              <a:gd name="T28" fmla="*/ 77 w 686"/>
              <a:gd name="T29" fmla="*/ 339 h 558"/>
              <a:gd name="T30" fmla="*/ 208 w 686"/>
              <a:gd name="T31" fmla="*/ 436 h 558"/>
              <a:gd name="T32" fmla="*/ 34 w 686"/>
              <a:gd name="T33" fmla="*/ 497 h 558"/>
              <a:gd name="T34" fmla="*/ 0 w 686"/>
              <a:gd name="T35" fmla="*/ 495 h 558"/>
              <a:gd name="T36" fmla="*/ 216 w 686"/>
              <a:gd name="T37" fmla="*/ 558 h 558"/>
              <a:gd name="T38" fmla="*/ 616 w 686"/>
              <a:gd name="T39" fmla="*/ 158 h 558"/>
              <a:gd name="T40" fmla="*/ 616 w 686"/>
              <a:gd name="T41" fmla="*/ 139 h 558"/>
              <a:gd name="T42" fmla="*/ 686 w 686"/>
              <a:gd name="T43" fmla="*/ 6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6" h="558">
                <a:moveTo>
                  <a:pt x="686" y="66"/>
                </a:moveTo>
                <a:cubicBezTo>
                  <a:pt x="661" y="78"/>
                  <a:pt x="634" y="85"/>
                  <a:pt x="605" y="89"/>
                </a:cubicBezTo>
                <a:cubicBezTo>
                  <a:pt x="634" y="71"/>
                  <a:pt x="657" y="44"/>
                  <a:pt x="667" y="11"/>
                </a:cubicBezTo>
                <a:cubicBezTo>
                  <a:pt x="640" y="27"/>
                  <a:pt x="610" y="39"/>
                  <a:pt x="578" y="45"/>
                </a:cubicBezTo>
                <a:cubicBezTo>
                  <a:pt x="552" y="18"/>
                  <a:pt x="515" y="0"/>
                  <a:pt x="475" y="0"/>
                </a:cubicBezTo>
                <a:cubicBezTo>
                  <a:pt x="397" y="0"/>
                  <a:pt x="334" y="64"/>
                  <a:pt x="334" y="141"/>
                </a:cubicBezTo>
                <a:cubicBezTo>
                  <a:pt x="334" y="152"/>
                  <a:pt x="335" y="163"/>
                  <a:pt x="338" y="173"/>
                </a:cubicBezTo>
                <a:cubicBezTo>
                  <a:pt x="221" y="167"/>
                  <a:pt x="117" y="111"/>
                  <a:pt x="48" y="26"/>
                </a:cubicBezTo>
                <a:cubicBezTo>
                  <a:pt x="36" y="47"/>
                  <a:pt x="29" y="71"/>
                  <a:pt x="29" y="97"/>
                </a:cubicBezTo>
                <a:cubicBezTo>
                  <a:pt x="29" y="146"/>
                  <a:pt x="54" y="189"/>
                  <a:pt x="91" y="214"/>
                </a:cubicBezTo>
                <a:cubicBezTo>
                  <a:pt x="68" y="213"/>
                  <a:pt x="47" y="207"/>
                  <a:pt x="28" y="197"/>
                </a:cubicBezTo>
                <a:cubicBezTo>
                  <a:pt x="28" y="197"/>
                  <a:pt x="28" y="198"/>
                  <a:pt x="28" y="198"/>
                </a:cubicBezTo>
                <a:cubicBezTo>
                  <a:pt x="28" y="267"/>
                  <a:pt x="76" y="323"/>
                  <a:pt x="140" y="336"/>
                </a:cubicBezTo>
                <a:cubicBezTo>
                  <a:pt x="129" y="340"/>
                  <a:pt x="116" y="341"/>
                  <a:pt x="103" y="341"/>
                </a:cubicBezTo>
                <a:cubicBezTo>
                  <a:pt x="94" y="341"/>
                  <a:pt x="85" y="340"/>
                  <a:pt x="77" y="339"/>
                </a:cubicBezTo>
                <a:cubicBezTo>
                  <a:pt x="95" y="395"/>
                  <a:pt x="147" y="435"/>
                  <a:pt x="208" y="436"/>
                </a:cubicBezTo>
                <a:cubicBezTo>
                  <a:pt x="160" y="474"/>
                  <a:pt x="100" y="497"/>
                  <a:pt x="34" y="497"/>
                </a:cubicBezTo>
                <a:cubicBezTo>
                  <a:pt x="22" y="497"/>
                  <a:pt x="11" y="496"/>
                  <a:pt x="0" y="495"/>
                </a:cubicBezTo>
                <a:cubicBezTo>
                  <a:pt x="62" y="535"/>
                  <a:pt x="136" y="558"/>
                  <a:pt x="216" y="558"/>
                </a:cubicBezTo>
                <a:cubicBezTo>
                  <a:pt x="475" y="558"/>
                  <a:pt x="616" y="344"/>
                  <a:pt x="616" y="158"/>
                </a:cubicBezTo>
                <a:cubicBezTo>
                  <a:pt x="616" y="151"/>
                  <a:pt x="616" y="145"/>
                  <a:pt x="616" y="139"/>
                </a:cubicBezTo>
                <a:cubicBezTo>
                  <a:pt x="643" y="119"/>
                  <a:pt x="667" y="95"/>
                  <a:pt x="686" y="66"/>
                </a:cubicBezTo>
                <a:close/>
              </a:path>
            </a:pathLst>
          </a:custGeom>
          <a:solidFill>
            <a:srgbClr val="2AA9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961385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F6B54-F894-406E-A5D7-D021CB8AC8C5}"/>
              </a:ext>
            </a:extLst>
          </p:cNvPr>
          <p:cNvSpPr>
            <a:spLocks noGrp="1"/>
          </p:cNvSpPr>
          <p:nvPr>
            <p:ph type="title"/>
          </p:nvPr>
        </p:nvSpPr>
        <p:spPr>
          <a:xfrm>
            <a:off x="1534696" y="816746"/>
            <a:ext cx="9520158" cy="637513"/>
          </a:xfrm>
        </p:spPr>
        <p:txBody>
          <a:bodyPr/>
          <a:lstStyle/>
          <a:p>
            <a:r>
              <a:rPr lang="en-US" dirty="0"/>
              <a:t>     </a:t>
            </a:r>
            <a:r>
              <a:rPr lang="en-US" b="1" dirty="0"/>
              <a:t>Compute Similarities</a:t>
            </a:r>
            <a:endParaRPr lang="en-IN" b="1" dirty="0"/>
          </a:p>
        </p:txBody>
      </p:sp>
      <p:sp>
        <p:nvSpPr>
          <p:cNvPr id="3" name="Content Placeholder 2">
            <a:extLst>
              <a:ext uri="{FF2B5EF4-FFF2-40B4-BE49-F238E27FC236}">
                <a16:creationId xmlns:a16="http://schemas.microsoft.com/office/drawing/2014/main" id="{056969BA-714D-4BCF-BB13-8DD7780DF09E}"/>
              </a:ext>
            </a:extLst>
          </p:cNvPr>
          <p:cNvSpPr>
            <a:spLocks noGrp="1"/>
          </p:cNvSpPr>
          <p:nvPr>
            <p:ph idx="1"/>
          </p:nvPr>
        </p:nvSpPr>
        <p:spPr>
          <a:xfrm>
            <a:off x="1534696" y="1454260"/>
            <a:ext cx="9802088" cy="4421354"/>
          </a:xfrm>
        </p:spPr>
        <p:txBody>
          <a:bodyPr/>
          <a:lstStyle/>
          <a:p>
            <a:pPr algn="l"/>
            <a:r>
              <a:rPr lang="en-US" b="0" i="0" u="none" strike="noStrike" baseline="0" dirty="0">
                <a:latin typeface="Palatino Linotype (Body)"/>
              </a:rPr>
              <a:t>Cosine Similarity is a measurement that quantifies the similarity between vectors.</a:t>
            </a:r>
          </a:p>
          <a:p>
            <a:pPr algn="l"/>
            <a:r>
              <a:rPr lang="en-US" b="0" i="0" u="none" strike="noStrike" baseline="0" dirty="0">
                <a:latin typeface="Palatino Linotype (Body)"/>
              </a:rPr>
              <a:t>The cosine similarity is the cosine of the angle between vectors. </a:t>
            </a:r>
            <a:endParaRPr lang="en-IN" dirty="0">
              <a:latin typeface="Palatino Linotype (Body)"/>
            </a:endParaRPr>
          </a:p>
        </p:txBody>
      </p:sp>
      <p:pic>
        <p:nvPicPr>
          <p:cNvPr id="5" name="Picture 4">
            <a:extLst>
              <a:ext uri="{FF2B5EF4-FFF2-40B4-BE49-F238E27FC236}">
                <a16:creationId xmlns:a16="http://schemas.microsoft.com/office/drawing/2014/main" id="{11A78ED0-ED53-4833-A9C6-F99CFBF70200}"/>
              </a:ext>
            </a:extLst>
          </p:cNvPr>
          <p:cNvPicPr>
            <a:picLocks noChangeAspect="1"/>
          </p:cNvPicPr>
          <p:nvPr/>
        </p:nvPicPr>
        <p:blipFill>
          <a:blip r:embed="rId2"/>
          <a:stretch>
            <a:fillRect/>
          </a:stretch>
        </p:blipFill>
        <p:spPr>
          <a:xfrm>
            <a:off x="2918420" y="2762648"/>
            <a:ext cx="5999157" cy="1538245"/>
          </a:xfrm>
          <a:prstGeom prst="rect">
            <a:avLst/>
          </a:prstGeom>
        </p:spPr>
      </p:pic>
      <p:sp>
        <p:nvSpPr>
          <p:cNvPr id="6" name="Twitter Icon" descr="Twitter Icon">
            <a:extLst>
              <a:ext uri="{FF2B5EF4-FFF2-40B4-BE49-F238E27FC236}">
                <a16:creationId xmlns:a16="http://schemas.microsoft.com/office/drawing/2014/main" id="{DBE0785F-C850-4CA9-8636-BE41E36FCD86}"/>
              </a:ext>
            </a:extLst>
          </p:cNvPr>
          <p:cNvSpPr>
            <a:spLocks/>
          </p:cNvSpPr>
          <p:nvPr/>
        </p:nvSpPr>
        <p:spPr bwMode="auto">
          <a:xfrm>
            <a:off x="458813" y="489562"/>
            <a:ext cx="908348" cy="753312"/>
          </a:xfrm>
          <a:custGeom>
            <a:avLst/>
            <a:gdLst>
              <a:gd name="T0" fmla="*/ 686 w 686"/>
              <a:gd name="T1" fmla="*/ 66 h 558"/>
              <a:gd name="T2" fmla="*/ 605 w 686"/>
              <a:gd name="T3" fmla="*/ 89 h 558"/>
              <a:gd name="T4" fmla="*/ 667 w 686"/>
              <a:gd name="T5" fmla="*/ 11 h 558"/>
              <a:gd name="T6" fmla="*/ 578 w 686"/>
              <a:gd name="T7" fmla="*/ 45 h 558"/>
              <a:gd name="T8" fmla="*/ 475 w 686"/>
              <a:gd name="T9" fmla="*/ 0 h 558"/>
              <a:gd name="T10" fmla="*/ 334 w 686"/>
              <a:gd name="T11" fmla="*/ 141 h 558"/>
              <a:gd name="T12" fmla="*/ 338 w 686"/>
              <a:gd name="T13" fmla="*/ 173 h 558"/>
              <a:gd name="T14" fmla="*/ 48 w 686"/>
              <a:gd name="T15" fmla="*/ 26 h 558"/>
              <a:gd name="T16" fmla="*/ 29 w 686"/>
              <a:gd name="T17" fmla="*/ 97 h 558"/>
              <a:gd name="T18" fmla="*/ 91 w 686"/>
              <a:gd name="T19" fmla="*/ 214 h 558"/>
              <a:gd name="T20" fmla="*/ 28 w 686"/>
              <a:gd name="T21" fmla="*/ 197 h 558"/>
              <a:gd name="T22" fmla="*/ 28 w 686"/>
              <a:gd name="T23" fmla="*/ 198 h 558"/>
              <a:gd name="T24" fmla="*/ 140 w 686"/>
              <a:gd name="T25" fmla="*/ 336 h 558"/>
              <a:gd name="T26" fmla="*/ 103 w 686"/>
              <a:gd name="T27" fmla="*/ 341 h 558"/>
              <a:gd name="T28" fmla="*/ 77 w 686"/>
              <a:gd name="T29" fmla="*/ 339 h 558"/>
              <a:gd name="T30" fmla="*/ 208 w 686"/>
              <a:gd name="T31" fmla="*/ 436 h 558"/>
              <a:gd name="T32" fmla="*/ 34 w 686"/>
              <a:gd name="T33" fmla="*/ 497 h 558"/>
              <a:gd name="T34" fmla="*/ 0 w 686"/>
              <a:gd name="T35" fmla="*/ 495 h 558"/>
              <a:gd name="T36" fmla="*/ 216 w 686"/>
              <a:gd name="T37" fmla="*/ 558 h 558"/>
              <a:gd name="T38" fmla="*/ 616 w 686"/>
              <a:gd name="T39" fmla="*/ 158 h 558"/>
              <a:gd name="T40" fmla="*/ 616 w 686"/>
              <a:gd name="T41" fmla="*/ 139 h 558"/>
              <a:gd name="T42" fmla="*/ 686 w 686"/>
              <a:gd name="T43" fmla="*/ 6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6" h="558">
                <a:moveTo>
                  <a:pt x="686" y="66"/>
                </a:moveTo>
                <a:cubicBezTo>
                  <a:pt x="661" y="78"/>
                  <a:pt x="634" y="85"/>
                  <a:pt x="605" y="89"/>
                </a:cubicBezTo>
                <a:cubicBezTo>
                  <a:pt x="634" y="71"/>
                  <a:pt x="657" y="44"/>
                  <a:pt x="667" y="11"/>
                </a:cubicBezTo>
                <a:cubicBezTo>
                  <a:pt x="640" y="27"/>
                  <a:pt x="610" y="39"/>
                  <a:pt x="578" y="45"/>
                </a:cubicBezTo>
                <a:cubicBezTo>
                  <a:pt x="552" y="18"/>
                  <a:pt x="515" y="0"/>
                  <a:pt x="475" y="0"/>
                </a:cubicBezTo>
                <a:cubicBezTo>
                  <a:pt x="397" y="0"/>
                  <a:pt x="334" y="64"/>
                  <a:pt x="334" y="141"/>
                </a:cubicBezTo>
                <a:cubicBezTo>
                  <a:pt x="334" y="152"/>
                  <a:pt x="335" y="163"/>
                  <a:pt x="338" y="173"/>
                </a:cubicBezTo>
                <a:cubicBezTo>
                  <a:pt x="221" y="167"/>
                  <a:pt x="117" y="111"/>
                  <a:pt x="48" y="26"/>
                </a:cubicBezTo>
                <a:cubicBezTo>
                  <a:pt x="36" y="47"/>
                  <a:pt x="29" y="71"/>
                  <a:pt x="29" y="97"/>
                </a:cubicBezTo>
                <a:cubicBezTo>
                  <a:pt x="29" y="146"/>
                  <a:pt x="54" y="189"/>
                  <a:pt x="91" y="214"/>
                </a:cubicBezTo>
                <a:cubicBezTo>
                  <a:pt x="68" y="213"/>
                  <a:pt x="47" y="207"/>
                  <a:pt x="28" y="197"/>
                </a:cubicBezTo>
                <a:cubicBezTo>
                  <a:pt x="28" y="197"/>
                  <a:pt x="28" y="198"/>
                  <a:pt x="28" y="198"/>
                </a:cubicBezTo>
                <a:cubicBezTo>
                  <a:pt x="28" y="267"/>
                  <a:pt x="76" y="323"/>
                  <a:pt x="140" y="336"/>
                </a:cubicBezTo>
                <a:cubicBezTo>
                  <a:pt x="129" y="340"/>
                  <a:pt x="116" y="341"/>
                  <a:pt x="103" y="341"/>
                </a:cubicBezTo>
                <a:cubicBezTo>
                  <a:pt x="94" y="341"/>
                  <a:pt x="85" y="340"/>
                  <a:pt x="77" y="339"/>
                </a:cubicBezTo>
                <a:cubicBezTo>
                  <a:pt x="95" y="395"/>
                  <a:pt x="147" y="435"/>
                  <a:pt x="208" y="436"/>
                </a:cubicBezTo>
                <a:cubicBezTo>
                  <a:pt x="160" y="474"/>
                  <a:pt x="100" y="497"/>
                  <a:pt x="34" y="497"/>
                </a:cubicBezTo>
                <a:cubicBezTo>
                  <a:pt x="22" y="497"/>
                  <a:pt x="11" y="496"/>
                  <a:pt x="0" y="495"/>
                </a:cubicBezTo>
                <a:cubicBezTo>
                  <a:pt x="62" y="535"/>
                  <a:pt x="136" y="558"/>
                  <a:pt x="216" y="558"/>
                </a:cubicBezTo>
                <a:cubicBezTo>
                  <a:pt x="475" y="558"/>
                  <a:pt x="616" y="344"/>
                  <a:pt x="616" y="158"/>
                </a:cubicBezTo>
                <a:cubicBezTo>
                  <a:pt x="616" y="151"/>
                  <a:pt x="616" y="145"/>
                  <a:pt x="616" y="139"/>
                </a:cubicBezTo>
                <a:cubicBezTo>
                  <a:pt x="643" y="119"/>
                  <a:pt x="667" y="95"/>
                  <a:pt x="686" y="66"/>
                </a:cubicBezTo>
                <a:close/>
              </a:path>
            </a:pathLst>
          </a:custGeom>
          <a:solidFill>
            <a:srgbClr val="2AA9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7" name="Group 6" descr="hashtag icon inside chat bubble">
            <a:extLst>
              <a:ext uri="{FF2B5EF4-FFF2-40B4-BE49-F238E27FC236}">
                <a16:creationId xmlns:a16="http://schemas.microsoft.com/office/drawing/2014/main" id="{0CFB4E17-182A-42A2-B9FA-8AA31B2E23C9}"/>
              </a:ext>
            </a:extLst>
          </p:cNvPr>
          <p:cNvGrpSpPr/>
          <p:nvPr/>
        </p:nvGrpSpPr>
        <p:grpSpPr>
          <a:xfrm>
            <a:off x="1534696" y="793715"/>
            <a:ext cx="582930" cy="582295"/>
            <a:chOff x="0" y="0"/>
            <a:chExt cx="2806873" cy="2806873"/>
          </a:xfrm>
        </p:grpSpPr>
        <p:sp>
          <p:nvSpPr>
            <p:cNvPr id="8" name="Freeform: Shape 7">
              <a:extLst>
                <a:ext uri="{FF2B5EF4-FFF2-40B4-BE49-F238E27FC236}">
                  <a16:creationId xmlns:a16="http://schemas.microsoft.com/office/drawing/2014/main" id="{4B61DE33-C744-4126-AC27-B450DD26BD5A}"/>
                </a:ext>
              </a:extLst>
            </p:cNvPr>
            <p:cNvSpPr/>
            <p:nvPr/>
          </p:nvSpPr>
          <p:spPr>
            <a:xfrm rot="2700000">
              <a:off x="0" y="0"/>
              <a:ext cx="2806873" cy="2806873"/>
            </a:xfrm>
            <a:custGeom>
              <a:avLst/>
              <a:gdLst>
                <a:gd name="connsiteX0" fmla="*/ 107372 w 2806873"/>
                <a:gd name="connsiteY0" fmla="*/ 1144218 h 2806873"/>
                <a:gd name="connsiteX1" fmla="*/ 1144217 w 2806873"/>
                <a:gd name="connsiteY1" fmla="*/ 107372 h 2806873"/>
                <a:gd name="connsiteX2" fmla="*/ 1662655 w 2806873"/>
                <a:gd name="connsiteY2" fmla="*/ 107372 h 2806873"/>
                <a:gd name="connsiteX3" fmla="*/ 2699501 w 2806873"/>
                <a:gd name="connsiteY3" fmla="*/ 1144218 h 2806873"/>
                <a:gd name="connsiteX4" fmla="*/ 2699501 w 2806873"/>
                <a:gd name="connsiteY4" fmla="*/ 1662656 h 2806873"/>
                <a:gd name="connsiteX5" fmla="*/ 2188970 w 2806873"/>
                <a:gd name="connsiteY5" fmla="*/ 2173187 h 2806873"/>
                <a:gd name="connsiteX6" fmla="*/ 2188970 w 2806873"/>
                <a:gd name="connsiteY6" fmla="*/ 2521352 h 2806873"/>
                <a:gd name="connsiteX7" fmla="*/ 2083578 w 2806873"/>
                <a:gd name="connsiteY7" fmla="*/ 2626744 h 2806873"/>
                <a:gd name="connsiteX8" fmla="*/ 1735413 w 2806873"/>
                <a:gd name="connsiteY8" fmla="*/ 2626744 h 2806873"/>
                <a:gd name="connsiteX9" fmla="*/ 1662655 w 2806873"/>
                <a:gd name="connsiteY9" fmla="*/ 2699501 h 2806873"/>
                <a:gd name="connsiteX10" fmla="*/ 1144217 w 2806873"/>
                <a:gd name="connsiteY10" fmla="*/ 2699501 h 2806873"/>
                <a:gd name="connsiteX11" fmla="*/ 107372 w 2806873"/>
                <a:gd name="connsiteY11" fmla="*/ 1662656 h 2806873"/>
                <a:gd name="connsiteX12" fmla="*/ 107372 w 2806873"/>
                <a:gd name="connsiteY12" fmla="*/ 1144218 h 2806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6873" h="2806873">
                  <a:moveTo>
                    <a:pt x="107372" y="1144218"/>
                  </a:moveTo>
                  <a:lnTo>
                    <a:pt x="1144217" y="107372"/>
                  </a:lnTo>
                  <a:cubicBezTo>
                    <a:pt x="1287380" y="-35791"/>
                    <a:pt x="1519492" y="-35791"/>
                    <a:pt x="1662655" y="107372"/>
                  </a:cubicBezTo>
                  <a:lnTo>
                    <a:pt x="2699501" y="1144218"/>
                  </a:lnTo>
                  <a:cubicBezTo>
                    <a:pt x="2842664" y="1287381"/>
                    <a:pt x="2842664" y="1519493"/>
                    <a:pt x="2699501" y="1662656"/>
                  </a:cubicBezTo>
                  <a:lnTo>
                    <a:pt x="2188970" y="2173187"/>
                  </a:lnTo>
                  <a:lnTo>
                    <a:pt x="2188970" y="2521352"/>
                  </a:lnTo>
                  <a:cubicBezTo>
                    <a:pt x="2188970" y="2579558"/>
                    <a:pt x="2141784" y="2626744"/>
                    <a:pt x="2083578" y="2626744"/>
                  </a:cubicBezTo>
                  <a:lnTo>
                    <a:pt x="1735413" y="2626744"/>
                  </a:lnTo>
                  <a:lnTo>
                    <a:pt x="1662655" y="2699501"/>
                  </a:lnTo>
                  <a:cubicBezTo>
                    <a:pt x="1519492" y="2842664"/>
                    <a:pt x="1287380" y="2842664"/>
                    <a:pt x="1144217" y="2699501"/>
                  </a:cubicBezTo>
                  <a:lnTo>
                    <a:pt x="107372" y="1662656"/>
                  </a:lnTo>
                  <a:cubicBezTo>
                    <a:pt x="-35791" y="1519493"/>
                    <a:pt x="-35791" y="1287381"/>
                    <a:pt x="107372" y="1144218"/>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9" name="Graphic 7">
              <a:extLst>
                <a:ext uri="{FF2B5EF4-FFF2-40B4-BE49-F238E27FC236}">
                  <a16:creationId xmlns:a16="http://schemas.microsoft.com/office/drawing/2014/main" id="{36BFE396-7088-4E97-8ACB-FC31B2E08B5F}"/>
                </a:ext>
              </a:extLst>
            </p:cNvPr>
            <p:cNvSpPr/>
            <p:nvPr/>
          </p:nvSpPr>
          <p:spPr>
            <a:xfrm>
              <a:off x="836072" y="834052"/>
              <a:ext cx="1205615" cy="1165141"/>
            </a:xfrm>
            <a:custGeom>
              <a:avLst/>
              <a:gdLst>
                <a:gd name="connsiteX0" fmla="*/ 452386 w 866775"/>
                <a:gd name="connsiteY0" fmla="*/ 524984 h 838200"/>
                <a:gd name="connsiteX1" fmla="*/ 371040 w 866775"/>
                <a:gd name="connsiteY1" fmla="*/ 524984 h 838200"/>
                <a:gd name="connsiteX2" fmla="*/ 313668 w 866775"/>
                <a:gd name="connsiteY2" fmla="*/ 453294 h 838200"/>
                <a:gd name="connsiteX3" fmla="*/ 333306 w 866775"/>
                <a:gd name="connsiteY3" fmla="*/ 365864 h 838200"/>
                <a:gd name="connsiteX4" fmla="*/ 390678 w 866775"/>
                <a:gd name="connsiteY4" fmla="*/ 319948 h 838200"/>
                <a:gd name="connsiteX5" fmla="*/ 472025 w 866775"/>
                <a:gd name="connsiteY5" fmla="*/ 319948 h 838200"/>
                <a:gd name="connsiteX6" fmla="*/ 529398 w 866775"/>
                <a:gd name="connsiteY6" fmla="*/ 391638 h 838200"/>
                <a:gd name="connsiteX7" fmla="*/ 509759 w 866775"/>
                <a:gd name="connsiteY7" fmla="*/ 479067 h 838200"/>
                <a:gd name="connsiteX8" fmla="*/ 452386 w 866775"/>
                <a:gd name="connsiteY8" fmla="*/ 524984 h 838200"/>
                <a:gd name="connsiteX9" fmla="*/ 864394 w 866775"/>
                <a:gd name="connsiteY9" fmla="*/ 261145 h 838200"/>
                <a:gd name="connsiteX10" fmla="*/ 864394 w 866775"/>
                <a:gd name="connsiteY10" fmla="*/ 252192 h 838200"/>
                <a:gd name="connsiteX11" fmla="*/ 805591 w 866775"/>
                <a:gd name="connsiteY11" fmla="*/ 193389 h 838200"/>
                <a:gd name="connsiteX12" fmla="*/ 777115 w 866775"/>
                <a:gd name="connsiteY12" fmla="*/ 193389 h 838200"/>
                <a:gd name="connsiteX13" fmla="*/ 719742 w 866775"/>
                <a:gd name="connsiteY13" fmla="*/ 121699 h 838200"/>
                <a:gd name="connsiteX14" fmla="*/ 728927 w 866775"/>
                <a:gd name="connsiteY14" fmla="*/ 80807 h 838200"/>
                <a:gd name="connsiteX15" fmla="*/ 684439 w 866775"/>
                <a:gd name="connsiteY15" fmla="*/ 10548 h 838200"/>
                <a:gd name="connsiteX16" fmla="*/ 675704 w 866775"/>
                <a:gd name="connsiteY16" fmla="*/ 8587 h 838200"/>
                <a:gd name="connsiteX17" fmla="*/ 605444 w 866775"/>
                <a:gd name="connsiteY17" fmla="*/ 53072 h 838200"/>
                <a:gd name="connsiteX18" fmla="*/ 584242 w 866775"/>
                <a:gd name="connsiteY18" fmla="*/ 147473 h 838200"/>
                <a:gd name="connsiteX19" fmla="*/ 526866 w 866775"/>
                <a:gd name="connsiteY19" fmla="*/ 193389 h 838200"/>
                <a:gd name="connsiteX20" fmla="*/ 445523 w 866775"/>
                <a:gd name="connsiteY20" fmla="*/ 193389 h 838200"/>
                <a:gd name="connsiteX21" fmla="*/ 388150 w 866775"/>
                <a:gd name="connsiteY21" fmla="*/ 121699 h 838200"/>
                <a:gd name="connsiteX22" fmla="*/ 397335 w 866775"/>
                <a:gd name="connsiteY22" fmla="*/ 80807 h 838200"/>
                <a:gd name="connsiteX23" fmla="*/ 352847 w 866775"/>
                <a:gd name="connsiteY23" fmla="*/ 10548 h 838200"/>
                <a:gd name="connsiteX24" fmla="*/ 344114 w 866775"/>
                <a:gd name="connsiteY24" fmla="*/ 8587 h 838200"/>
                <a:gd name="connsiteX25" fmla="*/ 273855 w 866775"/>
                <a:gd name="connsiteY25" fmla="*/ 53072 h 838200"/>
                <a:gd name="connsiteX26" fmla="*/ 252650 w 866775"/>
                <a:gd name="connsiteY26" fmla="*/ 147473 h 838200"/>
                <a:gd name="connsiteX27" fmla="*/ 195274 w 866775"/>
                <a:gd name="connsiteY27" fmla="*/ 193389 h 838200"/>
                <a:gd name="connsiteX28" fmla="*/ 97396 w 866775"/>
                <a:gd name="connsiteY28" fmla="*/ 193389 h 838200"/>
                <a:gd name="connsiteX29" fmla="*/ 38594 w 866775"/>
                <a:gd name="connsiteY29" fmla="*/ 252192 h 838200"/>
                <a:gd name="connsiteX30" fmla="*/ 38594 w 866775"/>
                <a:gd name="connsiteY30" fmla="*/ 261145 h 838200"/>
                <a:gd name="connsiteX31" fmla="*/ 97396 w 866775"/>
                <a:gd name="connsiteY31" fmla="*/ 319948 h 838200"/>
                <a:gd name="connsiteX32" fmla="*/ 140430 w 866775"/>
                <a:gd name="connsiteY32" fmla="*/ 319948 h 838200"/>
                <a:gd name="connsiteX33" fmla="*/ 197806 w 866775"/>
                <a:gd name="connsiteY33" fmla="*/ 391638 h 838200"/>
                <a:gd name="connsiteX34" fmla="*/ 178167 w 866775"/>
                <a:gd name="connsiteY34" fmla="*/ 479067 h 838200"/>
                <a:gd name="connsiteX35" fmla="*/ 120794 w 866775"/>
                <a:gd name="connsiteY35" fmla="*/ 524984 h 838200"/>
                <a:gd name="connsiteX36" fmla="*/ 65949 w 866775"/>
                <a:gd name="connsiteY36" fmla="*/ 524984 h 838200"/>
                <a:gd name="connsiteX37" fmla="*/ 7144 w 866775"/>
                <a:gd name="connsiteY37" fmla="*/ 583786 h 838200"/>
                <a:gd name="connsiteX38" fmla="*/ 7144 w 866775"/>
                <a:gd name="connsiteY38" fmla="*/ 592741 h 838200"/>
                <a:gd name="connsiteX39" fmla="*/ 65949 w 866775"/>
                <a:gd name="connsiteY39" fmla="*/ 651543 h 838200"/>
                <a:gd name="connsiteX40" fmla="*/ 65949 w 866775"/>
                <a:gd name="connsiteY40" fmla="*/ 651543 h 838200"/>
                <a:gd name="connsiteX41" fmla="*/ 123322 w 866775"/>
                <a:gd name="connsiteY41" fmla="*/ 723232 h 838200"/>
                <a:gd name="connsiteX42" fmla="*/ 114137 w 866775"/>
                <a:gd name="connsiteY42" fmla="*/ 764124 h 838200"/>
                <a:gd name="connsiteX43" fmla="*/ 158623 w 866775"/>
                <a:gd name="connsiteY43" fmla="*/ 834386 h 838200"/>
                <a:gd name="connsiteX44" fmla="*/ 167358 w 866775"/>
                <a:gd name="connsiteY44" fmla="*/ 836348 h 838200"/>
                <a:gd name="connsiteX45" fmla="*/ 237618 w 866775"/>
                <a:gd name="connsiteY45" fmla="*/ 791863 h 838200"/>
                <a:gd name="connsiteX46" fmla="*/ 258823 w 866775"/>
                <a:gd name="connsiteY46" fmla="*/ 697459 h 838200"/>
                <a:gd name="connsiteX47" fmla="*/ 316196 w 866775"/>
                <a:gd name="connsiteY47" fmla="*/ 651543 h 838200"/>
                <a:gd name="connsiteX48" fmla="*/ 397541 w 866775"/>
                <a:gd name="connsiteY48" fmla="*/ 651543 h 838200"/>
                <a:gd name="connsiteX49" fmla="*/ 454914 w 866775"/>
                <a:gd name="connsiteY49" fmla="*/ 723232 h 838200"/>
                <a:gd name="connsiteX50" fmla="*/ 445729 w 866775"/>
                <a:gd name="connsiteY50" fmla="*/ 764124 h 838200"/>
                <a:gd name="connsiteX51" fmla="*/ 490217 w 866775"/>
                <a:gd name="connsiteY51" fmla="*/ 834386 h 838200"/>
                <a:gd name="connsiteX52" fmla="*/ 498954 w 866775"/>
                <a:gd name="connsiteY52" fmla="*/ 836348 h 838200"/>
                <a:gd name="connsiteX53" fmla="*/ 569213 w 866775"/>
                <a:gd name="connsiteY53" fmla="*/ 791859 h 838200"/>
                <a:gd name="connsiteX54" fmla="*/ 590415 w 866775"/>
                <a:gd name="connsiteY54" fmla="*/ 697459 h 838200"/>
                <a:gd name="connsiteX55" fmla="*/ 647791 w 866775"/>
                <a:gd name="connsiteY55" fmla="*/ 651543 h 838200"/>
                <a:gd name="connsiteX56" fmla="*/ 774142 w 866775"/>
                <a:gd name="connsiteY56" fmla="*/ 651543 h 838200"/>
                <a:gd name="connsiteX57" fmla="*/ 832944 w 866775"/>
                <a:gd name="connsiteY57" fmla="*/ 592741 h 838200"/>
                <a:gd name="connsiteX58" fmla="*/ 832944 w 866775"/>
                <a:gd name="connsiteY58" fmla="*/ 583786 h 838200"/>
                <a:gd name="connsiteX59" fmla="*/ 774142 w 866775"/>
                <a:gd name="connsiteY59" fmla="*/ 524984 h 838200"/>
                <a:gd name="connsiteX60" fmla="*/ 702632 w 866775"/>
                <a:gd name="connsiteY60" fmla="*/ 524984 h 838200"/>
                <a:gd name="connsiteX61" fmla="*/ 645260 w 866775"/>
                <a:gd name="connsiteY61" fmla="*/ 453294 h 838200"/>
                <a:gd name="connsiteX62" fmla="*/ 664898 w 866775"/>
                <a:gd name="connsiteY62" fmla="*/ 365864 h 838200"/>
                <a:gd name="connsiteX63" fmla="*/ 722270 w 866775"/>
                <a:gd name="connsiteY63" fmla="*/ 319948 h 838200"/>
                <a:gd name="connsiteX64" fmla="*/ 805591 w 866775"/>
                <a:gd name="connsiteY64" fmla="*/ 319948 h 838200"/>
                <a:gd name="connsiteX65" fmla="*/ 864394 w 866775"/>
                <a:gd name="connsiteY65" fmla="*/ 261145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866775" h="838200">
                  <a:moveTo>
                    <a:pt x="452386" y="524984"/>
                  </a:moveTo>
                  <a:lnTo>
                    <a:pt x="371040" y="524984"/>
                  </a:lnTo>
                  <a:cubicBezTo>
                    <a:pt x="333366" y="524984"/>
                    <a:pt x="305410" y="490054"/>
                    <a:pt x="313668" y="453294"/>
                  </a:cubicBezTo>
                  <a:lnTo>
                    <a:pt x="333306" y="365864"/>
                  </a:lnTo>
                  <a:cubicBezTo>
                    <a:pt x="339334" y="339023"/>
                    <a:pt x="363168" y="319948"/>
                    <a:pt x="390678" y="319948"/>
                  </a:cubicBezTo>
                  <a:lnTo>
                    <a:pt x="472025" y="319948"/>
                  </a:lnTo>
                  <a:cubicBezTo>
                    <a:pt x="509698" y="319948"/>
                    <a:pt x="537652" y="354881"/>
                    <a:pt x="529398" y="391638"/>
                  </a:cubicBezTo>
                  <a:lnTo>
                    <a:pt x="509759" y="479067"/>
                  </a:lnTo>
                  <a:cubicBezTo>
                    <a:pt x="503732" y="505908"/>
                    <a:pt x="479897" y="524984"/>
                    <a:pt x="452386" y="524984"/>
                  </a:cubicBezTo>
                  <a:moveTo>
                    <a:pt x="864394" y="261145"/>
                  </a:moveTo>
                  <a:lnTo>
                    <a:pt x="864394" y="252192"/>
                  </a:lnTo>
                  <a:cubicBezTo>
                    <a:pt x="864394" y="219716"/>
                    <a:pt x="838067" y="193389"/>
                    <a:pt x="805591" y="193389"/>
                  </a:cubicBezTo>
                  <a:lnTo>
                    <a:pt x="777115" y="193389"/>
                  </a:lnTo>
                  <a:cubicBezTo>
                    <a:pt x="739442" y="193389"/>
                    <a:pt x="711485" y="158458"/>
                    <a:pt x="719742" y="121699"/>
                  </a:cubicBezTo>
                  <a:lnTo>
                    <a:pt x="728927" y="80807"/>
                  </a:lnTo>
                  <a:cubicBezTo>
                    <a:pt x="736043" y="49120"/>
                    <a:pt x="716127" y="17664"/>
                    <a:pt x="684439" y="10548"/>
                  </a:cubicBezTo>
                  <a:lnTo>
                    <a:pt x="675704" y="8587"/>
                  </a:lnTo>
                  <a:cubicBezTo>
                    <a:pt x="644019" y="1468"/>
                    <a:pt x="612563" y="21385"/>
                    <a:pt x="605444" y="53072"/>
                  </a:cubicBezTo>
                  <a:lnTo>
                    <a:pt x="584242" y="147473"/>
                  </a:lnTo>
                  <a:cubicBezTo>
                    <a:pt x="578211" y="174316"/>
                    <a:pt x="554377" y="193389"/>
                    <a:pt x="526866" y="193389"/>
                  </a:cubicBezTo>
                  <a:lnTo>
                    <a:pt x="445523" y="193389"/>
                  </a:lnTo>
                  <a:cubicBezTo>
                    <a:pt x="407850" y="193389"/>
                    <a:pt x="379893" y="158458"/>
                    <a:pt x="388150" y="121699"/>
                  </a:cubicBezTo>
                  <a:lnTo>
                    <a:pt x="397335" y="80807"/>
                  </a:lnTo>
                  <a:cubicBezTo>
                    <a:pt x="404452" y="49120"/>
                    <a:pt x="384535" y="17664"/>
                    <a:pt x="352847" y="10548"/>
                  </a:cubicBezTo>
                  <a:lnTo>
                    <a:pt x="344114" y="8587"/>
                  </a:lnTo>
                  <a:cubicBezTo>
                    <a:pt x="312428" y="1468"/>
                    <a:pt x="280970" y="21385"/>
                    <a:pt x="273855" y="53072"/>
                  </a:cubicBezTo>
                  <a:lnTo>
                    <a:pt x="252650" y="147473"/>
                  </a:lnTo>
                  <a:cubicBezTo>
                    <a:pt x="246619" y="174316"/>
                    <a:pt x="222785" y="193389"/>
                    <a:pt x="195274" y="193389"/>
                  </a:cubicBezTo>
                  <a:lnTo>
                    <a:pt x="97396" y="193389"/>
                  </a:lnTo>
                  <a:cubicBezTo>
                    <a:pt x="64921" y="193389"/>
                    <a:pt x="38594" y="219716"/>
                    <a:pt x="38594" y="252192"/>
                  </a:cubicBezTo>
                  <a:lnTo>
                    <a:pt x="38594" y="261145"/>
                  </a:lnTo>
                  <a:cubicBezTo>
                    <a:pt x="38594" y="293621"/>
                    <a:pt x="64921" y="319948"/>
                    <a:pt x="97396" y="319948"/>
                  </a:cubicBezTo>
                  <a:lnTo>
                    <a:pt x="140430" y="319948"/>
                  </a:lnTo>
                  <a:cubicBezTo>
                    <a:pt x="178106" y="319948"/>
                    <a:pt x="206060" y="354881"/>
                    <a:pt x="197806" y="391638"/>
                  </a:cubicBezTo>
                  <a:lnTo>
                    <a:pt x="178167" y="479067"/>
                  </a:lnTo>
                  <a:cubicBezTo>
                    <a:pt x="172136" y="505911"/>
                    <a:pt x="148301" y="524984"/>
                    <a:pt x="120794" y="524984"/>
                  </a:cubicBezTo>
                  <a:lnTo>
                    <a:pt x="65949" y="524984"/>
                  </a:lnTo>
                  <a:cubicBezTo>
                    <a:pt x="33471" y="524984"/>
                    <a:pt x="7144" y="551311"/>
                    <a:pt x="7144" y="583786"/>
                  </a:cubicBezTo>
                  <a:lnTo>
                    <a:pt x="7144" y="592741"/>
                  </a:lnTo>
                  <a:cubicBezTo>
                    <a:pt x="7144" y="625215"/>
                    <a:pt x="33471" y="651543"/>
                    <a:pt x="65949" y="651543"/>
                  </a:cubicBezTo>
                  <a:lnTo>
                    <a:pt x="65949" y="651543"/>
                  </a:lnTo>
                  <a:cubicBezTo>
                    <a:pt x="103623" y="651543"/>
                    <a:pt x="131577" y="686473"/>
                    <a:pt x="123322" y="723232"/>
                  </a:cubicBezTo>
                  <a:lnTo>
                    <a:pt x="114137" y="764124"/>
                  </a:lnTo>
                  <a:cubicBezTo>
                    <a:pt x="107018" y="795811"/>
                    <a:pt x="126935" y="827267"/>
                    <a:pt x="158623" y="834386"/>
                  </a:cubicBezTo>
                  <a:lnTo>
                    <a:pt x="167358" y="836348"/>
                  </a:lnTo>
                  <a:cubicBezTo>
                    <a:pt x="199046" y="843464"/>
                    <a:pt x="230502" y="823547"/>
                    <a:pt x="237618" y="791863"/>
                  </a:cubicBezTo>
                  <a:lnTo>
                    <a:pt x="258823" y="697459"/>
                  </a:lnTo>
                  <a:cubicBezTo>
                    <a:pt x="264853" y="670615"/>
                    <a:pt x="288685" y="651543"/>
                    <a:pt x="316196" y="651543"/>
                  </a:cubicBezTo>
                  <a:lnTo>
                    <a:pt x="397541" y="651543"/>
                  </a:lnTo>
                  <a:cubicBezTo>
                    <a:pt x="435215" y="651543"/>
                    <a:pt x="463172" y="686473"/>
                    <a:pt x="454914" y="723232"/>
                  </a:cubicBezTo>
                  <a:lnTo>
                    <a:pt x="445729" y="764124"/>
                  </a:lnTo>
                  <a:cubicBezTo>
                    <a:pt x="438613" y="795811"/>
                    <a:pt x="458531" y="827267"/>
                    <a:pt x="490217" y="834386"/>
                  </a:cubicBezTo>
                  <a:lnTo>
                    <a:pt x="498954" y="836348"/>
                  </a:lnTo>
                  <a:cubicBezTo>
                    <a:pt x="530638" y="843464"/>
                    <a:pt x="562094" y="823547"/>
                    <a:pt x="569213" y="791859"/>
                  </a:cubicBezTo>
                  <a:lnTo>
                    <a:pt x="590415" y="697459"/>
                  </a:lnTo>
                  <a:cubicBezTo>
                    <a:pt x="596445" y="670619"/>
                    <a:pt x="620279" y="651543"/>
                    <a:pt x="647791" y="651543"/>
                  </a:cubicBezTo>
                  <a:lnTo>
                    <a:pt x="774142" y="651543"/>
                  </a:lnTo>
                  <a:cubicBezTo>
                    <a:pt x="806619" y="651543"/>
                    <a:pt x="832944" y="625215"/>
                    <a:pt x="832944" y="592741"/>
                  </a:cubicBezTo>
                  <a:lnTo>
                    <a:pt x="832944" y="583786"/>
                  </a:lnTo>
                  <a:cubicBezTo>
                    <a:pt x="832944" y="551311"/>
                    <a:pt x="806619" y="524984"/>
                    <a:pt x="774142" y="524984"/>
                  </a:cubicBezTo>
                  <a:lnTo>
                    <a:pt x="702632" y="524984"/>
                  </a:lnTo>
                  <a:cubicBezTo>
                    <a:pt x="664958" y="524984"/>
                    <a:pt x="637004" y="490054"/>
                    <a:pt x="645260" y="453294"/>
                  </a:cubicBezTo>
                  <a:lnTo>
                    <a:pt x="664898" y="365864"/>
                  </a:lnTo>
                  <a:cubicBezTo>
                    <a:pt x="670926" y="339023"/>
                    <a:pt x="694760" y="319948"/>
                    <a:pt x="722270" y="319948"/>
                  </a:cubicBezTo>
                  <a:lnTo>
                    <a:pt x="805591" y="319948"/>
                  </a:lnTo>
                  <a:cubicBezTo>
                    <a:pt x="838067" y="319948"/>
                    <a:pt x="864394" y="293621"/>
                    <a:pt x="864394" y="261145"/>
                  </a:cubicBezTo>
                </a:path>
              </a:pathLst>
            </a:custGeom>
            <a:solidFill>
              <a:schemeClr val="accent3"/>
            </a:solidFill>
            <a:ln w="7937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Tree>
    <p:extLst>
      <p:ext uri="{BB962C8B-B14F-4D97-AF65-F5344CB8AC3E}">
        <p14:creationId xmlns:p14="http://schemas.microsoft.com/office/powerpoint/2010/main" val="41266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FEF5C85-42F5-4EB7-9729-84D6295C0880}"/>
                  </a:ext>
                </a:extLst>
              </p:cNvPr>
              <p:cNvSpPr>
                <a:spLocks noGrp="1"/>
              </p:cNvSpPr>
              <p:nvPr>
                <p:ph idx="1"/>
              </p:nvPr>
            </p:nvSpPr>
            <p:spPr>
              <a:xfrm>
                <a:off x="1534696" y="719092"/>
                <a:ext cx="9520158" cy="4747254"/>
              </a:xfrm>
            </p:spPr>
            <p:txBody>
              <a:bodyPr>
                <a:normAutofit/>
              </a:bodyPr>
              <a:lstStyle/>
              <a:p>
                <a:r>
                  <a:rPr lang="en-US" dirty="0">
                    <a:latin typeface="Palatino Linotype (Body)"/>
                  </a:rPr>
                  <a:t>For Example –</a:t>
                </a:r>
              </a:p>
              <a:p>
                <a:r>
                  <a:rPr lang="en-IN" b="0" i="0" u="none" strike="noStrike" baseline="0" dirty="0">
                    <a:latin typeface="Palatino Linotype (Body)"/>
                  </a:rPr>
                  <a:t>#indiavsengland = [0,1,1,1,1]</a:t>
                </a:r>
              </a:p>
              <a:p>
                <a:r>
                  <a:rPr lang="en-IN" dirty="0" err="1">
                    <a:latin typeface="Palatino Linotype (Body)"/>
                  </a:rPr>
                  <a:t>b</a:t>
                </a:r>
                <a:r>
                  <a:rPr lang="en-IN" b="0" i="0" u="none" strike="noStrike" baseline="0" dirty="0" err="1">
                    <a:latin typeface="Palatino Linotype (Body)"/>
                  </a:rPr>
                  <a:t>huvneshwar</a:t>
                </a:r>
                <a:r>
                  <a:rPr lang="en-IN" b="0" i="0" u="none" strike="noStrike" baseline="0" dirty="0">
                    <a:latin typeface="Palatino Linotype (Body)"/>
                  </a:rPr>
                  <a:t>      = [1,1,0,1,0]</a:t>
                </a:r>
                <a:endParaRPr lang="en-US" dirty="0">
                  <a:latin typeface="Palatino Linotype (Body)"/>
                </a:endParaRPr>
              </a:p>
              <a:p>
                <a:r>
                  <a:rPr lang="es-ES" b="0" i="0" u="none" strike="noStrike" baseline="0" dirty="0">
                    <a:latin typeface="Palatino Linotype (Body)"/>
                  </a:rPr>
                  <a:t>X . Y = 0*1 +1*1 + 1*0 + 1*1 + 1*0 = 2</a:t>
                </a:r>
                <a:endParaRPr lang="en-US" b="0" i="0" u="none" strike="noStrike" baseline="0" dirty="0">
                  <a:latin typeface="Palatino Linotype (Body)"/>
                </a:endParaRPr>
              </a:p>
              <a:p>
                <a:r>
                  <a:rPr lang="en-IN" b="0" i="0" u="none" strike="noStrike" baseline="0" dirty="0">
                    <a:latin typeface="Palatino Linotype (Body)"/>
                  </a:rPr>
                  <a:t>|X| = </a:t>
                </a:r>
                <a14:m>
                  <m:oMath xmlns:m="http://schemas.openxmlformats.org/officeDocument/2006/math">
                    <m:rad>
                      <m:radPr>
                        <m:degHide m:val="on"/>
                        <m:ctrlPr>
                          <a:rPr lang="en-IN" b="0" i="1" u="none" strike="noStrike" baseline="0" smtClean="0">
                            <a:latin typeface="Cambria Math" panose="02040503050406030204" pitchFamily="18" charset="0"/>
                          </a:rPr>
                        </m:ctrlPr>
                      </m:radPr>
                      <m:deg/>
                      <m:e>
                        <m:sSup>
                          <m:sSupPr>
                            <m:ctrlPr>
                              <a:rPr lang="en-US" b="0" i="1" u="none" strike="noStrike" baseline="0" smtClean="0">
                                <a:latin typeface="Cambria Math" panose="02040503050406030204" pitchFamily="18" charset="0"/>
                              </a:rPr>
                            </m:ctrlPr>
                          </m:sSupPr>
                          <m:e>
                            <m:r>
                              <a:rPr lang="en-US" b="0" i="1" u="none" strike="noStrike" baseline="0" smtClean="0">
                                <a:latin typeface="Cambria Math" panose="02040503050406030204" pitchFamily="18" charset="0"/>
                              </a:rPr>
                              <m:t>0</m:t>
                            </m:r>
                          </m:e>
                          <m:sup>
                            <m:r>
                              <a:rPr lang="en-US" b="0" i="1" u="none" strike="noStrike" baseline="0" smtClean="0">
                                <a:latin typeface="Cambria Math" panose="02040503050406030204" pitchFamily="18" charset="0"/>
                              </a:rPr>
                              <m:t>2</m:t>
                            </m:r>
                          </m:sup>
                        </m:sSup>
                        <m:r>
                          <a:rPr lang="en-US" b="0" i="1" u="none" strike="noStrike" baseline="0" smtClean="0">
                            <a:latin typeface="Cambria Math" panose="02040503050406030204" pitchFamily="18" charset="0"/>
                          </a:rPr>
                          <m:t>+</m:t>
                        </m:r>
                        <m:sSup>
                          <m:sSupPr>
                            <m:ctrlPr>
                              <a:rPr lang="en-US" b="0" i="1" u="none" strike="noStrike" baseline="0" smtClean="0">
                                <a:latin typeface="Cambria Math" panose="02040503050406030204" pitchFamily="18" charset="0"/>
                              </a:rPr>
                            </m:ctrlPr>
                          </m:sSupPr>
                          <m:e>
                            <m:r>
                              <a:rPr lang="en-US" b="0" i="1" u="none" strike="noStrike" baseline="0" smtClean="0">
                                <a:latin typeface="Cambria Math" panose="02040503050406030204" pitchFamily="18" charset="0"/>
                              </a:rPr>
                              <m:t>1</m:t>
                            </m:r>
                          </m:e>
                          <m:sup>
                            <m:r>
                              <a:rPr lang="en-US" b="0" i="1" u="none" strike="noStrike" baseline="0" smtClean="0">
                                <a:latin typeface="Cambria Math" panose="02040503050406030204" pitchFamily="18" charset="0"/>
                              </a:rPr>
                              <m:t>2</m:t>
                            </m:r>
                          </m:sup>
                        </m:sSup>
                        <m:r>
                          <a:rPr lang="en-US" b="0" i="1" u="none" strike="noStrike" baseline="0"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m:t>
                            </m:r>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m:t>
                            </m:r>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m:t>
                            </m:r>
                          </m:e>
                          <m:sup>
                            <m:r>
                              <a:rPr lang="en-US" i="1">
                                <a:latin typeface="Cambria Math" panose="02040503050406030204" pitchFamily="18" charset="0"/>
                              </a:rPr>
                              <m:t>2</m:t>
                            </m:r>
                          </m:sup>
                        </m:sSup>
                      </m:e>
                    </m:rad>
                    <m:r>
                      <a:rPr lang="en-US" b="0" i="1" u="none" strike="noStrike" baseline="0" smtClean="0">
                        <a:latin typeface="Cambria Math" panose="02040503050406030204" pitchFamily="18" charset="0"/>
                      </a:rPr>
                      <m:t>=2</m:t>
                    </m:r>
                  </m:oMath>
                </a14:m>
                <a:endParaRPr lang="en-US" b="0" i="0" u="none" strike="noStrike" baseline="0" dirty="0">
                  <a:latin typeface="Palatino Linotype (Body)"/>
                </a:endParaRPr>
              </a:p>
              <a:p>
                <a:r>
                  <a:rPr lang="en-IN" b="0" i="0" u="none" strike="noStrike" baseline="0" dirty="0">
                    <a:latin typeface="Palatino Linotype (Body)"/>
                  </a:rPr>
                  <a:t>|Y| = </a:t>
                </a:r>
                <a14:m>
                  <m:oMath xmlns:m="http://schemas.openxmlformats.org/officeDocument/2006/math">
                    <m:rad>
                      <m:radPr>
                        <m:degHide m:val="on"/>
                        <m:ctrlPr>
                          <a:rPr lang="en-IN" b="0" i="1" u="none" strike="noStrike" baseline="0" smtClean="0">
                            <a:latin typeface="Cambria Math" panose="02040503050406030204" pitchFamily="18" charset="0"/>
                          </a:rPr>
                        </m:ctrlPr>
                      </m:radPr>
                      <m:deg/>
                      <m:e>
                        <m:sSup>
                          <m:sSupPr>
                            <m:ctrlPr>
                              <a:rPr lang="en-US" b="0" i="1" u="none" strike="noStrike" baseline="0" smtClean="0">
                                <a:latin typeface="Cambria Math" panose="02040503050406030204" pitchFamily="18" charset="0"/>
                              </a:rPr>
                            </m:ctrlPr>
                          </m:sSupPr>
                          <m:e>
                            <m:r>
                              <a:rPr lang="en-US" b="0" i="1" u="none" strike="noStrike" baseline="0" smtClean="0">
                                <a:latin typeface="Cambria Math" panose="02040503050406030204" pitchFamily="18" charset="0"/>
                              </a:rPr>
                              <m:t>1</m:t>
                            </m:r>
                          </m:e>
                          <m:sup>
                            <m:r>
                              <a:rPr lang="en-US" b="0" i="1" u="none" strike="noStrike" baseline="0" smtClean="0">
                                <a:latin typeface="Cambria Math" panose="02040503050406030204" pitchFamily="18" charset="0"/>
                              </a:rPr>
                              <m:t>2</m:t>
                            </m:r>
                          </m:sup>
                        </m:sSup>
                        <m:r>
                          <a:rPr lang="en-US" b="0" i="1" u="none" strike="noStrike" baseline="0"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m:t>
                            </m:r>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m:t>
                            </m:r>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m:t>
                            </m:r>
                          </m:e>
                          <m:sup>
                            <m:r>
                              <a:rPr lang="en-US" b="0" i="1" smtClean="0">
                                <a:latin typeface="Cambria Math" panose="02040503050406030204" pitchFamily="18" charset="0"/>
                              </a:rPr>
                              <m:t>2</m:t>
                            </m:r>
                          </m:sup>
                        </m:sSup>
                        <m:r>
                          <a:rPr lang="en-US" b="0" i="1" smtClean="0">
                            <a:latin typeface="Cambria Math" panose="02040503050406030204" pitchFamily="18" charset="0"/>
                          </a:rPr>
                          <m:t> </m:t>
                        </m:r>
                      </m:e>
                    </m:rad>
                  </m:oMath>
                </a14:m>
                <a:r>
                  <a:rPr lang="en-IN" dirty="0">
                    <a:latin typeface="Palatino Linotype (Body)"/>
                  </a:rPr>
                  <a:t> = 1.732</a:t>
                </a:r>
              </a:p>
              <a:p>
                <a:r>
                  <a:rPr lang="en-IN" b="0" i="0" u="none" strike="noStrike" baseline="0" dirty="0">
                    <a:latin typeface="Palatino Linotype (Body)"/>
                  </a:rPr>
                  <a:t>cos(#indiavsengland , bhuvneshwar ) = 2/3.464</a:t>
                </a:r>
              </a:p>
              <a:p>
                <a:r>
                  <a:rPr lang="en-IN" b="0" i="0" u="none" strike="noStrike" baseline="0" dirty="0">
                    <a:latin typeface="Palatino Linotype (Body)"/>
                  </a:rPr>
                  <a:t>cos(#indiavsengland , bhuvneshwar )  = 0.5773</a:t>
                </a:r>
              </a:p>
              <a:p>
                <a:r>
                  <a:rPr lang="en-US" b="0" i="0" u="none" strike="noStrike" baseline="0" dirty="0">
                    <a:latin typeface="Palatino Linotype (Body)"/>
                  </a:rPr>
                  <a:t>(57% similarity between the sentences in both vector)</a:t>
                </a:r>
                <a:endParaRPr lang="en-IN" dirty="0">
                  <a:latin typeface="Palatino Linotype (Body)"/>
                </a:endParaRPr>
              </a:p>
            </p:txBody>
          </p:sp>
        </mc:Choice>
        <mc:Fallback>
          <p:sp>
            <p:nvSpPr>
              <p:cNvPr id="3" name="Content Placeholder 2">
                <a:extLst>
                  <a:ext uri="{FF2B5EF4-FFF2-40B4-BE49-F238E27FC236}">
                    <a16:creationId xmlns:a16="http://schemas.microsoft.com/office/drawing/2014/main" id="{AFEF5C85-42F5-4EB7-9729-84D6295C0880}"/>
                  </a:ext>
                </a:extLst>
              </p:cNvPr>
              <p:cNvSpPr>
                <a:spLocks noGrp="1" noRot="1" noChangeAspect="1" noMove="1" noResize="1" noEditPoints="1" noAdjustHandles="1" noChangeArrowheads="1" noChangeShapeType="1" noTextEdit="1"/>
              </p:cNvSpPr>
              <p:nvPr>
                <p:ph idx="1"/>
              </p:nvPr>
            </p:nvSpPr>
            <p:spPr>
              <a:xfrm>
                <a:off x="1534696" y="719092"/>
                <a:ext cx="9520158" cy="4747254"/>
              </a:xfrm>
              <a:blipFill>
                <a:blip r:embed="rId2"/>
                <a:stretch>
                  <a:fillRect l="-577"/>
                </a:stretch>
              </a:blipFill>
            </p:spPr>
            <p:txBody>
              <a:bodyPr/>
              <a:lstStyle/>
              <a:p>
                <a:r>
                  <a:rPr lang="en-IN">
                    <a:noFill/>
                  </a:rPr>
                  <a:t> </a:t>
                </a:r>
              </a:p>
            </p:txBody>
          </p:sp>
        </mc:Fallback>
      </mc:AlternateContent>
      <p:sp>
        <p:nvSpPr>
          <p:cNvPr id="4" name="Twitter Icon" descr="Twitter Icon">
            <a:extLst>
              <a:ext uri="{FF2B5EF4-FFF2-40B4-BE49-F238E27FC236}">
                <a16:creationId xmlns:a16="http://schemas.microsoft.com/office/drawing/2014/main" id="{56F252DE-D2FF-4C65-AD4E-CBDDB5F4D4A3}"/>
              </a:ext>
            </a:extLst>
          </p:cNvPr>
          <p:cNvSpPr>
            <a:spLocks/>
          </p:cNvSpPr>
          <p:nvPr/>
        </p:nvSpPr>
        <p:spPr bwMode="auto">
          <a:xfrm>
            <a:off x="458813" y="489562"/>
            <a:ext cx="908348" cy="753312"/>
          </a:xfrm>
          <a:custGeom>
            <a:avLst/>
            <a:gdLst>
              <a:gd name="T0" fmla="*/ 686 w 686"/>
              <a:gd name="T1" fmla="*/ 66 h 558"/>
              <a:gd name="T2" fmla="*/ 605 w 686"/>
              <a:gd name="T3" fmla="*/ 89 h 558"/>
              <a:gd name="T4" fmla="*/ 667 w 686"/>
              <a:gd name="T5" fmla="*/ 11 h 558"/>
              <a:gd name="T6" fmla="*/ 578 w 686"/>
              <a:gd name="T7" fmla="*/ 45 h 558"/>
              <a:gd name="T8" fmla="*/ 475 w 686"/>
              <a:gd name="T9" fmla="*/ 0 h 558"/>
              <a:gd name="T10" fmla="*/ 334 w 686"/>
              <a:gd name="T11" fmla="*/ 141 h 558"/>
              <a:gd name="T12" fmla="*/ 338 w 686"/>
              <a:gd name="T13" fmla="*/ 173 h 558"/>
              <a:gd name="T14" fmla="*/ 48 w 686"/>
              <a:gd name="T15" fmla="*/ 26 h 558"/>
              <a:gd name="T16" fmla="*/ 29 w 686"/>
              <a:gd name="T17" fmla="*/ 97 h 558"/>
              <a:gd name="T18" fmla="*/ 91 w 686"/>
              <a:gd name="T19" fmla="*/ 214 h 558"/>
              <a:gd name="T20" fmla="*/ 28 w 686"/>
              <a:gd name="T21" fmla="*/ 197 h 558"/>
              <a:gd name="T22" fmla="*/ 28 w 686"/>
              <a:gd name="T23" fmla="*/ 198 h 558"/>
              <a:gd name="T24" fmla="*/ 140 w 686"/>
              <a:gd name="T25" fmla="*/ 336 h 558"/>
              <a:gd name="T26" fmla="*/ 103 w 686"/>
              <a:gd name="T27" fmla="*/ 341 h 558"/>
              <a:gd name="T28" fmla="*/ 77 w 686"/>
              <a:gd name="T29" fmla="*/ 339 h 558"/>
              <a:gd name="T30" fmla="*/ 208 w 686"/>
              <a:gd name="T31" fmla="*/ 436 h 558"/>
              <a:gd name="T32" fmla="*/ 34 w 686"/>
              <a:gd name="T33" fmla="*/ 497 h 558"/>
              <a:gd name="T34" fmla="*/ 0 w 686"/>
              <a:gd name="T35" fmla="*/ 495 h 558"/>
              <a:gd name="T36" fmla="*/ 216 w 686"/>
              <a:gd name="T37" fmla="*/ 558 h 558"/>
              <a:gd name="T38" fmla="*/ 616 w 686"/>
              <a:gd name="T39" fmla="*/ 158 h 558"/>
              <a:gd name="T40" fmla="*/ 616 w 686"/>
              <a:gd name="T41" fmla="*/ 139 h 558"/>
              <a:gd name="T42" fmla="*/ 686 w 686"/>
              <a:gd name="T43" fmla="*/ 6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6" h="558">
                <a:moveTo>
                  <a:pt x="686" y="66"/>
                </a:moveTo>
                <a:cubicBezTo>
                  <a:pt x="661" y="78"/>
                  <a:pt x="634" y="85"/>
                  <a:pt x="605" y="89"/>
                </a:cubicBezTo>
                <a:cubicBezTo>
                  <a:pt x="634" y="71"/>
                  <a:pt x="657" y="44"/>
                  <a:pt x="667" y="11"/>
                </a:cubicBezTo>
                <a:cubicBezTo>
                  <a:pt x="640" y="27"/>
                  <a:pt x="610" y="39"/>
                  <a:pt x="578" y="45"/>
                </a:cubicBezTo>
                <a:cubicBezTo>
                  <a:pt x="552" y="18"/>
                  <a:pt x="515" y="0"/>
                  <a:pt x="475" y="0"/>
                </a:cubicBezTo>
                <a:cubicBezTo>
                  <a:pt x="397" y="0"/>
                  <a:pt x="334" y="64"/>
                  <a:pt x="334" y="141"/>
                </a:cubicBezTo>
                <a:cubicBezTo>
                  <a:pt x="334" y="152"/>
                  <a:pt x="335" y="163"/>
                  <a:pt x="338" y="173"/>
                </a:cubicBezTo>
                <a:cubicBezTo>
                  <a:pt x="221" y="167"/>
                  <a:pt x="117" y="111"/>
                  <a:pt x="48" y="26"/>
                </a:cubicBezTo>
                <a:cubicBezTo>
                  <a:pt x="36" y="47"/>
                  <a:pt x="29" y="71"/>
                  <a:pt x="29" y="97"/>
                </a:cubicBezTo>
                <a:cubicBezTo>
                  <a:pt x="29" y="146"/>
                  <a:pt x="54" y="189"/>
                  <a:pt x="91" y="214"/>
                </a:cubicBezTo>
                <a:cubicBezTo>
                  <a:pt x="68" y="213"/>
                  <a:pt x="47" y="207"/>
                  <a:pt x="28" y="197"/>
                </a:cubicBezTo>
                <a:cubicBezTo>
                  <a:pt x="28" y="197"/>
                  <a:pt x="28" y="198"/>
                  <a:pt x="28" y="198"/>
                </a:cubicBezTo>
                <a:cubicBezTo>
                  <a:pt x="28" y="267"/>
                  <a:pt x="76" y="323"/>
                  <a:pt x="140" y="336"/>
                </a:cubicBezTo>
                <a:cubicBezTo>
                  <a:pt x="129" y="340"/>
                  <a:pt x="116" y="341"/>
                  <a:pt x="103" y="341"/>
                </a:cubicBezTo>
                <a:cubicBezTo>
                  <a:pt x="94" y="341"/>
                  <a:pt x="85" y="340"/>
                  <a:pt x="77" y="339"/>
                </a:cubicBezTo>
                <a:cubicBezTo>
                  <a:pt x="95" y="395"/>
                  <a:pt x="147" y="435"/>
                  <a:pt x="208" y="436"/>
                </a:cubicBezTo>
                <a:cubicBezTo>
                  <a:pt x="160" y="474"/>
                  <a:pt x="100" y="497"/>
                  <a:pt x="34" y="497"/>
                </a:cubicBezTo>
                <a:cubicBezTo>
                  <a:pt x="22" y="497"/>
                  <a:pt x="11" y="496"/>
                  <a:pt x="0" y="495"/>
                </a:cubicBezTo>
                <a:cubicBezTo>
                  <a:pt x="62" y="535"/>
                  <a:pt x="136" y="558"/>
                  <a:pt x="216" y="558"/>
                </a:cubicBezTo>
                <a:cubicBezTo>
                  <a:pt x="475" y="558"/>
                  <a:pt x="616" y="344"/>
                  <a:pt x="616" y="158"/>
                </a:cubicBezTo>
                <a:cubicBezTo>
                  <a:pt x="616" y="151"/>
                  <a:pt x="616" y="145"/>
                  <a:pt x="616" y="139"/>
                </a:cubicBezTo>
                <a:cubicBezTo>
                  <a:pt x="643" y="119"/>
                  <a:pt x="667" y="95"/>
                  <a:pt x="686" y="66"/>
                </a:cubicBezTo>
                <a:close/>
              </a:path>
            </a:pathLst>
          </a:custGeom>
          <a:solidFill>
            <a:srgbClr val="2AA9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20980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67DE0-6463-42C2-839D-412F998F904E}"/>
              </a:ext>
            </a:extLst>
          </p:cNvPr>
          <p:cNvSpPr>
            <a:spLocks noGrp="1"/>
          </p:cNvSpPr>
          <p:nvPr>
            <p:ph type="title"/>
          </p:nvPr>
        </p:nvSpPr>
        <p:spPr>
          <a:xfrm>
            <a:off x="1534696" y="816113"/>
            <a:ext cx="9520158" cy="602002"/>
          </a:xfrm>
        </p:spPr>
        <p:txBody>
          <a:bodyPr/>
          <a:lstStyle/>
          <a:p>
            <a:r>
              <a:rPr lang="en-US" dirty="0"/>
              <a:t>      </a:t>
            </a:r>
            <a:r>
              <a:rPr lang="en-US" b="1" dirty="0"/>
              <a:t>Similarity Filtering </a:t>
            </a:r>
            <a:endParaRPr lang="en-IN" b="1" dirty="0"/>
          </a:p>
        </p:txBody>
      </p:sp>
      <p:sp>
        <p:nvSpPr>
          <p:cNvPr id="3" name="Content Placeholder 2">
            <a:extLst>
              <a:ext uri="{FF2B5EF4-FFF2-40B4-BE49-F238E27FC236}">
                <a16:creationId xmlns:a16="http://schemas.microsoft.com/office/drawing/2014/main" id="{90D25493-E569-42D6-8526-6D85D06A001B}"/>
              </a:ext>
            </a:extLst>
          </p:cNvPr>
          <p:cNvSpPr>
            <a:spLocks noGrp="1"/>
          </p:cNvSpPr>
          <p:nvPr>
            <p:ph idx="1"/>
          </p:nvPr>
        </p:nvSpPr>
        <p:spPr>
          <a:xfrm>
            <a:off x="1534696" y="1418115"/>
            <a:ext cx="9520158" cy="4457497"/>
          </a:xfrm>
        </p:spPr>
        <p:txBody>
          <a:bodyPr>
            <a:normAutofit/>
          </a:bodyPr>
          <a:lstStyle/>
          <a:p>
            <a:pPr algn="l"/>
            <a:r>
              <a:rPr lang="en-US" b="0" i="0" u="none" strike="noStrike" baseline="0" dirty="0">
                <a:latin typeface="Palatino Linotype (Body)"/>
              </a:rPr>
              <a:t>After computing the entity similarities then, we can filter them based on the minimum threshold value S (in the range 0-1) to remove noisy connections between the entities.</a:t>
            </a:r>
          </a:p>
          <a:p>
            <a:pPr marL="0" indent="0">
              <a:buNone/>
            </a:pPr>
            <a:r>
              <a:rPr lang="en-IN" b="1" dirty="0"/>
              <a:t>Example: </a:t>
            </a:r>
          </a:p>
          <a:p>
            <a:pPr marL="0" indent="0">
              <a:buNone/>
            </a:pPr>
            <a:r>
              <a:rPr lang="en-IN" dirty="0">
                <a:latin typeface="Palatino Linotype (Body)"/>
              </a:rPr>
              <a:t>Let Threshold value S = 0.2</a:t>
            </a:r>
          </a:p>
          <a:p>
            <a:pPr marL="0" indent="0">
              <a:buNone/>
            </a:pPr>
            <a:r>
              <a:rPr lang="en-IN" dirty="0">
                <a:latin typeface="Palatino Linotype (Body)"/>
              </a:rPr>
              <a:t>	if sim of e1 &amp; e2 &lt; S</a:t>
            </a:r>
          </a:p>
          <a:p>
            <a:pPr marL="0" indent="0">
              <a:buNone/>
            </a:pPr>
            <a:r>
              <a:rPr lang="en-IN" dirty="0">
                <a:latin typeface="Palatino Linotype (Body)"/>
              </a:rPr>
              <a:t>                 then edge will be not added between them</a:t>
            </a:r>
          </a:p>
          <a:p>
            <a:pPr marL="0" indent="0">
              <a:buNone/>
            </a:pPr>
            <a:r>
              <a:rPr lang="en-IN" dirty="0">
                <a:latin typeface="Palatino Linotype (Body)"/>
              </a:rPr>
              <a:t>	else </a:t>
            </a:r>
          </a:p>
          <a:p>
            <a:pPr marL="0" indent="0">
              <a:buNone/>
            </a:pPr>
            <a:r>
              <a:rPr lang="en-IN" dirty="0">
                <a:latin typeface="Palatino Linotype (Body)"/>
              </a:rPr>
              <a:t>	edge between node and its weight Similarities value.</a:t>
            </a:r>
          </a:p>
        </p:txBody>
      </p:sp>
      <p:sp>
        <p:nvSpPr>
          <p:cNvPr id="4" name="Twitter Icon" descr="Twitter Icon">
            <a:extLst>
              <a:ext uri="{FF2B5EF4-FFF2-40B4-BE49-F238E27FC236}">
                <a16:creationId xmlns:a16="http://schemas.microsoft.com/office/drawing/2014/main" id="{A3A43294-3801-4F78-B823-F6C77DFC5561}"/>
              </a:ext>
            </a:extLst>
          </p:cNvPr>
          <p:cNvSpPr>
            <a:spLocks/>
          </p:cNvSpPr>
          <p:nvPr/>
        </p:nvSpPr>
        <p:spPr bwMode="auto">
          <a:xfrm>
            <a:off x="458813" y="489562"/>
            <a:ext cx="908348" cy="753312"/>
          </a:xfrm>
          <a:custGeom>
            <a:avLst/>
            <a:gdLst>
              <a:gd name="T0" fmla="*/ 686 w 686"/>
              <a:gd name="T1" fmla="*/ 66 h 558"/>
              <a:gd name="T2" fmla="*/ 605 w 686"/>
              <a:gd name="T3" fmla="*/ 89 h 558"/>
              <a:gd name="T4" fmla="*/ 667 w 686"/>
              <a:gd name="T5" fmla="*/ 11 h 558"/>
              <a:gd name="T6" fmla="*/ 578 w 686"/>
              <a:gd name="T7" fmla="*/ 45 h 558"/>
              <a:gd name="T8" fmla="*/ 475 w 686"/>
              <a:gd name="T9" fmla="*/ 0 h 558"/>
              <a:gd name="T10" fmla="*/ 334 w 686"/>
              <a:gd name="T11" fmla="*/ 141 h 558"/>
              <a:gd name="T12" fmla="*/ 338 w 686"/>
              <a:gd name="T13" fmla="*/ 173 h 558"/>
              <a:gd name="T14" fmla="*/ 48 w 686"/>
              <a:gd name="T15" fmla="*/ 26 h 558"/>
              <a:gd name="T16" fmla="*/ 29 w 686"/>
              <a:gd name="T17" fmla="*/ 97 h 558"/>
              <a:gd name="T18" fmla="*/ 91 w 686"/>
              <a:gd name="T19" fmla="*/ 214 h 558"/>
              <a:gd name="T20" fmla="*/ 28 w 686"/>
              <a:gd name="T21" fmla="*/ 197 h 558"/>
              <a:gd name="T22" fmla="*/ 28 w 686"/>
              <a:gd name="T23" fmla="*/ 198 h 558"/>
              <a:gd name="T24" fmla="*/ 140 w 686"/>
              <a:gd name="T25" fmla="*/ 336 h 558"/>
              <a:gd name="T26" fmla="*/ 103 w 686"/>
              <a:gd name="T27" fmla="*/ 341 h 558"/>
              <a:gd name="T28" fmla="*/ 77 w 686"/>
              <a:gd name="T29" fmla="*/ 339 h 558"/>
              <a:gd name="T30" fmla="*/ 208 w 686"/>
              <a:gd name="T31" fmla="*/ 436 h 558"/>
              <a:gd name="T32" fmla="*/ 34 w 686"/>
              <a:gd name="T33" fmla="*/ 497 h 558"/>
              <a:gd name="T34" fmla="*/ 0 w 686"/>
              <a:gd name="T35" fmla="*/ 495 h 558"/>
              <a:gd name="T36" fmla="*/ 216 w 686"/>
              <a:gd name="T37" fmla="*/ 558 h 558"/>
              <a:gd name="T38" fmla="*/ 616 w 686"/>
              <a:gd name="T39" fmla="*/ 158 h 558"/>
              <a:gd name="T40" fmla="*/ 616 w 686"/>
              <a:gd name="T41" fmla="*/ 139 h 558"/>
              <a:gd name="T42" fmla="*/ 686 w 686"/>
              <a:gd name="T43" fmla="*/ 6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6" h="558">
                <a:moveTo>
                  <a:pt x="686" y="66"/>
                </a:moveTo>
                <a:cubicBezTo>
                  <a:pt x="661" y="78"/>
                  <a:pt x="634" y="85"/>
                  <a:pt x="605" y="89"/>
                </a:cubicBezTo>
                <a:cubicBezTo>
                  <a:pt x="634" y="71"/>
                  <a:pt x="657" y="44"/>
                  <a:pt x="667" y="11"/>
                </a:cubicBezTo>
                <a:cubicBezTo>
                  <a:pt x="640" y="27"/>
                  <a:pt x="610" y="39"/>
                  <a:pt x="578" y="45"/>
                </a:cubicBezTo>
                <a:cubicBezTo>
                  <a:pt x="552" y="18"/>
                  <a:pt x="515" y="0"/>
                  <a:pt x="475" y="0"/>
                </a:cubicBezTo>
                <a:cubicBezTo>
                  <a:pt x="397" y="0"/>
                  <a:pt x="334" y="64"/>
                  <a:pt x="334" y="141"/>
                </a:cubicBezTo>
                <a:cubicBezTo>
                  <a:pt x="334" y="152"/>
                  <a:pt x="335" y="163"/>
                  <a:pt x="338" y="173"/>
                </a:cubicBezTo>
                <a:cubicBezTo>
                  <a:pt x="221" y="167"/>
                  <a:pt x="117" y="111"/>
                  <a:pt x="48" y="26"/>
                </a:cubicBezTo>
                <a:cubicBezTo>
                  <a:pt x="36" y="47"/>
                  <a:pt x="29" y="71"/>
                  <a:pt x="29" y="97"/>
                </a:cubicBezTo>
                <a:cubicBezTo>
                  <a:pt x="29" y="146"/>
                  <a:pt x="54" y="189"/>
                  <a:pt x="91" y="214"/>
                </a:cubicBezTo>
                <a:cubicBezTo>
                  <a:pt x="68" y="213"/>
                  <a:pt x="47" y="207"/>
                  <a:pt x="28" y="197"/>
                </a:cubicBezTo>
                <a:cubicBezTo>
                  <a:pt x="28" y="197"/>
                  <a:pt x="28" y="198"/>
                  <a:pt x="28" y="198"/>
                </a:cubicBezTo>
                <a:cubicBezTo>
                  <a:pt x="28" y="267"/>
                  <a:pt x="76" y="323"/>
                  <a:pt x="140" y="336"/>
                </a:cubicBezTo>
                <a:cubicBezTo>
                  <a:pt x="129" y="340"/>
                  <a:pt x="116" y="341"/>
                  <a:pt x="103" y="341"/>
                </a:cubicBezTo>
                <a:cubicBezTo>
                  <a:pt x="94" y="341"/>
                  <a:pt x="85" y="340"/>
                  <a:pt x="77" y="339"/>
                </a:cubicBezTo>
                <a:cubicBezTo>
                  <a:pt x="95" y="395"/>
                  <a:pt x="147" y="435"/>
                  <a:pt x="208" y="436"/>
                </a:cubicBezTo>
                <a:cubicBezTo>
                  <a:pt x="160" y="474"/>
                  <a:pt x="100" y="497"/>
                  <a:pt x="34" y="497"/>
                </a:cubicBezTo>
                <a:cubicBezTo>
                  <a:pt x="22" y="497"/>
                  <a:pt x="11" y="496"/>
                  <a:pt x="0" y="495"/>
                </a:cubicBezTo>
                <a:cubicBezTo>
                  <a:pt x="62" y="535"/>
                  <a:pt x="136" y="558"/>
                  <a:pt x="216" y="558"/>
                </a:cubicBezTo>
                <a:cubicBezTo>
                  <a:pt x="475" y="558"/>
                  <a:pt x="616" y="344"/>
                  <a:pt x="616" y="158"/>
                </a:cubicBezTo>
                <a:cubicBezTo>
                  <a:pt x="616" y="151"/>
                  <a:pt x="616" y="145"/>
                  <a:pt x="616" y="139"/>
                </a:cubicBezTo>
                <a:cubicBezTo>
                  <a:pt x="643" y="119"/>
                  <a:pt x="667" y="95"/>
                  <a:pt x="686" y="66"/>
                </a:cubicBezTo>
                <a:close/>
              </a:path>
            </a:pathLst>
          </a:custGeom>
          <a:solidFill>
            <a:srgbClr val="2AA9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 name="Group 4" descr="hashtag icon inside chat bubble">
            <a:extLst>
              <a:ext uri="{FF2B5EF4-FFF2-40B4-BE49-F238E27FC236}">
                <a16:creationId xmlns:a16="http://schemas.microsoft.com/office/drawing/2014/main" id="{D4A831F0-54B4-4CF2-8F6A-9AA222064209}"/>
              </a:ext>
            </a:extLst>
          </p:cNvPr>
          <p:cNvGrpSpPr/>
          <p:nvPr/>
        </p:nvGrpSpPr>
        <p:grpSpPr>
          <a:xfrm>
            <a:off x="1558077" y="809360"/>
            <a:ext cx="582930" cy="582295"/>
            <a:chOff x="0" y="0"/>
            <a:chExt cx="2806873" cy="2806873"/>
          </a:xfrm>
        </p:grpSpPr>
        <p:sp>
          <p:nvSpPr>
            <p:cNvPr id="6" name="Freeform: Shape 5">
              <a:extLst>
                <a:ext uri="{FF2B5EF4-FFF2-40B4-BE49-F238E27FC236}">
                  <a16:creationId xmlns:a16="http://schemas.microsoft.com/office/drawing/2014/main" id="{6A6177B8-0686-4051-8208-1252981CB591}"/>
                </a:ext>
              </a:extLst>
            </p:cNvPr>
            <p:cNvSpPr/>
            <p:nvPr/>
          </p:nvSpPr>
          <p:spPr>
            <a:xfrm rot="2700000">
              <a:off x="0" y="0"/>
              <a:ext cx="2806873" cy="2806873"/>
            </a:xfrm>
            <a:custGeom>
              <a:avLst/>
              <a:gdLst>
                <a:gd name="connsiteX0" fmla="*/ 107372 w 2806873"/>
                <a:gd name="connsiteY0" fmla="*/ 1144218 h 2806873"/>
                <a:gd name="connsiteX1" fmla="*/ 1144217 w 2806873"/>
                <a:gd name="connsiteY1" fmla="*/ 107372 h 2806873"/>
                <a:gd name="connsiteX2" fmla="*/ 1662655 w 2806873"/>
                <a:gd name="connsiteY2" fmla="*/ 107372 h 2806873"/>
                <a:gd name="connsiteX3" fmla="*/ 2699501 w 2806873"/>
                <a:gd name="connsiteY3" fmla="*/ 1144218 h 2806873"/>
                <a:gd name="connsiteX4" fmla="*/ 2699501 w 2806873"/>
                <a:gd name="connsiteY4" fmla="*/ 1662656 h 2806873"/>
                <a:gd name="connsiteX5" fmla="*/ 2188970 w 2806873"/>
                <a:gd name="connsiteY5" fmla="*/ 2173187 h 2806873"/>
                <a:gd name="connsiteX6" fmla="*/ 2188970 w 2806873"/>
                <a:gd name="connsiteY6" fmla="*/ 2521352 h 2806873"/>
                <a:gd name="connsiteX7" fmla="*/ 2083578 w 2806873"/>
                <a:gd name="connsiteY7" fmla="*/ 2626744 h 2806873"/>
                <a:gd name="connsiteX8" fmla="*/ 1735413 w 2806873"/>
                <a:gd name="connsiteY8" fmla="*/ 2626744 h 2806873"/>
                <a:gd name="connsiteX9" fmla="*/ 1662655 w 2806873"/>
                <a:gd name="connsiteY9" fmla="*/ 2699501 h 2806873"/>
                <a:gd name="connsiteX10" fmla="*/ 1144217 w 2806873"/>
                <a:gd name="connsiteY10" fmla="*/ 2699501 h 2806873"/>
                <a:gd name="connsiteX11" fmla="*/ 107372 w 2806873"/>
                <a:gd name="connsiteY11" fmla="*/ 1662656 h 2806873"/>
                <a:gd name="connsiteX12" fmla="*/ 107372 w 2806873"/>
                <a:gd name="connsiteY12" fmla="*/ 1144218 h 2806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6873" h="2806873">
                  <a:moveTo>
                    <a:pt x="107372" y="1144218"/>
                  </a:moveTo>
                  <a:lnTo>
                    <a:pt x="1144217" y="107372"/>
                  </a:lnTo>
                  <a:cubicBezTo>
                    <a:pt x="1287380" y="-35791"/>
                    <a:pt x="1519492" y="-35791"/>
                    <a:pt x="1662655" y="107372"/>
                  </a:cubicBezTo>
                  <a:lnTo>
                    <a:pt x="2699501" y="1144218"/>
                  </a:lnTo>
                  <a:cubicBezTo>
                    <a:pt x="2842664" y="1287381"/>
                    <a:pt x="2842664" y="1519493"/>
                    <a:pt x="2699501" y="1662656"/>
                  </a:cubicBezTo>
                  <a:lnTo>
                    <a:pt x="2188970" y="2173187"/>
                  </a:lnTo>
                  <a:lnTo>
                    <a:pt x="2188970" y="2521352"/>
                  </a:lnTo>
                  <a:cubicBezTo>
                    <a:pt x="2188970" y="2579558"/>
                    <a:pt x="2141784" y="2626744"/>
                    <a:pt x="2083578" y="2626744"/>
                  </a:cubicBezTo>
                  <a:lnTo>
                    <a:pt x="1735413" y="2626744"/>
                  </a:lnTo>
                  <a:lnTo>
                    <a:pt x="1662655" y="2699501"/>
                  </a:lnTo>
                  <a:cubicBezTo>
                    <a:pt x="1519492" y="2842664"/>
                    <a:pt x="1287380" y="2842664"/>
                    <a:pt x="1144217" y="2699501"/>
                  </a:cubicBezTo>
                  <a:lnTo>
                    <a:pt x="107372" y="1662656"/>
                  </a:lnTo>
                  <a:cubicBezTo>
                    <a:pt x="-35791" y="1519493"/>
                    <a:pt x="-35791" y="1287381"/>
                    <a:pt x="107372" y="1144218"/>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7" name="Graphic 7">
              <a:extLst>
                <a:ext uri="{FF2B5EF4-FFF2-40B4-BE49-F238E27FC236}">
                  <a16:creationId xmlns:a16="http://schemas.microsoft.com/office/drawing/2014/main" id="{162735F0-11BD-4C94-8228-7D8CC77C0C26}"/>
                </a:ext>
              </a:extLst>
            </p:cNvPr>
            <p:cNvSpPr/>
            <p:nvPr/>
          </p:nvSpPr>
          <p:spPr>
            <a:xfrm>
              <a:off x="836072" y="834052"/>
              <a:ext cx="1205615" cy="1165141"/>
            </a:xfrm>
            <a:custGeom>
              <a:avLst/>
              <a:gdLst>
                <a:gd name="connsiteX0" fmla="*/ 452386 w 866775"/>
                <a:gd name="connsiteY0" fmla="*/ 524984 h 838200"/>
                <a:gd name="connsiteX1" fmla="*/ 371040 w 866775"/>
                <a:gd name="connsiteY1" fmla="*/ 524984 h 838200"/>
                <a:gd name="connsiteX2" fmla="*/ 313668 w 866775"/>
                <a:gd name="connsiteY2" fmla="*/ 453294 h 838200"/>
                <a:gd name="connsiteX3" fmla="*/ 333306 w 866775"/>
                <a:gd name="connsiteY3" fmla="*/ 365864 h 838200"/>
                <a:gd name="connsiteX4" fmla="*/ 390678 w 866775"/>
                <a:gd name="connsiteY4" fmla="*/ 319948 h 838200"/>
                <a:gd name="connsiteX5" fmla="*/ 472025 w 866775"/>
                <a:gd name="connsiteY5" fmla="*/ 319948 h 838200"/>
                <a:gd name="connsiteX6" fmla="*/ 529398 w 866775"/>
                <a:gd name="connsiteY6" fmla="*/ 391638 h 838200"/>
                <a:gd name="connsiteX7" fmla="*/ 509759 w 866775"/>
                <a:gd name="connsiteY7" fmla="*/ 479067 h 838200"/>
                <a:gd name="connsiteX8" fmla="*/ 452386 w 866775"/>
                <a:gd name="connsiteY8" fmla="*/ 524984 h 838200"/>
                <a:gd name="connsiteX9" fmla="*/ 864394 w 866775"/>
                <a:gd name="connsiteY9" fmla="*/ 261145 h 838200"/>
                <a:gd name="connsiteX10" fmla="*/ 864394 w 866775"/>
                <a:gd name="connsiteY10" fmla="*/ 252192 h 838200"/>
                <a:gd name="connsiteX11" fmla="*/ 805591 w 866775"/>
                <a:gd name="connsiteY11" fmla="*/ 193389 h 838200"/>
                <a:gd name="connsiteX12" fmla="*/ 777115 w 866775"/>
                <a:gd name="connsiteY12" fmla="*/ 193389 h 838200"/>
                <a:gd name="connsiteX13" fmla="*/ 719742 w 866775"/>
                <a:gd name="connsiteY13" fmla="*/ 121699 h 838200"/>
                <a:gd name="connsiteX14" fmla="*/ 728927 w 866775"/>
                <a:gd name="connsiteY14" fmla="*/ 80807 h 838200"/>
                <a:gd name="connsiteX15" fmla="*/ 684439 w 866775"/>
                <a:gd name="connsiteY15" fmla="*/ 10548 h 838200"/>
                <a:gd name="connsiteX16" fmla="*/ 675704 w 866775"/>
                <a:gd name="connsiteY16" fmla="*/ 8587 h 838200"/>
                <a:gd name="connsiteX17" fmla="*/ 605444 w 866775"/>
                <a:gd name="connsiteY17" fmla="*/ 53072 h 838200"/>
                <a:gd name="connsiteX18" fmla="*/ 584242 w 866775"/>
                <a:gd name="connsiteY18" fmla="*/ 147473 h 838200"/>
                <a:gd name="connsiteX19" fmla="*/ 526866 w 866775"/>
                <a:gd name="connsiteY19" fmla="*/ 193389 h 838200"/>
                <a:gd name="connsiteX20" fmla="*/ 445523 w 866775"/>
                <a:gd name="connsiteY20" fmla="*/ 193389 h 838200"/>
                <a:gd name="connsiteX21" fmla="*/ 388150 w 866775"/>
                <a:gd name="connsiteY21" fmla="*/ 121699 h 838200"/>
                <a:gd name="connsiteX22" fmla="*/ 397335 w 866775"/>
                <a:gd name="connsiteY22" fmla="*/ 80807 h 838200"/>
                <a:gd name="connsiteX23" fmla="*/ 352847 w 866775"/>
                <a:gd name="connsiteY23" fmla="*/ 10548 h 838200"/>
                <a:gd name="connsiteX24" fmla="*/ 344114 w 866775"/>
                <a:gd name="connsiteY24" fmla="*/ 8587 h 838200"/>
                <a:gd name="connsiteX25" fmla="*/ 273855 w 866775"/>
                <a:gd name="connsiteY25" fmla="*/ 53072 h 838200"/>
                <a:gd name="connsiteX26" fmla="*/ 252650 w 866775"/>
                <a:gd name="connsiteY26" fmla="*/ 147473 h 838200"/>
                <a:gd name="connsiteX27" fmla="*/ 195274 w 866775"/>
                <a:gd name="connsiteY27" fmla="*/ 193389 h 838200"/>
                <a:gd name="connsiteX28" fmla="*/ 97396 w 866775"/>
                <a:gd name="connsiteY28" fmla="*/ 193389 h 838200"/>
                <a:gd name="connsiteX29" fmla="*/ 38594 w 866775"/>
                <a:gd name="connsiteY29" fmla="*/ 252192 h 838200"/>
                <a:gd name="connsiteX30" fmla="*/ 38594 w 866775"/>
                <a:gd name="connsiteY30" fmla="*/ 261145 h 838200"/>
                <a:gd name="connsiteX31" fmla="*/ 97396 w 866775"/>
                <a:gd name="connsiteY31" fmla="*/ 319948 h 838200"/>
                <a:gd name="connsiteX32" fmla="*/ 140430 w 866775"/>
                <a:gd name="connsiteY32" fmla="*/ 319948 h 838200"/>
                <a:gd name="connsiteX33" fmla="*/ 197806 w 866775"/>
                <a:gd name="connsiteY33" fmla="*/ 391638 h 838200"/>
                <a:gd name="connsiteX34" fmla="*/ 178167 w 866775"/>
                <a:gd name="connsiteY34" fmla="*/ 479067 h 838200"/>
                <a:gd name="connsiteX35" fmla="*/ 120794 w 866775"/>
                <a:gd name="connsiteY35" fmla="*/ 524984 h 838200"/>
                <a:gd name="connsiteX36" fmla="*/ 65949 w 866775"/>
                <a:gd name="connsiteY36" fmla="*/ 524984 h 838200"/>
                <a:gd name="connsiteX37" fmla="*/ 7144 w 866775"/>
                <a:gd name="connsiteY37" fmla="*/ 583786 h 838200"/>
                <a:gd name="connsiteX38" fmla="*/ 7144 w 866775"/>
                <a:gd name="connsiteY38" fmla="*/ 592741 h 838200"/>
                <a:gd name="connsiteX39" fmla="*/ 65949 w 866775"/>
                <a:gd name="connsiteY39" fmla="*/ 651543 h 838200"/>
                <a:gd name="connsiteX40" fmla="*/ 65949 w 866775"/>
                <a:gd name="connsiteY40" fmla="*/ 651543 h 838200"/>
                <a:gd name="connsiteX41" fmla="*/ 123322 w 866775"/>
                <a:gd name="connsiteY41" fmla="*/ 723232 h 838200"/>
                <a:gd name="connsiteX42" fmla="*/ 114137 w 866775"/>
                <a:gd name="connsiteY42" fmla="*/ 764124 h 838200"/>
                <a:gd name="connsiteX43" fmla="*/ 158623 w 866775"/>
                <a:gd name="connsiteY43" fmla="*/ 834386 h 838200"/>
                <a:gd name="connsiteX44" fmla="*/ 167358 w 866775"/>
                <a:gd name="connsiteY44" fmla="*/ 836348 h 838200"/>
                <a:gd name="connsiteX45" fmla="*/ 237618 w 866775"/>
                <a:gd name="connsiteY45" fmla="*/ 791863 h 838200"/>
                <a:gd name="connsiteX46" fmla="*/ 258823 w 866775"/>
                <a:gd name="connsiteY46" fmla="*/ 697459 h 838200"/>
                <a:gd name="connsiteX47" fmla="*/ 316196 w 866775"/>
                <a:gd name="connsiteY47" fmla="*/ 651543 h 838200"/>
                <a:gd name="connsiteX48" fmla="*/ 397541 w 866775"/>
                <a:gd name="connsiteY48" fmla="*/ 651543 h 838200"/>
                <a:gd name="connsiteX49" fmla="*/ 454914 w 866775"/>
                <a:gd name="connsiteY49" fmla="*/ 723232 h 838200"/>
                <a:gd name="connsiteX50" fmla="*/ 445729 w 866775"/>
                <a:gd name="connsiteY50" fmla="*/ 764124 h 838200"/>
                <a:gd name="connsiteX51" fmla="*/ 490217 w 866775"/>
                <a:gd name="connsiteY51" fmla="*/ 834386 h 838200"/>
                <a:gd name="connsiteX52" fmla="*/ 498954 w 866775"/>
                <a:gd name="connsiteY52" fmla="*/ 836348 h 838200"/>
                <a:gd name="connsiteX53" fmla="*/ 569213 w 866775"/>
                <a:gd name="connsiteY53" fmla="*/ 791859 h 838200"/>
                <a:gd name="connsiteX54" fmla="*/ 590415 w 866775"/>
                <a:gd name="connsiteY54" fmla="*/ 697459 h 838200"/>
                <a:gd name="connsiteX55" fmla="*/ 647791 w 866775"/>
                <a:gd name="connsiteY55" fmla="*/ 651543 h 838200"/>
                <a:gd name="connsiteX56" fmla="*/ 774142 w 866775"/>
                <a:gd name="connsiteY56" fmla="*/ 651543 h 838200"/>
                <a:gd name="connsiteX57" fmla="*/ 832944 w 866775"/>
                <a:gd name="connsiteY57" fmla="*/ 592741 h 838200"/>
                <a:gd name="connsiteX58" fmla="*/ 832944 w 866775"/>
                <a:gd name="connsiteY58" fmla="*/ 583786 h 838200"/>
                <a:gd name="connsiteX59" fmla="*/ 774142 w 866775"/>
                <a:gd name="connsiteY59" fmla="*/ 524984 h 838200"/>
                <a:gd name="connsiteX60" fmla="*/ 702632 w 866775"/>
                <a:gd name="connsiteY60" fmla="*/ 524984 h 838200"/>
                <a:gd name="connsiteX61" fmla="*/ 645260 w 866775"/>
                <a:gd name="connsiteY61" fmla="*/ 453294 h 838200"/>
                <a:gd name="connsiteX62" fmla="*/ 664898 w 866775"/>
                <a:gd name="connsiteY62" fmla="*/ 365864 h 838200"/>
                <a:gd name="connsiteX63" fmla="*/ 722270 w 866775"/>
                <a:gd name="connsiteY63" fmla="*/ 319948 h 838200"/>
                <a:gd name="connsiteX64" fmla="*/ 805591 w 866775"/>
                <a:gd name="connsiteY64" fmla="*/ 319948 h 838200"/>
                <a:gd name="connsiteX65" fmla="*/ 864394 w 866775"/>
                <a:gd name="connsiteY65" fmla="*/ 261145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866775" h="838200">
                  <a:moveTo>
                    <a:pt x="452386" y="524984"/>
                  </a:moveTo>
                  <a:lnTo>
                    <a:pt x="371040" y="524984"/>
                  </a:lnTo>
                  <a:cubicBezTo>
                    <a:pt x="333366" y="524984"/>
                    <a:pt x="305410" y="490054"/>
                    <a:pt x="313668" y="453294"/>
                  </a:cubicBezTo>
                  <a:lnTo>
                    <a:pt x="333306" y="365864"/>
                  </a:lnTo>
                  <a:cubicBezTo>
                    <a:pt x="339334" y="339023"/>
                    <a:pt x="363168" y="319948"/>
                    <a:pt x="390678" y="319948"/>
                  </a:cubicBezTo>
                  <a:lnTo>
                    <a:pt x="472025" y="319948"/>
                  </a:lnTo>
                  <a:cubicBezTo>
                    <a:pt x="509698" y="319948"/>
                    <a:pt x="537652" y="354881"/>
                    <a:pt x="529398" y="391638"/>
                  </a:cubicBezTo>
                  <a:lnTo>
                    <a:pt x="509759" y="479067"/>
                  </a:lnTo>
                  <a:cubicBezTo>
                    <a:pt x="503732" y="505908"/>
                    <a:pt x="479897" y="524984"/>
                    <a:pt x="452386" y="524984"/>
                  </a:cubicBezTo>
                  <a:moveTo>
                    <a:pt x="864394" y="261145"/>
                  </a:moveTo>
                  <a:lnTo>
                    <a:pt x="864394" y="252192"/>
                  </a:lnTo>
                  <a:cubicBezTo>
                    <a:pt x="864394" y="219716"/>
                    <a:pt x="838067" y="193389"/>
                    <a:pt x="805591" y="193389"/>
                  </a:cubicBezTo>
                  <a:lnTo>
                    <a:pt x="777115" y="193389"/>
                  </a:lnTo>
                  <a:cubicBezTo>
                    <a:pt x="739442" y="193389"/>
                    <a:pt x="711485" y="158458"/>
                    <a:pt x="719742" y="121699"/>
                  </a:cubicBezTo>
                  <a:lnTo>
                    <a:pt x="728927" y="80807"/>
                  </a:lnTo>
                  <a:cubicBezTo>
                    <a:pt x="736043" y="49120"/>
                    <a:pt x="716127" y="17664"/>
                    <a:pt x="684439" y="10548"/>
                  </a:cubicBezTo>
                  <a:lnTo>
                    <a:pt x="675704" y="8587"/>
                  </a:lnTo>
                  <a:cubicBezTo>
                    <a:pt x="644019" y="1468"/>
                    <a:pt x="612563" y="21385"/>
                    <a:pt x="605444" y="53072"/>
                  </a:cubicBezTo>
                  <a:lnTo>
                    <a:pt x="584242" y="147473"/>
                  </a:lnTo>
                  <a:cubicBezTo>
                    <a:pt x="578211" y="174316"/>
                    <a:pt x="554377" y="193389"/>
                    <a:pt x="526866" y="193389"/>
                  </a:cubicBezTo>
                  <a:lnTo>
                    <a:pt x="445523" y="193389"/>
                  </a:lnTo>
                  <a:cubicBezTo>
                    <a:pt x="407850" y="193389"/>
                    <a:pt x="379893" y="158458"/>
                    <a:pt x="388150" y="121699"/>
                  </a:cubicBezTo>
                  <a:lnTo>
                    <a:pt x="397335" y="80807"/>
                  </a:lnTo>
                  <a:cubicBezTo>
                    <a:pt x="404452" y="49120"/>
                    <a:pt x="384535" y="17664"/>
                    <a:pt x="352847" y="10548"/>
                  </a:cubicBezTo>
                  <a:lnTo>
                    <a:pt x="344114" y="8587"/>
                  </a:lnTo>
                  <a:cubicBezTo>
                    <a:pt x="312428" y="1468"/>
                    <a:pt x="280970" y="21385"/>
                    <a:pt x="273855" y="53072"/>
                  </a:cubicBezTo>
                  <a:lnTo>
                    <a:pt x="252650" y="147473"/>
                  </a:lnTo>
                  <a:cubicBezTo>
                    <a:pt x="246619" y="174316"/>
                    <a:pt x="222785" y="193389"/>
                    <a:pt x="195274" y="193389"/>
                  </a:cubicBezTo>
                  <a:lnTo>
                    <a:pt x="97396" y="193389"/>
                  </a:lnTo>
                  <a:cubicBezTo>
                    <a:pt x="64921" y="193389"/>
                    <a:pt x="38594" y="219716"/>
                    <a:pt x="38594" y="252192"/>
                  </a:cubicBezTo>
                  <a:lnTo>
                    <a:pt x="38594" y="261145"/>
                  </a:lnTo>
                  <a:cubicBezTo>
                    <a:pt x="38594" y="293621"/>
                    <a:pt x="64921" y="319948"/>
                    <a:pt x="97396" y="319948"/>
                  </a:cubicBezTo>
                  <a:lnTo>
                    <a:pt x="140430" y="319948"/>
                  </a:lnTo>
                  <a:cubicBezTo>
                    <a:pt x="178106" y="319948"/>
                    <a:pt x="206060" y="354881"/>
                    <a:pt x="197806" y="391638"/>
                  </a:cubicBezTo>
                  <a:lnTo>
                    <a:pt x="178167" y="479067"/>
                  </a:lnTo>
                  <a:cubicBezTo>
                    <a:pt x="172136" y="505911"/>
                    <a:pt x="148301" y="524984"/>
                    <a:pt x="120794" y="524984"/>
                  </a:cubicBezTo>
                  <a:lnTo>
                    <a:pt x="65949" y="524984"/>
                  </a:lnTo>
                  <a:cubicBezTo>
                    <a:pt x="33471" y="524984"/>
                    <a:pt x="7144" y="551311"/>
                    <a:pt x="7144" y="583786"/>
                  </a:cubicBezTo>
                  <a:lnTo>
                    <a:pt x="7144" y="592741"/>
                  </a:lnTo>
                  <a:cubicBezTo>
                    <a:pt x="7144" y="625215"/>
                    <a:pt x="33471" y="651543"/>
                    <a:pt x="65949" y="651543"/>
                  </a:cubicBezTo>
                  <a:lnTo>
                    <a:pt x="65949" y="651543"/>
                  </a:lnTo>
                  <a:cubicBezTo>
                    <a:pt x="103623" y="651543"/>
                    <a:pt x="131577" y="686473"/>
                    <a:pt x="123322" y="723232"/>
                  </a:cubicBezTo>
                  <a:lnTo>
                    <a:pt x="114137" y="764124"/>
                  </a:lnTo>
                  <a:cubicBezTo>
                    <a:pt x="107018" y="795811"/>
                    <a:pt x="126935" y="827267"/>
                    <a:pt x="158623" y="834386"/>
                  </a:cubicBezTo>
                  <a:lnTo>
                    <a:pt x="167358" y="836348"/>
                  </a:lnTo>
                  <a:cubicBezTo>
                    <a:pt x="199046" y="843464"/>
                    <a:pt x="230502" y="823547"/>
                    <a:pt x="237618" y="791863"/>
                  </a:cubicBezTo>
                  <a:lnTo>
                    <a:pt x="258823" y="697459"/>
                  </a:lnTo>
                  <a:cubicBezTo>
                    <a:pt x="264853" y="670615"/>
                    <a:pt x="288685" y="651543"/>
                    <a:pt x="316196" y="651543"/>
                  </a:cubicBezTo>
                  <a:lnTo>
                    <a:pt x="397541" y="651543"/>
                  </a:lnTo>
                  <a:cubicBezTo>
                    <a:pt x="435215" y="651543"/>
                    <a:pt x="463172" y="686473"/>
                    <a:pt x="454914" y="723232"/>
                  </a:cubicBezTo>
                  <a:lnTo>
                    <a:pt x="445729" y="764124"/>
                  </a:lnTo>
                  <a:cubicBezTo>
                    <a:pt x="438613" y="795811"/>
                    <a:pt x="458531" y="827267"/>
                    <a:pt x="490217" y="834386"/>
                  </a:cubicBezTo>
                  <a:lnTo>
                    <a:pt x="498954" y="836348"/>
                  </a:lnTo>
                  <a:cubicBezTo>
                    <a:pt x="530638" y="843464"/>
                    <a:pt x="562094" y="823547"/>
                    <a:pt x="569213" y="791859"/>
                  </a:cubicBezTo>
                  <a:lnTo>
                    <a:pt x="590415" y="697459"/>
                  </a:lnTo>
                  <a:cubicBezTo>
                    <a:pt x="596445" y="670619"/>
                    <a:pt x="620279" y="651543"/>
                    <a:pt x="647791" y="651543"/>
                  </a:cubicBezTo>
                  <a:lnTo>
                    <a:pt x="774142" y="651543"/>
                  </a:lnTo>
                  <a:cubicBezTo>
                    <a:pt x="806619" y="651543"/>
                    <a:pt x="832944" y="625215"/>
                    <a:pt x="832944" y="592741"/>
                  </a:cubicBezTo>
                  <a:lnTo>
                    <a:pt x="832944" y="583786"/>
                  </a:lnTo>
                  <a:cubicBezTo>
                    <a:pt x="832944" y="551311"/>
                    <a:pt x="806619" y="524984"/>
                    <a:pt x="774142" y="524984"/>
                  </a:cubicBezTo>
                  <a:lnTo>
                    <a:pt x="702632" y="524984"/>
                  </a:lnTo>
                  <a:cubicBezTo>
                    <a:pt x="664958" y="524984"/>
                    <a:pt x="637004" y="490054"/>
                    <a:pt x="645260" y="453294"/>
                  </a:cubicBezTo>
                  <a:lnTo>
                    <a:pt x="664898" y="365864"/>
                  </a:lnTo>
                  <a:cubicBezTo>
                    <a:pt x="670926" y="339023"/>
                    <a:pt x="694760" y="319948"/>
                    <a:pt x="722270" y="319948"/>
                  </a:cubicBezTo>
                  <a:lnTo>
                    <a:pt x="805591" y="319948"/>
                  </a:lnTo>
                  <a:cubicBezTo>
                    <a:pt x="838067" y="319948"/>
                    <a:pt x="864394" y="293621"/>
                    <a:pt x="864394" y="261145"/>
                  </a:cubicBezTo>
                </a:path>
              </a:pathLst>
            </a:custGeom>
            <a:solidFill>
              <a:schemeClr val="accent3"/>
            </a:solidFill>
            <a:ln w="7937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Tree>
    <p:extLst>
      <p:ext uri="{BB962C8B-B14F-4D97-AF65-F5344CB8AC3E}">
        <p14:creationId xmlns:p14="http://schemas.microsoft.com/office/powerpoint/2010/main" val="1578889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8F745-EC42-430A-A81B-AB58B4236D35}"/>
              </a:ext>
            </a:extLst>
          </p:cNvPr>
          <p:cNvSpPr>
            <a:spLocks noGrp="1"/>
          </p:cNvSpPr>
          <p:nvPr>
            <p:ph type="title"/>
          </p:nvPr>
        </p:nvSpPr>
        <p:spPr>
          <a:xfrm>
            <a:off x="1534696" y="735281"/>
            <a:ext cx="9520158" cy="610880"/>
          </a:xfrm>
        </p:spPr>
        <p:txBody>
          <a:bodyPr/>
          <a:lstStyle/>
          <a:p>
            <a:r>
              <a:rPr lang="en-IN" sz="3200" b="1" dirty="0"/>
              <a:t>      Entity Clustering</a:t>
            </a:r>
            <a:endParaRPr lang="en-IN" dirty="0"/>
          </a:p>
        </p:txBody>
      </p:sp>
      <p:sp>
        <p:nvSpPr>
          <p:cNvPr id="3" name="Content Placeholder 2">
            <a:extLst>
              <a:ext uri="{FF2B5EF4-FFF2-40B4-BE49-F238E27FC236}">
                <a16:creationId xmlns:a16="http://schemas.microsoft.com/office/drawing/2014/main" id="{4478E60C-6835-40A9-9CCA-65ADED9EFB12}"/>
              </a:ext>
            </a:extLst>
          </p:cNvPr>
          <p:cNvSpPr>
            <a:spLocks noGrp="1"/>
          </p:cNvSpPr>
          <p:nvPr>
            <p:ph idx="1"/>
          </p:nvPr>
        </p:nvSpPr>
        <p:spPr>
          <a:xfrm>
            <a:off x="1534696" y="1438400"/>
            <a:ext cx="9520158" cy="4027946"/>
          </a:xfrm>
        </p:spPr>
        <p:txBody>
          <a:bodyPr>
            <a:normAutofit/>
          </a:bodyPr>
          <a:lstStyle/>
          <a:p>
            <a:r>
              <a:rPr lang="en-IN" dirty="0"/>
              <a:t>At this stage ,we are able to naturally construct a graph consisting of the entities as nodes and their similarity as edge weights.</a:t>
            </a:r>
          </a:p>
          <a:p>
            <a:endParaRPr lang="en-IN" dirty="0"/>
          </a:p>
        </p:txBody>
      </p:sp>
      <p:sp>
        <p:nvSpPr>
          <p:cNvPr id="4" name="Twitter Icon" descr="Twitter Icon">
            <a:extLst>
              <a:ext uri="{FF2B5EF4-FFF2-40B4-BE49-F238E27FC236}">
                <a16:creationId xmlns:a16="http://schemas.microsoft.com/office/drawing/2014/main" id="{556626AA-A802-4E5F-A4FD-DFF2777207ED}"/>
              </a:ext>
            </a:extLst>
          </p:cNvPr>
          <p:cNvSpPr>
            <a:spLocks/>
          </p:cNvSpPr>
          <p:nvPr/>
        </p:nvSpPr>
        <p:spPr bwMode="auto">
          <a:xfrm>
            <a:off x="458813" y="489562"/>
            <a:ext cx="908348" cy="753312"/>
          </a:xfrm>
          <a:custGeom>
            <a:avLst/>
            <a:gdLst>
              <a:gd name="T0" fmla="*/ 686 w 686"/>
              <a:gd name="T1" fmla="*/ 66 h 558"/>
              <a:gd name="T2" fmla="*/ 605 w 686"/>
              <a:gd name="T3" fmla="*/ 89 h 558"/>
              <a:gd name="T4" fmla="*/ 667 w 686"/>
              <a:gd name="T5" fmla="*/ 11 h 558"/>
              <a:gd name="T6" fmla="*/ 578 w 686"/>
              <a:gd name="T7" fmla="*/ 45 h 558"/>
              <a:gd name="T8" fmla="*/ 475 w 686"/>
              <a:gd name="T9" fmla="*/ 0 h 558"/>
              <a:gd name="T10" fmla="*/ 334 w 686"/>
              <a:gd name="T11" fmla="*/ 141 h 558"/>
              <a:gd name="T12" fmla="*/ 338 w 686"/>
              <a:gd name="T13" fmla="*/ 173 h 558"/>
              <a:gd name="T14" fmla="*/ 48 w 686"/>
              <a:gd name="T15" fmla="*/ 26 h 558"/>
              <a:gd name="T16" fmla="*/ 29 w 686"/>
              <a:gd name="T17" fmla="*/ 97 h 558"/>
              <a:gd name="T18" fmla="*/ 91 w 686"/>
              <a:gd name="T19" fmla="*/ 214 h 558"/>
              <a:gd name="T20" fmla="*/ 28 w 686"/>
              <a:gd name="T21" fmla="*/ 197 h 558"/>
              <a:gd name="T22" fmla="*/ 28 w 686"/>
              <a:gd name="T23" fmla="*/ 198 h 558"/>
              <a:gd name="T24" fmla="*/ 140 w 686"/>
              <a:gd name="T25" fmla="*/ 336 h 558"/>
              <a:gd name="T26" fmla="*/ 103 w 686"/>
              <a:gd name="T27" fmla="*/ 341 h 558"/>
              <a:gd name="T28" fmla="*/ 77 w 686"/>
              <a:gd name="T29" fmla="*/ 339 h 558"/>
              <a:gd name="T30" fmla="*/ 208 w 686"/>
              <a:gd name="T31" fmla="*/ 436 h 558"/>
              <a:gd name="T32" fmla="*/ 34 w 686"/>
              <a:gd name="T33" fmla="*/ 497 h 558"/>
              <a:gd name="T34" fmla="*/ 0 w 686"/>
              <a:gd name="T35" fmla="*/ 495 h 558"/>
              <a:gd name="T36" fmla="*/ 216 w 686"/>
              <a:gd name="T37" fmla="*/ 558 h 558"/>
              <a:gd name="T38" fmla="*/ 616 w 686"/>
              <a:gd name="T39" fmla="*/ 158 h 558"/>
              <a:gd name="T40" fmla="*/ 616 w 686"/>
              <a:gd name="T41" fmla="*/ 139 h 558"/>
              <a:gd name="T42" fmla="*/ 686 w 686"/>
              <a:gd name="T43" fmla="*/ 6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6" h="558">
                <a:moveTo>
                  <a:pt x="686" y="66"/>
                </a:moveTo>
                <a:cubicBezTo>
                  <a:pt x="661" y="78"/>
                  <a:pt x="634" y="85"/>
                  <a:pt x="605" y="89"/>
                </a:cubicBezTo>
                <a:cubicBezTo>
                  <a:pt x="634" y="71"/>
                  <a:pt x="657" y="44"/>
                  <a:pt x="667" y="11"/>
                </a:cubicBezTo>
                <a:cubicBezTo>
                  <a:pt x="640" y="27"/>
                  <a:pt x="610" y="39"/>
                  <a:pt x="578" y="45"/>
                </a:cubicBezTo>
                <a:cubicBezTo>
                  <a:pt x="552" y="18"/>
                  <a:pt x="515" y="0"/>
                  <a:pt x="475" y="0"/>
                </a:cubicBezTo>
                <a:cubicBezTo>
                  <a:pt x="397" y="0"/>
                  <a:pt x="334" y="64"/>
                  <a:pt x="334" y="141"/>
                </a:cubicBezTo>
                <a:cubicBezTo>
                  <a:pt x="334" y="152"/>
                  <a:pt x="335" y="163"/>
                  <a:pt x="338" y="173"/>
                </a:cubicBezTo>
                <a:cubicBezTo>
                  <a:pt x="221" y="167"/>
                  <a:pt x="117" y="111"/>
                  <a:pt x="48" y="26"/>
                </a:cubicBezTo>
                <a:cubicBezTo>
                  <a:pt x="36" y="47"/>
                  <a:pt x="29" y="71"/>
                  <a:pt x="29" y="97"/>
                </a:cubicBezTo>
                <a:cubicBezTo>
                  <a:pt x="29" y="146"/>
                  <a:pt x="54" y="189"/>
                  <a:pt x="91" y="214"/>
                </a:cubicBezTo>
                <a:cubicBezTo>
                  <a:pt x="68" y="213"/>
                  <a:pt x="47" y="207"/>
                  <a:pt x="28" y="197"/>
                </a:cubicBezTo>
                <a:cubicBezTo>
                  <a:pt x="28" y="197"/>
                  <a:pt x="28" y="198"/>
                  <a:pt x="28" y="198"/>
                </a:cubicBezTo>
                <a:cubicBezTo>
                  <a:pt x="28" y="267"/>
                  <a:pt x="76" y="323"/>
                  <a:pt x="140" y="336"/>
                </a:cubicBezTo>
                <a:cubicBezTo>
                  <a:pt x="129" y="340"/>
                  <a:pt x="116" y="341"/>
                  <a:pt x="103" y="341"/>
                </a:cubicBezTo>
                <a:cubicBezTo>
                  <a:pt x="94" y="341"/>
                  <a:pt x="85" y="340"/>
                  <a:pt x="77" y="339"/>
                </a:cubicBezTo>
                <a:cubicBezTo>
                  <a:pt x="95" y="395"/>
                  <a:pt x="147" y="435"/>
                  <a:pt x="208" y="436"/>
                </a:cubicBezTo>
                <a:cubicBezTo>
                  <a:pt x="160" y="474"/>
                  <a:pt x="100" y="497"/>
                  <a:pt x="34" y="497"/>
                </a:cubicBezTo>
                <a:cubicBezTo>
                  <a:pt x="22" y="497"/>
                  <a:pt x="11" y="496"/>
                  <a:pt x="0" y="495"/>
                </a:cubicBezTo>
                <a:cubicBezTo>
                  <a:pt x="62" y="535"/>
                  <a:pt x="136" y="558"/>
                  <a:pt x="216" y="558"/>
                </a:cubicBezTo>
                <a:cubicBezTo>
                  <a:pt x="475" y="558"/>
                  <a:pt x="616" y="344"/>
                  <a:pt x="616" y="158"/>
                </a:cubicBezTo>
                <a:cubicBezTo>
                  <a:pt x="616" y="151"/>
                  <a:pt x="616" y="145"/>
                  <a:pt x="616" y="139"/>
                </a:cubicBezTo>
                <a:cubicBezTo>
                  <a:pt x="643" y="119"/>
                  <a:pt x="667" y="95"/>
                  <a:pt x="686" y="66"/>
                </a:cubicBezTo>
                <a:close/>
              </a:path>
            </a:pathLst>
          </a:custGeom>
          <a:solidFill>
            <a:srgbClr val="2AA9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 name="Group 4" descr="hashtag icon inside chat bubble">
            <a:extLst>
              <a:ext uri="{FF2B5EF4-FFF2-40B4-BE49-F238E27FC236}">
                <a16:creationId xmlns:a16="http://schemas.microsoft.com/office/drawing/2014/main" id="{C614D773-D8CB-4C40-AA11-63CAB7BBF703}"/>
              </a:ext>
            </a:extLst>
          </p:cNvPr>
          <p:cNvGrpSpPr/>
          <p:nvPr/>
        </p:nvGrpSpPr>
        <p:grpSpPr>
          <a:xfrm>
            <a:off x="1534696" y="735281"/>
            <a:ext cx="582930" cy="582295"/>
            <a:chOff x="0" y="0"/>
            <a:chExt cx="2806873" cy="2806873"/>
          </a:xfrm>
        </p:grpSpPr>
        <p:sp>
          <p:nvSpPr>
            <p:cNvPr id="6" name="Freeform: Shape 5">
              <a:extLst>
                <a:ext uri="{FF2B5EF4-FFF2-40B4-BE49-F238E27FC236}">
                  <a16:creationId xmlns:a16="http://schemas.microsoft.com/office/drawing/2014/main" id="{48A0FDBD-3CD6-4A20-87EF-6109F5EDCD65}"/>
                </a:ext>
              </a:extLst>
            </p:cNvPr>
            <p:cNvSpPr/>
            <p:nvPr/>
          </p:nvSpPr>
          <p:spPr>
            <a:xfrm rot="2700000">
              <a:off x="0" y="0"/>
              <a:ext cx="2806873" cy="2806873"/>
            </a:xfrm>
            <a:custGeom>
              <a:avLst/>
              <a:gdLst>
                <a:gd name="connsiteX0" fmla="*/ 107372 w 2806873"/>
                <a:gd name="connsiteY0" fmla="*/ 1144218 h 2806873"/>
                <a:gd name="connsiteX1" fmla="*/ 1144217 w 2806873"/>
                <a:gd name="connsiteY1" fmla="*/ 107372 h 2806873"/>
                <a:gd name="connsiteX2" fmla="*/ 1662655 w 2806873"/>
                <a:gd name="connsiteY2" fmla="*/ 107372 h 2806873"/>
                <a:gd name="connsiteX3" fmla="*/ 2699501 w 2806873"/>
                <a:gd name="connsiteY3" fmla="*/ 1144218 h 2806873"/>
                <a:gd name="connsiteX4" fmla="*/ 2699501 w 2806873"/>
                <a:gd name="connsiteY4" fmla="*/ 1662656 h 2806873"/>
                <a:gd name="connsiteX5" fmla="*/ 2188970 w 2806873"/>
                <a:gd name="connsiteY5" fmla="*/ 2173187 h 2806873"/>
                <a:gd name="connsiteX6" fmla="*/ 2188970 w 2806873"/>
                <a:gd name="connsiteY6" fmla="*/ 2521352 h 2806873"/>
                <a:gd name="connsiteX7" fmla="*/ 2083578 w 2806873"/>
                <a:gd name="connsiteY7" fmla="*/ 2626744 h 2806873"/>
                <a:gd name="connsiteX8" fmla="*/ 1735413 w 2806873"/>
                <a:gd name="connsiteY8" fmla="*/ 2626744 h 2806873"/>
                <a:gd name="connsiteX9" fmla="*/ 1662655 w 2806873"/>
                <a:gd name="connsiteY9" fmla="*/ 2699501 h 2806873"/>
                <a:gd name="connsiteX10" fmla="*/ 1144217 w 2806873"/>
                <a:gd name="connsiteY10" fmla="*/ 2699501 h 2806873"/>
                <a:gd name="connsiteX11" fmla="*/ 107372 w 2806873"/>
                <a:gd name="connsiteY11" fmla="*/ 1662656 h 2806873"/>
                <a:gd name="connsiteX12" fmla="*/ 107372 w 2806873"/>
                <a:gd name="connsiteY12" fmla="*/ 1144218 h 2806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6873" h="2806873">
                  <a:moveTo>
                    <a:pt x="107372" y="1144218"/>
                  </a:moveTo>
                  <a:lnTo>
                    <a:pt x="1144217" y="107372"/>
                  </a:lnTo>
                  <a:cubicBezTo>
                    <a:pt x="1287380" y="-35791"/>
                    <a:pt x="1519492" y="-35791"/>
                    <a:pt x="1662655" y="107372"/>
                  </a:cubicBezTo>
                  <a:lnTo>
                    <a:pt x="2699501" y="1144218"/>
                  </a:lnTo>
                  <a:cubicBezTo>
                    <a:pt x="2842664" y="1287381"/>
                    <a:pt x="2842664" y="1519493"/>
                    <a:pt x="2699501" y="1662656"/>
                  </a:cubicBezTo>
                  <a:lnTo>
                    <a:pt x="2188970" y="2173187"/>
                  </a:lnTo>
                  <a:lnTo>
                    <a:pt x="2188970" y="2521352"/>
                  </a:lnTo>
                  <a:cubicBezTo>
                    <a:pt x="2188970" y="2579558"/>
                    <a:pt x="2141784" y="2626744"/>
                    <a:pt x="2083578" y="2626744"/>
                  </a:cubicBezTo>
                  <a:lnTo>
                    <a:pt x="1735413" y="2626744"/>
                  </a:lnTo>
                  <a:lnTo>
                    <a:pt x="1662655" y="2699501"/>
                  </a:lnTo>
                  <a:cubicBezTo>
                    <a:pt x="1519492" y="2842664"/>
                    <a:pt x="1287380" y="2842664"/>
                    <a:pt x="1144217" y="2699501"/>
                  </a:cubicBezTo>
                  <a:lnTo>
                    <a:pt x="107372" y="1662656"/>
                  </a:lnTo>
                  <a:cubicBezTo>
                    <a:pt x="-35791" y="1519493"/>
                    <a:pt x="-35791" y="1287381"/>
                    <a:pt x="107372" y="1144218"/>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7" name="Graphic 7">
              <a:extLst>
                <a:ext uri="{FF2B5EF4-FFF2-40B4-BE49-F238E27FC236}">
                  <a16:creationId xmlns:a16="http://schemas.microsoft.com/office/drawing/2014/main" id="{2FD4F0F2-13FD-44E8-8380-EFD39D64488F}"/>
                </a:ext>
              </a:extLst>
            </p:cNvPr>
            <p:cNvSpPr/>
            <p:nvPr/>
          </p:nvSpPr>
          <p:spPr>
            <a:xfrm>
              <a:off x="836072" y="834052"/>
              <a:ext cx="1205615" cy="1165141"/>
            </a:xfrm>
            <a:custGeom>
              <a:avLst/>
              <a:gdLst>
                <a:gd name="connsiteX0" fmla="*/ 452386 w 866775"/>
                <a:gd name="connsiteY0" fmla="*/ 524984 h 838200"/>
                <a:gd name="connsiteX1" fmla="*/ 371040 w 866775"/>
                <a:gd name="connsiteY1" fmla="*/ 524984 h 838200"/>
                <a:gd name="connsiteX2" fmla="*/ 313668 w 866775"/>
                <a:gd name="connsiteY2" fmla="*/ 453294 h 838200"/>
                <a:gd name="connsiteX3" fmla="*/ 333306 w 866775"/>
                <a:gd name="connsiteY3" fmla="*/ 365864 h 838200"/>
                <a:gd name="connsiteX4" fmla="*/ 390678 w 866775"/>
                <a:gd name="connsiteY4" fmla="*/ 319948 h 838200"/>
                <a:gd name="connsiteX5" fmla="*/ 472025 w 866775"/>
                <a:gd name="connsiteY5" fmla="*/ 319948 h 838200"/>
                <a:gd name="connsiteX6" fmla="*/ 529398 w 866775"/>
                <a:gd name="connsiteY6" fmla="*/ 391638 h 838200"/>
                <a:gd name="connsiteX7" fmla="*/ 509759 w 866775"/>
                <a:gd name="connsiteY7" fmla="*/ 479067 h 838200"/>
                <a:gd name="connsiteX8" fmla="*/ 452386 w 866775"/>
                <a:gd name="connsiteY8" fmla="*/ 524984 h 838200"/>
                <a:gd name="connsiteX9" fmla="*/ 864394 w 866775"/>
                <a:gd name="connsiteY9" fmla="*/ 261145 h 838200"/>
                <a:gd name="connsiteX10" fmla="*/ 864394 w 866775"/>
                <a:gd name="connsiteY10" fmla="*/ 252192 h 838200"/>
                <a:gd name="connsiteX11" fmla="*/ 805591 w 866775"/>
                <a:gd name="connsiteY11" fmla="*/ 193389 h 838200"/>
                <a:gd name="connsiteX12" fmla="*/ 777115 w 866775"/>
                <a:gd name="connsiteY12" fmla="*/ 193389 h 838200"/>
                <a:gd name="connsiteX13" fmla="*/ 719742 w 866775"/>
                <a:gd name="connsiteY13" fmla="*/ 121699 h 838200"/>
                <a:gd name="connsiteX14" fmla="*/ 728927 w 866775"/>
                <a:gd name="connsiteY14" fmla="*/ 80807 h 838200"/>
                <a:gd name="connsiteX15" fmla="*/ 684439 w 866775"/>
                <a:gd name="connsiteY15" fmla="*/ 10548 h 838200"/>
                <a:gd name="connsiteX16" fmla="*/ 675704 w 866775"/>
                <a:gd name="connsiteY16" fmla="*/ 8587 h 838200"/>
                <a:gd name="connsiteX17" fmla="*/ 605444 w 866775"/>
                <a:gd name="connsiteY17" fmla="*/ 53072 h 838200"/>
                <a:gd name="connsiteX18" fmla="*/ 584242 w 866775"/>
                <a:gd name="connsiteY18" fmla="*/ 147473 h 838200"/>
                <a:gd name="connsiteX19" fmla="*/ 526866 w 866775"/>
                <a:gd name="connsiteY19" fmla="*/ 193389 h 838200"/>
                <a:gd name="connsiteX20" fmla="*/ 445523 w 866775"/>
                <a:gd name="connsiteY20" fmla="*/ 193389 h 838200"/>
                <a:gd name="connsiteX21" fmla="*/ 388150 w 866775"/>
                <a:gd name="connsiteY21" fmla="*/ 121699 h 838200"/>
                <a:gd name="connsiteX22" fmla="*/ 397335 w 866775"/>
                <a:gd name="connsiteY22" fmla="*/ 80807 h 838200"/>
                <a:gd name="connsiteX23" fmla="*/ 352847 w 866775"/>
                <a:gd name="connsiteY23" fmla="*/ 10548 h 838200"/>
                <a:gd name="connsiteX24" fmla="*/ 344114 w 866775"/>
                <a:gd name="connsiteY24" fmla="*/ 8587 h 838200"/>
                <a:gd name="connsiteX25" fmla="*/ 273855 w 866775"/>
                <a:gd name="connsiteY25" fmla="*/ 53072 h 838200"/>
                <a:gd name="connsiteX26" fmla="*/ 252650 w 866775"/>
                <a:gd name="connsiteY26" fmla="*/ 147473 h 838200"/>
                <a:gd name="connsiteX27" fmla="*/ 195274 w 866775"/>
                <a:gd name="connsiteY27" fmla="*/ 193389 h 838200"/>
                <a:gd name="connsiteX28" fmla="*/ 97396 w 866775"/>
                <a:gd name="connsiteY28" fmla="*/ 193389 h 838200"/>
                <a:gd name="connsiteX29" fmla="*/ 38594 w 866775"/>
                <a:gd name="connsiteY29" fmla="*/ 252192 h 838200"/>
                <a:gd name="connsiteX30" fmla="*/ 38594 w 866775"/>
                <a:gd name="connsiteY30" fmla="*/ 261145 h 838200"/>
                <a:gd name="connsiteX31" fmla="*/ 97396 w 866775"/>
                <a:gd name="connsiteY31" fmla="*/ 319948 h 838200"/>
                <a:gd name="connsiteX32" fmla="*/ 140430 w 866775"/>
                <a:gd name="connsiteY32" fmla="*/ 319948 h 838200"/>
                <a:gd name="connsiteX33" fmla="*/ 197806 w 866775"/>
                <a:gd name="connsiteY33" fmla="*/ 391638 h 838200"/>
                <a:gd name="connsiteX34" fmla="*/ 178167 w 866775"/>
                <a:gd name="connsiteY34" fmla="*/ 479067 h 838200"/>
                <a:gd name="connsiteX35" fmla="*/ 120794 w 866775"/>
                <a:gd name="connsiteY35" fmla="*/ 524984 h 838200"/>
                <a:gd name="connsiteX36" fmla="*/ 65949 w 866775"/>
                <a:gd name="connsiteY36" fmla="*/ 524984 h 838200"/>
                <a:gd name="connsiteX37" fmla="*/ 7144 w 866775"/>
                <a:gd name="connsiteY37" fmla="*/ 583786 h 838200"/>
                <a:gd name="connsiteX38" fmla="*/ 7144 w 866775"/>
                <a:gd name="connsiteY38" fmla="*/ 592741 h 838200"/>
                <a:gd name="connsiteX39" fmla="*/ 65949 w 866775"/>
                <a:gd name="connsiteY39" fmla="*/ 651543 h 838200"/>
                <a:gd name="connsiteX40" fmla="*/ 65949 w 866775"/>
                <a:gd name="connsiteY40" fmla="*/ 651543 h 838200"/>
                <a:gd name="connsiteX41" fmla="*/ 123322 w 866775"/>
                <a:gd name="connsiteY41" fmla="*/ 723232 h 838200"/>
                <a:gd name="connsiteX42" fmla="*/ 114137 w 866775"/>
                <a:gd name="connsiteY42" fmla="*/ 764124 h 838200"/>
                <a:gd name="connsiteX43" fmla="*/ 158623 w 866775"/>
                <a:gd name="connsiteY43" fmla="*/ 834386 h 838200"/>
                <a:gd name="connsiteX44" fmla="*/ 167358 w 866775"/>
                <a:gd name="connsiteY44" fmla="*/ 836348 h 838200"/>
                <a:gd name="connsiteX45" fmla="*/ 237618 w 866775"/>
                <a:gd name="connsiteY45" fmla="*/ 791863 h 838200"/>
                <a:gd name="connsiteX46" fmla="*/ 258823 w 866775"/>
                <a:gd name="connsiteY46" fmla="*/ 697459 h 838200"/>
                <a:gd name="connsiteX47" fmla="*/ 316196 w 866775"/>
                <a:gd name="connsiteY47" fmla="*/ 651543 h 838200"/>
                <a:gd name="connsiteX48" fmla="*/ 397541 w 866775"/>
                <a:gd name="connsiteY48" fmla="*/ 651543 h 838200"/>
                <a:gd name="connsiteX49" fmla="*/ 454914 w 866775"/>
                <a:gd name="connsiteY49" fmla="*/ 723232 h 838200"/>
                <a:gd name="connsiteX50" fmla="*/ 445729 w 866775"/>
                <a:gd name="connsiteY50" fmla="*/ 764124 h 838200"/>
                <a:gd name="connsiteX51" fmla="*/ 490217 w 866775"/>
                <a:gd name="connsiteY51" fmla="*/ 834386 h 838200"/>
                <a:gd name="connsiteX52" fmla="*/ 498954 w 866775"/>
                <a:gd name="connsiteY52" fmla="*/ 836348 h 838200"/>
                <a:gd name="connsiteX53" fmla="*/ 569213 w 866775"/>
                <a:gd name="connsiteY53" fmla="*/ 791859 h 838200"/>
                <a:gd name="connsiteX54" fmla="*/ 590415 w 866775"/>
                <a:gd name="connsiteY54" fmla="*/ 697459 h 838200"/>
                <a:gd name="connsiteX55" fmla="*/ 647791 w 866775"/>
                <a:gd name="connsiteY55" fmla="*/ 651543 h 838200"/>
                <a:gd name="connsiteX56" fmla="*/ 774142 w 866775"/>
                <a:gd name="connsiteY56" fmla="*/ 651543 h 838200"/>
                <a:gd name="connsiteX57" fmla="*/ 832944 w 866775"/>
                <a:gd name="connsiteY57" fmla="*/ 592741 h 838200"/>
                <a:gd name="connsiteX58" fmla="*/ 832944 w 866775"/>
                <a:gd name="connsiteY58" fmla="*/ 583786 h 838200"/>
                <a:gd name="connsiteX59" fmla="*/ 774142 w 866775"/>
                <a:gd name="connsiteY59" fmla="*/ 524984 h 838200"/>
                <a:gd name="connsiteX60" fmla="*/ 702632 w 866775"/>
                <a:gd name="connsiteY60" fmla="*/ 524984 h 838200"/>
                <a:gd name="connsiteX61" fmla="*/ 645260 w 866775"/>
                <a:gd name="connsiteY61" fmla="*/ 453294 h 838200"/>
                <a:gd name="connsiteX62" fmla="*/ 664898 w 866775"/>
                <a:gd name="connsiteY62" fmla="*/ 365864 h 838200"/>
                <a:gd name="connsiteX63" fmla="*/ 722270 w 866775"/>
                <a:gd name="connsiteY63" fmla="*/ 319948 h 838200"/>
                <a:gd name="connsiteX64" fmla="*/ 805591 w 866775"/>
                <a:gd name="connsiteY64" fmla="*/ 319948 h 838200"/>
                <a:gd name="connsiteX65" fmla="*/ 864394 w 866775"/>
                <a:gd name="connsiteY65" fmla="*/ 261145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866775" h="838200">
                  <a:moveTo>
                    <a:pt x="452386" y="524984"/>
                  </a:moveTo>
                  <a:lnTo>
                    <a:pt x="371040" y="524984"/>
                  </a:lnTo>
                  <a:cubicBezTo>
                    <a:pt x="333366" y="524984"/>
                    <a:pt x="305410" y="490054"/>
                    <a:pt x="313668" y="453294"/>
                  </a:cubicBezTo>
                  <a:lnTo>
                    <a:pt x="333306" y="365864"/>
                  </a:lnTo>
                  <a:cubicBezTo>
                    <a:pt x="339334" y="339023"/>
                    <a:pt x="363168" y="319948"/>
                    <a:pt x="390678" y="319948"/>
                  </a:cubicBezTo>
                  <a:lnTo>
                    <a:pt x="472025" y="319948"/>
                  </a:lnTo>
                  <a:cubicBezTo>
                    <a:pt x="509698" y="319948"/>
                    <a:pt x="537652" y="354881"/>
                    <a:pt x="529398" y="391638"/>
                  </a:cubicBezTo>
                  <a:lnTo>
                    <a:pt x="509759" y="479067"/>
                  </a:lnTo>
                  <a:cubicBezTo>
                    <a:pt x="503732" y="505908"/>
                    <a:pt x="479897" y="524984"/>
                    <a:pt x="452386" y="524984"/>
                  </a:cubicBezTo>
                  <a:moveTo>
                    <a:pt x="864394" y="261145"/>
                  </a:moveTo>
                  <a:lnTo>
                    <a:pt x="864394" y="252192"/>
                  </a:lnTo>
                  <a:cubicBezTo>
                    <a:pt x="864394" y="219716"/>
                    <a:pt x="838067" y="193389"/>
                    <a:pt x="805591" y="193389"/>
                  </a:cubicBezTo>
                  <a:lnTo>
                    <a:pt x="777115" y="193389"/>
                  </a:lnTo>
                  <a:cubicBezTo>
                    <a:pt x="739442" y="193389"/>
                    <a:pt x="711485" y="158458"/>
                    <a:pt x="719742" y="121699"/>
                  </a:cubicBezTo>
                  <a:lnTo>
                    <a:pt x="728927" y="80807"/>
                  </a:lnTo>
                  <a:cubicBezTo>
                    <a:pt x="736043" y="49120"/>
                    <a:pt x="716127" y="17664"/>
                    <a:pt x="684439" y="10548"/>
                  </a:cubicBezTo>
                  <a:lnTo>
                    <a:pt x="675704" y="8587"/>
                  </a:lnTo>
                  <a:cubicBezTo>
                    <a:pt x="644019" y="1468"/>
                    <a:pt x="612563" y="21385"/>
                    <a:pt x="605444" y="53072"/>
                  </a:cubicBezTo>
                  <a:lnTo>
                    <a:pt x="584242" y="147473"/>
                  </a:lnTo>
                  <a:cubicBezTo>
                    <a:pt x="578211" y="174316"/>
                    <a:pt x="554377" y="193389"/>
                    <a:pt x="526866" y="193389"/>
                  </a:cubicBezTo>
                  <a:lnTo>
                    <a:pt x="445523" y="193389"/>
                  </a:lnTo>
                  <a:cubicBezTo>
                    <a:pt x="407850" y="193389"/>
                    <a:pt x="379893" y="158458"/>
                    <a:pt x="388150" y="121699"/>
                  </a:cubicBezTo>
                  <a:lnTo>
                    <a:pt x="397335" y="80807"/>
                  </a:lnTo>
                  <a:cubicBezTo>
                    <a:pt x="404452" y="49120"/>
                    <a:pt x="384535" y="17664"/>
                    <a:pt x="352847" y="10548"/>
                  </a:cubicBezTo>
                  <a:lnTo>
                    <a:pt x="344114" y="8587"/>
                  </a:lnTo>
                  <a:cubicBezTo>
                    <a:pt x="312428" y="1468"/>
                    <a:pt x="280970" y="21385"/>
                    <a:pt x="273855" y="53072"/>
                  </a:cubicBezTo>
                  <a:lnTo>
                    <a:pt x="252650" y="147473"/>
                  </a:lnTo>
                  <a:cubicBezTo>
                    <a:pt x="246619" y="174316"/>
                    <a:pt x="222785" y="193389"/>
                    <a:pt x="195274" y="193389"/>
                  </a:cubicBezTo>
                  <a:lnTo>
                    <a:pt x="97396" y="193389"/>
                  </a:lnTo>
                  <a:cubicBezTo>
                    <a:pt x="64921" y="193389"/>
                    <a:pt x="38594" y="219716"/>
                    <a:pt x="38594" y="252192"/>
                  </a:cubicBezTo>
                  <a:lnTo>
                    <a:pt x="38594" y="261145"/>
                  </a:lnTo>
                  <a:cubicBezTo>
                    <a:pt x="38594" y="293621"/>
                    <a:pt x="64921" y="319948"/>
                    <a:pt x="97396" y="319948"/>
                  </a:cubicBezTo>
                  <a:lnTo>
                    <a:pt x="140430" y="319948"/>
                  </a:lnTo>
                  <a:cubicBezTo>
                    <a:pt x="178106" y="319948"/>
                    <a:pt x="206060" y="354881"/>
                    <a:pt x="197806" y="391638"/>
                  </a:cubicBezTo>
                  <a:lnTo>
                    <a:pt x="178167" y="479067"/>
                  </a:lnTo>
                  <a:cubicBezTo>
                    <a:pt x="172136" y="505911"/>
                    <a:pt x="148301" y="524984"/>
                    <a:pt x="120794" y="524984"/>
                  </a:cubicBezTo>
                  <a:lnTo>
                    <a:pt x="65949" y="524984"/>
                  </a:lnTo>
                  <a:cubicBezTo>
                    <a:pt x="33471" y="524984"/>
                    <a:pt x="7144" y="551311"/>
                    <a:pt x="7144" y="583786"/>
                  </a:cubicBezTo>
                  <a:lnTo>
                    <a:pt x="7144" y="592741"/>
                  </a:lnTo>
                  <a:cubicBezTo>
                    <a:pt x="7144" y="625215"/>
                    <a:pt x="33471" y="651543"/>
                    <a:pt x="65949" y="651543"/>
                  </a:cubicBezTo>
                  <a:lnTo>
                    <a:pt x="65949" y="651543"/>
                  </a:lnTo>
                  <a:cubicBezTo>
                    <a:pt x="103623" y="651543"/>
                    <a:pt x="131577" y="686473"/>
                    <a:pt x="123322" y="723232"/>
                  </a:cubicBezTo>
                  <a:lnTo>
                    <a:pt x="114137" y="764124"/>
                  </a:lnTo>
                  <a:cubicBezTo>
                    <a:pt x="107018" y="795811"/>
                    <a:pt x="126935" y="827267"/>
                    <a:pt x="158623" y="834386"/>
                  </a:cubicBezTo>
                  <a:lnTo>
                    <a:pt x="167358" y="836348"/>
                  </a:lnTo>
                  <a:cubicBezTo>
                    <a:pt x="199046" y="843464"/>
                    <a:pt x="230502" y="823547"/>
                    <a:pt x="237618" y="791863"/>
                  </a:cubicBezTo>
                  <a:lnTo>
                    <a:pt x="258823" y="697459"/>
                  </a:lnTo>
                  <a:cubicBezTo>
                    <a:pt x="264853" y="670615"/>
                    <a:pt x="288685" y="651543"/>
                    <a:pt x="316196" y="651543"/>
                  </a:cubicBezTo>
                  <a:lnTo>
                    <a:pt x="397541" y="651543"/>
                  </a:lnTo>
                  <a:cubicBezTo>
                    <a:pt x="435215" y="651543"/>
                    <a:pt x="463172" y="686473"/>
                    <a:pt x="454914" y="723232"/>
                  </a:cubicBezTo>
                  <a:lnTo>
                    <a:pt x="445729" y="764124"/>
                  </a:lnTo>
                  <a:cubicBezTo>
                    <a:pt x="438613" y="795811"/>
                    <a:pt x="458531" y="827267"/>
                    <a:pt x="490217" y="834386"/>
                  </a:cubicBezTo>
                  <a:lnTo>
                    <a:pt x="498954" y="836348"/>
                  </a:lnTo>
                  <a:cubicBezTo>
                    <a:pt x="530638" y="843464"/>
                    <a:pt x="562094" y="823547"/>
                    <a:pt x="569213" y="791859"/>
                  </a:cubicBezTo>
                  <a:lnTo>
                    <a:pt x="590415" y="697459"/>
                  </a:lnTo>
                  <a:cubicBezTo>
                    <a:pt x="596445" y="670619"/>
                    <a:pt x="620279" y="651543"/>
                    <a:pt x="647791" y="651543"/>
                  </a:cubicBezTo>
                  <a:lnTo>
                    <a:pt x="774142" y="651543"/>
                  </a:lnTo>
                  <a:cubicBezTo>
                    <a:pt x="806619" y="651543"/>
                    <a:pt x="832944" y="625215"/>
                    <a:pt x="832944" y="592741"/>
                  </a:cubicBezTo>
                  <a:lnTo>
                    <a:pt x="832944" y="583786"/>
                  </a:lnTo>
                  <a:cubicBezTo>
                    <a:pt x="832944" y="551311"/>
                    <a:pt x="806619" y="524984"/>
                    <a:pt x="774142" y="524984"/>
                  </a:cubicBezTo>
                  <a:lnTo>
                    <a:pt x="702632" y="524984"/>
                  </a:lnTo>
                  <a:cubicBezTo>
                    <a:pt x="664958" y="524984"/>
                    <a:pt x="637004" y="490054"/>
                    <a:pt x="645260" y="453294"/>
                  </a:cubicBezTo>
                  <a:lnTo>
                    <a:pt x="664898" y="365864"/>
                  </a:lnTo>
                  <a:cubicBezTo>
                    <a:pt x="670926" y="339023"/>
                    <a:pt x="694760" y="319948"/>
                    <a:pt x="722270" y="319948"/>
                  </a:cubicBezTo>
                  <a:lnTo>
                    <a:pt x="805591" y="319948"/>
                  </a:lnTo>
                  <a:cubicBezTo>
                    <a:pt x="838067" y="319948"/>
                    <a:pt x="864394" y="293621"/>
                    <a:pt x="864394" y="261145"/>
                  </a:cubicBezTo>
                </a:path>
              </a:pathLst>
            </a:custGeom>
            <a:solidFill>
              <a:schemeClr val="accent3"/>
            </a:solidFill>
            <a:ln w="7937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pic>
        <p:nvPicPr>
          <p:cNvPr id="8" name="Picture 7">
            <a:extLst>
              <a:ext uri="{FF2B5EF4-FFF2-40B4-BE49-F238E27FC236}">
                <a16:creationId xmlns:a16="http://schemas.microsoft.com/office/drawing/2014/main" id="{4804C45E-21E3-4219-A4EE-25587AA941C5}"/>
              </a:ext>
            </a:extLst>
          </p:cNvPr>
          <p:cNvPicPr>
            <a:picLocks noChangeAspect="1"/>
          </p:cNvPicPr>
          <p:nvPr/>
        </p:nvPicPr>
        <p:blipFill>
          <a:blip r:embed="rId2"/>
          <a:stretch>
            <a:fillRect/>
          </a:stretch>
        </p:blipFill>
        <p:spPr>
          <a:xfrm>
            <a:off x="3595457" y="2423324"/>
            <a:ext cx="4651312" cy="3488484"/>
          </a:xfrm>
          <a:prstGeom prst="rect">
            <a:avLst/>
          </a:prstGeom>
        </p:spPr>
      </p:pic>
    </p:spTree>
    <p:extLst>
      <p:ext uri="{BB962C8B-B14F-4D97-AF65-F5344CB8AC3E}">
        <p14:creationId xmlns:p14="http://schemas.microsoft.com/office/powerpoint/2010/main" val="164528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B692830A-2E54-42C0-A24B-7B78F4AED0A4}"/>
              </a:ext>
            </a:extLst>
          </p:cNvPr>
          <p:cNvSpPr>
            <a:spLocks noGrp="1"/>
          </p:cNvSpPr>
          <p:nvPr>
            <p:ph idx="1"/>
          </p:nvPr>
        </p:nvSpPr>
        <p:spPr>
          <a:xfrm>
            <a:off x="1747761" y="799491"/>
            <a:ext cx="9520158" cy="5148548"/>
          </a:xfrm>
        </p:spPr>
        <p:txBody>
          <a:bodyPr/>
          <a:lstStyle/>
          <a:p>
            <a:r>
              <a:rPr lang="en-IN" dirty="0"/>
              <a:t>Once we generate the graph between entity the advantage is that wide variety of clustering algorithm can be used.</a:t>
            </a:r>
          </a:p>
          <a:p>
            <a:r>
              <a:rPr lang="en-IN" dirty="0"/>
              <a:t>One of the most popular algorithm is Louvain method it is based on optimising the modularity very effectively.</a:t>
            </a:r>
            <a:endParaRPr lang="en-US" b="1" dirty="0">
              <a:solidFill>
                <a:prstClr val="black">
                  <a:lumMod val="75000"/>
                  <a:lumOff val="25000"/>
                </a:prstClr>
              </a:solidFill>
            </a:endParaRPr>
          </a:p>
          <a:p>
            <a:r>
              <a:rPr lang="en-US" b="1" dirty="0">
                <a:solidFill>
                  <a:prstClr val="black">
                    <a:lumMod val="75000"/>
                    <a:lumOff val="25000"/>
                  </a:prstClr>
                </a:solidFill>
              </a:rPr>
              <a:t>Louvain method </a:t>
            </a:r>
            <a:r>
              <a:rPr lang="en-US" dirty="0">
                <a:solidFill>
                  <a:prstClr val="black">
                    <a:lumMod val="75000"/>
                    <a:lumOff val="25000"/>
                  </a:prstClr>
                </a:solidFill>
              </a:rPr>
              <a:t>is an algorithm to detect communities in large networks.it maximizes a modularity score for each community, where the modularity quantifies the quality of an assignment of nodes to communities.</a:t>
            </a:r>
          </a:p>
          <a:p>
            <a:endParaRPr lang="en-US" dirty="0">
              <a:solidFill>
                <a:prstClr val="black">
                  <a:lumMod val="75000"/>
                  <a:lumOff val="25000"/>
                </a:prstClr>
              </a:solidFill>
            </a:endParaRPr>
          </a:p>
          <a:p>
            <a:pPr marL="0" indent="0">
              <a:buNone/>
            </a:pPr>
            <a:endParaRPr lang="en-IN" dirty="0"/>
          </a:p>
        </p:txBody>
      </p:sp>
    </p:spTree>
    <p:extLst>
      <p:ext uri="{BB962C8B-B14F-4D97-AF65-F5344CB8AC3E}">
        <p14:creationId xmlns:p14="http://schemas.microsoft.com/office/powerpoint/2010/main" val="3538857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26EA-7360-4177-85FC-E97E3F08A160}"/>
              </a:ext>
            </a:extLst>
          </p:cNvPr>
          <p:cNvSpPr>
            <a:spLocks noGrp="1"/>
          </p:cNvSpPr>
          <p:nvPr>
            <p:ph type="title"/>
          </p:nvPr>
        </p:nvSpPr>
        <p:spPr>
          <a:xfrm>
            <a:off x="1534696" y="558833"/>
            <a:ext cx="9520158" cy="637513"/>
          </a:xfrm>
        </p:spPr>
        <p:txBody>
          <a:bodyPr/>
          <a:lstStyle/>
          <a:p>
            <a:r>
              <a:rPr lang="en-US" b="1" dirty="0"/>
              <a:t>     Experiment and Result</a:t>
            </a:r>
            <a:endParaRPr lang="en-IN" dirty="0"/>
          </a:p>
        </p:txBody>
      </p:sp>
      <p:sp>
        <p:nvSpPr>
          <p:cNvPr id="3" name="Content Placeholder 2">
            <a:extLst>
              <a:ext uri="{FF2B5EF4-FFF2-40B4-BE49-F238E27FC236}">
                <a16:creationId xmlns:a16="http://schemas.microsoft.com/office/drawing/2014/main" id="{B9ECC772-A927-41BC-8B63-773E10B77711}"/>
              </a:ext>
            </a:extLst>
          </p:cNvPr>
          <p:cNvSpPr>
            <a:spLocks noGrp="1"/>
          </p:cNvSpPr>
          <p:nvPr>
            <p:ph idx="1"/>
          </p:nvPr>
        </p:nvSpPr>
        <p:spPr>
          <a:xfrm>
            <a:off x="1534695" y="1196346"/>
            <a:ext cx="9899743" cy="4884858"/>
          </a:xfrm>
        </p:spPr>
        <p:txBody>
          <a:bodyPr/>
          <a:lstStyle/>
          <a:p>
            <a:pPr marL="0" indent="0">
              <a:buNone/>
            </a:pPr>
            <a:r>
              <a:rPr lang="en-US" b="1" dirty="0"/>
              <a:t>Extracting Data From twitter –</a:t>
            </a:r>
          </a:p>
          <a:p>
            <a:r>
              <a:rPr lang="en-US" sz="2000" dirty="0">
                <a:latin typeface="Palatino Linotype (Body)"/>
              </a:rPr>
              <a:t>Twitter API using </a:t>
            </a:r>
            <a:r>
              <a:rPr lang="en-US" sz="2000" dirty="0" err="1">
                <a:latin typeface="Palatino Linotype (Body)"/>
              </a:rPr>
              <a:t>Tweepy</a:t>
            </a:r>
            <a:r>
              <a:rPr lang="en-US" sz="2000" dirty="0">
                <a:latin typeface="Palatino Linotype (Body)"/>
              </a:rPr>
              <a:t> library is a way to extract tweets based on certain topics. </a:t>
            </a:r>
          </a:p>
          <a:p>
            <a:pPr algn="just"/>
            <a:r>
              <a:rPr lang="en-US" dirty="0">
                <a:latin typeface="Palatino Linotype (Body)"/>
              </a:rPr>
              <a:t>Example extracted data in json format. </a:t>
            </a:r>
          </a:p>
          <a:p>
            <a:pPr algn="just">
              <a:buFont typeface="Wingdings" panose="05000000000000000000" pitchFamily="2" charset="2"/>
              <a:buChar char="Ø"/>
            </a:pPr>
            <a:endParaRPr lang="en-US" sz="1800" dirty="0"/>
          </a:p>
          <a:p>
            <a:endParaRPr lang="en-IN" dirty="0"/>
          </a:p>
        </p:txBody>
      </p:sp>
      <p:pic>
        <p:nvPicPr>
          <p:cNvPr id="5" name="Picture 4">
            <a:extLst>
              <a:ext uri="{FF2B5EF4-FFF2-40B4-BE49-F238E27FC236}">
                <a16:creationId xmlns:a16="http://schemas.microsoft.com/office/drawing/2014/main" id="{0B4D48F6-DCBF-4902-B52D-65E4F58354E9}"/>
              </a:ext>
            </a:extLst>
          </p:cNvPr>
          <p:cNvPicPr>
            <a:picLocks noChangeAspect="1"/>
          </p:cNvPicPr>
          <p:nvPr/>
        </p:nvPicPr>
        <p:blipFill>
          <a:blip r:embed="rId2"/>
          <a:stretch>
            <a:fillRect/>
          </a:stretch>
        </p:blipFill>
        <p:spPr>
          <a:xfrm>
            <a:off x="3639105" y="2645546"/>
            <a:ext cx="5091343" cy="3435658"/>
          </a:xfrm>
          <a:prstGeom prst="rect">
            <a:avLst/>
          </a:prstGeom>
        </p:spPr>
      </p:pic>
      <p:sp>
        <p:nvSpPr>
          <p:cNvPr id="6" name="Twitter Icon" descr="Twitter Icon">
            <a:extLst>
              <a:ext uri="{FF2B5EF4-FFF2-40B4-BE49-F238E27FC236}">
                <a16:creationId xmlns:a16="http://schemas.microsoft.com/office/drawing/2014/main" id="{7C902FC3-121F-4E68-9330-99D465D877B8}"/>
              </a:ext>
            </a:extLst>
          </p:cNvPr>
          <p:cNvSpPr>
            <a:spLocks/>
          </p:cNvSpPr>
          <p:nvPr/>
        </p:nvSpPr>
        <p:spPr bwMode="auto">
          <a:xfrm>
            <a:off x="458813" y="489562"/>
            <a:ext cx="908348" cy="753312"/>
          </a:xfrm>
          <a:custGeom>
            <a:avLst/>
            <a:gdLst>
              <a:gd name="T0" fmla="*/ 686 w 686"/>
              <a:gd name="T1" fmla="*/ 66 h 558"/>
              <a:gd name="T2" fmla="*/ 605 w 686"/>
              <a:gd name="T3" fmla="*/ 89 h 558"/>
              <a:gd name="T4" fmla="*/ 667 w 686"/>
              <a:gd name="T5" fmla="*/ 11 h 558"/>
              <a:gd name="T6" fmla="*/ 578 w 686"/>
              <a:gd name="T7" fmla="*/ 45 h 558"/>
              <a:gd name="T8" fmla="*/ 475 w 686"/>
              <a:gd name="T9" fmla="*/ 0 h 558"/>
              <a:gd name="T10" fmla="*/ 334 w 686"/>
              <a:gd name="T11" fmla="*/ 141 h 558"/>
              <a:gd name="T12" fmla="*/ 338 w 686"/>
              <a:gd name="T13" fmla="*/ 173 h 558"/>
              <a:gd name="T14" fmla="*/ 48 w 686"/>
              <a:gd name="T15" fmla="*/ 26 h 558"/>
              <a:gd name="T16" fmla="*/ 29 w 686"/>
              <a:gd name="T17" fmla="*/ 97 h 558"/>
              <a:gd name="T18" fmla="*/ 91 w 686"/>
              <a:gd name="T19" fmla="*/ 214 h 558"/>
              <a:gd name="T20" fmla="*/ 28 w 686"/>
              <a:gd name="T21" fmla="*/ 197 h 558"/>
              <a:gd name="T22" fmla="*/ 28 w 686"/>
              <a:gd name="T23" fmla="*/ 198 h 558"/>
              <a:gd name="T24" fmla="*/ 140 w 686"/>
              <a:gd name="T25" fmla="*/ 336 h 558"/>
              <a:gd name="T26" fmla="*/ 103 w 686"/>
              <a:gd name="T27" fmla="*/ 341 h 558"/>
              <a:gd name="T28" fmla="*/ 77 w 686"/>
              <a:gd name="T29" fmla="*/ 339 h 558"/>
              <a:gd name="T30" fmla="*/ 208 w 686"/>
              <a:gd name="T31" fmla="*/ 436 h 558"/>
              <a:gd name="T32" fmla="*/ 34 w 686"/>
              <a:gd name="T33" fmla="*/ 497 h 558"/>
              <a:gd name="T34" fmla="*/ 0 w 686"/>
              <a:gd name="T35" fmla="*/ 495 h 558"/>
              <a:gd name="T36" fmla="*/ 216 w 686"/>
              <a:gd name="T37" fmla="*/ 558 h 558"/>
              <a:gd name="T38" fmla="*/ 616 w 686"/>
              <a:gd name="T39" fmla="*/ 158 h 558"/>
              <a:gd name="T40" fmla="*/ 616 w 686"/>
              <a:gd name="T41" fmla="*/ 139 h 558"/>
              <a:gd name="T42" fmla="*/ 686 w 686"/>
              <a:gd name="T43" fmla="*/ 6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6" h="558">
                <a:moveTo>
                  <a:pt x="686" y="66"/>
                </a:moveTo>
                <a:cubicBezTo>
                  <a:pt x="661" y="78"/>
                  <a:pt x="634" y="85"/>
                  <a:pt x="605" y="89"/>
                </a:cubicBezTo>
                <a:cubicBezTo>
                  <a:pt x="634" y="71"/>
                  <a:pt x="657" y="44"/>
                  <a:pt x="667" y="11"/>
                </a:cubicBezTo>
                <a:cubicBezTo>
                  <a:pt x="640" y="27"/>
                  <a:pt x="610" y="39"/>
                  <a:pt x="578" y="45"/>
                </a:cubicBezTo>
                <a:cubicBezTo>
                  <a:pt x="552" y="18"/>
                  <a:pt x="515" y="0"/>
                  <a:pt x="475" y="0"/>
                </a:cubicBezTo>
                <a:cubicBezTo>
                  <a:pt x="397" y="0"/>
                  <a:pt x="334" y="64"/>
                  <a:pt x="334" y="141"/>
                </a:cubicBezTo>
                <a:cubicBezTo>
                  <a:pt x="334" y="152"/>
                  <a:pt x="335" y="163"/>
                  <a:pt x="338" y="173"/>
                </a:cubicBezTo>
                <a:cubicBezTo>
                  <a:pt x="221" y="167"/>
                  <a:pt x="117" y="111"/>
                  <a:pt x="48" y="26"/>
                </a:cubicBezTo>
                <a:cubicBezTo>
                  <a:pt x="36" y="47"/>
                  <a:pt x="29" y="71"/>
                  <a:pt x="29" y="97"/>
                </a:cubicBezTo>
                <a:cubicBezTo>
                  <a:pt x="29" y="146"/>
                  <a:pt x="54" y="189"/>
                  <a:pt x="91" y="214"/>
                </a:cubicBezTo>
                <a:cubicBezTo>
                  <a:pt x="68" y="213"/>
                  <a:pt x="47" y="207"/>
                  <a:pt x="28" y="197"/>
                </a:cubicBezTo>
                <a:cubicBezTo>
                  <a:pt x="28" y="197"/>
                  <a:pt x="28" y="198"/>
                  <a:pt x="28" y="198"/>
                </a:cubicBezTo>
                <a:cubicBezTo>
                  <a:pt x="28" y="267"/>
                  <a:pt x="76" y="323"/>
                  <a:pt x="140" y="336"/>
                </a:cubicBezTo>
                <a:cubicBezTo>
                  <a:pt x="129" y="340"/>
                  <a:pt x="116" y="341"/>
                  <a:pt x="103" y="341"/>
                </a:cubicBezTo>
                <a:cubicBezTo>
                  <a:pt x="94" y="341"/>
                  <a:pt x="85" y="340"/>
                  <a:pt x="77" y="339"/>
                </a:cubicBezTo>
                <a:cubicBezTo>
                  <a:pt x="95" y="395"/>
                  <a:pt x="147" y="435"/>
                  <a:pt x="208" y="436"/>
                </a:cubicBezTo>
                <a:cubicBezTo>
                  <a:pt x="160" y="474"/>
                  <a:pt x="100" y="497"/>
                  <a:pt x="34" y="497"/>
                </a:cubicBezTo>
                <a:cubicBezTo>
                  <a:pt x="22" y="497"/>
                  <a:pt x="11" y="496"/>
                  <a:pt x="0" y="495"/>
                </a:cubicBezTo>
                <a:cubicBezTo>
                  <a:pt x="62" y="535"/>
                  <a:pt x="136" y="558"/>
                  <a:pt x="216" y="558"/>
                </a:cubicBezTo>
                <a:cubicBezTo>
                  <a:pt x="475" y="558"/>
                  <a:pt x="616" y="344"/>
                  <a:pt x="616" y="158"/>
                </a:cubicBezTo>
                <a:cubicBezTo>
                  <a:pt x="616" y="151"/>
                  <a:pt x="616" y="145"/>
                  <a:pt x="616" y="139"/>
                </a:cubicBezTo>
                <a:cubicBezTo>
                  <a:pt x="643" y="119"/>
                  <a:pt x="667" y="95"/>
                  <a:pt x="686" y="66"/>
                </a:cubicBezTo>
                <a:close/>
              </a:path>
            </a:pathLst>
          </a:custGeom>
          <a:solidFill>
            <a:srgbClr val="2AA9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7" name="Group 6" descr="hashtag icon inside chat bubble">
            <a:extLst>
              <a:ext uri="{FF2B5EF4-FFF2-40B4-BE49-F238E27FC236}">
                <a16:creationId xmlns:a16="http://schemas.microsoft.com/office/drawing/2014/main" id="{281E89A5-B3AE-4D11-B0F5-584B21A9A478}"/>
              </a:ext>
            </a:extLst>
          </p:cNvPr>
          <p:cNvGrpSpPr/>
          <p:nvPr/>
        </p:nvGrpSpPr>
        <p:grpSpPr>
          <a:xfrm>
            <a:off x="1534696" y="598436"/>
            <a:ext cx="582930" cy="582295"/>
            <a:chOff x="0" y="0"/>
            <a:chExt cx="2806873" cy="2806873"/>
          </a:xfrm>
        </p:grpSpPr>
        <p:sp>
          <p:nvSpPr>
            <p:cNvPr id="8" name="Freeform: Shape 7">
              <a:extLst>
                <a:ext uri="{FF2B5EF4-FFF2-40B4-BE49-F238E27FC236}">
                  <a16:creationId xmlns:a16="http://schemas.microsoft.com/office/drawing/2014/main" id="{3BF79E64-BC47-466B-BD03-61336860EE26}"/>
                </a:ext>
              </a:extLst>
            </p:cNvPr>
            <p:cNvSpPr/>
            <p:nvPr/>
          </p:nvSpPr>
          <p:spPr>
            <a:xfrm rot="2700000">
              <a:off x="0" y="0"/>
              <a:ext cx="2806873" cy="2806873"/>
            </a:xfrm>
            <a:custGeom>
              <a:avLst/>
              <a:gdLst>
                <a:gd name="connsiteX0" fmla="*/ 107372 w 2806873"/>
                <a:gd name="connsiteY0" fmla="*/ 1144218 h 2806873"/>
                <a:gd name="connsiteX1" fmla="*/ 1144217 w 2806873"/>
                <a:gd name="connsiteY1" fmla="*/ 107372 h 2806873"/>
                <a:gd name="connsiteX2" fmla="*/ 1662655 w 2806873"/>
                <a:gd name="connsiteY2" fmla="*/ 107372 h 2806873"/>
                <a:gd name="connsiteX3" fmla="*/ 2699501 w 2806873"/>
                <a:gd name="connsiteY3" fmla="*/ 1144218 h 2806873"/>
                <a:gd name="connsiteX4" fmla="*/ 2699501 w 2806873"/>
                <a:gd name="connsiteY4" fmla="*/ 1662656 h 2806873"/>
                <a:gd name="connsiteX5" fmla="*/ 2188970 w 2806873"/>
                <a:gd name="connsiteY5" fmla="*/ 2173187 h 2806873"/>
                <a:gd name="connsiteX6" fmla="*/ 2188970 w 2806873"/>
                <a:gd name="connsiteY6" fmla="*/ 2521352 h 2806873"/>
                <a:gd name="connsiteX7" fmla="*/ 2083578 w 2806873"/>
                <a:gd name="connsiteY7" fmla="*/ 2626744 h 2806873"/>
                <a:gd name="connsiteX8" fmla="*/ 1735413 w 2806873"/>
                <a:gd name="connsiteY8" fmla="*/ 2626744 h 2806873"/>
                <a:gd name="connsiteX9" fmla="*/ 1662655 w 2806873"/>
                <a:gd name="connsiteY9" fmla="*/ 2699501 h 2806873"/>
                <a:gd name="connsiteX10" fmla="*/ 1144217 w 2806873"/>
                <a:gd name="connsiteY10" fmla="*/ 2699501 h 2806873"/>
                <a:gd name="connsiteX11" fmla="*/ 107372 w 2806873"/>
                <a:gd name="connsiteY11" fmla="*/ 1662656 h 2806873"/>
                <a:gd name="connsiteX12" fmla="*/ 107372 w 2806873"/>
                <a:gd name="connsiteY12" fmla="*/ 1144218 h 2806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6873" h="2806873">
                  <a:moveTo>
                    <a:pt x="107372" y="1144218"/>
                  </a:moveTo>
                  <a:lnTo>
                    <a:pt x="1144217" y="107372"/>
                  </a:lnTo>
                  <a:cubicBezTo>
                    <a:pt x="1287380" y="-35791"/>
                    <a:pt x="1519492" y="-35791"/>
                    <a:pt x="1662655" y="107372"/>
                  </a:cubicBezTo>
                  <a:lnTo>
                    <a:pt x="2699501" y="1144218"/>
                  </a:lnTo>
                  <a:cubicBezTo>
                    <a:pt x="2842664" y="1287381"/>
                    <a:pt x="2842664" y="1519493"/>
                    <a:pt x="2699501" y="1662656"/>
                  </a:cubicBezTo>
                  <a:lnTo>
                    <a:pt x="2188970" y="2173187"/>
                  </a:lnTo>
                  <a:lnTo>
                    <a:pt x="2188970" y="2521352"/>
                  </a:lnTo>
                  <a:cubicBezTo>
                    <a:pt x="2188970" y="2579558"/>
                    <a:pt x="2141784" y="2626744"/>
                    <a:pt x="2083578" y="2626744"/>
                  </a:cubicBezTo>
                  <a:lnTo>
                    <a:pt x="1735413" y="2626744"/>
                  </a:lnTo>
                  <a:lnTo>
                    <a:pt x="1662655" y="2699501"/>
                  </a:lnTo>
                  <a:cubicBezTo>
                    <a:pt x="1519492" y="2842664"/>
                    <a:pt x="1287380" y="2842664"/>
                    <a:pt x="1144217" y="2699501"/>
                  </a:cubicBezTo>
                  <a:lnTo>
                    <a:pt x="107372" y="1662656"/>
                  </a:lnTo>
                  <a:cubicBezTo>
                    <a:pt x="-35791" y="1519493"/>
                    <a:pt x="-35791" y="1287381"/>
                    <a:pt x="107372" y="1144218"/>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9" name="Graphic 7">
              <a:extLst>
                <a:ext uri="{FF2B5EF4-FFF2-40B4-BE49-F238E27FC236}">
                  <a16:creationId xmlns:a16="http://schemas.microsoft.com/office/drawing/2014/main" id="{61A57409-2C21-4D59-B438-09CBF9590629}"/>
                </a:ext>
              </a:extLst>
            </p:cNvPr>
            <p:cNvSpPr/>
            <p:nvPr/>
          </p:nvSpPr>
          <p:spPr>
            <a:xfrm>
              <a:off x="836072" y="834052"/>
              <a:ext cx="1205615" cy="1165141"/>
            </a:xfrm>
            <a:custGeom>
              <a:avLst/>
              <a:gdLst>
                <a:gd name="connsiteX0" fmla="*/ 452386 w 866775"/>
                <a:gd name="connsiteY0" fmla="*/ 524984 h 838200"/>
                <a:gd name="connsiteX1" fmla="*/ 371040 w 866775"/>
                <a:gd name="connsiteY1" fmla="*/ 524984 h 838200"/>
                <a:gd name="connsiteX2" fmla="*/ 313668 w 866775"/>
                <a:gd name="connsiteY2" fmla="*/ 453294 h 838200"/>
                <a:gd name="connsiteX3" fmla="*/ 333306 w 866775"/>
                <a:gd name="connsiteY3" fmla="*/ 365864 h 838200"/>
                <a:gd name="connsiteX4" fmla="*/ 390678 w 866775"/>
                <a:gd name="connsiteY4" fmla="*/ 319948 h 838200"/>
                <a:gd name="connsiteX5" fmla="*/ 472025 w 866775"/>
                <a:gd name="connsiteY5" fmla="*/ 319948 h 838200"/>
                <a:gd name="connsiteX6" fmla="*/ 529398 w 866775"/>
                <a:gd name="connsiteY6" fmla="*/ 391638 h 838200"/>
                <a:gd name="connsiteX7" fmla="*/ 509759 w 866775"/>
                <a:gd name="connsiteY7" fmla="*/ 479067 h 838200"/>
                <a:gd name="connsiteX8" fmla="*/ 452386 w 866775"/>
                <a:gd name="connsiteY8" fmla="*/ 524984 h 838200"/>
                <a:gd name="connsiteX9" fmla="*/ 864394 w 866775"/>
                <a:gd name="connsiteY9" fmla="*/ 261145 h 838200"/>
                <a:gd name="connsiteX10" fmla="*/ 864394 w 866775"/>
                <a:gd name="connsiteY10" fmla="*/ 252192 h 838200"/>
                <a:gd name="connsiteX11" fmla="*/ 805591 w 866775"/>
                <a:gd name="connsiteY11" fmla="*/ 193389 h 838200"/>
                <a:gd name="connsiteX12" fmla="*/ 777115 w 866775"/>
                <a:gd name="connsiteY12" fmla="*/ 193389 h 838200"/>
                <a:gd name="connsiteX13" fmla="*/ 719742 w 866775"/>
                <a:gd name="connsiteY13" fmla="*/ 121699 h 838200"/>
                <a:gd name="connsiteX14" fmla="*/ 728927 w 866775"/>
                <a:gd name="connsiteY14" fmla="*/ 80807 h 838200"/>
                <a:gd name="connsiteX15" fmla="*/ 684439 w 866775"/>
                <a:gd name="connsiteY15" fmla="*/ 10548 h 838200"/>
                <a:gd name="connsiteX16" fmla="*/ 675704 w 866775"/>
                <a:gd name="connsiteY16" fmla="*/ 8587 h 838200"/>
                <a:gd name="connsiteX17" fmla="*/ 605444 w 866775"/>
                <a:gd name="connsiteY17" fmla="*/ 53072 h 838200"/>
                <a:gd name="connsiteX18" fmla="*/ 584242 w 866775"/>
                <a:gd name="connsiteY18" fmla="*/ 147473 h 838200"/>
                <a:gd name="connsiteX19" fmla="*/ 526866 w 866775"/>
                <a:gd name="connsiteY19" fmla="*/ 193389 h 838200"/>
                <a:gd name="connsiteX20" fmla="*/ 445523 w 866775"/>
                <a:gd name="connsiteY20" fmla="*/ 193389 h 838200"/>
                <a:gd name="connsiteX21" fmla="*/ 388150 w 866775"/>
                <a:gd name="connsiteY21" fmla="*/ 121699 h 838200"/>
                <a:gd name="connsiteX22" fmla="*/ 397335 w 866775"/>
                <a:gd name="connsiteY22" fmla="*/ 80807 h 838200"/>
                <a:gd name="connsiteX23" fmla="*/ 352847 w 866775"/>
                <a:gd name="connsiteY23" fmla="*/ 10548 h 838200"/>
                <a:gd name="connsiteX24" fmla="*/ 344114 w 866775"/>
                <a:gd name="connsiteY24" fmla="*/ 8587 h 838200"/>
                <a:gd name="connsiteX25" fmla="*/ 273855 w 866775"/>
                <a:gd name="connsiteY25" fmla="*/ 53072 h 838200"/>
                <a:gd name="connsiteX26" fmla="*/ 252650 w 866775"/>
                <a:gd name="connsiteY26" fmla="*/ 147473 h 838200"/>
                <a:gd name="connsiteX27" fmla="*/ 195274 w 866775"/>
                <a:gd name="connsiteY27" fmla="*/ 193389 h 838200"/>
                <a:gd name="connsiteX28" fmla="*/ 97396 w 866775"/>
                <a:gd name="connsiteY28" fmla="*/ 193389 h 838200"/>
                <a:gd name="connsiteX29" fmla="*/ 38594 w 866775"/>
                <a:gd name="connsiteY29" fmla="*/ 252192 h 838200"/>
                <a:gd name="connsiteX30" fmla="*/ 38594 w 866775"/>
                <a:gd name="connsiteY30" fmla="*/ 261145 h 838200"/>
                <a:gd name="connsiteX31" fmla="*/ 97396 w 866775"/>
                <a:gd name="connsiteY31" fmla="*/ 319948 h 838200"/>
                <a:gd name="connsiteX32" fmla="*/ 140430 w 866775"/>
                <a:gd name="connsiteY32" fmla="*/ 319948 h 838200"/>
                <a:gd name="connsiteX33" fmla="*/ 197806 w 866775"/>
                <a:gd name="connsiteY33" fmla="*/ 391638 h 838200"/>
                <a:gd name="connsiteX34" fmla="*/ 178167 w 866775"/>
                <a:gd name="connsiteY34" fmla="*/ 479067 h 838200"/>
                <a:gd name="connsiteX35" fmla="*/ 120794 w 866775"/>
                <a:gd name="connsiteY35" fmla="*/ 524984 h 838200"/>
                <a:gd name="connsiteX36" fmla="*/ 65949 w 866775"/>
                <a:gd name="connsiteY36" fmla="*/ 524984 h 838200"/>
                <a:gd name="connsiteX37" fmla="*/ 7144 w 866775"/>
                <a:gd name="connsiteY37" fmla="*/ 583786 h 838200"/>
                <a:gd name="connsiteX38" fmla="*/ 7144 w 866775"/>
                <a:gd name="connsiteY38" fmla="*/ 592741 h 838200"/>
                <a:gd name="connsiteX39" fmla="*/ 65949 w 866775"/>
                <a:gd name="connsiteY39" fmla="*/ 651543 h 838200"/>
                <a:gd name="connsiteX40" fmla="*/ 65949 w 866775"/>
                <a:gd name="connsiteY40" fmla="*/ 651543 h 838200"/>
                <a:gd name="connsiteX41" fmla="*/ 123322 w 866775"/>
                <a:gd name="connsiteY41" fmla="*/ 723232 h 838200"/>
                <a:gd name="connsiteX42" fmla="*/ 114137 w 866775"/>
                <a:gd name="connsiteY42" fmla="*/ 764124 h 838200"/>
                <a:gd name="connsiteX43" fmla="*/ 158623 w 866775"/>
                <a:gd name="connsiteY43" fmla="*/ 834386 h 838200"/>
                <a:gd name="connsiteX44" fmla="*/ 167358 w 866775"/>
                <a:gd name="connsiteY44" fmla="*/ 836348 h 838200"/>
                <a:gd name="connsiteX45" fmla="*/ 237618 w 866775"/>
                <a:gd name="connsiteY45" fmla="*/ 791863 h 838200"/>
                <a:gd name="connsiteX46" fmla="*/ 258823 w 866775"/>
                <a:gd name="connsiteY46" fmla="*/ 697459 h 838200"/>
                <a:gd name="connsiteX47" fmla="*/ 316196 w 866775"/>
                <a:gd name="connsiteY47" fmla="*/ 651543 h 838200"/>
                <a:gd name="connsiteX48" fmla="*/ 397541 w 866775"/>
                <a:gd name="connsiteY48" fmla="*/ 651543 h 838200"/>
                <a:gd name="connsiteX49" fmla="*/ 454914 w 866775"/>
                <a:gd name="connsiteY49" fmla="*/ 723232 h 838200"/>
                <a:gd name="connsiteX50" fmla="*/ 445729 w 866775"/>
                <a:gd name="connsiteY50" fmla="*/ 764124 h 838200"/>
                <a:gd name="connsiteX51" fmla="*/ 490217 w 866775"/>
                <a:gd name="connsiteY51" fmla="*/ 834386 h 838200"/>
                <a:gd name="connsiteX52" fmla="*/ 498954 w 866775"/>
                <a:gd name="connsiteY52" fmla="*/ 836348 h 838200"/>
                <a:gd name="connsiteX53" fmla="*/ 569213 w 866775"/>
                <a:gd name="connsiteY53" fmla="*/ 791859 h 838200"/>
                <a:gd name="connsiteX54" fmla="*/ 590415 w 866775"/>
                <a:gd name="connsiteY54" fmla="*/ 697459 h 838200"/>
                <a:gd name="connsiteX55" fmla="*/ 647791 w 866775"/>
                <a:gd name="connsiteY55" fmla="*/ 651543 h 838200"/>
                <a:gd name="connsiteX56" fmla="*/ 774142 w 866775"/>
                <a:gd name="connsiteY56" fmla="*/ 651543 h 838200"/>
                <a:gd name="connsiteX57" fmla="*/ 832944 w 866775"/>
                <a:gd name="connsiteY57" fmla="*/ 592741 h 838200"/>
                <a:gd name="connsiteX58" fmla="*/ 832944 w 866775"/>
                <a:gd name="connsiteY58" fmla="*/ 583786 h 838200"/>
                <a:gd name="connsiteX59" fmla="*/ 774142 w 866775"/>
                <a:gd name="connsiteY59" fmla="*/ 524984 h 838200"/>
                <a:gd name="connsiteX60" fmla="*/ 702632 w 866775"/>
                <a:gd name="connsiteY60" fmla="*/ 524984 h 838200"/>
                <a:gd name="connsiteX61" fmla="*/ 645260 w 866775"/>
                <a:gd name="connsiteY61" fmla="*/ 453294 h 838200"/>
                <a:gd name="connsiteX62" fmla="*/ 664898 w 866775"/>
                <a:gd name="connsiteY62" fmla="*/ 365864 h 838200"/>
                <a:gd name="connsiteX63" fmla="*/ 722270 w 866775"/>
                <a:gd name="connsiteY63" fmla="*/ 319948 h 838200"/>
                <a:gd name="connsiteX64" fmla="*/ 805591 w 866775"/>
                <a:gd name="connsiteY64" fmla="*/ 319948 h 838200"/>
                <a:gd name="connsiteX65" fmla="*/ 864394 w 866775"/>
                <a:gd name="connsiteY65" fmla="*/ 261145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866775" h="838200">
                  <a:moveTo>
                    <a:pt x="452386" y="524984"/>
                  </a:moveTo>
                  <a:lnTo>
                    <a:pt x="371040" y="524984"/>
                  </a:lnTo>
                  <a:cubicBezTo>
                    <a:pt x="333366" y="524984"/>
                    <a:pt x="305410" y="490054"/>
                    <a:pt x="313668" y="453294"/>
                  </a:cubicBezTo>
                  <a:lnTo>
                    <a:pt x="333306" y="365864"/>
                  </a:lnTo>
                  <a:cubicBezTo>
                    <a:pt x="339334" y="339023"/>
                    <a:pt x="363168" y="319948"/>
                    <a:pt x="390678" y="319948"/>
                  </a:cubicBezTo>
                  <a:lnTo>
                    <a:pt x="472025" y="319948"/>
                  </a:lnTo>
                  <a:cubicBezTo>
                    <a:pt x="509698" y="319948"/>
                    <a:pt x="537652" y="354881"/>
                    <a:pt x="529398" y="391638"/>
                  </a:cubicBezTo>
                  <a:lnTo>
                    <a:pt x="509759" y="479067"/>
                  </a:lnTo>
                  <a:cubicBezTo>
                    <a:pt x="503732" y="505908"/>
                    <a:pt x="479897" y="524984"/>
                    <a:pt x="452386" y="524984"/>
                  </a:cubicBezTo>
                  <a:moveTo>
                    <a:pt x="864394" y="261145"/>
                  </a:moveTo>
                  <a:lnTo>
                    <a:pt x="864394" y="252192"/>
                  </a:lnTo>
                  <a:cubicBezTo>
                    <a:pt x="864394" y="219716"/>
                    <a:pt x="838067" y="193389"/>
                    <a:pt x="805591" y="193389"/>
                  </a:cubicBezTo>
                  <a:lnTo>
                    <a:pt x="777115" y="193389"/>
                  </a:lnTo>
                  <a:cubicBezTo>
                    <a:pt x="739442" y="193389"/>
                    <a:pt x="711485" y="158458"/>
                    <a:pt x="719742" y="121699"/>
                  </a:cubicBezTo>
                  <a:lnTo>
                    <a:pt x="728927" y="80807"/>
                  </a:lnTo>
                  <a:cubicBezTo>
                    <a:pt x="736043" y="49120"/>
                    <a:pt x="716127" y="17664"/>
                    <a:pt x="684439" y="10548"/>
                  </a:cubicBezTo>
                  <a:lnTo>
                    <a:pt x="675704" y="8587"/>
                  </a:lnTo>
                  <a:cubicBezTo>
                    <a:pt x="644019" y="1468"/>
                    <a:pt x="612563" y="21385"/>
                    <a:pt x="605444" y="53072"/>
                  </a:cubicBezTo>
                  <a:lnTo>
                    <a:pt x="584242" y="147473"/>
                  </a:lnTo>
                  <a:cubicBezTo>
                    <a:pt x="578211" y="174316"/>
                    <a:pt x="554377" y="193389"/>
                    <a:pt x="526866" y="193389"/>
                  </a:cubicBezTo>
                  <a:lnTo>
                    <a:pt x="445523" y="193389"/>
                  </a:lnTo>
                  <a:cubicBezTo>
                    <a:pt x="407850" y="193389"/>
                    <a:pt x="379893" y="158458"/>
                    <a:pt x="388150" y="121699"/>
                  </a:cubicBezTo>
                  <a:lnTo>
                    <a:pt x="397335" y="80807"/>
                  </a:lnTo>
                  <a:cubicBezTo>
                    <a:pt x="404452" y="49120"/>
                    <a:pt x="384535" y="17664"/>
                    <a:pt x="352847" y="10548"/>
                  </a:cubicBezTo>
                  <a:lnTo>
                    <a:pt x="344114" y="8587"/>
                  </a:lnTo>
                  <a:cubicBezTo>
                    <a:pt x="312428" y="1468"/>
                    <a:pt x="280970" y="21385"/>
                    <a:pt x="273855" y="53072"/>
                  </a:cubicBezTo>
                  <a:lnTo>
                    <a:pt x="252650" y="147473"/>
                  </a:lnTo>
                  <a:cubicBezTo>
                    <a:pt x="246619" y="174316"/>
                    <a:pt x="222785" y="193389"/>
                    <a:pt x="195274" y="193389"/>
                  </a:cubicBezTo>
                  <a:lnTo>
                    <a:pt x="97396" y="193389"/>
                  </a:lnTo>
                  <a:cubicBezTo>
                    <a:pt x="64921" y="193389"/>
                    <a:pt x="38594" y="219716"/>
                    <a:pt x="38594" y="252192"/>
                  </a:cubicBezTo>
                  <a:lnTo>
                    <a:pt x="38594" y="261145"/>
                  </a:lnTo>
                  <a:cubicBezTo>
                    <a:pt x="38594" y="293621"/>
                    <a:pt x="64921" y="319948"/>
                    <a:pt x="97396" y="319948"/>
                  </a:cubicBezTo>
                  <a:lnTo>
                    <a:pt x="140430" y="319948"/>
                  </a:lnTo>
                  <a:cubicBezTo>
                    <a:pt x="178106" y="319948"/>
                    <a:pt x="206060" y="354881"/>
                    <a:pt x="197806" y="391638"/>
                  </a:cubicBezTo>
                  <a:lnTo>
                    <a:pt x="178167" y="479067"/>
                  </a:lnTo>
                  <a:cubicBezTo>
                    <a:pt x="172136" y="505911"/>
                    <a:pt x="148301" y="524984"/>
                    <a:pt x="120794" y="524984"/>
                  </a:cubicBezTo>
                  <a:lnTo>
                    <a:pt x="65949" y="524984"/>
                  </a:lnTo>
                  <a:cubicBezTo>
                    <a:pt x="33471" y="524984"/>
                    <a:pt x="7144" y="551311"/>
                    <a:pt x="7144" y="583786"/>
                  </a:cubicBezTo>
                  <a:lnTo>
                    <a:pt x="7144" y="592741"/>
                  </a:lnTo>
                  <a:cubicBezTo>
                    <a:pt x="7144" y="625215"/>
                    <a:pt x="33471" y="651543"/>
                    <a:pt x="65949" y="651543"/>
                  </a:cubicBezTo>
                  <a:lnTo>
                    <a:pt x="65949" y="651543"/>
                  </a:lnTo>
                  <a:cubicBezTo>
                    <a:pt x="103623" y="651543"/>
                    <a:pt x="131577" y="686473"/>
                    <a:pt x="123322" y="723232"/>
                  </a:cubicBezTo>
                  <a:lnTo>
                    <a:pt x="114137" y="764124"/>
                  </a:lnTo>
                  <a:cubicBezTo>
                    <a:pt x="107018" y="795811"/>
                    <a:pt x="126935" y="827267"/>
                    <a:pt x="158623" y="834386"/>
                  </a:cubicBezTo>
                  <a:lnTo>
                    <a:pt x="167358" y="836348"/>
                  </a:lnTo>
                  <a:cubicBezTo>
                    <a:pt x="199046" y="843464"/>
                    <a:pt x="230502" y="823547"/>
                    <a:pt x="237618" y="791863"/>
                  </a:cubicBezTo>
                  <a:lnTo>
                    <a:pt x="258823" y="697459"/>
                  </a:lnTo>
                  <a:cubicBezTo>
                    <a:pt x="264853" y="670615"/>
                    <a:pt x="288685" y="651543"/>
                    <a:pt x="316196" y="651543"/>
                  </a:cubicBezTo>
                  <a:lnTo>
                    <a:pt x="397541" y="651543"/>
                  </a:lnTo>
                  <a:cubicBezTo>
                    <a:pt x="435215" y="651543"/>
                    <a:pt x="463172" y="686473"/>
                    <a:pt x="454914" y="723232"/>
                  </a:cubicBezTo>
                  <a:lnTo>
                    <a:pt x="445729" y="764124"/>
                  </a:lnTo>
                  <a:cubicBezTo>
                    <a:pt x="438613" y="795811"/>
                    <a:pt x="458531" y="827267"/>
                    <a:pt x="490217" y="834386"/>
                  </a:cubicBezTo>
                  <a:lnTo>
                    <a:pt x="498954" y="836348"/>
                  </a:lnTo>
                  <a:cubicBezTo>
                    <a:pt x="530638" y="843464"/>
                    <a:pt x="562094" y="823547"/>
                    <a:pt x="569213" y="791859"/>
                  </a:cubicBezTo>
                  <a:lnTo>
                    <a:pt x="590415" y="697459"/>
                  </a:lnTo>
                  <a:cubicBezTo>
                    <a:pt x="596445" y="670619"/>
                    <a:pt x="620279" y="651543"/>
                    <a:pt x="647791" y="651543"/>
                  </a:cubicBezTo>
                  <a:lnTo>
                    <a:pt x="774142" y="651543"/>
                  </a:lnTo>
                  <a:cubicBezTo>
                    <a:pt x="806619" y="651543"/>
                    <a:pt x="832944" y="625215"/>
                    <a:pt x="832944" y="592741"/>
                  </a:cubicBezTo>
                  <a:lnTo>
                    <a:pt x="832944" y="583786"/>
                  </a:lnTo>
                  <a:cubicBezTo>
                    <a:pt x="832944" y="551311"/>
                    <a:pt x="806619" y="524984"/>
                    <a:pt x="774142" y="524984"/>
                  </a:cubicBezTo>
                  <a:lnTo>
                    <a:pt x="702632" y="524984"/>
                  </a:lnTo>
                  <a:cubicBezTo>
                    <a:pt x="664958" y="524984"/>
                    <a:pt x="637004" y="490054"/>
                    <a:pt x="645260" y="453294"/>
                  </a:cubicBezTo>
                  <a:lnTo>
                    <a:pt x="664898" y="365864"/>
                  </a:lnTo>
                  <a:cubicBezTo>
                    <a:pt x="670926" y="339023"/>
                    <a:pt x="694760" y="319948"/>
                    <a:pt x="722270" y="319948"/>
                  </a:cubicBezTo>
                  <a:lnTo>
                    <a:pt x="805591" y="319948"/>
                  </a:lnTo>
                  <a:cubicBezTo>
                    <a:pt x="838067" y="319948"/>
                    <a:pt x="864394" y="293621"/>
                    <a:pt x="864394" y="261145"/>
                  </a:cubicBezTo>
                </a:path>
              </a:pathLst>
            </a:custGeom>
            <a:solidFill>
              <a:schemeClr val="accent3"/>
            </a:solidFill>
            <a:ln w="7937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Tree>
    <p:extLst>
      <p:ext uri="{BB962C8B-B14F-4D97-AF65-F5344CB8AC3E}">
        <p14:creationId xmlns:p14="http://schemas.microsoft.com/office/powerpoint/2010/main" val="1691019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6B507-4FDC-44ED-A6E9-7590B6057CF1}"/>
              </a:ext>
            </a:extLst>
          </p:cNvPr>
          <p:cNvSpPr>
            <a:spLocks noGrp="1"/>
          </p:cNvSpPr>
          <p:nvPr>
            <p:ph type="title"/>
          </p:nvPr>
        </p:nvSpPr>
        <p:spPr>
          <a:xfrm>
            <a:off x="1534696" y="677330"/>
            <a:ext cx="9520158" cy="482743"/>
          </a:xfrm>
        </p:spPr>
        <p:txBody>
          <a:bodyPr>
            <a:normAutofit fontScale="90000"/>
          </a:bodyPr>
          <a:lstStyle/>
          <a:p>
            <a:r>
              <a:rPr lang="en-US" dirty="0"/>
              <a:t>     </a:t>
            </a:r>
            <a:r>
              <a:rPr lang="en-US" sz="3600" b="1" dirty="0"/>
              <a:t>Preprocessing Tweet Data</a:t>
            </a:r>
            <a:endParaRPr lang="en-IN" b="1" dirty="0"/>
          </a:p>
        </p:txBody>
      </p:sp>
      <p:sp>
        <p:nvSpPr>
          <p:cNvPr id="3" name="Content Placeholder 2">
            <a:extLst>
              <a:ext uri="{FF2B5EF4-FFF2-40B4-BE49-F238E27FC236}">
                <a16:creationId xmlns:a16="http://schemas.microsoft.com/office/drawing/2014/main" id="{8E5DA45A-9F22-4081-87B9-1C1CF46F9C0C}"/>
              </a:ext>
            </a:extLst>
          </p:cNvPr>
          <p:cNvSpPr>
            <a:spLocks noGrp="1"/>
          </p:cNvSpPr>
          <p:nvPr>
            <p:ph idx="1"/>
          </p:nvPr>
        </p:nvSpPr>
        <p:spPr>
          <a:xfrm>
            <a:off x="1534696" y="1287262"/>
            <a:ext cx="9520158" cy="4179083"/>
          </a:xfrm>
        </p:spPr>
        <p:txBody>
          <a:bodyPr/>
          <a:lstStyle/>
          <a:p>
            <a:r>
              <a:rPr lang="en-US" dirty="0"/>
              <a:t>We clean that unstructured data and extract </a:t>
            </a:r>
            <a:r>
              <a:rPr lang="en-US" dirty="0" err="1"/>
              <a:t>Tweet_id</a:t>
            </a:r>
            <a:r>
              <a:rPr lang="en-US" dirty="0"/>
              <a:t>, </a:t>
            </a:r>
            <a:r>
              <a:rPr lang="en-US" dirty="0" err="1"/>
              <a:t>User_id</a:t>
            </a:r>
            <a:r>
              <a:rPr lang="en-US" dirty="0"/>
              <a:t>, </a:t>
            </a:r>
            <a:r>
              <a:rPr lang="en-US" dirty="0" err="1"/>
              <a:t>Tweet_text</a:t>
            </a:r>
            <a:r>
              <a:rPr lang="en-US" dirty="0"/>
              <a:t> from that data.</a:t>
            </a:r>
            <a:endParaRPr lang="en-IN" dirty="0"/>
          </a:p>
          <a:p>
            <a:r>
              <a:rPr lang="en-US" dirty="0"/>
              <a:t>We also add named entities and hashtags in the below given data by using NER.</a:t>
            </a:r>
          </a:p>
          <a:p>
            <a:endParaRPr lang="en-IN" dirty="0"/>
          </a:p>
        </p:txBody>
      </p:sp>
      <p:pic>
        <p:nvPicPr>
          <p:cNvPr id="6" name="Picture 5">
            <a:extLst>
              <a:ext uri="{FF2B5EF4-FFF2-40B4-BE49-F238E27FC236}">
                <a16:creationId xmlns:a16="http://schemas.microsoft.com/office/drawing/2014/main" id="{CEE2F397-073C-4A4E-ABDE-CD02D913D39D}"/>
              </a:ext>
            </a:extLst>
          </p:cNvPr>
          <p:cNvPicPr>
            <a:picLocks noChangeAspect="1"/>
          </p:cNvPicPr>
          <p:nvPr/>
        </p:nvPicPr>
        <p:blipFill>
          <a:blip r:embed="rId2"/>
          <a:stretch>
            <a:fillRect/>
          </a:stretch>
        </p:blipFill>
        <p:spPr>
          <a:xfrm>
            <a:off x="1367161" y="3225033"/>
            <a:ext cx="10386874" cy="1952652"/>
          </a:xfrm>
          <a:prstGeom prst="rect">
            <a:avLst/>
          </a:prstGeom>
        </p:spPr>
      </p:pic>
      <p:sp>
        <p:nvSpPr>
          <p:cNvPr id="7" name="Twitter Icon" descr="Twitter Icon">
            <a:extLst>
              <a:ext uri="{FF2B5EF4-FFF2-40B4-BE49-F238E27FC236}">
                <a16:creationId xmlns:a16="http://schemas.microsoft.com/office/drawing/2014/main" id="{F938642D-13E0-4372-BDD5-148C0010180B}"/>
              </a:ext>
            </a:extLst>
          </p:cNvPr>
          <p:cNvSpPr>
            <a:spLocks/>
          </p:cNvSpPr>
          <p:nvPr/>
        </p:nvSpPr>
        <p:spPr bwMode="auto">
          <a:xfrm>
            <a:off x="458813" y="489562"/>
            <a:ext cx="908348" cy="753312"/>
          </a:xfrm>
          <a:custGeom>
            <a:avLst/>
            <a:gdLst>
              <a:gd name="T0" fmla="*/ 686 w 686"/>
              <a:gd name="T1" fmla="*/ 66 h 558"/>
              <a:gd name="T2" fmla="*/ 605 w 686"/>
              <a:gd name="T3" fmla="*/ 89 h 558"/>
              <a:gd name="T4" fmla="*/ 667 w 686"/>
              <a:gd name="T5" fmla="*/ 11 h 558"/>
              <a:gd name="T6" fmla="*/ 578 w 686"/>
              <a:gd name="T7" fmla="*/ 45 h 558"/>
              <a:gd name="T8" fmla="*/ 475 w 686"/>
              <a:gd name="T9" fmla="*/ 0 h 558"/>
              <a:gd name="T10" fmla="*/ 334 w 686"/>
              <a:gd name="T11" fmla="*/ 141 h 558"/>
              <a:gd name="T12" fmla="*/ 338 w 686"/>
              <a:gd name="T13" fmla="*/ 173 h 558"/>
              <a:gd name="T14" fmla="*/ 48 w 686"/>
              <a:gd name="T15" fmla="*/ 26 h 558"/>
              <a:gd name="T16" fmla="*/ 29 w 686"/>
              <a:gd name="T17" fmla="*/ 97 h 558"/>
              <a:gd name="T18" fmla="*/ 91 w 686"/>
              <a:gd name="T19" fmla="*/ 214 h 558"/>
              <a:gd name="T20" fmla="*/ 28 w 686"/>
              <a:gd name="T21" fmla="*/ 197 h 558"/>
              <a:gd name="T22" fmla="*/ 28 w 686"/>
              <a:gd name="T23" fmla="*/ 198 h 558"/>
              <a:gd name="T24" fmla="*/ 140 w 686"/>
              <a:gd name="T25" fmla="*/ 336 h 558"/>
              <a:gd name="T26" fmla="*/ 103 w 686"/>
              <a:gd name="T27" fmla="*/ 341 h 558"/>
              <a:gd name="T28" fmla="*/ 77 w 686"/>
              <a:gd name="T29" fmla="*/ 339 h 558"/>
              <a:gd name="T30" fmla="*/ 208 w 686"/>
              <a:gd name="T31" fmla="*/ 436 h 558"/>
              <a:gd name="T32" fmla="*/ 34 w 686"/>
              <a:gd name="T33" fmla="*/ 497 h 558"/>
              <a:gd name="T34" fmla="*/ 0 w 686"/>
              <a:gd name="T35" fmla="*/ 495 h 558"/>
              <a:gd name="T36" fmla="*/ 216 w 686"/>
              <a:gd name="T37" fmla="*/ 558 h 558"/>
              <a:gd name="T38" fmla="*/ 616 w 686"/>
              <a:gd name="T39" fmla="*/ 158 h 558"/>
              <a:gd name="T40" fmla="*/ 616 w 686"/>
              <a:gd name="T41" fmla="*/ 139 h 558"/>
              <a:gd name="T42" fmla="*/ 686 w 686"/>
              <a:gd name="T43" fmla="*/ 6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6" h="558">
                <a:moveTo>
                  <a:pt x="686" y="66"/>
                </a:moveTo>
                <a:cubicBezTo>
                  <a:pt x="661" y="78"/>
                  <a:pt x="634" y="85"/>
                  <a:pt x="605" y="89"/>
                </a:cubicBezTo>
                <a:cubicBezTo>
                  <a:pt x="634" y="71"/>
                  <a:pt x="657" y="44"/>
                  <a:pt x="667" y="11"/>
                </a:cubicBezTo>
                <a:cubicBezTo>
                  <a:pt x="640" y="27"/>
                  <a:pt x="610" y="39"/>
                  <a:pt x="578" y="45"/>
                </a:cubicBezTo>
                <a:cubicBezTo>
                  <a:pt x="552" y="18"/>
                  <a:pt x="515" y="0"/>
                  <a:pt x="475" y="0"/>
                </a:cubicBezTo>
                <a:cubicBezTo>
                  <a:pt x="397" y="0"/>
                  <a:pt x="334" y="64"/>
                  <a:pt x="334" y="141"/>
                </a:cubicBezTo>
                <a:cubicBezTo>
                  <a:pt x="334" y="152"/>
                  <a:pt x="335" y="163"/>
                  <a:pt x="338" y="173"/>
                </a:cubicBezTo>
                <a:cubicBezTo>
                  <a:pt x="221" y="167"/>
                  <a:pt x="117" y="111"/>
                  <a:pt x="48" y="26"/>
                </a:cubicBezTo>
                <a:cubicBezTo>
                  <a:pt x="36" y="47"/>
                  <a:pt x="29" y="71"/>
                  <a:pt x="29" y="97"/>
                </a:cubicBezTo>
                <a:cubicBezTo>
                  <a:pt x="29" y="146"/>
                  <a:pt x="54" y="189"/>
                  <a:pt x="91" y="214"/>
                </a:cubicBezTo>
                <a:cubicBezTo>
                  <a:pt x="68" y="213"/>
                  <a:pt x="47" y="207"/>
                  <a:pt x="28" y="197"/>
                </a:cubicBezTo>
                <a:cubicBezTo>
                  <a:pt x="28" y="197"/>
                  <a:pt x="28" y="198"/>
                  <a:pt x="28" y="198"/>
                </a:cubicBezTo>
                <a:cubicBezTo>
                  <a:pt x="28" y="267"/>
                  <a:pt x="76" y="323"/>
                  <a:pt x="140" y="336"/>
                </a:cubicBezTo>
                <a:cubicBezTo>
                  <a:pt x="129" y="340"/>
                  <a:pt x="116" y="341"/>
                  <a:pt x="103" y="341"/>
                </a:cubicBezTo>
                <a:cubicBezTo>
                  <a:pt x="94" y="341"/>
                  <a:pt x="85" y="340"/>
                  <a:pt x="77" y="339"/>
                </a:cubicBezTo>
                <a:cubicBezTo>
                  <a:pt x="95" y="395"/>
                  <a:pt x="147" y="435"/>
                  <a:pt x="208" y="436"/>
                </a:cubicBezTo>
                <a:cubicBezTo>
                  <a:pt x="160" y="474"/>
                  <a:pt x="100" y="497"/>
                  <a:pt x="34" y="497"/>
                </a:cubicBezTo>
                <a:cubicBezTo>
                  <a:pt x="22" y="497"/>
                  <a:pt x="11" y="496"/>
                  <a:pt x="0" y="495"/>
                </a:cubicBezTo>
                <a:cubicBezTo>
                  <a:pt x="62" y="535"/>
                  <a:pt x="136" y="558"/>
                  <a:pt x="216" y="558"/>
                </a:cubicBezTo>
                <a:cubicBezTo>
                  <a:pt x="475" y="558"/>
                  <a:pt x="616" y="344"/>
                  <a:pt x="616" y="158"/>
                </a:cubicBezTo>
                <a:cubicBezTo>
                  <a:pt x="616" y="151"/>
                  <a:pt x="616" y="145"/>
                  <a:pt x="616" y="139"/>
                </a:cubicBezTo>
                <a:cubicBezTo>
                  <a:pt x="643" y="119"/>
                  <a:pt x="667" y="95"/>
                  <a:pt x="686" y="66"/>
                </a:cubicBezTo>
                <a:close/>
              </a:path>
            </a:pathLst>
          </a:custGeom>
          <a:solidFill>
            <a:srgbClr val="2AA9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8" name="Group 7" descr="hashtag icon inside chat bubble">
            <a:extLst>
              <a:ext uri="{FF2B5EF4-FFF2-40B4-BE49-F238E27FC236}">
                <a16:creationId xmlns:a16="http://schemas.microsoft.com/office/drawing/2014/main" id="{BA5A45DB-ED05-49A0-B635-BCD0950EF051}"/>
              </a:ext>
            </a:extLst>
          </p:cNvPr>
          <p:cNvGrpSpPr/>
          <p:nvPr/>
        </p:nvGrpSpPr>
        <p:grpSpPr>
          <a:xfrm>
            <a:off x="1445919" y="575070"/>
            <a:ext cx="582930" cy="582295"/>
            <a:chOff x="0" y="0"/>
            <a:chExt cx="2806873" cy="2806873"/>
          </a:xfrm>
        </p:grpSpPr>
        <p:sp>
          <p:nvSpPr>
            <p:cNvPr id="9" name="Freeform: Shape 8">
              <a:extLst>
                <a:ext uri="{FF2B5EF4-FFF2-40B4-BE49-F238E27FC236}">
                  <a16:creationId xmlns:a16="http://schemas.microsoft.com/office/drawing/2014/main" id="{64FDC577-3D4B-411E-9DA0-EDA804DF8D43}"/>
                </a:ext>
              </a:extLst>
            </p:cNvPr>
            <p:cNvSpPr/>
            <p:nvPr/>
          </p:nvSpPr>
          <p:spPr>
            <a:xfrm rot="2700000">
              <a:off x="0" y="0"/>
              <a:ext cx="2806873" cy="2806873"/>
            </a:xfrm>
            <a:custGeom>
              <a:avLst/>
              <a:gdLst>
                <a:gd name="connsiteX0" fmla="*/ 107372 w 2806873"/>
                <a:gd name="connsiteY0" fmla="*/ 1144218 h 2806873"/>
                <a:gd name="connsiteX1" fmla="*/ 1144217 w 2806873"/>
                <a:gd name="connsiteY1" fmla="*/ 107372 h 2806873"/>
                <a:gd name="connsiteX2" fmla="*/ 1662655 w 2806873"/>
                <a:gd name="connsiteY2" fmla="*/ 107372 h 2806873"/>
                <a:gd name="connsiteX3" fmla="*/ 2699501 w 2806873"/>
                <a:gd name="connsiteY3" fmla="*/ 1144218 h 2806873"/>
                <a:gd name="connsiteX4" fmla="*/ 2699501 w 2806873"/>
                <a:gd name="connsiteY4" fmla="*/ 1662656 h 2806873"/>
                <a:gd name="connsiteX5" fmla="*/ 2188970 w 2806873"/>
                <a:gd name="connsiteY5" fmla="*/ 2173187 h 2806873"/>
                <a:gd name="connsiteX6" fmla="*/ 2188970 w 2806873"/>
                <a:gd name="connsiteY6" fmla="*/ 2521352 h 2806873"/>
                <a:gd name="connsiteX7" fmla="*/ 2083578 w 2806873"/>
                <a:gd name="connsiteY7" fmla="*/ 2626744 h 2806873"/>
                <a:gd name="connsiteX8" fmla="*/ 1735413 w 2806873"/>
                <a:gd name="connsiteY8" fmla="*/ 2626744 h 2806873"/>
                <a:gd name="connsiteX9" fmla="*/ 1662655 w 2806873"/>
                <a:gd name="connsiteY9" fmla="*/ 2699501 h 2806873"/>
                <a:gd name="connsiteX10" fmla="*/ 1144217 w 2806873"/>
                <a:gd name="connsiteY10" fmla="*/ 2699501 h 2806873"/>
                <a:gd name="connsiteX11" fmla="*/ 107372 w 2806873"/>
                <a:gd name="connsiteY11" fmla="*/ 1662656 h 2806873"/>
                <a:gd name="connsiteX12" fmla="*/ 107372 w 2806873"/>
                <a:gd name="connsiteY12" fmla="*/ 1144218 h 2806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6873" h="2806873">
                  <a:moveTo>
                    <a:pt x="107372" y="1144218"/>
                  </a:moveTo>
                  <a:lnTo>
                    <a:pt x="1144217" y="107372"/>
                  </a:lnTo>
                  <a:cubicBezTo>
                    <a:pt x="1287380" y="-35791"/>
                    <a:pt x="1519492" y="-35791"/>
                    <a:pt x="1662655" y="107372"/>
                  </a:cubicBezTo>
                  <a:lnTo>
                    <a:pt x="2699501" y="1144218"/>
                  </a:lnTo>
                  <a:cubicBezTo>
                    <a:pt x="2842664" y="1287381"/>
                    <a:pt x="2842664" y="1519493"/>
                    <a:pt x="2699501" y="1662656"/>
                  </a:cubicBezTo>
                  <a:lnTo>
                    <a:pt x="2188970" y="2173187"/>
                  </a:lnTo>
                  <a:lnTo>
                    <a:pt x="2188970" y="2521352"/>
                  </a:lnTo>
                  <a:cubicBezTo>
                    <a:pt x="2188970" y="2579558"/>
                    <a:pt x="2141784" y="2626744"/>
                    <a:pt x="2083578" y="2626744"/>
                  </a:cubicBezTo>
                  <a:lnTo>
                    <a:pt x="1735413" y="2626744"/>
                  </a:lnTo>
                  <a:lnTo>
                    <a:pt x="1662655" y="2699501"/>
                  </a:lnTo>
                  <a:cubicBezTo>
                    <a:pt x="1519492" y="2842664"/>
                    <a:pt x="1287380" y="2842664"/>
                    <a:pt x="1144217" y="2699501"/>
                  </a:cubicBezTo>
                  <a:lnTo>
                    <a:pt x="107372" y="1662656"/>
                  </a:lnTo>
                  <a:cubicBezTo>
                    <a:pt x="-35791" y="1519493"/>
                    <a:pt x="-35791" y="1287381"/>
                    <a:pt x="107372" y="1144218"/>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0" name="Graphic 7">
              <a:extLst>
                <a:ext uri="{FF2B5EF4-FFF2-40B4-BE49-F238E27FC236}">
                  <a16:creationId xmlns:a16="http://schemas.microsoft.com/office/drawing/2014/main" id="{53D87430-109D-4753-9010-8C0EF9045C82}"/>
                </a:ext>
              </a:extLst>
            </p:cNvPr>
            <p:cNvSpPr/>
            <p:nvPr/>
          </p:nvSpPr>
          <p:spPr>
            <a:xfrm>
              <a:off x="836072" y="834052"/>
              <a:ext cx="1205615" cy="1165141"/>
            </a:xfrm>
            <a:custGeom>
              <a:avLst/>
              <a:gdLst>
                <a:gd name="connsiteX0" fmla="*/ 452386 w 866775"/>
                <a:gd name="connsiteY0" fmla="*/ 524984 h 838200"/>
                <a:gd name="connsiteX1" fmla="*/ 371040 w 866775"/>
                <a:gd name="connsiteY1" fmla="*/ 524984 h 838200"/>
                <a:gd name="connsiteX2" fmla="*/ 313668 w 866775"/>
                <a:gd name="connsiteY2" fmla="*/ 453294 h 838200"/>
                <a:gd name="connsiteX3" fmla="*/ 333306 w 866775"/>
                <a:gd name="connsiteY3" fmla="*/ 365864 h 838200"/>
                <a:gd name="connsiteX4" fmla="*/ 390678 w 866775"/>
                <a:gd name="connsiteY4" fmla="*/ 319948 h 838200"/>
                <a:gd name="connsiteX5" fmla="*/ 472025 w 866775"/>
                <a:gd name="connsiteY5" fmla="*/ 319948 h 838200"/>
                <a:gd name="connsiteX6" fmla="*/ 529398 w 866775"/>
                <a:gd name="connsiteY6" fmla="*/ 391638 h 838200"/>
                <a:gd name="connsiteX7" fmla="*/ 509759 w 866775"/>
                <a:gd name="connsiteY7" fmla="*/ 479067 h 838200"/>
                <a:gd name="connsiteX8" fmla="*/ 452386 w 866775"/>
                <a:gd name="connsiteY8" fmla="*/ 524984 h 838200"/>
                <a:gd name="connsiteX9" fmla="*/ 864394 w 866775"/>
                <a:gd name="connsiteY9" fmla="*/ 261145 h 838200"/>
                <a:gd name="connsiteX10" fmla="*/ 864394 w 866775"/>
                <a:gd name="connsiteY10" fmla="*/ 252192 h 838200"/>
                <a:gd name="connsiteX11" fmla="*/ 805591 w 866775"/>
                <a:gd name="connsiteY11" fmla="*/ 193389 h 838200"/>
                <a:gd name="connsiteX12" fmla="*/ 777115 w 866775"/>
                <a:gd name="connsiteY12" fmla="*/ 193389 h 838200"/>
                <a:gd name="connsiteX13" fmla="*/ 719742 w 866775"/>
                <a:gd name="connsiteY13" fmla="*/ 121699 h 838200"/>
                <a:gd name="connsiteX14" fmla="*/ 728927 w 866775"/>
                <a:gd name="connsiteY14" fmla="*/ 80807 h 838200"/>
                <a:gd name="connsiteX15" fmla="*/ 684439 w 866775"/>
                <a:gd name="connsiteY15" fmla="*/ 10548 h 838200"/>
                <a:gd name="connsiteX16" fmla="*/ 675704 w 866775"/>
                <a:gd name="connsiteY16" fmla="*/ 8587 h 838200"/>
                <a:gd name="connsiteX17" fmla="*/ 605444 w 866775"/>
                <a:gd name="connsiteY17" fmla="*/ 53072 h 838200"/>
                <a:gd name="connsiteX18" fmla="*/ 584242 w 866775"/>
                <a:gd name="connsiteY18" fmla="*/ 147473 h 838200"/>
                <a:gd name="connsiteX19" fmla="*/ 526866 w 866775"/>
                <a:gd name="connsiteY19" fmla="*/ 193389 h 838200"/>
                <a:gd name="connsiteX20" fmla="*/ 445523 w 866775"/>
                <a:gd name="connsiteY20" fmla="*/ 193389 h 838200"/>
                <a:gd name="connsiteX21" fmla="*/ 388150 w 866775"/>
                <a:gd name="connsiteY21" fmla="*/ 121699 h 838200"/>
                <a:gd name="connsiteX22" fmla="*/ 397335 w 866775"/>
                <a:gd name="connsiteY22" fmla="*/ 80807 h 838200"/>
                <a:gd name="connsiteX23" fmla="*/ 352847 w 866775"/>
                <a:gd name="connsiteY23" fmla="*/ 10548 h 838200"/>
                <a:gd name="connsiteX24" fmla="*/ 344114 w 866775"/>
                <a:gd name="connsiteY24" fmla="*/ 8587 h 838200"/>
                <a:gd name="connsiteX25" fmla="*/ 273855 w 866775"/>
                <a:gd name="connsiteY25" fmla="*/ 53072 h 838200"/>
                <a:gd name="connsiteX26" fmla="*/ 252650 w 866775"/>
                <a:gd name="connsiteY26" fmla="*/ 147473 h 838200"/>
                <a:gd name="connsiteX27" fmla="*/ 195274 w 866775"/>
                <a:gd name="connsiteY27" fmla="*/ 193389 h 838200"/>
                <a:gd name="connsiteX28" fmla="*/ 97396 w 866775"/>
                <a:gd name="connsiteY28" fmla="*/ 193389 h 838200"/>
                <a:gd name="connsiteX29" fmla="*/ 38594 w 866775"/>
                <a:gd name="connsiteY29" fmla="*/ 252192 h 838200"/>
                <a:gd name="connsiteX30" fmla="*/ 38594 w 866775"/>
                <a:gd name="connsiteY30" fmla="*/ 261145 h 838200"/>
                <a:gd name="connsiteX31" fmla="*/ 97396 w 866775"/>
                <a:gd name="connsiteY31" fmla="*/ 319948 h 838200"/>
                <a:gd name="connsiteX32" fmla="*/ 140430 w 866775"/>
                <a:gd name="connsiteY32" fmla="*/ 319948 h 838200"/>
                <a:gd name="connsiteX33" fmla="*/ 197806 w 866775"/>
                <a:gd name="connsiteY33" fmla="*/ 391638 h 838200"/>
                <a:gd name="connsiteX34" fmla="*/ 178167 w 866775"/>
                <a:gd name="connsiteY34" fmla="*/ 479067 h 838200"/>
                <a:gd name="connsiteX35" fmla="*/ 120794 w 866775"/>
                <a:gd name="connsiteY35" fmla="*/ 524984 h 838200"/>
                <a:gd name="connsiteX36" fmla="*/ 65949 w 866775"/>
                <a:gd name="connsiteY36" fmla="*/ 524984 h 838200"/>
                <a:gd name="connsiteX37" fmla="*/ 7144 w 866775"/>
                <a:gd name="connsiteY37" fmla="*/ 583786 h 838200"/>
                <a:gd name="connsiteX38" fmla="*/ 7144 w 866775"/>
                <a:gd name="connsiteY38" fmla="*/ 592741 h 838200"/>
                <a:gd name="connsiteX39" fmla="*/ 65949 w 866775"/>
                <a:gd name="connsiteY39" fmla="*/ 651543 h 838200"/>
                <a:gd name="connsiteX40" fmla="*/ 65949 w 866775"/>
                <a:gd name="connsiteY40" fmla="*/ 651543 h 838200"/>
                <a:gd name="connsiteX41" fmla="*/ 123322 w 866775"/>
                <a:gd name="connsiteY41" fmla="*/ 723232 h 838200"/>
                <a:gd name="connsiteX42" fmla="*/ 114137 w 866775"/>
                <a:gd name="connsiteY42" fmla="*/ 764124 h 838200"/>
                <a:gd name="connsiteX43" fmla="*/ 158623 w 866775"/>
                <a:gd name="connsiteY43" fmla="*/ 834386 h 838200"/>
                <a:gd name="connsiteX44" fmla="*/ 167358 w 866775"/>
                <a:gd name="connsiteY44" fmla="*/ 836348 h 838200"/>
                <a:gd name="connsiteX45" fmla="*/ 237618 w 866775"/>
                <a:gd name="connsiteY45" fmla="*/ 791863 h 838200"/>
                <a:gd name="connsiteX46" fmla="*/ 258823 w 866775"/>
                <a:gd name="connsiteY46" fmla="*/ 697459 h 838200"/>
                <a:gd name="connsiteX47" fmla="*/ 316196 w 866775"/>
                <a:gd name="connsiteY47" fmla="*/ 651543 h 838200"/>
                <a:gd name="connsiteX48" fmla="*/ 397541 w 866775"/>
                <a:gd name="connsiteY48" fmla="*/ 651543 h 838200"/>
                <a:gd name="connsiteX49" fmla="*/ 454914 w 866775"/>
                <a:gd name="connsiteY49" fmla="*/ 723232 h 838200"/>
                <a:gd name="connsiteX50" fmla="*/ 445729 w 866775"/>
                <a:gd name="connsiteY50" fmla="*/ 764124 h 838200"/>
                <a:gd name="connsiteX51" fmla="*/ 490217 w 866775"/>
                <a:gd name="connsiteY51" fmla="*/ 834386 h 838200"/>
                <a:gd name="connsiteX52" fmla="*/ 498954 w 866775"/>
                <a:gd name="connsiteY52" fmla="*/ 836348 h 838200"/>
                <a:gd name="connsiteX53" fmla="*/ 569213 w 866775"/>
                <a:gd name="connsiteY53" fmla="*/ 791859 h 838200"/>
                <a:gd name="connsiteX54" fmla="*/ 590415 w 866775"/>
                <a:gd name="connsiteY54" fmla="*/ 697459 h 838200"/>
                <a:gd name="connsiteX55" fmla="*/ 647791 w 866775"/>
                <a:gd name="connsiteY55" fmla="*/ 651543 h 838200"/>
                <a:gd name="connsiteX56" fmla="*/ 774142 w 866775"/>
                <a:gd name="connsiteY56" fmla="*/ 651543 h 838200"/>
                <a:gd name="connsiteX57" fmla="*/ 832944 w 866775"/>
                <a:gd name="connsiteY57" fmla="*/ 592741 h 838200"/>
                <a:gd name="connsiteX58" fmla="*/ 832944 w 866775"/>
                <a:gd name="connsiteY58" fmla="*/ 583786 h 838200"/>
                <a:gd name="connsiteX59" fmla="*/ 774142 w 866775"/>
                <a:gd name="connsiteY59" fmla="*/ 524984 h 838200"/>
                <a:gd name="connsiteX60" fmla="*/ 702632 w 866775"/>
                <a:gd name="connsiteY60" fmla="*/ 524984 h 838200"/>
                <a:gd name="connsiteX61" fmla="*/ 645260 w 866775"/>
                <a:gd name="connsiteY61" fmla="*/ 453294 h 838200"/>
                <a:gd name="connsiteX62" fmla="*/ 664898 w 866775"/>
                <a:gd name="connsiteY62" fmla="*/ 365864 h 838200"/>
                <a:gd name="connsiteX63" fmla="*/ 722270 w 866775"/>
                <a:gd name="connsiteY63" fmla="*/ 319948 h 838200"/>
                <a:gd name="connsiteX64" fmla="*/ 805591 w 866775"/>
                <a:gd name="connsiteY64" fmla="*/ 319948 h 838200"/>
                <a:gd name="connsiteX65" fmla="*/ 864394 w 866775"/>
                <a:gd name="connsiteY65" fmla="*/ 261145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866775" h="838200">
                  <a:moveTo>
                    <a:pt x="452386" y="524984"/>
                  </a:moveTo>
                  <a:lnTo>
                    <a:pt x="371040" y="524984"/>
                  </a:lnTo>
                  <a:cubicBezTo>
                    <a:pt x="333366" y="524984"/>
                    <a:pt x="305410" y="490054"/>
                    <a:pt x="313668" y="453294"/>
                  </a:cubicBezTo>
                  <a:lnTo>
                    <a:pt x="333306" y="365864"/>
                  </a:lnTo>
                  <a:cubicBezTo>
                    <a:pt x="339334" y="339023"/>
                    <a:pt x="363168" y="319948"/>
                    <a:pt x="390678" y="319948"/>
                  </a:cubicBezTo>
                  <a:lnTo>
                    <a:pt x="472025" y="319948"/>
                  </a:lnTo>
                  <a:cubicBezTo>
                    <a:pt x="509698" y="319948"/>
                    <a:pt x="537652" y="354881"/>
                    <a:pt x="529398" y="391638"/>
                  </a:cubicBezTo>
                  <a:lnTo>
                    <a:pt x="509759" y="479067"/>
                  </a:lnTo>
                  <a:cubicBezTo>
                    <a:pt x="503732" y="505908"/>
                    <a:pt x="479897" y="524984"/>
                    <a:pt x="452386" y="524984"/>
                  </a:cubicBezTo>
                  <a:moveTo>
                    <a:pt x="864394" y="261145"/>
                  </a:moveTo>
                  <a:lnTo>
                    <a:pt x="864394" y="252192"/>
                  </a:lnTo>
                  <a:cubicBezTo>
                    <a:pt x="864394" y="219716"/>
                    <a:pt x="838067" y="193389"/>
                    <a:pt x="805591" y="193389"/>
                  </a:cubicBezTo>
                  <a:lnTo>
                    <a:pt x="777115" y="193389"/>
                  </a:lnTo>
                  <a:cubicBezTo>
                    <a:pt x="739442" y="193389"/>
                    <a:pt x="711485" y="158458"/>
                    <a:pt x="719742" y="121699"/>
                  </a:cubicBezTo>
                  <a:lnTo>
                    <a:pt x="728927" y="80807"/>
                  </a:lnTo>
                  <a:cubicBezTo>
                    <a:pt x="736043" y="49120"/>
                    <a:pt x="716127" y="17664"/>
                    <a:pt x="684439" y="10548"/>
                  </a:cubicBezTo>
                  <a:lnTo>
                    <a:pt x="675704" y="8587"/>
                  </a:lnTo>
                  <a:cubicBezTo>
                    <a:pt x="644019" y="1468"/>
                    <a:pt x="612563" y="21385"/>
                    <a:pt x="605444" y="53072"/>
                  </a:cubicBezTo>
                  <a:lnTo>
                    <a:pt x="584242" y="147473"/>
                  </a:lnTo>
                  <a:cubicBezTo>
                    <a:pt x="578211" y="174316"/>
                    <a:pt x="554377" y="193389"/>
                    <a:pt x="526866" y="193389"/>
                  </a:cubicBezTo>
                  <a:lnTo>
                    <a:pt x="445523" y="193389"/>
                  </a:lnTo>
                  <a:cubicBezTo>
                    <a:pt x="407850" y="193389"/>
                    <a:pt x="379893" y="158458"/>
                    <a:pt x="388150" y="121699"/>
                  </a:cubicBezTo>
                  <a:lnTo>
                    <a:pt x="397335" y="80807"/>
                  </a:lnTo>
                  <a:cubicBezTo>
                    <a:pt x="404452" y="49120"/>
                    <a:pt x="384535" y="17664"/>
                    <a:pt x="352847" y="10548"/>
                  </a:cubicBezTo>
                  <a:lnTo>
                    <a:pt x="344114" y="8587"/>
                  </a:lnTo>
                  <a:cubicBezTo>
                    <a:pt x="312428" y="1468"/>
                    <a:pt x="280970" y="21385"/>
                    <a:pt x="273855" y="53072"/>
                  </a:cubicBezTo>
                  <a:lnTo>
                    <a:pt x="252650" y="147473"/>
                  </a:lnTo>
                  <a:cubicBezTo>
                    <a:pt x="246619" y="174316"/>
                    <a:pt x="222785" y="193389"/>
                    <a:pt x="195274" y="193389"/>
                  </a:cubicBezTo>
                  <a:lnTo>
                    <a:pt x="97396" y="193389"/>
                  </a:lnTo>
                  <a:cubicBezTo>
                    <a:pt x="64921" y="193389"/>
                    <a:pt x="38594" y="219716"/>
                    <a:pt x="38594" y="252192"/>
                  </a:cubicBezTo>
                  <a:lnTo>
                    <a:pt x="38594" y="261145"/>
                  </a:lnTo>
                  <a:cubicBezTo>
                    <a:pt x="38594" y="293621"/>
                    <a:pt x="64921" y="319948"/>
                    <a:pt x="97396" y="319948"/>
                  </a:cubicBezTo>
                  <a:lnTo>
                    <a:pt x="140430" y="319948"/>
                  </a:lnTo>
                  <a:cubicBezTo>
                    <a:pt x="178106" y="319948"/>
                    <a:pt x="206060" y="354881"/>
                    <a:pt x="197806" y="391638"/>
                  </a:cubicBezTo>
                  <a:lnTo>
                    <a:pt x="178167" y="479067"/>
                  </a:lnTo>
                  <a:cubicBezTo>
                    <a:pt x="172136" y="505911"/>
                    <a:pt x="148301" y="524984"/>
                    <a:pt x="120794" y="524984"/>
                  </a:cubicBezTo>
                  <a:lnTo>
                    <a:pt x="65949" y="524984"/>
                  </a:lnTo>
                  <a:cubicBezTo>
                    <a:pt x="33471" y="524984"/>
                    <a:pt x="7144" y="551311"/>
                    <a:pt x="7144" y="583786"/>
                  </a:cubicBezTo>
                  <a:lnTo>
                    <a:pt x="7144" y="592741"/>
                  </a:lnTo>
                  <a:cubicBezTo>
                    <a:pt x="7144" y="625215"/>
                    <a:pt x="33471" y="651543"/>
                    <a:pt x="65949" y="651543"/>
                  </a:cubicBezTo>
                  <a:lnTo>
                    <a:pt x="65949" y="651543"/>
                  </a:lnTo>
                  <a:cubicBezTo>
                    <a:pt x="103623" y="651543"/>
                    <a:pt x="131577" y="686473"/>
                    <a:pt x="123322" y="723232"/>
                  </a:cubicBezTo>
                  <a:lnTo>
                    <a:pt x="114137" y="764124"/>
                  </a:lnTo>
                  <a:cubicBezTo>
                    <a:pt x="107018" y="795811"/>
                    <a:pt x="126935" y="827267"/>
                    <a:pt x="158623" y="834386"/>
                  </a:cubicBezTo>
                  <a:lnTo>
                    <a:pt x="167358" y="836348"/>
                  </a:lnTo>
                  <a:cubicBezTo>
                    <a:pt x="199046" y="843464"/>
                    <a:pt x="230502" y="823547"/>
                    <a:pt x="237618" y="791863"/>
                  </a:cubicBezTo>
                  <a:lnTo>
                    <a:pt x="258823" y="697459"/>
                  </a:lnTo>
                  <a:cubicBezTo>
                    <a:pt x="264853" y="670615"/>
                    <a:pt x="288685" y="651543"/>
                    <a:pt x="316196" y="651543"/>
                  </a:cubicBezTo>
                  <a:lnTo>
                    <a:pt x="397541" y="651543"/>
                  </a:lnTo>
                  <a:cubicBezTo>
                    <a:pt x="435215" y="651543"/>
                    <a:pt x="463172" y="686473"/>
                    <a:pt x="454914" y="723232"/>
                  </a:cubicBezTo>
                  <a:lnTo>
                    <a:pt x="445729" y="764124"/>
                  </a:lnTo>
                  <a:cubicBezTo>
                    <a:pt x="438613" y="795811"/>
                    <a:pt x="458531" y="827267"/>
                    <a:pt x="490217" y="834386"/>
                  </a:cubicBezTo>
                  <a:lnTo>
                    <a:pt x="498954" y="836348"/>
                  </a:lnTo>
                  <a:cubicBezTo>
                    <a:pt x="530638" y="843464"/>
                    <a:pt x="562094" y="823547"/>
                    <a:pt x="569213" y="791859"/>
                  </a:cubicBezTo>
                  <a:lnTo>
                    <a:pt x="590415" y="697459"/>
                  </a:lnTo>
                  <a:cubicBezTo>
                    <a:pt x="596445" y="670619"/>
                    <a:pt x="620279" y="651543"/>
                    <a:pt x="647791" y="651543"/>
                  </a:cubicBezTo>
                  <a:lnTo>
                    <a:pt x="774142" y="651543"/>
                  </a:lnTo>
                  <a:cubicBezTo>
                    <a:pt x="806619" y="651543"/>
                    <a:pt x="832944" y="625215"/>
                    <a:pt x="832944" y="592741"/>
                  </a:cubicBezTo>
                  <a:lnTo>
                    <a:pt x="832944" y="583786"/>
                  </a:lnTo>
                  <a:cubicBezTo>
                    <a:pt x="832944" y="551311"/>
                    <a:pt x="806619" y="524984"/>
                    <a:pt x="774142" y="524984"/>
                  </a:cubicBezTo>
                  <a:lnTo>
                    <a:pt x="702632" y="524984"/>
                  </a:lnTo>
                  <a:cubicBezTo>
                    <a:pt x="664958" y="524984"/>
                    <a:pt x="637004" y="490054"/>
                    <a:pt x="645260" y="453294"/>
                  </a:cubicBezTo>
                  <a:lnTo>
                    <a:pt x="664898" y="365864"/>
                  </a:lnTo>
                  <a:cubicBezTo>
                    <a:pt x="670926" y="339023"/>
                    <a:pt x="694760" y="319948"/>
                    <a:pt x="722270" y="319948"/>
                  </a:cubicBezTo>
                  <a:lnTo>
                    <a:pt x="805591" y="319948"/>
                  </a:lnTo>
                  <a:cubicBezTo>
                    <a:pt x="838067" y="319948"/>
                    <a:pt x="864394" y="293621"/>
                    <a:pt x="864394" y="261145"/>
                  </a:cubicBezTo>
                </a:path>
              </a:pathLst>
            </a:custGeom>
            <a:solidFill>
              <a:schemeClr val="accent3"/>
            </a:solidFill>
            <a:ln w="7937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Tree>
    <p:extLst>
      <p:ext uri="{BB962C8B-B14F-4D97-AF65-F5344CB8AC3E}">
        <p14:creationId xmlns:p14="http://schemas.microsoft.com/office/powerpoint/2010/main" val="1931323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69A6E-11B3-4BCA-B557-09DF118F8DCB}"/>
              </a:ext>
            </a:extLst>
          </p:cNvPr>
          <p:cNvSpPr>
            <a:spLocks noGrp="1"/>
          </p:cNvSpPr>
          <p:nvPr>
            <p:ph type="title"/>
          </p:nvPr>
        </p:nvSpPr>
        <p:spPr>
          <a:xfrm>
            <a:off x="1534696" y="766869"/>
            <a:ext cx="9520158" cy="553764"/>
          </a:xfrm>
        </p:spPr>
        <p:txBody>
          <a:bodyPr/>
          <a:lstStyle/>
          <a:p>
            <a:r>
              <a:rPr lang="en-US" dirty="0"/>
              <a:t>    </a:t>
            </a:r>
            <a:r>
              <a:rPr lang="en-US" b="1" dirty="0"/>
              <a:t>Compute Similarity</a:t>
            </a:r>
            <a:endParaRPr lang="en-IN" b="1" dirty="0"/>
          </a:p>
        </p:txBody>
      </p:sp>
      <p:sp>
        <p:nvSpPr>
          <p:cNvPr id="5" name="Content Placeholder 2">
            <a:extLst>
              <a:ext uri="{FF2B5EF4-FFF2-40B4-BE49-F238E27FC236}">
                <a16:creationId xmlns:a16="http://schemas.microsoft.com/office/drawing/2014/main" id="{3BB9464A-1BC9-4F81-91B9-BE9453E8D0E5}"/>
              </a:ext>
            </a:extLst>
          </p:cNvPr>
          <p:cNvSpPr txBox="1">
            <a:spLocks/>
          </p:cNvSpPr>
          <p:nvPr/>
        </p:nvSpPr>
        <p:spPr>
          <a:xfrm>
            <a:off x="1534696" y="1358284"/>
            <a:ext cx="9520158" cy="417908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To compute the cosine similarities among the entities </a:t>
            </a:r>
          </a:p>
          <a:p>
            <a:r>
              <a:rPr lang="en-US" dirty="0"/>
              <a:t>We have make the inverted index where if the entity is present it will add 1 to the vector else add 0 if it is absent.</a:t>
            </a:r>
            <a:endParaRPr lang="en-IN" dirty="0"/>
          </a:p>
        </p:txBody>
      </p:sp>
      <p:pic>
        <p:nvPicPr>
          <p:cNvPr id="8" name="Picture 7">
            <a:extLst>
              <a:ext uri="{FF2B5EF4-FFF2-40B4-BE49-F238E27FC236}">
                <a16:creationId xmlns:a16="http://schemas.microsoft.com/office/drawing/2014/main" id="{CC97452C-6742-4C3B-B7F0-2C32F676D6E6}"/>
              </a:ext>
            </a:extLst>
          </p:cNvPr>
          <p:cNvPicPr>
            <a:picLocks noChangeAspect="1"/>
          </p:cNvPicPr>
          <p:nvPr/>
        </p:nvPicPr>
        <p:blipFill>
          <a:blip r:embed="rId2"/>
          <a:stretch>
            <a:fillRect/>
          </a:stretch>
        </p:blipFill>
        <p:spPr>
          <a:xfrm>
            <a:off x="1715692" y="3279398"/>
            <a:ext cx="9232777" cy="923277"/>
          </a:xfrm>
          <a:prstGeom prst="rect">
            <a:avLst/>
          </a:prstGeom>
        </p:spPr>
      </p:pic>
      <p:sp>
        <p:nvSpPr>
          <p:cNvPr id="9" name="Twitter Icon" descr="Twitter Icon">
            <a:extLst>
              <a:ext uri="{FF2B5EF4-FFF2-40B4-BE49-F238E27FC236}">
                <a16:creationId xmlns:a16="http://schemas.microsoft.com/office/drawing/2014/main" id="{0BEEC010-E8B5-4002-87CF-0F1D0C1C0F6F}"/>
              </a:ext>
            </a:extLst>
          </p:cNvPr>
          <p:cNvSpPr>
            <a:spLocks/>
          </p:cNvSpPr>
          <p:nvPr/>
        </p:nvSpPr>
        <p:spPr bwMode="auto">
          <a:xfrm>
            <a:off x="458813" y="489562"/>
            <a:ext cx="908348" cy="753312"/>
          </a:xfrm>
          <a:custGeom>
            <a:avLst/>
            <a:gdLst>
              <a:gd name="T0" fmla="*/ 686 w 686"/>
              <a:gd name="T1" fmla="*/ 66 h 558"/>
              <a:gd name="T2" fmla="*/ 605 w 686"/>
              <a:gd name="T3" fmla="*/ 89 h 558"/>
              <a:gd name="T4" fmla="*/ 667 w 686"/>
              <a:gd name="T5" fmla="*/ 11 h 558"/>
              <a:gd name="T6" fmla="*/ 578 w 686"/>
              <a:gd name="T7" fmla="*/ 45 h 558"/>
              <a:gd name="T8" fmla="*/ 475 w 686"/>
              <a:gd name="T9" fmla="*/ 0 h 558"/>
              <a:gd name="T10" fmla="*/ 334 w 686"/>
              <a:gd name="T11" fmla="*/ 141 h 558"/>
              <a:gd name="T12" fmla="*/ 338 w 686"/>
              <a:gd name="T13" fmla="*/ 173 h 558"/>
              <a:gd name="T14" fmla="*/ 48 w 686"/>
              <a:gd name="T15" fmla="*/ 26 h 558"/>
              <a:gd name="T16" fmla="*/ 29 w 686"/>
              <a:gd name="T17" fmla="*/ 97 h 558"/>
              <a:gd name="T18" fmla="*/ 91 w 686"/>
              <a:gd name="T19" fmla="*/ 214 h 558"/>
              <a:gd name="T20" fmla="*/ 28 w 686"/>
              <a:gd name="T21" fmla="*/ 197 h 558"/>
              <a:gd name="T22" fmla="*/ 28 w 686"/>
              <a:gd name="T23" fmla="*/ 198 h 558"/>
              <a:gd name="T24" fmla="*/ 140 w 686"/>
              <a:gd name="T25" fmla="*/ 336 h 558"/>
              <a:gd name="T26" fmla="*/ 103 w 686"/>
              <a:gd name="T27" fmla="*/ 341 h 558"/>
              <a:gd name="T28" fmla="*/ 77 w 686"/>
              <a:gd name="T29" fmla="*/ 339 h 558"/>
              <a:gd name="T30" fmla="*/ 208 w 686"/>
              <a:gd name="T31" fmla="*/ 436 h 558"/>
              <a:gd name="T32" fmla="*/ 34 w 686"/>
              <a:gd name="T33" fmla="*/ 497 h 558"/>
              <a:gd name="T34" fmla="*/ 0 w 686"/>
              <a:gd name="T35" fmla="*/ 495 h 558"/>
              <a:gd name="T36" fmla="*/ 216 w 686"/>
              <a:gd name="T37" fmla="*/ 558 h 558"/>
              <a:gd name="T38" fmla="*/ 616 w 686"/>
              <a:gd name="T39" fmla="*/ 158 h 558"/>
              <a:gd name="T40" fmla="*/ 616 w 686"/>
              <a:gd name="T41" fmla="*/ 139 h 558"/>
              <a:gd name="T42" fmla="*/ 686 w 686"/>
              <a:gd name="T43" fmla="*/ 6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6" h="558">
                <a:moveTo>
                  <a:pt x="686" y="66"/>
                </a:moveTo>
                <a:cubicBezTo>
                  <a:pt x="661" y="78"/>
                  <a:pt x="634" y="85"/>
                  <a:pt x="605" y="89"/>
                </a:cubicBezTo>
                <a:cubicBezTo>
                  <a:pt x="634" y="71"/>
                  <a:pt x="657" y="44"/>
                  <a:pt x="667" y="11"/>
                </a:cubicBezTo>
                <a:cubicBezTo>
                  <a:pt x="640" y="27"/>
                  <a:pt x="610" y="39"/>
                  <a:pt x="578" y="45"/>
                </a:cubicBezTo>
                <a:cubicBezTo>
                  <a:pt x="552" y="18"/>
                  <a:pt x="515" y="0"/>
                  <a:pt x="475" y="0"/>
                </a:cubicBezTo>
                <a:cubicBezTo>
                  <a:pt x="397" y="0"/>
                  <a:pt x="334" y="64"/>
                  <a:pt x="334" y="141"/>
                </a:cubicBezTo>
                <a:cubicBezTo>
                  <a:pt x="334" y="152"/>
                  <a:pt x="335" y="163"/>
                  <a:pt x="338" y="173"/>
                </a:cubicBezTo>
                <a:cubicBezTo>
                  <a:pt x="221" y="167"/>
                  <a:pt x="117" y="111"/>
                  <a:pt x="48" y="26"/>
                </a:cubicBezTo>
                <a:cubicBezTo>
                  <a:pt x="36" y="47"/>
                  <a:pt x="29" y="71"/>
                  <a:pt x="29" y="97"/>
                </a:cubicBezTo>
                <a:cubicBezTo>
                  <a:pt x="29" y="146"/>
                  <a:pt x="54" y="189"/>
                  <a:pt x="91" y="214"/>
                </a:cubicBezTo>
                <a:cubicBezTo>
                  <a:pt x="68" y="213"/>
                  <a:pt x="47" y="207"/>
                  <a:pt x="28" y="197"/>
                </a:cubicBezTo>
                <a:cubicBezTo>
                  <a:pt x="28" y="197"/>
                  <a:pt x="28" y="198"/>
                  <a:pt x="28" y="198"/>
                </a:cubicBezTo>
                <a:cubicBezTo>
                  <a:pt x="28" y="267"/>
                  <a:pt x="76" y="323"/>
                  <a:pt x="140" y="336"/>
                </a:cubicBezTo>
                <a:cubicBezTo>
                  <a:pt x="129" y="340"/>
                  <a:pt x="116" y="341"/>
                  <a:pt x="103" y="341"/>
                </a:cubicBezTo>
                <a:cubicBezTo>
                  <a:pt x="94" y="341"/>
                  <a:pt x="85" y="340"/>
                  <a:pt x="77" y="339"/>
                </a:cubicBezTo>
                <a:cubicBezTo>
                  <a:pt x="95" y="395"/>
                  <a:pt x="147" y="435"/>
                  <a:pt x="208" y="436"/>
                </a:cubicBezTo>
                <a:cubicBezTo>
                  <a:pt x="160" y="474"/>
                  <a:pt x="100" y="497"/>
                  <a:pt x="34" y="497"/>
                </a:cubicBezTo>
                <a:cubicBezTo>
                  <a:pt x="22" y="497"/>
                  <a:pt x="11" y="496"/>
                  <a:pt x="0" y="495"/>
                </a:cubicBezTo>
                <a:cubicBezTo>
                  <a:pt x="62" y="535"/>
                  <a:pt x="136" y="558"/>
                  <a:pt x="216" y="558"/>
                </a:cubicBezTo>
                <a:cubicBezTo>
                  <a:pt x="475" y="558"/>
                  <a:pt x="616" y="344"/>
                  <a:pt x="616" y="158"/>
                </a:cubicBezTo>
                <a:cubicBezTo>
                  <a:pt x="616" y="151"/>
                  <a:pt x="616" y="145"/>
                  <a:pt x="616" y="139"/>
                </a:cubicBezTo>
                <a:cubicBezTo>
                  <a:pt x="643" y="119"/>
                  <a:pt x="667" y="95"/>
                  <a:pt x="686" y="66"/>
                </a:cubicBezTo>
                <a:close/>
              </a:path>
            </a:pathLst>
          </a:custGeom>
          <a:solidFill>
            <a:srgbClr val="2AA9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0" name="Group 9" descr="hashtag icon inside chat bubble">
            <a:extLst>
              <a:ext uri="{FF2B5EF4-FFF2-40B4-BE49-F238E27FC236}">
                <a16:creationId xmlns:a16="http://schemas.microsoft.com/office/drawing/2014/main" id="{867AC0A1-9623-48C2-82BD-69C6D991D02C}"/>
              </a:ext>
            </a:extLst>
          </p:cNvPr>
          <p:cNvGrpSpPr/>
          <p:nvPr/>
        </p:nvGrpSpPr>
        <p:grpSpPr>
          <a:xfrm>
            <a:off x="1416866" y="738338"/>
            <a:ext cx="582930" cy="582295"/>
            <a:chOff x="0" y="0"/>
            <a:chExt cx="2806873" cy="2806873"/>
          </a:xfrm>
        </p:grpSpPr>
        <p:sp>
          <p:nvSpPr>
            <p:cNvPr id="11" name="Freeform: Shape 10">
              <a:extLst>
                <a:ext uri="{FF2B5EF4-FFF2-40B4-BE49-F238E27FC236}">
                  <a16:creationId xmlns:a16="http://schemas.microsoft.com/office/drawing/2014/main" id="{66B445A4-26EF-4C71-BB01-766FC693F512}"/>
                </a:ext>
              </a:extLst>
            </p:cNvPr>
            <p:cNvSpPr/>
            <p:nvPr/>
          </p:nvSpPr>
          <p:spPr>
            <a:xfrm rot="2700000">
              <a:off x="0" y="0"/>
              <a:ext cx="2806873" cy="2806873"/>
            </a:xfrm>
            <a:custGeom>
              <a:avLst/>
              <a:gdLst>
                <a:gd name="connsiteX0" fmla="*/ 107372 w 2806873"/>
                <a:gd name="connsiteY0" fmla="*/ 1144218 h 2806873"/>
                <a:gd name="connsiteX1" fmla="*/ 1144217 w 2806873"/>
                <a:gd name="connsiteY1" fmla="*/ 107372 h 2806873"/>
                <a:gd name="connsiteX2" fmla="*/ 1662655 w 2806873"/>
                <a:gd name="connsiteY2" fmla="*/ 107372 h 2806873"/>
                <a:gd name="connsiteX3" fmla="*/ 2699501 w 2806873"/>
                <a:gd name="connsiteY3" fmla="*/ 1144218 h 2806873"/>
                <a:gd name="connsiteX4" fmla="*/ 2699501 w 2806873"/>
                <a:gd name="connsiteY4" fmla="*/ 1662656 h 2806873"/>
                <a:gd name="connsiteX5" fmla="*/ 2188970 w 2806873"/>
                <a:gd name="connsiteY5" fmla="*/ 2173187 h 2806873"/>
                <a:gd name="connsiteX6" fmla="*/ 2188970 w 2806873"/>
                <a:gd name="connsiteY6" fmla="*/ 2521352 h 2806873"/>
                <a:gd name="connsiteX7" fmla="*/ 2083578 w 2806873"/>
                <a:gd name="connsiteY7" fmla="*/ 2626744 h 2806873"/>
                <a:gd name="connsiteX8" fmla="*/ 1735413 w 2806873"/>
                <a:gd name="connsiteY8" fmla="*/ 2626744 h 2806873"/>
                <a:gd name="connsiteX9" fmla="*/ 1662655 w 2806873"/>
                <a:gd name="connsiteY9" fmla="*/ 2699501 h 2806873"/>
                <a:gd name="connsiteX10" fmla="*/ 1144217 w 2806873"/>
                <a:gd name="connsiteY10" fmla="*/ 2699501 h 2806873"/>
                <a:gd name="connsiteX11" fmla="*/ 107372 w 2806873"/>
                <a:gd name="connsiteY11" fmla="*/ 1662656 h 2806873"/>
                <a:gd name="connsiteX12" fmla="*/ 107372 w 2806873"/>
                <a:gd name="connsiteY12" fmla="*/ 1144218 h 2806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6873" h="2806873">
                  <a:moveTo>
                    <a:pt x="107372" y="1144218"/>
                  </a:moveTo>
                  <a:lnTo>
                    <a:pt x="1144217" y="107372"/>
                  </a:lnTo>
                  <a:cubicBezTo>
                    <a:pt x="1287380" y="-35791"/>
                    <a:pt x="1519492" y="-35791"/>
                    <a:pt x="1662655" y="107372"/>
                  </a:cubicBezTo>
                  <a:lnTo>
                    <a:pt x="2699501" y="1144218"/>
                  </a:lnTo>
                  <a:cubicBezTo>
                    <a:pt x="2842664" y="1287381"/>
                    <a:pt x="2842664" y="1519493"/>
                    <a:pt x="2699501" y="1662656"/>
                  </a:cubicBezTo>
                  <a:lnTo>
                    <a:pt x="2188970" y="2173187"/>
                  </a:lnTo>
                  <a:lnTo>
                    <a:pt x="2188970" y="2521352"/>
                  </a:lnTo>
                  <a:cubicBezTo>
                    <a:pt x="2188970" y="2579558"/>
                    <a:pt x="2141784" y="2626744"/>
                    <a:pt x="2083578" y="2626744"/>
                  </a:cubicBezTo>
                  <a:lnTo>
                    <a:pt x="1735413" y="2626744"/>
                  </a:lnTo>
                  <a:lnTo>
                    <a:pt x="1662655" y="2699501"/>
                  </a:lnTo>
                  <a:cubicBezTo>
                    <a:pt x="1519492" y="2842664"/>
                    <a:pt x="1287380" y="2842664"/>
                    <a:pt x="1144217" y="2699501"/>
                  </a:cubicBezTo>
                  <a:lnTo>
                    <a:pt x="107372" y="1662656"/>
                  </a:lnTo>
                  <a:cubicBezTo>
                    <a:pt x="-35791" y="1519493"/>
                    <a:pt x="-35791" y="1287381"/>
                    <a:pt x="107372" y="1144218"/>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 name="Graphic 7">
              <a:extLst>
                <a:ext uri="{FF2B5EF4-FFF2-40B4-BE49-F238E27FC236}">
                  <a16:creationId xmlns:a16="http://schemas.microsoft.com/office/drawing/2014/main" id="{20782430-4D31-4957-871A-3D498117474C}"/>
                </a:ext>
              </a:extLst>
            </p:cNvPr>
            <p:cNvSpPr/>
            <p:nvPr/>
          </p:nvSpPr>
          <p:spPr>
            <a:xfrm>
              <a:off x="836072" y="834052"/>
              <a:ext cx="1205615" cy="1165141"/>
            </a:xfrm>
            <a:custGeom>
              <a:avLst/>
              <a:gdLst>
                <a:gd name="connsiteX0" fmla="*/ 452386 w 866775"/>
                <a:gd name="connsiteY0" fmla="*/ 524984 h 838200"/>
                <a:gd name="connsiteX1" fmla="*/ 371040 w 866775"/>
                <a:gd name="connsiteY1" fmla="*/ 524984 h 838200"/>
                <a:gd name="connsiteX2" fmla="*/ 313668 w 866775"/>
                <a:gd name="connsiteY2" fmla="*/ 453294 h 838200"/>
                <a:gd name="connsiteX3" fmla="*/ 333306 w 866775"/>
                <a:gd name="connsiteY3" fmla="*/ 365864 h 838200"/>
                <a:gd name="connsiteX4" fmla="*/ 390678 w 866775"/>
                <a:gd name="connsiteY4" fmla="*/ 319948 h 838200"/>
                <a:gd name="connsiteX5" fmla="*/ 472025 w 866775"/>
                <a:gd name="connsiteY5" fmla="*/ 319948 h 838200"/>
                <a:gd name="connsiteX6" fmla="*/ 529398 w 866775"/>
                <a:gd name="connsiteY6" fmla="*/ 391638 h 838200"/>
                <a:gd name="connsiteX7" fmla="*/ 509759 w 866775"/>
                <a:gd name="connsiteY7" fmla="*/ 479067 h 838200"/>
                <a:gd name="connsiteX8" fmla="*/ 452386 w 866775"/>
                <a:gd name="connsiteY8" fmla="*/ 524984 h 838200"/>
                <a:gd name="connsiteX9" fmla="*/ 864394 w 866775"/>
                <a:gd name="connsiteY9" fmla="*/ 261145 h 838200"/>
                <a:gd name="connsiteX10" fmla="*/ 864394 w 866775"/>
                <a:gd name="connsiteY10" fmla="*/ 252192 h 838200"/>
                <a:gd name="connsiteX11" fmla="*/ 805591 w 866775"/>
                <a:gd name="connsiteY11" fmla="*/ 193389 h 838200"/>
                <a:gd name="connsiteX12" fmla="*/ 777115 w 866775"/>
                <a:gd name="connsiteY12" fmla="*/ 193389 h 838200"/>
                <a:gd name="connsiteX13" fmla="*/ 719742 w 866775"/>
                <a:gd name="connsiteY13" fmla="*/ 121699 h 838200"/>
                <a:gd name="connsiteX14" fmla="*/ 728927 w 866775"/>
                <a:gd name="connsiteY14" fmla="*/ 80807 h 838200"/>
                <a:gd name="connsiteX15" fmla="*/ 684439 w 866775"/>
                <a:gd name="connsiteY15" fmla="*/ 10548 h 838200"/>
                <a:gd name="connsiteX16" fmla="*/ 675704 w 866775"/>
                <a:gd name="connsiteY16" fmla="*/ 8587 h 838200"/>
                <a:gd name="connsiteX17" fmla="*/ 605444 w 866775"/>
                <a:gd name="connsiteY17" fmla="*/ 53072 h 838200"/>
                <a:gd name="connsiteX18" fmla="*/ 584242 w 866775"/>
                <a:gd name="connsiteY18" fmla="*/ 147473 h 838200"/>
                <a:gd name="connsiteX19" fmla="*/ 526866 w 866775"/>
                <a:gd name="connsiteY19" fmla="*/ 193389 h 838200"/>
                <a:gd name="connsiteX20" fmla="*/ 445523 w 866775"/>
                <a:gd name="connsiteY20" fmla="*/ 193389 h 838200"/>
                <a:gd name="connsiteX21" fmla="*/ 388150 w 866775"/>
                <a:gd name="connsiteY21" fmla="*/ 121699 h 838200"/>
                <a:gd name="connsiteX22" fmla="*/ 397335 w 866775"/>
                <a:gd name="connsiteY22" fmla="*/ 80807 h 838200"/>
                <a:gd name="connsiteX23" fmla="*/ 352847 w 866775"/>
                <a:gd name="connsiteY23" fmla="*/ 10548 h 838200"/>
                <a:gd name="connsiteX24" fmla="*/ 344114 w 866775"/>
                <a:gd name="connsiteY24" fmla="*/ 8587 h 838200"/>
                <a:gd name="connsiteX25" fmla="*/ 273855 w 866775"/>
                <a:gd name="connsiteY25" fmla="*/ 53072 h 838200"/>
                <a:gd name="connsiteX26" fmla="*/ 252650 w 866775"/>
                <a:gd name="connsiteY26" fmla="*/ 147473 h 838200"/>
                <a:gd name="connsiteX27" fmla="*/ 195274 w 866775"/>
                <a:gd name="connsiteY27" fmla="*/ 193389 h 838200"/>
                <a:gd name="connsiteX28" fmla="*/ 97396 w 866775"/>
                <a:gd name="connsiteY28" fmla="*/ 193389 h 838200"/>
                <a:gd name="connsiteX29" fmla="*/ 38594 w 866775"/>
                <a:gd name="connsiteY29" fmla="*/ 252192 h 838200"/>
                <a:gd name="connsiteX30" fmla="*/ 38594 w 866775"/>
                <a:gd name="connsiteY30" fmla="*/ 261145 h 838200"/>
                <a:gd name="connsiteX31" fmla="*/ 97396 w 866775"/>
                <a:gd name="connsiteY31" fmla="*/ 319948 h 838200"/>
                <a:gd name="connsiteX32" fmla="*/ 140430 w 866775"/>
                <a:gd name="connsiteY32" fmla="*/ 319948 h 838200"/>
                <a:gd name="connsiteX33" fmla="*/ 197806 w 866775"/>
                <a:gd name="connsiteY33" fmla="*/ 391638 h 838200"/>
                <a:gd name="connsiteX34" fmla="*/ 178167 w 866775"/>
                <a:gd name="connsiteY34" fmla="*/ 479067 h 838200"/>
                <a:gd name="connsiteX35" fmla="*/ 120794 w 866775"/>
                <a:gd name="connsiteY35" fmla="*/ 524984 h 838200"/>
                <a:gd name="connsiteX36" fmla="*/ 65949 w 866775"/>
                <a:gd name="connsiteY36" fmla="*/ 524984 h 838200"/>
                <a:gd name="connsiteX37" fmla="*/ 7144 w 866775"/>
                <a:gd name="connsiteY37" fmla="*/ 583786 h 838200"/>
                <a:gd name="connsiteX38" fmla="*/ 7144 w 866775"/>
                <a:gd name="connsiteY38" fmla="*/ 592741 h 838200"/>
                <a:gd name="connsiteX39" fmla="*/ 65949 w 866775"/>
                <a:gd name="connsiteY39" fmla="*/ 651543 h 838200"/>
                <a:gd name="connsiteX40" fmla="*/ 65949 w 866775"/>
                <a:gd name="connsiteY40" fmla="*/ 651543 h 838200"/>
                <a:gd name="connsiteX41" fmla="*/ 123322 w 866775"/>
                <a:gd name="connsiteY41" fmla="*/ 723232 h 838200"/>
                <a:gd name="connsiteX42" fmla="*/ 114137 w 866775"/>
                <a:gd name="connsiteY42" fmla="*/ 764124 h 838200"/>
                <a:gd name="connsiteX43" fmla="*/ 158623 w 866775"/>
                <a:gd name="connsiteY43" fmla="*/ 834386 h 838200"/>
                <a:gd name="connsiteX44" fmla="*/ 167358 w 866775"/>
                <a:gd name="connsiteY44" fmla="*/ 836348 h 838200"/>
                <a:gd name="connsiteX45" fmla="*/ 237618 w 866775"/>
                <a:gd name="connsiteY45" fmla="*/ 791863 h 838200"/>
                <a:gd name="connsiteX46" fmla="*/ 258823 w 866775"/>
                <a:gd name="connsiteY46" fmla="*/ 697459 h 838200"/>
                <a:gd name="connsiteX47" fmla="*/ 316196 w 866775"/>
                <a:gd name="connsiteY47" fmla="*/ 651543 h 838200"/>
                <a:gd name="connsiteX48" fmla="*/ 397541 w 866775"/>
                <a:gd name="connsiteY48" fmla="*/ 651543 h 838200"/>
                <a:gd name="connsiteX49" fmla="*/ 454914 w 866775"/>
                <a:gd name="connsiteY49" fmla="*/ 723232 h 838200"/>
                <a:gd name="connsiteX50" fmla="*/ 445729 w 866775"/>
                <a:gd name="connsiteY50" fmla="*/ 764124 h 838200"/>
                <a:gd name="connsiteX51" fmla="*/ 490217 w 866775"/>
                <a:gd name="connsiteY51" fmla="*/ 834386 h 838200"/>
                <a:gd name="connsiteX52" fmla="*/ 498954 w 866775"/>
                <a:gd name="connsiteY52" fmla="*/ 836348 h 838200"/>
                <a:gd name="connsiteX53" fmla="*/ 569213 w 866775"/>
                <a:gd name="connsiteY53" fmla="*/ 791859 h 838200"/>
                <a:gd name="connsiteX54" fmla="*/ 590415 w 866775"/>
                <a:gd name="connsiteY54" fmla="*/ 697459 h 838200"/>
                <a:gd name="connsiteX55" fmla="*/ 647791 w 866775"/>
                <a:gd name="connsiteY55" fmla="*/ 651543 h 838200"/>
                <a:gd name="connsiteX56" fmla="*/ 774142 w 866775"/>
                <a:gd name="connsiteY56" fmla="*/ 651543 h 838200"/>
                <a:gd name="connsiteX57" fmla="*/ 832944 w 866775"/>
                <a:gd name="connsiteY57" fmla="*/ 592741 h 838200"/>
                <a:gd name="connsiteX58" fmla="*/ 832944 w 866775"/>
                <a:gd name="connsiteY58" fmla="*/ 583786 h 838200"/>
                <a:gd name="connsiteX59" fmla="*/ 774142 w 866775"/>
                <a:gd name="connsiteY59" fmla="*/ 524984 h 838200"/>
                <a:gd name="connsiteX60" fmla="*/ 702632 w 866775"/>
                <a:gd name="connsiteY60" fmla="*/ 524984 h 838200"/>
                <a:gd name="connsiteX61" fmla="*/ 645260 w 866775"/>
                <a:gd name="connsiteY61" fmla="*/ 453294 h 838200"/>
                <a:gd name="connsiteX62" fmla="*/ 664898 w 866775"/>
                <a:gd name="connsiteY62" fmla="*/ 365864 h 838200"/>
                <a:gd name="connsiteX63" fmla="*/ 722270 w 866775"/>
                <a:gd name="connsiteY63" fmla="*/ 319948 h 838200"/>
                <a:gd name="connsiteX64" fmla="*/ 805591 w 866775"/>
                <a:gd name="connsiteY64" fmla="*/ 319948 h 838200"/>
                <a:gd name="connsiteX65" fmla="*/ 864394 w 866775"/>
                <a:gd name="connsiteY65" fmla="*/ 261145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866775" h="838200">
                  <a:moveTo>
                    <a:pt x="452386" y="524984"/>
                  </a:moveTo>
                  <a:lnTo>
                    <a:pt x="371040" y="524984"/>
                  </a:lnTo>
                  <a:cubicBezTo>
                    <a:pt x="333366" y="524984"/>
                    <a:pt x="305410" y="490054"/>
                    <a:pt x="313668" y="453294"/>
                  </a:cubicBezTo>
                  <a:lnTo>
                    <a:pt x="333306" y="365864"/>
                  </a:lnTo>
                  <a:cubicBezTo>
                    <a:pt x="339334" y="339023"/>
                    <a:pt x="363168" y="319948"/>
                    <a:pt x="390678" y="319948"/>
                  </a:cubicBezTo>
                  <a:lnTo>
                    <a:pt x="472025" y="319948"/>
                  </a:lnTo>
                  <a:cubicBezTo>
                    <a:pt x="509698" y="319948"/>
                    <a:pt x="537652" y="354881"/>
                    <a:pt x="529398" y="391638"/>
                  </a:cubicBezTo>
                  <a:lnTo>
                    <a:pt x="509759" y="479067"/>
                  </a:lnTo>
                  <a:cubicBezTo>
                    <a:pt x="503732" y="505908"/>
                    <a:pt x="479897" y="524984"/>
                    <a:pt x="452386" y="524984"/>
                  </a:cubicBezTo>
                  <a:moveTo>
                    <a:pt x="864394" y="261145"/>
                  </a:moveTo>
                  <a:lnTo>
                    <a:pt x="864394" y="252192"/>
                  </a:lnTo>
                  <a:cubicBezTo>
                    <a:pt x="864394" y="219716"/>
                    <a:pt x="838067" y="193389"/>
                    <a:pt x="805591" y="193389"/>
                  </a:cubicBezTo>
                  <a:lnTo>
                    <a:pt x="777115" y="193389"/>
                  </a:lnTo>
                  <a:cubicBezTo>
                    <a:pt x="739442" y="193389"/>
                    <a:pt x="711485" y="158458"/>
                    <a:pt x="719742" y="121699"/>
                  </a:cubicBezTo>
                  <a:lnTo>
                    <a:pt x="728927" y="80807"/>
                  </a:lnTo>
                  <a:cubicBezTo>
                    <a:pt x="736043" y="49120"/>
                    <a:pt x="716127" y="17664"/>
                    <a:pt x="684439" y="10548"/>
                  </a:cubicBezTo>
                  <a:lnTo>
                    <a:pt x="675704" y="8587"/>
                  </a:lnTo>
                  <a:cubicBezTo>
                    <a:pt x="644019" y="1468"/>
                    <a:pt x="612563" y="21385"/>
                    <a:pt x="605444" y="53072"/>
                  </a:cubicBezTo>
                  <a:lnTo>
                    <a:pt x="584242" y="147473"/>
                  </a:lnTo>
                  <a:cubicBezTo>
                    <a:pt x="578211" y="174316"/>
                    <a:pt x="554377" y="193389"/>
                    <a:pt x="526866" y="193389"/>
                  </a:cubicBezTo>
                  <a:lnTo>
                    <a:pt x="445523" y="193389"/>
                  </a:lnTo>
                  <a:cubicBezTo>
                    <a:pt x="407850" y="193389"/>
                    <a:pt x="379893" y="158458"/>
                    <a:pt x="388150" y="121699"/>
                  </a:cubicBezTo>
                  <a:lnTo>
                    <a:pt x="397335" y="80807"/>
                  </a:lnTo>
                  <a:cubicBezTo>
                    <a:pt x="404452" y="49120"/>
                    <a:pt x="384535" y="17664"/>
                    <a:pt x="352847" y="10548"/>
                  </a:cubicBezTo>
                  <a:lnTo>
                    <a:pt x="344114" y="8587"/>
                  </a:lnTo>
                  <a:cubicBezTo>
                    <a:pt x="312428" y="1468"/>
                    <a:pt x="280970" y="21385"/>
                    <a:pt x="273855" y="53072"/>
                  </a:cubicBezTo>
                  <a:lnTo>
                    <a:pt x="252650" y="147473"/>
                  </a:lnTo>
                  <a:cubicBezTo>
                    <a:pt x="246619" y="174316"/>
                    <a:pt x="222785" y="193389"/>
                    <a:pt x="195274" y="193389"/>
                  </a:cubicBezTo>
                  <a:lnTo>
                    <a:pt x="97396" y="193389"/>
                  </a:lnTo>
                  <a:cubicBezTo>
                    <a:pt x="64921" y="193389"/>
                    <a:pt x="38594" y="219716"/>
                    <a:pt x="38594" y="252192"/>
                  </a:cubicBezTo>
                  <a:lnTo>
                    <a:pt x="38594" y="261145"/>
                  </a:lnTo>
                  <a:cubicBezTo>
                    <a:pt x="38594" y="293621"/>
                    <a:pt x="64921" y="319948"/>
                    <a:pt x="97396" y="319948"/>
                  </a:cubicBezTo>
                  <a:lnTo>
                    <a:pt x="140430" y="319948"/>
                  </a:lnTo>
                  <a:cubicBezTo>
                    <a:pt x="178106" y="319948"/>
                    <a:pt x="206060" y="354881"/>
                    <a:pt x="197806" y="391638"/>
                  </a:cubicBezTo>
                  <a:lnTo>
                    <a:pt x="178167" y="479067"/>
                  </a:lnTo>
                  <a:cubicBezTo>
                    <a:pt x="172136" y="505911"/>
                    <a:pt x="148301" y="524984"/>
                    <a:pt x="120794" y="524984"/>
                  </a:cubicBezTo>
                  <a:lnTo>
                    <a:pt x="65949" y="524984"/>
                  </a:lnTo>
                  <a:cubicBezTo>
                    <a:pt x="33471" y="524984"/>
                    <a:pt x="7144" y="551311"/>
                    <a:pt x="7144" y="583786"/>
                  </a:cubicBezTo>
                  <a:lnTo>
                    <a:pt x="7144" y="592741"/>
                  </a:lnTo>
                  <a:cubicBezTo>
                    <a:pt x="7144" y="625215"/>
                    <a:pt x="33471" y="651543"/>
                    <a:pt x="65949" y="651543"/>
                  </a:cubicBezTo>
                  <a:lnTo>
                    <a:pt x="65949" y="651543"/>
                  </a:lnTo>
                  <a:cubicBezTo>
                    <a:pt x="103623" y="651543"/>
                    <a:pt x="131577" y="686473"/>
                    <a:pt x="123322" y="723232"/>
                  </a:cubicBezTo>
                  <a:lnTo>
                    <a:pt x="114137" y="764124"/>
                  </a:lnTo>
                  <a:cubicBezTo>
                    <a:pt x="107018" y="795811"/>
                    <a:pt x="126935" y="827267"/>
                    <a:pt x="158623" y="834386"/>
                  </a:cubicBezTo>
                  <a:lnTo>
                    <a:pt x="167358" y="836348"/>
                  </a:lnTo>
                  <a:cubicBezTo>
                    <a:pt x="199046" y="843464"/>
                    <a:pt x="230502" y="823547"/>
                    <a:pt x="237618" y="791863"/>
                  </a:cubicBezTo>
                  <a:lnTo>
                    <a:pt x="258823" y="697459"/>
                  </a:lnTo>
                  <a:cubicBezTo>
                    <a:pt x="264853" y="670615"/>
                    <a:pt x="288685" y="651543"/>
                    <a:pt x="316196" y="651543"/>
                  </a:cubicBezTo>
                  <a:lnTo>
                    <a:pt x="397541" y="651543"/>
                  </a:lnTo>
                  <a:cubicBezTo>
                    <a:pt x="435215" y="651543"/>
                    <a:pt x="463172" y="686473"/>
                    <a:pt x="454914" y="723232"/>
                  </a:cubicBezTo>
                  <a:lnTo>
                    <a:pt x="445729" y="764124"/>
                  </a:lnTo>
                  <a:cubicBezTo>
                    <a:pt x="438613" y="795811"/>
                    <a:pt x="458531" y="827267"/>
                    <a:pt x="490217" y="834386"/>
                  </a:cubicBezTo>
                  <a:lnTo>
                    <a:pt x="498954" y="836348"/>
                  </a:lnTo>
                  <a:cubicBezTo>
                    <a:pt x="530638" y="843464"/>
                    <a:pt x="562094" y="823547"/>
                    <a:pt x="569213" y="791859"/>
                  </a:cubicBezTo>
                  <a:lnTo>
                    <a:pt x="590415" y="697459"/>
                  </a:lnTo>
                  <a:cubicBezTo>
                    <a:pt x="596445" y="670619"/>
                    <a:pt x="620279" y="651543"/>
                    <a:pt x="647791" y="651543"/>
                  </a:cubicBezTo>
                  <a:lnTo>
                    <a:pt x="774142" y="651543"/>
                  </a:lnTo>
                  <a:cubicBezTo>
                    <a:pt x="806619" y="651543"/>
                    <a:pt x="832944" y="625215"/>
                    <a:pt x="832944" y="592741"/>
                  </a:cubicBezTo>
                  <a:lnTo>
                    <a:pt x="832944" y="583786"/>
                  </a:lnTo>
                  <a:cubicBezTo>
                    <a:pt x="832944" y="551311"/>
                    <a:pt x="806619" y="524984"/>
                    <a:pt x="774142" y="524984"/>
                  </a:cubicBezTo>
                  <a:lnTo>
                    <a:pt x="702632" y="524984"/>
                  </a:lnTo>
                  <a:cubicBezTo>
                    <a:pt x="664958" y="524984"/>
                    <a:pt x="637004" y="490054"/>
                    <a:pt x="645260" y="453294"/>
                  </a:cubicBezTo>
                  <a:lnTo>
                    <a:pt x="664898" y="365864"/>
                  </a:lnTo>
                  <a:cubicBezTo>
                    <a:pt x="670926" y="339023"/>
                    <a:pt x="694760" y="319948"/>
                    <a:pt x="722270" y="319948"/>
                  </a:cubicBezTo>
                  <a:lnTo>
                    <a:pt x="805591" y="319948"/>
                  </a:lnTo>
                  <a:cubicBezTo>
                    <a:pt x="838067" y="319948"/>
                    <a:pt x="864394" y="293621"/>
                    <a:pt x="864394" y="261145"/>
                  </a:cubicBezTo>
                </a:path>
              </a:pathLst>
            </a:custGeom>
            <a:solidFill>
              <a:schemeClr val="accent3"/>
            </a:solidFill>
            <a:ln w="7937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Tree>
    <p:extLst>
      <p:ext uri="{BB962C8B-B14F-4D97-AF65-F5344CB8AC3E}">
        <p14:creationId xmlns:p14="http://schemas.microsoft.com/office/powerpoint/2010/main" val="2671605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D7C82-6452-47A2-A1AD-AE9C16A72B58}"/>
              </a:ext>
            </a:extLst>
          </p:cNvPr>
          <p:cNvSpPr>
            <a:spLocks noGrp="1"/>
          </p:cNvSpPr>
          <p:nvPr>
            <p:ph type="title"/>
          </p:nvPr>
        </p:nvSpPr>
        <p:spPr>
          <a:xfrm>
            <a:off x="1534696" y="807868"/>
            <a:ext cx="9520158" cy="646391"/>
          </a:xfrm>
        </p:spPr>
        <p:txBody>
          <a:bodyPr/>
          <a:lstStyle/>
          <a:p>
            <a:r>
              <a:rPr lang="en-US" dirty="0"/>
              <a:t>     </a:t>
            </a:r>
            <a:r>
              <a:rPr lang="en-US" b="1" dirty="0"/>
              <a:t>Cosine Similarity </a:t>
            </a:r>
            <a:endParaRPr lang="en-IN" b="1" dirty="0"/>
          </a:p>
        </p:txBody>
      </p:sp>
      <p:sp>
        <p:nvSpPr>
          <p:cNvPr id="6" name="Content Placeholder 2">
            <a:extLst>
              <a:ext uri="{FF2B5EF4-FFF2-40B4-BE49-F238E27FC236}">
                <a16:creationId xmlns:a16="http://schemas.microsoft.com/office/drawing/2014/main" id="{CEFE2234-F04C-4513-A83D-55A42EB6475B}"/>
              </a:ext>
            </a:extLst>
          </p:cNvPr>
          <p:cNvSpPr txBox="1">
            <a:spLocks/>
          </p:cNvSpPr>
          <p:nvPr/>
        </p:nvSpPr>
        <p:spPr>
          <a:xfrm>
            <a:off x="1420427" y="1454259"/>
            <a:ext cx="10257527" cy="459587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l"/>
            <a:r>
              <a:rPr lang="en-US" dirty="0">
                <a:latin typeface="Palatino Linotype (Body)"/>
              </a:rPr>
              <a:t>After inverted index making </a:t>
            </a:r>
            <a:r>
              <a:rPr lang="en-IN" b="0" i="0" u="none" strike="noStrike" baseline="0" dirty="0">
                <a:latin typeface="Palatino Linotype (Body)"/>
              </a:rPr>
              <a:t>we have computed the cosine </a:t>
            </a:r>
            <a:r>
              <a:rPr lang="en-US" b="0" i="0" u="none" strike="noStrike" baseline="0" dirty="0">
                <a:latin typeface="Palatino Linotype (Body)"/>
              </a:rPr>
              <a:t>similarity between entities and we compute the cosine similarity between each unique entity </a:t>
            </a:r>
          </a:p>
          <a:p>
            <a:pPr marL="0" indent="0" algn="l">
              <a:buNone/>
            </a:pPr>
            <a:endParaRPr lang="en-US" dirty="0">
              <a:latin typeface="Palatino Linotype (Body)"/>
            </a:endParaRPr>
          </a:p>
        </p:txBody>
      </p:sp>
      <p:pic>
        <p:nvPicPr>
          <p:cNvPr id="8" name="Picture 7">
            <a:extLst>
              <a:ext uri="{FF2B5EF4-FFF2-40B4-BE49-F238E27FC236}">
                <a16:creationId xmlns:a16="http://schemas.microsoft.com/office/drawing/2014/main" id="{02ABED41-8709-4EFB-BEAC-C7E86A1B50DD}"/>
              </a:ext>
            </a:extLst>
          </p:cNvPr>
          <p:cNvPicPr>
            <a:picLocks noChangeAspect="1"/>
          </p:cNvPicPr>
          <p:nvPr/>
        </p:nvPicPr>
        <p:blipFill>
          <a:blip r:embed="rId2"/>
          <a:stretch>
            <a:fillRect/>
          </a:stretch>
        </p:blipFill>
        <p:spPr>
          <a:xfrm>
            <a:off x="1534696" y="2843074"/>
            <a:ext cx="9809825" cy="1582523"/>
          </a:xfrm>
          <a:prstGeom prst="rect">
            <a:avLst/>
          </a:prstGeom>
        </p:spPr>
      </p:pic>
      <p:sp>
        <p:nvSpPr>
          <p:cNvPr id="9" name="Twitter Icon" descr="Twitter Icon">
            <a:extLst>
              <a:ext uri="{FF2B5EF4-FFF2-40B4-BE49-F238E27FC236}">
                <a16:creationId xmlns:a16="http://schemas.microsoft.com/office/drawing/2014/main" id="{49BF9FEE-527D-4D9B-A371-AC054C65B865}"/>
              </a:ext>
            </a:extLst>
          </p:cNvPr>
          <p:cNvSpPr>
            <a:spLocks/>
          </p:cNvSpPr>
          <p:nvPr/>
        </p:nvSpPr>
        <p:spPr bwMode="auto">
          <a:xfrm>
            <a:off x="458813" y="489562"/>
            <a:ext cx="908348" cy="753312"/>
          </a:xfrm>
          <a:custGeom>
            <a:avLst/>
            <a:gdLst>
              <a:gd name="T0" fmla="*/ 686 w 686"/>
              <a:gd name="T1" fmla="*/ 66 h 558"/>
              <a:gd name="T2" fmla="*/ 605 w 686"/>
              <a:gd name="T3" fmla="*/ 89 h 558"/>
              <a:gd name="T4" fmla="*/ 667 w 686"/>
              <a:gd name="T5" fmla="*/ 11 h 558"/>
              <a:gd name="T6" fmla="*/ 578 w 686"/>
              <a:gd name="T7" fmla="*/ 45 h 558"/>
              <a:gd name="T8" fmla="*/ 475 w 686"/>
              <a:gd name="T9" fmla="*/ 0 h 558"/>
              <a:gd name="T10" fmla="*/ 334 w 686"/>
              <a:gd name="T11" fmla="*/ 141 h 558"/>
              <a:gd name="T12" fmla="*/ 338 w 686"/>
              <a:gd name="T13" fmla="*/ 173 h 558"/>
              <a:gd name="T14" fmla="*/ 48 w 686"/>
              <a:gd name="T15" fmla="*/ 26 h 558"/>
              <a:gd name="T16" fmla="*/ 29 w 686"/>
              <a:gd name="T17" fmla="*/ 97 h 558"/>
              <a:gd name="T18" fmla="*/ 91 w 686"/>
              <a:gd name="T19" fmla="*/ 214 h 558"/>
              <a:gd name="T20" fmla="*/ 28 w 686"/>
              <a:gd name="T21" fmla="*/ 197 h 558"/>
              <a:gd name="T22" fmla="*/ 28 w 686"/>
              <a:gd name="T23" fmla="*/ 198 h 558"/>
              <a:gd name="T24" fmla="*/ 140 w 686"/>
              <a:gd name="T25" fmla="*/ 336 h 558"/>
              <a:gd name="T26" fmla="*/ 103 w 686"/>
              <a:gd name="T27" fmla="*/ 341 h 558"/>
              <a:gd name="T28" fmla="*/ 77 w 686"/>
              <a:gd name="T29" fmla="*/ 339 h 558"/>
              <a:gd name="T30" fmla="*/ 208 w 686"/>
              <a:gd name="T31" fmla="*/ 436 h 558"/>
              <a:gd name="T32" fmla="*/ 34 w 686"/>
              <a:gd name="T33" fmla="*/ 497 h 558"/>
              <a:gd name="T34" fmla="*/ 0 w 686"/>
              <a:gd name="T35" fmla="*/ 495 h 558"/>
              <a:gd name="T36" fmla="*/ 216 w 686"/>
              <a:gd name="T37" fmla="*/ 558 h 558"/>
              <a:gd name="T38" fmla="*/ 616 w 686"/>
              <a:gd name="T39" fmla="*/ 158 h 558"/>
              <a:gd name="T40" fmla="*/ 616 w 686"/>
              <a:gd name="T41" fmla="*/ 139 h 558"/>
              <a:gd name="T42" fmla="*/ 686 w 686"/>
              <a:gd name="T43" fmla="*/ 6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6" h="558">
                <a:moveTo>
                  <a:pt x="686" y="66"/>
                </a:moveTo>
                <a:cubicBezTo>
                  <a:pt x="661" y="78"/>
                  <a:pt x="634" y="85"/>
                  <a:pt x="605" y="89"/>
                </a:cubicBezTo>
                <a:cubicBezTo>
                  <a:pt x="634" y="71"/>
                  <a:pt x="657" y="44"/>
                  <a:pt x="667" y="11"/>
                </a:cubicBezTo>
                <a:cubicBezTo>
                  <a:pt x="640" y="27"/>
                  <a:pt x="610" y="39"/>
                  <a:pt x="578" y="45"/>
                </a:cubicBezTo>
                <a:cubicBezTo>
                  <a:pt x="552" y="18"/>
                  <a:pt x="515" y="0"/>
                  <a:pt x="475" y="0"/>
                </a:cubicBezTo>
                <a:cubicBezTo>
                  <a:pt x="397" y="0"/>
                  <a:pt x="334" y="64"/>
                  <a:pt x="334" y="141"/>
                </a:cubicBezTo>
                <a:cubicBezTo>
                  <a:pt x="334" y="152"/>
                  <a:pt x="335" y="163"/>
                  <a:pt x="338" y="173"/>
                </a:cubicBezTo>
                <a:cubicBezTo>
                  <a:pt x="221" y="167"/>
                  <a:pt x="117" y="111"/>
                  <a:pt x="48" y="26"/>
                </a:cubicBezTo>
                <a:cubicBezTo>
                  <a:pt x="36" y="47"/>
                  <a:pt x="29" y="71"/>
                  <a:pt x="29" y="97"/>
                </a:cubicBezTo>
                <a:cubicBezTo>
                  <a:pt x="29" y="146"/>
                  <a:pt x="54" y="189"/>
                  <a:pt x="91" y="214"/>
                </a:cubicBezTo>
                <a:cubicBezTo>
                  <a:pt x="68" y="213"/>
                  <a:pt x="47" y="207"/>
                  <a:pt x="28" y="197"/>
                </a:cubicBezTo>
                <a:cubicBezTo>
                  <a:pt x="28" y="197"/>
                  <a:pt x="28" y="198"/>
                  <a:pt x="28" y="198"/>
                </a:cubicBezTo>
                <a:cubicBezTo>
                  <a:pt x="28" y="267"/>
                  <a:pt x="76" y="323"/>
                  <a:pt x="140" y="336"/>
                </a:cubicBezTo>
                <a:cubicBezTo>
                  <a:pt x="129" y="340"/>
                  <a:pt x="116" y="341"/>
                  <a:pt x="103" y="341"/>
                </a:cubicBezTo>
                <a:cubicBezTo>
                  <a:pt x="94" y="341"/>
                  <a:pt x="85" y="340"/>
                  <a:pt x="77" y="339"/>
                </a:cubicBezTo>
                <a:cubicBezTo>
                  <a:pt x="95" y="395"/>
                  <a:pt x="147" y="435"/>
                  <a:pt x="208" y="436"/>
                </a:cubicBezTo>
                <a:cubicBezTo>
                  <a:pt x="160" y="474"/>
                  <a:pt x="100" y="497"/>
                  <a:pt x="34" y="497"/>
                </a:cubicBezTo>
                <a:cubicBezTo>
                  <a:pt x="22" y="497"/>
                  <a:pt x="11" y="496"/>
                  <a:pt x="0" y="495"/>
                </a:cubicBezTo>
                <a:cubicBezTo>
                  <a:pt x="62" y="535"/>
                  <a:pt x="136" y="558"/>
                  <a:pt x="216" y="558"/>
                </a:cubicBezTo>
                <a:cubicBezTo>
                  <a:pt x="475" y="558"/>
                  <a:pt x="616" y="344"/>
                  <a:pt x="616" y="158"/>
                </a:cubicBezTo>
                <a:cubicBezTo>
                  <a:pt x="616" y="151"/>
                  <a:pt x="616" y="145"/>
                  <a:pt x="616" y="139"/>
                </a:cubicBezTo>
                <a:cubicBezTo>
                  <a:pt x="643" y="119"/>
                  <a:pt x="667" y="95"/>
                  <a:pt x="686" y="66"/>
                </a:cubicBezTo>
                <a:close/>
              </a:path>
            </a:pathLst>
          </a:custGeom>
          <a:solidFill>
            <a:srgbClr val="2AA9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0" name="Group 9" descr="hashtag icon inside chat bubble">
            <a:extLst>
              <a:ext uri="{FF2B5EF4-FFF2-40B4-BE49-F238E27FC236}">
                <a16:creationId xmlns:a16="http://schemas.microsoft.com/office/drawing/2014/main" id="{2BE308D6-8855-41CD-9685-86DDCBECE9E0}"/>
              </a:ext>
            </a:extLst>
          </p:cNvPr>
          <p:cNvGrpSpPr/>
          <p:nvPr/>
        </p:nvGrpSpPr>
        <p:grpSpPr>
          <a:xfrm>
            <a:off x="1480745" y="807868"/>
            <a:ext cx="582930" cy="582295"/>
            <a:chOff x="0" y="0"/>
            <a:chExt cx="2806873" cy="2806873"/>
          </a:xfrm>
        </p:grpSpPr>
        <p:sp>
          <p:nvSpPr>
            <p:cNvPr id="11" name="Freeform: Shape 10">
              <a:extLst>
                <a:ext uri="{FF2B5EF4-FFF2-40B4-BE49-F238E27FC236}">
                  <a16:creationId xmlns:a16="http://schemas.microsoft.com/office/drawing/2014/main" id="{8B9E0CC8-C981-4B69-AE55-BB93BD1308F9}"/>
                </a:ext>
              </a:extLst>
            </p:cNvPr>
            <p:cNvSpPr/>
            <p:nvPr/>
          </p:nvSpPr>
          <p:spPr>
            <a:xfrm rot="2700000">
              <a:off x="0" y="0"/>
              <a:ext cx="2806873" cy="2806873"/>
            </a:xfrm>
            <a:custGeom>
              <a:avLst/>
              <a:gdLst>
                <a:gd name="connsiteX0" fmla="*/ 107372 w 2806873"/>
                <a:gd name="connsiteY0" fmla="*/ 1144218 h 2806873"/>
                <a:gd name="connsiteX1" fmla="*/ 1144217 w 2806873"/>
                <a:gd name="connsiteY1" fmla="*/ 107372 h 2806873"/>
                <a:gd name="connsiteX2" fmla="*/ 1662655 w 2806873"/>
                <a:gd name="connsiteY2" fmla="*/ 107372 h 2806873"/>
                <a:gd name="connsiteX3" fmla="*/ 2699501 w 2806873"/>
                <a:gd name="connsiteY3" fmla="*/ 1144218 h 2806873"/>
                <a:gd name="connsiteX4" fmla="*/ 2699501 w 2806873"/>
                <a:gd name="connsiteY4" fmla="*/ 1662656 h 2806873"/>
                <a:gd name="connsiteX5" fmla="*/ 2188970 w 2806873"/>
                <a:gd name="connsiteY5" fmla="*/ 2173187 h 2806873"/>
                <a:gd name="connsiteX6" fmla="*/ 2188970 w 2806873"/>
                <a:gd name="connsiteY6" fmla="*/ 2521352 h 2806873"/>
                <a:gd name="connsiteX7" fmla="*/ 2083578 w 2806873"/>
                <a:gd name="connsiteY7" fmla="*/ 2626744 h 2806873"/>
                <a:gd name="connsiteX8" fmla="*/ 1735413 w 2806873"/>
                <a:gd name="connsiteY8" fmla="*/ 2626744 h 2806873"/>
                <a:gd name="connsiteX9" fmla="*/ 1662655 w 2806873"/>
                <a:gd name="connsiteY9" fmla="*/ 2699501 h 2806873"/>
                <a:gd name="connsiteX10" fmla="*/ 1144217 w 2806873"/>
                <a:gd name="connsiteY10" fmla="*/ 2699501 h 2806873"/>
                <a:gd name="connsiteX11" fmla="*/ 107372 w 2806873"/>
                <a:gd name="connsiteY11" fmla="*/ 1662656 h 2806873"/>
                <a:gd name="connsiteX12" fmla="*/ 107372 w 2806873"/>
                <a:gd name="connsiteY12" fmla="*/ 1144218 h 2806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6873" h="2806873">
                  <a:moveTo>
                    <a:pt x="107372" y="1144218"/>
                  </a:moveTo>
                  <a:lnTo>
                    <a:pt x="1144217" y="107372"/>
                  </a:lnTo>
                  <a:cubicBezTo>
                    <a:pt x="1287380" y="-35791"/>
                    <a:pt x="1519492" y="-35791"/>
                    <a:pt x="1662655" y="107372"/>
                  </a:cubicBezTo>
                  <a:lnTo>
                    <a:pt x="2699501" y="1144218"/>
                  </a:lnTo>
                  <a:cubicBezTo>
                    <a:pt x="2842664" y="1287381"/>
                    <a:pt x="2842664" y="1519493"/>
                    <a:pt x="2699501" y="1662656"/>
                  </a:cubicBezTo>
                  <a:lnTo>
                    <a:pt x="2188970" y="2173187"/>
                  </a:lnTo>
                  <a:lnTo>
                    <a:pt x="2188970" y="2521352"/>
                  </a:lnTo>
                  <a:cubicBezTo>
                    <a:pt x="2188970" y="2579558"/>
                    <a:pt x="2141784" y="2626744"/>
                    <a:pt x="2083578" y="2626744"/>
                  </a:cubicBezTo>
                  <a:lnTo>
                    <a:pt x="1735413" y="2626744"/>
                  </a:lnTo>
                  <a:lnTo>
                    <a:pt x="1662655" y="2699501"/>
                  </a:lnTo>
                  <a:cubicBezTo>
                    <a:pt x="1519492" y="2842664"/>
                    <a:pt x="1287380" y="2842664"/>
                    <a:pt x="1144217" y="2699501"/>
                  </a:cubicBezTo>
                  <a:lnTo>
                    <a:pt x="107372" y="1662656"/>
                  </a:lnTo>
                  <a:cubicBezTo>
                    <a:pt x="-35791" y="1519493"/>
                    <a:pt x="-35791" y="1287381"/>
                    <a:pt x="107372" y="1144218"/>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 name="Graphic 7">
              <a:extLst>
                <a:ext uri="{FF2B5EF4-FFF2-40B4-BE49-F238E27FC236}">
                  <a16:creationId xmlns:a16="http://schemas.microsoft.com/office/drawing/2014/main" id="{959C385D-8CE5-496F-9B4C-BC6ABF2E966F}"/>
                </a:ext>
              </a:extLst>
            </p:cNvPr>
            <p:cNvSpPr/>
            <p:nvPr/>
          </p:nvSpPr>
          <p:spPr>
            <a:xfrm>
              <a:off x="836072" y="834052"/>
              <a:ext cx="1205615" cy="1165141"/>
            </a:xfrm>
            <a:custGeom>
              <a:avLst/>
              <a:gdLst>
                <a:gd name="connsiteX0" fmla="*/ 452386 w 866775"/>
                <a:gd name="connsiteY0" fmla="*/ 524984 h 838200"/>
                <a:gd name="connsiteX1" fmla="*/ 371040 w 866775"/>
                <a:gd name="connsiteY1" fmla="*/ 524984 h 838200"/>
                <a:gd name="connsiteX2" fmla="*/ 313668 w 866775"/>
                <a:gd name="connsiteY2" fmla="*/ 453294 h 838200"/>
                <a:gd name="connsiteX3" fmla="*/ 333306 w 866775"/>
                <a:gd name="connsiteY3" fmla="*/ 365864 h 838200"/>
                <a:gd name="connsiteX4" fmla="*/ 390678 w 866775"/>
                <a:gd name="connsiteY4" fmla="*/ 319948 h 838200"/>
                <a:gd name="connsiteX5" fmla="*/ 472025 w 866775"/>
                <a:gd name="connsiteY5" fmla="*/ 319948 h 838200"/>
                <a:gd name="connsiteX6" fmla="*/ 529398 w 866775"/>
                <a:gd name="connsiteY6" fmla="*/ 391638 h 838200"/>
                <a:gd name="connsiteX7" fmla="*/ 509759 w 866775"/>
                <a:gd name="connsiteY7" fmla="*/ 479067 h 838200"/>
                <a:gd name="connsiteX8" fmla="*/ 452386 w 866775"/>
                <a:gd name="connsiteY8" fmla="*/ 524984 h 838200"/>
                <a:gd name="connsiteX9" fmla="*/ 864394 w 866775"/>
                <a:gd name="connsiteY9" fmla="*/ 261145 h 838200"/>
                <a:gd name="connsiteX10" fmla="*/ 864394 w 866775"/>
                <a:gd name="connsiteY10" fmla="*/ 252192 h 838200"/>
                <a:gd name="connsiteX11" fmla="*/ 805591 w 866775"/>
                <a:gd name="connsiteY11" fmla="*/ 193389 h 838200"/>
                <a:gd name="connsiteX12" fmla="*/ 777115 w 866775"/>
                <a:gd name="connsiteY12" fmla="*/ 193389 h 838200"/>
                <a:gd name="connsiteX13" fmla="*/ 719742 w 866775"/>
                <a:gd name="connsiteY13" fmla="*/ 121699 h 838200"/>
                <a:gd name="connsiteX14" fmla="*/ 728927 w 866775"/>
                <a:gd name="connsiteY14" fmla="*/ 80807 h 838200"/>
                <a:gd name="connsiteX15" fmla="*/ 684439 w 866775"/>
                <a:gd name="connsiteY15" fmla="*/ 10548 h 838200"/>
                <a:gd name="connsiteX16" fmla="*/ 675704 w 866775"/>
                <a:gd name="connsiteY16" fmla="*/ 8587 h 838200"/>
                <a:gd name="connsiteX17" fmla="*/ 605444 w 866775"/>
                <a:gd name="connsiteY17" fmla="*/ 53072 h 838200"/>
                <a:gd name="connsiteX18" fmla="*/ 584242 w 866775"/>
                <a:gd name="connsiteY18" fmla="*/ 147473 h 838200"/>
                <a:gd name="connsiteX19" fmla="*/ 526866 w 866775"/>
                <a:gd name="connsiteY19" fmla="*/ 193389 h 838200"/>
                <a:gd name="connsiteX20" fmla="*/ 445523 w 866775"/>
                <a:gd name="connsiteY20" fmla="*/ 193389 h 838200"/>
                <a:gd name="connsiteX21" fmla="*/ 388150 w 866775"/>
                <a:gd name="connsiteY21" fmla="*/ 121699 h 838200"/>
                <a:gd name="connsiteX22" fmla="*/ 397335 w 866775"/>
                <a:gd name="connsiteY22" fmla="*/ 80807 h 838200"/>
                <a:gd name="connsiteX23" fmla="*/ 352847 w 866775"/>
                <a:gd name="connsiteY23" fmla="*/ 10548 h 838200"/>
                <a:gd name="connsiteX24" fmla="*/ 344114 w 866775"/>
                <a:gd name="connsiteY24" fmla="*/ 8587 h 838200"/>
                <a:gd name="connsiteX25" fmla="*/ 273855 w 866775"/>
                <a:gd name="connsiteY25" fmla="*/ 53072 h 838200"/>
                <a:gd name="connsiteX26" fmla="*/ 252650 w 866775"/>
                <a:gd name="connsiteY26" fmla="*/ 147473 h 838200"/>
                <a:gd name="connsiteX27" fmla="*/ 195274 w 866775"/>
                <a:gd name="connsiteY27" fmla="*/ 193389 h 838200"/>
                <a:gd name="connsiteX28" fmla="*/ 97396 w 866775"/>
                <a:gd name="connsiteY28" fmla="*/ 193389 h 838200"/>
                <a:gd name="connsiteX29" fmla="*/ 38594 w 866775"/>
                <a:gd name="connsiteY29" fmla="*/ 252192 h 838200"/>
                <a:gd name="connsiteX30" fmla="*/ 38594 w 866775"/>
                <a:gd name="connsiteY30" fmla="*/ 261145 h 838200"/>
                <a:gd name="connsiteX31" fmla="*/ 97396 w 866775"/>
                <a:gd name="connsiteY31" fmla="*/ 319948 h 838200"/>
                <a:gd name="connsiteX32" fmla="*/ 140430 w 866775"/>
                <a:gd name="connsiteY32" fmla="*/ 319948 h 838200"/>
                <a:gd name="connsiteX33" fmla="*/ 197806 w 866775"/>
                <a:gd name="connsiteY33" fmla="*/ 391638 h 838200"/>
                <a:gd name="connsiteX34" fmla="*/ 178167 w 866775"/>
                <a:gd name="connsiteY34" fmla="*/ 479067 h 838200"/>
                <a:gd name="connsiteX35" fmla="*/ 120794 w 866775"/>
                <a:gd name="connsiteY35" fmla="*/ 524984 h 838200"/>
                <a:gd name="connsiteX36" fmla="*/ 65949 w 866775"/>
                <a:gd name="connsiteY36" fmla="*/ 524984 h 838200"/>
                <a:gd name="connsiteX37" fmla="*/ 7144 w 866775"/>
                <a:gd name="connsiteY37" fmla="*/ 583786 h 838200"/>
                <a:gd name="connsiteX38" fmla="*/ 7144 w 866775"/>
                <a:gd name="connsiteY38" fmla="*/ 592741 h 838200"/>
                <a:gd name="connsiteX39" fmla="*/ 65949 w 866775"/>
                <a:gd name="connsiteY39" fmla="*/ 651543 h 838200"/>
                <a:gd name="connsiteX40" fmla="*/ 65949 w 866775"/>
                <a:gd name="connsiteY40" fmla="*/ 651543 h 838200"/>
                <a:gd name="connsiteX41" fmla="*/ 123322 w 866775"/>
                <a:gd name="connsiteY41" fmla="*/ 723232 h 838200"/>
                <a:gd name="connsiteX42" fmla="*/ 114137 w 866775"/>
                <a:gd name="connsiteY42" fmla="*/ 764124 h 838200"/>
                <a:gd name="connsiteX43" fmla="*/ 158623 w 866775"/>
                <a:gd name="connsiteY43" fmla="*/ 834386 h 838200"/>
                <a:gd name="connsiteX44" fmla="*/ 167358 w 866775"/>
                <a:gd name="connsiteY44" fmla="*/ 836348 h 838200"/>
                <a:gd name="connsiteX45" fmla="*/ 237618 w 866775"/>
                <a:gd name="connsiteY45" fmla="*/ 791863 h 838200"/>
                <a:gd name="connsiteX46" fmla="*/ 258823 w 866775"/>
                <a:gd name="connsiteY46" fmla="*/ 697459 h 838200"/>
                <a:gd name="connsiteX47" fmla="*/ 316196 w 866775"/>
                <a:gd name="connsiteY47" fmla="*/ 651543 h 838200"/>
                <a:gd name="connsiteX48" fmla="*/ 397541 w 866775"/>
                <a:gd name="connsiteY48" fmla="*/ 651543 h 838200"/>
                <a:gd name="connsiteX49" fmla="*/ 454914 w 866775"/>
                <a:gd name="connsiteY49" fmla="*/ 723232 h 838200"/>
                <a:gd name="connsiteX50" fmla="*/ 445729 w 866775"/>
                <a:gd name="connsiteY50" fmla="*/ 764124 h 838200"/>
                <a:gd name="connsiteX51" fmla="*/ 490217 w 866775"/>
                <a:gd name="connsiteY51" fmla="*/ 834386 h 838200"/>
                <a:gd name="connsiteX52" fmla="*/ 498954 w 866775"/>
                <a:gd name="connsiteY52" fmla="*/ 836348 h 838200"/>
                <a:gd name="connsiteX53" fmla="*/ 569213 w 866775"/>
                <a:gd name="connsiteY53" fmla="*/ 791859 h 838200"/>
                <a:gd name="connsiteX54" fmla="*/ 590415 w 866775"/>
                <a:gd name="connsiteY54" fmla="*/ 697459 h 838200"/>
                <a:gd name="connsiteX55" fmla="*/ 647791 w 866775"/>
                <a:gd name="connsiteY55" fmla="*/ 651543 h 838200"/>
                <a:gd name="connsiteX56" fmla="*/ 774142 w 866775"/>
                <a:gd name="connsiteY56" fmla="*/ 651543 h 838200"/>
                <a:gd name="connsiteX57" fmla="*/ 832944 w 866775"/>
                <a:gd name="connsiteY57" fmla="*/ 592741 h 838200"/>
                <a:gd name="connsiteX58" fmla="*/ 832944 w 866775"/>
                <a:gd name="connsiteY58" fmla="*/ 583786 h 838200"/>
                <a:gd name="connsiteX59" fmla="*/ 774142 w 866775"/>
                <a:gd name="connsiteY59" fmla="*/ 524984 h 838200"/>
                <a:gd name="connsiteX60" fmla="*/ 702632 w 866775"/>
                <a:gd name="connsiteY60" fmla="*/ 524984 h 838200"/>
                <a:gd name="connsiteX61" fmla="*/ 645260 w 866775"/>
                <a:gd name="connsiteY61" fmla="*/ 453294 h 838200"/>
                <a:gd name="connsiteX62" fmla="*/ 664898 w 866775"/>
                <a:gd name="connsiteY62" fmla="*/ 365864 h 838200"/>
                <a:gd name="connsiteX63" fmla="*/ 722270 w 866775"/>
                <a:gd name="connsiteY63" fmla="*/ 319948 h 838200"/>
                <a:gd name="connsiteX64" fmla="*/ 805591 w 866775"/>
                <a:gd name="connsiteY64" fmla="*/ 319948 h 838200"/>
                <a:gd name="connsiteX65" fmla="*/ 864394 w 866775"/>
                <a:gd name="connsiteY65" fmla="*/ 261145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866775" h="838200">
                  <a:moveTo>
                    <a:pt x="452386" y="524984"/>
                  </a:moveTo>
                  <a:lnTo>
                    <a:pt x="371040" y="524984"/>
                  </a:lnTo>
                  <a:cubicBezTo>
                    <a:pt x="333366" y="524984"/>
                    <a:pt x="305410" y="490054"/>
                    <a:pt x="313668" y="453294"/>
                  </a:cubicBezTo>
                  <a:lnTo>
                    <a:pt x="333306" y="365864"/>
                  </a:lnTo>
                  <a:cubicBezTo>
                    <a:pt x="339334" y="339023"/>
                    <a:pt x="363168" y="319948"/>
                    <a:pt x="390678" y="319948"/>
                  </a:cubicBezTo>
                  <a:lnTo>
                    <a:pt x="472025" y="319948"/>
                  </a:lnTo>
                  <a:cubicBezTo>
                    <a:pt x="509698" y="319948"/>
                    <a:pt x="537652" y="354881"/>
                    <a:pt x="529398" y="391638"/>
                  </a:cubicBezTo>
                  <a:lnTo>
                    <a:pt x="509759" y="479067"/>
                  </a:lnTo>
                  <a:cubicBezTo>
                    <a:pt x="503732" y="505908"/>
                    <a:pt x="479897" y="524984"/>
                    <a:pt x="452386" y="524984"/>
                  </a:cubicBezTo>
                  <a:moveTo>
                    <a:pt x="864394" y="261145"/>
                  </a:moveTo>
                  <a:lnTo>
                    <a:pt x="864394" y="252192"/>
                  </a:lnTo>
                  <a:cubicBezTo>
                    <a:pt x="864394" y="219716"/>
                    <a:pt x="838067" y="193389"/>
                    <a:pt x="805591" y="193389"/>
                  </a:cubicBezTo>
                  <a:lnTo>
                    <a:pt x="777115" y="193389"/>
                  </a:lnTo>
                  <a:cubicBezTo>
                    <a:pt x="739442" y="193389"/>
                    <a:pt x="711485" y="158458"/>
                    <a:pt x="719742" y="121699"/>
                  </a:cubicBezTo>
                  <a:lnTo>
                    <a:pt x="728927" y="80807"/>
                  </a:lnTo>
                  <a:cubicBezTo>
                    <a:pt x="736043" y="49120"/>
                    <a:pt x="716127" y="17664"/>
                    <a:pt x="684439" y="10548"/>
                  </a:cubicBezTo>
                  <a:lnTo>
                    <a:pt x="675704" y="8587"/>
                  </a:lnTo>
                  <a:cubicBezTo>
                    <a:pt x="644019" y="1468"/>
                    <a:pt x="612563" y="21385"/>
                    <a:pt x="605444" y="53072"/>
                  </a:cubicBezTo>
                  <a:lnTo>
                    <a:pt x="584242" y="147473"/>
                  </a:lnTo>
                  <a:cubicBezTo>
                    <a:pt x="578211" y="174316"/>
                    <a:pt x="554377" y="193389"/>
                    <a:pt x="526866" y="193389"/>
                  </a:cubicBezTo>
                  <a:lnTo>
                    <a:pt x="445523" y="193389"/>
                  </a:lnTo>
                  <a:cubicBezTo>
                    <a:pt x="407850" y="193389"/>
                    <a:pt x="379893" y="158458"/>
                    <a:pt x="388150" y="121699"/>
                  </a:cubicBezTo>
                  <a:lnTo>
                    <a:pt x="397335" y="80807"/>
                  </a:lnTo>
                  <a:cubicBezTo>
                    <a:pt x="404452" y="49120"/>
                    <a:pt x="384535" y="17664"/>
                    <a:pt x="352847" y="10548"/>
                  </a:cubicBezTo>
                  <a:lnTo>
                    <a:pt x="344114" y="8587"/>
                  </a:lnTo>
                  <a:cubicBezTo>
                    <a:pt x="312428" y="1468"/>
                    <a:pt x="280970" y="21385"/>
                    <a:pt x="273855" y="53072"/>
                  </a:cubicBezTo>
                  <a:lnTo>
                    <a:pt x="252650" y="147473"/>
                  </a:lnTo>
                  <a:cubicBezTo>
                    <a:pt x="246619" y="174316"/>
                    <a:pt x="222785" y="193389"/>
                    <a:pt x="195274" y="193389"/>
                  </a:cubicBezTo>
                  <a:lnTo>
                    <a:pt x="97396" y="193389"/>
                  </a:lnTo>
                  <a:cubicBezTo>
                    <a:pt x="64921" y="193389"/>
                    <a:pt x="38594" y="219716"/>
                    <a:pt x="38594" y="252192"/>
                  </a:cubicBezTo>
                  <a:lnTo>
                    <a:pt x="38594" y="261145"/>
                  </a:lnTo>
                  <a:cubicBezTo>
                    <a:pt x="38594" y="293621"/>
                    <a:pt x="64921" y="319948"/>
                    <a:pt x="97396" y="319948"/>
                  </a:cubicBezTo>
                  <a:lnTo>
                    <a:pt x="140430" y="319948"/>
                  </a:lnTo>
                  <a:cubicBezTo>
                    <a:pt x="178106" y="319948"/>
                    <a:pt x="206060" y="354881"/>
                    <a:pt x="197806" y="391638"/>
                  </a:cubicBezTo>
                  <a:lnTo>
                    <a:pt x="178167" y="479067"/>
                  </a:lnTo>
                  <a:cubicBezTo>
                    <a:pt x="172136" y="505911"/>
                    <a:pt x="148301" y="524984"/>
                    <a:pt x="120794" y="524984"/>
                  </a:cubicBezTo>
                  <a:lnTo>
                    <a:pt x="65949" y="524984"/>
                  </a:lnTo>
                  <a:cubicBezTo>
                    <a:pt x="33471" y="524984"/>
                    <a:pt x="7144" y="551311"/>
                    <a:pt x="7144" y="583786"/>
                  </a:cubicBezTo>
                  <a:lnTo>
                    <a:pt x="7144" y="592741"/>
                  </a:lnTo>
                  <a:cubicBezTo>
                    <a:pt x="7144" y="625215"/>
                    <a:pt x="33471" y="651543"/>
                    <a:pt x="65949" y="651543"/>
                  </a:cubicBezTo>
                  <a:lnTo>
                    <a:pt x="65949" y="651543"/>
                  </a:lnTo>
                  <a:cubicBezTo>
                    <a:pt x="103623" y="651543"/>
                    <a:pt x="131577" y="686473"/>
                    <a:pt x="123322" y="723232"/>
                  </a:cubicBezTo>
                  <a:lnTo>
                    <a:pt x="114137" y="764124"/>
                  </a:lnTo>
                  <a:cubicBezTo>
                    <a:pt x="107018" y="795811"/>
                    <a:pt x="126935" y="827267"/>
                    <a:pt x="158623" y="834386"/>
                  </a:cubicBezTo>
                  <a:lnTo>
                    <a:pt x="167358" y="836348"/>
                  </a:lnTo>
                  <a:cubicBezTo>
                    <a:pt x="199046" y="843464"/>
                    <a:pt x="230502" y="823547"/>
                    <a:pt x="237618" y="791863"/>
                  </a:cubicBezTo>
                  <a:lnTo>
                    <a:pt x="258823" y="697459"/>
                  </a:lnTo>
                  <a:cubicBezTo>
                    <a:pt x="264853" y="670615"/>
                    <a:pt x="288685" y="651543"/>
                    <a:pt x="316196" y="651543"/>
                  </a:cubicBezTo>
                  <a:lnTo>
                    <a:pt x="397541" y="651543"/>
                  </a:lnTo>
                  <a:cubicBezTo>
                    <a:pt x="435215" y="651543"/>
                    <a:pt x="463172" y="686473"/>
                    <a:pt x="454914" y="723232"/>
                  </a:cubicBezTo>
                  <a:lnTo>
                    <a:pt x="445729" y="764124"/>
                  </a:lnTo>
                  <a:cubicBezTo>
                    <a:pt x="438613" y="795811"/>
                    <a:pt x="458531" y="827267"/>
                    <a:pt x="490217" y="834386"/>
                  </a:cubicBezTo>
                  <a:lnTo>
                    <a:pt x="498954" y="836348"/>
                  </a:lnTo>
                  <a:cubicBezTo>
                    <a:pt x="530638" y="843464"/>
                    <a:pt x="562094" y="823547"/>
                    <a:pt x="569213" y="791859"/>
                  </a:cubicBezTo>
                  <a:lnTo>
                    <a:pt x="590415" y="697459"/>
                  </a:lnTo>
                  <a:cubicBezTo>
                    <a:pt x="596445" y="670619"/>
                    <a:pt x="620279" y="651543"/>
                    <a:pt x="647791" y="651543"/>
                  </a:cubicBezTo>
                  <a:lnTo>
                    <a:pt x="774142" y="651543"/>
                  </a:lnTo>
                  <a:cubicBezTo>
                    <a:pt x="806619" y="651543"/>
                    <a:pt x="832944" y="625215"/>
                    <a:pt x="832944" y="592741"/>
                  </a:cubicBezTo>
                  <a:lnTo>
                    <a:pt x="832944" y="583786"/>
                  </a:lnTo>
                  <a:cubicBezTo>
                    <a:pt x="832944" y="551311"/>
                    <a:pt x="806619" y="524984"/>
                    <a:pt x="774142" y="524984"/>
                  </a:cubicBezTo>
                  <a:lnTo>
                    <a:pt x="702632" y="524984"/>
                  </a:lnTo>
                  <a:cubicBezTo>
                    <a:pt x="664958" y="524984"/>
                    <a:pt x="637004" y="490054"/>
                    <a:pt x="645260" y="453294"/>
                  </a:cubicBezTo>
                  <a:lnTo>
                    <a:pt x="664898" y="365864"/>
                  </a:lnTo>
                  <a:cubicBezTo>
                    <a:pt x="670926" y="339023"/>
                    <a:pt x="694760" y="319948"/>
                    <a:pt x="722270" y="319948"/>
                  </a:cubicBezTo>
                  <a:lnTo>
                    <a:pt x="805591" y="319948"/>
                  </a:lnTo>
                  <a:cubicBezTo>
                    <a:pt x="838067" y="319948"/>
                    <a:pt x="864394" y="293621"/>
                    <a:pt x="864394" y="261145"/>
                  </a:cubicBezTo>
                </a:path>
              </a:pathLst>
            </a:custGeom>
            <a:solidFill>
              <a:schemeClr val="accent3"/>
            </a:solidFill>
            <a:ln w="7937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Tree>
    <p:extLst>
      <p:ext uri="{BB962C8B-B14F-4D97-AF65-F5344CB8AC3E}">
        <p14:creationId xmlns:p14="http://schemas.microsoft.com/office/powerpoint/2010/main" val="755238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3E4C-6095-44E6-8A24-29CFE438ADB4}"/>
              </a:ext>
            </a:extLst>
          </p:cNvPr>
          <p:cNvSpPr>
            <a:spLocks noGrp="1"/>
          </p:cNvSpPr>
          <p:nvPr>
            <p:ph type="title"/>
          </p:nvPr>
        </p:nvSpPr>
        <p:spPr/>
        <p:txBody>
          <a:bodyPr/>
          <a:lstStyle/>
          <a:p>
            <a:r>
              <a:rPr lang="en-US" dirty="0"/>
              <a:t>     </a:t>
            </a:r>
            <a:r>
              <a:rPr lang="en-US" b="1" dirty="0"/>
              <a:t>Outline of Presentation</a:t>
            </a:r>
            <a:endParaRPr lang="en-IN" b="1" dirty="0"/>
          </a:p>
        </p:txBody>
      </p:sp>
      <p:sp>
        <p:nvSpPr>
          <p:cNvPr id="3" name="Content Placeholder 2">
            <a:extLst>
              <a:ext uri="{FF2B5EF4-FFF2-40B4-BE49-F238E27FC236}">
                <a16:creationId xmlns:a16="http://schemas.microsoft.com/office/drawing/2014/main" id="{3BF9C608-F1C9-4ED5-AC06-0B897B6E45B9}"/>
              </a:ext>
            </a:extLst>
          </p:cNvPr>
          <p:cNvSpPr>
            <a:spLocks noGrp="1"/>
          </p:cNvSpPr>
          <p:nvPr>
            <p:ph idx="1"/>
          </p:nvPr>
        </p:nvSpPr>
        <p:spPr/>
        <p:txBody>
          <a:bodyPr/>
          <a:lstStyle/>
          <a:p>
            <a:r>
              <a:rPr lang="en-US" dirty="0"/>
              <a:t>Introduction</a:t>
            </a:r>
          </a:p>
          <a:p>
            <a:r>
              <a:rPr lang="en-US" dirty="0"/>
              <a:t>Related Work </a:t>
            </a:r>
          </a:p>
          <a:p>
            <a:r>
              <a:rPr lang="en-US" dirty="0"/>
              <a:t>Methodology</a:t>
            </a:r>
            <a:endParaRPr lang="en-IN" dirty="0"/>
          </a:p>
          <a:p>
            <a:r>
              <a:rPr lang="en-IN" dirty="0"/>
              <a:t>Experiment and Results </a:t>
            </a:r>
          </a:p>
          <a:p>
            <a:r>
              <a:rPr lang="en-IN" dirty="0"/>
              <a:t>Conclusions </a:t>
            </a:r>
          </a:p>
          <a:p>
            <a:r>
              <a:rPr lang="en-IN" dirty="0"/>
              <a:t>References</a:t>
            </a:r>
            <a:endParaRPr lang="en-US" dirty="0"/>
          </a:p>
        </p:txBody>
      </p:sp>
      <p:sp>
        <p:nvSpPr>
          <p:cNvPr id="4" name="Twitter Icon" descr="Twitter Icon">
            <a:extLst>
              <a:ext uri="{FF2B5EF4-FFF2-40B4-BE49-F238E27FC236}">
                <a16:creationId xmlns:a16="http://schemas.microsoft.com/office/drawing/2014/main" id="{C9916412-2E2C-4830-82EF-90D8C3365F53}"/>
              </a:ext>
            </a:extLst>
          </p:cNvPr>
          <p:cNvSpPr>
            <a:spLocks/>
          </p:cNvSpPr>
          <p:nvPr/>
        </p:nvSpPr>
        <p:spPr bwMode="auto">
          <a:xfrm>
            <a:off x="458813" y="489562"/>
            <a:ext cx="908348" cy="753312"/>
          </a:xfrm>
          <a:custGeom>
            <a:avLst/>
            <a:gdLst>
              <a:gd name="T0" fmla="*/ 686 w 686"/>
              <a:gd name="T1" fmla="*/ 66 h 558"/>
              <a:gd name="T2" fmla="*/ 605 w 686"/>
              <a:gd name="T3" fmla="*/ 89 h 558"/>
              <a:gd name="T4" fmla="*/ 667 w 686"/>
              <a:gd name="T5" fmla="*/ 11 h 558"/>
              <a:gd name="T6" fmla="*/ 578 w 686"/>
              <a:gd name="T7" fmla="*/ 45 h 558"/>
              <a:gd name="T8" fmla="*/ 475 w 686"/>
              <a:gd name="T9" fmla="*/ 0 h 558"/>
              <a:gd name="T10" fmla="*/ 334 w 686"/>
              <a:gd name="T11" fmla="*/ 141 h 558"/>
              <a:gd name="T12" fmla="*/ 338 w 686"/>
              <a:gd name="T13" fmla="*/ 173 h 558"/>
              <a:gd name="T14" fmla="*/ 48 w 686"/>
              <a:gd name="T15" fmla="*/ 26 h 558"/>
              <a:gd name="T16" fmla="*/ 29 w 686"/>
              <a:gd name="T17" fmla="*/ 97 h 558"/>
              <a:gd name="T18" fmla="*/ 91 w 686"/>
              <a:gd name="T19" fmla="*/ 214 h 558"/>
              <a:gd name="T20" fmla="*/ 28 w 686"/>
              <a:gd name="T21" fmla="*/ 197 h 558"/>
              <a:gd name="T22" fmla="*/ 28 w 686"/>
              <a:gd name="T23" fmla="*/ 198 h 558"/>
              <a:gd name="T24" fmla="*/ 140 w 686"/>
              <a:gd name="T25" fmla="*/ 336 h 558"/>
              <a:gd name="T26" fmla="*/ 103 w 686"/>
              <a:gd name="T27" fmla="*/ 341 h 558"/>
              <a:gd name="T28" fmla="*/ 77 w 686"/>
              <a:gd name="T29" fmla="*/ 339 h 558"/>
              <a:gd name="T30" fmla="*/ 208 w 686"/>
              <a:gd name="T31" fmla="*/ 436 h 558"/>
              <a:gd name="T32" fmla="*/ 34 w 686"/>
              <a:gd name="T33" fmla="*/ 497 h 558"/>
              <a:gd name="T34" fmla="*/ 0 w 686"/>
              <a:gd name="T35" fmla="*/ 495 h 558"/>
              <a:gd name="T36" fmla="*/ 216 w 686"/>
              <a:gd name="T37" fmla="*/ 558 h 558"/>
              <a:gd name="T38" fmla="*/ 616 w 686"/>
              <a:gd name="T39" fmla="*/ 158 h 558"/>
              <a:gd name="T40" fmla="*/ 616 w 686"/>
              <a:gd name="T41" fmla="*/ 139 h 558"/>
              <a:gd name="T42" fmla="*/ 686 w 686"/>
              <a:gd name="T43" fmla="*/ 6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6" h="558">
                <a:moveTo>
                  <a:pt x="686" y="66"/>
                </a:moveTo>
                <a:cubicBezTo>
                  <a:pt x="661" y="78"/>
                  <a:pt x="634" y="85"/>
                  <a:pt x="605" y="89"/>
                </a:cubicBezTo>
                <a:cubicBezTo>
                  <a:pt x="634" y="71"/>
                  <a:pt x="657" y="44"/>
                  <a:pt x="667" y="11"/>
                </a:cubicBezTo>
                <a:cubicBezTo>
                  <a:pt x="640" y="27"/>
                  <a:pt x="610" y="39"/>
                  <a:pt x="578" y="45"/>
                </a:cubicBezTo>
                <a:cubicBezTo>
                  <a:pt x="552" y="18"/>
                  <a:pt x="515" y="0"/>
                  <a:pt x="475" y="0"/>
                </a:cubicBezTo>
                <a:cubicBezTo>
                  <a:pt x="397" y="0"/>
                  <a:pt x="334" y="64"/>
                  <a:pt x="334" y="141"/>
                </a:cubicBezTo>
                <a:cubicBezTo>
                  <a:pt x="334" y="152"/>
                  <a:pt x="335" y="163"/>
                  <a:pt x="338" y="173"/>
                </a:cubicBezTo>
                <a:cubicBezTo>
                  <a:pt x="221" y="167"/>
                  <a:pt x="117" y="111"/>
                  <a:pt x="48" y="26"/>
                </a:cubicBezTo>
                <a:cubicBezTo>
                  <a:pt x="36" y="47"/>
                  <a:pt x="29" y="71"/>
                  <a:pt x="29" y="97"/>
                </a:cubicBezTo>
                <a:cubicBezTo>
                  <a:pt x="29" y="146"/>
                  <a:pt x="54" y="189"/>
                  <a:pt x="91" y="214"/>
                </a:cubicBezTo>
                <a:cubicBezTo>
                  <a:pt x="68" y="213"/>
                  <a:pt x="47" y="207"/>
                  <a:pt x="28" y="197"/>
                </a:cubicBezTo>
                <a:cubicBezTo>
                  <a:pt x="28" y="197"/>
                  <a:pt x="28" y="198"/>
                  <a:pt x="28" y="198"/>
                </a:cubicBezTo>
                <a:cubicBezTo>
                  <a:pt x="28" y="267"/>
                  <a:pt x="76" y="323"/>
                  <a:pt x="140" y="336"/>
                </a:cubicBezTo>
                <a:cubicBezTo>
                  <a:pt x="129" y="340"/>
                  <a:pt x="116" y="341"/>
                  <a:pt x="103" y="341"/>
                </a:cubicBezTo>
                <a:cubicBezTo>
                  <a:pt x="94" y="341"/>
                  <a:pt x="85" y="340"/>
                  <a:pt x="77" y="339"/>
                </a:cubicBezTo>
                <a:cubicBezTo>
                  <a:pt x="95" y="395"/>
                  <a:pt x="147" y="435"/>
                  <a:pt x="208" y="436"/>
                </a:cubicBezTo>
                <a:cubicBezTo>
                  <a:pt x="160" y="474"/>
                  <a:pt x="100" y="497"/>
                  <a:pt x="34" y="497"/>
                </a:cubicBezTo>
                <a:cubicBezTo>
                  <a:pt x="22" y="497"/>
                  <a:pt x="11" y="496"/>
                  <a:pt x="0" y="495"/>
                </a:cubicBezTo>
                <a:cubicBezTo>
                  <a:pt x="62" y="535"/>
                  <a:pt x="136" y="558"/>
                  <a:pt x="216" y="558"/>
                </a:cubicBezTo>
                <a:cubicBezTo>
                  <a:pt x="475" y="558"/>
                  <a:pt x="616" y="344"/>
                  <a:pt x="616" y="158"/>
                </a:cubicBezTo>
                <a:cubicBezTo>
                  <a:pt x="616" y="151"/>
                  <a:pt x="616" y="145"/>
                  <a:pt x="616" y="139"/>
                </a:cubicBezTo>
                <a:cubicBezTo>
                  <a:pt x="643" y="119"/>
                  <a:pt x="667" y="95"/>
                  <a:pt x="686" y="66"/>
                </a:cubicBezTo>
                <a:close/>
              </a:path>
            </a:pathLst>
          </a:custGeom>
          <a:solidFill>
            <a:srgbClr val="2AA9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8" name="Group 7" descr="hashtag icon inside chat bubble">
            <a:extLst>
              <a:ext uri="{FF2B5EF4-FFF2-40B4-BE49-F238E27FC236}">
                <a16:creationId xmlns:a16="http://schemas.microsoft.com/office/drawing/2014/main" id="{CE4733B4-9F2F-41B5-8504-4652CA0845E6}"/>
              </a:ext>
            </a:extLst>
          </p:cNvPr>
          <p:cNvGrpSpPr/>
          <p:nvPr/>
        </p:nvGrpSpPr>
        <p:grpSpPr>
          <a:xfrm>
            <a:off x="1534696" y="1242874"/>
            <a:ext cx="582930" cy="582295"/>
            <a:chOff x="0" y="0"/>
            <a:chExt cx="2806873" cy="2806873"/>
          </a:xfrm>
        </p:grpSpPr>
        <p:sp>
          <p:nvSpPr>
            <p:cNvPr id="9" name="Freeform: Shape 8">
              <a:extLst>
                <a:ext uri="{FF2B5EF4-FFF2-40B4-BE49-F238E27FC236}">
                  <a16:creationId xmlns:a16="http://schemas.microsoft.com/office/drawing/2014/main" id="{B48A3258-250F-4B0E-AB8D-873506012EBB}"/>
                </a:ext>
              </a:extLst>
            </p:cNvPr>
            <p:cNvSpPr/>
            <p:nvPr/>
          </p:nvSpPr>
          <p:spPr>
            <a:xfrm rot="2700000">
              <a:off x="0" y="0"/>
              <a:ext cx="2806873" cy="2806873"/>
            </a:xfrm>
            <a:custGeom>
              <a:avLst/>
              <a:gdLst>
                <a:gd name="connsiteX0" fmla="*/ 107372 w 2806873"/>
                <a:gd name="connsiteY0" fmla="*/ 1144218 h 2806873"/>
                <a:gd name="connsiteX1" fmla="*/ 1144217 w 2806873"/>
                <a:gd name="connsiteY1" fmla="*/ 107372 h 2806873"/>
                <a:gd name="connsiteX2" fmla="*/ 1662655 w 2806873"/>
                <a:gd name="connsiteY2" fmla="*/ 107372 h 2806873"/>
                <a:gd name="connsiteX3" fmla="*/ 2699501 w 2806873"/>
                <a:gd name="connsiteY3" fmla="*/ 1144218 h 2806873"/>
                <a:gd name="connsiteX4" fmla="*/ 2699501 w 2806873"/>
                <a:gd name="connsiteY4" fmla="*/ 1662656 h 2806873"/>
                <a:gd name="connsiteX5" fmla="*/ 2188970 w 2806873"/>
                <a:gd name="connsiteY5" fmla="*/ 2173187 h 2806873"/>
                <a:gd name="connsiteX6" fmla="*/ 2188970 w 2806873"/>
                <a:gd name="connsiteY6" fmla="*/ 2521352 h 2806873"/>
                <a:gd name="connsiteX7" fmla="*/ 2083578 w 2806873"/>
                <a:gd name="connsiteY7" fmla="*/ 2626744 h 2806873"/>
                <a:gd name="connsiteX8" fmla="*/ 1735413 w 2806873"/>
                <a:gd name="connsiteY8" fmla="*/ 2626744 h 2806873"/>
                <a:gd name="connsiteX9" fmla="*/ 1662655 w 2806873"/>
                <a:gd name="connsiteY9" fmla="*/ 2699501 h 2806873"/>
                <a:gd name="connsiteX10" fmla="*/ 1144217 w 2806873"/>
                <a:gd name="connsiteY10" fmla="*/ 2699501 h 2806873"/>
                <a:gd name="connsiteX11" fmla="*/ 107372 w 2806873"/>
                <a:gd name="connsiteY11" fmla="*/ 1662656 h 2806873"/>
                <a:gd name="connsiteX12" fmla="*/ 107372 w 2806873"/>
                <a:gd name="connsiteY12" fmla="*/ 1144218 h 2806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6873" h="2806873">
                  <a:moveTo>
                    <a:pt x="107372" y="1144218"/>
                  </a:moveTo>
                  <a:lnTo>
                    <a:pt x="1144217" y="107372"/>
                  </a:lnTo>
                  <a:cubicBezTo>
                    <a:pt x="1287380" y="-35791"/>
                    <a:pt x="1519492" y="-35791"/>
                    <a:pt x="1662655" y="107372"/>
                  </a:cubicBezTo>
                  <a:lnTo>
                    <a:pt x="2699501" y="1144218"/>
                  </a:lnTo>
                  <a:cubicBezTo>
                    <a:pt x="2842664" y="1287381"/>
                    <a:pt x="2842664" y="1519493"/>
                    <a:pt x="2699501" y="1662656"/>
                  </a:cubicBezTo>
                  <a:lnTo>
                    <a:pt x="2188970" y="2173187"/>
                  </a:lnTo>
                  <a:lnTo>
                    <a:pt x="2188970" y="2521352"/>
                  </a:lnTo>
                  <a:cubicBezTo>
                    <a:pt x="2188970" y="2579558"/>
                    <a:pt x="2141784" y="2626744"/>
                    <a:pt x="2083578" y="2626744"/>
                  </a:cubicBezTo>
                  <a:lnTo>
                    <a:pt x="1735413" y="2626744"/>
                  </a:lnTo>
                  <a:lnTo>
                    <a:pt x="1662655" y="2699501"/>
                  </a:lnTo>
                  <a:cubicBezTo>
                    <a:pt x="1519492" y="2842664"/>
                    <a:pt x="1287380" y="2842664"/>
                    <a:pt x="1144217" y="2699501"/>
                  </a:cubicBezTo>
                  <a:lnTo>
                    <a:pt x="107372" y="1662656"/>
                  </a:lnTo>
                  <a:cubicBezTo>
                    <a:pt x="-35791" y="1519493"/>
                    <a:pt x="-35791" y="1287381"/>
                    <a:pt x="107372" y="1144218"/>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0" name="Graphic 7">
              <a:extLst>
                <a:ext uri="{FF2B5EF4-FFF2-40B4-BE49-F238E27FC236}">
                  <a16:creationId xmlns:a16="http://schemas.microsoft.com/office/drawing/2014/main" id="{C19D0DEB-D894-4721-BA83-A68175DFE5F3}"/>
                </a:ext>
              </a:extLst>
            </p:cNvPr>
            <p:cNvSpPr/>
            <p:nvPr/>
          </p:nvSpPr>
          <p:spPr>
            <a:xfrm>
              <a:off x="836072" y="834052"/>
              <a:ext cx="1205615" cy="1165141"/>
            </a:xfrm>
            <a:custGeom>
              <a:avLst/>
              <a:gdLst>
                <a:gd name="connsiteX0" fmla="*/ 452386 w 866775"/>
                <a:gd name="connsiteY0" fmla="*/ 524984 h 838200"/>
                <a:gd name="connsiteX1" fmla="*/ 371040 w 866775"/>
                <a:gd name="connsiteY1" fmla="*/ 524984 h 838200"/>
                <a:gd name="connsiteX2" fmla="*/ 313668 w 866775"/>
                <a:gd name="connsiteY2" fmla="*/ 453294 h 838200"/>
                <a:gd name="connsiteX3" fmla="*/ 333306 w 866775"/>
                <a:gd name="connsiteY3" fmla="*/ 365864 h 838200"/>
                <a:gd name="connsiteX4" fmla="*/ 390678 w 866775"/>
                <a:gd name="connsiteY4" fmla="*/ 319948 h 838200"/>
                <a:gd name="connsiteX5" fmla="*/ 472025 w 866775"/>
                <a:gd name="connsiteY5" fmla="*/ 319948 h 838200"/>
                <a:gd name="connsiteX6" fmla="*/ 529398 w 866775"/>
                <a:gd name="connsiteY6" fmla="*/ 391638 h 838200"/>
                <a:gd name="connsiteX7" fmla="*/ 509759 w 866775"/>
                <a:gd name="connsiteY7" fmla="*/ 479067 h 838200"/>
                <a:gd name="connsiteX8" fmla="*/ 452386 w 866775"/>
                <a:gd name="connsiteY8" fmla="*/ 524984 h 838200"/>
                <a:gd name="connsiteX9" fmla="*/ 864394 w 866775"/>
                <a:gd name="connsiteY9" fmla="*/ 261145 h 838200"/>
                <a:gd name="connsiteX10" fmla="*/ 864394 w 866775"/>
                <a:gd name="connsiteY10" fmla="*/ 252192 h 838200"/>
                <a:gd name="connsiteX11" fmla="*/ 805591 w 866775"/>
                <a:gd name="connsiteY11" fmla="*/ 193389 h 838200"/>
                <a:gd name="connsiteX12" fmla="*/ 777115 w 866775"/>
                <a:gd name="connsiteY12" fmla="*/ 193389 h 838200"/>
                <a:gd name="connsiteX13" fmla="*/ 719742 w 866775"/>
                <a:gd name="connsiteY13" fmla="*/ 121699 h 838200"/>
                <a:gd name="connsiteX14" fmla="*/ 728927 w 866775"/>
                <a:gd name="connsiteY14" fmla="*/ 80807 h 838200"/>
                <a:gd name="connsiteX15" fmla="*/ 684439 w 866775"/>
                <a:gd name="connsiteY15" fmla="*/ 10548 h 838200"/>
                <a:gd name="connsiteX16" fmla="*/ 675704 w 866775"/>
                <a:gd name="connsiteY16" fmla="*/ 8587 h 838200"/>
                <a:gd name="connsiteX17" fmla="*/ 605444 w 866775"/>
                <a:gd name="connsiteY17" fmla="*/ 53072 h 838200"/>
                <a:gd name="connsiteX18" fmla="*/ 584242 w 866775"/>
                <a:gd name="connsiteY18" fmla="*/ 147473 h 838200"/>
                <a:gd name="connsiteX19" fmla="*/ 526866 w 866775"/>
                <a:gd name="connsiteY19" fmla="*/ 193389 h 838200"/>
                <a:gd name="connsiteX20" fmla="*/ 445523 w 866775"/>
                <a:gd name="connsiteY20" fmla="*/ 193389 h 838200"/>
                <a:gd name="connsiteX21" fmla="*/ 388150 w 866775"/>
                <a:gd name="connsiteY21" fmla="*/ 121699 h 838200"/>
                <a:gd name="connsiteX22" fmla="*/ 397335 w 866775"/>
                <a:gd name="connsiteY22" fmla="*/ 80807 h 838200"/>
                <a:gd name="connsiteX23" fmla="*/ 352847 w 866775"/>
                <a:gd name="connsiteY23" fmla="*/ 10548 h 838200"/>
                <a:gd name="connsiteX24" fmla="*/ 344114 w 866775"/>
                <a:gd name="connsiteY24" fmla="*/ 8587 h 838200"/>
                <a:gd name="connsiteX25" fmla="*/ 273855 w 866775"/>
                <a:gd name="connsiteY25" fmla="*/ 53072 h 838200"/>
                <a:gd name="connsiteX26" fmla="*/ 252650 w 866775"/>
                <a:gd name="connsiteY26" fmla="*/ 147473 h 838200"/>
                <a:gd name="connsiteX27" fmla="*/ 195274 w 866775"/>
                <a:gd name="connsiteY27" fmla="*/ 193389 h 838200"/>
                <a:gd name="connsiteX28" fmla="*/ 97396 w 866775"/>
                <a:gd name="connsiteY28" fmla="*/ 193389 h 838200"/>
                <a:gd name="connsiteX29" fmla="*/ 38594 w 866775"/>
                <a:gd name="connsiteY29" fmla="*/ 252192 h 838200"/>
                <a:gd name="connsiteX30" fmla="*/ 38594 w 866775"/>
                <a:gd name="connsiteY30" fmla="*/ 261145 h 838200"/>
                <a:gd name="connsiteX31" fmla="*/ 97396 w 866775"/>
                <a:gd name="connsiteY31" fmla="*/ 319948 h 838200"/>
                <a:gd name="connsiteX32" fmla="*/ 140430 w 866775"/>
                <a:gd name="connsiteY32" fmla="*/ 319948 h 838200"/>
                <a:gd name="connsiteX33" fmla="*/ 197806 w 866775"/>
                <a:gd name="connsiteY33" fmla="*/ 391638 h 838200"/>
                <a:gd name="connsiteX34" fmla="*/ 178167 w 866775"/>
                <a:gd name="connsiteY34" fmla="*/ 479067 h 838200"/>
                <a:gd name="connsiteX35" fmla="*/ 120794 w 866775"/>
                <a:gd name="connsiteY35" fmla="*/ 524984 h 838200"/>
                <a:gd name="connsiteX36" fmla="*/ 65949 w 866775"/>
                <a:gd name="connsiteY36" fmla="*/ 524984 h 838200"/>
                <a:gd name="connsiteX37" fmla="*/ 7144 w 866775"/>
                <a:gd name="connsiteY37" fmla="*/ 583786 h 838200"/>
                <a:gd name="connsiteX38" fmla="*/ 7144 w 866775"/>
                <a:gd name="connsiteY38" fmla="*/ 592741 h 838200"/>
                <a:gd name="connsiteX39" fmla="*/ 65949 w 866775"/>
                <a:gd name="connsiteY39" fmla="*/ 651543 h 838200"/>
                <a:gd name="connsiteX40" fmla="*/ 65949 w 866775"/>
                <a:gd name="connsiteY40" fmla="*/ 651543 h 838200"/>
                <a:gd name="connsiteX41" fmla="*/ 123322 w 866775"/>
                <a:gd name="connsiteY41" fmla="*/ 723232 h 838200"/>
                <a:gd name="connsiteX42" fmla="*/ 114137 w 866775"/>
                <a:gd name="connsiteY42" fmla="*/ 764124 h 838200"/>
                <a:gd name="connsiteX43" fmla="*/ 158623 w 866775"/>
                <a:gd name="connsiteY43" fmla="*/ 834386 h 838200"/>
                <a:gd name="connsiteX44" fmla="*/ 167358 w 866775"/>
                <a:gd name="connsiteY44" fmla="*/ 836348 h 838200"/>
                <a:gd name="connsiteX45" fmla="*/ 237618 w 866775"/>
                <a:gd name="connsiteY45" fmla="*/ 791863 h 838200"/>
                <a:gd name="connsiteX46" fmla="*/ 258823 w 866775"/>
                <a:gd name="connsiteY46" fmla="*/ 697459 h 838200"/>
                <a:gd name="connsiteX47" fmla="*/ 316196 w 866775"/>
                <a:gd name="connsiteY47" fmla="*/ 651543 h 838200"/>
                <a:gd name="connsiteX48" fmla="*/ 397541 w 866775"/>
                <a:gd name="connsiteY48" fmla="*/ 651543 h 838200"/>
                <a:gd name="connsiteX49" fmla="*/ 454914 w 866775"/>
                <a:gd name="connsiteY49" fmla="*/ 723232 h 838200"/>
                <a:gd name="connsiteX50" fmla="*/ 445729 w 866775"/>
                <a:gd name="connsiteY50" fmla="*/ 764124 h 838200"/>
                <a:gd name="connsiteX51" fmla="*/ 490217 w 866775"/>
                <a:gd name="connsiteY51" fmla="*/ 834386 h 838200"/>
                <a:gd name="connsiteX52" fmla="*/ 498954 w 866775"/>
                <a:gd name="connsiteY52" fmla="*/ 836348 h 838200"/>
                <a:gd name="connsiteX53" fmla="*/ 569213 w 866775"/>
                <a:gd name="connsiteY53" fmla="*/ 791859 h 838200"/>
                <a:gd name="connsiteX54" fmla="*/ 590415 w 866775"/>
                <a:gd name="connsiteY54" fmla="*/ 697459 h 838200"/>
                <a:gd name="connsiteX55" fmla="*/ 647791 w 866775"/>
                <a:gd name="connsiteY55" fmla="*/ 651543 h 838200"/>
                <a:gd name="connsiteX56" fmla="*/ 774142 w 866775"/>
                <a:gd name="connsiteY56" fmla="*/ 651543 h 838200"/>
                <a:gd name="connsiteX57" fmla="*/ 832944 w 866775"/>
                <a:gd name="connsiteY57" fmla="*/ 592741 h 838200"/>
                <a:gd name="connsiteX58" fmla="*/ 832944 w 866775"/>
                <a:gd name="connsiteY58" fmla="*/ 583786 h 838200"/>
                <a:gd name="connsiteX59" fmla="*/ 774142 w 866775"/>
                <a:gd name="connsiteY59" fmla="*/ 524984 h 838200"/>
                <a:gd name="connsiteX60" fmla="*/ 702632 w 866775"/>
                <a:gd name="connsiteY60" fmla="*/ 524984 h 838200"/>
                <a:gd name="connsiteX61" fmla="*/ 645260 w 866775"/>
                <a:gd name="connsiteY61" fmla="*/ 453294 h 838200"/>
                <a:gd name="connsiteX62" fmla="*/ 664898 w 866775"/>
                <a:gd name="connsiteY62" fmla="*/ 365864 h 838200"/>
                <a:gd name="connsiteX63" fmla="*/ 722270 w 866775"/>
                <a:gd name="connsiteY63" fmla="*/ 319948 h 838200"/>
                <a:gd name="connsiteX64" fmla="*/ 805591 w 866775"/>
                <a:gd name="connsiteY64" fmla="*/ 319948 h 838200"/>
                <a:gd name="connsiteX65" fmla="*/ 864394 w 866775"/>
                <a:gd name="connsiteY65" fmla="*/ 261145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866775" h="838200">
                  <a:moveTo>
                    <a:pt x="452386" y="524984"/>
                  </a:moveTo>
                  <a:lnTo>
                    <a:pt x="371040" y="524984"/>
                  </a:lnTo>
                  <a:cubicBezTo>
                    <a:pt x="333366" y="524984"/>
                    <a:pt x="305410" y="490054"/>
                    <a:pt x="313668" y="453294"/>
                  </a:cubicBezTo>
                  <a:lnTo>
                    <a:pt x="333306" y="365864"/>
                  </a:lnTo>
                  <a:cubicBezTo>
                    <a:pt x="339334" y="339023"/>
                    <a:pt x="363168" y="319948"/>
                    <a:pt x="390678" y="319948"/>
                  </a:cubicBezTo>
                  <a:lnTo>
                    <a:pt x="472025" y="319948"/>
                  </a:lnTo>
                  <a:cubicBezTo>
                    <a:pt x="509698" y="319948"/>
                    <a:pt x="537652" y="354881"/>
                    <a:pt x="529398" y="391638"/>
                  </a:cubicBezTo>
                  <a:lnTo>
                    <a:pt x="509759" y="479067"/>
                  </a:lnTo>
                  <a:cubicBezTo>
                    <a:pt x="503732" y="505908"/>
                    <a:pt x="479897" y="524984"/>
                    <a:pt x="452386" y="524984"/>
                  </a:cubicBezTo>
                  <a:moveTo>
                    <a:pt x="864394" y="261145"/>
                  </a:moveTo>
                  <a:lnTo>
                    <a:pt x="864394" y="252192"/>
                  </a:lnTo>
                  <a:cubicBezTo>
                    <a:pt x="864394" y="219716"/>
                    <a:pt x="838067" y="193389"/>
                    <a:pt x="805591" y="193389"/>
                  </a:cubicBezTo>
                  <a:lnTo>
                    <a:pt x="777115" y="193389"/>
                  </a:lnTo>
                  <a:cubicBezTo>
                    <a:pt x="739442" y="193389"/>
                    <a:pt x="711485" y="158458"/>
                    <a:pt x="719742" y="121699"/>
                  </a:cubicBezTo>
                  <a:lnTo>
                    <a:pt x="728927" y="80807"/>
                  </a:lnTo>
                  <a:cubicBezTo>
                    <a:pt x="736043" y="49120"/>
                    <a:pt x="716127" y="17664"/>
                    <a:pt x="684439" y="10548"/>
                  </a:cubicBezTo>
                  <a:lnTo>
                    <a:pt x="675704" y="8587"/>
                  </a:lnTo>
                  <a:cubicBezTo>
                    <a:pt x="644019" y="1468"/>
                    <a:pt x="612563" y="21385"/>
                    <a:pt x="605444" y="53072"/>
                  </a:cubicBezTo>
                  <a:lnTo>
                    <a:pt x="584242" y="147473"/>
                  </a:lnTo>
                  <a:cubicBezTo>
                    <a:pt x="578211" y="174316"/>
                    <a:pt x="554377" y="193389"/>
                    <a:pt x="526866" y="193389"/>
                  </a:cubicBezTo>
                  <a:lnTo>
                    <a:pt x="445523" y="193389"/>
                  </a:lnTo>
                  <a:cubicBezTo>
                    <a:pt x="407850" y="193389"/>
                    <a:pt x="379893" y="158458"/>
                    <a:pt x="388150" y="121699"/>
                  </a:cubicBezTo>
                  <a:lnTo>
                    <a:pt x="397335" y="80807"/>
                  </a:lnTo>
                  <a:cubicBezTo>
                    <a:pt x="404452" y="49120"/>
                    <a:pt x="384535" y="17664"/>
                    <a:pt x="352847" y="10548"/>
                  </a:cubicBezTo>
                  <a:lnTo>
                    <a:pt x="344114" y="8587"/>
                  </a:lnTo>
                  <a:cubicBezTo>
                    <a:pt x="312428" y="1468"/>
                    <a:pt x="280970" y="21385"/>
                    <a:pt x="273855" y="53072"/>
                  </a:cubicBezTo>
                  <a:lnTo>
                    <a:pt x="252650" y="147473"/>
                  </a:lnTo>
                  <a:cubicBezTo>
                    <a:pt x="246619" y="174316"/>
                    <a:pt x="222785" y="193389"/>
                    <a:pt x="195274" y="193389"/>
                  </a:cubicBezTo>
                  <a:lnTo>
                    <a:pt x="97396" y="193389"/>
                  </a:lnTo>
                  <a:cubicBezTo>
                    <a:pt x="64921" y="193389"/>
                    <a:pt x="38594" y="219716"/>
                    <a:pt x="38594" y="252192"/>
                  </a:cubicBezTo>
                  <a:lnTo>
                    <a:pt x="38594" y="261145"/>
                  </a:lnTo>
                  <a:cubicBezTo>
                    <a:pt x="38594" y="293621"/>
                    <a:pt x="64921" y="319948"/>
                    <a:pt x="97396" y="319948"/>
                  </a:cubicBezTo>
                  <a:lnTo>
                    <a:pt x="140430" y="319948"/>
                  </a:lnTo>
                  <a:cubicBezTo>
                    <a:pt x="178106" y="319948"/>
                    <a:pt x="206060" y="354881"/>
                    <a:pt x="197806" y="391638"/>
                  </a:cubicBezTo>
                  <a:lnTo>
                    <a:pt x="178167" y="479067"/>
                  </a:lnTo>
                  <a:cubicBezTo>
                    <a:pt x="172136" y="505911"/>
                    <a:pt x="148301" y="524984"/>
                    <a:pt x="120794" y="524984"/>
                  </a:cubicBezTo>
                  <a:lnTo>
                    <a:pt x="65949" y="524984"/>
                  </a:lnTo>
                  <a:cubicBezTo>
                    <a:pt x="33471" y="524984"/>
                    <a:pt x="7144" y="551311"/>
                    <a:pt x="7144" y="583786"/>
                  </a:cubicBezTo>
                  <a:lnTo>
                    <a:pt x="7144" y="592741"/>
                  </a:lnTo>
                  <a:cubicBezTo>
                    <a:pt x="7144" y="625215"/>
                    <a:pt x="33471" y="651543"/>
                    <a:pt x="65949" y="651543"/>
                  </a:cubicBezTo>
                  <a:lnTo>
                    <a:pt x="65949" y="651543"/>
                  </a:lnTo>
                  <a:cubicBezTo>
                    <a:pt x="103623" y="651543"/>
                    <a:pt x="131577" y="686473"/>
                    <a:pt x="123322" y="723232"/>
                  </a:cubicBezTo>
                  <a:lnTo>
                    <a:pt x="114137" y="764124"/>
                  </a:lnTo>
                  <a:cubicBezTo>
                    <a:pt x="107018" y="795811"/>
                    <a:pt x="126935" y="827267"/>
                    <a:pt x="158623" y="834386"/>
                  </a:cubicBezTo>
                  <a:lnTo>
                    <a:pt x="167358" y="836348"/>
                  </a:lnTo>
                  <a:cubicBezTo>
                    <a:pt x="199046" y="843464"/>
                    <a:pt x="230502" y="823547"/>
                    <a:pt x="237618" y="791863"/>
                  </a:cubicBezTo>
                  <a:lnTo>
                    <a:pt x="258823" y="697459"/>
                  </a:lnTo>
                  <a:cubicBezTo>
                    <a:pt x="264853" y="670615"/>
                    <a:pt x="288685" y="651543"/>
                    <a:pt x="316196" y="651543"/>
                  </a:cubicBezTo>
                  <a:lnTo>
                    <a:pt x="397541" y="651543"/>
                  </a:lnTo>
                  <a:cubicBezTo>
                    <a:pt x="435215" y="651543"/>
                    <a:pt x="463172" y="686473"/>
                    <a:pt x="454914" y="723232"/>
                  </a:cubicBezTo>
                  <a:lnTo>
                    <a:pt x="445729" y="764124"/>
                  </a:lnTo>
                  <a:cubicBezTo>
                    <a:pt x="438613" y="795811"/>
                    <a:pt x="458531" y="827267"/>
                    <a:pt x="490217" y="834386"/>
                  </a:cubicBezTo>
                  <a:lnTo>
                    <a:pt x="498954" y="836348"/>
                  </a:lnTo>
                  <a:cubicBezTo>
                    <a:pt x="530638" y="843464"/>
                    <a:pt x="562094" y="823547"/>
                    <a:pt x="569213" y="791859"/>
                  </a:cubicBezTo>
                  <a:lnTo>
                    <a:pt x="590415" y="697459"/>
                  </a:lnTo>
                  <a:cubicBezTo>
                    <a:pt x="596445" y="670619"/>
                    <a:pt x="620279" y="651543"/>
                    <a:pt x="647791" y="651543"/>
                  </a:cubicBezTo>
                  <a:lnTo>
                    <a:pt x="774142" y="651543"/>
                  </a:lnTo>
                  <a:cubicBezTo>
                    <a:pt x="806619" y="651543"/>
                    <a:pt x="832944" y="625215"/>
                    <a:pt x="832944" y="592741"/>
                  </a:cubicBezTo>
                  <a:lnTo>
                    <a:pt x="832944" y="583786"/>
                  </a:lnTo>
                  <a:cubicBezTo>
                    <a:pt x="832944" y="551311"/>
                    <a:pt x="806619" y="524984"/>
                    <a:pt x="774142" y="524984"/>
                  </a:cubicBezTo>
                  <a:lnTo>
                    <a:pt x="702632" y="524984"/>
                  </a:lnTo>
                  <a:cubicBezTo>
                    <a:pt x="664958" y="524984"/>
                    <a:pt x="637004" y="490054"/>
                    <a:pt x="645260" y="453294"/>
                  </a:cubicBezTo>
                  <a:lnTo>
                    <a:pt x="664898" y="365864"/>
                  </a:lnTo>
                  <a:cubicBezTo>
                    <a:pt x="670926" y="339023"/>
                    <a:pt x="694760" y="319948"/>
                    <a:pt x="722270" y="319948"/>
                  </a:cubicBezTo>
                  <a:lnTo>
                    <a:pt x="805591" y="319948"/>
                  </a:lnTo>
                  <a:cubicBezTo>
                    <a:pt x="838067" y="319948"/>
                    <a:pt x="864394" y="293621"/>
                    <a:pt x="864394" y="261145"/>
                  </a:cubicBezTo>
                </a:path>
              </a:pathLst>
            </a:custGeom>
            <a:solidFill>
              <a:schemeClr val="accent3"/>
            </a:solidFill>
            <a:ln w="7937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Tree>
    <p:extLst>
      <p:ext uri="{BB962C8B-B14F-4D97-AF65-F5344CB8AC3E}">
        <p14:creationId xmlns:p14="http://schemas.microsoft.com/office/powerpoint/2010/main" val="3434002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974CB-C88F-4ACD-8FF2-5ECEF8AA5208}"/>
              </a:ext>
            </a:extLst>
          </p:cNvPr>
          <p:cNvSpPr>
            <a:spLocks noGrp="1"/>
          </p:cNvSpPr>
          <p:nvPr>
            <p:ph type="title"/>
          </p:nvPr>
        </p:nvSpPr>
        <p:spPr>
          <a:xfrm>
            <a:off x="1534696" y="780775"/>
            <a:ext cx="9520158" cy="610880"/>
          </a:xfrm>
        </p:spPr>
        <p:txBody>
          <a:bodyPr/>
          <a:lstStyle/>
          <a:p>
            <a:r>
              <a:rPr lang="en-US" b="1" dirty="0"/>
              <a:t>     Graph Generation</a:t>
            </a:r>
            <a:endParaRPr lang="en-IN" dirty="0"/>
          </a:p>
        </p:txBody>
      </p:sp>
      <p:sp>
        <p:nvSpPr>
          <p:cNvPr id="3" name="Content Placeholder 2">
            <a:extLst>
              <a:ext uri="{FF2B5EF4-FFF2-40B4-BE49-F238E27FC236}">
                <a16:creationId xmlns:a16="http://schemas.microsoft.com/office/drawing/2014/main" id="{FFAA33DF-BC1E-44CC-9FAE-DD9ED2D14631}"/>
              </a:ext>
            </a:extLst>
          </p:cNvPr>
          <p:cNvSpPr>
            <a:spLocks noGrp="1"/>
          </p:cNvSpPr>
          <p:nvPr>
            <p:ph idx="1"/>
          </p:nvPr>
        </p:nvSpPr>
        <p:spPr>
          <a:xfrm>
            <a:off x="1420427" y="1391655"/>
            <a:ext cx="9634427" cy="4685569"/>
          </a:xfrm>
        </p:spPr>
        <p:txBody>
          <a:bodyPr/>
          <a:lstStyle/>
          <a:p>
            <a:r>
              <a:rPr lang="en-US" dirty="0">
                <a:latin typeface="Palatino Linotype (Body)"/>
                <a:cs typeface="Calibri" panose="020F0502020204030204" pitchFamily="34" charset="0"/>
              </a:rPr>
              <a:t>At this stage we are able to construct graph, here entities as node and it edge weight is based on its similarity value.</a:t>
            </a:r>
          </a:p>
          <a:p>
            <a:r>
              <a:rPr lang="en-US" dirty="0">
                <a:latin typeface="Palatino Linotype (Body)"/>
                <a:cs typeface="Calibri" panose="020F0502020204030204" pitchFamily="34" charset="0"/>
              </a:rPr>
              <a:t>We filter connection between node using similarity filtering.</a:t>
            </a:r>
          </a:p>
          <a:p>
            <a:endParaRPr lang="en-IN" dirty="0"/>
          </a:p>
        </p:txBody>
      </p:sp>
      <p:pic>
        <p:nvPicPr>
          <p:cNvPr id="5" name="Picture 4">
            <a:extLst>
              <a:ext uri="{FF2B5EF4-FFF2-40B4-BE49-F238E27FC236}">
                <a16:creationId xmlns:a16="http://schemas.microsoft.com/office/drawing/2014/main" id="{2347A765-BF6F-4047-A128-C1D901FB7241}"/>
              </a:ext>
            </a:extLst>
          </p:cNvPr>
          <p:cNvPicPr>
            <a:picLocks noChangeAspect="1"/>
          </p:cNvPicPr>
          <p:nvPr/>
        </p:nvPicPr>
        <p:blipFill>
          <a:blip r:embed="rId2"/>
          <a:stretch>
            <a:fillRect/>
          </a:stretch>
        </p:blipFill>
        <p:spPr>
          <a:xfrm>
            <a:off x="3533898" y="2717007"/>
            <a:ext cx="4355391" cy="3266543"/>
          </a:xfrm>
          <a:prstGeom prst="rect">
            <a:avLst/>
          </a:prstGeom>
        </p:spPr>
      </p:pic>
      <p:sp>
        <p:nvSpPr>
          <p:cNvPr id="7" name="Twitter Icon" descr="Twitter Icon">
            <a:extLst>
              <a:ext uri="{FF2B5EF4-FFF2-40B4-BE49-F238E27FC236}">
                <a16:creationId xmlns:a16="http://schemas.microsoft.com/office/drawing/2014/main" id="{95B3BA29-DE27-4D9E-AE55-6D5C2CA8D4F1}"/>
              </a:ext>
            </a:extLst>
          </p:cNvPr>
          <p:cNvSpPr>
            <a:spLocks/>
          </p:cNvSpPr>
          <p:nvPr/>
        </p:nvSpPr>
        <p:spPr bwMode="auto">
          <a:xfrm>
            <a:off x="458813" y="489562"/>
            <a:ext cx="908348" cy="753312"/>
          </a:xfrm>
          <a:custGeom>
            <a:avLst/>
            <a:gdLst>
              <a:gd name="T0" fmla="*/ 686 w 686"/>
              <a:gd name="T1" fmla="*/ 66 h 558"/>
              <a:gd name="T2" fmla="*/ 605 w 686"/>
              <a:gd name="T3" fmla="*/ 89 h 558"/>
              <a:gd name="T4" fmla="*/ 667 w 686"/>
              <a:gd name="T5" fmla="*/ 11 h 558"/>
              <a:gd name="T6" fmla="*/ 578 w 686"/>
              <a:gd name="T7" fmla="*/ 45 h 558"/>
              <a:gd name="T8" fmla="*/ 475 w 686"/>
              <a:gd name="T9" fmla="*/ 0 h 558"/>
              <a:gd name="T10" fmla="*/ 334 w 686"/>
              <a:gd name="T11" fmla="*/ 141 h 558"/>
              <a:gd name="T12" fmla="*/ 338 w 686"/>
              <a:gd name="T13" fmla="*/ 173 h 558"/>
              <a:gd name="T14" fmla="*/ 48 w 686"/>
              <a:gd name="T15" fmla="*/ 26 h 558"/>
              <a:gd name="T16" fmla="*/ 29 w 686"/>
              <a:gd name="T17" fmla="*/ 97 h 558"/>
              <a:gd name="T18" fmla="*/ 91 w 686"/>
              <a:gd name="T19" fmla="*/ 214 h 558"/>
              <a:gd name="T20" fmla="*/ 28 w 686"/>
              <a:gd name="T21" fmla="*/ 197 h 558"/>
              <a:gd name="T22" fmla="*/ 28 w 686"/>
              <a:gd name="T23" fmla="*/ 198 h 558"/>
              <a:gd name="T24" fmla="*/ 140 w 686"/>
              <a:gd name="T25" fmla="*/ 336 h 558"/>
              <a:gd name="T26" fmla="*/ 103 w 686"/>
              <a:gd name="T27" fmla="*/ 341 h 558"/>
              <a:gd name="T28" fmla="*/ 77 w 686"/>
              <a:gd name="T29" fmla="*/ 339 h 558"/>
              <a:gd name="T30" fmla="*/ 208 w 686"/>
              <a:gd name="T31" fmla="*/ 436 h 558"/>
              <a:gd name="T32" fmla="*/ 34 w 686"/>
              <a:gd name="T33" fmla="*/ 497 h 558"/>
              <a:gd name="T34" fmla="*/ 0 w 686"/>
              <a:gd name="T35" fmla="*/ 495 h 558"/>
              <a:gd name="T36" fmla="*/ 216 w 686"/>
              <a:gd name="T37" fmla="*/ 558 h 558"/>
              <a:gd name="T38" fmla="*/ 616 w 686"/>
              <a:gd name="T39" fmla="*/ 158 h 558"/>
              <a:gd name="T40" fmla="*/ 616 w 686"/>
              <a:gd name="T41" fmla="*/ 139 h 558"/>
              <a:gd name="T42" fmla="*/ 686 w 686"/>
              <a:gd name="T43" fmla="*/ 6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6" h="558">
                <a:moveTo>
                  <a:pt x="686" y="66"/>
                </a:moveTo>
                <a:cubicBezTo>
                  <a:pt x="661" y="78"/>
                  <a:pt x="634" y="85"/>
                  <a:pt x="605" y="89"/>
                </a:cubicBezTo>
                <a:cubicBezTo>
                  <a:pt x="634" y="71"/>
                  <a:pt x="657" y="44"/>
                  <a:pt x="667" y="11"/>
                </a:cubicBezTo>
                <a:cubicBezTo>
                  <a:pt x="640" y="27"/>
                  <a:pt x="610" y="39"/>
                  <a:pt x="578" y="45"/>
                </a:cubicBezTo>
                <a:cubicBezTo>
                  <a:pt x="552" y="18"/>
                  <a:pt x="515" y="0"/>
                  <a:pt x="475" y="0"/>
                </a:cubicBezTo>
                <a:cubicBezTo>
                  <a:pt x="397" y="0"/>
                  <a:pt x="334" y="64"/>
                  <a:pt x="334" y="141"/>
                </a:cubicBezTo>
                <a:cubicBezTo>
                  <a:pt x="334" y="152"/>
                  <a:pt x="335" y="163"/>
                  <a:pt x="338" y="173"/>
                </a:cubicBezTo>
                <a:cubicBezTo>
                  <a:pt x="221" y="167"/>
                  <a:pt x="117" y="111"/>
                  <a:pt x="48" y="26"/>
                </a:cubicBezTo>
                <a:cubicBezTo>
                  <a:pt x="36" y="47"/>
                  <a:pt x="29" y="71"/>
                  <a:pt x="29" y="97"/>
                </a:cubicBezTo>
                <a:cubicBezTo>
                  <a:pt x="29" y="146"/>
                  <a:pt x="54" y="189"/>
                  <a:pt x="91" y="214"/>
                </a:cubicBezTo>
                <a:cubicBezTo>
                  <a:pt x="68" y="213"/>
                  <a:pt x="47" y="207"/>
                  <a:pt x="28" y="197"/>
                </a:cubicBezTo>
                <a:cubicBezTo>
                  <a:pt x="28" y="197"/>
                  <a:pt x="28" y="198"/>
                  <a:pt x="28" y="198"/>
                </a:cubicBezTo>
                <a:cubicBezTo>
                  <a:pt x="28" y="267"/>
                  <a:pt x="76" y="323"/>
                  <a:pt x="140" y="336"/>
                </a:cubicBezTo>
                <a:cubicBezTo>
                  <a:pt x="129" y="340"/>
                  <a:pt x="116" y="341"/>
                  <a:pt x="103" y="341"/>
                </a:cubicBezTo>
                <a:cubicBezTo>
                  <a:pt x="94" y="341"/>
                  <a:pt x="85" y="340"/>
                  <a:pt x="77" y="339"/>
                </a:cubicBezTo>
                <a:cubicBezTo>
                  <a:pt x="95" y="395"/>
                  <a:pt x="147" y="435"/>
                  <a:pt x="208" y="436"/>
                </a:cubicBezTo>
                <a:cubicBezTo>
                  <a:pt x="160" y="474"/>
                  <a:pt x="100" y="497"/>
                  <a:pt x="34" y="497"/>
                </a:cubicBezTo>
                <a:cubicBezTo>
                  <a:pt x="22" y="497"/>
                  <a:pt x="11" y="496"/>
                  <a:pt x="0" y="495"/>
                </a:cubicBezTo>
                <a:cubicBezTo>
                  <a:pt x="62" y="535"/>
                  <a:pt x="136" y="558"/>
                  <a:pt x="216" y="558"/>
                </a:cubicBezTo>
                <a:cubicBezTo>
                  <a:pt x="475" y="558"/>
                  <a:pt x="616" y="344"/>
                  <a:pt x="616" y="158"/>
                </a:cubicBezTo>
                <a:cubicBezTo>
                  <a:pt x="616" y="151"/>
                  <a:pt x="616" y="145"/>
                  <a:pt x="616" y="139"/>
                </a:cubicBezTo>
                <a:cubicBezTo>
                  <a:pt x="643" y="119"/>
                  <a:pt x="667" y="95"/>
                  <a:pt x="686" y="66"/>
                </a:cubicBezTo>
                <a:close/>
              </a:path>
            </a:pathLst>
          </a:custGeom>
          <a:solidFill>
            <a:srgbClr val="2AA9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8" name="Group 7" descr="hashtag icon inside chat bubble">
            <a:extLst>
              <a:ext uri="{FF2B5EF4-FFF2-40B4-BE49-F238E27FC236}">
                <a16:creationId xmlns:a16="http://schemas.microsoft.com/office/drawing/2014/main" id="{B582C265-8036-4D2F-A901-A1C54823C384}"/>
              </a:ext>
            </a:extLst>
          </p:cNvPr>
          <p:cNvGrpSpPr/>
          <p:nvPr/>
        </p:nvGrpSpPr>
        <p:grpSpPr>
          <a:xfrm>
            <a:off x="1534696" y="780775"/>
            <a:ext cx="582930" cy="582295"/>
            <a:chOff x="0" y="0"/>
            <a:chExt cx="2806873" cy="2806873"/>
          </a:xfrm>
        </p:grpSpPr>
        <p:sp>
          <p:nvSpPr>
            <p:cNvPr id="9" name="Freeform: Shape 8">
              <a:extLst>
                <a:ext uri="{FF2B5EF4-FFF2-40B4-BE49-F238E27FC236}">
                  <a16:creationId xmlns:a16="http://schemas.microsoft.com/office/drawing/2014/main" id="{63E4ED79-57D3-4C4F-B60B-714406B1D7B2}"/>
                </a:ext>
              </a:extLst>
            </p:cNvPr>
            <p:cNvSpPr/>
            <p:nvPr/>
          </p:nvSpPr>
          <p:spPr>
            <a:xfrm rot="2700000">
              <a:off x="0" y="0"/>
              <a:ext cx="2806873" cy="2806873"/>
            </a:xfrm>
            <a:custGeom>
              <a:avLst/>
              <a:gdLst>
                <a:gd name="connsiteX0" fmla="*/ 107372 w 2806873"/>
                <a:gd name="connsiteY0" fmla="*/ 1144218 h 2806873"/>
                <a:gd name="connsiteX1" fmla="*/ 1144217 w 2806873"/>
                <a:gd name="connsiteY1" fmla="*/ 107372 h 2806873"/>
                <a:gd name="connsiteX2" fmla="*/ 1662655 w 2806873"/>
                <a:gd name="connsiteY2" fmla="*/ 107372 h 2806873"/>
                <a:gd name="connsiteX3" fmla="*/ 2699501 w 2806873"/>
                <a:gd name="connsiteY3" fmla="*/ 1144218 h 2806873"/>
                <a:gd name="connsiteX4" fmla="*/ 2699501 w 2806873"/>
                <a:gd name="connsiteY4" fmla="*/ 1662656 h 2806873"/>
                <a:gd name="connsiteX5" fmla="*/ 2188970 w 2806873"/>
                <a:gd name="connsiteY5" fmla="*/ 2173187 h 2806873"/>
                <a:gd name="connsiteX6" fmla="*/ 2188970 w 2806873"/>
                <a:gd name="connsiteY6" fmla="*/ 2521352 h 2806873"/>
                <a:gd name="connsiteX7" fmla="*/ 2083578 w 2806873"/>
                <a:gd name="connsiteY7" fmla="*/ 2626744 h 2806873"/>
                <a:gd name="connsiteX8" fmla="*/ 1735413 w 2806873"/>
                <a:gd name="connsiteY8" fmla="*/ 2626744 h 2806873"/>
                <a:gd name="connsiteX9" fmla="*/ 1662655 w 2806873"/>
                <a:gd name="connsiteY9" fmla="*/ 2699501 h 2806873"/>
                <a:gd name="connsiteX10" fmla="*/ 1144217 w 2806873"/>
                <a:gd name="connsiteY10" fmla="*/ 2699501 h 2806873"/>
                <a:gd name="connsiteX11" fmla="*/ 107372 w 2806873"/>
                <a:gd name="connsiteY11" fmla="*/ 1662656 h 2806873"/>
                <a:gd name="connsiteX12" fmla="*/ 107372 w 2806873"/>
                <a:gd name="connsiteY12" fmla="*/ 1144218 h 2806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6873" h="2806873">
                  <a:moveTo>
                    <a:pt x="107372" y="1144218"/>
                  </a:moveTo>
                  <a:lnTo>
                    <a:pt x="1144217" y="107372"/>
                  </a:lnTo>
                  <a:cubicBezTo>
                    <a:pt x="1287380" y="-35791"/>
                    <a:pt x="1519492" y="-35791"/>
                    <a:pt x="1662655" y="107372"/>
                  </a:cubicBezTo>
                  <a:lnTo>
                    <a:pt x="2699501" y="1144218"/>
                  </a:lnTo>
                  <a:cubicBezTo>
                    <a:pt x="2842664" y="1287381"/>
                    <a:pt x="2842664" y="1519493"/>
                    <a:pt x="2699501" y="1662656"/>
                  </a:cubicBezTo>
                  <a:lnTo>
                    <a:pt x="2188970" y="2173187"/>
                  </a:lnTo>
                  <a:lnTo>
                    <a:pt x="2188970" y="2521352"/>
                  </a:lnTo>
                  <a:cubicBezTo>
                    <a:pt x="2188970" y="2579558"/>
                    <a:pt x="2141784" y="2626744"/>
                    <a:pt x="2083578" y="2626744"/>
                  </a:cubicBezTo>
                  <a:lnTo>
                    <a:pt x="1735413" y="2626744"/>
                  </a:lnTo>
                  <a:lnTo>
                    <a:pt x="1662655" y="2699501"/>
                  </a:lnTo>
                  <a:cubicBezTo>
                    <a:pt x="1519492" y="2842664"/>
                    <a:pt x="1287380" y="2842664"/>
                    <a:pt x="1144217" y="2699501"/>
                  </a:cubicBezTo>
                  <a:lnTo>
                    <a:pt x="107372" y="1662656"/>
                  </a:lnTo>
                  <a:cubicBezTo>
                    <a:pt x="-35791" y="1519493"/>
                    <a:pt x="-35791" y="1287381"/>
                    <a:pt x="107372" y="1144218"/>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0" name="Graphic 7">
              <a:extLst>
                <a:ext uri="{FF2B5EF4-FFF2-40B4-BE49-F238E27FC236}">
                  <a16:creationId xmlns:a16="http://schemas.microsoft.com/office/drawing/2014/main" id="{F0A7A633-67BB-4385-BD39-EBE7DADE964C}"/>
                </a:ext>
              </a:extLst>
            </p:cNvPr>
            <p:cNvSpPr/>
            <p:nvPr/>
          </p:nvSpPr>
          <p:spPr>
            <a:xfrm>
              <a:off x="836072" y="834052"/>
              <a:ext cx="1205615" cy="1165141"/>
            </a:xfrm>
            <a:custGeom>
              <a:avLst/>
              <a:gdLst>
                <a:gd name="connsiteX0" fmla="*/ 452386 w 866775"/>
                <a:gd name="connsiteY0" fmla="*/ 524984 h 838200"/>
                <a:gd name="connsiteX1" fmla="*/ 371040 w 866775"/>
                <a:gd name="connsiteY1" fmla="*/ 524984 h 838200"/>
                <a:gd name="connsiteX2" fmla="*/ 313668 w 866775"/>
                <a:gd name="connsiteY2" fmla="*/ 453294 h 838200"/>
                <a:gd name="connsiteX3" fmla="*/ 333306 w 866775"/>
                <a:gd name="connsiteY3" fmla="*/ 365864 h 838200"/>
                <a:gd name="connsiteX4" fmla="*/ 390678 w 866775"/>
                <a:gd name="connsiteY4" fmla="*/ 319948 h 838200"/>
                <a:gd name="connsiteX5" fmla="*/ 472025 w 866775"/>
                <a:gd name="connsiteY5" fmla="*/ 319948 h 838200"/>
                <a:gd name="connsiteX6" fmla="*/ 529398 w 866775"/>
                <a:gd name="connsiteY6" fmla="*/ 391638 h 838200"/>
                <a:gd name="connsiteX7" fmla="*/ 509759 w 866775"/>
                <a:gd name="connsiteY7" fmla="*/ 479067 h 838200"/>
                <a:gd name="connsiteX8" fmla="*/ 452386 w 866775"/>
                <a:gd name="connsiteY8" fmla="*/ 524984 h 838200"/>
                <a:gd name="connsiteX9" fmla="*/ 864394 w 866775"/>
                <a:gd name="connsiteY9" fmla="*/ 261145 h 838200"/>
                <a:gd name="connsiteX10" fmla="*/ 864394 w 866775"/>
                <a:gd name="connsiteY10" fmla="*/ 252192 h 838200"/>
                <a:gd name="connsiteX11" fmla="*/ 805591 w 866775"/>
                <a:gd name="connsiteY11" fmla="*/ 193389 h 838200"/>
                <a:gd name="connsiteX12" fmla="*/ 777115 w 866775"/>
                <a:gd name="connsiteY12" fmla="*/ 193389 h 838200"/>
                <a:gd name="connsiteX13" fmla="*/ 719742 w 866775"/>
                <a:gd name="connsiteY13" fmla="*/ 121699 h 838200"/>
                <a:gd name="connsiteX14" fmla="*/ 728927 w 866775"/>
                <a:gd name="connsiteY14" fmla="*/ 80807 h 838200"/>
                <a:gd name="connsiteX15" fmla="*/ 684439 w 866775"/>
                <a:gd name="connsiteY15" fmla="*/ 10548 h 838200"/>
                <a:gd name="connsiteX16" fmla="*/ 675704 w 866775"/>
                <a:gd name="connsiteY16" fmla="*/ 8587 h 838200"/>
                <a:gd name="connsiteX17" fmla="*/ 605444 w 866775"/>
                <a:gd name="connsiteY17" fmla="*/ 53072 h 838200"/>
                <a:gd name="connsiteX18" fmla="*/ 584242 w 866775"/>
                <a:gd name="connsiteY18" fmla="*/ 147473 h 838200"/>
                <a:gd name="connsiteX19" fmla="*/ 526866 w 866775"/>
                <a:gd name="connsiteY19" fmla="*/ 193389 h 838200"/>
                <a:gd name="connsiteX20" fmla="*/ 445523 w 866775"/>
                <a:gd name="connsiteY20" fmla="*/ 193389 h 838200"/>
                <a:gd name="connsiteX21" fmla="*/ 388150 w 866775"/>
                <a:gd name="connsiteY21" fmla="*/ 121699 h 838200"/>
                <a:gd name="connsiteX22" fmla="*/ 397335 w 866775"/>
                <a:gd name="connsiteY22" fmla="*/ 80807 h 838200"/>
                <a:gd name="connsiteX23" fmla="*/ 352847 w 866775"/>
                <a:gd name="connsiteY23" fmla="*/ 10548 h 838200"/>
                <a:gd name="connsiteX24" fmla="*/ 344114 w 866775"/>
                <a:gd name="connsiteY24" fmla="*/ 8587 h 838200"/>
                <a:gd name="connsiteX25" fmla="*/ 273855 w 866775"/>
                <a:gd name="connsiteY25" fmla="*/ 53072 h 838200"/>
                <a:gd name="connsiteX26" fmla="*/ 252650 w 866775"/>
                <a:gd name="connsiteY26" fmla="*/ 147473 h 838200"/>
                <a:gd name="connsiteX27" fmla="*/ 195274 w 866775"/>
                <a:gd name="connsiteY27" fmla="*/ 193389 h 838200"/>
                <a:gd name="connsiteX28" fmla="*/ 97396 w 866775"/>
                <a:gd name="connsiteY28" fmla="*/ 193389 h 838200"/>
                <a:gd name="connsiteX29" fmla="*/ 38594 w 866775"/>
                <a:gd name="connsiteY29" fmla="*/ 252192 h 838200"/>
                <a:gd name="connsiteX30" fmla="*/ 38594 w 866775"/>
                <a:gd name="connsiteY30" fmla="*/ 261145 h 838200"/>
                <a:gd name="connsiteX31" fmla="*/ 97396 w 866775"/>
                <a:gd name="connsiteY31" fmla="*/ 319948 h 838200"/>
                <a:gd name="connsiteX32" fmla="*/ 140430 w 866775"/>
                <a:gd name="connsiteY32" fmla="*/ 319948 h 838200"/>
                <a:gd name="connsiteX33" fmla="*/ 197806 w 866775"/>
                <a:gd name="connsiteY33" fmla="*/ 391638 h 838200"/>
                <a:gd name="connsiteX34" fmla="*/ 178167 w 866775"/>
                <a:gd name="connsiteY34" fmla="*/ 479067 h 838200"/>
                <a:gd name="connsiteX35" fmla="*/ 120794 w 866775"/>
                <a:gd name="connsiteY35" fmla="*/ 524984 h 838200"/>
                <a:gd name="connsiteX36" fmla="*/ 65949 w 866775"/>
                <a:gd name="connsiteY36" fmla="*/ 524984 h 838200"/>
                <a:gd name="connsiteX37" fmla="*/ 7144 w 866775"/>
                <a:gd name="connsiteY37" fmla="*/ 583786 h 838200"/>
                <a:gd name="connsiteX38" fmla="*/ 7144 w 866775"/>
                <a:gd name="connsiteY38" fmla="*/ 592741 h 838200"/>
                <a:gd name="connsiteX39" fmla="*/ 65949 w 866775"/>
                <a:gd name="connsiteY39" fmla="*/ 651543 h 838200"/>
                <a:gd name="connsiteX40" fmla="*/ 65949 w 866775"/>
                <a:gd name="connsiteY40" fmla="*/ 651543 h 838200"/>
                <a:gd name="connsiteX41" fmla="*/ 123322 w 866775"/>
                <a:gd name="connsiteY41" fmla="*/ 723232 h 838200"/>
                <a:gd name="connsiteX42" fmla="*/ 114137 w 866775"/>
                <a:gd name="connsiteY42" fmla="*/ 764124 h 838200"/>
                <a:gd name="connsiteX43" fmla="*/ 158623 w 866775"/>
                <a:gd name="connsiteY43" fmla="*/ 834386 h 838200"/>
                <a:gd name="connsiteX44" fmla="*/ 167358 w 866775"/>
                <a:gd name="connsiteY44" fmla="*/ 836348 h 838200"/>
                <a:gd name="connsiteX45" fmla="*/ 237618 w 866775"/>
                <a:gd name="connsiteY45" fmla="*/ 791863 h 838200"/>
                <a:gd name="connsiteX46" fmla="*/ 258823 w 866775"/>
                <a:gd name="connsiteY46" fmla="*/ 697459 h 838200"/>
                <a:gd name="connsiteX47" fmla="*/ 316196 w 866775"/>
                <a:gd name="connsiteY47" fmla="*/ 651543 h 838200"/>
                <a:gd name="connsiteX48" fmla="*/ 397541 w 866775"/>
                <a:gd name="connsiteY48" fmla="*/ 651543 h 838200"/>
                <a:gd name="connsiteX49" fmla="*/ 454914 w 866775"/>
                <a:gd name="connsiteY49" fmla="*/ 723232 h 838200"/>
                <a:gd name="connsiteX50" fmla="*/ 445729 w 866775"/>
                <a:gd name="connsiteY50" fmla="*/ 764124 h 838200"/>
                <a:gd name="connsiteX51" fmla="*/ 490217 w 866775"/>
                <a:gd name="connsiteY51" fmla="*/ 834386 h 838200"/>
                <a:gd name="connsiteX52" fmla="*/ 498954 w 866775"/>
                <a:gd name="connsiteY52" fmla="*/ 836348 h 838200"/>
                <a:gd name="connsiteX53" fmla="*/ 569213 w 866775"/>
                <a:gd name="connsiteY53" fmla="*/ 791859 h 838200"/>
                <a:gd name="connsiteX54" fmla="*/ 590415 w 866775"/>
                <a:gd name="connsiteY54" fmla="*/ 697459 h 838200"/>
                <a:gd name="connsiteX55" fmla="*/ 647791 w 866775"/>
                <a:gd name="connsiteY55" fmla="*/ 651543 h 838200"/>
                <a:gd name="connsiteX56" fmla="*/ 774142 w 866775"/>
                <a:gd name="connsiteY56" fmla="*/ 651543 h 838200"/>
                <a:gd name="connsiteX57" fmla="*/ 832944 w 866775"/>
                <a:gd name="connsiteY57" fmla="*/ 592741 h 838200"/>
                <a:gd name="connsiteX58" fmla="*/ 832944 w 866775"/>
                <a:gd name="connsiteY58" fmla="*/ 583786 h 838200"/>
                <a:gd name="connsiteX59" fmla="*/ 774142 w 866775"/>
                <a:gd name="connsiteY59" fmla="*/ 524984 h 838200"/>
                <a:gd name="connsiteX60" fmla="*/ 702632 w 866775"/>
                <a:gd name="connsiteY60" fmla="*/ 524984 h 838200"/>
                <a:gd name="connsiteX61" fmla="*/ 645260 w 866775"/>
                <a:gd name="connsiteY61" fmla="*/ 453294 h 838200"/>
                <a:gd name="connsiteX62" fmla="*/ 664898 w 866775"/>
                <a:gd name="connsiteY62" fmla="*/ 365864 h 838200"/>
                <a:gd name="connsiteX63" fmla="*/ 722270 w 866775"/>
                <a:gd name="connsiteY63" fmla="*/ 319948 h 838200"/>
                <a:gd name="connsiteX64" fmla="*/ 805591 w 866775"/>
                <a:gd name="connsiteY64" fmla="*/ 319948 h 838200"/>
                <a:gd name="connsiteX65" fmla="*/ 864394 w 866775"/>
                <a:gd name="connsiteY65" fmla="*/ 261145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866775" h="838200">
                  <a:moveTo>
                    <a:pt x="452386" y="524984"/>
                  </a:moveTo>
                  <a:lnTo>
                    <a:pt x="371040" y="524984"/>
                  </a:lnTo>
                  <a:cubicBezTo>
                    <a:pt x="333366" y="524984"/>
                    <a:pt x="305410" y="490054"/>
                    <a:pt x="313668" y="453294"/>
                  </a:cubicBezTo>
                  <a:lnTo>
                    <a:pt x="333306" y="365864"/>
                  </a:lnTo>
                  <a:cubicBezTo>
                    <a:pt x="339334" y="339023"/>
                    <a:pt x="363168" y="319948"/>
                    <a:pt x="390678" y="319948"/>
                  </a:cubicBezTo>
                  <a:lnTo>
                    <a:pt x="472025" y="319948"/>
                  </a:lnTo>
                  <a:cubicBezTo>
                    <a:pt x="509698" y="319948"/>
                    <a:pt x="537652" y="354881"/>
                    <a:pt x="529398" y="391638"/>
                  </a:cubicBezTo>
                  <a:lnTo>
                    <a:pt x="509759" y="479067"/>
                  </a:lnTo>
                  <a:cubicBezTo>
                    <a:pt x="503732" y="505908"/>
                    <a:pt x="479897" y="524984"/>
                    <a:pt x="452386" y="524984"/>
                  </a:cubicBezTo>
                  <a:moveTo>
                    <a:pt x="864394" y="261145"/>
                  </a:moveTo>
                  <a:lnTo>
                    <a:pt x="864394" y="252192"/>
                  </a:lnTo>
                  <a:cubicBezTo>
                    <a:pt x="864394" y="219716"/>
                    <a:pt x="838067" y="193389"/>
                    <a:pt x="805591" y="193389"/>
                  </a:cubicBezTo>
                  <a:lnTo>
                    <a:pt x="777115" y="193389"/>
                  </a:lnTo>
                  <a:cubicBezTo>
                    <a:pt x="739442" y="193389"/>
                    <a:pt x="711485" y="158458"/>
                    <a:pt x="719742" y="121699"/>
                  </a:cubicBezTo>
                  <a:lnTo>
                    <a:pt x="728927" y="80807"/>
                  </a:lnTo>
                  <a:cubicBezTo>
                    <a:pt x="736043" y="49120"/>
                    <a:pt x="716127" y="17664"/>
                    <a:pt x="684439" y="10548"/>
                  </a:cubicBezTo>
                  <a:lnTo>
                    <a:pt x="675704" y="8587"/>
                  </a:lnTo>
                  <a:cubicBezTo>
                    <a:pt x="644019" y="1468"/>
                    <a:pt x="612563" y="21385"/>
                    <a:pt x="605444" y="53072"/>
                  </a:cubicBezTo>
                  <a:lnTo>
                    <a:pt x="584242" y="147473"/>
                  </a:lnTo>
                  <a:cubicBezTo>
                    <a:pt x="578211" y="174316"/>
                    <a:pt x="554377" y="193389"/>
                    <a:pt x="526866" y="193389"/>
                  </a:cubicBezTo>
                  <a:lnTo>
                    <a:pt x="445523" y="193389"/>
                  </a:lnTo>
                  <a:cubicBezTo>
                    <a:pt x="407850" y="193389"/>
                    <a:pt x="379893" y="158458"/>
                    <a:pt x="388150" y="121699"/>
                  </a:cubicBezTo>
                  <a:lnTo>
                    <a:pt x="397335" y="80807"/>
                  </a:lnTo>
                  <a:cubicBezTo>
                    <a:pt x="404452" y="49120"/>
                    <a:pt x="384535" y="17664"/>
                    <a:pt x="352847" y="10548"/>
                  </a:cubicBezTo>
                  <a:lnTo>
                    <a:pt x="344114" y="8587"/>
                  </a:lnTo>
                  <a:cubicBezTo>
                    <a:pt x="312428" y="1468"/>
                    <a:pt x="280970" y="21385"/>
                    <a:pt x="273855" y="53072"/>
                  </a:cubicBezTo>
                  <a:lnTo>
                    <a:pt x="252650" y="147473"/>
                  </a:lnTo>
                  <a:cubicBezTo>
                    <a:pt x="246619" y="174316"/>
                    <a:pt x="222785" y="193389"/>
                    <a:pt x="195274" y="193389"/>
                  </a:cubicBezTo>
                  <a:lnTo>
                    <a:pt x="97396" y="193389"/>
                  </a:lnTo>
                  <a:cubicBezTo>
                    <a:pt x="64921" y="193389"/>
                    <a:pt x="38594" y="219716"/>
                    <a:pt x="38594" y="252192"/>
                  </a:cubicBezTo>
                  <a:lnTo>
                    <a:pt x="38594" y="261145"/>
                  </a:lnTo>
                  <a:cubicBezTo>
                    <a:pt x="38594" y="293621"/>
                    <a:pt x="64921" y="319948"/>
                    <a:pt x="97396" y="319948"/>
                  </a:cubicBezTo>
                  <a:lnTo>
                    <a:pt x="140430" y="319948"/>
                  </a:lnTo>
                  <a:cubicBezTo>
                    <a:pt x="178106" y="319948"/>
                    <a:pt x="206060" y="354881"/>
                    <a:pt x="197806" y="391638"/>
                  </a:cubicBezTo>
                  <a:lnTo>
                    <a:pt x="178167" y="479067"/>
                  </a:lnTo>
                  <a:cubicBezTo>
                    <a:pt x="172136" y="505911"/>
                    <a:pt x="148301" y="524984"/>
                    <a:pt x="120794" y="524984"/>
                  </a:cubicBezTo>
                  <a:lnTo>
                    <a:pt x="65949" y="524984"/>
                  </a:lnTo>
                  <a:cubicBezTo>
                    <a:pt x="33471" y="524984"/>
                    <a:pt x="7144" y="551311"/>
                    <a:pt x="7144" y="583786"/>
                  </a:cubicBezTo>
                  <a:lnTo>
                    <a:pt x="7144" y="592741"/>
                  </a:lnTo>
                  <a:cubicBezTo>
                    <a:pt x="7144" y="625215"/>
                    <a:pt x="33471" y="651543"/>
                    <a:pt x="65949" y="651543"/>
                  </a:cubicBezTo>
                  <a:lnTo>
                    <a:pt x="65949" y="651543"/>
                  </a:lnTo>
                  <a:cubicBezTo>
                    <a:pt x="103623" y="651543"/>
                    <a:pt x="131577" y="686473"/>
                    <a:pt x="123322" y="723232"/>
                  </a:cubicBezTo>
                  <a:lnTo>
                    <a:pt x="114137" y="764124"/>
                  </a:lnTo>
                  <a:cubicBezTo>
                    <a:pt x="107018" y="795811"/>
                    <a:pt x="126935" y="827267"/>
                    <a:pt x="158623" y="834386"/>
                  </a:cubicBezTo>
                  <a:lnTo>
                    <a:pt x="167358" y="836348"/>
                  </a:lnTo>
                  <a:cubicBezTo>
                    <a:pt x="199046" y="843464"/>
                    <a:pt x="230502" y="823547"/>
                    <a:pt x="237618" y="791863"/>
                  </a:cubicBezTo>
                  <a:lnTo>
                    <a:pt x="258823" y="697459"/>
                  </a:lnTo>
                  <a:cubicBezTo>
                    <a:pt x="264853" y="670615"/>
                    <a:pt x="288685" y="651543"/>
                    <a:pt x="316196" y="651543"/>
                  </a:cubicBezTo>
                  <a:lnTo>
                    <a:pt x="397541" y="651543"/>
                  </a:lnTo>
                  <a:cubicBezTo>
                    <a:pt x="435215" y="651543"/>
                    <a:pt x="463172" y="686473"/>
                    <a:pt x="454914" y="723232"/>
                  </a:cubicBezTo>
                  <a:lnTo>
                    <a:pt x="445729" y="764124"/>
                  </a:lnTo>
                  <a:cubicBezTo>
                    <a:pt x="438613" y="795811"/>
                    <a:pt x="458531" y="827267"/>
                    <a:pt x="490217" y="834386"/>
                  </a:cubicBezTo>
                  <a:lnTo>
                    <a:pt x="498954" y="836348"/>
                  </a:lnTo>
                  <a:cubicBezTo>
                    <a:pt x="530638" y="843464"/>
                    <a:pt x="562094" y="823547"/>
                    <a:pt x="569213" y="791859"/>
                  </a:cubicBezTo>
                  <a:lnTo>
                    <a:pt x="590415" y="697459"/>
                  </a:lnTo>
                  <a:cubicBezTo>
                    <a:pt x="596445" y="670619"/>
                    <a:pt x="620279" y="651543"/>
                    <a:pt x="647791" y="651543"/>
                  </a:cubicBezTo>
                  <a:lnTo>
                    <a:pt x="774142" y="651543"/>
                  </a:lnTo>
                  <a:cubicBezTo>
                    <a:pt x="806619" y="651543"/>
                    <a:pt x="832944" y="625215"/>
                    <a:pt x="832944" y="592741"/>
                  </a:cubicBezTo>
                  <a:lnTo>
                    <a:pt x="832944" y="583786"/>
                  </a:lnTo>
                  <a:cubicBezTo>
                    <a:pt x="832944" y="551311"/>
                    <a:pt x="806619" y="524984"/>
                    <a:pt x="774142" y="524984"/>
                  </a:cubicBezTo>
                  <a:lnTo>
                    <a:pt x="702632" y="524984"/>
                  </a:lnTo>
                  <a:cubicBezTo>
                    <a:pt x="664958" y="524984"/>
                    <a:pt x="637004" y="490054"/>
                    <a:pt x="645260" y="453294"/>
                  </a:cubicBezTo>
                  <a:lnTo>
                    <a:pt x="664898" y="365864"/>
                  </a:lnTo>
                  <a:cubicBezTo>
                    <a:pt x="670926" y="339023"/>
                    <a:pt x="694760" y="319948"/>
                    <a:pt x="722270" y="319948"/>
                  </a:cubicBezTo>
                  <a:lnTo>
                    <a:pt x="805591" y="319948"/>
                  </a:lnTo>
                  <a:cubicBezTo>
                    <a:pt x="838067" y="319948"/>
                    <a:pt x="864394" y="293621"/>
                    <a:pt x="864394" y="261145"/>
                  </a:cubicBezTo>
                </a:path>
              </a:pathLst>
            </a:custGeom>
            <a:solidFill>
              <a:schemeClr val="accent3"/>
            </a:solidFill>
            <a:ln w="7937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Tree>
    <p:extLst>
      <p:ext uri="{BB962C8B-B14F-4D97-AF65-F5344CB8AC3E}">
        <p14:creationId xmlns:p14="http://schemas.microsoft.com/office/powerpoint/2010/main" val="33822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FF77-4120-4921-A36E-679AC8506C38}"/>
              </a:ext>
            </a:extLst>
          </p:cNvPr>
          <p:cNvSpPr>
            <a:spLocks noGrp="1"/>
          </p:cNvSpPr>
          <p:nvPr>
            <p:ph type="title"/>
          </p:nvPr>
        </p:nvSpPr>
        <p:spPr>
          <a:xfrm>
            <a:off x="1534696" y="825624"/>
            <a:ext cx="9520158" cy="726290"/>
          </a:xfrm>
        </p:spPr>
        <p:txBody>
          <a:bodyPr/>
          <a:lstStyle/>
          <a:p>
            <a:r>
              <a:rPr lang="en-IN" sz="3200" b="1" dirty="0"/>
              <a:t>     Community Detection </a:t>
            </a:r>
            <a:endParaRPr lang="en-IN" dirty="0"/>
          </a:p>
        </p:txBody>
      </p:sp>
      <p:sp>
        <p:nvSpPr>
          <p:cNvPr id="3" name="Content Placeholder 2">
            <a:extLst>
              <a:ext uri="{FF2B5EF4-FFF2-40B4-BE49-F238E27FC236}">
                <a16:creationId xmlns:a16="http://schemas.microsoft.com/office/drawing/2014/main" id="{F275AEEF-0994-4CDC-B7AE-09C05FEB2C05}"/>
              </a:ext>
            </a:extLst>
          </p:cNvPr>
          <p:cNvSpPr>
            <a:spLocks noGrp="1"/>
          </p:cNvSpPr>
          <p:nvPr>
            <p:ph idx="1"/>
          </p:nvPr>
        </p:nvSpPr>
        <p:spPr>
          <a:xfrm>
            <a:off x="1534696" y="1551914"/>
            <a:ext cx="9520158" cy="4480462"/>
          </a:xfrm>
        </p:spPr>
        <p:txBody>
          <a:bodyPr/>
          <a:lstStyle/>
          <a:p>
            <a:r>
              <a:rPr lang="en-US" dirty="0">
                <a:latin typeface="Palatino Linotype (Body)"/>
                <a:cs typeface="Calibri" panose="020F0502020204030204" pitchFamily="34" charset="0"/>
              </a:rPr>
              <a:t>Once we generate the Graph we can perform community detection algorithm with respect to graphs and detect similar community in graph.</a:t>
            </a:r>
          </a:p>
          <a:p>
            <a:r>
              <a:rPr lang="en-US" dirty="0">
                <a:latin typeface="Palatino Linotype (Body)"/>
                <a:cs typeface="Calibri" panose="020F0502020204030204" pitchFamily="34" charset="0"/>
              </a:rPr>
              <a:t>Louvain algorithm is based on optimizing the modularity very effectively.</a:t>
            </a:r>
          </a:p>
          <a:p>
            <a:pPr lvl="1"/>
            <a:endParaRPr lang="en-IN" dirty="0"/>
          </a:p>
        </p:txBody>
      </p:sp>
      <p:pic>
        <p:nvPicPr>
          <p:cNvPr id="5" name="Picture 4">
            <a:extLst>
              <a:ext uri="{FF2B5EF4-FFF2-40B4-BE49-F238E27FC236}">
                <a16:creationId xmlns:a16="http://schemas.microsoft.com/office/drawing/2014/main" id="{74DA5001-7057-4776-9286-261E44C49231}"/>
              </a:ext>
            </a:extLst>
          </p:cNvPr>
          <p:cNvPicPr>
            <a:picLocks noChangeAspect="1"/>
          </p:cNvPicPr>
          <p:nvPr/>
        </p:nvPicPr>
        <p:blipFill>
          <a:blip r:embed="rId2"/>
          <a:stretch>
            <a:fillRect/>
          </a:stretch>
        </p:blipFill>
        <p:spPr>
          <a:xfrm>
            <a:off x="4029902" y="2933230"/>
            <a:ext cx="4132195" cy="3099146"/>
          </a:xfrm>
          <a:prstGeom prst="rect">
            <a:avLst/>
          </a:prstGeom>
        </p:spPr>
      </p:pic>
      <p:sp>
        <p:nvSpPr>
          <p:cNvPr id="9" name="Twitter Icon" descr="Twitter Icon">
            <a:extLst>
              <a:ext uri="{FF2B5EF4-FFF2-40B4-BE49-F238E27FC236}">
                <a16:creationId xmlns:a16="http://schemas.microsoft.com/office/drawing/2014/main" id="{97F468D3-53B4-4AD5-A57E-2A25D8B286A8}"/>
              </a:ext>
            </a:extLst>
          </p:cNvPr>
          <p:cNvSpPr>
            <a:spLocks/>
          </p:cNvSpPr>
          <p:nvPr/>
        </p:nvSpPr>
        <p:spPr bwMode="auto">
          <a:xfrm>
            <a:off x="458813" y="489562"/>
            <a:ext cx="908348" cy="753312"/>
          </a:xfrm>
          <a:custGeom>
            <a:avLst/>
            <a:gdLst>
              <a:gd name="T0" fmla="*/ 686 w 686"/>
              <a:gd name="T1" fmla="*/ 66 h 558"/>
              <a:gd name="T2" fmla="*/ 605 w 686"/>
              <a:gd name="T3" fmla="*/ 89 h 558"/>
              <a:gd name="T4" fmla="*/ 667 w 686"/>
              <a:gd name="T5" fmla="*/ 11 h 558"/>
              <a:gd name="T6" fmla="*/ 578 w 686"/>
              <a:gd name="T7" fmla="*/ 45 h 558"/>
              <a:gd name="T8" fmla="*/ 475 w 686"/>
              <a:gd name="T9" fmla="*/ 0 h 558"/>
              <a:gd name="T10" fmla="*/ 334 w 686"/>
              <a:gd name="T11" fmla="*/ 141 h 558"/>
              <a:gd name="T12" fmla="*/ 338 w 686"/>
              <a:gd name="T13" fmla="*/ 173 h 558"/>
              <a:gd name="T14" fmla="*/ 48 w 686"/>
              <a:gd name="T15" fmla="*/ 26 h 558"/>
              <a:gd name="T16" fmla="*/ 29 w 686"/>
              <a:gd name="T17" fmla="*/ 97 h 558"/>
              <a:gd name="T18" fmla="*/ 91 w 686"/>
              <a:gd name="T19" fmla="*/ 214 h 558"/>
              <a:gd name="T20" fmla="*/ 28 w 686"/>
              <a:gd name="T21" fmla="*/ 197 h 558"/>
              <a:gd name="T22" fmla="*/ 28 w 686"/>
              <a:gd name="T23" fmla="*/ 198 h 558"/>
              <a:gd name="T24" fmla="*/ 140 w 686"/>
              <a:gd name="T25" fmla="*/ 336 h 558"/>
              <a:gd name="T26" fmla="*/ 103 w 686"/>
              <a:gd name="T27" fmla="*/ 341 h 558"/>
              <a:gd name="T28" fmla="*/ 77 w 686"/>
              <a:gd name="T29" fmla="*/ 339 h 558"/>
              <a:gd name="T30" fmla="*/ 208 w 686"/>
              <a:gd name="T31" fmla="*/ 436 h 558"/>
              <a:gd name="T32" fmla="*/ 34 w 686"/>
              <a:gd name="T33" fmla="*/ 497 h 558"/>
              <a:gd name="T34" fmla="*/ 0 w 686"/>
              <a:gd name="T35" fmla="*/ 495 h 558"/>
              <a:gd name="T36" fmla="*/ 216 w 686"/>
              <a:gd name="T37" fmla="*/ 558 h 558"/>
              <a:gd name="T38" fmla="*/ 616 w 686"/>
              <a:gd name="T39" fmla="*/ 158 h 558"/>
              <a:gd name="T40" fmla="*/ 616 w 686"/>
              <a:gd name="T41" fmla="*/ 139 h 558"/>
              <a:gd name="T42" fmla="*/ 686 w 686"/>
              <a:gd name="T43" fmla="*/ 6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6" h="558">
                <a:moveTo>
                  <a:pt x="686" y="66"/>
                </a:moveTo>
                <a:cubicBezTo>
                  <a:pt x="661" y="78"/>
                  <a:pt x="634" y="85"/>
                  <a:pt x="605" y="89"/>
                </a:cubicBezTo>
                <a:cubicBezTo>
                  <a:pt x="634" y="71"/>
                  <a:pt x="657" y="44"/>
                  <a:pt x="667" y="11"/>
                </a:cubicBezTo>
                <a:cubicBezTo>
                  <a:pt x="640" y="27"/>
                  <a:pt x="610" y="39"/>
                  <a:pt x="578" y="45"/>
                </a:cubicBezTo>
                <a:cubicBezTo>
                  <a:pt x="552" y="18"/>
                  <a:pt x="515" y="0"/>
                  <a:pt x="475" y="0"/>
                </a:cubicBezTo>
                <a:cubicBezTo>
                  <a:pt x="397" y="0"/>
                  <a:pt x="334" y="64"/>
                  <a:pt x="334" y="141"/>
                </a:cubicBezTo>
                <a:cubicBezTo>
                  <a:pt x="334" y="152"/>
                  <a:pt x="335" y="163"/>
                  <a:pt x="338" y="173"/>
                </a:cubicBezTo>
                <a:cubicBezTo>
                  <a:pt x="221" y="167"/>
                  <a:pt x="117" y="111"/>
                  <a:pt x="48" y="26"/>
                </a:cubicBezTo>
                <a:cubicBezTo>
                  <a:pt x="36" y="47"/>
                  <a:pt x="29" y="71"/>
                  <a:pt x="29" y="97"/>
                </a:cubicBezTo>
                <a:cubicBezTo>
                  <a:pt x="29" y="146"/>
                  <a:pt x="54" y="189"/>
                  <a:pt x="91" y="214"/>
                </a:cubicBezTo>
                <a:cubicBezTo>
                  <a:pt x="68" y="213"/>
                  <a:pt x="47" y="207"/>
                  <a:pt x="28" y="197"/>
                </a:cubicBezTo>
                <a:cubicBezTo>
                  <a:pt x="28" y="197"/>
                  <a:pt x="28" y="198"/>
                  <a:pt x="28" y="198"/>
                </a:cubicBezTo>
                <a:cubicBezTo>
                  <a:pt x="28" y="267"/>
                  <a:pt x="76" y="323"/>
                  <a:pt x="140" y="336"/>
                </a:cubicBezTo>
                <a:cubicBezTo>
                  <a:pt x="129" y="340"/>
                  <a:pt x="116" y="341"/>
                  <a:pt x="103" y="341"/>
                </a:cubicBezTo>
                <a:cubicBezTo>
                  <a:pt x="94" y="341"/>
                  <a:pt x="85" y="340"/>
                  <a:pt x="77" y="339"/>
                </a:cubicBezTo>
                <a:cubicBezTo>
                  <a:pt x="95" y="395"/>
                  <a:pt x="147" y="435"/>
                  <a:pt x="208" y="436"/>
                </a:cubicBezTo>
                <a:cubicBezTo>
                  <a:pt x="160" y="474"/>
                  <a:pt x="100" y="497"/>
                  <a:pt x="34" y="497"/>
                </a:cubicBezTo>
                <a:cubicBezTo>
                  <a:pt x="22" y="497"/>
                  <a:pt x="11" y="496"/>
                  <a:pt x="0" y="495"/>
                </a:cubicBezTo>
                <a:cubicBezTo>
                  <a:pt x="62" y="535"/>
                  <a:pt x="136" y="558"/>
                  <a:pt x="216" y="558"/>
                </a:cubicBezTo>
                <a:cubicBezTo>
                  <a:pt x="475" y="558"/>
                  <a:pt x="616" y="344"/>
                  <a:pt x="616" y="158"/>
                </a:cubicBezTo>
                <a:cubicBezTo>
                  <a:pt x="616" y="151"/>
                  <a:pt x="616" y="145"/>
                  <a:pt x="616" y="139"/>
                </a:cubicBezTo>
                <a:cubicBezTo>
                  <a:pt x="643" y="119"/>
                  <a:pt x="667" y="95"/>
                  <a:pt x="686" y="66"/>
                </a:cubicBezTo>
                <a:close/>
              </a:path>
            </a:pathLst>
          </a:custGeom>
          <a:solidFill>
            <a:srgbClr val="2AA9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0" name="Group 9" descr="hashtag icon inside chat bubble">
            <a:extLst>
              <a:ext uri="{FF2B5EF4-FFF2-40B4-BE49-F238E27FC236}">
                <a16:creationId xmlns:a16="http://schemas.microsoft.com/office/drawing/2014/main" id="{EBC55826-3DA3-4DC9-8131-470B3C4438D1}"/>
              </a:ext>
            </a:extLst>
          </p:cNvPr>
          <p:cNvGrpSpPr/>
          <p:nvPr/>
        </p:nvGrpSpPr>
        <p:grpSpPr>
          <a:xfrm>
            <a:off x="1534696" y="879867"/>
            <a:ext cx="582930" cy="582295"/>
            <a:chOff x="0" y="0"/>
            <a:chExt cx="2806873" cy="2806873"/>
          </a:xfrm>
        </p:grpSpPr>
        <p:sp>
          <p:nvSpPr>
            <p:cNvPr id="11" name="Freeform: Shape 10">
              <a:extLst>
                <a:ext uri="{FF2B5EF4-FFF2-40B4-BE49-F238E27FC236}">
                  <a16:creationId xmlns:a16="http://schemas.microsoft.com/office/drawing/2014/main" id="{E442088B-6FE0-456D-AB9D-59C351958521}"/>
                </a:ext>
              </a:extLst>
            </p:cNvPr>
            <p:cNvSpPr/>
            <p:nvPr/>
          </p:nvSpPr>
          <p:spPr>
            <a:xfrm rot="2700000">
              <a:off x="0" y="0"/>
              <a:ext cx="2806873" cy="2806873"/>
            </a:xfrm>
            <a:custGeom>
              <a:avLst/>
              <a:gdLst>
                <a:gd name="connsiteX0" fmla="*/ 107372 w 2806873"/>
                <a:gd name="connsiteY0" fmla="*/ 1144218 h 2806873"/>
                <a:gd name="connsiteX1" fmla="*/ 1144217 w 2806873"/>
                <a:gd name="connsiteY1" fmla="*/ 107372 h 2806873"/>
                <a:gd name="connsiteX2" fmla="*/ 1662655 w 2806873"/>
                <a:gd name="connsiteY2" fmla="*/ 107372 h 2806873"/>
                <a:gd name="connsiteX3" fmla="*/ 2699501 w 2806873"/>
                <a:gd name="connsiteY3" fmla="*/ 1144218 h 2806873"/>
                <a:gd name="connsiteX4" fmla="*/ 2699501 w 2806873"/>
                <a:gd name="connsiteY4" fmla="*/ 1662656 h 2806873"/>
                <a:gd name="connsiteX5" fmla="*/ 2188970 w 2806873"/>
                <a:gd name="connsiteY5" fmla="*/ 2173187 h 2806873"/>
                <a:gd name="connsiteX6" fmla="*/ 2188970 w 2806873"/>
                <a:gd name="connsiteY6" fmla="*/ 2521352 h 2806873"/>
                <a:gd name="connsiteX7" fmla="*/ 2083578 w 2806873"/>
                <a:gd name="connsiteY7" fmla="*/ 2626744 h 2806873"/>
                <a:gd name="connsiteX8" fmla="*/ 1735413 w 2806873"/>
                <a:gd name="connsiteY8" fmla="*/ 2626744 h 2806873"/>
                <a:gd name="connsiteX9" fmla="*/ 1662655 w 2806873"/>
                <a:gd name="connsiteY9" fmla="*/ 2699501 h 2806873"/>
                <a:gd name="connsiteX10" fmla="*/ 1144217 w 2806873"/>
                <a:gd name="connsiteY10" fmla="*/ 2699501 h 2806873"/>
                <a:gd name="connsiteX11" fmla="*/ 107372 w 2806873"/>
                <a:gd name="connsiteY11" fmla="*/ 1662656 h 2806873"/>
                <a:gd name="connsiteX12" fmla="*/ 107372 w 2806873"/>
                <a:gd name="connsiteY12" fmla="*/ 1144218 h 2806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6873" h="2806873">
                  <a:moveTo>
                    <a:pt x="107372" y="1144218"/>
                  </a:moveTo>
                  <a:lnTo>
                    <a:pt x="1144217" y="107372"/>
                  </a:lnTo>
                  <a:cubicBezTo>
                    <a:pt x="1287380" y="-35791"/>
                    <a:pt x="1519492" y="-35791"/>
                    <a:pt x="1662655" y="107372"/>
                  </a:cubicBezTo>
                  <a:lnTo>
                    <a:pt x="2699501" y="1144218"/>
                  </a:lnTo>
                  <a:cubicBezTo>
                    <a:pt x="2842664" y="1287381"/>
                    <a:pt x="2842664" y="1519493"/>
                    <a:pt x="2699501" y="1662656"/>
                  </a:cubicBezTo>
                  <a:lnTo>
                    <a:pt x="2188970" y="2173187"/>
                  </a:lnTo>
                  <a:lnTo>
                    <a:pt x="2188970" y="2521352"/>
                  </a:lnTo>
                  <a:cubicBezTo>
                    <a:pt x="2188970" y="2579558"/>
                    <a:pt x="2141784" y="2626744"/>
                    <a:pt x="2083578" y="2626744"/>
                  </a:cubicBezTo>
                  <a:lnTo>
                    <a:pt x="1735413" y="2626744"/>
                  </a:lnTo>
                  <a:lnTo>
                    <a:pt x="1662655" y="2699501"/>
                  </a:lnTo>
                  <a:cubicBezTo>
                    <a:pt x="1519492" y="2842664"/>
                    <a:pt x="1287380" y="2842664"/>
                    <a:pt x="1144217" y="2699501"/>
                  </a:cubicBezTo>
                  <a:lnTo>
                    <a:pt x="107372" y="1662656"/>
                  </a:lnTo>
                  <a:cubicBezTo>
                    <a:pt x="-35791" y="1519493"/>
                    <a:pt x="-35791" y="1287381"/>
                    <a:pt x="107372" y="1144218"/>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 name="Graphic 7">
              <a:extLst>
                <a:ext uri="{FF2B5EF4-FFF2-40B4-BE49-F238E27FC236}">
                  <a16:creationId xmlns:a16="http://schemas.microsoft.com/office/drawing/2014/main" id="{161C458C-0565-41B6-80F1-7CCA3E89AD02}"/>
                </a:ext>
              </a:extLst>
            </p:cNvPr>
            <p:cNvSpPr/>
            <p:nvPr/>
          </p:nvSpPr>
          <p:spPr>
            <a:xfrm>
              <a:off x="836072" y="834052"/>
              <a:ext cx="1205615" cy="1165141"/>
            </a:xfrm>
            <a:custGeom>
              <a:avLst/>
              <a:gdLst>
                <a:gd name="connsiteX0" fmla="*/ 452386 w 866775"/>
                <a:gd name="connsiteY0" fmla="*/ 524984 h 838200"/>
                <a:gd name="connsiteX1" fmla="*/ 371040 w 866775"/>
                <a:gd name="connsiteY1" fmla="*/ 524984 h 838200"/>
                <a:gd name="connsiteX2" fmla="*/ 313668 w 866775"/>
                <a:gd name="connsiteY2" fmla="*/ 453294 h 838200"/>
                <a:gd name="connsiteX3" fmla="*/ 333306 w 866775"/>
                <a:gd name="connsiteY3" fmla="*/ 365864 h 838200"/>
                <a:gd name="connsiteX4" fmla="*/ 390678 w 866775"/>
                <a:gd name="connsiteY4" fmla="*/ 319948 h 838200"/>
                <a:gd name="connsiteX5" fmla="*/ 472025 w 866775"/>
                <a:gd name="connsiteY5" fmla="*/ 319948 h 838200"/>
                <a:gd name="connsiteX6" fmla="*/ 529398 w 866775"/>
                <a:gd name="connsiteY6" fmla="*/ 391638 h 838200"/>
                <a:gd name="connsiteX7" fmla="*/ 509759 w 866775"/>
                <a:gd name="connsiteY7" fmla="*/ 479067 h 838200"/>
                <a:gd name="connsiteX8" fmla="*/ 452386 w 866775"/>
                <a:gd name="connsiteY8" fmla="*/ 524984 h 838200"/>
                <a:gd name="connsiteX9" fmla="*/ 864394 w 866775"/>
                <a:gd name="connsiteY9" fmla="*/ 261145 h 838200"/>
                <a:gd name="connsiteX10" fmla="*/ 864394 w 866775"/>
                <a:gd name="connsiteY10" fmla="*/ 252192 h 838200"/>
                <a:gd name="connsiteX11" fmla="*/ 805591 w 866775"/>
                <a:gd name="connsiteY11" fmla="*/ 193389 h 838200"/>
                <a:gd name="connsiteX12" fmla="*/ 777115 w 866775"/>
                <a:gd name="connsiteY12" fmla="*/ 193389 h 838200"/>
                <a:gd name="connsiteX13" fmla="*/ 719742 w 866775"/>
                <a:gd name="connsiteY13" fmla="*/ 121699 h 838200"/>
                <a:gd name="connsiteX14" fmla="*/ 728927 w 866775"/>
                <a:gd name="connsiteY14" fmla="*/ 80807 h 838200"/>
                <a:gd name="connsiteX15" fmla="*/ 684439 w 866775"/>
                <a:gd name="connsiteY15" fmla="*/ 10548 h 838200"/>
                <a:gd name="connsiteX16" fmla="*/ 675704 w 866775"/>
                <a:gd name="connsiteY16" fmla="*/ 8587 h 838200"/>
                <a:gd name="connsiteX17" fmla="*/ 605444 w 866775"/>
                <a:gd name="connsiteY17" fmla="*/ 53072 h 838200"/>
                <a:gd name="connsiteX18" fmla="*/ 584242 w 866775"/>
                <a:gd name="connsiteY18" fmla="*/ 147473 h 838200"/>
                <a:gd name="connsiteX19" fmla="*/ 526866 w 866775"/>
                <a:gd name="connsiteY19" fmla="*/ 193389 h 838200"/>
                <a:gd name="connsiteX20" fmla="*/ 445523 w 866775"/>
                <a:gd name="connsiteY20" fmla="*/ 193389 h 838200"/>
                <a:gd name="connsiteX21" fmla="*/ 388150 w 866775"/>
                <a:gd name="connsiteY21" fmla="*/ 121699 h 838200"/>
                <a:gd name="connsiteX22" fmla="*/ 397335 w 866775"/>
                <a:gd name="connsiteY22" fmla="*/ 80807 h 838200"/>
                <a:gd name="connsiteX23" fmla="*/ 352847 w 866775"/>
                <a:gd name="connsiteY23" fmla="*/ 10548 h 838200"/>
                <a:gd name="connsiteX24" fmla="*/ 344114 w 866775"/>
                <a:gd name="connsiteY24" fmla="*/ 8587 h 838200"/>
                <a:gd name="connsiteX25" fmla="*/ 273855 w 866775"/>
                <a:gd name="connsiteY25" fmla="*/ 53072 h 838200"/>
                <a:gd name="connsiteX26" fmla="*/ 252650 w 866775"/>
                <a:gd name="connsiteY26" fmla="*/ 147473 h 838200"/>
                <a:gd name="connsiteX27" fmla="*/ 195274 w 866775"/>
                <a:gd name="connsiteY27" fmla="*/ 193389 h 838200"/>
                <a:gd name="connsiteX28" fmla="*/ 97396 w 866775"/>
                <a:gd name="connsiteY28" fmla="*/ 193389 h 838200"/>
                <a:gd name="connsiteX29" fmla="*/ 38594 w 866775"/>
                <a:gd name="connsiteY29" fmla="*/ 252192 h 838200"/>
                <a:gd name="connsiteX30" fmla="*/ 38594 w 866775"/>
                <a:gd name="connsiteY30" fmla="*/ 261145 h 838200"/>
                <a:gd name="connsiteX31" fmla="*/ 97396 w 866775"/>
                <a:gd name="connsiteY31" fmla="*/ 319948 h 838200"/>
                <a:gd name="connsiteX32" fmla="*/ 140430 w 866775"/>
                <a:gd name="connsiteY32" fmla="*/ 319948 h 838200"/>
                <a:gd name="connsiteX33" fmla="*/ 197806 w 866775"/>
                <a:gd name="connsiteY33" fmla="*/ 391638 h 838200"/>
                <a:gd name="connsiteX34" fmla="*/ 178167 w 866775"/>
                <a:gd name="connsiteY34" fmla="*/ 479067 h 838200"/>
                <a:gd name="connsiteX35" fmla="*/ 120794 w 866775"/>
                <a:gd name="connsiteY35" fmla="*/ 524984 h 838200"/>
                <a:gd name="connsiteX36" fmla="*/ 65949 w 866775"/>
                <a:gd name="connsiteY36" fmla="*/ 524984 h 838200"/>
                <a:gd name="connsiteX37" fmla="*/ 7144 w 866775"/>
                <a:gd name="connsiteY37" fmla="*/ 583786 h 838200"/>
                <a:gd name="connsiteX38" fmla="*/ 7144 w 866775"/>
                <a:gd name="connsiteY38" fmla="*/ 592741 h 838200"/>
                <a:gd name="connsiteX39" fmla="*/ 65949 w 866775"/>
                <a:gd name="connsiteY39" fmla="*/ 651543 h 838200"/>
                <a:gd name="connsiteX40" fmla="*/ 65949 w 866775"/>
                <a:gd name="connsiteY40" fmla="*/ 651543 h 838200"/>
                <a:gd name="connsiteX41" fmla="*/ 123322 w 866775"/>
                <a:gd name="connsiteY41" fmla="*/ 723232 h 838200"/>
                <a:gd name="connsiteX42" fmla="*/ 114137 w 866775"/>
                <a:gd name="connsiteY42" fmla="*/ 764124 h 838200"/>
                <a:gd name="connsiteX43" fmla="*/ 158623 w 866775"/>
                <a:gd name="connsiteY43" fmla="*/ 834386 h 838200"/>
                <a:gd name="connsiteX44" fmla="*/ 167358 w 866775"/>
                <a:gd name="connsiteY44" fmla="*/ 836348 h 838200"/>
                <a:gd name="connsiteX45" fmla="*/ 237618 w 866775"/>
                <a:gd name="connsiteY45" fmla="*/ 791863 h 838200"/>
                <a:gd name="connsiteX46" fmla="*/ 258823 w 866775"/>
                <a:gd name="connsiteY46" fmla="*/ 697459 h 838200"/>
                <a:gd name="connsiteX47" fmla="*/ 316196 w 866775"/>
                <a:gd name="connsiteY47" fmla="*/ 651543 h 838200"/>
                <a:gd name="connsiteX48" fmla="*/ 397541 w 866775"/>
                <a:gd name="connsiteY48" fmla="*/ 651543 h 838200"/>
                <a:gd name="connsiteX49" fmla="*/ 454914 w 866775"/>
                <a:gd name="connsiteY49" fmla="*/ 723232 h 838200"/>
                <a:gd name="connsiteX50" fmla="*/ 445729 w 866775"/>
                <a:gd name="connsiteY50" fmla="*/ 764124 h 838200"/>
                <a:gd name="connsiteX51" fmla="*/ 490217 w 866775"/>
                <a:gd name="connsiteY51" fmla="*/ 834386 h 838200"/>
                <a:gd name="connsiteX52" fmla="*/ 498954 w 866775"/>
                <a:gd name="connsiteY52" fmla="*/ 836348 h 838200"/>
                <a:gd name="connsiteX53" fmla="*/ 569213 w 866775"/>
                <a:gd name="connsiteY53" fmla="*/ 791859 h 838200"/>
                <a:gd name="connsiteX54" fmla="*/ 590415 w 866775"/>
                <a:gd name="connsiteY54" fmla="*/ 697459 h 838200"/>
                <a:gd name="connsiteX55" fmla="*/ 647791 w 866775"/>
                <a:gd name="connsiteY55" fmla="*/ 651543 h 838200"/>
                <a:gd name="connsiteX56" fmla="*/ 774142 w 866775"/>
                <a:gd name="connsiteY56" fmla="*/ 651543 h 838200"/>
                <a:gd name="connsiteX57" fmla="*/ 832944 w 866775"/>
                <a:gd name="connsiteY57" fmla="*/ 592741 h 838200"/>
                <a:gd name="connsiteX58" fmla="*/ 832944 w 866775"/>
                <a:gd name="connsiteY58" fmla="*/ 583786 h 838200"/>
                <a:gd name="connsiteX59" fmla="*/ 774142 w 866775"/>
                <a:gd name="connsiteY59" fmla="*/ 524984 h 838200"/>
                <a:gd name="connsiteX60" fmla="*/ 702632 w 866775"/>
                <a:gd name="connsiteY60" fmla="*/ 524984 h 838200"/>
                <a:gd name="connsiteX61" fmla="*/ 645260 w 866775"/>
                <a:gd name="connsiteY61" fmla="*/ 453294 h 838200"/>
                <a:gd name="connsiteX62" fmla="*/ 664898 w 866775"/>
                <a:gd name="connsiteY62" fmla="*/ 365864 h 838200"/>
                <a:gd name="connsiteX63" fmla="*/ 722270 w 866775"/>
                <a:gd name="connsiteY63" fmla="*/ 319948 h 838200"/>
                <a:gd name="connsiteX64" fmla="*/ 805591 w 866775"/>
                <a:gd name="connsiteY64" fmla="*/ 319948 h 838200"/>
                <a:gd name="connsiteX65" fmla="*/ 864394 w 866775"/>
                <a:gd name="connsiteY65" fmla="*/ 261145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866775" h="838200">
                  <a:moveTo>
                    <a:pt x="452386" y="524984"/>
                  </a:moveTo>
                  <a:lnTo>
                    <a:pt x="371040" y="524984"/>
                  </a:lnTo>
                  <a:cubicBezTo>
                    <a:pt x="333366" y="524984"/>
                    <a:pt x="305410" y="490054"/>
                    <a:pt x="313668" y="453294"/>
                  </a:cubicBezTo>
                  <a:lnTo>
                    <a:pt x="333306" y="365864"/>
                  </a:lnTo>
                  <a:cubicBezTo>
                    <a:pt x="339334" y="339023"/>
                    <a:pt x="363168" y="319948"/>
                    <a:pt x="390678" y="319948"/>
                  </a:cubicBezTo>
                  <a:lnTo>
                    <a:pt x="472025" y="319948"/>
                  </a:lnTo>
                  <a:cubicBezTo>
                    <a:pt x="509698" y="319948"/>
                    <a:pt x="537652" y="354881"/>
                    <a:pt x="529398" y="391638"/>
                  </a:cubicBezTo>
                  <a:lnTo>
                    <a:pt x="509759" y="479067"/>
                  </a:lnTo>
                  <a:cubicBezTo>
                    <a:pt x="503732" y="505908"/>
                    <a:pt x="479897" y="524984"/>
                    <a:pt x="452386" y="524984"/>
                  </a:cubicBezTo>
                  <a:moveTo>
                    <a:pt x="864394" y="261145"/>
                  </a:moveTo>
                  <a:lnTo>
                    <a:pt x="864394" y="252192"/>
                  </a:lnTo>
                  <a:cubicBezTo>
                    <a:pt x="864394" y="219716"/>
                    <a:pt x="838067" y="193389"/>
                    <a:pt x="805591" y="193389"/>
                  </a:cubicBezTo>
                  <a:lnTo>
                    <a:pt x="777115" y="193389"/>
                  </a:lnTo>
                  <a:cubicBezTo>
                    <a:pt x="739442" y="193389"/>
                    <a:pt x="711485" y="158458"/>
                    <a:pt x="719742" y="121699"/>
                  </a:cubicBezTo>
                  <a:lnTo>
                    <a:pt x="728927" y="80807"/>
                  </a:lnTo>
                  <a:cubicBezTo>
                    <a:pt x="736043" y="49120"/>
                    <a:pt x="716127" y="17664"/>
                    <a:pt x="684439" y="10548"/>
                  </a:cubicBezTo>
                  <a:lnTo>
                    <a:pt x="675704" y="8587"/>
                  </a:lnTo>
                  <a:cubicBezTo>
                    <a:pt x="644019" y="1468"/>
                    <a:pt x="612563" y="21385"/>
                    <a:pt x="605444" y="53072"/>
                  </a:cubicBezTo>
                  <a:lnTo>
                    <a:pt x="584242" y="147473"/>
                  </a:lnTo>
                  <a:cubicBezTo>
                    <a:pt x="578211" y="174316"/>
                    <a:pt x="554377" y="193389"/>
                    <a:pt x="526866" y="193389"/>
                  </a:cubicBezTo>
                  <a:lnTo>
                    <a:pt x="445523" y="193389"/>
                  </a:lnTo>
                  <a:cubicBezTo>
                    <a:pt x="407850" y="193389"/>
                    <a:pt x="379893" y="158458"/>
                    <a:pt x="388150" y="121699"/>
                  </a:cubicBezTo>
                  <a:lnTo>
                    <a:pt x="397335" y="80807"/>
                  </a:lnTo>
                  <a:cubicBezTo>
                    <a:pt x="404452" y="49120"/>
                    <a:pt x="384535" y="17664"/>
                    <a:pt x="352847" y="10548"/>
                  </a:cubicBezTo>
                  <a:lnTo>
                    <a:pt x="344114" y="8587"/>
                  </a:lnTo>
                  <a:cubicBezTo>
                    <a:pt x="312428" y="1468"/>
                    <a:pt x="280970" y="21385"/>
                    <a:pt x="273855" y="53072"/>
                  </a:cubicBezTo>
                  <a:lnTo>
                    <a:pt x="252650" y="147473"/>
                  </a:lnTo>
                  <a:cubicBezTo>
                    <a:pt x="246619" y="174316"/>
                    <a:pt x="222785" y="193389"/>
                    <a:pt x="195274" y="193389"/>
                  </a:cubicBezTo>
                  <a:lnTo>
                    <a:pt x="97396" y="193389"/>
                  </a:lnTo>
                  <a:cubicBezTo>
                    <a:pt x="64921" y="193389"/>
                    <a:pt x="38594" y="219716"/>
                    <a:pt x="38594" y="252192"/>
                  </a:cubicBezTo>
                  <a:lnTo>
                    <a:pt x="38594" y="261145"/>
                  </a:lnTo>
                  <a:cubicBezTo>
                    <a:pt x="38594" y="293621"/>
                    <a:pt x="64921" y="319948"/>
                    <a:pt x="97396" y="319948"/>
                  </a:cubicBezTo>
                  <a:lnTo>
                    <a:pt x="140430" y="319948"/>
                  </a:lnTo>
                  <a:cubicBezTo>
                    <a:pt x="178106" y="319948"/>
                    <a:pt x="206060" y="354881"/>
                    <a:pt x="197806" y="391638"/>
                  </a:cubicBezTo>
                  <a:lnTo>
                    <a:pt x="178167" y="479067"/>
                  </a:lnTo>
                  <a:cubicBezTo>
                    <a:pt x="172136" y="505911"/>
                    <a:pt x="148301" y="524984"/>
                    <a:pt x="120794" y="524984"/>
                  </a:cubicBezTo>
                  <a:lnTo>
                    <a:pt x="65949" y="524984"/>
                  </a:lnTo>
                  <a:cubicBezTo>
                    <a:pt x="33471" y="524984"/>
                    <a:pt x="7144" y="551311"/>
                    <a:pt x="7144" y="583786"/>
                  </a:cubicBezTo>
                  <a:lnTo>
                    <a:pt x="7144" y="592741"/>
                  </a:lnTo>
                  <a:cubicBezTo>
                    <a:pt x="7144" y="625215"/>
                    <a:pt x="33471" y="651543"/>
                    <a:pt x="65949" y="651543"/>
                  </a:cubicBezTo>
                  <a:lnTo>
                    <a:pt x="65949" y="651543"/>
                  </a:lnTo>
                  <a:cubicBezTo>
                    <a:pt x="103623" y="651543"/>
                    <a:pt x="131577" y="686473"/>
                    <a:pt x="123322" y="723232"/>
                  </a:cubicBezTo>
                  <a:lnTo>
                    <a:pt x="114137" y="764124"/>
                  </a:lnTo>
                  <a:cubicBezTo>
                    <a:pt x="107018" y="795811"/>
                    <a:pt x="126935" y="827267"/>
                    <a:pt x="158623" y="834386"/>
                  </a:cubicBezTo>
                  <a:lnTo>
                    <a:pt x="167358" y="836348"/>
                  </a:lnTo>
                  <a:cubicBezTo>
                    <a:pt x="199046" y="843464"/>
                    <a:pt x="230502" y="823547"/>
                    <a:pt x="237618" y="791863"/>
                  </a:cubicBezTo>
                  <a:lnTo>
                    <a:pt x="258823" y="697459"/>
                  </a:lnTo>
                  <a:cubicBezTo>
                    <a:pt x="264853" y="670615"/>
                    <a:pt x="288685" y="651543"/>
                    <a:pt x="316196" y="651543"/>
                  </a:cubicBezTo>
                  <a:lnTo>
                    <a:pt x="397541" y="651543"/>
                  </a:lnTo>
                  <a:cubicBezTo>
                    <a:pt x="435215" y="651543"/>
                    <a:pt x="463172" y="686473"/>
                    <a:pt x="454914" y="723232"/>
                  </a:cubicBezTo>
                  <a:lnTo>
                    <a:pt x="445729" y="764124"/>
                  </a:lnTo>
                  <a:cubicBezTo>
                    <a:pt x="438613" y="795811"/>
                    <a:pt x="458531" y="827267"/>
                    <a:pt x="490217" y="834386"/>
                  </a:cubicBezTo>
                  <a:lnTo>
                    <a:pt x="498954" y="836348"/>
                  </a:lnTo>
                  <a:cubicBezTo>
                    <a:pt x="530638" y="843464"/>
                    <a:pt x="562094" y="823547"/>
                    <a:pt x="569213" y="791859"/>
                  </a:cubicBezTo>
                  <a:lnTo>
                    <a:pt x="590415" y="697459"/>
                  </a:lnTo>
                  <a:cubicBezTo>
                    <a:pt x="596445" y="670619"/>
                    <a:pt x="620279" y="651543"/>
                    <a:pt x="647791" y="651543"/>
                  </a:cubicBezTo>
                  <a:lnTo>
                    <a:pt x="774142" y="651543"/>
                  </a:lnTo>
                  <a:cubicBezTo>
                    <a:pt x="806619" y="651543"/>
                    <a:pt x="832944" y="625215"/>
                    <a:pt x="832944" y="592741"/>
                  </a:cubicBezTo>
                  <a:lnTo>
                    <a:pt x="832944" y="583786"/>
                  </a:lnTo>
                  <a:cubicBezTo>
                    <a:pt x="832944" y="551311"/>
                    <a:pt x="806619" y="524984"/>
                    <a:pt x="774142" y="524984"/>
                  </a:cubicBezTo>
                  <a:lnTo>
                    <a:pt x="702632" y="524984"/>
                  </a:lnTo>
                  <a:cubicBezTo>
                    <a:pt x="664958" y="524984"/>
                    <a:pt x="637004" y="490054"/>
                    <a:pt x="645260" y="453294"/>
                  </a:cubicBezTo>
                  <a:lnTo>
                    <a:pt x="664898" y="365864"/>
                  </a:lnTo>
                  <a:cubicBezTo>
                    <a:pt x="670926" y="339023"/>
                    <a:pt x="694760" y="319948"/>
                    <a:pt x="722270" y="319948"/>
                  </a:cubicBezTo>
                  <a:lnTo>
                    <a:pt x="805591" y="319948"/>
                  </a:lnTo>
                  <a:cubicBezTo>
                    <a:pt x="838067" y="319948"/>
                    <a:pt x="864394" y="293621"/>
                    <a:pt x="864394" y="261145"/>
                  </a:cubicBezTo>
                </a:path>
              </a:pathLst>
            </a:custGeom>
            <a:solidFill>
              <a:schemeClr val="accent3"/>
            </a:solidFill>
            <a:ln w="7937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Tree>
    <p:extLst>
      <p:ext uri="{BB962C8B-B14F-4D97-AF65-F5344CB8AC3E}">
        <p14:creationId xmlns:p14="http://schemas.microsoft.com/office/powerpoint/2010/main" val="4097847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4C5C4-517F-4881-9A93-31A5A776BDA9}"/>
              </a:ext>
            </a:extLst>
          </p:cNvPr>
          <p:cNvSpPr>
            <a:spLocks noGrp="1"/>
          </p:cNvSpPr>
          <p:nvPr>
            <p:ph type="title"/>
          </p:nvPr>
        </p:nvSpPr>
        <p:spPr>
          <a:xfrm>
            <a:off x="1552451" y="826168"/>
            <a:ext cx="9520158" cy="618318"/>
          </a:xfrm>
        </p:spPr>
        <p:txBody>
          <a:bodyPr/>
          <a:lstStyle/>
          <a:p>
            <a:r>
              <a:rPr lang="en-US" dirty="0"/>
              <a:t>     </a:t>
            </a:r>
            <a:r>
              <a:rPr lang="en-US" b="1" dirty="0"/>
              <a:t>Number of Event with Description</a:t>
            </a:r>
            <a:endParaRPr lang="en-IN" b="1" dirty="0"/>
          </a:p>
        </p:txBody>
      </p:sp>
      <p:graphicFrame>
        <p:nvGraphicFramePr>
          <p:cNvPr id="7" name="Table 7">
            <a:extLst>
              <a:ext uri="{FF2B5EF4-FFF2-40B4-BE49-F238E27FC236}">
                <a16:creationId xmlns:a16="http://schemas.microsoft.com/office/drawing/2014/main" id="{369E5721-ACC5-49F4-A940-E66265AE3EB7}"/>
              </a:ext>
            </a:extLst>
          </p:cNvPr>
          <p:cNvGraphicFramePr>
            <a:graphicFrameLocks noGrp="1"/>
          </p:cNvGraphicFramePr>
          <p:nvPr>
            <p:ph idx="1"/>
            <p:extLst>
              <p:ext uri="{D42A27DB-BD31-4B8C-83A1-F6EECF244321}">
                <p14:modId xmlns:p14="http://schemas.microsoft.com/office/powerpoint/2010/main" val="172934376"/>
              </p:ext>
            </p:extLst>
          </p:nvPr>
        </p:nvGraphicFramePr>
        <p:xfrm>
          <a:off x="1335881" y="4380525"/>
          <a:ext cx="10520040" cy="1478280"/>
        </p:xfrm>
        <a:graphic>
          <a:graphicData uri="http://schemas.openxmlformats.org/drawingml/2006/table">
            <a:tbl>
              <a:tblPr firstRow="1" bandRow="1">
                <a:tableStyleId>{5C22544A-7EE6-4342-B048-85BDC9FD1C3A}</a:tableStyleId>
              </a:tblPr>
              <a:tblGrid>
                <a:gridCol w="5260020">
                  <a:extLst>
                    <a:ext uri="{9D8B030D-6E8A-4147-A177-3AD203B41FA5}">
                      <a16:colId xmlns:a16="http://schemas.microsoft.com/office/drawing/2014/main" val="4288156146"/>
                    </a:ext>
                  </a:extLst>
                </a:gridCol>
                <a:gridCol w="5260020">
                  <a:extLst>
                    <a:ext uri="{9D8B030D-6E8A-4147-A177-3AD203B41FA5}">
                      <a16:colId xmlns:a16="http://schemas.microsoft.com/office/drawing/2014/main" val="2808928096"/>
                    </a:ext>
                  </a:extLst>
                </a:gridCol>
              </a:tblGrid>
              <a:tr h="291834">
                <a:tc>
                  <a:txBody>
                    <a:bodyPr/>
                    <a:lstStyle/>
                    <a:p>
                      <a:pPr algn="ctr"/>
                      <a:r>
                        <a:rPr lang="en-US" dirty="0"/>
                        <a:t>Number of Events</a:t>
                      </a:r>
                      <a:endParaRPr lang="en-IN" dirty="0"/>
                    </a:p>
                  </a:txBody>
                  <a:tcPr/>
                </a:tc>
                <a:tc>
                  <a:txBody>
                    <a:bodyPr/>
                    <a:lstStyle/>
                    <a:p>
                      <a:pPr algn="ctr"/>
                      <a:r>
                        <a:rPr lang="en-US" dirty="0"/>
                        <a:t>Event Description</a:t>
                      </a:r>
                      <a:endParaRPr lang="en-IN" dirty="0"/>
                    </a:p>
                  </a:txBody>
                  <a:tcPr/>
                </a:tc>
                <a:extLst>
                  <a:ext uri="{0D108BD9-81ED-4DB2-BD59-A6C34878D82A}">
                    <a16:rowId xmlns:a16="http://schemas.microsoft.com/office/drawing/2014/main" val="956463207"/>
                  </a:ext>
                </a:extLst>
              </a:tr>
              <a:tr h="370840">
                <a:tc>
                  <a:txBody>
                    <a:bodyPr/>
                    <a:lstStyle/>
                    <a:p>
                      <a:pPr algn="ctr"/>
                      <a:r>
                        <a:rPr lang="en-US" dirty="0"/>
                        <a:t>1</a:t>
                      </a:r>
                      <a:endParaRPr lang="en-IN" dirty="0"/>
                    </a:p>
                  </a:txBody>
                  <a:tcPr/>
                </a:tc>
                <a:tc>
                  <a:txBody>
                    <a:bodyPr/>
                    <a:lstStyle/>
                    <a:p>
                      <a:r>
                        <a:rPr lang="en-IN" sz="1800" b="0" i="0" u="none" strike="noStrike" kern="1200" baseline="0" dirty="0">
                          <a:solidFill>
                            <a:schemeClr val="dk1"/>
                          </a:solidFill>
                          <a:latin typeface="+mn-lt"/>
                          <a:ea typeface="+mn-ea"/>
                          <a:cs typeface="+mn-cs"/>
                        </a:rPr>
                        <a:t>#bhuviwicket, ball</a:t>
                      </a:r>
                      <a:endParaRPr lang="en-IN" dirty="0"/>
                    </a:p>
                  </a:txBody>
                  <a:tcPr/>
                </a:tc>
                <a:extLst>
                  <a:ext uri="{0D108BD9-81ED-4DB2-BD59-A6C34878D82A}">
                    <a16:rowId xmlns:a16="http://schemas.microsoft.com/office/drawing/2014/main" val="64659618"/>
                  </a:ext>
                </a:extLst>
              </a:tr>
              <a:tr h="370840">
                <a:tc>
                  <a:txBody>
                    <a:bodyPr/>
                    <a:lstStyle/>
                    <a:p>
                      <a:pPr algn="ctr"/>
                      <a:r>
                        <a:rPr lang="en-US" dirty="0"/>
                        <a:t>2</a:t>
                      </a:r>
                      <a:endParaRPr lang="en-IN" dirty="0"/>
                    </a:p>
                  </a:txBody>
                  <a:tcPr/>
                </a:tc>
                <a:tc>
                  <a:txBody>
                    <a:bodyPr/>
                    <a:lstStyle/>
                    <a:p>
                      <a:r>
                        <a:rPr lang="en-IN" sz="1800" b="0" i="0" u="none" strike="noStrike" kern="1200" baseline="0" dirty="0">
                          <a:solidFill>
                            <a:schemeClr val="dk1"/>
                          </a:solidFill>
                          <a:latin typeface="+mn-lt"/>
                          <a:ea typeface="+mn-ea"/>
                          <a:cs typeface="+mn-cs"/>
                        </a:rPr>
                        <a:t>India, players, wicket</a:t>
                      </a:r>
                      <a:endParaRPr lang="en-IN" dirty="0"/>
                    </a:p>
                  </a:txBody>
                  <a:tcPr/>
                </a:tc>
                <a:extLst>
                  <a:ext uri="{0D108BD9-81ED-4DB2-BD59-A6C34878D82A}">
                    <a16:rowId xmlns:a16="http://schemas.microsoft.com/office/drawing/2014/main" val="497464649"/>
                  </a:ext>
                </a:extLst>
              </a:tr>
              <a:tr h="370840">
                <a:tc>
                  <a:txBody>
                    <a:bodyPr/>
                    <a:lstStyle/>
                    <a:p>
                      <a:pPr algn="ctr"/>
                      <a:r>
                        <a:rPr lang="en-US" dirty="0"/>
                        <a:t>3</a:t>
                      </a:r>
                      <a:endParaRPr lang="en-IN" dirty="0"/>
                    </a:p>
                  </a:txBody>
                  <a:tcPr/>
                </a:tc>
                <a:tc>
                  <a:txBody>
                    <a:bodyPr/>
                    <a:lstStyle/>
                    <a:p>
                      <a:r>
                        <a:rPr lang="en-IN" sz="1800" b="0" i="0" u="none" strike="noStrike" kern="1200" baseline="0" dirty="0">
                          <a:solidFill>
                            <a:schemeClr val="dk1"/>
                          </a:solidFill>
                          <a:latin typeface="+mn-lt"/>
                          <a:ea typeface="+mn-ea"/>
                          <a:cs typeface="+mn-cs"/>
                        </a:rPr>
                        <a:t>#bhuvi, #icc, #indiavsengland,</a:t>
                      </a:r>
                      <a:endParaRPr lang="en-IN" dirty="0"/>
                    </a:p>
                  </a:txBody>
                  <a:tcPr/>
                </a:tc>
                <a:extLst>
                  <a:ext uri="{0D108BD9-81ED-4DB2-BD59-A6C34878D82A}">
                    <a16:rowId xmlns:a16="http://schemas.microsoft.com/office/drawing/2014/main" val="87194990"/>
                  </a:ext>
                </a:extLst>
              </a:tr>
            </a:tbl>
          </a:graphicData>
        </a:graphic>
      </p:graphicFrame>
      <p:grpSp>
        <p:nvGrpSpPr>
          <p:cNvPr id="4" name="Group 3" descr="hashtag icon inside chat bubble">
            <a:extLst>
              <a:ext uri="{FF2B5EF4-FFF2-40B4-BE49-F238E27FC236}">
                <a16:creationId xmlns:a16="http://schemas.microsoft.com/office/drawing/2014/main" id="{A46E28FA-641B-4E5A-BBD9-91DA51805FA4}"/>
              </a:ext>
            </a:extLst>
          </p:cNvPr>
          <p:cNvGrpSpPr/>
          <p:nvPr/>
        </p:nvGrpSpPr>
        <p:grpSpPr>
          <a:xfrm>
            <a:off x="1552451" y="826168"/>
            <a:ext cx="582930" cy="582295"/>
            <a:chOff x="0" y="0"/>
            <a:chExt cx="2806873" cy="2806873"/>
          </a:xfrm>
        </p:grpSpPr>
        <p:sp>
          <p:nvSpPr>
            <p:cNvPr id="5" name="Freeform: Shape 4">
              <a:extLst>
                <a:ext uri="{FF2B5EF4-FFF2-40B4-BE49-F238E27FC236}">
                  <a16:creationId xmlns:a16="http://schemas.microsoft.com/office/drawing/2014/main" id="{273520C3-8D76-4E38-9C5E-3721B2669318}"/>
                </a:ext>
              </a:extLst>
            </p:cNvPr>
            <p:cNvSpPr/>
            <p:nvPr/>
          </p:nvSpPr>
          <p:spPr>
            <a:xfrm rot="2700000">
              <a:off x="0" y="0"/>
              <a:ext cx="2806873" cy="2806873"/>
            </a:xfrm>
            <a:custGeom>
              <a:avLst/>
              <a:gdLst>
                <a:gd name="connsiteX0" fmla="*/ 107372 w 2806873"/>
                <a:gd name="connsiteY0" fmla="*/ 1144218 h 2806873"/>
                <a:gd name="connsiteX1" fmla="*/ 1144217 w 2806873"/>
                <a:gd name="connsiteY1" fmla="*/ 107372 h 2806873"/>
                <a:gd name="connsiteX2" fmla="*/ 1662655 w 2806873"/>
                <a:gd name="connsiteY2" fmla="*/ 107372 h 2806873"/>
                <a:gd name="connsiteX3" fmla="*/ 2699501 w 2806873"/>
                <a:gd name="connsiteY3" fmla="*/ 1144218 h 2806873"/>
                <a:gd name="connsiteX4" fmla="*/ 2699501 w 2806873"/>
                <a:gd name="connsiteY4" fmla="*/ 1662656 h 2806873"/>
                <a:gd name="connsiteX5" fmla="*/ 2188970 w 2806873"/>
                <a:gd name="connsiteY5" fmla="*/ 2173187 h 2806873"/>
                <a:gd name="connsiteX6" fmla="*/ 2188970 w 2806873"/>
                <a:gd name="connsiteY6" fmla="*/ 2521352 h 2806873"/>
                <a:gd name="connsiteX7" fmla="*/ 2083578 w 2806873"/>
                <a:gd name="connsiteY7" fmla="*/ 2626744 h 2806873"/>
                <a:gd name="connsiteX8" fmla="*/ 1735413 w 2806873"/>
                <a:gd name="connsiteY8" fmla="*/ 2626744 h 2806873"/>
                <a:gd name="connsiteX9" fmla="*/ 1662655 w 2806873"/>
                <a:gd name="connsiteY9" fmla="*/ 2699501 h 2806873"/>
                <a:gd name="connsiteX10" fmla="*/ 1144217 w 2806873"/>
                <a:gd name="connsiteY10" fmla="*/ 2699501 h 2806873"/>
                <a:gd name="connsiteX11" fmla="*/ 107372 w 2806873"/>
                <a:gd name="connsiteY11" fmla="*/ 1662656 h 2806873"/>
                <a:gd name="connsiteX12" fmla="*/ 107372 w 2806873"/>
                <a:gd name="connsiteY12" fmla="*/ 1144218 h 2806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6873" h="2806873">
                  <a:moveTo>
                    <a:pt x="107372" y="1144218"/>
                  </a:moveTo>
                  <a:lnTo>
                    <a:pt x="1144217" y="107372"/>
                  </a:lnTo>
                  <a:cubicBezTo>
                    <a:pt x="1287380" y="-35791"/>
                    <a:pt x="1519492" y="-35791"/>
                    <a:pt x="1662655" y="107372"/>
                  </a:cubicBezTo>
                  <a:lnTo>
                    <a:pt x="2699501" y="1144218"/>
                  </a:lnTo>
                  <a:cubicBezTo>
                    <a:pt x="2842664" y="1287381"/>
                    <a:pt x="2842664" y="1519493"/>
                    <a:pt x="2699501" y="1662656"/>
                  </a:cubicBezTo>
                  <a:lnTo>
                    <a:pt x="2188970" y="2173187"/>
                  </a:lnTo>
                  <a:lnTo>
                    <a:pt x="2188970" y="2521352"/>
                  </a:lnTo>
                  <a:cubicBezTo>
                    <a:pt x="2188970" y="2579558"/>
                    <a:pt x="2141784" y="2626744"/>
                    <a:pt x="2083578" y="2626744"/>
                  </a:cubicBezTo>
                  <a:lnTo>
                    <a:pt x="1735413" y="2626744"/>
                  </a:lnTo>
                  <a:lnTo>
                    <a:pt x="1662655" y="2699501"/>
                  </a:lnTo>
                  <a:cubicBezTo>
                    <a:pt x="1519492" y="2842664"/>
                    <a:pt x="1287380" y="2842664"/>
                    <a:pt x="1144217" y="2699501"/>
                  </a:cubicBezTo>
                  <a:lnTo>
                    <a:pt x="107372" y="1662656"/>
                  </a:lnTo>
                  <a:cubicBezTo>
                    <a:pt x="-35791" y="1519493"/>
                    <a:pt x="-35791" y="1287381"/>
                    <a:pt x="107372" y="1144218"/>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6" name="Graphic 7">
              <a:extLst>
                <a:ext uri="{FF2B5EF4-FFF2-40B4-BE49-F238E27FC236}">
                  <a16:creationId xmlns:a16="http://schemas.microsoft.com/office/drawing/2014/main" id="{2DF741AE-4C6A-47EB-93B8-F4F56DF36C8C}"/>
                </a:ext>
              </a:extLst>
            </p:cNvPr>
            <p:cNvSpPr/>
            <p:nvPr/>
          </p:nvSpPr>
          <p:spPr>
            <a:xfrm>
              <a:off x="836072" y="834052"/>
              <a:ext cx="1205615" cy="1165141"/>
            </a:xfrm>
            <a:custGeom>
              <a:avLst/>
              <a:gdLst>
                <a:gd name="connsiteX0" fmla="*/ 452386 w 866775"/>
                <a:gd name="connsiteY0" fmla="*/ 524984 h 838200"/>
                <a:gd name="connsiteX1" fmla="*/ 371040 w 866775"/>
                <a:gd name="connsiteY1" fmla="*/ 524984 h 838200"/>
                <a:gd name="connsiteX2" fmla="*/ 313668 w 866775"/>
                <a:gd name="connsiteY2" fmla="*/ 453294 h 838200"/>
                <a:gd name="connsiteX3" fmla="*/ 333306 w 866775"/>
                <a:gd name="connsiteY3" fmla="*/ 365864 h 838200"/>
                <a:gd name="connsiteX4" fmla="*/ 390678 w 866775"/>
                <a:gd name="connsiteY4" fmla="*/ 319948 h 838200"/>
                <a:gd name="connsiteX5" fmla="*/ 472025 w 866775"/>
                <a:gd name="connsiteY5" fmla="*/ 319948 h 838200"/>
                <a:gd name="connsiteX6" fmla="*/ 529398 w 866775"/>
                <a:gd name="connsiteY6" fmla="*/ 391638 h 838200"/>
                <a:gd name="connsiteX7" fmla="*/ 509759 w 866775"/>
                <a:gd name="connsiteY7" fmla="*/ 479067 h 838200"/>
                <a:gd name="connsiteX8" fmla="*/ 452386 w 866775"/>
                <a:gd name="connsiteY8" fmla="*/ 524984 h 838200"/>
                <a:gd name="connsiteX9" fmla="*/ 864394 w 866775"/>
                <a:gd name="connsiteY9" fmla="*/ 261145 h 838200"/>
                <a:gd name="connsiteX10" fmla="*/ 864394 w 866775"/>
                <a:gd name="connsiteY10" fmla="*/ 252192 h 838200"/>
                <a:gd name="connsiteX11" fmla="*/ 805591 w 866775"/>
                <a:gd name="connsiteY11" fmla="*/ 193389 h 838200"/>
                <a:gd name="connsiteX12" fmla="*/ 777115 w 866775"/>
                <a:gd name="connsiteY12" fmla="*/ 193389 h 838200"/>
                <a:gd name="connsiteX13" fmla="*/ 719742 w 866775"/>
                <a:gd name="connsiteY13" fmla="*/ 121699 h 838200"/>
                <a:gd name="connsiteX14" fmla="*/ 728927 w 866775"/>
                <a:gd name="connsiteY14" fmla="*/ 80807 h 838200"/>
                <a:gd name="connsiteX15" fmla="*/ 684439 w 866775"/>
                <a:gd name="connsiteY15" fmla="*/ 10548 h 838200"/>
                <a:gd name="connsiteX16" fmla="*/ 675704 w 866775"/>
                <a:gd name="connsiteY16" fmla="*/ 8587 h 838200"/>
                <a:gd name="connsiteX17" fmla="*/ 605444 w 866775"/>
                <a:gd name="connsiteY17" fmla="*/ 53072 h 838200"/>
                <a:gd name="connsiteX18" fmla="*/ 584242 w 866775"/>
                <a:gd name="connsiteY18" fmla="*/ 147473 h 838200"/>
                <a:gd name="connsiteX19" fmla="*/ 526866 w 866775"/>
                <a:gd name="connsiteY19" fmla="*/ 193389 h 838200"/>
                <a:gd name="connsiteX20" fmla="*/ 445523 w 866775"/>
                <a:gd name="connsiteY20" fmla="*/ 193389 h 838200"/>
                <a:gd name="connsiteX21" fmla="*/ 388150 w 866775"/>
                <a:gd name="connsiteY21" fmla="*/ 121699 h 838200"/>
                <a:gd name="connsiteX22" fmla="*/ 397335 w 866775"/>
                <a:gd name="connsiteY22" fmla="*/ 80807 h 838200"/>
                <a:gd name="connsiteX23" fmla="*/ 352847 w 866775"/>
                <a:gd name="connsiteY23" fmla="*/ 10548 h 838200"/>
                <a:gd name="connsiteX24" fmla="*/ 344114 w 866775"/>
                <a:gd name="connsiteY24" fmla="*/ 8587 h 838200"/>
                <a:gd name="connsiteX25" fmla="*/ 273855 w 866775"/>
                <a:gd name="connsiteY25" fmla="*/ 53072 h 838200"/>
                <a:gd name="connsiteX26" fmla="*/ 252650 w 866775"/>
                <a:gd name="connsiteY26" fmla="*/ 147473 h 838200"/>
                <a:gd name="connsiteX27" fmla="*/ 195274 w 866775"/>
                <a:gd name="connsiteY27" fmla="*/ 193389 h 838200"/>
                <a:gd name="connsiteX28" fmla="*/ 97396 w 866775"/>
                <a:gd name="connsiteY28" fmla="*/ 193389 h 838200"/>
                <a:gd name="connsiteX29" fmla="*/ 38594 w 866775"/>
                <a:gd name="connsiteY29" fmla="*/ 252192 h 838200"/>
                <a:gd name="connsiteX30" fmla="*/ 38594 w 866775"/>
                <a:gd name="connsiteY30" fmla="*/ 261145 h 838200"/>
                <a:gd name="connsiteX31" fmla="*/ 97396 w 866775"/>
                <a:gd name="connsiteY31" fmla="*/ 319948 h 838200"/>
                <a:gd name="connsiteX32" fmla="*/ 140430 w 866775"/>
                <a:gd name="connsiteY32" fmla="*/ 319948 h 838200"/>
                <a:gd name="connsiteX33" fmla="*/ 197806 w 866775"/>
                <a:gd name="connsiteY33" fmla="*/ 391638 h 838200"/>
                <a:gd name="connsiteX34" fmla="*/ 178167 w 866775"/>
                <a:gd name="connsiteY34" fmla="*/ 479067 h 838200"/>
                <a:gd name="connsiteX35" fmla="*/ 120794 w 866775"/>
                <a:gd name="connsiteY35" fmla="*/ 524984 h 838200"/>
                <a:gd name="connsiteX36" fmla="*/ 65949 w 866775"/>
                <a:gd name="connsiteY36" fmla="*/ 524984 h 838200"/>
                <a:gd name="connsiteX37" fmla="*/ 7144 w 866775"/>
                <a:gd name="connsiteY37" fmla="*/ 583786 h 838200"/>
                <a:gd name="connsiteX38" fmla="*/ 7144 w 866775"/>
                <a:gd name="connsiteY38" fmla="*/ 592741 h 838200"/>
                <a:gd name="connsiteX39" fmla="*/ 65949 w 866775"/>
                <a:gd name="connsiteY39" fmla="*/ 651543 h 838200"/>
                <a:gd name="connsiteX40" fmla="*/ 65949 w 866775"/>
                <a:gd name="connsiteY40" fmla="*/ 651543 h 838200"/>
                <a:gd name="connsiteX41" fmla="*/ 123322 w 866775"/>
                <a:gd name="connsiteY41" fmla="*/ 723232 h 838200"/>
                <a:gd name="connsiteX42" fmla="*/ 114137 w 866775"/>
                <a:gd name="connsiteY42" fmla="*/ 764124 h 838200"/>
                <a:gd name="connsiteX43" fmla="*/ 158623 w 866775"/>
                <a:gd name="connsiteY43" fmla="*/ 834386 h 838200"/>
                <a:gd name="connsiteX44" fmla="*/ 167358 w 866775"/>
                <a:gd name="connsiteY44" fmla="*/ 836348 h 838200"/>
                <a:gd name="connsiteX45" fmla="*/ 237618 w 866775"/>
                <a:gd name="connsiteY45" fmla="*/ 791863 h 838200"/>
                <a:gd name="connsiteX46" fmla="*/ 258823 w 866775"/>
                <a:gd name="connsiteY46" fmla="*/ 697459 h 838200"/>
                <a:gd name="connsiteX47" fmla="*/ 316196 w 866775"/>
                <a:gd name="connsiteY47" fmla="*/ 651543 h 838200"/>
                <a:gd name="connsiteX48" fmla="*/ 397541 w 866775"/>
                <a:gd name="connsiteY48" fmla="*/ 651543 h 838200"/>
                <a:gd name="connsiteX49" fmla="*/ 454914 w 866775"/>
                <a:gd name="connsiteY49" fmla="*/ 723232 h 838200"/>
                <a:gd name="connsiteX50" fmla="*/ 445729 w 866775"/>
                <a:gd name="connsiteY50" fmla="*/ 764124 h 838200"/>
                <a:gd name="connsiteX51" fmla="*/ 490217 w 866775"/>
                <a:gd name="connsiteY51" fmla="*/ 834386 h 838200"/>
                <a:gd name="connsiteX52" fmla="*/ 498954 w 866775"/>
                <a:gd name="connsiteY52" fmla="*/ 836348 h 838200"/>
                <a:gd name="connsiteX53" fmla="*/ 569213 w 866775"/>
                <a:gd name="connsiteY53" fmla="*/ 791859 h 838200"/>
                <a:gd name="connsiteX54" fmla="*/ 590415 w 866775"/>
                <a:gd name="connsiteY54" fmla="*/ 697459 h 838200"/>
                <a:gd name="connsiteX55" fmla="*/ 647791 w 866775"/>
                <a:gd name="connsiteY55" fmla="*/ 651543 h 838200"/>
                <a:gd name="connsiteX56" fmla="*/ 774142 w 866775"/>
                <a:gd name="connsiteY56" fmla="*/ 651543 h 838200"/>
                <a:gd name="connsiteX57" fmla="*/ 832944 w 866775"/>
                <a:gd name="connsiteY57" fmla="*/ 592741 h 838200"/>
                <a:gd name="connsiteX58" fmla="*/ 832944 w 866775"/>
                <a:gd name="connsiteY58" fmla="*/ 583786 h 838200"/>
                <a:gd name="connsiteX59" fmla="*/ 774142 w 866775"/>
                <a:gd name="connsiteY59" fmla="*/ 524984 h 838200"/>
                <a:gd name="connsiteX60" fmla="*/ 702632 w 866775"/>
                <a:gd name="connsiteY60" fmla="*/ 524984 h 838200"/>
                <a:gd name="connsiteX61" fmla="*/ 645260 w 866775"/>
                <a:gd name="connsiteY61" fmla="*/ 453294 h 838200"/>
                <a:gd name="connsiteX62" fmla="*/ 664898 w 866775"/>
                <a:gd name="connsiteY62" fmla="*/ 365864 h 838200"/>
                <a:gd name="connsiteX63" fmla="*/ 722270 w 866775"/>
                <a:gd name="connsiteY63" fmla="*/ 319948 h 838200"/>
                <a:gd name="connsiteX64" fmla="*/ 805591 w 866775"/>
                <a:gd name="connsiteY64" fmla="*/ 319948 h 838200"/>
                <a:gd name="connsiteX65" fmla="*/ 864394 w 866775"/>
                <a:gd name="connsiteY65" fmla="*/ 261145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866775" h="838200">
                  <a:moveTo>
                    <a:pt x="452386" y="524984"/>
                  </a:moveTo>
                  <a:lnTo>
                    <a:pt x="371040" y="524984"/>
                  </a:lnTo>
                  <a:cubicBezTo>
                    <a:pt x="333366" y="524984"/>
                    <a:pt x="305410" y="490054"/>
                    <a:pt x="313668" y="453294"/>
                  </a:cubicBezTo>
                  <a:lnTo>
                    <a:pt x="333306" y="365864"/>
                  </a:lnTo>
                  <a:cubicBezTo>
                    <a:pt x="339334" y="339023"/>
                    <a:pt x="363168" y="319948"/>
                    <a:pt x="390678" y="319948"/>
                  </a:cubicBezTo>
                  <a:lnTo>
                    <a:pt x="472025" y="319948"/>
                  </a:lnTo>
                  <a:cubicBezTo>
                    <a:pt x="509698" y="319948"/>
                    <a:pt x="537652" y="354881"/>
                    <a:pt x="529398" y="391638"/>
                  </a:cubicBezTo>
                  <a:lnTo>
                    <a:pt x="509759" y="479067"/>
                  </a:lnTo>
                  <a:cubicBezTo>
                    <a:pt x="503732" y="505908"/>
                    <a:pt x="479897" y="524984"/>
                    <a:pt x="452386" y="524984"/>
                  </a:cubicBezTo>
                  <a:moveTo>
                    <a:pt x="864394" y="261145"/>
                  </a:moveTo>
                  <a:lnTo>
                    <a:pt x="864394" y="252192"/>
                  </a:lnTo>
                  <a:cubicBezTo>
                    <a:pt x="864394" y="219716"/>
                    <a:pt x="838067" y="193389"/>
                    <a:pt x="805591" y="193389"/>
                  </a:cubicBezTo>
                  <a:lnTo>
                    <a:pt x="777115" y="193389"/>
                  </a:lnTo>
                  <a:cubicBezTo>
                    <a:pt x="739442" y="193389"/>
                    <a:pt x="711485" y="158458"/>
                    <a:pt x="719742" y="121699"/>
                  </a:cubicBezTo>
                  <a:lnTo>
                    <a:pt x="728927" y="80807"/>
                  </a:lnTo>
                  <a:cubicBezTo>
                    <a:pt x="736043" y="49120"/>
                    <a:pt x="716127" y="17664"/>
                    <a:pt x="684439" y="10548"/>
                  </a:cubicBezTo>
                  <a:lnTo>
                    <a:pt x="675704" y="8587"/>
                  </a:lnTo>
                  <a:cubicBezTo>
                    <a:pt x="644019" y="1468"/>
                    <a:pt x="612563" y="21385"/>
                    <a:pt x="605444" y="53072"/>
                  </a:cubicBezTo>
                  <a:lnTo>
                    <a:pt x="584242" y="147473"/>
                  </a:lnTo>
                  <a:cubicBezTo>
                    <a:pt x="578211" y="174316"/>
                    <a:pt x="554377" y="193389"/>
                    <a:pt x="526866" y="193389"/>
                  </a:cubicBezTo>
                  <a:lnTo>
                    <a:pt x="445523" y="193389"/>
                  </a:lnTo>
                  <a:cubicBezTo>
                    <a:pt x="407850" y="193389"/>
                    <a:pt x="379893" y="158458"/>
                    <a:pt x="388150" y="121699"/>
                  </a:cubicBezTo>
                  <a:lnTo>
                    <a:pt x="397335" y="80807"/>
                  </a:lnTo>
                  <a:cubicBezTo>
                    <a:pt x="404452" y="49120"/>
                    <a:pt x="384535" y="17664"/>
                    <a:pt x="352847" y="10548"/>
                  </a:cubicBezTo>
                  <a:lnTo>
                    <a:pt x="344114" y="8587"/>
                  </a:lnTo>
                  <a:cubicBezTo>
                    <a:pt x="312428" y="1468"/>
                    <a:pt x="280970" y="21385"/>
                    <a:pt x="273855" y="53072"/>
                  </a:cubicBezTo>
                  <a:lnTo>
                    <a:pt x="252650" y="147473"/>
                  </a:lnTo>
                  <a:cubicBezTo>
                    <a:pt x="246619" y="174316"/>
                    <a:pt x="222785" y="193389"/>
                    <a:pt x="195274" y="193389"/>
                  </a:cubicBezTo>
                  <a:lnTo>
                    <a:pt x="97396" y="193389"/>
                  </a:lnTo>
                  <a:cubicBezTo>
                    <a:pt x="64921" y="193389"/>
                    <a:pt x="38594" y="219716"/>
                    <a:pt x="38594" y="252192"/>
                  </a:cubicBezTo>
                  <a:lnTo>
                    <a:pt x="38594" y="261145"/>
                  </a:lnTo>
                  <a:cubicBezTo>
                    <a:pt x="38594" y="293621"/>
                    <a:pt x="64921" y="319948"/>
                    <a:pt x="97396" y="319948"/>
                  </a:cubicBezTo>
                  <a:lnTo>
                    <a:pt x="140430" y="319948"/>
                  </a:lnTo>
                  <a:cubicBezTo>
                    <a:pt x="178106" y="319948"/>
                    <a:pt x="206060" y="354881"/>
                    <a:pt x="197806" y="391638"/>
                  </a:cubicBezTo>
                  <a:lnTo>
                    <a:pt x="178167" y="479067"/>
                  </a:lnTo>
                  <a:cubicBezTo>
                    <a:pt x="172136" y="505911"/>
                    <a:pt x="148301" y="524984"/>
                    <a:pt x="120794" y="524984"/>
                  </a:cubicBezTo>
                  <a:lnTo>
                    <a:pt x="65949" y="524984"/>
                  </a:lnTo>
                  <a:cubicBezTo>
                    <a:pt x="33471" y="524984"/>
                    <a:pt x="7144" y="551311"/>
                    <a:pt x="7144" y="583786"/>
                  </a:cubicBezTo>
                  <a:lnTo>
                    <a:pt x="7144" y="592741"/>
                  </a:lnTo>
                  <a:cubicBezTo>
                    <a:pt x="7144" y="625215"/>
                    <a:pt x="33471" y="651543"/>
                    <a:pt x="65949" y="651543"/>
                  </a:cubicBezTo>
                  <a:lnTo>
                    <a:pt x="65949" y="651543"/>
                  </a:lnTo>
                  <a:cubicBezTo>
                    <a:pt x="103623" y="651543"/>
                    <a:pt x="131577" y="686473"/>
                    <a:pt x="123322" y="723232"/>
                  </a:cubicBezTo>
                  <a:lnTo>
                    <a:pt x="114137" y="764124"/>
                  </a:lnTo>
                  <a:cubicBezTo>
                    <a:pt x="107018" y="795811"/>
                    <a:pt x="126935" y="827267"/>
                    <a:pt x="158623" y="834386"/>
                  </a:cubicBezTo>
                  <a:lnTo>
                    <a:pt x="167358" y="836348"/>
                  </a:lnTo>
                  <a:cubicBezTo>
                    <a:pt x="199046" y="843464"/>
                    <a:pt x="230502" y="823547"/>
                    <a:pt x="237618" y="791863"/>
                  </a:cubicBezTo>
                  <a:lnTo>
                    <a:pt x="258823" y="697459"/>
                  </a:lnTo>
                  <a:cubicBezTo>
                    <a:pt x="264853" y="670615"/>
                    <a:pt x="288685" y="651543"/>
                    <a:pt x="316196" y="651543"/>
                  </a:cubicBezTo>
                  <a:lnTo>
                    <a:pt x="397541" y="651543"/>
                  </a:lnTo>
                  <a:cubicBezTo>
                    <a:pt x="435215" y="651543"/>
                    <a:pt x="463172" y="686473"/>
                    <a:pt x="454914" y="723232"/>
                  </a:cubicBezTo>
                  <a:lnTo>
                    <a:pt x="445729" y="764124"/>
                  </a:lnTo>
                  <a:cubicBezTo>
                    <a:pt x="438613" y="795811"/>
                    <a:pt x="458531" y="827267"/>
                    <a:pt x="490217" y="834386"/>
                  </a:cubicBezTo>
                  <a:lnTo>
                    <a:pt x="498954" y="836348"/>
                  </a:lnTo>
                  <a:cubicBezTo>
                    <a:pt x="530638" y="843464"/>
                    <a:pt x="562094" y="823547"/>
                    <a:pt x="569213" y="791859"/>
                  </a:cubicBezTo>
                  <a:lnTo>
                    <a:pt x="590415" y="697459"/>
                  </a:lnTo>
                  <a:cubicBezTo>
                    <a:pt x="596445" y="670619"/>
                    <a:pt x="620279" y="651543"/>
                    <a:pt x="647791" y="651543"/>
                  </a:cubicBezTo>
                  <a:lnTo>
                    <a:pt x="774142" y="651543"/>
                  </a:lnTo>
                  <a:cubicBezTo>
                    <a:pt x="806619" y="651543"/>
                    <a:pt x="832944" y="625215"/>
                    <a:pt x="832944" y="592741"/>
                  </a:cubicBezTo>
                  <a:lnTo>
                    <a:pt x="832944" y="583786"/>
                  </a:lnTo>
                  <a:cubicBezTo>
                    <a:pt x="832944" y="551311"/>
                    <a:pt x="806619" y="524984"/>
                    <a:pt x="774142" y="524984"/>
                  </a:cubicBezTo>
                  <a:lnTo>
                    <a:pt x="702632" y="524984"/>
                  </a:lnTo>
                  <a:cubicBezTo>
                    <a:pt x="664958" y="524984"/>
                    <a:pt x="637004" y="490054"/>
                    <a:pt x="645260" y="453294"/>
                  </a:cubicBezTo>
                  <a:lnTo>
                    <a:pt x="664898" y="365864"/>
                  </a:lnTo>
                  <a:cubicBezTo>
                    <a:pt x="670926" y="339023"/>
                    <a:pt x="694760" y="319948"/>
                    <a:pt x="722270" y="319948"/>
                  </a:cubicBezTo>
                  <a:lnTo>
                    <a:pt x="805591" y="319948"/>
                  </a:lnTo>
                  <a:cubicBezTo>
                    <a:pt x="838067" y="319948"/>
                    <a:pt x="864394" y="293621"/>
                    <a:pt x="864394" y="261145"/>
                  </a:cubicBezTo>
                </a:path>
              </a:pathLst>
            </a:custGeom>
            <a:solidFill>
              <a:schemeClr val="accent3"/>
            </a:solidFill>
            <a:ln w="7937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pic>
        <p:nvPicPr>
          <p:cNvPr id="9" name="Picture 8">
            <a:extLst>
              <a:ext uri="{FF2B5EF4-FFF2-40B4-BE49-F238E27FC236}">
                <a16:creationId xmlns:a16="http://schemas.microsoft.com/office/drawing/2014/main" id="{E4F3B4B5-95B0-4C91-870B-51F15D98B20B}"/>
              </a:ext>
            </a:extLst>
          </p:cNvPr>
          <p:cNvPicPr>
            <a:picLocks noChangeAspect="1"/>
          </p:cNvPicPr>
          <p:nvPr/>
        </p:nvPicPr>
        <p:blipFill>
          <a:blip r:embed="rId2"/>
          <a:stretch>
            <a:fillRect/>
          </a:stretch>
        </p:blipFill>
        <p:spPr>
          <a:xfrm>
            <a:off x="1335882" y="1741287"/>
            <a:ext cx="10520039" cy="2318197"/>
          </a:xfrm>
          <a:prstGeom prst="rect">
            <a:avLst/>
          </a:prstGeom>
        </p:spPr>
      </p:pic>
    </p:spTree>
    <p:extLst>
      <p:ext uri="{BB962C8B-B14F-4D97-AF65-F5344CB8AC3E}">
        <p14:creationId xmlns:p14="http://schemas.microsoft.com/office/powerpoint/2010/main" val="259207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AAA2A-D966-41EA-B4DF-83CF5F1648F6}"/>
              </a:ext>
            </a:extLst>
          </p:cNvPr>
          <p:cNvSpPr>
            <a:spLocks noGrp="1"/>
          </p:cNvSpPr>
          <p:nvPr>
            <p:ph type="title"/>
          </p:nvPr>
        </p:nvSpPr>
        <p:spPr>
          <a:xfrm>
            <a:off x="1534696" y="692458"/>
            <a:ext cx="9520158" cy="548737"/>
          </a:xfrm>
        </p:spPr>
        <p:txBody>
          <a:bodyPr/>
          <a:lstStyle/>
          <a:p>
            <a:r>
              <a:rPr lang="en-US" dirty="0"/>
              <a:t>     </a:t>
            </a:r>
            <a:r>
              <a:rPr lang="en-US" b="1" dirty="0"/>
              <a:t>Conclusion</a:t>
            </a:r>
            <a:endParaRPr lang="en-IN" b="1" dirty="0"/>
          </a:p>
        </p:txBody>
      </p:sp>
      <p:sp>
        <p:nvSpPr>
          <p:cNvPr id="3" name="Content Placeholder 2">
            <a:extLst>
              <a:ext uri="{FF2B5EF4-FFF2-40B4-BE49-F238E27FC236}">
                <a16:creationId xmlns:a16="http://schemas.microsoft.com/office/drawing/2014/main" id="{796199EB-B7A3-4808-8460-36784C640027}"/>
              </a:ext>
            </a:extLst>
          </p:cNvPr>
          <p:cNvSpPr>
            <a:spLocks noGrp="1"/>
          </p:cNvSpPr>
          <p:nvPr>
            <p:ph idx="1"/>
          </p:nvPr>
        </p:nvSpPr>
        <p:spPr>
          <a:xfrm>
            <a:off x="1534696" y="1241195"/>
            <a:ext cx="9520158" cy="4784878"/>
          </a:xfrm>
        </p:spPr>
        <p:txBody>
          <a:bodyPr>
            <a:noAutofit/>
          </a:bodyPr>
          <a:lstStyle/>
          <a:p>
            <a:pPr algn="just"/>
            <a:r>
              <a:rPr lang="en-US" b="0" i="0" u="none" strike="noStrike" baseline="0" dirty="0">
                <a:latin typeface="Palatino Linotype (Body)"/>
              </a:rPr>
              <a:t>In </a:t>
            </a:r>
            <a:r>
              <a:rPr lang="en-US" dirty="0">
                <a:latin typeface="Palatino Linotype (Body)"/>
              </a:rPr>
              <a:t>this project we have studied and implement the author[1] proposed technique which is entity based event detection approach for detecting an event using Twitter data stream and  we have evaluated our final output as total number of events related to each other.</a:t>
            </a:r>
          </a:p>
          <a:p>
            <a:pPr algn="just"/>
            <a:r>
              <a:rPr lang="en-US" dirty="0">
                <a:latin typeface="Palatino Linotype (Body)"/>
              </a:rPr>
              <a:t>In this approach we have followed a methodology which includes following steps such as entity extraction, entity filtering, vectorization of entity, computing similarity, similarity filtering, entity graph generation, entity clustering.  </a:t>
            </a:r>
            <a:endParaRPr lang="en-US" b="0" i="0" u="none" strike="noStrike" baseline="0" dirty="0">
              <a:latin typeface="Palatino Linotype (Body)"/>
            </a:endParaRPr>
          </a:p>
        </p:txBody>
      </p:sp>
      <p:sp>
        <p:nvSpPr>
          <p:cNvPr id="4" name="Twitter Icon" descr="Twitter Icon">
            <a:extLst>
              <a:ext uri="{FF2B5EF4-FFF2-40B4-BE49-F238E27FC236}">
                <a16:creationId xmlns:a16="http://schemas.microsoft.com/office/drawing/2014/main" id="{A9A5C37B-C86D-43B8-9ED4-E614F25D9D47}"/>
              </a:ext>
            </a:extLst>
          </p:cNvPr>
          <p:cNvSpPr>
            <a:spLocks/>
          </p:cNvSpPr>
          <p:nvPr/>
        </p:nvSpPr>
        <p:spPr bwMode="auto">
          <a:xfrm>
            <a:off x="458813" y="489562"/>
            <a:ext cx="908348" cy="753312"/>
          </a:xfrm>
          <a:custGeom>
            <a:avLst/>
            <a:gdLst>
              <a:gd name="T0" fmla="*/ 686 w 686"/>
              <a:gd name="T1" fmla="*/ 66 h 558"/>
              <a:gd name="T2" fmla="*/ 605 w 686"/>
              <a:gd name="T3" fmla="*/ 89 h 558"/>
              <a:gd name="T4" fmla="*/ 667 w 686"/>
              <a:gd name="T5" fmla="*/ 11 h 558"/>
              <a:gd name="T6" fmla="*/ 578 w 686"/>
              <a:gd name="T7" fmla="*/ 45 h 558"/>
              <a:gd name="T8" fmla="*/ 475 w 686"/>
              <a:gd name="T9" fmla="*/ 0 h 558"/>
              <a:gd name="T10" fmla="*/ 334 w 686"/>
              <a:gd name="T11" fmla="*/ 141 h 558"/>
              <a:gd name="T12" fmla="*/ 338 w 686"/>
              <a:gd name="T13" fmla="*/ 173 h 558"/>
              <a:gd name="T14" fmla="*/ 48 w 686"/>
              <a:gd name="T15" fmla="*/ 26 h 558"/>
              <a:gd name="T16" fmla="*/ 29 w 686"/>
              <a:gd name="T17" fmla="*/ 97 h 558"/>
              <a:gd name="T18" fmla="*/ 91 w 686"/>
              <a:gd name="T19" fmla="*/ 214 h 558"/>
              <a:gd name="T20" fmla="*/ 28 w 686"/>
              <a:gd name="T21" fmla="*/ 197 h 558"/>
              <a:gd name="T22" fmla="*/ 28 w 686"/>
              <a:gd name="T23" fmla="*/ 198 h 558"/>
              <a:gd name="T24" fmla="*/ 140 w 686"/>
              <a:gd name="T25" fmla="*/ 336 h 558"/>
              <a:gd name="T26" fmla="*/ 103 w 686"/>
              <a:gd name="T27" fmla="*/ 341 h 558"/>
              <a:gd name="T28" fmla="*/ 77 w 686"/>
              <a:gd name="T29" fmla="*/ 339 h 558"/>
              <a:gd name="T30" fmla="*/ 208 w 686"/>
              <a:gd name="T31" fmla="*/ 436 h 558"/>
              <a:gd name="T32" fmla="*/ 34 w 686"/>
              <a:gd name="T33" fmla="*/ 497 h 558"/>
              <a:gd name="T34" fmla="*/ 0 w 686"/>
              <a:gd name="T35" fmla="*/ 495 h 558"/>
              <a:gd name="T36" fmla="*/ 216 w 686"/>
              <a:gd name="T37" fmla="*/ 558 h 558"/>
              <a:gd name="T38" fmla="*/ 616 w 686"/>
              <a:gd name="T39" fmla="*/ 158 h 558"/>
              <a:gd name="T40" fmla="*/ 616 w 686"/>
              <a:gd name="T41" fmla="*/ 139 h 558"/>
              <a:gd name="T42" fmla="*/ 686 w 686"/>
              <a:gd name="T43" fmla="*/ 6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6" h="558">
                <a:moveTo>
                  <a:pt x="686" y="66"/>
                </a:moveTo>
                <a:cubicBezTo>
                  <a:pt x="661" y="78"/>
                  <a:pt x="634" y="85"/>
                  <a:pt x="605" y="89"/>
                </a:cubicBezTo>
                <a:cubicBezTo>
                  <a:pt x="634" y="71"/>
                  <a:pt x="657" y="44"/>
                  <a:pt x="667" y="11"/>
                </a:cubicBezTo>
                <a:cubicBezTo>
                  <a:pt x="640" y="27"/>
                  <a:pt x="610" y="39"/>
                  <a:pt x="578" y="45"/>
                </a:cubicBezTo>
                <a:cubicBezTo>
                  <a:pt x="552" y="18"/>
                  <a:pt x="515" y="0"/>
                  <a:pt x="475" y="0"/>
                </a:cubicBezTo>
                <a:cubicBezTo>
                  <a:pt x="397" y="0"/>
                  <a:pt x="334" y="64"/>
                  <a:pt x="334" y="141"/>
                </a:cubicBezTo>
                <a:cubicBezTo>
                  <a:pt x="334" y="152"/>
                  <a:pt x="335" y="163"/>
                  <a:pt x="338" y="173"/>
                </a:cubicBezTo>
                <a:cubicBezTo>
                  <a:pt x="221" y="167"/>
                  <a:pt x="117" y="111"/>
                  <a:pt x="48" y="26"/>
                </a:cubicBezTo>
                <a:cubicBezTo>
                  <a:pt x="36" y="47"/>
                  <a:pt x="29" y="71"/>
                  <a:pt x="29" y="97"/>
                </a:cubicBezTo>
                <a:cubicBezTo>
                  <a:pt x="29" y="146"/>
                  <a:pt x="54" y="189"/>
                  <a:pt x="91" y="214"/>
                </a:cubicBezTo>
                <a:cubicBezTo>
                  <a:pt x="68" y="213"/>
                  <a:pt x="47" y="207"/>
                  <a:pt x="28" y="197"/>
                </a:cubicBezTo>
                <a:cubicBezTo>
                  <a:pt x="28" y="197"/>
                  <a:pt x="28" y="198"/>
                  <a:pt x="28" y="198"/>
                </a:cubicBezTo>
                <a:cubicBezTo>
                  <a:pt x="28" y="267"/>
                  <a:pt x="76" y="323"/>
                  <a:pt x="140" y="336"/>
                </a:cubicBezTo>
                <a:cubicBezTo>
                  <a:pt x="129" y="340"/>
                  <a:pt x="116" y="341"/>
                  <a:pt x="103" y="341"/>
                </a:cubicBezTo>
                <a:cubicBezTo>
                  <a:pt x="94" y="341"/>
                  <a:pt x="85" y="340"/>
                  <a:pt x="77" y="339"/>
                </a:cubicBezTo>
                <a:cubicBezTo>
                  <a:pt x="95" y="395"/>
                  <a:pt x="147" y="435"/>
                  <a:pt x="208" y="436"/>
                </a:cubicBezTo>
                <a:cubicBezTo>
                  <a:pt x="160" y="474"/>
                  <a:pt x="100" y="497"/>
                  <a:pt x="34" y="497"/>
                </a:cubicBezTo>
                <a:cubicBezTo>
                  <a:pt x="22" y="497"/>
                  <a:pt x="11" y="496"/>
                  <a:pt x="0" y="495"/>
                </a:cubicBezTo>
                <a:cubicBezTo>
                  <a:pt x="62" y="535"/>
                  <a:pt x="136" y="558"/>
                  <a:pt x="216" y="558"/>
                </a:cubicBezTo>
                <a:cubicBezTo>
                  <a:pt x="475" y="558"/>
                  <a:pt x="616" y="344"/>
                  <a:pt x="616" y="158"/>
                </a:cubicBezTo>
                <a:cubicBezTo>
                  <a:pt x="616" y="151"/>
                  <a:pt x="616" y="145"/>
                  <a:pt x="616" y="139"/>
                </a:cubicBezTo>
                <a:cubicBezTo>
                  <a:pt x="643" y="119"/>
                  <a:pt x="667" y="95"/>
                  <a:pt x="686" y="66"/>
                </a:cubicBezTo>
                <a:close/>
              </a:path>
            </a:pathLst>
          </a:custGeom>
          <a:solidFill>
            <a:srgbClr val="2AA9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 name="Group 4" descr="hashtag icon inside chat bubble">
            <a:extLst>
              <a:ext uri="{FF2B5EF4-FFF2-40B4-BE49-F238E27FC236}">
                <a16:creationId xmlns:a16="http://schemas.microsoft.com/office/drawing/2014/main" id="{7550B27E-830F-464D-98D2-B955139E4B58}"/>
              </a:ext>
            </a:extLst>
          </p:cNvPr>
          <p:cNvGrpSpPr/>
          <p:nvPr/>
        </p:nvGrpSpPr>
        <p:grpSpPr>
          <a:xfrm>
            <a:off x="1534696" y="658900"/>
            <a:ext cx="582930" cy="582295"/>
            <a:chOff x="0" y="0"/>
            <a:chExt cx="2806873" cy="2806873"/>
          </a:xfrm>
        </p:grpSpPr>
        <p:sp>
          <p:nvSpPr>
            <p:cNvPr id="6" name="Freeform: Shape 5">
              <a:extLst>
                <a:ext uri="{FF2B5EF4-FFF2-40B4-BE49-F238E27FC236}">
                  <a16:creationId xmlns:a16="http://schemas.microsoft.com/office/drawing/2014/main" id="{04C01948-5781-4977-97E0-8CA955441413}"/>
                </a:ext>
              </a:extLst>
            </p:cNvPr>
            <p:cNvSpPr/>
            <p:nvPr/>
          </p:nvSpPr>
          <p:spPr>
            <a:xfrm rot="2700000">
              <a:off x="0" y="0"/>
              <a:ext cx="2806873" cy="2806873"/>
            </a:xfrm>
            <a:custGeom>
              <a:avLst/>
              <a:gdLst>
                <a:gd name="connsiteX0" fmla="*/ 107372 w 2806873"/>
                <a:gd name="connsiteY0" fmla="*/ 1144218 h 2806873"/>
                <a:gd name="connsiteX1" fmla="*/ 1144217 w 2806873"/>
                <a:gd name="connsiteY1" fmla="*/ 107372 h 2806873"/>
                <a:gd name="connsiteX2" fmla="*/ 1662655 w 2806873"/>
                <a:gd name="connsiteY2" fmla="*/ 107372 h 2806873"/>
                <a:gd name="connsiteX3" fmla="*/ 2699501 w 2806873"/>
                <a:gd name="connsiteY3" fmla="*/ 1144218 h 2806873"/>
                <a:gd name="connsiteX4" fmla="*/ 2699501 w 2806873"/>
                <a:gd name="connsiteY4" fmla="*/ 1662656 h 2806873"/>
                <a:gd name="connsiteX5" fmla="*/ 2188970 w 2806873"/>
                <a:gd name="connsiteY5" fmla="*/ 2173187 h 2806873"/>
                <a:gd name="connsiteX6" fmla="*/ 2188970 w 2806873"/>
                <a:gd name="connsiteY6" fmla="*/ 2521352 h 2806873"/>
                <a:gd name="connsiteX7" fmla="*/ 2083578 w 2806873"/>
                <a:gd name="connsiteY7" fmla="*/ 2626744 h 2806873"/>
                <a:gd name="connsiteX8" fmla="*/ 1735413 w 2806873"/>
                <a:gd name="connsiteY8" fmla="*/ 2626744 h 2806873"/>
                <a:gd name="connsiteX9" fmla="*/ 1662655 w 2806873"/>
                <a:gd name="connsiteY9" fmla="*/ 2699501 h 2806873"/>
                <a:gd name="connsiteX10" fmla="*/ 1144217 w 2806873"/>
                <a:gd name="connsiteY10" fmla="*/ 2699501 h 2806873"/>
                <a:gd name="connsiteX11" fmla="*/ 107372 w 2806873"/>
                <a:gd name="connsiteY11" fmla="*/ 1662656 h 2806873"/>
                <a:gd name="connsiteX12" fmla="*/ 107372 w 2806873"/>
                <a:gd name="connsiteY12" fmla="*/ 1144218 h 2806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6873" h="2806873">
                  <a:moveTo>
                    <a:pt x="107372" y="1144218"/>
                  </a:moveTo>
                  <a:lnTo>
                    <a:pt x="1144217" y="107372"/>
                  </a:lnTo>
                  <a:cubicBezTo>
                    <a:pt x="1287380" y="-35791"/>
                    <a:pt x="1519492" y="-35791"/>
                    <a:pt x="1662655" y="107372"/>
                  </a:cubicBezTo>
                  <a:lnTo>
                    <a:pt x="2699501" y="1144218"/>
                  </a:lnTo>
                  <a:cubicBezTo>
                    <a:pt x="2842664" y="1287381"/>
                    <a:pt x="2842664" y="1519493"/>
                    <a:pt x="2699501" y="1662656"/>
                  </a:cubicBezTo>
                  <a:lnTo>
                    <a:pt x="2188970" y="2173187"/>
                  </a:lnTo>
                  <a:lnTo>
                    <a:pt x="2188970" y="2521352"/>
                  </a:lnTo>
                  <a:cubicBezTo>
                    <a:pt x="2188970" y="2579558"/>
                    <a:pt x="2141784" y="2626744"/>
                    <a:pt x="2083578" y="2626744"/>
                  </a:cubicBezTo>
                  <a:lnTo>
                    <a:pt x="1735413" y="2626744"/>
                  </a:lnTo>
                  <a:lnTo>
                    <a:pt x="1662655" y="2699501"/>
                  </a:lnTo>
                  <a:cubicBezTo>
                    <a:pt x="1519492" y="2842664"/>
                    <a:pt x="1287380" y="2842664"/>
                    <a:pt x="1144217" y="2699501"/>
                  </a:cubicBezTo>
                  <a:lnTo>
                    <a:pt x="107372" y="1662656"/>
                  </a:lnTo>
                  <a:cubicBezTo>
                    <a:pt x="-35791" y="1519493"/>
                    <a:pt x="-35791" y="1287381"/>
                    <a:pt x="107372" y="1144218"/>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7" name="Graphic 7">
              <a:extLst>
                <a:ext uri="{FF2B5EF4-FFF2-40B4-BE49-F238E27FC236}">
                  <a16:creationId xmlns:a16="http://schemas.microsoft.com/office/drawing/2014/main" id="{9E02DF77-85E4-4596-BFAB-61C1453F730E}"/>
                </a:ext>
              </a:extLst>
            </p:cNvPr>
            <p:cNvSpPr/>
            <p:nvPr/>
          </p:nvSpPr>
          <p:spPr>
            <a:xfrm>
              <a:off x="836072" y="834052"/>
              <a:ext cx="1205615" cy="1165141"/>
            </a:xfrm>
            <a:custGeom>
              <a:avLst/>
              <a:gdLst>
                <a:gd name="connsiteX0" fmla="*/ 452386 w 866775"/>
                <a:gd name="connsiteY0" fmla="*/ 524984 h 838200"/>
                <a:gd name="connsiteX1" fmla="*/ 371040 w 866775"/>
                <a:gd name="connsiteY1" fmla="*/ 524984 h 838200"/>
                <a:gd name="connsiteX2" fmla="*/ 313668 w 866775"/>
                <a:gd name="connsiteY2" fmla="*/ 453294 h 838200"/>
                <a:gd name="connsiteX3" fmla="*/ 333306 w 866775"/>
                <a:gd name="connsiteY3" fmla="*/ 365864 h 838200"/>
                <a:gd name="connsiteX4" fmla="*/ 390678 w 866775"/>
                <a:gd name="connsiteY4" fmla="*/ 319948 h 838200"/>
                <a:gd name="connsiteX5" fmla="*/ 472025 w 866775"/>
                <a:gd name="connsiteY5" fmla="*/ 319948 h 838200"/>
                <a:gd name="connsiteX6" fmla="*/ 529398 w 866775"/>
                <a:gd name="connsiteY6" fmla="*/ 391638 h 838200"/>
                <a:gd name="connsiteX7" fmla="*/ 509759 w 866775"/>
                <a:gd name="connsiteY7" fmla="*/ 479067 h 838200"/>
                <a:gd name="connsiteX8" fmla="*/ 452386 w 866775"/>
                <a:gd name="connsiteY8" fmla="*/ 524984 h 838200"/>
                <a:gd name="connsiteX9" fmla="*/ 864394 w 866775"/>
                <a:gd name="connsiteY9" fmla="*/ 261145 h 838200"/>
                <a:gd name="connsiteX10" fmla="*/ 864394 w 866775"/>
                <a:gd name="connsiteY10" fmla="*/ 252192 h 838200"/>
                <a:gd name="connsiteX11" fmla="*/ 805591 w 866775"/>
                <a:gd name="connsiteY11" fmla="*/ 193389 h 838200"/>
                <a:gd name="connsiteX12" fmla="*/ 777115 w 866775"/>
                <a:gd name="connsiteY12" fmla="*/ 193389 h 838200"/>
                <a:gd name="connsiteX13" fmla="*/ 719742 w 866775"/>
                <a:gd name="connsiteY13" fmla="*/ 121699 h 838200"/>
                <a:gd name="connsiteX14" fmla="*/ 728927 w 866775"/>
                <a:gd name="connsiteY14" fmla="*/ 80807 h 838200"/>
                <a:gd name="connsiteX15" fmla="*/ 684439 w 866775"/>
                <a:gd name="connsiteY15" fmla="*/ 10548 h 838200"/>
                <a:gd name="connsiteX16" fmla="*/ 675704 w 866775"/>
                <a:gd name="connsiteY16" fmla="*/ 8587 h 838200"/>
                <a:gd name="connsiteX17" fmla="*/ 605444 w 866775"/>
                <a:gd name="connsiteY17" fmla="*/ 53072 h 838200"/>
                <a:gd name="connsiteX18" fmla="*/ 584242 w 866775"/>
                <a:gd name="connsiteY18" fmla="*/ 147473 h 838200"/>
                <a:gd name="connsiteX19" fmla="*/ 526866 w 866775"/>
                <a:gd name="connsiteY19" fmla="*/ 193389 h 838200"/>
                <a:gd name="connsiteX20" fmla="*/ 445523 w 866775"/>
                <a:gd name="connsiteY20" fmla="*/ 193389 h 838200"/>
                <a:gd name="connsiteX21" fmla="*/ 388150 w 866775"/>
                <a:gd name="connsiteY21" fmla="*/ 121699 h 838200"/>
                <a:gd name="connsiteX22" fmla="*/ 397335 w 866775"/>
                <a:gd name="connsiteY22" fmla="*/ 80807 h 838200"/>
                <a:gd name="connsiteX23" fmla="*/ 352847 w 866775"/>
                <a:gd name="connsiteY23" fmla="*/ 10548 h 838200"/>
                <a:gd name="connsiteX24" fmla="*/ 344114 w 866775"/>
                <a:gd name="connsiteY24" fmla="*/ 8587 h 838200"/>
                <a:gd name="connsiteX25" fmla="*/ 273855 w 866775"/>
                <a:gd name="connsiteY25" fmla="*/ 53072 h 838200"/>
                <a:gd name="connsiteX26" fmla="*/ 252650 w 866775"/>
                <a:gd name="connsiteY26" fmla="*/ 147473 h 838200"/>
                <a:gd name="connsiteX27" fmla="*/ 195274 w 866775"/>
                <a:gd name="connsiteY27" fmla="*/ 193389 h 838200"/>
                <a:gd name="connsiteX28" fmla="*/ 97396 w 866775"/>
                <a:gd name="connsiteY28" fmla="*/ 193389 h 838200"/>
                <a:gd name="connsiteX29" fmla="*/ 38594 w 866775"/>
                <a:gd name="connsiteY29" fmla="*/ 252192 h 838200"/>
                <a:gd name="connsiteX30" fmla="*/ 38594 w 866775"/>
                <a:gd name="connsiteY30" fmla="*/ 261145 h 838200"/>
                <a:gd name="connsiteX31" fmla="*/ 97396 w 866775"/>
                <a:gd name="connsiteY31" fmla="*/ 319948 h 838200"/>
                <a:gd name="connsiteX32" fmla="*/ 140430 w 866775"/>
                <a:gd name="connsiteY32" fmla="*/ 319948 h 838200"/>
                <a:gd name="connsiteX33" fmla="*/ 197806 w 866775"/>
                <a:gd name="connsiteY33" fmla="*/ 391638 h 838200"/>
                <a:gd name="connsiteX34" fmla="*/ 178167 w 866775"/>
                <a:gd name="connsiteY34" fmla="*/ 479067 h 838200"/>
                <a:gd name="connsiteX35" fmla="*/ 120794 w 866775"/>
                <a:gd name="connsiteY35" fmla="*/ 524984 h 838200"/>
                <a:gd name="connsiteX36" fmla="*/ 65949 w 866775"/>
                <a:gd name="connsiteY36" fmla="*/ 524984 h 838200"/>
                <a:gd name="connsiteX37" fmla="*/ 7144 w 866775"/>
                <a:gd name="connsiteY37" fmla="*/ 583786 h 838200"/>
                <a:gd name="connsiteX38" fmla="*/ 7144 w 866775"/>
                <a:gd name="connsiteY38" fmla="*/ 592741 h 838200"/>
                <a:gd name="connsiteX39" fmla="*/ 65949 w 866775"/>
                <a:gd name="connsiteY39" fmla="*/ 651543 h 838200"/>
                <a:gd name="connsiteX40" fmla="*/ 65949 w 866775"/>
                <a:gd name="connsiteY40" fmla="*/ 651543 h 838200"/>
                <a:gd name="connsiteX41" fmla="*/ 123322 w 866775"/>
                <a:gd name="connsiteY41" fmla="*/ 723232 h 838200"/>
                <a:gd name="connsiteX42" fmla="*/ 114137 w 866775"/>
                <a:gd name="connsiteY42" fmla="*/ 764124 h 838200"/>
                <a:gd name="connsiteX43" fmla="*/ 158623 w 866775"/>
                <a:gd name="connsiteY43" fmla="*/ 834386 h 838200"/>
                <a:gd name="connsiteX44" fmla="*/ 167358 w 866775"/>
                <a:gd name="connsiteY44" fmla="*/ 836348 h 838200"/>
                <a:gd name="connsiteX45" fmla="*/ 237618 w 866775"/>
                <a:gd name="connsiteY45" fmla="*/ 791863 h 838200"/>
                <a:gd name="connsiteX46" fmla="*/ 258823 w 866775"/>
                <a:gd name="connsiteY46" fmla="*/ 697459 h 838200"/>
                <a:gd name="connsiteX47" fmla="*/ 316196 w 866775"/>
                <a:gd name="connsiteY47" fmla="*/ 651543 h 838200"/>
                <a:gd name="connsiteX48" fmla="*/ 397541 w 866775"/>
                <a:gd name="connsiteY48" fmla="*/ 651543 h 838200"/>
                <a:gd name="connsiteX49" fmla="*/ 454914 w 866775"/>
                <a:gd name="connsiteY49" fmla="*/ 723232 h 838200"/>
                <a:gd name="connsiteX50" fmla="*/ 445729 w 866775"/>
                <a:gd name="connsiteY50" fmla="*/ 764124 h 838200"/>
                <a:gd name="connsiteX51" fmla="*/ 490217 w 866775"/>
                <a:gd name="connsiteY51" fmla="*/ 834386 h 838200"/>
                <a:gd name="connsiteX52" fmla="*/ 498954 w 866775"/>
                <a:gd name="connsiteY52" fmla="*/ 836348 h 838200"/>
                <a:gd name="connsiteX53" fmla="*/ 569213 w 866775"/>
                <a:gd name="connsiteY53" fmla="*/ 791859 h 838200"/>
                <a:gd name="connsiteX54" fmla="*/ 590415 w 866775"/>
                <a:gd name="connsiteY54" fmla="*/ 697459 h 838200"/>
                <a:gd name="connsiteX55" fmla="*/ 647791 w 866775"/>
                <a:gd name="connsiteY55" fmla="*/ 651543 h 838200"/>
                <a:gd name="connsiteX56" fmla="*/ 774142 w 866775"/>
                <a:gd name="connsiteY56" fmla="*/ 651543 h 838200"/>
                <a:gd name="connsiteX57" fmla="*/ 832944 w 866775"/>
                <a:gd name="connsiteY57" fmla="*/ 592741 h 838200"/>
                <a:gd name="connsiteX58" fmla="*/ 832944 w 866775"/>
                <a:gd name="connsiteY58" fmla="*/ 583786 h 838200"/>
                <a:gd name="connsiteX59" fmla="*/ 774142 w 866775"/>
                <a:gd name="connsiteY59" fmla="*/ 524984 h 838200"/>
                <a:gd name="connsiteX60" fmla="*/ 702632 w 866775"/>
                <a:gd name="connsiteY60" fmla="*/ 524984 h 838200"/>
                <a:gd name="connsiteX61" fmla="*/ 645260 w 866775"/>
                <a:gd name="connsiteY61" fmla="*/ 453294 h 838200"/>
                <a:gd name="connsiteX62" fmla="*/ 664898 w 866775"/>
                <a:gd name="connsiteY62" fmla="*/ 365864 h 838200"/>
                <a:gd name="connsiteX63" fmla="*/ 722270 w 866775"/>
                <a:gd name="connsiteY63" fmla="*/ 319948 h 838200"/>
                <a:gd name="connsiteX64" fmla="*/ 805591 w 866775"/>
                <a:gd name="connsiteY64" fmla="*/ 319948 h 838200"/>
                <a:gd name="connsiteX65" fmla="*/ 864394 w 866775"/>
                <a:gd name="connsiteY65" fmla="*/ 261145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866775" h="838200">
                  <a:moveTo>
                    <a:pt x="452386" y="524984"/>
                  </a:moveTo>
                  <a:lnTo>
                    <a:pt x="371040" y="524984"/>
                  </a:lnTo>
                  <a:cubicBezTo>
                    <a:pt x="333366" y="524984"/>
                    <a:pt x="305410" y="490054"/>
                    <a:pt x="313668" y="453294"/>
                  </a:cubicBezTo>
                  <a:lnTo>
                    <a:pt x="333306" y="365864"/>
                  </a:lnTo>
                  <a:cubicBezTo>
                    <a:pt x="339334" y="339023"/>
                    <a:pt x="363168" y="319948"/>
                    <a:pt x="390678" y="319948"/>
                  </a:cubicBezTo>
                  <a:lnTo>
                    <a:pt x="472025" y="319948"/>
                  </a:lnTo>
                  <a:cubicBezTo>
                    <a:pt x="509698" y="319948"/>
                    <a:pt x="537652" y="354881"/>
                    <a:pt x="529398" y="391638"/>
                  </a:cubicBezTo>
                  <a:lnTo>
                    <a:pt x="509759" y="479067"/>
                  </a:lnTo>
                  <a:cubicBezTo>
                    <a:pt x="503732" y="505908"/>
                    <a:pt x="479897" y="524984"/>
                    <a:pt x="452386" y="524984"/>
                  </a:cubicBezTo>
                  <a:moveTo>
                    <a:pt x="864394" y="261145"/>
                  </a:moveTo>
                  <a:lnTo>
                    <a:pt x="864394" y="252192"/>
                  </a:lnTo>
                  <a:cubicBezTo>
                    <a:pt x="864394" y="219716"/>
                    <a:pt x="838067" y="193389"/>
                    <a:pt x="805591" y="193389"/>
                  </a:cubicBezTo>
                  <a:lnTo>
                    <a:pt x="777115" y="193389"/>
                  </a:lnTo>
                  <a:cubicBezTo>
                    <a:pt x="739442" y="193389"/>
                    <a:pt x="711485" y="158458"/>
                    <a:pt x="719742" y="121699"/>
                  </a:cubicBezTo>
                  <a:lnTo>
                    <a:pt x="728927" y="80807"/>
                  </a:lnTo>
                  <a:cubicBezTo>
                    <a:pt x="736043" y="49120"/>
                    <a:pt x="716127" y="17664"/>
                    <a:pt x="684439" y="10548"/>
                  </a:cubicBezTo>
                  <a:lnTo>
                    <a:pt x="675704" y="8587"/>
                  </a:lnTo>
                  <a:cubicBezTo>
                    <a:pt x="644019" y="1468"/>
                    <a:pt x="612563" y="21385"/>
                    <a:pt x="605444" y="53072"/>
                  </a:cubicBezTo>
                  <a:lnTo>
                    <a:pt x="584242" y="147473"/>
                  </a:lnTo>
                  <a:cubicBezTo>
                    <a:pt x="578211" y="174316"/>
                    <a:pt x="554377" y="193389"/>
                    <a:pt x="526866" y="193389"/>
                  </a:cubicBezTo>
                  <a:lnTo>
                    <a:pt x="445523" y="193389"/>
                  </a:lnTo>
                  <a:cubicBezTo>
                    <a:pt x="407850" y="193389"/>
                    <a:pt x="379893" y="158458"/>
                    <a:pt x="388150" y="121699"/>
                  </a:cubicBezTo>
                  <a:lnTo>
                    <a:pt x="397335" y="80807"/>
                  </a:lnTo>
                  <a:cubicBezTo>
                    <a:pt x="404452" y="49120"/>
                    <a:pt x="384535" y="17664"/>
                    <a:pt x="352847" y="10548"/>
                  </a:cubicBezTo>
                  <a:lnTo>
                    <a:pt x="344114" y="8587"/>
                  </a:lnTo>
                  <a:cubicBezTo>
                    <a:pt x="312428" y="1468"/>
                    <a:pt x="280970" y="21385"/>
                    <a:pt x="273855" y="53072"/>
                  </a:cubicBezTo>
                  <a:lnTo>
                    <a:pt x="252650" y="147473"/>
                  </a:lnTo>
                  <a:cubicBezTo>
                    <a:pt x="246619" y="174316"/>
                    <a:pt x="222785" y="193389"/>
                    <a:pt x="195274" y="193389"/>
                  </a:cubicBezTo>
                  <a:lnTo>
                    <a:pt x="97396" y="193389"/>
                  </a:lnTo>
                  <a:cubicBezTo>
                    <a:pt x="64921" y="193389"/>
                    <a:pt x="38594" y="219716"/>
                    <a:pt x="38594" y="252192"/>
                  </a:cubicBezTo>
                  <a:lnTo>
                    <a:pt x="38594" y="261145"/>
                  </a:lnTo>
                  <a:cubicBezTo>
                    <a:pt x="38594" y="293621"/>
                    <a:pt x="64921" y="319948"/>
                    <a:pt x="97396" y="319948"/>
                  </a:cubicBezTo>
                  <a:lnTo>
                    <a:pt x="140430" y="319948"/>
                  </a:lnTo>
                  <a:cubicBezTo>
                    <a:pt x="178106" y="319948"/>
                    <a:pt x="206060" y="354881"/>
                    <a:pt x="197806" y="391638"/>
                  </a:cubicBezTo>
                  <a:lnTo>
                    <a:pt x="178167" y="479067"/>
                  </a:lnTo>
                  <a:cubicBezTo>
                    <a:pt x="172136" y="505911"/>
                    <a:pt x="148301" y="524984"/>
                    <a:pt x="120794" y="524984"/>
                  </a:cubicBezTo>
                  <a:lnTo>
                    <a:pt x="65949" y="524984"/>
                  </a:lnTo>
                  <a:cubicBezTo>
                    <a:pt x="33471" y="524984"/>
                    <a:pt x="7144" y="551311"/>
                    <a:pt x="7144" y="583786"/>
                  </a:cubicBezTo>
                  <a:lnTo>
                    <a:pt x="7144" y="592741"/>
                  </a:lnTo>
                  <a:cubicBezTo>
                    <a:pt x="7144" y="625215"/>
                    <a:pt x="33471" y="651543"/>
                    <a:pt x="65949" y="651543"/>
                  </a:cubicBezTo>
                  <a:lnTo>
                    <a:pt x="65949" y="651543"/>
                  </a:lnTo>
                  <a:cubicBezTo>
                    <a:pt x="103623" y="651543"/>
                    <a:pt x="131577" y="686473"/>
                    <a:pt x="123322" y="723232"/>
                  </a:cubicBezTo>
                  <a:lnTo>
                    <a:pt x="114137" y="764124"/>
                  </a:lnTo>
                  <a:cubicBezTo>
                    <a:pt x="107018" y="795811"/>
                    <a:pt x="126935" y="827267"/>
                    <a:pt x="158623" y="834386"/>
                  </a:cubicBezTo>
                  <a:lnTo>
                    <a:pt x="167358" y="836348"/>
                  </a:lnTo>
                  <a:cubicBezTo>
                    <a:pt x="199046" y="843464"/>
                    <a:pt x="230502" y="823547"/>
                    <a:pt x="237618" y="791863"/>
                  </a:cubicBezTo>
                  <a:lnTo>
                    <a:pt x="258823" y="697459"/>
                  </a:lnTo>
                  <a:cubicBezTo>
                    <a:pt x="264853" y="670615"/>
                    <a:pt x="288685" y="651543"/>
                    <a:pt x="316196" y="651543"/>
                  </a:cubicBezTo>
                  <a:lnTo>
                    <a:pt x="397541" y="651543"/>
                  </a:lnTo>
                  <a:cubicBezTo>
                    <a:pt x="435215" y="651543"/>
                    <a:pt x="463172" y="686473"/>
                    <a:pt x="454914" y="723232"/>
                  </a:cubicBezTo>
                  <a:lnTo>
                    <a:pt x="445729" y="764124"/>
                  </a:lnTo>
                  <a:cubicBezTo>
                    <a:pt x="438613" y="795811"/>
                    <a:pt x="458531" y="827267"/>
                    <a:pt x="490217" y="834386"/>
                  </a:cubicBezTo>
                  <a:lnTo>
                    <a:pt x="498954" y="836348"/>
                  </a:lnTo>
                  <a:cubicBezTo>
                    <a:pt x="530638" y="843464"/>
                    <a:pt x="562094" y="823547"/>
                    <a:pt x="569213" y="791859"/>
                  </a:cubicBezTo>
                  <a:lnTo>
                    <a:pt x="590415" y="697459"/>
                  </a:lnTo>
                  <a:cubicBezTo>
                    <a:pt x="596445" y="670619"/>
                    <a:pt x="620279" y="651543"/>
                    <a:pt x="647791" y="651543"/>
                  </a:cubicBezTo>
                  <a:lnTo>
                    <a:pt x="774142" y="651543"/>
                  </a:lnTo>
                  <a:cubicBezTo>
                    <a:pt x="806619" y="651543"/>
                    <a:pt x="832944" y="625215"/>
                    <a:pt x="832944" y="592741"/>
                  </a:cubicBezTo>
                  <a:lnTo>
                    <a:pt x="832944" y="583786"/>
                  </a:lnTo>
                  <a:cubicBezTo>
                    <a:pt x="832944" y="551311"/>
                    <a:pt x="806619" y="524984"/>
                    <a:pt x="774142" y="524984"/>
                  </a:cubicBezTo>
                  <a:lnTo>
                    <a:pt x="702632" y="524984"/>
                  </a:lnTo>
                  <a:cubicBezTo>
                    <a:pt x="664958" y="524984"/>
                    <a:pt x="637004" y="490054"/>
                    <a:pt x="645260" y="453294"/>
                  </a:cubicBezTo>
                  <a:lnTo>
                    <a:pt x="664898" y="365864"/>
                  </a:lnTo>
                  <a:cubicBezTo>
                    <a:pt x="670926" y="339023"/>
                    <a:pt x="694760" y="319948"/>
                    <a:pt x="722270" y="319948"/>
                  </a:cubicBezTo>
                  <a:lnTo>
                    <a:pt x="805591" y="319948"/>
                  </a:lnTo>
                  <a:cubicBezTo>
                    <a:pt x="838067" y="319948"/>
                    <a:pt x="864394" y="293621"/>
                    <a:pt x="864394" y="261145"/>
                  </a:cubicBezTo>
                </a:path>
              </a:pathLst>
            </a:custGeom>
            <a:solidFill>
              <a:schemeClr val="accent3"/>
            </a:solidFill>
            <a:ln w="7937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Tree>
    <p:extLst>
      <p:ext uri="{BB962C8B-B14F-4D97-AF65-F5344CB8AC3E}">
        <p14:creationId xmlns:p14="http://schemas.microsoft.com/office/powerpoint/2010/main" val="1981960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29565-BE1C-4C99-9608-0673948B5F79}"/>
              </a:ext>
            </a:extLst>
          </p:cNvPr>
          <p:cNvSpPr>
            <a:spLocks noGrp="1"/>
          </p:cNvSpPr>
          <p:nvPr>
            <p:ph type="title"/>
          </p:nvPr>
        </p:nvSpPr>
        <p:spPr>
          <a:xfrm>
            <a:off x="1534696" y="789652"/>
            <a:ext cx="9520158" cy="602003"/>
          </a:xfrm>
        </p:spPr>
        <p:txBody>
          <a:bodyPr/>
          <a:lstStyle/>
          <a:p>
            <a:r>
              <a:rPr lang="en-US" dirty="0"/>
              <a:t>     </a:t>
            </a:r>
            <a:r>
              <a:rPr lang="en-US" b="1" dirty="0"/>
              <a:t>Future Work</a:t>
            </a:r>
            <a:endParaRPr lang="en-IN" b="1" dirty="0"/>
          </a:p>
        </p:txBody>
      </p:sp>
      <p:sp>
        <p:nvSpPr>
          <p:cNvPr id="3" name="Content Placeholder 2">
            <a:extLst>
              <a:ext uri="{FF2B5EF4-FFF2-40B4-BE49-F238E27FC236}">
                <a16:creationId xmlns:a16="http://schemas.microsoft.com/office/drawing/2014/main" id="{B41EC4AC-F174-40B8-BB40-D1EC1517CEE7}"/>
              </a:ext>
            </a:extLst>
          </p:cNvPr>
          <p:cNvSpPr>
            <a:spLocks noGrp="1"/>
          </p:cNvSpPr>
          <p:nvPr>
            <p:ph idx="1"/>
          </p:nvPr>
        </p:nvSpPr>
        <p:spPr>
          <a:xfrm>
            <a:off x="1534696" y="1509204"/>
            <a:ext cx="9520158" cy="3957141"/>
          </a:xfrm>
        </p:spPr>
        <p:txBody>
          <a:bodyPr>
            <a:normAutofit/>
          </a:bodyPr>
          <a:lstStyle/>
          <a:p>
            <a:pPr algn="l"/>
            <a:r>
              <a:rPr lang="en-US" b="0" i="0" u="none" strike="noStrike" baseline="0" dirty="0">
                <a:latin typeface="Palatino Linotype (Body)"/>
              </a:rPr>
              <a:t>Future work will include a wider evaluation, an additional labelling for the event entities, an optimization of the thresholds in order to improve the performances in terms of event detection speed and reduce the clustering complexity.</a:t>
            </a:r>
          </a:p>
          <a:p>
            <a:pPr marL="0" indent="0" algn="l">
              <a:buNone/>
            </a:pPr>
            <a:endParaRPr lang="en-IN" dirty="0">
              <a:latin typeface="Palatino Linotype (Body)"/>
            </a:endParaRPr>
          </a:p>
        </p:txBody>
      </p:sp>
      <p:grpSp>
        <p:nvGrpSpPr>
          <p:cNvPr id="4" name="Group 3" descr="hashtag icon inside chat bubble">
            <a:extLst>
              <a:ext uri="{FF2B5EF4-FFF2-40B4-BE49-F238E27FC236}">
                <a16:creationId xmlns:a16="http://schemas.microsoft.com/office/drawing/2014/main" id="{FE97BBEC-22A8-4E7E-B926-1F2ABB9B1E84}"/>
              </a:ext>
            </a:extLst>
          </p:cNvPr>
          <p:cNvGrpSpPr/>
          <p:nvPr/>
        </p:nvGrpSpPr>
        <p:grpSpPr>
          <a:xfrm>
            <a:off x="1534696" y="789652"/>
            <a:ext cx="582930" cy="582295"/>
            <a:chOff x="0" y="0"/>
            <a:chExt cx="2806873" cy="2806873"/>
          </a:xfrm>
        </p:grpSpPr>
        <p:sp>
          <p:nvSpPr>
            <p:cNvPr id="5" name="Freeform: Shape 4">
              <a:extLst>
                <a:ext uri="{FF2B5EF4-FFF2-40B4-BE49-F238E27FC236}">
                  <a16:creationId xmlns:a16="http://schemas.microsoft.com/office/drawing/2014/main" id="{76FBD994-B71D-4DBC-AECC-79536D50ADC7}"/>
                </a:ext>
              </a:extLst>
            </p:cNvPr>
            <p:cNvSpPr/>
            <p:nvPr/>
          </p:nvSpPr>
          <p:spPr>
            <a:xfrm rot="2700000">
              <a:off x="0" y="0"/>
              <a:ext cx="2806873" cy="2806873"/>
            </a:xfrm>
            <a:custGeom>
              <a:avLst/>
              <a:gdLst>
                <a:gd name="connsiteX0" fmla="*/ 107372 w 2806873"/>
                <a:gd name="connsiteY0" fmla="*/ 1144218 h 2806873"/>
                <a:gd name="connsiteX1" fmla="*/ 1144217 w 2806873"/>
                <a:gd name="connsiteY1" fmla="*/ 107372 h 2806873"/>
                <a:gd name="connsiteX2" fmla="*/ 1662655 w 2806873"/>
                <a:gd name="connsiteY2" fmla="*/ 107372 h 2806873"/>
                <a:gd name="connsiteX3" fmla="*/ 2699501 w 2806873"/>
                <a:gd name="connsiteY3" fmla="*/ 1144218 h 2806873"/>
                <a:gd name="connsiteX4" fmla="*/ 2699501 w 2806873"/>
                <a:gd name="connsiteY4" fmla="*/ 1662656 h 2806873"/>
                <a:gd name="connsiteX5" fmla="*/ 2188970 w 2806873"/>
                <a:gd name="connsiteY5" fmla="*/ 2173187 h 2806873"/>
                <a:gd name="connsiteX6" fmla="*/ 2188970 w 2806873"/>
                <a:gd name="connsiteY6" fmla="*/ 2521352 h 2806873"/>
                <a:gd name="connsiteX7" fmla="*/ 2083578 w 2806873"/>
                <a:gd name="connsiteY7" fmla="*/ 2626744 h 2806873"/>
                <a:gd name="connsiteX8" fmla="*/ 1735413 w 2806873"/>
                <a:gd name="connsiteY8" fmla="*/ 2626744 h 2806873"/>
                <a:gd name="connsiteX9" fmla="*/ 1662655 w 2806873"/>
                <a:gd name="connsiteY9" fmla="*/ 2699501 h 2806873"/>
                <a:gd name="connsiteX10" fmla="*/ 1144217 w 2806873"/>
                <a:gd name="connsiteY10" fmla="*/ 2699501 h 2806873"/>
                <a:gd name="connsiteX11" fmla="*/ 107372 w 2806873"/>
                <a:gd name="connsiteY11" fmla="*/ 1662656 h 2806873"/>
                <a:gd name="connsiteX12" fmla="*/ 107372 w 2806873"/>
                <a:gd name="connsiteY12" fmla="*/ 1144218 h 2806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6873" h="2806873">
                  <a:moveTo>
                    <a:pt x="107372" y="1144218"/>
                  </a:moveTo>
                  <a:lnTo>
                    <a:pt x="1144217" y="107372"/>
                  </a:lnTo>
                  <a:cubicBezTo>
                    <a:pt x="1287380" y="-35791"/>
                    <a:pt x="1519492" y="-35791"/>
                    <a:pt x="1662655" y="107372"/>
                  </a:cubicBezTo>
                  <a:lnTo>
                    <a:pt x="2699501" y="1144218"/>
                  </a:lnTo>
                  <a:cubicBezTo>
                    <a:pt x="2842664" y="1287381"/>
                    <a:pt x="2842664" y="1519493"/>
                    <a:pt x="2699501" y="1662656"/>
                  </a:cubicBezTo>
                  <a:lnTo>
                    <a:pt x="2188970" y="2173187"/>
                  </a:lnTo>
                  <a:lnTo>
                    <a:pt x="2188970" y="2521352"/>
                  </a:lnTo>
                  <a:cubicBezTo>
                    <a:pt x="2188970" y="2579558"/>
                    <a:pt x="2141784" y="2626744"/>
                    <a:pt x="2083578" y="2626744"/>
                  </a:cubicBezTo>
                  <a:lnTo>
                    <a:pt x="1735413" y="2626744"/>
                  </a:lnTo>
                  <a:lnTo>
                    <a:pt x="1662655" y="2699501"/>
                  </a:lnTo>
                  <a:cubicBezTo>
                    <a:pt x="1519492" y="2842664"/>
                    <a:pt x="1287380" y="2842664"/>
                    <a:pt x="1144217" y="2699501"/>
                  </a:cubicBezTo>
                  <a:lnTo>
                    <a:pt x="107372" y="1662656"/>
                  </a:lnTo>
                  <a:cubicBezTo>
                    <a:pt x="-35791" y="1519493"/>
                    <a:pt x="-35791" y="1287381"/>
                    <a:pt x="107372" y="1144218"/>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6" name="Graphic 7">
              <a:extLst>
                <a:ext uri="{FF2B5EF4-FFF2-40B4-BE49-F238E27FC236}">
                  <a16:creationId xmlns:a16="http://schemas.microsoft.com/office/drawing/2014/main" id="{F44FF08B-E601-421C-B5F1-63C923B9E6F2}"/>
                </a:ext>
              </a:extLst>
            </p:cNvPr>
            <p:cNvSpPr/>
            <p:nvPr/>
          </p:nvSpPr>
          <p:spPr>
            <a:xfrm>
              <a:off x="836072" y="834052"/>
              <a:ext cx="1205615" cy="1165141"/>
            </a:xfrm>
            <a:custGeom>
              <a:avLst/>
              <a:gdLst>
                <a:gd name="connsiteX0" fmla="*/ 452386 w 866775"/>
                <a:gd name="connsiteY0" fmla="*/ 524984 h 838200"/>
                <a:gd name="connsiteX1" fmla="*/ 371040 w 866775"/>
                <a:gd name="connsiteY1" fmla="*/ 524984 h 838200"/>
                <a:gd name="connsiteX2" fmla="*/ 313668 w 866775"/>
                <a:gd name="connsiteY2" fmla="*/ 453294 h 838200"/>
                <a:gd name="connsiteX3" fmla="*/ 333306 w 866775"/>
                <a:gd name="connsiteY3" fmla="*/ 365864 h 838200"/>
                <a:gd name="connsiteX4" fmla="*/ 390678 w 866775"/>
                <a:gd name="connsiteY4" fmla="*/ 319948 h 838200"/>
                <a:gd name="connsiteX5" fmla="*/ 472025 w 866775"/>
                <a:gd name="connsiteY5" fmla="*/ 319948 h 838200"/>
                <a:gd name="connsiteX6" fmla="*/ 529398 w 866775"/>
                <a:gd name="connsiteY6" fmla="*/ 391638 h 838200"/>
                <a:gd name="connsiteX7" fmla="*/ 509759 w 866775"/>
                <a:gd name="connsiteY7" fmla="*/ 479067 h 838200"/>
                <a:gd name="connsiteX8" fmla="*/ 452386 w 866775"/>
                <a:gd name="connsiteY8" fmla="*/ 524984 h 838200"/>
                <a:gd name="connsiteX9" fmla="*/ 864394 w 866775"/>
                <a:gd name="connsiteY9" fmla="*/ 261145 h 838200"/>
                <a:gd name="connsiteX10" fmla="*/ 864394 w 866775"/>
                <a:gd name="connsiteY10" fmla="*/ 252192 h 838200"/>
                <a:gd name="connsiteX11" fmla="*/ 805591 w 866775"/>
                <a:gd name="connsiteY11" fmla="*/ 193389 h 838200"/>
                <a:gd name="connsiteX12" fmla="*/ 777115 w 866775"/>
                <a:gd name="connsiteY12" fmla="*/ 193389 h 838200"/>
                <a:gd name="connsiteX13" fmla="*/ 719742 w 866775"/>
                <a:gd name="connsiteY13" fmla="*/ 121699 h 838200"/>
                <a:gd name="connsiteX14" fmla="*/ 728927 w 866775"/>
                <a:gd name="connsiteY14" fmla="*/ 80807 h 838200"/>
                <a:gd name="connsiteX15" fmla="*/ 684439 w 866775"/>
                <a:gd name="connsiteY15" fmla="*/ 10548 h 838200"/>
                <a:gd name="connsiteX16" fmla="*/ 675704 w 866775"/>
                <a:gd name="connsiteY16" fmla="*/ 8587 h 838200"/>
                <a:gd name="connsiteX17" fmla="*/ 605444 w 866775"/>
                <a:gd name="connsiteY17" fmla="*/ 53072 h 838200"/>
                <a:gd name="connsiteX18" fmla="*/ 584242 w 866775"/>
                <a:gd name="connsiteY18" fmla="*/ 147473 h 838200"/>
                <a:gd name="connsiteX19" fmla="*/ 526866 w 866775"/>
                <a:gd name="connsiteY19" fmla="*/ 193389 h 838200"/>
                <a:gd name="connsiteX20" fmla="*/ 445523 w 866775"/>
                <a:gd name="connsiteY20" fmla="*/ 193389 h 838200"/>
                <a:gd name="connsiteX21" fmla="*/ 388150 w 866775"/>
                <a:gd name="connsiteY21" fmla="*/ 121699 h 838200"/>
                <a:gd name="connsiteX22" fmla="*/ 397335 w 866775"/>
                <a:gd name="connsiteY22" fmla="*/ 80807 h 838200"/>
                <a:gd name="connsiteX23" fmla="*/ 352847 w 866775"/>
                <a:gd name="connsiteY23" fmla="*/ 10548 h 838200"/>
                <a:gd name="connsiteX24" fmla="*/ 344114 w 866775"/>
                <a:gd name="connsiteY24" fmla="*/ 8587 h 838200"/>
                <a:gd name="connsiteX25" fmla="*/ 273855 w 866775"/>
                <a:gd name="connsiteY25" fmla="*/ 53072 h 838200"/>
                <a:gd name="connsiteX26" fmla="*/ 252650 w 866775"/>
                <a:gd name="connsiteY26" fmla="*/ 147473 h 838200"/>
                <a:gd name="connsiteX27" fmla="*/ 195274 w 866775"/>
                <a:gd name="connsiteY27" fmla="*/ 193389 h 838200"/>
                <a:gd name="connsiteX28" fmla="*/ 97396 w 866775"/>
                <a:gd name="connsiteY28" fmla="*/ 193389 h 838200"/>
                <a:gd name="connsiteX29" fmla="*/ 38594 w 866775"/>
                <a:gd name="connsiteY29" fmla="*/ 252192 h 838200"/>
                <a:gd name="connsiteX30" fmla="*/ 38594 w 866775"/>
                <a:gd name="connsiteY30" fmla="*/ 261145 h 838200"/>
                <a:gd name="connsiteX31" fmla="*/ 97396 w 866775"/>
                <a:gd name="connsiteY31" fmla="*/ 319948 h 838200"/>
                <a:gd name="connsiteX32" fmla="*/ 140430 w 866775"/>
                <a:gd name="connsiteY32" fmla="*/ 319948 h 838200"/>
                <a:gd name="connsiteX33" fmla="*/ 197806 w 866775"/>
                <a:gd name="connsiteY33" fmla="*/ 391638 h 838200"/>
                <a:gd name="connsiteX34" fmla="*/ 178167 w 866775"/>
                <a:gd name="connsiteY34" fmla="*/ 479067 h 838200"/>
                <a:gd name="connsiteX35" fmla="*/ 120794 w 866775"/>
                <a:gd name="connsiteY35" fmla="*/ 524984 h 838200"/>
                <a:gd name="connsiteX36" fmla="*/ 65949 w 866775"/>
                <a:gd name="connsiteY36" fmla="*/ 524984 h 838200"/>
                <a:gd name="connsiteX37" fmla="*/ 7144 w 866775"/>
                <a:gd name="connsiteY37" fmla="*/ 583786 h 838200"/>
                <a:gd name="connsiteX38" fmla="*/ 7144 w 866775"/>
                <a:gd name="connsiteY38" fmla="*/ 592741 h 838200"/>
                <a:gd name="connsiteX39" fmla="*/ 65949 w 866775"/>
                <a:gd name="connsiteY39" fmla="*/ 651543 h 838200"/>
                <a:gd name="connsiteX40" fmla="*/ 65949 w 866775"/>
                <a:gd name="connsiteY40" fmla="*/ 651543 h 838200"/>
                <a:gd name="connsiteX41" fmla="*/ 123322 w 866775"/>
                <a:gd name="connsiteY41" fmla="*/ 723232 h 838200"/>
                <a:gd name="connsiteX42" fmla="*/ 114137 w 866775"/>
                <a:gd name="connsiteY42" fmla="*/ 764124 h 838200"/>
                <a:gd name="connsiteX43" fmla="*/ 158623 w 866775"/>
                <a:gd name="connsiteY43" fmla="*/ 834386 h 838200"/>
                <a:gd name="connsiteX44" fmla="*/ 167358 w 866775"/>
                <a:gd name="connsiteY44" fmla="*/ 836348 h 838200"/>
                <a:gd name="connsiteX45" fmla="*/ 237618 w 866775"/>
                <a:gd name="connsiteY45" fmla="*/ 791863 h 838200"/>
                <a:gd name="connsiteX46" fmla="*/ 258823 w 866775"/>
                <a:gd name="connsiteY46" fmla="*/ 697459 h 838200"/>
                <a:gd name="connsiteX47" fmla="*/ 316196 w 866775"/>
                <a:gd name="connsiteY47" fmla="*/ 651543 h 838200"/>
                <a:gd name="connsiteX48" fmla="*/ 397541 w 866775"/>
                <a:gd name="connsiteY48" fmla="*/ 651543 h 838200"/>
                <a:gd name="connsiteX49" fmla="*/ 454914 w 866775"/>
                <a:gd name="connsiteY49" fmla="*/ 723232 h 838200"/>
                <a:gd name="connsiteX50" fmla="*/ 445729 w 866775"/>
                <a:gd name="connsiteY50" fmla="*/ 764124 h 838200"/>
                <a:gd name="connsiteX51" fmla="*/ 490217 w 866775"/>
                <a:gd name="connsiteY51" fmla="*/ 834386 h 838200"/>
                <a:gd name="connsiteX52" fmla="*/ 498954 w 866775"/>
                <a:gd name="connsiteY52" fmla="*/ 836348 h 838200"/>
                <a:gd name="connsiteX53" fmla="*/ 569213 w 866775"/>
                <a:gd name="connsiteY53" fmla="*/ 791859 h 838200"/>
                <a:gd name="connsiteX54" fmla="*/ 590415 w 866775"/>
                <a:gd name="connsiteY54" fmla="*/ 697459 h 838200"/>
                <a:gd name="connsiteX55" fmla="*/ 647791 w 866775"/>
                <a:gd name="connsiteY55" fmla="*/ 651543 h 838200"/>
                <a:gd name="connsiteX56" fmla="*/ 774142 w 866775"/>
                <a:gd name="connsiteY56" fmla="*/ 651543 h 838200"/>
                <a:gd name="connsiteX57" fmla="*/ 832944 w 866775"/>
                <a:gd name="connsiteY57" fmla="*/ 592741 h 838200"/>
                <a:gd name="connsiteX58" fmla="*/ 832944 w 866775"/>
                <a:gd name="connsiteY58" fmla="*/ 583786 h 838200"/>
                <a:gd name="connsiteX59" fmla="*/ 774142 w 866775"/>
                <a:gd name="connsiteY59" fmla="*/ 524984 h 838200"/>
                <a:gd name="connsiteX60" fmla="*/ 702632 w 866775"/>
                <a:gd name="connsiteY60" fmla="*/ 524984 h 838200"/>
                <a:gd name="connsiteX61" fmla="*/ 645260 w 866775"/>
                <a:gd name="connsiteY61" fmla="*/ 453294 h 838200"/>
                <a:gd name="connsiteX62" fmla="*/ 664898 w 866775"/>
                <a:gd name="connsiteY62" fmla="*/ 365864 h 838200"/>
                <a:gd name="connsiteX63" fmla="*/ 722270 w 866775"/>
                <a:gd name="connsiteY63" fmla="*/ 319948 h 838200"/>
                <a:gd name="connsiteX64" fmla="*/ 805591 w 866775"/>
                <a:gd name="connsiteY64" fmla="*/ 319948 h 838200"/>
                <a:gd name="connsiteX65" fmla="*/ 864394 w 866775"/>
                <a:gd name="connsiteY65" fmla="*/ 261145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866775" h="838200">
                  <a:moveTo>
                    <a:pt x="452386" y="524984"/>
                  </a:moveTo>
                  <a:lnTo>
                    <a:pt x="371040" y="524984"/>
                  </a:lnTo>
                  <a:cubicBezTo>
                    <a:pt x="333366" y="524984"/>
                    <a:pt x="305410" y="490054"/>
                    <a:pt x="313668" y="453294"/>
                  </a:cubicBezTo>
                  <a:lnTo>
                    <a:pt x="333306" y="365864"/>
                  </a:lnTo>
                  <a:cubicBezTo>
                    <a:pt x="339334" y="339023"/>
                    <a:pt x="363168" y="319948"/>
                    <a:pt x="390678" y="319948"/>
                  </a:cubicBezTo>
                  <a:lnTo>
                    <a:pt x="472025" y="319948"/>
                  </a:lnTo>
                  <a:cubicBezTo>
                    <a:pt x="509698" y="319948"/>
                    <a:pt x="537652" y="354881"/>
                    <a:pt x="529398" y="391638"/>
                  </a:cubicBezTo>
                  <a:lnTo>
                    <a:pt x="509759" y="479067"/>
                  </a:lnTo>
                  <a:cubicBezTo>
                    <a:pt x="503732" y="505908"/>
                    <a:pt x="479897" y="524984"/>
                    <a:pt x="452386" y="524984"/>
                  </a:cubicBezTo>
                  <a:moveTo>
                    <a:pt x="864394" y="261145"/>
                  </a:moveTo>
                  <a:lnTo>
                    <a:pt x="864394" y="252192"/>
                  </a:lnTo>
                  <a:cubicBezTo>
                    <a:pt x="864394" y="219716"/>
                    <a:pt x="838067" y="193389"/>
                    <a:pt x="805591" y="193389"/>
                  </a:cubicBezTo>
                  <a:lnTo>
                    <a:pt x="777115" y="193389"/>
                  </a:lnTo>
                  <a:cubicBezTo>
                    <a:pt x="739442" y="193389"/>
                    <a:pt x="711485" y="158458"/>
                    <a:pt x="719742" y="121699"/>
                  </a:cubicBezTo>
                  <a:lnTo>
                    <a:pt x="728927" y="80807"/>
                  </a:lnTo>
                  <a:cubicBezTo>
                    <a:pt x="736043" y="49120"/>
                    <a:pt x="716127" y="17664"/>
                    <a:pt x="684439" y="10548"/>
                  </a:cubicBezTo>
                  <a:lnTo>
                    <a:pt x="675704" y="8587"/>
                  </a:lnTo>
                  <a:cubicBezTo>
                    <a:pt x="644019" y="1468"/>
                    <a:pt x="612563" y="21385"/>
                    <a:pt x="605444" y="53072"/>
                  </a:cubicBezTo>
                  <a:lnTo>
                    <a:pt x="584242" y="147473"/>
                  </a:lnTo>
                  <a:cubicBezTo>
                    <a:pt x="578211" y="174316"/>
                    <a:pt x="554377" y="193389"/>
                    <a:pt x="526866" y="193389"/>
                  </a:cubicBezTo>
                  <a:lnTo>
                    <a:pt x="445523" y="193389"/>
                  </a:lnTo>
                  <a:cubicBezTo>
                    <a:pt x="407850" y="193389"/>
                    <a:pt x="379893" y="158458"/>
                    <a:pt x="388150" y="121699"/>
                  </a:cubicBezTo>
                  <a:lnTo>
                    <a:pt x="397335" y="80807"/>
                  </a:lnTo>
                  <a:cubicBezTo>
                    <a:pt x="404452" y="49120"/>
                    <a:pt x="384535" y="17664"/>
                    <a:pt x="352847" y="10548"/>
                  </a:cubicBezTo>
                  <a:lnTo>
                    <a:pt x="344114" y="8587"/>
                  </a:lnTo>
                  <a:cubicBezTo>
                    <a:pt x="312428" y="1468"/>
                    <a:pt x="280970" y="21385"/>
                    <a:pt x="273855" y="53072"/>
                  </a:cubicBezTo>
                  <a:lnTo>
                    <a:pt x="252650" y="147473"/>
                  </a:lnTo>
                  <a:cubicBezTo>
                    <a:pt x="246619" y="174316"/>
                    <a:pt x="222785" y="193389"/>
                    <a:pt x="195274" y="193389"/>
                  </a:cubicBezTo>
                  <a:lnTo>
                    <a:pt x="97396" y="193389"/>
                  </a:lnTo>
                  <a:cubicBezTo>
                    <a:pt x="64921" y="193389"/>
                    <a:pt x="38594" y="219716"/>
                    <a:pt x="38594" y="252192"/>
                  </a:cubicBezTo>
                  <a:lnTo>
                    <a:pt x="38594" y="261145"/>
                  </a:lnTo>
                  <a:cubicBezTo>
                    <a:pt x="38594" y="293621"/>
                    <a:pt x="64921" y="319948"/>
                    <a:pt x="97396" y="319948"/>
                  </a:cubicBezTo>
                  <a:lnTo>
                    <a:pt x="140430" y="319948"/>
                  </a:lnTo>
                  <a:cubicBezTo>
                    <a:pt x="178106" y="319948"/>
                    <a:pt x="206060" y="354881"/>
                    <a:pt x="197806" y="391638"/>
                  </a:cubicBezTo>
                  <a:lnTo>
                    <a:pt x="178167" y="479067"/>
                  </a:lnTo>
                  <a:cubicBezTo>
                    <a:pt x="172136" y="505911"/>
                    <a:pt x="148301" y="524984"/>
                    <a:pt x="120794" y="524984"/>
                  </a:cubicBezTo>
                  <a:lnTo>
                    <a:pt x="65949" y="524984"/>
                  </a:lnTo>
                  <a:cubicBezTo>
                    <a:pt x="33471" y="524984"/>
                    <a:pt x="7144" y="551311"/>
                    <a:pt x="7144" y="583786"/>
                  </a:cubicBezTo>
                  <a:lnTo>
                    <a:pt x="7144" y="592741"/>
                  </a:lnTo>
                  <a:cubicBezTo>
                    <a:pt x="7144" y="625215"/>
                    <a:pt x="33471" y="651543"/>
                    <a:pt x="65949" y="651543"/>
                  </a:cubicBezTo>
                  <a:lnTo>
                    <a:pt x="65949" y="651543"/>
                  </a:lnTo>
                  <a:cubicBezTo>
                    <a:pt x="103623" y="651543"/>
                    <a:pt x="131577" y="686473"/>
                    <a:pt x="123322" y="723232"/>
                  </a:cubicBezTo>
                  <a:lnTo>
                    <a:pt x="114137" y="764124"/>
                  </a:lnTo>
                  <a:cubicBezTo>
                    <a:pt x="107018" y="795811"/>
                    <a:pt x="126935" y="827267"/>
                    <a:pt x="158623" y="834386"/>
                  </a:cubicBezTo>
                  <a:lnTo>
                    <a:pt x="167358" y="836348"/>
                  </a:lnTo>
                  <a:cubicBezTo>
                    <a:pt x="199046" y="843464"/>
                    <a:pt x="230502" y="823547"/>
                    <a:pt x="237618" y="791863"/>
                  </a:cubicBezTo>
                  <a:lnTo>
                    <a:pt x="258823" y="697459"/>
                  </a:lnTo>
                  <a:cubicBezTo>
                    <a:pt x="264853" y="670615"/>
                    <a:pt x="288685" y="651543"/>
                    <a:pt x="316196" y="651543"/>
                  </a:cubicBezTo>
                  <a:lnTo>
                    <a:pt x="397541" y="651543"/>
                  </a:lnTo>
                  <a:cubicBezTo>
                    <a:pt x="435215" y="651543"/>
                    <a:pt x="463172" y="686473"/>
                    <a:pt x="454914" y="723232"/>
                  </a:cubicBezTo>
                  <a:lnTo>
                    <a:pt x="445729" y="764124"/>
                  </a:lnTo>
                  <a:cubicBezTo>
                    <a:pt x="438613" y="795811"/>
                    <a:pt x="458531" y="827267"/>
                    <a:pt x="490217" y="834386"/>
                  </a:cubicBezTo>
                  <a:lnTo>
                    <a:pt x="498954" y="836348"/>
                  </a:lnTo>
                  <a:cubicBezTo>
                    <a:pt x="530638" y="843464"/>
                    <a:pt x="562094" y="823547"/>
                    <a:pt x="569213" y="791859"/>
                  </a:cubicBezTo>
                  <a:lnTo>
                    <a:pt x="590415" y="697459"/>
                  </a:lnTo>
                  <a:cubicBezTo>
                    <a:pt x="596445" y="670619"/>
                    <a:pt x="620279" y="651543"/>
                    <a:pt x="647791" y="651543"/>
                  </a:cubicBezTo>
                  <a:lnTo>
                    <a:pt x="774142" y="651543"/>
                  </a:lnTo>
                  <a:cubicBezTo>
                    <a:pt x="806619" y="651543"/>
                    <a:pt x="832944" y="625215"/>
                    <a:pt x="832944" y="592741"/>
                  </a:cubicBezTo>
                  <a:lnTo>
                    <a:pt x="832944" y="583786"/>
                  </a:lnTo>
                  <a:cubicBezTo>
                    <a:pt x="832944" y="551311"/>
                    <a:pt x="806619" y="524984"/>
                    <a:pt x="774142" y="524984"/>
                  </a:cubicBezTo>
                  <a:lnTo>
                    <a:pt x="702632" y="524984"/>
                  </a:lnTo>
                  <a:cubicBezTo>
                    <a:pt x="664958" y="524984"/>
                    <a:pt x="637004" y="490054"/>
                    <a:pt x="645260" y="453294"/>
                  </a:cubicBezTo>
                  <a:lnTo>
                    <a:pt x="664898" y="365864"/>
                  </a:lnTo>
                  <a:cubicBezTo>
                    <a:pt x="670926" y="339023"/>
                    <a:pt x="694760" y="319948"/>
                    <a:pt x="722270" y="319948"/>
                  </a:cubicBezTo>
                  <a:lnTo>
                    <a:pt x="805591" y="319948"/>
                  </a:lnTo>
                  <a:cubicBezTo>
                    <a:pt x="838067" y="319948"/>
                    <a:pt x="864394" y="293621"/>
                    <a:pt x="864394" y="261145"/>
                  </a:cubicBezTo>
                </a:path>
              </a:pathLst>
            </a:custGeom>
            <a:solidFill>
              <a:schemeClr val="accent3"/>
            </a:solidFill>
            <a:ln w="7937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
        <p:nvSpPr>
          <p:cNvPr id="7" name="Twitter Icon" descr="Twitter Icon">
            <a:extLst>
              <a:ext uri="{FF2B5EF4-FFF2-40B4-BE49-F238E27FC236}">
                <a16:creationId xmlns:a16="http://schemas.microsoft.com/office/drawing/2014/main" id="{6F55F5F9-2657-420A-8D28-D2DB9C2CC5E2}"/>
              </a:ext>
            </a:extLst>
          </p:cNvPr>
          <p:cNvSpPr>
            <a:spLocks/>
          </p:cNvSpPr>
          <p:nvPr/>
        </p:nvSpPr>
        <p:spPr bwMode="auto">
          <a:xfrm>
            <a:off x="458813" y="489562"/>
            <a:ext cx="908348" cy="753312"/>
          </a:xfrm>
          <a:custGeom>
            <a:avLst/>
            <a:gdLst>
              <a:gd name="T0" fmla="*/ 686 w 686"/>
              <a:gd name="T1" fmla="*/ 66 h 558"/>
              <a:gd name="T2" fmla="*/ 605 w 686"/>
              <a:gd name="T3" fmla="*/ 89 h 558"/>
              <a:gd name="T4" fmla="*/ 667 w 686"/>
              <a:gd name="T5" fmla="*/ 11 h 558"/>
              <a:gd name="T6" fmla="*/ 578 w 686"/>
              <a:gd name="T7" fmla="*/ 45 h 558"/>
              <a:gd name="T8" fmla="*/ 475 w 686"/>
              <a:gd name="T9" fmla="*/ 0 h 558"/>
              <a:gd name="T10" fmla="*/ 334 w 686"/>
              <a:gd name="T11" fmla="*/ 141 h 558"/>
              <a:gd name="T12" fmla="*/ 338 w 686"/>
              <a:gd name="T13" fmla="*/ 173 h 558"/>
              <a:gd name="T14" fmla="*/ 48 w 686"/>
              <a:gd name="T15" fmla="*/ 26 h 558"/>
              <a:gd name="T16" fmla="*/ 29 w 686"/>
              <a:gd name="T17" fmla="*/ 97 h 558"/>
              <a:gd name="T18" fmla="*/ 91 w 686"/>
              <a:gd name="T19" fmla="*/ 214 h 558"/>
              <a:gd name="T20" fmla="*/ 28 w 686"/>
              <a:gd name="T21" fmla="*/ 197 h 558"/>
              <a:gd name="T22" fmla="*/ 28 w 686"/>
              <a:gd name="T23" fmla="*/ 198 h 558"/>
              <a:gd name="T24" fmla="*/ 140 w 686"/>
              <a:gd name="T25" fmla="*/ 336 h 558"/>
              <a:gd name="T26" fmla="*/ 103 w 686"/>
              <a:gd name="T27" fmla="*/ 341 h 558"/>
              <a:gd name="T28" fmla="*/ 77 w 686"/>
              <a:gd name="T29" fmla="*/ 339 h 558"/>
              <a:gd name="T30" fmla="*/ 208 w 686"/>
              <a:gd name="T31" fmla="*/ 436 h 558"/>
              <a:gd name="T32" fmla="*/ 34 w 686"/>
              <a:gd name="T33" fmla="*/ 497 h 558"/>
              <a:gd name="T34" fmla="*/ 0 w 686"/>
              <a:gd name="T35" fmla="*/ 495 h 558"/>
              <a:gd name="T36" fmla="*/ 216 w 686"/>
              <a:gd name="T37" fmla="*/ 558 h 558"/>
              <a:gd name="T38" fmla="*/ 616 w 686"/>
              <a:gd name="T39" fmla="*/ 158 h 558"/>
              <a:gd name="T40" fmla="*/ 616 w 686"/>
              <a:gd name="T41" fmla="*/ 139 h 558"/>
              <a:gd name="T42" fmla="*/ 686 w 686"/>
              <a:gd name="T43" fmla="*/ 6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6" h="558">
                <a:moveTo>
                  <a:pt x="686" y="66"/>
                </a:moveTo>
                <a:cubicBezTo>
                  <a:pt x="661" y="78"/>
                  <a:pt x="634" y="85"/>
                  <a:pt x="605" y="89"/>
                </a:cubicBezTo>
                <a:cubicBezTo>
                  <a:pt x="634" y="71"/>
                  <a:pt x="657" y="44"/>
                  <a:pt x="667" y="11"/>
                </a:cubicBezTo>
                <a:cubicBezTo>
                  <a:pt x="640" y="27"/>
                  <a:pt x="610" y="39"/>
                  <a:pt x="578" y="45"/>
                </a:cubicBezTo>
                <a:cubicBezTo>
                  <a:pt x="552" y="18"/>
                  <a:pt x="515" y="0"/>
                  <a:pt x="475" y="0"/>
                </a:cubicBezTo>
                <a:cubicBezTo>
                  <a:pt x="397" y="0"/>
                  <a:pt x="334" y="64"/>
                  <a:pt x="334" y="141"/>
                </a:cubicBezTo>
                <a:cubicBezTo>
                  <a:pt x="334" y="152"/>
                  <a:pt x="335" y="163"/>
                  <a:pt x="338" y="173"/>
                </a:cubicBezTo>
                <a:cubicBezTo>
                  <a:pt x="221" y="167"/>
                  <a:pt x="117" y="111"/>
                  <a:pt x="48" y="26"/>
                </a:cubicBezTo>
                <a:cubicBezTo>
                  <a:pt x="36" y="47"/>
                  <a:pt x="29" y="71"/>
                  <a:pt x="29" y="97"/>
                </a:cubicBezTo>
                <a:cubicBezTo>
                  <a:pt x="29" y="146"/>
                  <a:pt x="54" y="189"/>
                  <a:pt x="91" y="214"/>
                </a:cubicBezTo>
                <a:cubicBezTo>
                  <a:pt x="68" y="213"/>
                  <a:pt x="47" y="207"/>
                  <a:pt x="28" y="197"/>
                </a:cubicBezTo>
                <a:cubicBezTo>
                  <a:pt x="28" y="197"/>
                  <a:pt x="28" y="198"/>
                  <a:pt x="28" y="198"/>
                </a:cubicBezTo>
                <a:cubicBezTo>
                  <a:pt x="28" y="267"/>
                  <a:pt x="76" y="323"/>
                  <a:pt x="140" y="336"/>
                </a:cubicBezTo>
                <a:cubicBezTo>
                  <a:pt x="129" y="340"/>
                  <a:pt x="116" y="341"/>
                  <a:pt x="103" y="341"/>
                </a:cubicBezTo>
                <a:cubicBezTo>
                  <a:pt x="94" y="341"/>
                  <a:pt x="85" y="340"/>
                  <a:pt x="77" y="339"/>
                </a:cubicBezTo>
                <a:cubicBezTo>
                  <a:pt x="95" y="395"/>
                  <a:pt x="147" y="435"/>
                  <a:pt x="208" y="436"/>
                </a:cubicBezTo>
                <a:cubicBezTo>
                  <a:pt x="160" y="474"/>
                  <a:pt x="100" y="497"/>
                  <a:pt x="34" y="497"/>
                </a:cubicBezTo>
                <a:cubicBezTo>
                  <a:pt x="22" y="497"/>
                  <a:pt x="11" y="496"/>
                  <a:pt x="0" y="495"/>
                </a:cubicBezTo>
                <a:cubicBezTo>
                  <a:pt x="62" y="535"/>
                  <a:pt x="136" y="558"/>
                  <a:pt x="216" y="558"/>
                </a:cubicBezTo>
                <a:cubicBezTo>
                  <a:pt x="475" y="558"/>
                  <a:pt x="616" y="344"/>
                  <a:pt x="616" y="158"/>
                </a:cubicBezTo>
                <a:cubicBezTo>
                  <a:pt x="616" y="151"/>
                  <a:pt x="616" y="145"/>
                  <a:pt x="616" y="139"/>
                </a:cubicBezTo>
                <a:cubicBezTo>
                  <a:pt x="643" y="119"/>
                  <a:pt x="667" y="95"/>
                  <a:pt x="686" y="66"/>
                </a:cubicBezTo>
                <a:close/>
              </a:path>
            </a:pathLst>
          </a:custGeom>
          <a:solidFill>
            <a:srgbClr val="2AA9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216542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10BB7-1B2F-41A8-B940-20FBFF10D3DE}"/>
              </a:ext>
            </a:extLst>
          </p:cNvPr>
          <p:cNvSpPr>
            <a:spLocks noGrp="1"/>
          </p:cNvSpPr>
          <p:nvPr>
            <p:ph type="title"/>
          </p:nvPr>
        </p:nvSpPr>
        <p:spPr>
          <a:xfrm>
            <a:off x="1534696" y="763019"/>
            <a:ext cx="9520158" cy="628636"/>
          </a:xfrm>
        </p:spPr>
        <p:txBody>
          <a:bodyPr/>
          <a:lstStyle/>
          <a:p>
            <a:r>
              <a:rPr lang="en-US" dirty="0"/>
              <a:t>    </a:t>
            </a:r>
            <a:r>
              <a:rPr lang="en-US" b="1" dirty="0"/>
              <a:t>References</a:t>
            </a:r>
            <a:endParaRPr lang="en-IN" b="1" dirty="0"/>
          </a:p>
        </p:txBody>
      </p:sp>
      <p:sp>
        <p:nvSpPr>
          <p:cNvPr id="3" name="Content Placeholder 2">
            <a:extLst>
              <a:ext uri="{FF2B5EF4-FFF2-40B4-BE49-F238E27FC236}">
                <a16:creationId xmlns:a16="http://schemas.microsoft.com/office/drawing/2014/main" id="{F411E9DC-A16A-4778-83E7-532035026CFE}"/>
              </a:ext>
            </a:extLst>
          </p:cNvPr>
          <p:cNvSpPr>
            <a:spLocks noGrp="1"/>
          </p:cNvSpPr>
          <p:nvPr>
            <p:ph idx="1"/>
          </p:nvPr>
        </p:nvSpPr>
        <p:spPr>
          <a:xfrm>
            <a:off x="1534696" y="1296140"/>
            <a:ext cx="9520158" cy="4447712"/>
          </a:xfrm>
        </p:spPr>
        <p:txBody>
          <a:bodyPr>
            <a:normAutofit fontScale="92500" lnSpcReduction="20000"/>
          </a:bodyPr>
          <a:lstStyle/>
          <a:p>
            <a:r>
              <a:rPr lang="en-US" sz="2200" dirty="0"/>
              <a:t>[1] Mateusz Fedoryszak, Brent Frederick, Vijay Rajaram, and Changtao Zhong.2019. Real-time Event Detection on Social Data Streams. In The 25th ACMSIGKDD Conference on Knowledge Discovery and Data Mining (KDD ’19),August 4–8, 2019, </a:t>
            </a:r>
            <a:endParaRPr lang="en-IN" sz="2200" b="0" i="0" u="none" strike="noStrike" baseline="0" dirty="0">
              <a:latin typeface="CIDFont+F5"/>
            </a:endParaRPr>
          </a:p>
          <a:p>
            <a:pPr algn="l"/>
            <a:r>
              <a:rPr lang="en-IN" sz="2200" b="0" i="0" u="none" strike="noStrike" baseline="0" dirty="0">
                <a:latin typeface="Palatino Linotype (Body)"/>
              </a:rPr>
              <a:t>[2] L. M. Aiello, G. Petkos, C. Martin, D. Corney, S. Papadopoulos, R. Skraba, A. Goker, I.Kompatsiaris, and A. Jaimes,</a:t>
            </a:r>
            <a:r>
              <a:rPr lang="en-US" sz="2200" b="0" i="0" u="none" strike="noStrike" baseline="0" dirty="0">
                <a:latin typeface="Palatino Linotype (Body)"/>
              </a:rPr>
              <a:t>``Sensing trending topics in Twitter,'' IEEE Trans. Multimedia, vol. 15, no. 6, pp. 12681282, Oct. 2013.</a:t>
            </a:r>
          </a:p>
          <a:p>
            <a:pPr algn="l"/>
            <a:r>
              <a:rPr lang="en-IN" sz="2200" b="0" i="0" u="none" strike="noStrike" baseline="0" dirty="0">
                <a:latin typeface="Palatino Linotype (Body)"/>
              </a:rPr>
              <a:t>[3] Z. Saeed, R. A. Abbasi, O. Maqbool, A. Sadaf, I. Razzak, A. Daud, N. R. Aljohani, and G. Xu, ``What's happening </a:t>
            </a:r>
            <a:r>
              <a:rPr lang="en-US" sz="2200" b="0" i="0" u="none" strike="noStrike" baseline="0" dirty="0">
                <a:latin typeface="Palatino Linotype (Body)"/>
              </a:rPr>
              <a:t>around the world? A survey and framework on event detection techniques. 17, no. 2, pp. 279_312, 20</a:t>
            </a:r>
          </a:p>
          <a:p>
            <a:pPr algn="l"/>
            <a:r>
              <a:rPr lang="en-US" sz="2200" b="0" i="0" u="none" strike="noStrike" baseline="0" dirty="0">
                <a:latin typeface="Palatino Linotype (Body)"/>
              </a:rPr>
              <a:t>[4] Farzindar Atefeh and Wael Khreich. 2015. A survey of techniques for event detection in twitter. Computational </a:t>
            </a:r>
            <a:r>
              <a:rPr lang="fr-FR" sz="2200" b="0" i="0" u="none" strike="noStrike" baseline="0" dirty="0">
                <a:latin typeface="Palatino Linotype (Body)"/>
              </a:rPr>
              <a:t>Intelligence 31, 1 (2015), 132–164.</a:t>
            </a:r>
          </a:p>
          <a:p>
            <a:pPr marL="0" indent="0">
              <a:buNone/>
            </a:pPr>
            <a:endParaRPr lang="en-IN" dirty="0"/>
          </a:p>
          <a:p>
            <a:endParaRPr lang="en-IN" dirty="0"/>
          </a:p>
        </p:txBody>
      </p:sp>
      <p:sp>
        <p:nvSpPr>
          <p:cNvPr id="4" name="Twitter Icon" descr="Twitter Icon">
            <a:extLst>
              <a:ext uri="{FF2B5EF4-FFF2-40B4-BE49-F238E27FC236}">
                <a16:creationId xmlns:a16="http://schemas.microsoft.com/office/drawing/2014/main" id="{08D7FC6D-2A65-4D85-9193-F1824EAB387D}"/>
              </a:ext>
            </a:extLst>
          </p:cNvPr>
          <p:cNvSpPr>
            <a:spLocks/>
          </p:cNvSpPr>
          <p:nvPr/>
        </p:nvSpPr>
        <p:spPr bwMode="auto">
          <a:xfrm>
            <a:off x="458813" y="489562"/>
            <a:ext cx="908348" cy="753312"/>
          </a:xfrm>
          <a:custGeom>
            <a:avLst/>
            <a:gdLst>
              <a:gd name="T0" fmla="*/ 686 w 686"/>
              <a:gd name="T1" fmla="*/ 66 h 558"/>
              <a:gd name="T2" fmla="*/ 605 w 686"/>
              <a:gd name="T3" fmla="*/ 89 h 558"/>
              <a:gd name="T4" fmla="*/ 667 w 686"/>
              <a:gd name="T5" fmla="*/ 11 h 558"/>
              <a:gd name="T6" fmla="*/ 578 w 686"/>
              <a:gd name="T7" fmla="*/ 45 h 558"/>
              <a:gd name="T8" fmla="*/ 475 w 686"/>
              <a:gd name="T9" fmla="*/ 0 h 558"/>
              <a:gd name="T10" fmla="*/ 334 w 686"/>
              <a:gd name="T11" fmla="*/ 141 h 558"/>
              <a:gd name="T12" fmla="*/ 338 w 686"/>
              <a:gd name="T13" fmla="*/ 173 h 558"/>
              <a:gd name="T14" fmla="*/ 48 w 686"/>
              <a:gd name="T15" fmla="*/ 26 h 558"/>
              <a:gd name="T16" fmla="*/ 29 w 686"/>
              <a:gd name="T17" fmla="*/ 97 h 558"/>
              <a:gd name="T18" fmla="*/ 91 w 686"/>
              <a:gd name="T19" fmla="*/ 214 h 558"/>
              <a:gd name="T20" fmla="*/ 28 w 686"/>
              <a:gd name="T21" fmla="*/ 197 h 558"/>
              <a:gd name="T22" fmla="*/ 28 w 686"/>
              <a:gd name="T23" fmla="*/ 198 h 558"/>
              <a:gd name="T24" fmla="*/ 140 w 686"/>
              <a:gd name="T25" fmla="*/ 336 h 558"/>
              <a:gd name="T26" fmla="*/ 103 w 686"/>
              <a:gd name="T27" fmla="*/ 341 h 558"/>
              <a:gd name="T28" fmla="*/ 77 w 686"/>
              <a:gd name="T29" fmla="*/ 339 h 558"/>
              <a:gd name="T30" fmla="*/ 208 w 686"/>
              <a:gd name="T31" fmla="*/ 436 h 558"/>
              <a:gd name="T32" fmla="*/ 34 w 686"/>
              <a:gd name="T33" fmla="*/ 497 h 558"/>
              <a:gd name="T34" fmla="*/ 0 w 686"/>
              <a:gd name="T35" fmla="*/ 495 h 558"/>
              <a:gd name="T36" fmla="*/ 216 w 686"/>
              <a:gd name="T37" fmla="*/ 558 h 558"/>
              <a:gd name="T38" fmla="*/ 616 w 686"/>
              <a:gd name="T39" fmla="*/ 158 h 558"/>
              <a:gd name="T40" fmla="*/ 616 w 686"/>
              <a:gd name="T41" fmla="*/ 139 h 558"/>
              <a:gd name="T42" fmla="*/ 686 w 686"/>
              <a:gd name="T43" fmla="*/ 6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6" h="558">
                <a:moveTo>
                  <a:pt x="686" y="66"/>
                </a:moveTo>
                <a:cubicBezTo>
                  <a:pt x="661" y="78"/>
                  <a:pt x="634" y="85"/>
                  <a:pt x="605" y="89"/>
                </a:cubicBezTo>
                <a:cubicBezTo>
                  <a:pt x="634" y="71"/>
                  <a:pt x="657" y="44"/>
                  <a:pt x="667" y="11"/>
                </a:cubicBezTo>
                <a:cubicBezTo>
                  <a:pt x="640" y="27"/>
                  <a:pt x="610" y="39"/>
                  <a:pt x="578" y="45"/>
                </a:cubicBezTo>
                <a:cubicBezTo>
                  <a:pt x="552" y="18"/>
                  <a:pt x="515" y="0"/>
                  <a:pt x="475" y="0"/>
                </a:cubicBezTo>
                <a:cubicBezTo>
                  <a:pt x="397" y="0"/>
                  <a:pt x="334" y="64"/>
                  <a:pt x="334" y="141"/>
                </a:cubicBezTo>
                <a:cubicBezTo>
                  <a:pt x="334" y="152"/>
                  <a:pt x="335" y="163"/>
                  <a:pt x="338" y="173"/>
                </a:cubicBezTo>
                <a:cubicBezTo>
                  <a:pt x="221" y="167"/>
                  <a:pt x="117" y="111"/>
                  <a:pt x="48" y="26"/>
                </a:cubicBezTo>
                <a:cubicBezTo>
                  <a:pt x="36" y="47"/>
                  <a:pt x="29" y="71"/>
                  <a:pt x="29" y="97"/>
                </a:cubicBezTo>
                <a:cubicBezTo>
                  <a:pt x="29" y="146"/>
                  <a:pt x="54" y="189"/>
                  <a:pt x="91" y="214"/>
                </a:cubicBezTo>
                <a:cubicBezTo>
                  <a:pt x="68" y="213"/>
                  <a:pt x="47" y="207"/>
                  <a:pt x="28" y="197"/>
                </a:cubicBezTo>
                <a:cubicBezTo>
                  <a:pt x="28" y="197"/>
                  <a:pt x="28" y="198"/>
                  <a:pt x="28" y="198"/>
                </a:cubicBezTo>
                <a:cubicBezTo>
                  <a:pt x="28" y="267"/>
                  <a:pt x="76" y="323"/>
                  <a:pt x="140" y="336"/>
                </a:cubicBezTo>
                <a:cubicBezTo>
                  <a:pt x="129" y="340"/>
                  <a:pt x="116" y="341"/>
                  <a:pt x="103" y="341"/>
                </a:cubicBezTo>
                <a:cubicBezTo>
                  <a:pt x="94" y="341"/>
                  <a:pt x="85" y="340"/>
                  <a:pt x="77" y="339"/>
                </a:cubicBezTo>
                <a:cubicBezTo>
                  <a:pt x="95" y="395"/>
                  <a:pt x="147" y="435"/>
                  <a:pt x="208" y="436"/>
                </a:cubicBezTo>
                <a:cubicBezTo>
                  <a:pt x="160" y="474"/>
                  <a:pt x="100" y="497"/>
                  <a:pt x="34" y="497"/>
                </a:cubicBezTo>
                <a:cubicBezTo>
                  <a:pt x="22" y="497"/>
                  <a:pt x="11" y="496"/>
                  <a:pt x="0" y="495"/>
                </a:cubicBezTo>
                <a:cubicBezTo>
                  <a:pt x="62" y="535"/>
                  <a:pt x="136" y="558"/>
                  <a:pt x="216" y="558"/>
                </a:cubicBezTo>
                <a:cubicBezTo>
                  <a:pt x="475" y="558"/>
                  <a:pt x="616" y="344"/>
                  <a:pt x="616" y="158"/>
                </a:cubicBezTo>
                <a:cubicBezTo>
                  <a:pt x="616" y="151"/>
                  <a:pt x="616" y="145"/>
                  <a:pt x="616" y="139"/>
                </a:cubicBezTo>
                <a:cubicBezTo>
                  <a:pt x="643" y="119"/>
                  <a:pt x="667" y="95"/>
                  <a:pt x="686" y="66"/>
                </a:cubicBezTo>
                <a:close/>
              </a:path>
            </a:pathLst>
          </a:custGeom>
          <a:solidFill>
            <a:srgbClr val="2AA9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 name="Group 4" descr="hashtag icon inside chat bubble">
            <a:extLst>
              <a:ext uri="{FF2B5EF4-FFF2-40B4-BE49-F238E27FC236}">
                <a16:creationId xmlns:a16="http://schemas.microsoft.com/office/drawing/2014/main" id="{5E268F08-D292-4DC5-8402-07ED562AA966}"/>
              </a:ext>
            </a:extLst>
          </p:cNvPr>
          <p:cNvGrpSpPr/>
          <p:nvPr/>
        </p:nvGrpSpPr>
        <p:grpSpPr>
          <a:xfrm>
            <a:off x="1437042" y="763019"/>
            <a:ext cx="582930" cy="582295"/>
            <a:chOff x="0" y="0"/>
            <a:chExt cx="2806873" cy="2806873"/>
          </a:xfrm>
        </p:grpSpPr>
        <p:sp>
          <p:nvSpPr>
            <p:cNvPr id="6" name="Freeform: Shape 5">
              <a:extLst>
                <a:ext uri="{FF2B5EF4-FFF2-40B4-BE49-F238E27FC236}">
                  <a16:creationId xmlns:a16="http://schemas.microsoft.com/office/drawing/2014/main" id="{56E40836-0799-4096-B605-0AC0CF348F83}"/>
                </a:ext>
              </a:extLst>
            </p:cNvPr>
            <p:cNvSpPr/>
            <p:nvPr/>
          </p:nvSpPr>
          <p:spPr>
            <a:xfrm rot="2700000">
              <a:off x="0" y="0"/>
              <a:ext cx="2806873" cy="2806873"/>
            </a:xfrm>
            <a:custGeom>
              <a:avLst/>
              <a:gdLst>
                <a:gd name="connsiteX0" fmla="*/ 107372 w 2806873"/>
                <a:gd name="connsiteY0" fmla="*/ 1144218 h 2806873"/>
                <a:gd name="connsiteX1" fmla="*/ 1144217 w 2806873"/>
                <a:gd name="connsiteY1" fmla="*/ 107372 h 2806873"/>
                <a:gd name="connsiteX2" fmla="*/ 1662655 w 2806873"/>
                <a:gd name="connsiteY2" fmla="*/ 107372 h 2806873"/>
                <a:gd name="connsiteX3" fmla="*/ 2699501 w 2806873"/>
                <a:gd name="connsiteY3" fmla="*/ 1144218 h 2806873"/>
                <a:gd name="connsiteX4" fmla="*/ 2699501 w 2806873"/>
                <a:gd name="connsiteY4" fmla="*/ 1662656 h 2806873"/>
                <a:gd name="connsiteX5" fmla="*/ 2188970 w 2806873"/>
                <a:gd name="connsiteY5" fmla="*/ 2173187 h 2806873"/>
                <a:gd name="connsiteX6" fmla="*/ 2188970 w 2806873"/>
                <a:gd name="connsiteY6" fmla="*/ 2521352 h 2806873"/>
                <a:gd name="connsiteX7" fmla="*/ 2083578 w 2806873"/>
                <a:gd name="connsiteY7" fmla="*/ 2626744 h 2806873"/>
                <a:gd name="connsiteX8" fmla="*/ 1735413 w 2806873"/>
                <a:gd name="connsiteY8" fmla="*/ 2626744 h 2806873"/>
                <a:gd name="connsiteX9" fmla="*/ 1662655 w 2806873"/>
                <a:gd name="connsiteY9" fmla="*/ 2699501 h 2806873"/>
                <a:gd name="connsiteX10" fmla="*/ 1144217 w 2806873"/>
                <a:gd name="connsiteY10" fmla="*/ 2699501 h 2806873"/>
                <a:gd name="connsiteX11" fmla="*/ 107372 w 2806873"/>
                <a:gd name="connsiteY11" fmla="*/ 1662656 h 2806873"/>
                <a:gd name="connsiteX12" fmla="*/ 107372 w 2806873"/>
                <a:gd name="connsiteY12" fmla="*/ 1144218 h 2806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6873" h="2806873">
                  <a:moveTo>
                    <a:pt x="107372" y="1144218"/>
                  </a:moveTo>
                  <a:lnTo>
                    <a:pt x="1144217" y="107372"/>
                  </a:lnTo>
                  <a:cubicBezTo>
                    <a:pt x="1287380" y="-35791"/>
                    <a:pt x="1519492" y="-35791"/>
                    <a:pt x="1662655" y="107372"/>
                  </a:cubicBezTo>
                  <a:lnTo>
                    <a:pt x="2699501" y="1144218"/>
                  </a:lnTo>
                  <a:cubicBezTo>
                    <a:pt x="2842664" y="1287381"/>
                    <a:pt x="2842664" y="1519493"/>
                    <a:pt x="2699501" y="1662656"/>
                  </a:cubicBezTo>
                  <a:lnTo>
                    <a:pt x="2188970" y="2173187"/>
                  </a:lnTo>
                  <a:lnTo>
                    <a:pt x="2188970" y="2521352"/>
                  </a:lnTo>
                  <a:cubicBezTo>
                    <a:pt x="2188970" y="2579558"/>
                    <a:pt x="2141784" y="2626744"/>
                    <a:pt x="2083578" y="2626744"/>
                  </a:cubicBezTo>
                  <a:lnTo>
                    <a:pt x="1735413" y="2626744"/>
                  </a:lnTo>
                  <a:lnTo>
                    <a:pt x="1662655" y="2699501"/>
                  </a:lnTo>
                  <a:cubicBezTo>
                    <a:pt x="1519492" y="2842664"/>
                    <a:pt x="1287380" y="2842664"/>
                    <a:pt x="1144217" y="2699501"/>
                  </a:cubicBezTo>
                  <a:lnTo>
                    <a:pt x="107372" y="1662656"/>
                  </a:lnTo>
                  <a:cubicBezTo>
                    <a:pt x="-35791" y="1519493"/>
                    <a:pt x="-35791" y="1287381"/>
                    <a:pt x="107372" y="1144218"/>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7" name="Graphic 7">
              <a:extLst>
                <a:ext uri="{FF2B5EF4-FFF2-40B4-BE49-F238E27FC236}">
                  <a16:creationId xmlns:a16="http://schemas.microsoft.com/office/drawing/2014/main" id="{28C69750-6A8D-4369-A3E4-AF297E57FD42}"/>
                </a:ext>
              </a:extLst>
            </p:cNvPr>
            <p:cNvSpPr/>
            <p:nvPr/>
          </p:nvSpPr>
          <p:spPr>
            <a:xfrm>
              <a:off x="836072" y="834052"/>
              <a:ext cx="1205615" cy="1165141"/>
            </a:xfrm>
            <a:custGeom>
              <a:avLst/>
              <a:gdLst>
                <a:gd name="connsiteX0" fmla="*/ 452386 w 866775"/>
                <a:gd name="connsiteY0" fmla="*/ 524984 h 838200"/>
                <a:gd name="connsiteX1" fmla="*/ 371040 w 866775"/>
                <a:gd name="connsiteY1" fmla="*/ 524984 h 838200"/>
                <a:gd name="connsiteX2" fmla="*/ 313668 w 866775"/>
                <a:gd name="connsiteY2" fmla="*/ 453294 h 838200"/>
                <a:gd name="connsiteX3" fmla="*/ 333306 w 866775"/>
                <a:gd name="connsiteY3" fmla="*/ 365864 h 838200"/>
                <a:gd name="connsiteX4" fmla="*/ 390678 w 866775"/>
                <a:gd name="connsiteY4" fmla="*/ 319948 h 838200"/>
                <a:gd name="connsiteX5" fmla="*/ 472025 w 866775"/>
                <a:gd name="connsiteY5" fmla="*/ 319948 h 838200"/>
                <a:gd name="connsiteX6" fmla="*/ 529398 w 866775"/>
                <a:gd name="connsiteY6" fmla="*/ 391638 h 838200"/>
                <a:gd name="connsiteX7" fmla="*/ 509759 w 866775"/>
                <a:gd name="connsiteY7" fmla="*/ 479067 h 838200"/>
                <a:gd name="connsiteX8" fmla="*/ 452386 w 866775"/>
                <a:gd name="connsiteY8" fmla="*/ 524984 h 838200"/>
                <a:gd name="connsiteX9" fmla="*/ 864394 w 866775"/>
                <a:gd name="connsiteY9" fmla="*/ 261145 h 838200"/>
                <a:gd name="connsiteX10" fmla="*/ 864394 w 866775"/>
                <a:gd name="connsiteY10" fmla="*/ 252192 h 838200"/>
                <a:gd name="connsiteX11" fmla="*/ 805591 w 866775"/>
                <a:gd name="connsiteY11" fmla="*/ 193389 h 838200"/>
                <a:gd name="connsiteX12" fmla="*/ 777115 w 866775"/>
                <a:gd name="connsiteY12" fmla="*/ 193389 h 838200"/>
                <a:gd name="connsiteX13" fmla="*/ 719742 w 866775"/>
                <a:gd name="connsiteY13" fmla="*/ 121699 h 838200"/>
                <a:gd name="connsiteX14" fmla="*/ 728927 w 866775"/>
                <a:gd name="connsiteY14" fmla="*/ 80807 h 838200"/>
                <a:gd name="connsiteX15" fmla="*/ 684439 w 866775"/>
                <a:gd name="connsiteY15" fmla="*/ 10548 h 838200"/>
                <a:gd name="connsiteX16" fmla="*/ 675704 w 866775"/>
                <a:gd name="connsiteY16" fmla="*/ 8587 h 838200"/>
                <a:gd name="connsiteX17" fmla="*/ 605444 w 866775"/>
                <a:gd name="connsiteY17" fmla="*/ 53072 h 838200"/>
                <a:gd name="connsiteX18" fmla="*/ 584242 w 866775"/>
                <a:gd name="connsiteY18" fmla="*/ 147473 h 838200"/>
                <a:gd name="connsiteX19" fmla="*/ 526866 w 866775"/>
                <a:gd name="connsiteY19" fmla="*/ 193389 h 838200"/>
                <a:gd name="connsiteX20" fmla="*/ 445523 w 866775"/>
                <a:gd name="connsiteY20" fmla="*/ 193389 h 838200"/>
                <a:gd name="connsiteX21" fmla="*/ 388150 w 866775"/>
                <a:gd name="connsiteY21" fmla="*/ 121699 h 838200"/>
                <a:gd name="connsiteX22" fmla="*/ 397335 w 866775"/>
                <a:gd name="connsiteY22" fmla="*/ 80807 h 838200"/>
                <a:gd name="connsiteX23" fmla="*/ 352847 w 866775"/>
                <a:gd name="connsiteY23" fmla="*/ 10548 h 838200"/>
                <a:gd name="connsiteX24" fmla="*/ 344114 w 866775"/>
                <a:gd name="connsiteY24" fmla="*/ 8587 h 838200"/>
                <a:gd name="connsiteX25" fmla="*/ 273855 w 866775"/>
                <a:gd name="connsiteY25" fmla="*/ 53072 h 838200"/>
                <a:gd name="connsiteX26" fmla="*/ 252650 w 866775"/>
                <a:gd name="connsiteY26" fmla="*/ 147473 h 838200"/>
                <a:gd name="connsiteX27" fmla="*/ 195274 w 866775"/>
                <a:gd name="connsiteY27" fmla="*/ 193389 h 838200"/>
                <a:gd name="connsiteX28" fmla="*/ 97396 w 866775"/>
                <a:gd name="connsiteY28" fmla="*/ 193389 h 838200"/>
                <a:gd name="connsiteX29" fmla="*/ 38594 w 866775"/>
                <a:gd name="connsiteY29" fmla="*/ 252192 h 838200"/>
                <a:gd name="connsiteX30" fmla="*/ 38594 w 866775"/>
                <a:gd name="connsiteY30" fmla="*/ 261145 h 838200"/>
                <a:gd name="connsiteX31" fmla="*/ 97396 w 866775"/>
                <a:gd name="connsiteY31" fmla="*/ 319948 h 838200"/>
                <a:gd name="connsiteX32" fmla="*/ 140430 w 866775"/>
                <a:gd name="connsiteY32" fmla="*/ 319948 h 838200"/>
                <a:gd name="connsiteX33" fmla="*/ 197806 w 866775"/>
                <a:gd name="connsiteY33" fmla="*/ 391638 h 838200"/>
                <a:gd name="connsiteX34" fmla="*/ 178167 w 866775"/>
                <a:gd name="connsiteY34" fmla="*/ 479067 h 838200"/>
                <a:gd name="connsiteX35" fmla="*/ 120794 w 866775"/>
                <a:gd name="connsiteY35" fmla="*/ 524984 h 838200"/>
                <a:gd name="connsiteX36" fmla="*/ 65949 w 866775"/>
                <a:gd name="connsiteY36" fmla="*/ 524984 h 838200"/>
                <a:gd name="connsiteX37" fmla="*/ 7144 w 866775"/>
                <a:gd name="connsiteY37" fmla="*/ 583786 h 838200"/>
                <a:gd name="connsiteX38" fmla="*/ 7144 w 866775"/>
                <a:gd name="connsiteY38" fmla="*/ 592741 h 838200"/>
                <a:gd name="connsiteX39" fmla="*/ 65949 w 866775"/>
                <a:gd name="connsiteY39" fmla="*/ 651543 h 838200"/>
                <a:gd name="connsiteX40" fmla="*/ 65949 w 866775"/>
                <a:gd name="connsiteY40" fmla="*/ 651543 h 838200"/>
                <a:gd name="connsiteX41" fmla="*/ 123322 w 866775"/>
                <a:gd name="connsiteY41" fmla="*/ 723232 h 838200"/>
                <a:gd name="connsiteX42" fmla="*/ 114137 w 866775"/>
                <a:gd name="connsiteY42" fmla="*/ 764124 h 838200"/>
                <a:gd name="connsiteX43" fmla="*/ 158623 w 866775"/>
                <a:gd name="connsiteY43" fmla="*/ 834386 h 838200"/>
                <a:gd name="connsiteX44" fmla="*/ 167358 w 866775"/>
                <a:gd name="connsiteY44" fmla="*/ 836348 h 838200"/>
                <a:gd name="connsiteX45" fmla="*/ 237618 w 866775"/>
                <a:gd name="connsiteY45" fmla="*/ 791863 h 838200"/>
                <a:gd name="connsiteX46" fmla="*/ 258823 w 866775"/>
                <a:gd name="connsiteY46" fmla="*/ 697459 h 838200"/>
                <a:gd name="connsiteX47" fmla="*/ 316196 w 866775"/>
                <a:gd name="connsiteY47" fmla="*/ 651543 h 838200"/>
                <a:gd name="connsiteX48" fmla="*/ 397541 w 866775"/>
                <a:gd name="connsiteY48" fmla="*/ 651543 h 838200"/>
                <a:gd name="connsiteX49" fmla="*/ 454914 w 866775"/>
                <a:gd name="connsiteY49" fmla="*/ 723232 h 838200"/>
                <a:gd name="connsiteX50" fmla="*/ 445729 w 866775"/>
                <a:gd name="connsiteY50" fmla="*/ 764124 h 838200"/>
                <a:gd name="connsiteX51" fmla="*/ 490217 w 866775"/>
                <a:gd name="connsiteY51" fmla="*/ 834386 h 838200"/>
                <a:gd name="connsiteX52" fmla="*/ 498954 w 866775"/>
                <a:gd name="connsiteY52" fmla="*/ 836348 h 838200"/>
                <a:gd name="connsiteX53" fmla="*/ 569213 w 866775"/>
                <a:gd name="connsiteY53" fmla="*/ 791859 h 838200"/>
                <a:gd name="connsiteX54" fmla="*/ 590415 w 866775"/>
                <a:gd name="connsiteY54" fmla="*/ 697459 h 838200"/>
                <a:gd name="connsiteX55" fmla="*/ 647791 w 866775"/>
                <a:gd name="connsiteY55" fmla="*/ 651543 h 838200"/>
                <a:gd name="connsiteX56" fmla="*/ 774142 w 866775"/>
                <a:gd name="connsiteY56" fmla="*/ 651543 h 838200"/>
                <a:gd name="connsiteX57" fmla="*/ 832944 w 866775"/>
                <a:gd name="connsiteY57" fmla="*/ 592741 h 838200"/>
                <a:gd name="connsiteX58" fmla="*/ 832944 w 866775"/>
                <a:gd name="connsiteY58" fmla="*/ 583786 h 838200"/>
                <a:gd name="connsiteX59" fmla="*/ 774142 w 866775"/>
                <a:gd name="connsiteY59" fmla="*/ 524984 h 838200"/>
                <a:gd name="connsiteX60" fmla="*/ 702632 w 866775"/>
                <a:gd name="connsiteY60" fmla="*/ 524984 h 838200"/>
                <a:gd name="connsiteX61" fmla="*/ 645260 w 866775"/>
                <a:gd name="connsiteY61" fmla="*/ 453294 h 838200"/>
                <a:gd name="connsiteX62" fmla="*/ 664898 w 866775"/>
                <a:gd name="connsiteY62" fmla="*/ 365864 h 838200"/>
                <a:gd name="connsiteX63" fmla="*/ 722270 w 866775"/>
                <a:gd name="connsiteY63" fmla="*/ 319948 h 838200"/>
                <a:gd name="connsiteX64" fmla="*/ 805591 w 866775"/>
                <a:gd name="connsiteY64" fmla="*/ 319948 h 838200"/>
                <a:gd name="connsiteX65" fmla="*/ 864394 w 866775"/>
                <a:gd name="connsiteY65" fmla="*/ 261145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866775" h="838200">
                  <a:moveTo>
                    <a:pt x="452386" y="524984"/>
                  </a:moveTo>
                  <a:lnTo>
                    <a:pt x="371040" y="524984"/>
                  </a:lnTo>
                  <a:cubicBezTo>
                    <a:pt x="333366" y="524984"/>
                    <a:pt x="305410" y="490054"/>
                    <a:pt x="313668" y="453294"/>
                  </a:cubicBezTo>
                  <a:lnTo>
                    <a:pt x="333306" y="365864"/>
                  </a:lnTo>
                  <a:cubicBezTo>
                    <a:pt x="339334" y="339023"/>
                    <a:pt x="363168" y="319948"/>
                    <a:pt x="390678" y="319948"/>
                  </a:cubicBezTo>
                  <a:lnTo>
                    <a:pt x="472025" y="319948"/>
                  </a:lnTo>
                  <a:cubicBezTo>
                    <a:pt x="509698" y="319948"/>
                    <a:pt x="537652" y="354881"/>
                    <a:pt x="529398" y="391638"/>
                  </a:cubicBezTo>
                  <a:lnTo>
                    <a:pt x="509759" y="479067"/>
                  </a:lnTo>
                  <a:cubicBezTo>
                    <a:pt x="503732" y="505908"/>
                    <a:pt x="479897" y="524984"/>
                    <a:pt x="452386" y="524984"/>
                  </a:cubicBezTo>
                  <a:moveTo>
                    <a:pt x="864394" y="261145"/>
                  </a:moveTo>
                  <a:lnTo>
                    <a:pt x="864394" y="252192"/>
                  </a:lnTo>
                  <a:cubicBezTo>
                    <a:pt x="864394" y="219716"/>
                    <a:pt x="838067" y="193389"/>
                    <a:pt x="805591" y="193389"/>
                  </a:cubicBezTo>
                  <a:lnTo>
                    <a:pt x="777115" y="193389"/>
                  </a:lnTo>
                  <a:cubicBezTo>
                    <a:pt x="739442" y="193389"/>
                    <a:pt x="711485" y="158458"/>
                    <a:pt x="719742" y="121699"/>
                  </a:cubicBezTo>
                  <a:lnTo>
                    <a:pt x="728927" y="80807"/>
                  </a:lnTo>
                  <a:cubicBezTo>
                    <a:pt x="736043" y="49120"/>
                    <a:pt x="716127" y="17664"/>
                    <a:pt x="684439" y="10548"/>
                  </a:cubicBezTo>
                  <a:lnTo>
                    <a:pt x="675704" y="8587"/>
                  </a:lnTo>
                  <a:cubicBezTo>
                    <a:pt x="644019" y="1468"/>
                    <a:pt x="612563" y="21385"/>
                    <a:pt x="605444" y="53072"/>
                  </a:cubicBezTo>
                  <a:lnTo>
                    <a:pt x="584242" y="147473"/>
                  </a:lnTo>
                  <a:cubicBezTo>
                    <a:pt x="578211" y="174316"/>
                    <a:pt x="554377" y="193389"/>
                    <a:pt x="526866" y="193389"/>
                  </a:cubicBezTo>
                  <a:lnTo>
                    <a:pt x="445523" y="193389"/>
                  </a:lnTo>
                  <a:cubicBezTo>
                    <a:pt x="407850" y="193389"/>
                    <a:pt x="379893" y="158458"/>
                    <a:pt x="388150" y="121699"/>
                  </a:cubicBezTo>
                  <a:lnTo>
                    <a:pt x="397335" y="80807"/>
                  </a:lnTo>
                  <a:cubicBezTo>
                    <a:pt x="404452" y="49120"/>
                    <a:pt x="384535" y="17664"/>
                    <a:pt x="352847" y="10548"/>
                  </a:cubicBezTo>
                  <a:lnTo>
                    <a:pt x="344114" y="8587"/>
                  </a:lnTo>
                  <a:cubicBezTo>
                    <a:pt x="312428" y="1468"/>
                    <a:pt x="280970" y="21385"/>
                    <a:pt x="273855" y="53072"/>
                  </a:cubicBezTo>
                  <a:lnTo>
                    <a:pt x="252650" y="147473"/>
                  </a:lnTo>
                  <a:cubicBezTo>
                    <a:pt x="246619" y="174316"/>
                    <a:pt x="222785" y="193389"/>
                    <a:pt x="195274" y="193389"/>
                  </a:cubicBezTo>
                  <a:lnTo>
                    <a:pt x="97396" y="193389"/>
                  </a:lnTo>
                  <a:cubicBezTo>
                    <a:pt x="64921" y="193389"/>
                    <a:pt x="38594" y="219716"/>
                    <a:pt x="38594" y="252192"/>
                  </a:cubicBezTo>
                  <a:lnTo>
                    <a:pt x="38594" y="261145"/>
                  </a:lnTo>
                  <a:cubicBezTo>
                    <a:pt x="38594" y="293621"/>
                    <a:pt x="64921" y="319948"/>
                    <a:pt x="97396" y="319948"/>
                  </a:cubicBezTo>
                  <a:lnTo>
                    <a:pt x="140430" y="319948"/>
                  </a:lnTo>
                  <a:cubicBezTo>
                    <a:pt x="178106" y="319948"/>
                    <a:pt x="206060" y="354881"/>
                    <a:pt x="197806" y="391638"/>
                  </a:cubicBezTo>
                  <a:lnTo>
                    <a:pt x="178167" y="479067"/>
                  </a:lnTo>
                  <a:cubicBezTo>
                    <a:pt x="172136" y="505911"/>
                    <a:pt x="148301" y="524984"/>
                    <a:pt x="120794" y="524984"/>
                  </a:cubicBezTo>
                  <a:lnTo>
                    <a:pt x="65949" y="524984"/>
                  </a:lnTo>
                  <a:cubicBezTo>
                    <a:pt x="33471" y="524984"/>
                    <a:pt x="7144" y="551311"/>
                    <a:pt x="7144" y="583786"/>
                  </a:cubicBezTo>
                  <a:lnTo>
                    <a:pt x="7144" y="592741"/>
                  </a:lnTo>
                  <a:cubicBezTo>
                    <a:pt x="7144" y="625215"/>
                    <a:pt x="33471" y="651543"/>
                    <a:pt x="65949" y="651543"/>
                  </a:cubicBezTo>
                  <a:lnTo>
                    <a:pt x="65949" y="651543"/>
                  </a:lnTo>
                  <a:cubicBezTo>
                    <a:pt x="103623" y="651543"/>
                    <a:pt x="131577" y="686473"/>
                    <a:pt x="123322" y="723232"/>
                  </a:cubicBezTo>
                  <a:lnTo>
                    <a:pt x="114137" y="764124"/>
                  </a:lnTo>
                  <a:cubicBezTo>
                    <a:pt x="107018" y="795811"/>
                    <a:pt x="126935" y="827267"/>
                    <a:pt x="158623" y="834386"/>
                  </a:cubicBezTo>
                  <a:lnTo>
                    <a:pt x="167358" y="836348"/>
                  </a:lnTo>
                  <a:cubicBezTo>
                    <a:pt x="199046" y="843464"/>
                    <a:pt x="230502" y="823547"/>
                    <a:pt x="237618" y="791863"/>
                  </a:cubicBezTo>
                  <a:lnTo>
                    <a:pt x="258823" y="697459"/>
                  </a:lnTo>
                  <a:cubicBezTo>
                    <a:pt x="264853" y="670615"/>
                    <a:pt x="288685" y="651543"/>
                    <a:pt x="316196" y="651543"/>
                  </a:cubicBezTo>
                  <a:lnTo>
                    <a:pt x="397541" y="651543"/>
                  </a:lnTo>
                  <a:cubicBezTo>
                    <a:pt x="435215" y="651543"/>
                    <a:pt x="463172" y="686473"/>
                    <a:pt x="454914" y="723232"/>
                  </a:cubicBezTo>
                  <a:lnTo>
                    <a:pt x="445729" y="764124"/>
                  </a:lnTo>
                  <a:cubicBezTo>
                    <a:pt x="438613" y="795811"/>
                    <a:pt x="458531" y="827267"/>
                    <a:pt x="490217" y="834386"/>
                  </a:cubicBezTo>
                  <a:lnTo>
                    <a:pt x="498954" y="836348"/>
                  </a:lnTo>
                  <a:cubicBezTo>
                    <a:pt x="530638" y="843464"/>
                    <a:pt x="562094" y="823547"/>
                    <a:pt x="569213" y="791859"/>
                  </a:cubicBezTo>
                  <a:lnTo>
                    <a:pt x="590415" y="697459"/>
                  </a:lnTo>
                  <a:cubicBezTo>
                    <a:pt x="596445" y="670619"/>
                    <a:pt x="620279" y="651543"/>
                    <a:pt x="647791" y="651543"/>
                  </a:cubicBezTo>
                  <a:lnTo>
                    <a:pt x="774142" y="651543"/>
                  </a:lnTo>
                  <a:cubicBezTo>
                    <a:pt x="806619" y="651543"/>
                    <a:pt x="832944" y="625215"/>
                    <a:pt x="832944" y="592741"/>
                  </a:cubicBezTo>
                  <a:lnTo>
                    <a:pt x="832944" y="583786"/>
                  </a:lnTo>
                  <a:cubicBezTo>
                    <a:pt x="832944" y="551311"/>
                    <a:pt x="806619" y="524984"/>
                    <a:pt x="774142" y="524984"/>
                  </a:cubicBezTo>
                  <a:lnTo>
                    <a:pt x="702632" y="524984"/>
                  </a:lnTo>
                  <a:cubicBezTo>
                    <a:pt x="664958" y="524984"/>
                    <a:pt x="637004" y="490054"/>
                    <a:pt x="645260" y="453294"/>
                  </a:cubicBezTo>
                  <a:lnTo>
                    <a:pt x="664898" y="365864"/>
                  </a:lnTo>
                  <a:cubicBezTo>
                    <a:pt x="670926" y="339023"/>
                    <a:pt x="694760" y="319948"/>
                    <a:pt x="722270" y="319948"/>
                  </a:cubicBezTo>
                  <a:lnTo>
                    <a:pt x="805591" y="319948"/>
                  </a:lnTo>
                  <a:cubicBezTo>
                    <a:pt x="838067" y="319948"/>
                    <a:pt x="864394" y="293621"/>
                    <a:pt x="864394" y="261145"/>
                  </a:cubicBezTo>
                </a:path>
              </a:pathLst>
            </a:custGeom>
            <a:solidFill>
              <a:schemeClr val="accent3"/>
            </a:solidFill>
            <a:ln w="7937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Tree>
    <p:extLst>
      <p:ext uri="{BB962C8B-B14F-4D97-AF65-F5344CB8AC3E}">
        <p14:creationId xmlns:p14="http://schemas.microsoft.com/office/powerpoint/2010/main" val="4150276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39F0C6-7069-459E-8DAF-2F6290E06A10}"/>
              </a:ext>
            </a:extLst>
          </p:cNvPr>
          <p:cNvSpPr>
            <a:spLocks noGrp="1"/>
          </p:cNvSpPr>
          <p:nvPr>
            <p:ph idx="1"/>
          </p:nvPr>
        </p:nvSpPr>
        <p:spPr>
          <a:xfrm>
            <a:off x="1534696" y="603682"/>
            <a:ext cx="9520158" cy="4862663"/>
          </a:xfrm>
        </p:spPr>
        <p:txBody>
          <a:bodyPr>
            <a:normAutofit/>
          </a:bodyPr>
          <a:lstStyle/>
          <a:p>
            <a:pPr marL="0" indent="0">
              <a:buNone/>
            </a:pPr>
            <a:endParaRPr lang="en-US" sz="8800" dirty="0"/>
          </a:p>
          <a:p>
            <a:pPr marL="0" indent="0">
              <a:buNone/>
            </a:pPr>
            <a:r>
              <a:rPr lang="en-US" sz="8800" dirty="0"/>
              <a:t>     </a:t>
            </a:r>
            <a:r>
              <a:rPr lang="en-US" sz="8800" b="1" dirty="0"/>
              <a:t>THANK YOU</a:t>
            </a:r>
            <a:endParaRPr lang="en-IN" sz="8800" b="1" dirty="0"/>
          </a:p>
        </p:txBody>
      </p:sp>
      <p:sp>
        <p:nvSpPr>
          <p:cNvPr id="4" name="Twitter Icon" descr="Twitter Icon">
            <a:extLst>
              <a:ext uri="{FF2B5EF4-FFF2-40B4-BE49-F238E27FC236}">
                <a16:creationId xmlns:a16="http://schemas.microsoft.com/office/drawing/2014/main" id="{0DD71ED0-726C-420D-969A-FFDD7D4500ED}"/>
              </a:ext>
            </a:extLst>
          </p:cNvPr>
          <p:cNvSpPr>
            <a:spLocks/>
          </p:cNvSpPr>
          <p:nvPr/>
        </p:nvSpPr>
        <p:spPr bwMode="auto">
          <a:xfrm>
            <a:off x="458813" y="489562"/>
            <a:ext cx="908348" cy="753312"/>
          </a:xfrm>
          <a:custGeom>
            <a:avLst/>
            <a:gdLst>
              <a:gd name="T0" fmla="*/ 686 w 686"/>
              <a:gd name="T1" fmla="*/ 66 h 558"/>
              <a:gd name="T2" fmla="*/ 605 w 686"/>
              <a:gd name="T3" fmla="*/ 89 h 558"/>
              <a:gd name="T4" fmla="*/ 667 w 686"/>
              <a:gd name="T5" fmla="*/ 11 h 558"/>
              <a:gd name="T6" fmla="*/ 578 w 686"/>
              <a:gd name="T7" fmla="*/ 45 h 558"/>
              <a:gd name="T8" fmla="*/ 475 w 686"/>
              <a:gd name="T9" fmla="*/ 0 h 558"/>
              <a:gd name="T10" fmla="*/ 334 w 686"/>
              <a:gd name="T11" fmla="*/ 141 h 558"/>
              <a:gd name="T12" fmla="*/ 338 w 686"/>
              <a:gd name="T13" fmla="*/ 173 h 558"/>
              <a:gd name="T14" fmla="*/ 48 w 686"/>
              <a:gd name="T15" fmla="*/ 26 h 558"/>
              <a:gd name="T16" fmla="*/ 29 w 686"/>
              <a:gd name="T17" fmla="*/ 97 h 558"/>
              <a:gd name="T18" fmla="*/ 91 w 686"/>
              <a:gd name="T19" fmla="*/ 214 h 558"/>
              <a:gd name="T20" fmla="*/ 28 w 686"/>
              <a:gd name="T21" fmla="*/ 197 h 558"/>
              <a:gd name="T22" fmla="*/ 28 w 686"/>
              <a:gd name="T23" fmla="*/ 198 h 558"/>
              <a:gd name="T24" fmla="*/ 140 w 686"/>
              <a:gd name="T25" fmla="*/ 336 h 558"/>
              <a:gd name="T26" fmla="*/ 103 w 686"/>
              <a:gd name="T27" fmla="*/ 341 h 558"/>
              <a:gd name="T28" fmla="*/ 77 w 686"/>
              <a:gd name="T29" fmla="*/ 339 h 558"/>
              <a:gd name="T30" fmla="*/ 208 w 686"/>
              <a:gd name="T31" fmla="*/ 436 h 558"/>
              <a:gd name="T32" fmla="*/ 34 w 686"/>
              <a:gd name="T33" fmla="*/ 497 h 558"/>
              <a:gd name="T34" fmla="*/ 0 w 686"/>
              <a:gd name="T35" fmla="*/ 495 h 558"/>
              <a:gd name="T36" fmla="*/ 216 w 686"/>
              <a:gd name="T37" fmla="*/ 558 h 558"/>
              <a:gd name="T38" fmla="*/ 616 w 686"/>
              <a:gd name="T39" fmla="*/ 158 h 558"/>
              <a:gd name="T40" fmla="*/ 616 w 686"/>
              <a:gd name="T41" fmla="*/ 139 h 558"/>
              <a:gd name="T42" fmla="*/ 686 w 686"/>
              <a:gd name="T43" fmla="*/ 6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6" h="558">
                <a:moveTo>
                  <a:pt x="686" y="66"/>
                </a:moveTo>
                <a:cubicBezTo>
                  <a:pt x="661" y="78"/>
                  <a:pt x="634" y="85"/>
                  <a:pt x="605" y="89"/>
                </a:cubicBezTo>
                <a:cubicBezTo>
                  <a:pt x="634" y="71"/>
                  <a:pt x="657" y="44"/>
                  <a:pt x="667" y="11"/>
                </a:cubicBezTo>
                <a:cubicBezTo>
                  <a:pt x="640" y="27"/>
                  <a:pt x="610" y="39"/>
                  <a:pt x="578" y="45"/>
                </a:cubicBezTo>
                <a:cubicBezTo>
                  <a:pt x="552" y="18"/>
                  <a:pt x="515" y="0"/>
                  <a:pt x="475" y="0"/>
                </a:cubicBezTo>
                <a:cubicBezTo>
                  <a:pt x="397" y="0"/>
                  <a:pt x="334" y="64"/>
                  <a:pt x="334" y="141"/>
                </a:cubicBezTo>
                <a:cubicBezTo>
                  <a:pt x="334" y="152"/>
                  <a:pt x="335" y="163"/>
                  <a:pt x="338" y="173"/>
                </a:cubicBezTo>
                <a:cubicBezTo>
                  <a:pt x="221" y="167"/>
                  <a:pt x="117" y="111"/>
                  <a:pt x="48" y="26"/>
                </a:cubicBezTo>
                <a:cubicBezTo>
                  <a:pt x="36" y="47"/>
                  <a:pt x="29" y="71"/>
                  <a:pt x="29" y="97"/>
                </a:cubicBezTo>
                <a:cubicBezTo>
                  <a:pt x="29" y="146"/>
                  <a:pt x="54" y="189"/>
                  <a:pt x="91" y="214"/>
                </a:cubicBezTo>
                <a:cubicBezTo>
                  <a:pt x="68" y="213"/>
                  <a:pt x="47" y="207"/>
                  <a:pt x="28" y="197"/>
                </a:cubicBezTo>
                <a:cubicBezTo>
                  <a:pt x="28" y="197"/>
                  <a:pt x="28" y="198"/>
                  <a:pt x="28" y="198"/>
                </a:cubicBezTo>
                <a:cubicBezTo>
                  <a:pt x="28" y="267"/>
                  <a:pt x="76" y="323"/>
                  <a:pt x="140" y="336"/>
                </a:cubicBezTo>
                <a:cubicBezTo>
                  <a:pt x="129" y="340"/>
                  <a:pt x="116" y="341"/>
                  <a:pt x="103" y="341"/>
                </a:cubicBezTo>
                <a:cubicBezTo>
                  <a:pt x="94" y="341"/>
                  <a:pt x="85" y="340"/>
                  <a:pt x="77" y="339"/>
                </a:cubicBezTo>
                <a:cubicBezTo>
                  <a:pt x="95" y="395"/>
                  <a:pt x="147" y="435"/>
                  <a:pt x="208" y="436"/>
                </a:cubicBezTo>
                <a:cubicBezTo>
                  <a:pt x="160" y="474"/>
                  <a:pt x="100" y="497"/>
                  <a:pt x="34" y="497"/>
                </a:cubicBezTo>
                <a:cubicBezTo>
                  <a:pt x="22" y="497"/>
                  <a:pt x="11" y="496"/>
                  <a:pt x="0" y="495"/>
                </a:cubicBezTo>
                <a:cubicBezTo>
                  <a:pt x="62" y="535"/>
                  <a:pt x="136" y="558"/>
                  <a:pt x="216" y="558"/>
                </a:cubicBezTo>
                <a:cubicBezTo>
                  <a:pt x="475" y="558"/>
                  <a:pt x="616" y="344"/>
                  <a:pt x="616" y="158"/>
                </a:cubicBezTo>
                <a:cubicBezTo>
                  <a:pt x="616" y="151"/>
                  <a:pt x="616" y="145"/>
                  <a:pt x="616" y="139"/>
                </a:cubicBezTo>
                <a:cubicBezTo>
                  <a:pt x="643" y="119"/>
                  <a:pt x="667" y="95"/>
                  <a:pt x="686" y="66"/>
                </a:cubicBezTo>
                <a:close/>
              </a:path>
            </a:pathLst>
          </a:custGeom>
          <a:solidFill>
            <a:srgbClr val="2AA9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732787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0EF3C-6BBD-4B4F-B405-BD5E3E53E64A}"/>
              </a:ext>
            </a:extLst>
          </p:cNvPr>
          <p:cNvSpPr>
            <a:spLocks noGrp="1"/>
          </p:cNvSpPr>
          <p:nvPr>
            <p:ph type="title"/>
          </p:nvPr>
        </p:nvSpPr>
        <p:spPr/>
        <p:txBody>
          <a:bodyPr/>
          <a:lstStyle/>
          <a:p>
            <a:r>
              <a:rPr lang="en-US" dirty="0"/>
              <a:t>       </a:t>
            </a:r>
            <a:r>
              <a:rPr lang="en-US" b="1" dirty="0"/>
              <a:t>Introduction  </a:t>
            </a:r>
            <a:endParaRPr lang="en-IN" b="1" dirty="0"/>
          </a:p>
        </p:txBody>
      </p:sp>
      <p:sp>
        <p:nvSpPr>
          <p:cNvPr id="3" name="Content Placeholder 2">
            <a:extLst>
              <a:ext uri="{FF2B5EF4-FFF2-40B4-BE49-F238E27FC236}">
                <a16:creationId xmlns:a16="http://schemas.microsoft.com/office/drawing/2014/main" id="{1ABB8A8E-D99C-4444-9F05-4820AE965AC5}"/>
              </a:ext>
            </a:extLst>
          </p:cNvPr>
          <p:cNvSpPr>
            <a:spLocks noGrp="1"/>
          </p:cNvSpPr>
          <p:nvPr>
            <p:ph idx="1"/>
          </p:nvPr>
        </p:nvSpPr>
        <p:spPr/>
        <p:txBody>
          <a:bodyPr>
            <a:normAutofit/>
          </a:bodyPr>
          <a:lstStyle/>
          <a:p>
            <a:r>
              <a:rPr lang="en-US" dirty="0">
                <a:effectLst/>
                <a:latin typeface="Palatino Linotype (Body)"/>
                <a:ea typeface="Calibri" panose="020F0502020204030204" pitchFamily="34" charset="0"/>
                <a:cs typeface="Times New Roman" panose="02020603050405020304" pitchFamily="18" charset="0"/>
              </a:rPr>
              <a:t>The aim of this project is to detect the real world event from the twitter data stream.</a:t>
            </a:r>
          </a:p>
          <a:p>
            <a:r>
              <a:rPr lang="en-US" dirty="0">
                <a:effectLst/>
                <a:latin typeface="Palatino Linotype (Body)"/>
                <a:ea typeface="Calibri" panose="020F0502020204030204" pitchFamily="34" charset="0"/>
                <a:cs typeface="Times New Roman" panose="02020603050405020304" pitchFamily="18" charset="0"/>
              </a:rPr>
              <a:t>Social platform like twitter are becoming primary medium for what is happening around the real world events. </a:t>
            </a:r>
          </a:p>
          <a:p>
            <a:r>
              <a:rPr lang="en-US" dirty="0">
                <a:effectLst/>
                <a:latin typeface="Palatino Linotype (Body)"/>
                <a:ea typeface="Calibri" panose="020F0502020204030204" pitchFamily="34" charset="0"/>
                <a:cs typeface="Times New Roman" panose="02020603050405020304" pitchFamily="18" charset="0"/>
              </a:rPr>
              <a:t>Twitter data is huge and various kind of topics </a:t>
            </a:r>
            <a:r>
              <a:rPr lang="en-US" dirty="0">
                <a:latin typeface="Palatino Linotype (Body)"/>
                <a:ea typeface="Calibri" panose="020F0502020204030204" pitchFamily="34" charset="0"/>
                <a:cs typeface="Times New Roman" panose="02020603050405020304" pitchFamily="18" charset="0"/>
              </a:rPr>
              <a:t>are</a:t>
            </a:r>
            <a:r>
              <a:rPr lang="en-US" dirty="0">
                <a:effectLst/>
                <a:latin typeface="Palatino Linotype (Body)"/>
                <a:ea typeface="Calibri" panose="020F0502020204030204" pitchFamily="34" charset="0"/>
                <a:cs typeface="Times New Roman" panose="02020603050405020304" pitchFamily="18" charset="0"/>
              </a:rPr>
              <a:t> going on in the real world.</a:t>
            </a:r>
          </a:p>
          <a:p>
            <a:pPr marL="0" indent="0">
              <a:buNone/>
            </a:pPr>
            <a:r>
              <a:rPr lang="en-US" dirty="0">
                <a:latin typeface="Palatino Linotype (Body)"/>
                <a:ea typeface="Calibri" panose="020F0502020204030204" pitchFamily="34" charset="0"/>
                <a:cs typeface="Times New Roman" panose="02020603050405020304" pitchFamily="18" charset="0"/>
              </a:rPr>
              <a:t>    So it is a important task to detect those events. </a:t>
            </a:r>
          </a:p>
          <a:p>
            <a:endParaRPr lang="en-US" dirty="0">
              <a:effectLst/>
              <a:latin typeface="Palatino Linotype (Body)"/>
              <a:ea typeface="Calibri" panose="020F0502020204030204" pitchFamily="34" charset="0"/>
              <a:cs typeface="Times New Roman" panose="02020603050405020304" pitchFamily="18" charset="0"/>
            </a:endParaRPr>
          </a:p>
          <a:p>
            <a:endParaRPr lang="en-US" sz="1600" b="0" i="0" dirty="0">
              <a:solidFill>
                <a:srgbClr val="000000"/>
              </a:solidFill>
              <a:effectLst/>
              <a:latin typeface="Georgia" panose="02040502050405020303"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witter Icon" descr="Twitter Icon">
            <a:extLst>
              <a:ext uri="{FF2B5EF4-FFF2-40B4-BE49-F238E27FC236}">
                <a16:creationId xmlns:a16="http://schemas.microsoft.com/office/drawing/2014/main" id="{D49FB852-B9C6-40CF-A257-019EEE8DE913}"/>
              </a:ext>
            </a:extLst>
          </p:cNvPr>
          <p:cNvSpPr>
            <a:spLocks/>
          </p:cNvSpPr>
          <p:nvPr/>
        </p:nvSpPr>
        <p:spPr bwMode="auto">
          <a:xfrm>
            <a:off x="458813" y="489562"/>
            <a:ext cx="908348" cy="753312"/>
          </a:xfrm>
          <a:custGeom>
            <a:avLst/>
            <a:gdLst>
              <a:gd name="T0" fmla="*/ 686 w 686"/>
              <a:gd name="T1" fmla="*/ 66 h 558"/>
              <a:gd name="T2" fmla="*/ 605 w 686"/>
              <a:gd name="T3" fmla="*/ 89 h 558"/>
              <a:gd name="T4" fmla="*/ 667 w 686"/>
              <a:gd name="T5" fmla="*/ 11 h 558"/>
              <a:gd name="T6" fmla="*/ 578 w 686"/>
              <a:gd name="T7" fmla="*/ 45 h 558"/>
              <a:gd name="T8" fmla="*/ 475 w 686"/>
              <a:gd name="T9" fmla="*/ 0 h 558"/>
              <a:gd name="T10" fmla="*/ 334 w 686"/>
              <a:gd name="T11" fmla="*/ 141 h 558"/>
              <a:gd name="T12" fmla="*/ 338 w 686"/>
              <a:gd name="T13" fmla="*/ 173 h 558"/>
              <a:gd name="T14" fmla="*/ 48 w 686"/>
              <a:gd name="T15" fmla="*/ 26 h 558"/>
              <a:gd name="T16" fmla="*/ 29 w 686"/>
              <a:gd name="T17" fmla="*/ 97 h 558"/>
              <a:gd name="T18" fmla="*/ 91 w 686"/>
              <a:gd name="T19" fmla="*/ 214 h 558"/>
              <a:gd name="T20" fmla="*/ 28 w 686"/>
              <a:gd name="T21" fmla="*/ 197 h 558"/>
              <a:gd name="T22" fmla="*/ 28 w 686"/>
              <a:gd name="T23" fmla="*/ 198 h 558"/>
              <a:gd name="T24" fmla="*/ 140 w 686"/>
              <a:gd name="T25" fmla="*/ 336 h 558"/>
              <a:gd name="T26" fmla="*/ 103 w 686"/>
              <a:gd name="T27" fmla="*/ 341 h 558"/>
              <a:gd name="T28" fmla="*/ 77 w 686"/>
              <a:gd name="T29" fmla="*/ 339 h 558"/>
              <a:gd name="T30" fmla="*/ 208 w 686"/>
              <a:gd name="T31" fmla="*/ 436 h 558"/>
              <a:gd name="T32" fmla="*/ 34 w 686"/>
              <a:gd name="T33" fmla="*/ 497 h 558"/>
              <a:gd name="T34" fmla="*/ 0 w 686"/>
              <a:gd name="T35" fmla="*/ 495 h 558"/>
              <a:gd name="T36" fmla="*/ 216 w 686"/>
              <a:gd name="T37" fmla="*/ 558 h 558"/>
              <a:gd name="T38" fmla="*/ 616 w 686"/>
              <a:gd name="T39" fmla="*/ 158 h 558"/>
              <a:gd name="T40" fmla="*/ 616 w 686"/>
              <a:gd name="T41" fmla="*/ 139 h 558"/>
              <a:gd name="T42" fmla="*/ 686 w 686"/>
              <a:gd name="T43" fmla="*/ 6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6" h="558">
                <a:moveTo>
                  <a:pt x="686" y="66"/>
                </a:moveTo>
                <a:cubicBezTo>
                  <a:pt x="661" y="78"/>
                  <a:pt x="634" y="85"/>
                  <a:pt x="605" y="89"/>
                </a:cubicBezTo>
                <a:cubicBezTo>
                  <a:pt x="634" y="71"/>
                  <a:pt x="657" y="44"/>
                  <a:pt x="667" y="11"/>
                </a:cubicBezTo>
                <a:cubicBezTo>
                  <a:pt x="640" y="27"/>
                  <a:pt x="610" y="39"/>
                  <a:pt x="578" y="45"/>
                </a:cubicBezTo>
                <a:cubicBezTo>
                  <a:pt x="552" y="18"/>
                  <a:pt x="515" y="0"/>
                  <a:pt x="475" y="0"/>
                </a:cubicBezTo>
                <a:cubicBezTo>
                  <a:pt x="397" y="0"/>
                  <a:pt x="334" y="64"/>
                  <a:pt x="334" y="141"/>
                </a:cubicBezTo>
                <a:cubicBezTo>
                  <a:pt x="334" y="152"/>
                  <a:pt x="335" y="163"/>
                  <a:pt x="338" y="173"/>
                </a:cubicBezTo>
                <a:cubicBezTo>
                  <a:pt x="221" y="167"/>
                  <a:pt x="117" y="111"/>
                  <a:pt x="48" y="26"/>
                </a:cubicBezTo>
                <a:cubicBezTo>
                  <a:pt x="36" y="47"/>
                  <a:pt x="29" y="71"/>
                  <a:pt x="29" y="97"/>
                </a:cubicBezTo>
                <a:cubicBezTo>
                  <a:pt x="29" y="146"/>
                  <a:pt x="54" y="189"/>
                  <a:pt x="91" y="214"/>
                </a:cubicBezTo>
                <a:cubicBezTo>
                  <a:pt x="68" y="213"/>
                  <a:pt x="47" y="207"/>
                  <a:pt x="28" y="197"/>
                </a:cubicBezTo>
                <a:cubicBezTo>
                  <a:pt x="28" y="197"/>
                  <a:pt x="28" y="198"/>
                  <a:pt x="28" y="198"/>
                </a:cubicBezTo>
                <a:cubicBezTo>
                  <a:pt x="28" y="267"/>
                  <a:pt x="76" y="323"/>
                  <a:pt x="140" y="336"/>
                </a:cubicBezTo>
                <a:cubicBezTo>
                  <a:pt x="129" y="340"/>
                  <a:pt x="116" y="341"/>
                  <a:pt x="103" y="341"/>
                </a:cubicBezTo>
                <a:cubicBezTo>
                  <a:pt x="94" y="341"/>
                  <a:pt x="85" y="340"/>
                  <a:pt x="77" y="339"/>
                </a:cubicBezTo>
                <a:cubicBezTo>
                  <a:pt x="95" y="395"/>
                  <a:pt x="147" y="435"/>
                  <a:pt x="208" y="436"/>
                </a:cubicBezTo>
                <a:cubicBezTo>
                  <a:pt x="160" y="474"/>
                  <a:pt x="100" y="497"/>
                  <a:pt x="34" y="497"/>
                </a:cubicBezTo>
                <a:cubicBezTo>
                  <a:pt x="22" y="497"/>
                  <a:pt x="11" y="496"/>
                  <a:pt x="0" y="495"/>
                </a:cubicBezTo>
                <a:cubicBezTo>
                  <a:pt x="62" y="535"/>
                  <a:pt x="136" y="558"/>
                  <a:pt x="216" y="558"/>
                </a:cubicBezTo>
                <a:cubicBezTo>
                  <a:pt x="475" y="558"/>
                  <a:pt x="616" y="344"/>
                  <a:pt x="616" y="158"/>
                </a:cubicBezTo>
                <a:cubicBezTo>
                  <a:pt x="616" y="151"/>
                  <a:pt x="616" y="145"/>
                  <a:pt x="616" y="139"/>
                </a:cubicBezTo>
                <a:cubicBezTo>
                  <a:pt x="643" y="119"/>
                  <a:pt x="667" y="95"/>
                  <a:pt x="686" y="66"/>
                </a:cubicBezTo>
                <a:close/>
              </a:path>
            </a:pathLst>
          </a:custGeom>
          <a:solidFill>
            <a:srgbClr val="2AA9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 name="Group 4" descr="hashtag icon inside chat bubble">
            <a:extLst>
              <a:ext uri="{FF2B5EF4-FFF2-40B4-BE49-F238E27FC236}">
                <a16:creationId xmlns:a16="http://schemas.microsoft.com/office/drawing/2014/main" id="{6B895971-902C-4EC7-859C-F9A893492D1A}"/>
              </a:ext>
            </a:extLst>
          </p:cNvPr>
          <p:cNvGrpSpPr/>
          <p:nvPr/>
        </p:nvGrpSpPr>
        <p:grpSpPr>
          <a:xfrm>
            <a:off x="1703372" y="1242874"/>
            <a:ext cx="582930" cy="582295"/>
            <a:chOff x="0" y="0"/>
            <a:chExt cx="2806873" cy="2806873"/>
          </a:xfrm>
        </p:grpSpPr>
        <p:sp>
          <p:nvSpPr>
            <p:cNvPr id="6" name="Freeform: Shape 5">
              <a:extLst>
                <a:ext uri="{FF2B5EF4-FFF2-40B4-BE49-F238E27FC236}">
                  <a16:creationId xmlns:a16="http://schemas.microsoft.com/office/drawing/2014/main" id="{B7E7DA3C-7B95-444B-8F5A-946B80BFCA8E}"/>
                </a:ext>
              </a:extLst>
            </p:cNvPr>
            <p:cNvSpPr/>
            <p:nvPr/>
          </p:nvSpPr>
          <p:spPr>
            <a:xfrm rot="2700000">
              <a:off x="0" y="0"/>
              <a:ext cx="2806873" cy="2806873"/>
            </a:xfrm>
            <a:custGeom>
              <a:avLst/>
              <a:gdLst>
                <a:gd name="connsiteX0" fmla="*/ 107372 w 2806873"/>
                <a:gd name="connsiteY0" fmla="*/ 1144218 h 2806873"/>
                <a:gd name="connsiteX1" fmla="*/ 1144217 w 2806873"/>
                <a:gd name="connsiteY1" fmla="*/ 107372 h 2806873"/>
                <a:gd name="connsiteX2" fmla="*/ 1662655 w 2806873"/>
                <a:gd name="connsiteY2" fmla="*/ 107372 h 2806873"/>
                <a:gd name="connsiteX3" fmla="*/ 2699501 w 2806873"/>
                <a:gd name="connsiteY3" fmla="*/ 1144218 h 2806873"/>
                <a:gd name="connsiteX4" fmla="*/ 2699501 w 2806873"/>
                <a:gd name="connsiteY4" fmla="*/ 1662656 h 2806873"/>
                <a:gd name="connsiteX5" fmla="*/ 2188970 w 2806873"/>
                <a:gd name="connsiteY5" fmla="*/ 2173187 h 2806873"/>
                <a:gd name="connsiteX6" fmla="*/ 2188970 w 2806873"/>
                <a:gd name="connsiteY6" fmla="*/ 2521352 h 2806873"/>
                <a:gd name="connsiteX7" fmla="*/ 2083578 w 2806873"/>
                <a:gd name="connsiteY7" fmla="*/ 2626744 h 2806873"/>
                <a:gd name="connsiteX8" fmla="*/ 1735413 w 2806873"/>
                <a:gd name="connsiteY8" fmla="*/ 2626744 h 2806873"/>
                <a:gd name="connsiteX9" fmla="*/ 1662655 w 2806873"/>
                <a:gd name="connsiteY9" fmla="*/ 2699501 h 2806873"/>
                <a:gd name="connsiteX10" fmla="*/ 1144217 w 2806873"/>
                <a:gd name="connsiteY10" fmla="*/ 2699501 h 2806873"/>
                <a:gd name="connsiteX11" fmla="*/ 107372 w 2806873"/>
                <a:gd name="connsiteY11" fmla="*/ 1662656 h 2806873"/>
                <a:gd name="connsiteX12" fmla="*/ 107372 w 2806873"/>
                <a:gd name="connsiteY12" fmla="*/ 1144218 h 2806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6873" h="2806873">
                  <a:moveTo>
                    <a:pt x="107372" y="1144218"/>
                  </a:moveTo>
                  <a:lnTo>
                    <a:pt x="1144217" y="107372"/>
                  </a:lnTo>
                  <a:cubicBezTo>
                    <a:pt x="1287380" y="-35791"/>
                    <a:pt x="1519492" y="-35791"/>
                    <a:pt x="1662655" y="107372"/>
                  </a:cubicBezTo>
                  <a:lnTo>
                    <a:pt x="2699501" y="1144218"/>
                  </a:lnTo>
                  <a:cubicBezTo>
                    <a:pt x="2842664" y="1287381"/>
                    <a:pt x="2842664" y="1519493"/>
                    <a:pt x="2699501" y="1662656"/>
                  </a:cubicBezTo>
                  <a:lnTo>
                    <a:pt x="2188970" y="2173187"/>
                  </a:lnTo>
                  <a:lnTo>
                    <a:pt x="2188970" y="2521352"/>
                  </a:lnTo>
                  <a:cubicBezTo>
                    <a:pt x="2188970" y="2579558"/>
                    <a:pt x="2141784" y="2626744"/>
                    <a:pt x="2083578" y="2626744"/>
                  </a:cubicBezTo>
                  <a:lnTo>
                    <a:pt x="1735413" y="2626744"/>
                  </a:lnTo>
                  <a:lnTo>
                    <a:pt x="1662655" y="2699501"/>
                  </a:lnTo>
                  <a:cubicBezTo>
                    <a:pt x="1519492" y="2842664"/>
                    <a:pt x="1287380" y="2842664"/>
                    <a:pt x="1144217" y="2699501"/>
                  </a:cubicBezTo>
                  <a:lnTo>
                    <a:pt x="107372" y="1662656"/>
                  </a:lnTo>
                  <a:cubicBezTo>
                    <a:pt x="-35791" y="1519493"/>
                    <a:pt x="-35791" y="1287381"/>
                    <a:pt x="107372" y="1144218"/>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7" name="Graphic 7">
              <a:extLst>
                <a:ext uri="{FF2B5EF4-FFF2-40B4-BE49-F238E27FC236}">
                  <a16:creationId xmlns:a16="http://schemas.microsoft.com/office/drawing/2014/main" id="{1E86E687-ECBD-4165-8A7B-58D52D583AC9}"/>
                </a:ext>
              </a:extLst>
            </p:cNvPr>
            <p:cNvSpPr/>
            <p:nvPr/>
          </p:nvSpPr>
          <p:spPr>
            <a:xfrm>
              <a:off x="836072" y="834052"/>
              <a:ext cx="1205615" cy="1165141"/>
            </a:xfrm>
            <a:custGeom>
              <a:avLst/>
              <a:gdLst>
                <a:gd name="connsiteX0" fmla="*/ 452386 w 866775"/>
                <a:gd name="connsiteY0" fmla="*/ 524984 h 838200"/>
                <a:gd name="connsiteX1" fmla="*/ 371040 w 866775"/>
                <a:gd name="connsiteY1" fmla="*/ 524984 h 838200"/>
                <a:gd name="connsiteX2" fmla="*/ 313668 w 866775"/>
                <a:gd name="connsiteY2" fmla="*/ 453294 h 838200"/>
                <a:gd name="connsiteX3" fmla="*/ 333306 w 866775"/>
                <a:gd name="connsiteY3" fmla="*/ 365864 h 838200"/>
                <a:gd name="connsiteX4" fmla="*/ 390678 w 866775"/>
                <a:gd name="connsiteY4" fmla="*/ 319948 h 838200"/>
                <a:gd name="connsiteX5" fmla="*/ 472025 w 866775"/>
                <a:gd name="connsiteY5" fmla="*/ 319948 h 838200"/>
                <a:gd name="connsiteX6" fmla="*/ 529398 w 866775"/>
                <a:gd name="connsiteY6" fmla="*/ 391638 h 838200"/>
                <a:gd name="connsiteX7" fmla="*/ 509759 w 866775"/>
                <a:gd name="connsiteY7" fmla="*/ 479067 h 838200"/>
                <a:gd name="connsiteX8" fmla="*/ 452386 w 866775"/>
                <a:gd name="connsiteY8" fmla="*/ 524984 h 838200"/>
                <a:gd name="connsiteX9" fmla="*/ 864394 w 866775"/>
                <a:gd name="connsiteY9" fmla="*/ 261145 h 838200"/>
                <a:gd name="connsiteX10" fmla="*/ 864394 w 866775"/>
                <a:gd name="connsiteY10" fmla="*/ 252192 h 838200"/>
                <a:gd name="connsiteX11" fmla="*/ 805591 w 866775"/>
                <a:gd name="connsiteY11" fmla="*/ 193389 h 838200"/>
                <a:gd name="connsiteX12" fmla="*/ 777115 w 866775"/>
                <a:gd name="connsiteY12" fmla="*/ 193389 h 838200"/>
                <a:gd name="connsiteX13" fmla="*/ 719742 w 866775"/>
                <a:gd name="connsiteY13" fmla="*/ 121699 h 838200"/>
                <a:gd name="connsiteX14" fmla="*/ 728927 w 866775"/>
                <a:gd name="connsiteY14" fmla="*/ 80807 h 838200"/>
                <a:gd name="connsiteX15" fmla="*/ 684439 w 866775"/>
                <a:gd name="connsiteY15" fmla="*/ 10548 h 838200"/>
                <a:gd name="connsiteX16" fmla="*/ 675704 w 866775"/>
                <a:gd name="connsiteY16" fmla="*/ 8587 h 838200"/>
                <a:gd name="connsiteX17" fmla="*/ 605444 w 866775"/>
                <a:gd name="connsiteY17" fmla="*/ 53072 h 838200"/>
                <a:gd name="connsiteX18" fmla="*/ 584242 w 866775"/>
                <a:gd name="connsiteY18" fmla="*/ 147473 h 838200"/>
                <a:gd name="connsiteX19" fmla="*/ 526866 w 866775"/>
                <a:gd name="connsiteY19" fmla="*/ 193389 h 838200"/>
                <a:gd name="connsiteX20" fmla="*/ 445523 w 866775"/>
                <a:gd name="connsiteY20" fmla="*/ 193389 h 838200"/>
                <a:gd name="connsiteX21" fmla="*/ 388150 w 866775"/>
                <a:gd name="connsiteY21" fmla="*/ 121699 h 838200"/>
                <a:gd name="connsiteX22" fmla="*/ 397335 w 866775"/>
                <a:gd name="connsiteY22" fmla="*/ 80807 h 838200"/>
                <a:gd name="connsiteX23" fmla="*/ 352847 w 866775"/>
                <a:gd name="connsiteY23" fmla="*/ 10548 h 838200"/>
                <a:gd name="connsiteX24" fmla="*/ 344114 w 866775"/>
                <a:gd name="connsiteY24" fmla="*/ 8587 h 838200"/>
                <a:gd name="connsiteX25" fmla="*/ 273855 w 866775"/>
                <a:gd name="connsiteY25" fmla="*/ 53072 h 838200"/>
                <a:gd name="connsiteX26" fmla="*/ 252650 w 866775"/>
                <a:gd name="connsiteY26" fmla="*/ 147473 h 838200"/>
                <a:gd name="connsiteX27" fmla="*/ 195274 w 866775"/>
                <a:gd name="connsiteY27" fmla="*/ 193389 h 838200"/>
                <a:gd name="connsiteX28" fmla="*/ 97396 w 866775"/>
                <a:gd name="connsiteY28" fmla="*/ 193389 h 838200"/>
                <a:gd name="connsiteX29" fmla="*/ 38594 w 866775"/>
                <a:gd name="connsiteY29" fmla="*/ 252192 h 838200"/>
                <a:gd name="connsiteX30" fmla="*/ 38594 w 866775"/>
                <a:gd name="connsiteY30" fmla="*/ 261145 h 838200"/>
                <a:gd name="connsiteX31" fmla="*/ 97396 w 866775"/>
                <a:gd name="connsiteY31" fmla="*/ 319948 h 838200"/>
                <a:gd name="connsiteX32" fmla="*/ 140430 w 866775"/>
                <a:gd name="connsiteY32" fmla="*/ 319948 h 838200"/>
                <a:gd name="connsiteX33" fmla="*/ 197806 w 866775"/>
                <a:gd name="connsiteY33" fmla="*/ 391638 h 838200"/>
                <a:gd name="connsiteX34" fmla="*/ 178167 w 866775"/>
                <a:gd name="connsiteY34" fmla="*/ 479067 h 838200"/>
                <a:gd name="connsiteX35" fmla="*/ 120794 w 866775"/>
                <a:gd name="connsiteY35" fmla="*/ 524984 h 838200"/>
                <a:gd name="connsiteX36" fmla="*/ 65949 w 866775"/>
                <a:gd name="connsiteY36" fmla="*/ 524984 h 838200"/>
                <a:gd name="connsiteX37" fmla="*/ 7144 w 866775"/>
                <a:gd name="connsiteY37" fmla="*/ 583786 h 838200"/>
                <a:gd name="connsiteX38" fmla="*/ 7144 w 866775"/>
                <a:gd name="connsiteY38" fmla="*/ 592741 h 838200"/>
                <a:gd name="connsiteX39" fmla="*/ 65949 w 866775"/>
                <a:gd name="connsiteY39" fmla="*/ 651543 h 838200"/>
                <a:gd name="connsiteX40" fmla="*/ 65949 w 866775"/>
                <a:gd name="connsiteY40" fmla="*/ 651543 h 838200"/>
                <a:gd name="connsiteX41" fmla="*/ 123322 w 866775"/>
                <a:gd name="connsiteY41" fmla="*/ 723232 h 838200"/>
                <a:gd name="connsiteX42" fmla="*/ 114137 w 866775"/>
                <a:gd name="connsiteY42" fmla="*/ 764124 h 838200"/>
                <a:gd name="connsiteX43" fmla="*/ 158623 w 866775"/>
                <a:gd name="connsiteY43" fmla="*/ 834386 h 838200"/>
                <a:gd name="connsiteX44" fmla="*/ 167358 w 866775"/>
                <a:gd name="connsiteY44" fmla="*/ 836348 h 838200"/>
                <a:gd name="connsiteX45" fmla="*/ 237618 w 866775"/>
                <a:gd name="connsiteY45" fmla="*/ 791863 h 838200"/>
                <a:gd name="connsiteX46" fmla="*/ 258823 w 866775"/>
                <a:gd name="connsiteY46" fmla="*/ 697459 h 838200"/>
                <a:gd name="connsiteX47" fmla="*/ 316196 w 866775"/>
                <a:gd name="connsiteY47" fmla="*/ 651543 h 838200"/>
                <a:gd name="connsiteX48" fmla="*/ 397541 w 866775"/>
                <a:gd name="connsiteY48" fmla="*/ 651543 h 838200"/>
                <a:gd name="connsiteX49" fmla="*/ 454914 w 866775"/>
                <a:gd name="connsiteY49" fmla="*/ 723232 h 838200"/>
                <a:gd name="connsiteX50" fmla="*/ 445729 w 866775"/>
                <a:gd name="connsiteY50" fmla="*/ 764124 h 838200"/>
                <a:gd name="connsiteX51" fmla="*/ 490217 w 866775"/>
                <a:gd name="connsiteY51" fmla="*/ 834386 h 838200"/>
                <a:gd name="connsiteX52" fmla="*/ 498954 w 866775"/>
                <a:gd name="connsiteY52" fmla="*/ 836348 h 838200"/>
                <a:gd name="connsiteX53" fmla="*/ 569213 w 866775"/>
                <a:gd name="connsiteY53" fmla="*/ 791859 h 838200"/>
                <a:gd name="connsiteX54" fmla="*/ 590415 w 866775"/>
                <a:gd name="connsiteY54" fmla="*/ 697459 h 838200"/>
                <a:gd name="connsiteX55" fmla="*/ 647791 w 866775"/>
                <a:gd name="connsiteY55" fmla="*/ 651543 h 838200"/>
                <a:gd name="connsiteX56" fmla="*/ 774142 w 866775"/>
                <a:gd name="connsiteY56" fmla="*/ 651543 h 838200"/>
                <a:gd name="connsiteX57" fmla="*/ 832944 w 866775"/>
                <a:gd name="connsiteY57" fmla="*/ 592741 h 838200"/>
                <a:gd name="connsiteX58" fmla="*/ 832944 w 866775"/>
                <a:gd name="connsiteY58" fmla="*/ 583786 h 838200"/>
                <a:gd name="connsiteX59" fmla="*/ 774142 w 866775"/>
                <a:gd name="connsiteY59" fmla="*/ 524984 h 838200"/>
                <a:gd name="connsiteX60" fmla="*/ 702632 w 866775"/>
                <a:gd name="connsiteY60" fmla="*/ 524984 h 838200"/>
                <a:gd name="connsiteX61" fmla="*/ 645260 w 866775"/>
                <a:gd name="connsiteY61" fmla="*/ 453294 h 838200"/>
                <a:gd name="connsiteX62" fmla="*/ 664898 w 866775"/>
                <a:gd name="connsiteY62" fmla="*/ 365864 h 838200"/>
                <a:gd name="connsiteX63" fmla="*/ 722270 w 866775"/>
                <a:gd name="connsiteY63" fmla="*/ 319948 h 838200"/>
                <a:gd name="connsiteX64" fmla="*/ 805591 w 866775"/>
                <a:gd name="connsiteY64" fmla="*/ 319948 h 838200"/>
                <a:gd name="connsiteX65" fmla="*/ 864394 w 866775"/>
                <a:gd name="connsiteY65" fmla="*/ 261145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866775" h="838200">
                  <a:moveTo>
                    <a:pt x="452386" y="524984"/>
                  </a:moveTo>
                  <a:lnTo>
                    <a:pt x="371040" y="524984"/>
                  </a:lnTo>
                  <a:cubicBezTo>
                    <a:pt x="333366" y="524984"/>
                    <a:pt x="305410" y="490054"/>
                    <a:pt x="313668" y="453294"/>
                  </a:cubicBezTo>
                  <a:lnTo>
                    <a:pt x="333306" y="365864"/>
                  </a:lnTo>
                  <a:cubicBezTo>
                    <a:pt x="339334" y="339023"/>
                    <a:pt x="363168" y="319948"/>
                    <a:pt x="390678" y="319948"/>
                  </a:cubicBezTo>
                  <a:lnTo>
                    <a:pt x="472025" y="319948"/>
                  </a:lnTo>
                  <a:cubicBezTo>
                    <a:pt x="509698" y="319948"/>
                    <a:pt x="537652" y="354881"/>
                    <a:pt x="529398" y="391638"/>
                  </a:cubicBezTo>
                  <a:lnTo>
                    <a:pt x="509759" y="479067"/>
                  </a:lnTo>
                  <a:cubicBezTo>
                    <a:pt x="503732" y="505908"/>
                    <a:pt x="479897" y="524984"/>
                    <a:pt x="452386" y="524984"/>
                  </a:cubicBezTo>
                  <a:moveTo>
                    <a:pt x="864394" y="261145"/>
                  </a:moveTo>
                  <a:lnTo>
                    <a:pt x="864394" y="252192"/>
                  </a:lnTo>
                  <a:cubicBezTo>
                    <a:pt x="864394" y="219716"/>
                    <a:pt x="838067" y="193389"/>
                    <a:pt x="805591" y="193389"/>
                  </a:cubicBezTo>
                  <a:lnTo>
                    <a:pt x="777115" y="193389"/>
                  </a:lnTo>
                  <a:cubicBezTo>
                    <a:pt x="739442" y="193389"/>
                    <a:pt x="711485" y="158458"/>
                    <a:pt x="719742" y="121699"/>
                  </a:cubicBezTo>
                  <a:lnTo>
                    <a:pt x="728927" y="80807"/>
                  </a:lnTo>
                  <a:cubicBezTo>
                    <a:pt x="736043" y="49120"/>
                    <a:pt x="716127" y="17664"/>
                    <a:pt x="684439" y="10548"/>
                  </a:cubicBezTo>
                  <a:lnTo>
                    <a:pt x="675704" y="8587"/>
                  </a:lnTo>
                  <a:cubicBezTo>
                    <a:pt x="644019" y="1468"/>
                    <a:pt x="612563" y="21385"/>
                    <a:pt x="605444" y="53072"/>
                  </a:cubicBezTo>
                  <a:lnTo>
                    <a:pt x="584242" y="147473"/>
                  </a:lnTo>
                  <a:cubicBezTo>
                    <a:pt x="578211" y="174316"/>
                    <a:pt x="554377" y="193389"/>
                    <a:pt x="526866" y="193389"/>
                  </a:cubicBezTo>
                  <a:lnTo>
                    <a:pt x="445523" y="193389"/>
                  </a:lnTo>
                  <a:cubicBezTo>
                    <a:pt x="407850" y="193389"/>
                    <a:pt x="379893" y="158458"/>
                    <a:pt x="388150" y="121699"/>
                  </a:cubicBezTo>
                  <a:lnTo>
                    <a:pt x="397335" y="80807"/>
                  </a:lnTo>
                  <a:cubicBezTo>
                    <a:pt x="404452" y="49120"/>
                    <a:pt x="384535" y="17664"/>
                    <a:pt x="352847" y="10548"/>
                  </a:cubicBezTo>
                  <a:lnTo>
                    <a:pt x="344114" y="8587"/>
                  </a:lnTo>
                  <a:cubicBezTo>
                    <a:pt x="312428" y="1468"/>
                    <a:pt x="280970" y="21385"/>
                    <a:pt x="273855" y="53072"/>
                  </a:cubicBezTo>
                  <a:lnTo>
                    <a:pt x="252650" y="147473"/>
                  </a:lnTo>
                  <a:cubicBezTo>
                    <a:pt x="246619" y="174316"/>
                    <a:pt x="222785" y="193389"/>
                    <a:pt x="195274" y="193389"/>
                  </a:cubicBezTo>
                  <a:lnTo>
                    <a:pt x="97396" y="193389"/>
                  </a:lnTo>
                  <a:cubicBezTo>
                    <a:pt x="64921" y="193389"/>
                    <a:pt x="38594" y="219716"/>
                    <a:pt x="38594" y="252192"/>
                  </a:cubicBezTo>
                  <a:lnTo>
                    <a:pt x="38594" y="261145"/>
                  </a:lnTo>
                  <a:cubicBezTo>
                    <a:pt x="38594" y="293621"/>
                    <a:pt x="64921" y="319948"/>
                    <a:pt x="97396" y="319948"/>
                  </a:cubicBezTo>
                  <a:lnTo>
                    <a:pt x="140430" y="319948"/>
                  </a:lnTo>
                  <a:cubicBezTo>
                    <a:pt x="178106" y="319948"/>
                    <a:pt x="206060" y="354881"/>
                    <a:pt x="197806" y="391638"/>
                  </a:cubicBezTo>
                  <a:lnTo>
                    <a:pt x="178167" y="479067"/>
                  </a:lnTo>
                  <a:cubicBezTo>
                    <a:pt x="172136" y="505911"/>
                    <a:pt x="148301" y="524984"/>
                    <a:pt x="120794" y="524984"/>
                  </a:cubicBezTo>
                  <a:lnTo>
                    <a:pt x="65949" y="524984"/>
                  </a:lnTo>
                  <a:cubicBezTo>
                    <a:pt x="33471" y="524984"/>
                    <a:pt x="7144" y="551311"/>
                    <a:pt x="7144" y="583786"/>
                  </a:cubicBezTo>
                  <a:lnTo>
                    <a:pt x="7144" y="592741"/>
                  </a:lnTo>
                  <a:cubicBezTo>
                    <a:pt x="7144" y="625215"/>
                    <a:pt x="33471" y="651543"/>
                    <a:pt x="65949" y="651543"/>
                  </a:cubicBezTo>
                  <a:lnTo>
                    <a:pt x="65949" y="651543"/>
                  </a:lnTo>
                  <a:cubicBezTo>
                    <a:pt x="103623" y="651543"/>
                    <a:pt x="131577" y="686473"/>
                    <a:pt x="123322" y="723232"/>
                  </a:cubicBezTo>
                  <a:lnTo>
                    <a:pt x="114137" y="764124"/>
                  </a:lnTo>
                  <a:cubicBezTo>
                    <a:pt x="107018" y="795811"/>
                    <a:pt x="126935" y="827267"/>
                    <a:pt x="158623" y="834386"/>
                  </a:cubicBezTo>
                  <a:lnTo>
                    <a:pt x="167358" y="836348"/>
                  </a:lnTo>
                  <a:cubicBezTo>
                    <a:pt x="199046" y="843464"/>
                    <a:pt x="230502" y="823547"/>
                    <a:pt x="237618" y="791863"/>
                  </a:cubicBezTo>
                  <a:lnTo>
                    <a:pt x="258823" y="697459"/>
                  </a:lnTo>
                  <a:cubicBezTo>
                    <a:pt x="264853" y="670615"/>
                    <a:pt x="288685" y="651543"/>
                    <a:pt x="316196" y="651543"/>
                  </a:cubicBezTo>
                  <a:lnTo>
                    <a:pt x="397541" y="651543"/>
                  </a:lnTo>
                  <a:cubicBezTo>
                    <a:pt x="435215" y="651543"/>
                    <a:pt x="463172" y="686473"/>
                    <a:pt x="454914" y="723232"/>
                  </a:cubicBezTo>
                  <a:lnTo>
                    <a:pt x="445729" y="764124"/>
                  </a:lnTo>
                  <a:cubicBezTo>
                    <a:pt x="438613" y="795811"/>
                    <a:pt x="458531" y="827267"/>
                    <a:pt x="490217" y="834386"/>
                  </a:cubicBezTo>
                  <a:lnTo>
                    <a:pt x="498954" y="836348"/>
                  </a:lnTo>
                  <a:cubicBezTo>
                    <a:pt x="530638" y="843464"/>
                    <a:pt x="562094" y="823547"/>
                    <a:pt x="569213" y="791859"/>
                  </a:cubicBezTo>
                  <a:lnTo>
                    <a:pt x="590415" y="697459"/>
                  </a:lnTo>
                  <a:cubicBezTo>
                    <a:pt x="596445" y="670619"/>
                    <a:pt x="620279" y="651543"/>
                    <a:pt x="647791" y="651543"/>
                  </a:cubicBezTo>
                  <a:lnTo>
                    <a:pt x="774142" y="651543"/>
                  </a:lnTo>
                  <a:cubicBezTo>
                    <a:pt x="806619" y="651543"/>
                    <a:pt x="832944" y="625215"/>
                    <a:pt x="832944" y="592741"/>
                  </a:cubicBezTo>
                  <a:lnTo>
                    <a:pt x="832944" y="583786"/>
                  </a:lnTo>
                  <a:cubicBezTo>
                    <a:pt x="832944" y="551311"/>
                    <a:pt x="806619" y="524984"/>
                    <a:pt x="774142" y="524984"/>
                  </a:cubicBezTo>
                  <a:lnTo>
                    <a:pt x="702632" y="524984"/>
                  </a:lnTo>
                  <a:cubicBezTo>
                    <a:pt x="664958" y="524984"/>
                    <a:pt x="637004" y="490054"/>
                    <a:pt x="645260" y="453294"/>
                  </a:cubicBezTo>
                  <a:lnTo>
                    <a:pt x="664898" y="365864"/>
                  </a:lnTo>
                  <a:cubicBezTo>
                    <a:pt x="670926" y="339023"/>
                    <a:pt x="694760" y="319948"/>
                    <a:pt x="722270" y="319948"/>
                  </a:cubicBezTo>
                  <a:lnTo>
                    <a:pt x="805591" y="319948"/>
                  </a:lnTo>
                  <a:cubicBezTo>
                    <a:pt x="838067" y="319948"/>
                    <a:pt x="864394" y="293621"/>
                    <a:pt x="864394" y="261145"/>
                  </a:cubicBezTo>
                </a:path>
              </a:pathLst>
            </a:custGeom>
            <a:solidFill>
              <a:schemeClr val="accent3"/>
            </a:solidFill>
            <a:ln w="7937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Tree>
    <p:extLst>
      <p:ext uri="{BB962C8B-B14F-4D97-AF65-F5344CB8AC3E}">
        <p14:creationId xmlns:p14="http://schemas.microsoft.com/office/powerpoint/2010/main" val="2642118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17DCE9-08CA-4A47-8833-476BCB093724}"/>
              </a:ext>
            </a:extLst>
          </p:cNvPr>
          <p:cNvSpPr>
            <a:spLocks noGrp="1"/>
          </p:cNvSpPr>
          <p:nvPr>
            <p:ph idx="1"/>
          </p:nvPr>
        </p:nvSpPr>
        <p:spPr>
          <a:xfrm>
            <a:off x="1534696" y="816746"/>
            <a:ext cx="9520158" cy="4649599"/>
          </a:xfrm>
        </p:spPr>
        <p:txBody>
          <a:bodyPr/>
          <a:lstStyle/>
          <a:p>
            <a:r>
              <a:rPr lang="en-US" sz="2000" b="0" i="0" u="none" strike="noStrike" baseline="0" dirty="0">
                <a:latin typeface="Palatino Linotype (Body)"/>
              </a:rPr>
              <a:t>Twitter is a 'microblogging' system that allows you to send and receive short posts called tweets</a:t>
            </a:r>
            <a:r>
              <a:rPr lang="en-US" dirty="0">
                <a:latin typeface="Palatino Linotype (Body)"/>
              </a:rPr>
              <a:t> and </a:t>
            </a:r>
            <a:r>
              <a:rPr lang="en-US" sz="2000" b="0" i="0" u="none" strike="noStrike" baseline="0" dirty="0">
                <a:latin typeface="Palatino Linotype (Body)"/>
              </a:rPr>
              <a:t>these </a:t>
            </a:r>
            <a:r>
              <a:rPr lang="en-US" dirty="0">
                <a:latin typeface="Palatino Linotype (Body)"/>
              </a:rPr>
              <a:t>t</a:t>
            </a:r>
            <a:r>
              <a:rPr lang="en-US" sz="2000" b="0" i="0" u="none" strike="noStrike" baseline="0" dirty="0">
                <a:latin typeface="Palatino Linotype (Body)"/>
              </a:rPr>
              <a:t>weets has 280 character limit.</a:t>
            </a:r>
          </a:p>
          <a:p>
            <a:pPr algn="l"/>
            <a:r>
              <a:rPr lang="en-US" b="0" i="0" dirty="0">
                <a:solidFill>
                  <a:srgbClr val="202124"/>
                </a:solidFill>
                <a:effectLst/>
                <a:latin typeface="Palatino Linotype (Body)"/>
              </a:rPr>
              <a:t>Twitter provide a lot of meta-data, which can help in providing information such as location, time-stamps, and popular trends, etc.</a:t>
            </a:r>
          </a:p>
          <a:p>
            <a:pPr algn="l"/>
            <a:r>
              <a:rPr lang="en-US" b="0" i="0" dirty="0">
                <a:solidFill>
                  <a:srgbClr val="202124"/>
                </a:solidFill>
                <a:effectLst/>
                <a:latin typeface="Palatino Linotype (Body)"/>
              </a:rPr>
              <a:t>Twitter provides an application programming interface (API),which allows developers to programmatically access the public data streams as well as many features of the service.</a:t>
            </a:r>
            <a:endParaRPr lang="en-IN" dirty="0">
              <a:latin typeface="Palatino Linotype (Body)"/>
            </a:endParaRPr>
          </a:p>
        </p:txBody>
      </p:sp>
      <p:sp>
        <p:nvSpPr>
          <p:cNvPr id="4" name="Twitter Icon" descr="Twitter Icon">
            <a:extLst>
              <a:ext uri="{FF2B5EF4-FFF2-40B4-BE49-F238E27FC236}">
                <a16:creationId xmlns:a16="http://schemas.microsoft.com/office/drawing/2014/main" id="{655F9145-3F7D-4DA9-8F58-7A505FB68908}"/>
              </a:ext>
            </a:extLst>
          </p:cNvPr>
          <p:cNvSpPr>
            <a:spLocks/>
          </p:cNvSpPr>
          <p:nvPr/>
        </p:nvSpPr>
        <p:spPr bwMode="auto">
          <a:xfrm>
            <a:off x="458813" y="489562"/>
            <a:ext cx="908348" cy="753312"/>
          </a:xfrm>
          <a:custGeom>
            <a:avLst/>
            <a:gdLst>
              <a:gd name="T0" fmla="*/ 686 w 686"/>
              <a:gd name="T1" fmla="*/ 66 h 558"/>
              <a:gd name="T2" fmla="*/ 605 w 686"/>
              <a:gd name="T3" fmla="*/ 89 h 558"/>
              <a:gd name="T4" fmla="*/ 667 w 686"/>
              <a:gd name="T5" fmla="*/ 11 h 558"/>
              <a:gd name="T6" fmla="*/ 578 w 686"/>
              <a:gd name="T7" fmla="*/ 45 h 558"/>
              <a:gd name="T8" fmla="*/ 475 w 686"/>
              <a:gd name="T9" fmla="*/ 0 h 558"/>
              <a:gd name="T10" fmla="*/ 334 w 686"/>
              <a:gd name="T11" fmla="*/ 141 h 558"/>
              <a:gd name="T12" fmla="*/ 338 w 686"/>
              <a:gd name="T13" fmla="*/ 173 h 558"/>
              <a:gd name="T14" fmla="*/ 48 w 686"/>
              <a:gd name="T15" fmla="*/ 26 h 558"/>
              <a:gd name="T16" fmla="*/ 29 w 686"/>
              <a:gd name="T17" fmla="*/ 97 h 558"/>
              <a:gd name="T18" fmla="*/ 91 w 686"/>
              <a:gd name="T19" fmla="*/ 214 h 558"/>
              <a:gd name="T20" fmla="*/ 28 w 686"/>
              <a:gd name="T21" fmla="*/ 197 h 558"/>
              <a:gd name="T22" fmla="*/ 28 w 686"/>
              <a:gd name="T23" fmla="*/ 198 h 558"/>
              <a:gd name="T24" fmla="*/ 140 w 686"/>
              <a:gd name="T25" fmla="*/ 336 h 558"/>
              <a:gd name="T26" fmla="*/ 103 w 686"/>
              <a:gd name="T27" fmla="*/ 341 h 558"/>
              <a:gd name="T28" fmla="*/ 77 w 686"/>
              <a:gd name="T29" fmla="*/ 339 h 558"/>
              <a:gd name="T30" fmla="*/ 208 w 686"/>
              <a:gd name="T31" fmla="*/ 436 h 558"/>
              <a:gd name="T32" fmla="*/ 34 w 686"/>
              <a:gd name="T33" fmla="*/ 497 h 558"/>
              <a:gd name="T34" fmla="*/ 0 w 686"/>
              <a:gd name="T35" fmla="*/ 495 h 558"/>
              <a:gd name="T36" fmla="*/ 216 w 686"/>
              <a:gd name="T37" fmla="*/ 558 h 558"/>
              <a:gd name="T38" fmla="*/ 616 w 686"/>
              <a:gd name="T39" fmla="*/ 158 h 558"/>
              <a:gd name="T40" fmla="*/ 616 w 686"/>
              <a:gd name="T41" fmla="*/ 139 h 558"/>
              <a:gd name="T42" fmla="*/ 686 w 686"/>
              <a:gd name="T43" fmla="*/ 6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6" h="558">
                <a:moveTo>
                  <a:pt x="686" y="66"/>
                </a:moveTo>
                <a:cubicBezTo>
                  <a:pt x="661" y="78"/>
                  <a:pt x="634" y="85"/>
                  <a:pt x="605" y="89"/>
                </a:cubicBezTo>
                <a:cubicBezTo>
                  <a:pt x="634" y="71"/>
                  <a:pt x="657" y="44"/>
                  <a:pt x="667" y="11"/>
                </a:cubicBezTo>
                <a:cubicBezTo>
                  <a:pt x="640" y="27"/>
                  <a:pt x="610" y="39"/>
                  <a:pt x="578" y="45"/>
                </a:cubicBezTo>
                <a:cubicBezTo>
                  <a:pt x="552" y="18"/>
                  <a:pt x="515" y="0"/>
                  <a:pt x="475" y="0"/>
                </a:cubicBezTo>
                <a:cubicBezTo>
                  <a:pt x="397" y="0"/>
                  <a:pt x="334" y="64"/>
                  <a:pt x="334" y="141"/>
                </a:cubicBezTo>
                <a:cubicBezTo>
                  <a:pt x="334" y="152"/>
                  <a:pt x="335" y="163"/>
                  <a:pt x="338" y="173"/>
                </a:cubicBezTo>
                <a:cubicBezTo>
                  <a:pt x="221" y="167"/>
                  <a:pt x="117" y="111"/>
                  <a:pt x="48" y="26"/>
                </a:cubicBezTo>
                <a:cubicBezTo>
                  <a:pt x="36" y="47"/>
                  <a:pt x="29" y="71"/>
                  <a:pt x="29" y="97"/>
                </a:cubicBezTo>
                <a:cubicBezTo>
                  <a:pt x="29" y="146"/>
                  <a:pt x="54" y="189"/>
                  <a:pt x="91" y="214"/>
                </a:cubicBezTo>
                <a:cubicBezTo>
                  <a:pt x="68" y="213"/>
                  <a:pt x="47" y="207"/>
                  <a:pt x="28" y="197"/>
                </a:cubicBezTo>
                <a:cubicBezTo>
                  <a:pt x="28" y="197"/>
                  <a:pt x="28" y="198"/>
                  <a:pt x="28" y="198"/>
                </a:cubicBezTo>
                <a:cubicBezTo>
                  <a:pt x="28" y="267"/>
                  <a:pt x="76" y="323"/>
                  <a:pt x="140" y="336"/>
                </a:cubicBezTo>
                <a:cubicBezTo>
                  <a:pt x="129" y="340"/>
                  <a:pt x="116" y="341"/>
                  <a:pt x="103" y="341"/>
                </a:cubicBezTo>
                <a:cubicBezTo>
                  <a:pt x="94" y="341"/>
                  <a:pt x="85" y="340"/>
                  <a:pt x="77" y="339"/>
                </a:cubicBezTo>
                <a:cubicBezTo>
                  <a:pt x="95" y="395"/>
                  <a:pt x="147" y="435"/>
                  <a:pt x="208" y="436"/>
                </a:cubicBezTo>
                <a:cubicBezTo>
                  <a:pt x="160" y="474"/>
                  <a:pt x="100" y="497"/>
                  <a:pt x="34" y="497"/>
                </a:cubicBezTo>
                <a:cubicBezTo>
                  <a:pt x="22" y="497"/>
                  <a:pt x="11" y="496"/>
                  <a:pt x="0" y="495"/>
                </a:cubicBezTo>
                <a:cubicBezTo>
                  <a:pt x="62" y="535"/>
                  <a:pt x="136" y="558"/>
                  <a:pt x="216" y="558"/>
                </a:cubicBezTo>
                <a:cubicBezTo>
                  <a:pt x="475" y="558"/>
                  <a:pt x="616" y="344"/>
                  <a:pt x="616" y="158"/>
                </a:cubicBezTo>
                <a:cubicBezTo>
                  <a:pt x="616" y="151"/>
                  <a:pt x="616" y="145"/>
                  <a:pt x="616" y="139"/>
                </a:cubicBezTo>
                <a:cubicBezTo>
                  <a:pt x="643" y="119"/>
                  <a:pt x="667" y="95"/>
                  <a:pt x="686" y="66"/>
                </a:cubicBezTo>
                <a:close/>
              </a:path>
            </a:pathLst>
          </a:custGeom>
          <a:solidFill>
            <a:srgbClr val="2AA9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155395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F6BE2-5A4D-468A-BAEB-6634A122B5F5}"/>
              </a:ext>
            </a:extLst>
          </p:cNvPr>
          <p:cNvSpPr>
            <a:spLocks noGrp="1"/>
          </p:cNvSpPr>
          <p:nvPr>
            <p:ph type="title"/>
          </p:nvPr>
        </p:nvSpPr>
        <p:spPr>
          <a:xfrm>
            <a:off x="1534696" y="781742"/>
            <a:ext cx="9520158" cy="610880"/>
          </a:xfrm>
        </p:spPr>
        <p:txBody>
          <a:bodyPr/>
          <a:lstStyle/>
          <a:p>
            <a:r>
              <a:rPr lang="en-US" dirty="0"/>
              <a:t>     </a:t>
            </a:r>
            <a:r>
              <a:rPr lang="en-US" b="1" dirty="0"/>
              <a:t>Application of Event Detection</a:t>
            </a:r>
            <a:endParaRPr lang="en-IN" b="1" dirty="0"/>
          </a:p>
        </p:txBody>
      </p:sp>
      <p:sp>
        <p:nvSpPr>
          <p:cNvPr id="3" name="Content Placeholder 2">
            <a:extLst>
              <a:ext uri="{FF2B5EF4-FFF2-40B4-BE49-F238E27FC236}">
                <a16:creationId xmlns:a16="http://schemas.microsoft.com/office/drawing/2014/main" id="{BA176255-B45B-4628-96E0-B4F510663908}"/>
              </a:ext>
            </a:extLst>
          </p:cNvPr>
          <p:cNvSpPr>
            <a:spLocks noGrp="1"/>
          </p:cNvSpPr>
          <p:nvPr>
            <p:ph idx="1"/>
          </p:nvPr>
        </p:nvSpPr>
        <p:spPr>
          <a:xfrm>
            <a:off x="1534696" y="1657887"/>
            <a:ext cx="9520158" cy="3808458"/>
          </a:xfrm>
        </p:spPr>
        <p:txBody>
          <a:bodyPr>
            <a:normAutofit/>
          </a:bodyPr>
          <a:lstStyle/>
          <a:p>
            <a:pPr algn="l"/>
            <a:r>
              <a:rPr lang="en-IN" sz="2000" b="0" i="0" u="none" strike="noStrike" baseline="0" dirty="0">
                <a:latin typeface="Palatino Linotype (Body)"/>
              </a:rPr>
              <a:t>Health Monitoring and Management.</a:t>
            </a:r>
          </a:p>
          <a:p>
            <a:pPr algn="l"/>
            <a:r>
              <a:rPr lang="en-IN" sz="2000" b="0" i="0" u="none" strike="noStrike" baseline="0" dirty="0">
                <a:latin typeface="Palatino Linotype (Body)"/>
              </a:rPr>
              <a:t>Environmental Monitoring and Prediction.</a:t>
            </a:r>
            <a:endParaRPr lang="en-IN" sz="2000" dirty="0">
              <a:latin typeface="Palatino Linotype (Body)"/>
            </a:endParaRPr>
          </a:p>
          <a:p>
            <a:pPr algn="l"/>
            <a:r>
              <a:rPr lang="en-IN" sz="2000" b="0" i="0" u="none" strike="noStrike" baseline="0" dirty="0">
                <a:latin typeface="Palatino Linotype (Body)"/>
              </a:rPr>
              <a:t>Safety and Security.</a:t>
            </a:r>
          </a:p>
          <a:p>
            <a:pPr algn="l"/>
            <a:r>
              <a:rPr lang="en-IN" sz="2000" b="0" i="0" u="none" strike="noStrike" baseline="0" dirty="0">
                <a:latin typeface="Palatino Linotype (Body)"/>
              </a:rPr>
              <a:t>Business Process Optimization</a:t>
            </a:r>
            <a:r>
              <a:rPr lang="en-IN" sz="2000" dirty="0">
                <a:latin typeface="Palatino Linotype (Body)"/>
              </a:rPr>
              <a:t>.</a:t>
            </a:r>
            <a:endParaRPr lang="en-US" sz="2000" b="0" i="0" u="none" strike="noStrike" baseline="0" dirty="0">
              <a:latin typeface="Palatino Linotype (Body)"/>
            </a:endParaRPr>
          </a:p>
          <a:p>
            <a:endParaRPr lang="en-IN" dirty="0"/>
          </a:p>
        </p:txBody>
      </p:sp>
      <p:sp>
        <p:nvSpPr>
          <p:cNvPr id="4" name="Twitter Icon" descr="Twitter Icon">
            <a:extLst>
              <a:ext uri="{FF2B5EF4-FFF2-40B4-BE49-F238E27FC236}">
                <a16:creationId xmlns:a16="http://schemas.microsoft.com/office/drawing/2014/main" id="{4FF90CC0-392D-4D87-A40D-0BC510D3C4AD}"/>
              </a:ext>
            </a:extLst>
          </p:cNvPr>
          <p:cNvSpPr>
            <a:spLocks/>
          </p:cNvSpPr>
          <p:nvPr/>
        </p:nvSpPr>
        <p:spPr bwMode="auto">
          <a:xfrm>
            <a:off x="458813" y="489562"/>
            <a:ext cx="908348" cy="753312"/>
          </a:xfrm>
          <a:custGeom>
            <a:avLst/>
            <a:gdLst>
              <a:gd name="T0" fmla="*/ 686 w 686"/>
              <a:gd name="T1" fmla="*/ 66 h 558"/>
              <a:gd name="T2" fmla="*/ 605 w 686"/>
              <a:gd name="T3" fmla="*/ 89 h 558"/>
              <a:gd name="T4" fmla="*/ 667 w 686"/>
              <a:gd name="T5" fmla="*/ 11 h 558"/>
              <a:gd name="T6" fmla="*/ 578 w 686"/>
              <a:gd name="T7" fmla="*/ 45 h 558"/>
              <a:gd name="T8" fmla="*/ 475 w 686"/>
              <a:gd name="T9" fmla="*/ 0 h 558"/>
              <a:gd name="T10" fmla="*/ 334 w 686"/>
              <a:gd name="T11" fmla="*/ 141 h 558"/>
              <a:gd name="T12" fmla="*/ 338 w 686"/>
              <a:gd name="T13" fmla="*/ 173 h 558"/>
              <a:gd name="T14" fmla="*/ 48 w 686"/>
              <a:gd name="T15" fmla="*/ 26 h 558"/>
              <a:gd name="T16" fmla="*/ 29 w 686"/>
              <a:gd name="T17" fmla="*/ 97 h 558"/>
              <a:gd name="T18" fmla="*/ 91 w 686"/>
              <a:gd name="T19" fmla="*/ 214 h 558"/>
              <a:gd name="T20" fmla="*/ 28 w 686"/>
              <a:gd name="T21" fmla="*/ 197 h 558"/>
              <a:gd name="T22" fmla="*/ 28 w 686"/>
              <a:gd name="T23" fmla="*/ 198 h 558"/>
              <a:gd name="T24" fmla="*/ 140 w 686"/>
              <a:gd name="T25" fmla="*/ 336 h 558"/>
              <a:gd name="T26" fmla="*/ 103 w 686"/>
              <a:gd name="T27" fmla="*/ 341 h 558"/>
              <a:gd name="T28" fmla="*/ 77 w 686"/>
              <a:gd name="T29" fmla="*/ 339 h 558"/>
              <a:gd name="T30" fmla="*/ 208 w 686"/>
              <a:gd name="T31" fmla="*/ 436 h 558"/>
              <a:gd name="T32" fmla="*/ 34 w 686"/>
              <a:gd name="T33" fmla="*/ 497 h 558"/>
              <a:gd name="T34" fmla="*/ 0 w 686"/>
              <a:gd name="T35" fmla="*/ 495 h 558"/>
              <a:gd name="T36" fmla="*/ 216 w 686"/>
              <a:gd name="T37" fmla="*/ 558 h 558"/>
              <a:gd name="T38" fmla="*/ 616 w 686"/>
              <a:gd name="T39" fmla="*/ 158 h 558"/>
              <a:gd name="T40" fmla="*/ 616 w 686"/>
              <a:gd name="T41" fmla="*/ 139 h 558"/>
              <a:gd name="T42" fmla="*/ 686 w 686"/>
              <a:gd name="T43" fmla="*/ 6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6" h="558">
                <a:moveTo>
                  <a:pt x="686" y="66"/>
                </a:moveTo>
                <a:cubicBezTo>
                  <a:pt x="661" y="78"/>
                  <a:pt x="634" y="85"/>
                  <a:pt x="605" y="89"/>
                </a:cubicBezTo>
                <a:cubicBezTo>
                  <a:pt x="634" y="71"/>
                  <a:pt x="657" y="44"/>
                  <a:pt x="667" y="11"/>
                </a:cubicBezTo>
                <a:cubicBezTo>
                  <a:pt x="640" y="27"/>
                  <a:pt x="610" y="39"/>
                  <a:pt x="578" y="45"/>
                </a:cubicBezTo>
                <a:cubicBezTo>
                  <a:pt x="552" y="18"/>
                  <a:pt x="515" y="0"/>
                  <a:pt x="475" y="0"/>
                </a:cubicBezTo>
                <a:cubicBezTo>
                  <a:pt x="397" y="0"/>
                  <a:pt x="334" y="64"/>
                  <a:pt x="334" y="141"/>
                </a:cubicBezTo>
                <a:cubicBezTo>
                  <a:pt x="334" y="152"/>
                  <a:pt x="335" y="163"/>
                  <a:pt x="338" y="173"/>
                </a:cubicBezTo>
                <a:cubicBezTo>
                  <a:pt x="221" y="167"/>
                  <a:pt x="117" y="111"/>
                  <a:pt x="48" y="26"/>
                </a:cubicBezTo>
                <a:cubicBezTo>
                  <a:pt x="36" y="47"/>
                  <a:pt x="29" y="71"/>
                  <a:pt x="29" y="97"/>
                </a:cubicBezTo>
                <a:cubicBezTo>
                  <a:pt x="29" y="146"/>
                  <a:pt x="54" y="189"/>
                  <a:pt x="91" y="214"/>
                </a:cubicBezTo>
                <a:cubicBezTo>
                  <a:pt x="68" y="213"/>
                  <a:pt x="47" y="207"/>
                  <a:pt x="28" y="197"/>
                </a:cubicBezTo>
                <a:cubicBezTo>
                  <a:pt x="28" y="197"/>
                  <a:pt x="28" y="198"/>
                  <a:pt x="28" y="198"/>
                </a:cubicBezTo>
                <a:cubicBezTo>
                  <a:pt x="28" y="267"/>
                  <a:pt x="76" y="323"/>
                  <a:pt x="140" y="336"/>
                </a:cubicBezTo>
                <a:cubicBezTo>
                  <a:pt x="129" y="340"/>
                  <a:pt x="116" y="341"/>
                  <a:pt x="103" y="341"/>
                </a:cubicBezTo>
                <a:cubicBezTo>
                  <a:pt x="94" y="341"/>
                  <a:pt x="85" y="340"/>
                  <a:pt x="77" y="339"/>
                </a:cubicBezTo>
                <a:cubicBezTo>
                  <a:pt x="95" y="395"/>
                  <a:pt x="147" y="435"/>
                  <a:pt x="208" y="436"/>
                </a:cubicBezTo>
                <a:cubicBezTo>
                  <a:pt x="160" y="474"/>
                  <a:pt x="100" y="497"/>
                  <a:pt x="34" y="497"/>
                </a:cubicBezTo>
                <a:cubicBezTo>
                  <a:pt x="22" y="497"/>
                  <a:pt x="11" y="496"/>
                  <a:pt x="0" y="495"/>
                </a:cubicBezTo>
                <a:cubicBezTo>
                  <a:pt x="62" y="535"/>
                  <a:pt x="136" y="558"/>
                  <a:pt x="216" y="558"/>
                </a:cubicBezTo>
                <a:cubicBezTo>
                  <a:pt x="475" y="558"/>
                  <a:pt x="616" y="344"/>
                  <a:pt x="616" y="158"/>
                </a:cubicBezTo>
                <a:cubicBezTo>
                  <a:pt x="616" y="151"/>
                  <a:pt x="616" y="145"/>
                  <a:pt x="616" y="139"/>
                </a:cubicBezTo>
                <a:cubicBezTo>
                  <a:pt x="643" y="119"/>
                  <a:pt x="667" y="95"/>
                  <a:pt x="686" y="66"/>
                </a:cubicBezTo>
                <a:close/>
              </a:path>
            </a:pathLst>
          </a:custGeom>
          <a:solidFill>
            <a:srgbClr val="2AA9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 name="Group 4" descr="hashtag icon inside chat bubble">
            <a:extLst>
              <a:ext uri="{FF2B5EF4-FFF2-40B4-BE49-F238E27FC236}">
                <a16:creationId xmlns:a16="http://schemas.microsoft.com/office/drawing/2014/main" id="{43F4DC47-BF80-452C-84D8-4F3C114EDF36}"/>
              </a:ext>
            </a:extLst>
          </p:cNvPr>
          <p:cNvGrpSpPr/>
          <p:nvPr/>
        </p:nvGrpSpPr>
        <p:grpSpPr>
          <a:xfrm>
            <a:off x="1534696" y="781742"/>
            <a:ext cx="582930" cy="582295"/>
            <a:chOff x="0" y="0"/>
            <a:chExt cx="2806873" cy="2806873"/>
          </a:xfrm>
        </p:grpSpPr>
        <p:sp>
          <p:nvSpPr>
            <p:cNvPr id="6" name="Freeform: Shape 5">
              <a:extLst>
                <a:ext uri="{FF2B5EF4-FFF2-40B4-BE49-F238E27FC236}">
                  <a16:creationId xmlns:a16="http://schemas.microsoft.com/office/drawing/2014/main" id="{31252B37-64F1-42B5-AB0C-969D960F5564}"/>
                </a:ext>
              </a:extLst>
            </p:cNvPr>
            <p:cNvSpPr/>
            <p:nvPr/>
          </p:nvSpPr>
          <p:spPr>
            <a:xfrm rot="2700000">
              <a:off x="0" y="0"/>
              <a:ext cx="2806873" cy="2806873"/>
            </a:xfrm>
            <a:custGeom>
              <a:avLst/>
              <a:gdLst>
                <a:gd name="connsiteX0" fmla="*/ 107372 w 2806873"/>
                <a:gd name="connsiteY0" fmla="*/ 1144218 h 2806873"/>
                <a:gd name="connsiteX1" fmla="*/ 1144217 w 2806873"/>
                <a:gd name="connsiteY1" fmla="*/ 107372 h 2806873"/>
                <a:gd name="connsiteX2" fmla="*/ 1662655 w 2806873"/>
                <a:gd name="connsiteY2" fmla="*/ 107372 h 2806873"/>
                <a:gd name="connsiteX3" fmla="*/ 2699501 w 2806873"/>
                <a:gd name="connsiteY3" fmla="*/ 1144218 h 2806873"/>
                <a:gd name="connsiteX4" fmla="*/ 2699501 w 2806873"/>
                <a:gd name="connsiteY4" fmla="*/ 1662656 h 2806873"/>
                <a:gd name="connsiteX5" fmla="*/ 2188970 w 2806873"/>
                <a:gd name="connsiteY5" fmla="*/ 2173187 h 2806873"/>
                <a:gd name="connsiteX6" fmla="*/ 2188970 w 2806873"/>
                <a:gd name="connsiteY6" fmla="*/ 2521352 h 2806873"/>
                <a:gd name="connsiteX7" fmla="*/ 2083578 w 2806873"/>
                <a:gd name="connsiteY7" fmla="*/ 2626744 h 2806873"/>
                <a:gd name="connsiteX8" fmla="*/ 1735413 w 2806873"/>
                <a:gd name="connsiteY8" fmla="*/ 2626744 h 2806873"/>
                <a:gd name="connsiteX9" fmla="*/ 1662655 w 2806873"/>
                <a:gd name="connsiteY9" fmla="*/ 2699501 h 2806873"/>
                <a:gd name="connsiteX10" fmla="*/ 1144217 w 2806873"/>
                <a:gd name="connsiteY10" fmla="*/ 2699501 h 2806873"/>
                <a:gd name="connsiteX11" fmla="*/ 107372 w 2806873"/>
                <a:gd name="connsiteY11" fmla="*/ 1662656 h 2806873"/>
                <a:gd name="connsiteX12" fmla="*/ 107372 w 2806873"/>
                <a:gd name="connsiteY12" fmla="*/ 1144218 h 2806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6873" h="2806873">
                  <a:moveTo>
                    <a:pt x="107372" y="1144218"/>
                  </a:moveTo>
                  <a:lnTo>
                    <a:pt x="1144217" y="107372"/>
                  </a:lnTo>
                  <a:cubicBezTo>
                    <a:pt x="1287380" y="-35791"/>
                    <a:pt x="1519492" y="-35791"/>
                    <a:pt x="1662655" y="107372"/>
                  </a:cubicBezTo>
                  <a:lnTo>
                    <a:pt x="2699501" y="1144218"/>
                  </a:lnTo>
                  <a:cubicBezTo>
                    <a:pt x="2842664" y="1287381"/>
                    <a:pt x="2842664" y="1519493"/>
                    <a:pt x="2699501" y="1662656"/>
                  </a:cubicBezTo>
                  <a:lnTo>
                    <a:pt x="2188970" y="2173187"/>
                  </a:lnTo>
                  <a:lnTo>
                    <a:pt x="2188970" y="2521352"/>
                  </a:lnTo>
                  <a:cubicBezTo>
                    <a:pt x="2188970" y="2579558"/>
                    <a:pt x="2141784" y="2626744"/>
                    <a:pt x="2083578" y="2626744"/>
                  </a:cubicBezTo>
                  <a:lnTo>
                    <a:pt x="1735413" y="2626744"/>
                  </a:lnTo>
                  <a:lnTo>
                    <a:pt x="1662655" y="2699501"/>
                  </a:lnTo>
                  <a:cubicBezTo>
                    <a:pt x="1519492" y="2842664"/>
                    <a:pt x="1287380" y="2842664"/>
                    <a:pt x="1144217" y="2699501"/>
                  </a:cubicBezTo>
                  <a:lnTo>
                    <a:pt x="107372" y="1662656"/>
                  </a:lnTo>
                  <a:cubicBezTo>
                    <a:pt x="-35791" y="1519493"/>
                    <a:pt x="-35791" y="1287381"/>
                    <a:pt x="107372" y="1144218"/>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7" name="Graphic 7">
              <a:extLst>
                <a:ext uri="{FF2B5EF4-FFF2-40B4-BE49-F238E27FC236}">
                  <a16:creationId xmlns:a16="http://schemas.microsoft.com/office/drawing/2014/main" id="{07140002-527F-4BFC-A683-B5F331ADA3F3}"/>
                </a:ext>
              </a:extLst>
            </p:cNvPr>
            <p:cNvSpPr/>
            <p:nvPr/>
          </p:nvSpPr>
          <p:spPr>
            <a:xfrm>
              <a:off x="836072" y="834052"/>
              <a:ext cx="1205615" cy="1165141"/>
            </a:xfrm>
            <a:custGeom>
              <a:avLst/>
              <a:gdLst>
                <a:gd name="connsiteX0" fmla="*/ 452386 w 866775"/>
                <a:gd name="connsiteY0" fmla="*/ 524984 h 838200"/>
                <a:gd name="connsiteX1" fmla="*/ 371040 w 866775"/>
                <a:gd name="connsiteY1" fmla="*/ 524984 h 838200"/>
                <a:gd name="connsiteX2" fmla="*/ 313668 w 866775"/>
                <a:gd name="connsiteY2" fmla="*/ 453294 h 838200"/>
                <a:gd name="connsiteX3" fmla="*/ 333306 w 866775"/>
                <a:gd name="connsiteY3" fmla="*/ 365864 h 838200"/>
                <a:gd name="connsiteX4" fmla="*/ 390678 w 866775"/>
                <a:gd name="connsiteY4" fmla="*/ 319948 h 838200"/>
                <a:gd name="connsiteX5" fmla="*/ 472025 w 866775"/>
                <a:gd name="connsiteY5" fmla="*/ 319948 h 838200"/>
                <a:gd name="connsiteX6" fmla="*/ 529398 w 866775"/>
                <a:gd name="connsiteY6" fmla="*/ 391638 h 838200"/>
                <a:gd name="connsiteX7" fmla="*/ 509759 w 866775"/>
                <a:gd name="connsiteY7" fmla="*/ 479067 h 838200"/>
                <a:gd name="connsiteX8" fmla="*/ 452386 w 866775"/>
                <a:gd name="connsiteY8" fmla="*/ 524984 h 838200"/>
                <a:gd name="connsiteX9" fmla="*/ 864394 w 866775"/>
                <a:gd name="connsiteY9" fmla="*/ 261145 h 838200"/>
                <a:gd name="connsiteX10" fmla="*/ 864394 w 866775"/>
                <a:gd name="connsiteY10" fmla="*/ 252192 h 838200"/>
                <a:gd name="connsiteX11" fmla="*/ 805591 w 866775"/>
                <a:gd name="connsiteY11" fmla="*/ 193389 h 838200"/>
                <a:gd name="connsiteX12" fmla="*/ 777115 w 866775"/>
                <a:gd name="connsiteY12" fmla="*/ 193389 h 838200"/>
                <a:gd name="connsiteX13" fmla="*/ 719742 w 866775"/>
                <a:gd name="connsiteY13" fmla="*/ 121699 h 838200"/>
                <a:gd name="connsiteX14" fmla="*/ 728927 w 866775"/>
                <a:gd name="connsiteY14" fmla="*/ 80807 h 838200"/>
                <a:gd name="connsiteX15" fmla="*/ 684439 w 866775"/>
                <a:gd name="connsiteY15" fmla="*/ 10548 h 838200"/>
                <a:gd name="connsiteX16" fmla="*/ 675704 w 866775"/>
                <a:gd name="connsiteY16" fmla="*/ 8587 h 838200"/>
                <a:gd name="connsiteX17" fmla="*/ 605444 w 866775"/>
                <a:gd name="connsiteY17" fmla="*/ 53072 h 838200"/>
                <a:gd name="connsiteX18" fmla="*/ 584242 w 866775"/>
                <a:gd name="connsiteY18" fmla="*/ 147473 h 838200"/>
                <a:gd name="connsiteX19" fmla="*/ 526866 w 866775"/>
                <a:gd name="connsiteY19" fmla="*/ 193389 h 838200"/>
                <a:gd name="connsiteX20" fmla="*/ 445523 w 866775"/>
                <a:gd name="connsiteY20" fmla="*/ 193389 h 838200"/>
                <a:gd name="connsiteX21" fmla="*/ 388150 w 866775"/>
                <a:gd name="connsiteY21" fmla="*/ 121699 h 838200"/>
                <a:gd name="connsiteX22" fmla="*/ 397335 w 866775"/>
                <a:gd name="connsiteY22" fmla="*/ 80807 h 838200"/>
                <a:gd name="connsiteX23" fmla="*/ 352847 w 866775"/>
                <a:gd name="connsiteY23" fmla="*/ 10548 h 838200"/>
                <a:gd name="connsiteX24" fmla="*/ 344114 w 866775"/>
                <a:gd name="connsiteY24" fmla="*/ 8587 h 838200"/>
                <a:gd name="connsiteX25" fmla="*/ 273855 w 866775"/>
                <a:gd name="connsiteY25" fmla="*/ 53072 h 838200"/>
                <a:gd name="connsiteX26" fmla="*/ 252650 w 866775"/>
                <a:gd name="connsiteY26" fmla="*/ 147473 h 838200"/>
                <a:gd name="connsiteX27" fmla="*/ 195274 w 866775"/>
                <a:gd name="connsiteY27" fmla="*/ 193389 h 838200"/>
                <a:gd name="connsiteX28" fmla="*/ 97396 w 866775"/>
                <a:gd name="connsiteY28" fmla="*/ 193389 h 838200"/>
                <a:gd name="connsiteX29" fmla="*/ 38594 w 866775"/>
                <a:gd name="connsiteY29" fmla="*/ 252192 h 838200"/>
                <a:gd name="connsiteX30" fmla="*/ 38594 w 866775"/>
                <a:gd name="connsiteY30" fmla="*/ 261145 h 838200"/>
                <a:gd name="connsiteX31" fmla="*/ 97396 w 866775"/>
                <a:gd name="connsiteY31" fmla="*/ 319948 h 838200"/>
                <a:gd name="connsiteX32" fmla="*/ 140430 w 866775"/>
                <a:gd name="connsiteY32" fmla="*/ 319948 h 838200"/>
                <a:gd name="connsiteX33" fmla="*/ 197806 w 866775"/>
                <a:gd name="connsiteY33" fmla="*/ 391638 h 838200"/>
                <a:gd name="connsiteX34" fmla="*/ 178167 w 866775"/>
                <a:gd name="connsiteY34" fmla="*/ 479067 h 838200"/>
                <a:gd name="connsiteX35" fmla="*/ 120794 w 866775"/>
                <a:gd name="connsiteY35" fmla="*/ 524984 h 838200"/>
                <a:gd name="connsiteX36" fmla="*/ 65949 w 866775"/>
                <a:gd name="connsiteY36" fmla="*/ 524984 h 838200"/>
                <a:gd name="connsiteX37" fmla="*/ 7144 w 866775"/>
                <a:gd name="connsiteY37" fmla="*/ 583786 h 838200"/>
                <a:gd name="connsiteX38" fmla="*/ 7144 w 866775"/>
                <a:gd name="connsiteY38" fmla="*/ 592741 h 838200"/>
                <a:gd name="connsiteX39" fmla="*/ 65949 w 866775"/>
                <a:gd name="connsiteY39" fmla="*/ 651543 h 838200"/>
                <a:gd name="connsiteX40" fmla="*/ 65949 w 866775"/>
                <a:gd name="connsiteY40" fmla="*/ 651543 h 838200"/>
                <a:gd name="connsiteX41" fmla="*/ 123322 w 866775"/>
                <a:gd name="connsiteY41" fmla="*/ 723232 h 838200"/>
                <a:gd name="connsiteX42" fmla="*/ 114137 w 866775"/>
                <a:gd name="connsiteY42" fmla="*/ 764124 h 838200"/>
                <a:gd name="connsiteX43" fmla="*/ 158623 w 866775"/>
                <a:gd name="connsiteY43" fmla="*/ 834386 h 838200"/>
                <a:gd name="connsiteX44" fmla="*/ 167358 w 866775"/>
                <a:gd name="connsiteY44" fmla="*/ 836348 h 838200"/>
                <a:gd name="connsiteX45" fmla="*/ 237618 w 866775"/>
                <a:gd name="connsiteY45" fmla="*/ 791863 h 838200"/>
                <a:gd name="connsiteX46" fmla="*/ 258823 w 866775"/>
                <a:gd name="connsiteY46" fmla="*/ 697459 h 838200"/>
                <a:gd name="connsiteX47" fmla="*/ 316196 w 866775"/>
                <a:gd name="connsiteY47" fmla="*/ 651543 h 838200"/>
                <a:gd name="connsiteX48" fmla="*/ 397541 w 866775"/>
                <a:gd name="connsiteY48" fmla="*/ 651543 h 838200"/>
                <a:gd name="connsiteX49" fmla="*/ 454914 w 866775"/>
                <a:gd name="connsiteY49" fmla="*/ 723232 h 838200"/>
                <a:gd name="connsiteX50" fmla="*/ 445729 w 866775"/>
                <a:gd name="connsiteY50" fmla="*/ 764124 h 838200"/>
                <a:gd name="connsiteX51" fmla="*/ 490217 w 866775"/>
                <a:gd name="connsiteY51" fmla="*/ 834386 h 838200"/>
                <a:gd name="connsiteX52" fmla="*/ 498954 w 866775"/>
                <a:gd name="connsiteY52" fmla="*/ 836348 h 838200"/>
                <a:gd name="connsiteX53" fmla="*/ 569213 w 866775"/>
                <a:gd name="connsiteY53" fmla="*/ 791859 h 838200"/>
                <a:gd name="connsiteX54" fmla="*/ 590415 w 866775"/>
                <a:gd name="connsiteY54" fmla="*/ 697459 h 838200"/>
                <a:gd name="connsiteX55" fmla="*/ 647791 w 866775"/>
                <a:gd name="connsiteY55" fmla="*/ 651543 h 838200"/>
                <a:gd name="connsiteX56" fmla="*/ 774142 w 866775"/>
                <a:gd name="connsiteY56" fmla="*/ 651543 h 838200"/>
                <a:gd name="connsiteX57" fmla="*/ 832944 w 866775"/>
                <a:gd name="connsiteY57" fmla="*/ 592741 h 838200"/>
                <a:gd name="connsiteX58" fmla="*/ 832944 w 866775"/>
                <a:gd name="connsiteY58" fmla="*/ 583786 h 838200"/>
                <a:gd name="connsiteX59" fmla="*/ 774142 w 866775"/>
                <a:gd name="connsiteY59" fmla="*/ 524984 h 838200"/>
                <a:gd name="connsiteX60" fmla="*/ 702632 w 866775"/>
                <a:gd name="connsiteY60" fmla="*/ 524984 h 838200"/>
                <a:gd name="connsiteX61" fmla="*/ 645260 w 866775"/>
                <a:gd name="connsiteY61" fmla="*/ 453294 h 838200"/>
                <a:gd name="connsiteX62" fmla="*/ 664898 w 866775"/>
                <a:gd name="connsiteY62" fmla="*/ 365864 h 838200"/>
                <a:gd name="connsiteX63" fmla="*/ 722270 w 866775"/>
                <a:gd name="connsiteY63" fmla="*/ 319948 h 838200"/>
                <a:gd name="connsiteX64" fmla="*/ 805591 w 866775"/>
                <a:gd name="connsiteY64" fmla="*/ 319948 h 838200"/>
                <a:gd name="connsiteX65" fmla="*/ 864394 w 866775"/>
                <a:gd name="connsiteY65" fmla="*/ 261145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866775" h="838200">
                  <a:moveTo>
                    <a:pt x="452386" y="524984"/>
                  </a:moveTo>
                  <a:lnTo>
                    <a:pt x="371040" y="524984"/>
                  </a:lnTo>
                  <a:cubicBezTo>
                    <a:pt x="333366" y="524984"/>
                    <a:pt x="305410" y="490054"/>
                    <a:pt x="313668" y="453294"/>
                  </a:cubicBezTo>
                  <a:lnTo>
                    <a:pt x="333306" y="365864"/>
                  </a:lnTo>
                  <a:cubicBezTo>
                    <a:pt x="339334" y="339023"/>
                    <a:pt x="363168" y="319948"/>
                    <a:pt x="390678" y="319948"/>
                  </a:cubicBezTo>
                  <a:lnTo>
                    <a:pt x="472025" y="319948"/>
                  </a:lnTo>
                  <a:cubicBezTo>
                    <a:pt x="509698" y="319948"/>
                    <a:pt x="537652" y="354881"/>
                    <a:pt x="529398" y="391638"/>
                  </a:cubicBezTo>
                  <a:lnTo>
                    <a:pt x="509759" y="479067"/>
                  </a:lnTo>
                  <a:cubicBezTo>
                    <a:pt x="503732" y="505908"/>
                    <a:pt x="479897" y="524984"/>
                    <a:pt x="452386" y="524984"/>
                  </a:cubicBezTo>
                  <a:moveTo>
                    <a:pt x="864394" y="261145"/>
                  </a:moveTo>
                  <a:lnTo>
                    <a:pt x="864394" y="252192"/>
                  </a:lnTo>
                  <a:cubicBezTo>
                    <a:pt x="864394" y="219716"/>
                    <a:pt x="838067" y="193389"/>
                    <a:pt x="805591" y="193389"/>
                  </a:cubicBezTo>
                  <a:lnTo>
                    <a:pt x="777115" y="193389"/>
                  </a:lnTo>
                  <a:cubicBezTo>
                    <a:pt x="739442" y="193389"/>
                    <a:pt x="711485" y="158458"/>
                    <a:pt x="719742" y="121699"/>
                  </a:cubicBezTo>
                  <a:lnTo>
                    <a:pt x="728927" y="80807"/>
                  </a:lnTo>
                  <a:cubicBezTo>
                    <a:pt x="736043" y="49120"/>
                    <a:pt x="716127" y="17664"/>
                    <a:pt x="684439" y="10548"/>
                  </a:cubicBezTo>
                  <a:lnTo>
                    <a:pt x="675704" y="8587"/>
                  </a:lnTo>
                  <a:cubicBezTo>
                    <a:pt x="644019" y="1468"/>
                    <a:pt x="612563" y="21385"/>
                    <a:pt x="605444" y="53072"/>
                  </a:cubicBezTo>
                  <a:lnTo>
                    <a:pt x="584242" y="147473"/>
                  </a:lnTo>
                  <a:cubicBezTo>
                    <a:pt x="578211" y="174316"/>
                    <a:pt x="554377" y="193389"/>
                    <a:pt x="526866" y="193389"/>
                  </a:cubicBezTo>
                  <a:lnTo>
                    <a:pt x="445523" y="193389"/>
                  </a:lnTo>
                  <a:cubicBezTo>
                    <a:pt x="407850" y="193389"/>
                    <a:pt x="379893" y="158458"/>
                    <a:pt x="388150" y="121699"/>
                  </a:cubicBezTo>
                  <a:lnTo>
                    <a:pt x="397335" y="80807"/>
                  </a:lnTo>
                  <a:cubicBezTo>
                    <a:pt x="404452" y="49120"/>
                    <a:pt x="384535" y="17664"/>
                    <a:pt x="352847" y="10548"/>
                  </a:cubicBezTo>
                  <a:lnTo>
                    <a:pt x="344114" y="8587"/>
                  </a:lnTo>
                  <a:cubicBezTo>
                    <a:pt x="312428" y="1468"/>
                    <a:pt x="280970" y="21385"/>
                    <a:pt x="273855" y="53072"/>
                  </a:cubicBezTo>
                  <a:lnTo>
                    <a:pt x="252650" y="147473"/>
                  </a:lnTo>
                  <a:cubicBezTo>
                    <a:pt x="246619" y="174316"/>
                    <a:pt x="222785" y="193389"/>
                    <a:pt x="195274" y="193389"/>
                  </a:cubicBezTo>
                  <a:lnTo>
                    <a:pt x="97396" y="193389"/>
                  </a:lnTo>
                  <a:cubicBezTo>
                    <a:pt x="64921" y="193389"/>
                    <a:pt x="38594" y="219716"/>
                    <a:pt x="38594" y="252192"/>
                  </a:cubicBezTo>
                  <a:lnTo>
                    <a:pt x="38594" y="261145"/>
                  </a:lnTo>
                  <a:cubicBezTo>
                    <a:pt x="38594" y="293621"/>
                    <a:pt x="64921" y="319948"/>
                    <a:pt x="97396" y="319948"/>
                  </a:cubicBezTo>
                  <a:lnTo>
                    <a:pt x="140430" y="319948"/>
                  </a:lnTo>
                  <a:cubicBezTo>
                    <a:pt x="178106" y="319948"/>
                    <a:pt x="206060" y="354881"/>
                    <a:pt x="197806" y="391638"/>
                  </a:cubicBezTo>
                  <a:lnTo>
                    <a:pt x="178167" y="479067"/>
                  </a:lnTo>
                  <a:cubicBezTo>
                    <a:pt x="172136" y="505911"/>
                    <a:pt x="148301" y="524984"/>
                    <a:pt x="120794" y="524984"/>
                  </a:cubicBezTo>
                  <a:lnTo>
                    <a:pt x="65949" y="524984"/>
                  </a:lnTo>
                  <a:cubicBezTo>
                    <a:pt x="33471" y="524984"/>
                    <a:pt x="7144" y="551311"/>
                    <a:pt x="7144" y="583786"/>
                  </a:cubicBezTo>
                  <a:lnTo>
                    <a:pt x="7144" y="592741"/>
                  </a:lnTo>
                  <a:cubicBezTo>
                    <a:pt x="7144" y="625215"/>
                    <a:pt x="33471" y="651543"/>
                    <a:pt x="65949" y="651543"/>
                  </a:cubicBezTo>
                  <a:lnTo>
                    <a:pt x="65949" y="651543"/>
                  </a:lnTo>
                  <a:cubicBezTo>
                    <a:pt x="103623" y="651543"/>
                    <a:pt x="131577" y="686473"/>
                    <a:pt x="123322" y="723232"/>
                  </a:cubicBezTo>
                  <a:lnTo>
                    <a:pt x="114137" y="764124"/>
                  </a:lnTo>
                  <a:cubicBezTo>
                    <a:pt x="107018" y="795811"/>
                    <a:pt x="126935" y="827267"/>
                    <a:pt x="158623" y="834386"/>
                  </a:cubicBezTo>
                  <a:lnTo>
                    <a:pt x="167358" y="836348"/>
                  </a:lnTo>
                  <a:cubicBezTo>
                    <a:pt x="199046" y="843464"/>
                    <a:pt x="230502" y="823547"/>
                    <a:pt x="237618" y="791863"/>
                  </a:cubicBezTo>
                  <a:lnTo>
                    <a:pt x="258823" y="697459"/>
                  </a:lnTo>
                  <a:cubicBezTo>
                    <a:pt x="264853" y="670615"/>
                    <a:pt x="288685" y="651543"/>
                    <a:pt x="316196" y="651543"/>
                  </a:cubicBezTo>
                  <a:lnTo>
                    <a:pt x="397541" y="651543"/>
                  </a:lnTo>
                  <a:cubicBezTo>
                    <a:pt x="435215" y="651543"/>
                    <a:pt x="463172" y="686473"/>
                    <a:pt x="454914" y="723232"/>
                  </a:cubicBezTo>
                  <a:lnTo>
                    <a:pt x="445729" y="764124"/>
                  </a:lnTo>
                  <a:cubicBezTo>
                    <a:pt x="438613" y="795811"/>
                    <a:pt x="458531" y="827267"/>
                    <a:pt x="490217" y="834386"/>
                  </a:cubicBezTo>
                  <a:lnTo>
                    <a:pt x="498954" y="836348"/>
                  </a:lnTo>
                  <a:cubicBezTo>
                    <a:pt x="530638" y="843464"/>
                    <a:pt x="562094" y="823547"/>
                    <a:pt x="569213" y="791859"/>
                  </a:cubicBezTo>
                  <a:lnTo>
                    <a:pt x="590415" y="697459"/>
                  </a:lnTo>
                  <a:cubicBezTo>
                    <a:pt x="596445" y="670619"/>
                    <a:pt x="620279" y="651543"/>
                    <a:pt x="647791" y="651543"/>
                  </a:cubicBezTo>
                  <a:lnTo>
                    <a:pt x="774142" y="651543"/>
                  </a:lnTo>
                  <a:cubicBezTo>
                    <a:pt x="806619" y="651543"/>
                    <a:pt x="832944" y="625215"/>
                    <a:pt x="832944" y="592741"/>
                  </a:cubicBezTo>
                  <a:lnTo>
                    <a:pt x="832944" y="583786"/>
                  </a:lnTo>
                  <a:cubicBezTo>
                    <a:pt x="832944" y="551311"/>
                    <a:pt x="806619" y="524984"/>
                    <a:pt x="774142" y="524984"/>
                  </a:cubicBezTo>
                  <a:lnTo>
                    <a:pt x="702632" y="524984"/>
                  </a:lnTo>
                  <a:cubicBezTo>
                    <a:pt x="664958" y="524984"/>
                    <a:pt x="637004" y="490054"/>
                    <a:pt x="645260" y="453294"/>
                  </a:cubicBezTo>
                  <a:lnTo>
                    <a:pt x="664898" y="365864"/>
                  </a:lnTo>
                  <a:cubicBezTo>
                    <a:pt x="670926" y="339023"/>
                    <a:pt x="694760" y="319948"/>
                    <a:pt x="722270" y="319948"/>
                  </a:cubicBezTo>
                  <a:lnTo>
                    <a:pt x="805591" y="319948"/>
                  </a:lnTo>
                  <a:cubicBezTo>
                    <a:pt x="838067" y="319948"/>
                    <a:pt x="864394" y="293621"/>
                    <a:pt x="864394" y="261145"/>
                  </a:cubicBezTo>
                </a:path>
              </a:pathLst>
            </a:custGeom>
            <a:solidFill>
              <a:schemeClr val="accent3"/>
            </a:solidFill>
            <a:ln w="7937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Tree>
    <p:extLst>
      <p:ext uri="{BB962C8B-B14F-4D97-AF65-F5344CB8AC3E}">
        <p14:creationId xmlns:p14="http://schemas.microsoft.com/office/powerpoint/2010/main" val="282512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7B814-8801-451A-A5AE-040CECF3AE01}"/>
              </a:ext>
            </a:extLst>
          </p:cNvPr>
          <p:cNvSpPr>
            <a:spLocks noGrp="1"/>
          </p:cNvSpPr>
          <p:nvPr>
            <p:ph type="title"/>
          </p:nvPr>
        </p:nvSpPr>
        <p:spPr>
          <a:xfrm>
            <a:off x="1463674" y="741369"/>
            <a:ext cx="9520158" cy="703117"/>
          </a:xfrm>
        </p:spPr>
        <p:txBody>
          <a:bodyPr/>
          <a:lstStyle/>
          <a:p>
            <a:r>
              <a:rPr lang="en-US" dirty="0"/>
              <a:t>     </a:t>
            </a:r>
            <a:r>
              <a:rPr lang="en-US" b="1" dirty="0"/>
              <a:t>Related Work</a:t>
            </a:r>
            <a:endParaRPr lang="en-IN" b="1" dirty="0"/>
          </a:p>
        </p:txBody>
      </p:sp>
      <p:sp>
        <p:nvSpPr>
          <p:cNvPr id="3" name="Content Placeholder 2">
            <a:extLst>
              <a:ext uri="{FF2B5EF4-FFF2-40B4-BE49-F238E27FC236}">
                <a16:creationId xmlns:a16="http://schemas.microsoft.com/office/drawing/2014/main" id="{DC3E4730-E00C-471B-A50D-4BE2F450A720}"/>
              </a:ext>
            </a:extLst>
          </p:cNvPr>
          <p:cNvSpPr>
            <a:spLocks noGrp="1"/>
          </p:cNvSpPr>
          <p:nvPr>
            <p:ph idx="1"/>
          </p:nvPr>
        </p:nvSpPr>
        <p:spPr>
          <a:xfrm>
            <a:off x="1534696" y="1565309"/>
            <a:ext cx="9520158" cy="4222931"/>
          </a:xfrm>
        </p:spPr>
        <p:txBody>
          <a:bodyPr>
            <a:normAutofit/>
          </a:bodyPr>
          <a:lstStyle/>
          <a:p>
            <a:r>
              <a:rPr lang="en-US" dirty="0">
                <a:latin typeface="Palatino Linotype (Body)"/>
              </a:rPr>
              <a:t>Event detection techniques can be classified as</a:t>
            </a:r>
          </a:p>
          <a:p>
            <a:pPr>
              <a:buFont typeface="Wingdings" panose="05000000000000000000" pitchFamily="2" charset="2"/>
              <a:buChar char="Ø"/>
            </a:pPr>
            <a:r>
              <a:rPr lang="en-US" b="1" dirty="0">
                <a:latin typeface="Palatino Linotype (Body)"/>
              </a:rPr>
              <a:t>Feature-pivot(FP)</a:t>
            </a:r>
            <a:r>
              <a:rPr lang="en-US" dirty="0">
                <a:latin typeface="Palatino Linotype (Body)"/>
              </a:rPr>
              <a:t> </a:t>
            </a:r>
          </a:p>
          <a:p>
            <a:pPr>
              <a:buFont typeface="Wingdings" panose="05000000000000000000" pitchFamily="2" charset="2"/>
              <a:buChar char="Ø"/>
            </a:pPr>
            <a:r>
              <a:rPr lang="en-US" b="1" dirty="0">
                <a:latin typeface="Palatino Linotype (Body)"/>
              </a:rPr>
              <a:t>Document-pivot(DP)</a:t>
            </a:r>
            <a:r>
              <a:rPr lang="en-US" dirty="0">
                <a:latin typeface="Palatino Linotype (Body)"/>
              </a:rPr>
              <a:t> </a:t>
            </a:r>
          </a:p>
          <a:p>
            <a:pPr>
              <a:buFont typeface="Wingdings" panose="05000000000000000000" pitchFamily="2" charset="2"/>
              <a:buChar char="Ø"/>
            </a:pPr>
            <a:r>
              <a:rPr lang="en-IN" b="1" i="0" u="none" strike="noStrike" baseline="0" dirty="0">
                <a:latin typeface="Palatino Linotype (Body)"/>
              </a:rPr>
              <a:t>Topic modelling</a:t>
            </a:r>
            <a:endParaRPr lang="en-IN" b="1" dirty="0">
              <a:latin typeface="Palatino Linotype (Body)"/>
            </a:endParaRPr>
          </a:p>
          <a:p>
            <a:endParaRPr lang="en-IN" dirty="0">
              <a:effectLst/>
              <a:latin typeface="Palatino Linotype (Body)"/>
              <a:ea typeface="Calibri" panose="020F0502020204030204" pitchFamily="34" charset="0"/>
              <a:cs typeface="Times New Roman" panose="02020603050405020304" pitchFamily="18" charset="0"/>
            </a:endParaRPr>
          </a:p>
          <a:p>
            <a:endParaRPr lang="en-IN" dirty="0"/>
          </a:p>
          <a:p>
            <a:endParaRPr lang="en-IN" dirty="0"/>
          </a:p>
          <a:p>
            <a:endParaRPr lang="en-IN" dirty="0"/>
          </a:p>
        </p:txBody>
      </p:sp>
      <p:grpSp>
        <p:nvGrpSpPr>
          <p:cNvPr id="4" name="Group 3" descr="hashtag icon inside chat bubble">
            <a:extLst>
              <a:ext uri="{FF2B5EF4-FFF2-40B4-BE49-F238E27FC236}">
                <a16:creationId xmlns:a16="http://schemas.microsoft.com/office/drawing/2014/main" id="{96406987-4E2A-4D97-8D0C-F003A2C664E8}"/>
              </a:ext>
            </a:extLst>
          </p:cNvPr>
          <p:cNvGrpSpPr/>
          <p:nvPr/>
        </p:nvGrpSpPr>
        <p:grpSpPr>
          <a:xfrm>
            <a:off x="1463674" y="801779"/>
            <a:ext cx="582930" cy="582295"/>
            <a:chOff x="0" y="0"/>
            <a:chExt cx="2806873" cy="2806873"/>
          </a:xfrm>
        </p:grpSpPr>
        <p:sp>
          <p:nvSpPr>
            <p:cNvPr id="5" name="Freeform: Shape 4">
              <a:extLst>
                <a:ext uri="{FF2B5EF4-FFF2-40B4-BE49-F238E27FC236}">
                  <a16:creationId xmlns:a16="http://schemas.microsoft.com/office/drawing/2014/main" id="{61122A47-A859-49F1-AF55-F601069CD6BC}"/>
                </a:ext>
              </a:extLst>
            </p:cNvPr>
            <p:cNvSpPr/>
            <p:nvPr/>
          </p:nvSpPr>
          <p:spPr>
            <a:xfrm rot="2700000">
              <a:off x="0" y="0"/>
              <a:ext cx="2806873" cy="2806873"/>
            </a:xfrm>
            <a:custGeom>
              <a:avLst/>
              <a:gdLst>
                <a:gd name="connsiteX0" fmla="*/ 107372 w 2806873"/>
                <a:gd name="connsiteY0" fmla="*/ 1144218 h 2806873"/>
                <a:gd name="connsiteX1" fmla="*/ 1144217 w 2806873"/>
                <a:gd name="connsiteY1" fmla="*/ 107372 h 2806873"/>
                <a:gd name="connsiteX2" fmla="*/ 1662655 w 2806873"/>
                <a:gd name="connsiteY2" fmla="*/ 107372 h 2806873"/>
                <a:gd name="connsiteX3" fmla="*/ 2699501 w 2806873"/>
                <a:gd name="connsiteY3" fmla="*/ 1144218 h 2806873"/>
                <a:gd name="connsiteX4" fmla="*/ 2699501 w 2806873"/>
                <a:gd name="connsiteY4" fmla="*/ 1662656 h 2806873"/>
                <a:gd name="connsiteX5" fmla="*/ 2188970 w 2806873"/>
                <a:gd name="connsiteY5" fmla="*/ 2173187 h 2806873"/>
                <a:gd name="connsiteX6" fmla="*/ 2188970 w 2806873"/>
                <a:gd name="connsiteY6" fmla="*/ 2521352 h 2806873"/>
                <a:gd name="connsiteX7" fmla="*/ 2083578 w 2806873"/>
                <a:gd name="connsiteY7" fmla="*/ 2626744 h 2806873"/>
                <a:gd name="connsiteX8" fmla="*/ 1735413 w 2806873"/>
                <a:gd name="connsiteY8" fmla="*/ 2626744 h 2806873"/>
                <a:gd name="connsiteX9" fmla="*/ 1662655 w 2806873"/>
                <a:gd name="connsiteY9" fmla="*/ 2699501 h 2806873"/>
                <a:gd name="connsiteX10" fmla="*/ 1144217 w 2806873"/>
                <a:gd name="connsiteY10" fmla="*/ 2699501 h 2806873"/>
                <a:gd name="connsiteX11" fmla="*/ 107372 w 2806873"/>
                <a:gd name="connsiteY11" fmla="*/ 1662656 h 2806873"/>
                <a:gd name="connsiteX12" fmla="*/ 107372 w 2806873"/>
                <a:gd name="connsiteY12" fmla="*/ 1144218 h 2806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6873" h="2806873">
                  <a:moveTo>
                    <a:pt x="107372" y="1144218"/>
                  </a:moveTo>
                  <a:lnTo>
                    <a:pt x="1144217" y="107372"/>
                  </a:lnTo>
                  <a:cubicBezTo>
                    <a:pt x="1287380" y="-35791"/>
                    <a:pt x="1519492" y="-35791"/>
                    <a:pt x="1662655" y="107372"/>
                  </a:cubicBezTo>
                  <a:lnTo>
                    <a:pt x="2699501" y="1144218"/>
                  </a:lnTo>
                  <a:cubicBezTo>
                    <a:pt x="2842664" y="1287381"/>
                    <a:pt x="2842664" y="1519493"/>
                    <a:pt x="2699501" y="1662656"/>
                  </a:cubicBezTo>
                  <a:lnTo>
                    <a:pt x="2188970" y="2173187"/>
                  </a:lnTo>
                  <a:lnTo>
                    <a:pt x="2188970" y="2521352"/>
                  </a:lnTo>
                  <a:cubicBezTo>
                    <a:pt x="2188970" y="2579558"/>
                    <a:pt x="2141784" y="2626744"/>
                    <a:pt x="2083578" y="2626744"/>
                  </a:cubicBezTo>
                  <a:lnTo>
                    <a:pt x="1735413" y="2626744"/>
                  </a:lnTo>
                  <a:lnTo>
                    <a:pt x="1662655" y="2699501"/>
                  </a:lnTo>
                  <a:cubicBezTo>
                    <a:pt x="1519492" y="2842664"/>
                    <a:pt x="1287380" y="2842664"/>
                    <a:pt x="1144217" y="2699501"/>
                  </a:cubicBezTo>
                  <a:lnTo>
                    <a:pt x="107372" y="1662656"/>
                  </a:lnTo>
                  <a:cubicBezTo>
                    <a:pt x="-35791" y="1519493"/>
                    <a:pt x="-35791" y="1287381"/>
                    <a:pt x="107372" y="1144218"/>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6" name="Graphic 7">
              <a:extLst>
                <a:ext uri="{FF2B5EF4-FFF2-40B4-BE49-F238E27FC236}">
                  <a16:creationId xmlns:a16="http://schemas.microsoft.com/office/drawing/2014/main" id="{7F54A2DC-D22B-45FB-8E12-10C78BDDBD69}"/>
                </a:ext>
              </a:extLst>
            </p:cNvPr>
            <p:cNvSpPr/>
            <p:nvPr/>
          </p:nvSpPr>
          <p:spPr>
            <a:xfrm>
              <a:off x="836072" y="834052"/>
              <a:ext cx="1205615" cy="1165141"/>
            </a:xfrm>
            <a:custGeom>
              <a:avLst/>
              <a:gdLst>
                <a:gd name="connsiteX0" fmla="*/ 452386 w 866775"/>
                <a:gd name="connsiteY0" fmla="*/ 524984 h 838200"/>
                <a:gd name="connsiteX1" fmla="*/ 371040 w 866775"/>
                <a:gd name="connsiteY1" fmla="*/ 524984 h 838200"/>
                <a:gd name="connsiteX2" fmla="*/ 313668 w 866775"/>
                <a:gd name="connsiteY2" fmla="*/ 453294 h 838200"/>
                <a:gd name="connsiteX3" fmla="*/ 333306 w 866775"/>
                <a:gd name="connsiteY3" fmla="*/ 365864 h 838200"/>
                <a:gd name="connsiteX4" fmla="*/ 390678 w 866775"/>
                <a:gd name="connsiteY4" fmla="*/ 319948 h 838200"/>
                <a:gd name="connsiteX5" fmla="*/ 472025 w 866775"/>
                <a:gd name="connsiteY5" fmla="*/ 319948 h 838200"/>
                <a:gd name="connsiteX6" fmla="*/ 529398 w 866775"/>
                <a:gd name="connsiteY6" fmla="*/ 391638 h 838200"/>
                <a:gd name="connsiteX7" fmla="*/ 509759 w 866775"/>
                <a:gd name="connsiteY7" fmla="*/ 479067 h 838200"/>
                <a:gd name="connsiteX8" fmla="*/ 452386 w 866775"/>
                <a:gd name="connsiteY8" fmla="*/ 524984 h 838200"/>
                <a:gd name="connsiteX9" fmla="*/ 864394 w 866775"/>
                <a:gd name="connsiteY9" fmla="*/ 261145 h 838200"/>
                <a:gd name="connsiteX10" fmla="*/ 864394 w 866775"/>
                <a:gd name="connsiteY10" fmla="*/ 252192 h 838200"/>
                <a:gd name="connsiteX11" fmla="*/ 805591 w 866775"/>
                <a:gd name="connsiteY11" fmla="*/ 193389 h 838200"/>
                <a:gd name="connsiteX12" fmla="*/ 777115 w 866775"/>
                <a:gd name="connsiteY12" fmla="*/ 193389 h 838200"/>
                <a:gd name="connsiteX13" fmla="*/ 719742 w 866775"/>
                <a:gd name="connsiteY13" fmla="*/ 121699 h 838200"/>
                <a:gd name="connsiteX14" fmla="*/ 728927 w 866775"/>
                <a:gd name="connsiteY14" fmla="*/ 80807 h 838200"/>
                <a:gd name="connsiteX15" fmla="*/ 684439 w 866775"/>
                <a:gd name="connsiteY15" fmla="*/ 10548 h 838200"/>
                <a:gd name="connsiteX16" fmla="*/ 675704 w 866775"/>
                <a:gd name="connsiteY16" fmla="*/ 8587 h 838200"/>
                <a:gd name="connsiteX17" fmla="*/ 605444 w 866775"/>
                <a:gd name="connsiteY17" fmla="*/ 53072 h 838200"/>
                <a:gd name="connsiteX18" fmla="*/ 584242 w 866775"/>
                <a:gd name="connsiteY18" fmla="*/ 147473 h 838200"/>
                <a:gd name="connsiteX19" fmla="*/ 526866 w 866775"/>
                <a:gd name="connsiteY19" fmla="*/ 193389 h 838200"/>
                <a:gd name="connsiteX20" fmla="*/ 445523 w 866775"/>
                <a:gd name="connsiteY20" fmla="*/ 193389 h 838200"/>
                <a:gd name="connsiteX21" fmla="*/ 388150 w 866775"/>
                <a:gd name="connsiteY21" fmla="*/ 121699 h 838200"/>
                <a:gd name="connsiteX22" fmla="*/ 397335 w 866775"/>
                <a:gd name="connsiteY22" fmla="*/ 80807 h 838200"/>
                <a:gd name="connsiteX23" fmla="*/ 352847 w 866775"/>
                <a:gd name="connsiteY23" fmla="*/ 10548 h 838200"/>
                <a:gd name="connsiteX24" fmla="*/ 344114 w 866775"/>
                <a:gd name="connsiteY24" fmla="*/ 8587 h 838200"/>
                <a:gd name="connsiteX25" fmla="*/ 273855 w 866775"/>
                <a:gd name="connsiteY25" fmla="*/ 53072 h 838200"/>
                <a:gd name="connsiteX26" fmla="*/ 252650 w 866775"/>
                <a:gd name="connsiteY26" fmla="*/ 147473 h 838200"/>
                <a:gd name="connsiteX27" fmla="*/ 195274 w 866775"/>
                <a:gd name="connsiteY27" fmla="*/ 193389 h 838200"/>
                <a:gd name="connsiteX28" fmla="*/ 97396 w 866775"/>
                <a:gd name="connsiteY28" fmla="*/ 193389 h 838200"/>
                <a:gd name="connsiteX29" fmla="*/ 38594 w 866775"/>
                <a:gd name="connsiteY29" fmla="*/ 252192 h 838200"/>
                <a:gd name="connsiteX30" fmla="*/ 38594 w 866775"/>
                <a:gd name="connsiteY30" fmla="*/ 261145 h 838200"/>
                <a:gd name="connsiteX31" fmla="*/ 97396 w 866775"/>
                <a:gd name="connsiteY31" fmla="*/ 319948 h 838200"/>
                <a:gd name="connsiteX32" fmla="*/ 140430 w 866775"/>
                <a:gd name="connsiteY32" fmla="*/ 319948 h 838200"/>
                <a:gd name="connsiteX33" fmla="*/ 197806 w 866775"/>
                <a:gd name="connsiteY33" fmla="*/ 391638 h 838200"/>
                <a:gd name="connsiteX34" fmla="*/ 178167 w 866775"/>
                <a:gd name="connsiteY34" fmla="*/ 479067 h 838200"/>
                <a:gd name="connsiteX35" fmla="*/ 120794 w 866775"/>
                <a:gd name="connsiteY35" fmla="*/ 524984 h 838200"/>
                <a:gd name="connsiteX36" fmla="*/ 65949 w 866775"/>
                <a:gd name="connsiteY36" fmla="*/ 524984 h 838200"/>
                <a:gd name="connsiteX37" fmla="*/ 7144 w 866775"/>
                <a:gd name="connsiteY37" fmla="*/ 583786 h 838200"/>
                <a:gd name="connsiteX38" fmla="*/ 7144 w 866775"/>
                <a:gd name="connsiteY38" fmla="*/ 592741 h 838200"/>
                <a:gd name="connsiteX39" fmla="*/ 65949 w 866775"/>
                <a:gd name="connsiteY39" fmla="*/ 651543 h 838200"/>
                <a:gd name="connsiteX40" fmla="*/ 65949 w 866775"/>
                <a:gd name="connsiteY40" fmla="*/ 651543 h 838200"/>
                <a:gd name="connsiteX41" fmla="*/ 123322 w 866775"/>
                <a:gd name="connsiteY41" fmla="*/ 723232 h 838200"/>
                <a:gd name="connsiteX42" fmla="*/ 114137 w 866775"/>
                <a:gd name="connsiteY42" fmla="*/ 764124 h 838200"/>
                <a:gd name="connsiteX43" fmla="*/ 158623 w 866775"/>
                <a:gd name="connsiteY43" fmla="*/ 834386 h 838200"/>
                <a:gd name="connsiteX44" fmla="*/ 167358 w 866775"/>
                <a:gd name="connsiteY44" fmla="*/ 836348 h 838200"/>
                <a:gd name="connsiteX45" fmla="*/ 237618 w 866775"/>
                <a:gd name="connsiteY45" fmla="*/ 791863 h 838200"/>
                <a:gd name="connsiteX46" fmla="*/ 258823 w 866775"/>
                <a:gd name="connsiteY46" fmla="*/ 697459 h 838200"/>
                <a:gd name="connsiteX47" fmla="*/ 316196 w 866775"/>
                <a:gd name="connsiteY47" fmla="*/ 651543 h 838200"/>
                <a:gd name="connsiteX48" fmla="*/ 397541 w 866775"/>
                <a:gd name="connsiteY48" fmla="*/ 651543 h 838200"/>
                <a:gd name="connsiteX49" fmla="*/ 454914 w 866775"/>
                <a:gd name="connsiteY49" fmla="*/ 723232 h 838200"/>
                <a:gd name="connsiteX50" fmla="*/ 445729 w 866775"/>
                <a:gd name="connsiteY50" fmla="*/ 764124 h 838200"/>
                <a:gd name="connsiteX51" fmla="*/ 490217 w 866775"/>
                <a:gd name="connsiteY51" fmla="*/ 834386 h 838200"/>
                <a:gd name="connsiteX52" fmla="*/ 498954 w 866775"/>
                <a:gd name="connsiteY52" fmla="*/ 836348 h 838200"/>
                <a:gd name="connsiteX53" fmla="*/ 569213 w 866775"/>
                <a:gd name="connsiteY53" fmla="*/ 791859 h 838200"/>
                <a:gd name="connsiteX54" fmla="*/ 590415 w 866775"/>
                <a:gd name="connsiteY54" fmla="*/ 697459 h 838200"/>
                <a:gd name="connsiteX55" fmla="*/ 647791 w 866775"/>
                <a:gd name="connsiteY55" fmla="*/ 651543 h 838200"/>
                <a:gd name="connsiteX56" fmla="*/ 774142 w 866775"/>
                <a:gd name="connsiteY56" fmla="*/ 651543 h 838200"/>
                <a:gd name="connsiteX57" fmla="*/ 832944 w 866775"/>
                <a:gd name="connsiteY57" fmla="*/ 592741 h 838200"/>
                <a:gd name="connsiteX58" fmla="*/ 832944 w 866775"/>
                <a:gd name="connsiteY58" fmla="*/ 583786 h 838200"/>
                <a:gd name="connsiteX59" fmla="*/ 774142 w 866775"/>
                <a:gd name="connsiteY59" fmla="*/ 524984 h 838200"/>
                <a:gd name="connsiteX60" fmla="*/ 702632 w 866775"/>
                <a:gd name="connsiteY60" fmla="*/ 524984 h 838200"/>
                <a:gd name="connsiteX61" fmla="*/ 645260 w 866775"/>
                <a:gd name="connsiteY61" fmla="*/ 453294 h 838200"/>
                <a:gd name="connsiteX62" fmla="*/ 664898 w 866775"/>
                <a:gd name="connsiteY62" fmla="*/ 365864 h 838200"/>
                <a:gd name="connsiteX63" fmla="*/ 722270 w 866775"/>
                <a:gd name="connsiteY63" fmla="*/ 319948 h 838200"/>
                <a:gd name="connsiteX64" fmla="*/ 805591 w 866775"/>
                <a:gd name="connsiteY64" fmla="*/ 319948 h 838200"/>
                <a:gd name="connsiteX65" fmla="*/ 864394 w 866775"/>
                <a:gd name="connsiteY65" fmla="*/ 261145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866775" h="838200">
                  <a:moveTo>
                    <a:pt x="452386" y="524984"/>
                  </a:moveTo>
                  <a:lnTo>
                    <a:pt x="371040" y="524984"/>
                  </a:lnTo>
                  <a:cubicBezTo>
                    <a:pt x="333366" y="524984"/>
                    <a:pt x="305410" y="490054"/>
                    <a:pt x="313668" y="453294"/>
                  </a:cubicBezTo>
                  <a:lnTo>
                    <a:pt x="333306" y="365864"/>
                  </a:lnTo>
                  <a:cubicBezTo>
                    <a:pt x="339334" y="339023"/>
                    <a:pt x="363168" y="319948"/>
                    <a:pt x="390678" y="319948"/>
                  </a:cubicBezTo>
                  <a:lnTo>
                    <a:pt x="472025" y="319948"/>
                  </a:lnTo>
                  <a:cubicBezTo>
                    <a:pt x="509698" y="319948"/>
                    <a:pt x="537652" y="354881"/>
                    <a:pt x="529398" y="391638"/>
                  </a:cubicBezTo>
                  <a:lnTo>
                    <a:pt x="509759" y="479067"/>
                  </a:lnTo>
                  <a:cubicBezTo>
                    <a:pt x="503732" y="505908"/>
                    <a:pt x="479897" y="524984"/>
                    <a:pt x="452386" y="524984"/>
                  </a:cubicBezTo>
                  <a:moveTo>
                    <a:pt x="864394" y="261145"/>
                  </a:moveTo>
                  <a:lnTo>
                    <a:pt x="864394" y="252192"/>
                  </a:lnTo>
                  <a:cubicBezTo>
                    <a:pt x="864394" y="219716"/>
                    <a:pt x="838067" y="193389"/>
                    <a:pt x="805591" y="193389"/>
                  </a:cubicBezTo>
                  <a:lnTo>
                    <a:pt x="777115" y="193389"/>
                  </a:lnTo>
                  <a:cubicBezTo>
                    <a:pt x="739442" y="193389"/>
                    <a:pt x="711485" y="158458"/>
                    <a:pt x="719742" y="121699"/>
                  </a:cubicBezTo>
                  <a:lnTo>
                    <a:pt x="728927" y="80807"/>
                  </a:lnTo>
                  <a:cubicBezTo>
                    <a:pt x="736043" y="49120"/>
                    <a:pt x="716127" y="17664"/>
                    <a:pt x="684439" y="10548"/>
                  </a:cubicBezTo>
                  <a:lnTo>
                    <a:pt x="675704" y="8587"/>
                  </a:lnTo>
                  <a:cubicBezTo>
                    <a:pt x="644019" y="1468"/>
                    <a:pt x="612563" y="21385"/>
                    <a:pt x="605444" y="53072"/>
                  </a:cubicBezTo>
                  <a:lnTo>
                    <a:pt x="584242" y="147473"/>
                  </a:lnTo>
                  <a:cubicBezTo>
                    <a:pt x="578211" y="174316"/>
                    <a:pt x="554377" y="193389"/>
                    <a:pt x="526866" y="193389"/>
                  </a:cubicBezTo>
                  <a:lnTo>
                    <a:pt x="445523" y="193389"/>
                  </a:lnTo>
                  <a:cubicBezTo>
                    <a:pt x="407850" y="193389"/>
                    <a:pt x="379893" y="158458"/>
                    <a:pt x="388150" y="121699"/>
                  </a:cubicBezTo>
                  <a:lnTo>
                    <a:pt x="397335" y="80807"/>
                  </a:lnTo>
                  <a:cubicBezTo>
                    <a:pt x="404452" y="49120"/>
                    <a:pt x="384535" y="17664"/>
                    <a:pt x="352847" y="10548"/>
                  </a:cubicBezTo>
                  <a:lnTo>
                    <a:pt x="344114" y="8587"/>
                  </a:lnTo>
                  <a:cubicBezTo>
                    <a:pt x="312428" y="1468"/>
                    <a:pt x="280970" y="21385"/>
                    <a:pt x="273855" y="53072"/>
                  </a:cubicBezTo>
                  <a:lnTo>
                    <a:pt x="252650" y="147473"/>
                  </a:lnTo>
                  <a:cubicBezTo>
                    <a:pt x="246619" y="174316"/>
                    <a:pt x="222785" y="193389"/>
                    <a:pt x="195274" y="193389"/>
                  </a:cubicBezTo>
                  <a:lnTo>
                    <a:pt x="97396" y="193389"/>
                  </a:lnTo>
                  <a:cubicBezTo>
                    <a:pt x="64921" y="193389"/>
                    <a:pt x="38594" y="219716"/>
                    <a:pt x="38594" y="252192"/>
                  </a:cubicBezTo>
                  <a:lnTo>
                    <a:pt x="38594" y="261145"/>
                  </a:lnTo>
                  <a:cubicBezTo>
                    <a:pt x="38594" y="293621"/>
                    <a:pt x="64921" y="319948"/>
                    <a:pt x="97396" y="319948"/>
                  </a:cubicBezTo>
                  <a:lnTo>
                    <a:pt x="140430" y="319948"/>
                  </a:lnTo>
                  <a:cubicBezTo>
                    <a:pt x="178106" y="319948"/>
                    <a:pt x="206060" y="354881"/>
                    <a:pt x="197806" y="391638"/>
                  </a:cubicBezTo>
                  <a:lnTo>
                    <a:pt x="178167" y="479067"/>
                  </a:lnTo>
                  <a:cubicBezTo>
                    <a:pt x="172136" y="505911"/>
                    <a:pt x="148301" y="524984"/>
                    <a:pt x="120794" y="524984"/>
                  </a:cubicBezTo>
                  <a:lnTo>
                    <a:pt x="65949" y="524984"/>
                  </a:lnTo>
                  <a:cubicBezTo>
                    <a:pt x="33471" y="524984"/>
                    <a:pt x="7144" y="551311"/>
                    <a:pt x="7144" y="583786"/>
                  </a:cubicBezTo>
                  <a:lnTo>
                    <a:pt x="7144" y="592741"/>
                  </a:lnTo>
                  <a:cubicBezTo>
                    <a:pt x="7144" y="625215"/>
                    <a:pt x="33471" y="651543"/>
                    <a:pt x="65949" y="651543"/>
                  </a:cubicBezTo>
                  <a:lnTo>
                    <a:pt x="65949" y="651543"/>
                  </a:lnTo>
                  <a:cubicBezTo>
                    <a:pt x="103623" y="651543"/>
                    <a:pt x="131577" y="686473"/>
                    <a:pt x="123322" y="723232"/>
                  </a:cubicBezTo>
                  <a:lnTo>
                    <a:pt x="114137" y="764124"/>
                  </a:lnTo>
                  <a:cubicBezTo>
                    <a:pt x="107018" y="795811"/>
                    <a:pt x="126935" y="827267"/>
                    <a:pt x="158623" y="834386"/>
                  </a:cubicBezTo>
                  <a:lnTo>
                    <a:pt x="167358" y="836348"/>
                  </a:lnTo>
                  <a:cubicBezTo>
                    <a:pt x="199046" y="843464"/>
                    <a:pt x="230502" y="823547"/>
                    <a:pt x="237618" y="791863"/>
                  </a:cubicBezTo>
                  <a:lnTo>
                    <a:pt x="258823" y="697459"/>
                  </a:lnTo>
                  <a:cubicBezTo>
                    <a:pt x="264853" y="670615"/>
                    <a:pt x="288685" y="651543"/>
                    <a:pt x="316196" y="651543"/>
                  </a:cubicBezTo>
                  <a:lnTo>
                    <a:pt x="397541" y="651543"/>
                  </a:lnTo>
                  <a:cubicBezTo>
                    <a:pt x="435215" y="651543"/>
                    <a:pt x="463172" y="686473"/>
                    <a:pt x="454914" y="723232"/>
                  </a:cubicBezTo>
                  <a:lnTo>
                    <a:pt x="445729" y="764124"/>
                  </a:lnTo>
                  <a:cubicBezTo>
                    <a:pt x="438613" y="795811"/>
                    <a:pt x="458531" y="827267"/>
                    <a:pt x="490217" y="834386"/>
                  </a:cubicBezTo>
                  <a:lnTo>
                    <a:pt x="498954" y="836348"/>
                  </a:lnTo>
                  <a:cubicBezTo>
                    <a:pt x="530638" y="843464"/>
                    <a:pt x="562094" y="823547"/>
                    <a:pt x="569213" y="791859"/>
                  </a:cubicBezTo>
                  <a:lnTo>
                    <a:pt x="590415" y="697459"/>
                  </a:lnTo>
                  <a:cubicBezTo>
                    <a:pt x="596445" y="670619"/>
                    <a:pt x="620279" y="651543"/>
                    <a:pt x="647791" y="651543"/>
                  </a:cubicBezTo>
                  <a:lnTo>
                    <a:pt x="774142" y="651543"/>
                  </a:lnTo>
                  <a:cubicBezTo>
                    <a:pt x="806619" y="651543"/>
                    <a:pt x="832944" y="625215"/>
                    <a:pt x="832944" y="592741"/>
                  </a:cubicBezTo>
                  <a:lnTo>
                    <a:pt x="832944" y="583786"/>
                  </a:lnTo>
                  <a:cubicBezTo>
                    <a:pt x="832944" y="551311"/>
                    <a:pt x="806619" y="524984"/>
                    <a:pt x="774142" y="524984"/>
                  </a:cubicBezTo>
                  <a:lnTo>
                    <a:pt x="702632" y="524984"/>
                  </a:lnTo>
                  <a:cubicBezTo>
                    <a:pt x="664958" y="524984"/>
                    <a:pt x="637004" y="490054"/>
                    <a:pt x="645260" y="453294"/>
                  </a:cubicBezTo>
                  <a:lnTo>
                    <a:pt x="664898" y="365864"/>
                  </a:lnTo>
                  <a:cubicBezTo>
                    <a:pt x="670926" y="339023"/>
                    <a:pt x="694760" y="319948"/>
                    <a:pt x="722270" y="319948"/>
                  </a:cubicBezTo>
                  <a:lnTo>
                    <a:pt x="805591" y="319948"/>
                  </a:lnTo>
                  <a:cubicBezTo>
                    <a:pt x="838067" y="319948"/>
                    <a:pt x="864394" y="293621"/>
                    <a:pt x="864394" y="261145"/>
                  </a:cubicBezTo>
                </a:path>
              </a:pathLst>
            </a:custGeom>
            <a:solidFill>
              <a:schemeClr val="accent3"/>
            </a:solidFill>
            <a:ln w="7937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
        <p:nvSpPr>
          <p:cNvPr id="7" name="Twitter Icon" descr="Twitter Icon">
            <a:extLst>
              <a:ext uri="{FF2B5EF4-FFF2-40B4-BE49-F238E27FC236}">
                <a16:creationId xmlns:a16="http://schemas.microsoft.com/office/drawing/2014/main" id="{0E68790F-FC1C-4222-A186-D00A9C6D1A0D}"/>
              </a:ext>
            </a:extLst>
          </p:cNvPr>
          <p:cNvSpPr>
            <a:spLocks/>
          </p:cNvSpPr>
          <p:nvPr/>
        </p:nvSpPr>
        <p:spPr bwMode="auto">
          <a:xfrm>
            <a:off x="458813" y="489562"/>
            <a:ext cx="908348" cy="753312"/>
          </a:xfrm>
          <a:custGeom>
            <a:avLst/>
            <a:gdLst>
              <a:gd name="T0" fmla="*/ 686 w 686"/>
              <a:gd name="T1" fmla="*/ 66 h 558"/>
              <a:gd name="T2" fmla="*/ 605 w 686"/>
              <a:gd name="T3" fmla="*/ 89 h 558"/>
              <a:gd name="T4" fmla="*/ 667 w 686"/>
              <a:gd name="T5" fmla="*/ 11 h 558"/>
              <a:gd name="T6" fmla="*/ 578 w 686"/>
              <a:gd name="T7" fmla="*/ 45 h 558"/>
              <a:gd name="T8" fmla="*/ 475 w 686"/>
              <a:gd name="T9" fmla="*/ 0 h 558"/>
              <a:gd name="T10" fmla="*/ 334 w 686"/>
              <a:gd name="T11" fmla="*/ 141 h 558"/>
              <a:gd name="T12" fmla="*/ 338 w 686"/>
              <a:gd name="T13" fmla="*/ 173 h 558"/>
              <a:gd name="T14" fmla="*/ 48 w 686"/>
              <a:gd name="T15" fmla="*/ 26 h 558"/>
              <a:gd name="T16" fmla="*/ 29 w 686"/>
              <a:gd name="T17" fmla="*/ 97 h 558"/>
              <a:gd name="T18" fmla="*/ 91 w 686"/>
              <a:gd name="T19" fmla="*/ 214 h 558"/>
              <a:gd name="T20" fmla="*/ 28 w 686"/>
              <a:gd name="T21" fmla="*/ 197 h 558"/>
              <a:gd name="T22" fmla="*/ 28 w 686"/>
              <a:gd name="T23" fmla="*/ 198 h 558"/>
              <a:gd name="T24" fmla="*/ 140 w 686"/>
              <a:gd name="T25" fmla="*/ 336 h 558"/>
              <a:gd name="T26" fmla="*/ 103 w 686"/>
              <a:gd name="T27" fmla="*/ 341 h 558"/>
              <a:gd name="T28" fmla="*/ 77 w 686"/>
              <a:gd name="T29" fmla="*/ 339 h 558"/>
              <a:gd name="T30" fmla="*/ 208 w 686"/>
              <a:gd name="T31" fmla="*/ 436 h 558"/>
              <a:gd name="T32" fmla="*/ 34 w 686"/>
              <a:gd name="T33" fmla="*/ 497 h 558"/>
              <a:gd name="T34" fmla="*/ 0 w 686"/>
              <a:gd name="T35" fmla="*/ 495 h 558"/>
              <a:gd name="T36" fmla="*/ 216 w 686"/>
              <a:gd name="T37" fmla="*/ 558 h 558"/>
              <a:gd name="T38" fmla="*/ 616 w 686"/>
              <a:gd name="T39" fmla="*/ 158 h 558"/>
              <a:gd name="T40" fmla="*/ 616 w 686"/>
              <a:gd name="T41" fmla="*/ 139 h 558"/>
              <a:gd name="T42" fmla="*/ 686 w 686"/>
              <a:gd name="T43" fmla="*/ 6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6" h="558">
                <a:moveTo>
                  <a:pt x="686" y="66"/>
                </a:moveTo>
                <a:cubicBezTo>
                  <a:pt x="661" y="78"/>
                  <a:pt x="634" y="85"/>
                  <a:pt x="605" y="89"/>
                </a:cubicBezTo>
                <a:cubicBezTo>
                  <a:pt x="634" y="71"/>
                  <a:pt x="657" y="44"/>
                  <a:pt x="667" y="11"/>
                </a:cubicBezTo>
                <a:cubicBezTo>
                  <a:pt x="640" y="27"/>
                  <a:pt x="610" y="39"/>
                  <a:pt x="578" y="45"/>
                </a:cubicBezTo>
                <a:cubicBezTo>
                  <a:pt x="552" y="18"/>
                  <a:pt x="515" y="0"/>
                  <a:pt x="475" y="0"/>
                </a:cubicBezTo>
                <a:cubicBezTo>
                  <a:pt x="397" y="0"/>
                  <a:pt x="334" y="64"/>
                  <a:pt x="334" y="141"/>
                </a:cubicBezTo>
                <a:cubicBezTo>
                  <a:pt x="334" y="152"/>
                  <a:pt x="335" y="163"/>
                  <a:pt x="338" y="173"/>
                </a:cubicBezTo>
                <a:cubicBezTo>
                  <a:pt x="221" y="167"/>
                  <a:pt x="117" y="111"/>
                  <a:pt x="48" y="26"/>
                </a:cubicBezTo>
                <a:cubicBezTo>
                  <a:pt x="36" y="47"/>
                  <a:pt x="29" y="71"/>
                  <a:pt x="29" y="97"/>
                </a:cubicBezTo>
                <a:cubicBezTo>
                  <a:pt x="29" y="146"/>
                  <a:pt x="54" y="189"/>
                  <a:pt x="91" y="214"/>
                </a:cubicBezTo>
                <a:cubicBezTo>
                  <a:pt x="68" y="213"/>
                  <a:pt x="47" y="207"/>
                  <a:pt x="28" y="197"/>
                </a:cubicBezTo>
                <a:cubicBezTo>
                  <a:pt x="28" y="197"/>
                  <a:pt x="28" y="198"/>
                  <a:pt x="28" y="198"/>
                </a:cubicBezTo>
                <a:cubicBezTo>
                  <a:pt x="28" y="267"/>
                  <a:pt x="76" y="323"/>
                  <a:pt x="140" y="336"/>
                </a:cubicBezTo>
                <a:cubicBezTo>
                  <a:pt x="129" y="340"/>
                  <a:pt x="116" y="341"/>
                  <a:pt x="103" y="341"/>
                </a:cubicBezTo>
                <a:cubicBezTo>
                  <a:pt x="94" y="341"/>
                  <a:pt x="85" y="340"/>
                  <a:pt x="77" y="339"/>
                </a:cubicBezTo>
                <a:cubicBezTo>
                  <a:pt x="95" y="395"/>
                  <a:pt x="147" y="435"/>
                  <a:pt x="208" y="436"/>
                </a:cubicBezTo>
                <a:cubicBezTo>
                  <a:pt x="160" y="474"/>
                  <a:pt x="100" y="497"/>
                  <a:pt x="34" y="497"/>
                </a:cubicBezTo>
                <a:cubicBezTo>
                  <a:pt x="22" y="497"/>
                  <a:pt x="11" y="496"/>
                  <a:pt x="0" y="495"/>
                </a:cubicBezTo>
                <a:cubicBezTo>
                  <a:pt x="62" y="535"/>
                  <a:pt x="136" y="558"/>
                  <a:pt x="216" y="558"/>
                </a:cubicBezTo>
                <a:cubicBezTo>
                  <a:pt x="475" y="558"/>
                  <a:pt x="616" y="344"/>
                  <a:pt x="616" y="158"/>
                </a:cubicBezTo>
                <a:cubicBezTo>
                  <a:pt x="616" y="151"/>
                  <a:pt x="616" y="145"/>
                  <a:pt x="616" y="139"/>
                </a:cubicBezTo>
                <a:cubicBezTo>
                  <a:pt x="643" y="119"/>
                  <a:pt x="667" y="95"/>
                  <a:pt x="686" y="66"/>
                </a:cubicBezTo>
                <a:close/>
              </a:path>
            </a:pathLst>
          </a:custGeom>
          <a:solidFill>
            <a:srgbClr val="2AA9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662060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0F7AE-790D-4557-9FB5-364C3B39E94D}"/>
              </a:ext>
            </a:extLst>
          </p:cNvPr>
          <p:cNvSpPr>
            <a:spLocks noGrp="1"/>
          </p:cNvSpPr>
          <p:nvPr>
            <p:ph type="title"/>
          </p:nvPr>
        </p:nvSpPr>
        <p:spPr>
          <a:xfrm>
            <a:off x="1534696" y="733805"/>
            <a:ext cx="9520158" cy="731702"/>
          </a:xfrm>
        </p:spPr>
        <p:txBody>
          <a:bodyPr/>
          <a:lstStyle/>
          <a:p>
            <a:r>
              <a:rPr lang="en-US" dirty="0"/>
              <a:t>     </a:t>
            </a:r>
            <a:r>
              <a:rPr lang="en-US" b="1" dirty="0"/>
              <a:t>Entity-based Approach</a:t>
            </a:r>
            <a:endParaRPr lang="en-IN" b="1" dirty="0"/>
          </a:p>
        </p:txBody>
      </p:sp>
      <p:sp>
        <p:nvSpPr>
          <p:cNvPr id="3" name="Content Placeholder 2">
            <a:extLst>
              <a:ext uri="{FF2B5EF4-FFF2-40B4-BE49-F238E27FC236}">
                <a16:creationId xmlns:a16="http://schemas.microsoft.com/office/drawing/2014/main" id="{4D308F67-59B5-4F80-9244-166924054FA1}"/>
              </a:ext>
            </a:extLst>
          </p:cNvPr>
          <p:cNvSpPr>
            <a:spLocks noGrp="1"/>
          </p:cNvSpPr>
          <p:nvPr>
            <p:ph idx="1"/>
          </p:nvPr>
        </p:nvSpPr>
        <p:spPr>
          <a:xfrm>
            <a:off x="1534696" y="1557745"/>
            <a:ext cx="9520158" cy="4456689"/>
          </a:xfrm>
        </p:spPr>
        <p:txBody>
          <a:bodyPr>
            <a:normAutofit fontScale="92500" lnSpcReduction="10000"/>
          </a:bodyPr>
          <a:lstStyle/>
          <a:p>
            <a:r>
              <a:rPr lang="en-US" sz="2200" dirty="0">
                <a:latin typeface="Palatino Linotype (Body)"/>
              </a:rPr>
              <a:t>In [1] paper  authors have proposed  an entity based event detection technique as follows :</a:t>
            </a:r>
          </a:p>
          <a:p>
            <a:r>
              <a:rPr lang="en-US" sz="2200" dirty="0">
                <a:latin typeface="Palatino Linotype (Body)"/>
              </a:rPr>
              <a:t>Entity Extraction</a:t>
            </a:r>
          </a:p>
          <a:p>
            <a:r>
              <a:rPr lang="en-US" sz="2200" dirty="0">
                <a:latin typeface="Palatino Linotype (Body)"/>
              </a:rPr>
              <a:t>Entity Filtering</a:t>
            </a:r>
          </a:p>
          <a:p>
            <a:r>
              <a:rPr lang="en-US" sz="2200" dirty="0">
                <a:latin typeface="Palatino Linotype (Body)"/>
              </a:rPr>
              <a:t>Vectorization of Entity</a:t>
            </a:r>
          </a:p>
          <a:p>
            <a:r>
              <a:rPr lang="en-US" sz="2200" dirty="0">
                <a:latin typeface="Palatino Linotype (Body)"/>
              </a:rPr>
              <a:t>Computing Similarity</a:t>
            </a:r>
          </a:p>
          <a:p>
            <a:r>
              <a:rPr lang="en-US" sz="2200" dirty="0">
                <a:latin typeface="Palatino Linotype (Body)"/>
              </a:rPr>
              <a:t>Similarity Filtering</a:t>
            </a:r>
          </a:p>
          <a:p>
            <a:r>
              <a:rPr lang="en-US" sz="2200" dirty="0">
                <a:latin typeface="Palatino Linotype (Body)"/>
              </a:rPr>
              <a:t>Entity Graph Generation</a:t>
            </a:r>
          </a:p>
          <a:p>
            <a:r>
              <a:rPr lang="en-US" sz="2200" dirty="0">
                <a:latin typeface="Palatino Linotype (Body)"/>
              </a:rPr>
              <a:t>Entity Clustering</a:t>
            </a:r>
          </a:p>
          <a:p>
            <a:pPr algn="ctr"/>
            <a:r>
              <a:rPr lang="en-US" sz="2200" b="1" dirty="0">
                <a:latin typeface="Palatino Linotype (Body)"/>
              </a:rPr>
              <a:t>We have Studied and implement these steps. </a:t>
            </a:r>
          </a:p>
        </p:txBody>
      </p:sp>
      <p:sp>
        <p:nvSpPr>
          <p:cNvPr id="4" name="Twitter Icon" descr="Twitter Icon">
            <a:extLst>
              <a:ext uri="{FF2B5EF4-FFF2-40B4-BE49-F238E27FC236}">
                <a16:creationId xmlns:a16="http://schemas.microsoft.com/office/drawing/2014/main" id="{B84200F7-E0E2-4FF5-9C7E-4FB9E72B06CA}"/>
              </a:ext>
            </a:extLst>
          </p:cNvPr>
          <p:cNvSpPr>
            <a:spLocks/>
          </p:cNvSpPr>
          <p:nvPr/>
        </p:nvSpPr>
        <p:spPr bwMode="auto">
          <a:xfrm>
            <a:off x="458813" y="489562"/>
            <a:ext cx="908348" cy="753312"/>
          </a:xfrm>
          <a:custGeom>
            <a:avLst/>
            <a:gdLst>
              <a:gd name="T0" fmla="*/ 686 w 686"/>
              <a:gd name="T1" fmla="*/ 66 h 558"/>
              <a:gd name="T2" fmla="*/ 605 w 686"/>
              <a:gd name="T3" fmla="*/ 89 h 558"/>
              <a:gd name="T4" fmla="*/ 667 w 686"/>
              <a:gd name="T5" fmla="*/ 11 h 558"/>
              <a:gd name="T6" fmla="*/ 578 w 686"/>
              <a:gd name="T7" fmla="*/ 45 h 558"/>
              <a:gd name="T8" fmla="*/ 475 w 686"/>
              <a:gd name="T9" fmla="*/ 0 h 558"/>
              <a:gd name="T10" fmla="*/ 334 w 686"/>
              <a:gd name="T11" fmla="*/ 141 h 558"/>
              <a:gd name="T12" fmla="*/ 338 w 686"/>
              <a:gd name="T13" fmla="*/ 173 h 558"/>
              <a:gd name="T14" fmla="*/ 48 w 686"/>
              <a:gd name="T15" fmla="*/ 26 h 558"/>
              <a:gd name="T16" fmla="*/ 29 w 686"/>
              <a:gd name="T17" fmla="*/ 97 h 558"/>
              <a:gd name="T18" fmla="*/ 91 w 686"/>
              <a:gd name="T19" fmla="*/ 214 h 558"/>
              <a:gd name="T20" fmla="*/ 28 w 686"/>
              <a:gd name="T21" fmla="*/ 197 h 558"/>
              <a:gd name="T22" fmla="*/ 28 w 686"/>
              <a:gd name="T23" fmla="*/ 198 h 558"/>
              <a:gd name="T24" fmla="*/ 140 w 686"/>
              <a:gd name="T25" fmla="*/ 336 h 558"/>
              <a:gd name="T26" fmla="*/ 103 w 686"/>
              <a:gd name="T27" fmla="*/ 341 h 558"/>
              <a:gd name="T28" fmla="*/ 77 w 686"/>
              <a:gd name="T29" fmla="*/ 339 h 558"/>
              <a:gd name="T30" fmla="*/ 208 w 686"/>
              <a:gd name="T31" fmla="*/ 436 h 558"/>
              <a:gd name="T32" fmla="*/ 34 w 686"/>
              <a:gd name="T33" fmla="*/ 497 h 558"/>
              <a:gd name="T34" fmla="*/ 0 w 686"/>
              <a:gd name="T35" fmla="*/ 495 h 558"/>
              <a:gd name="T36" fmla="*/ 216 w 686"/>
              <a:gd name="T37" fmla="*/ 558 h 558"/>
              <a:gd name="T38" fmla="*/ 616 w 686"/>
              <a:gd name="T39" fmla="*/ 158 h 558"/>
              <a:gd name="T40" fmla="*/ 616 w 686"/>
              <a:gd name="T41" fmla="*/ 139 h 558"/>
              <a:gd name="T42" fmla="*/ 686 w 686"/>
              <a:gd name="T43" fmla="*/ 6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6" h="558">
                <a:moveTo>
                  <a:pt x="686" y="66"/>
                </a:moveTo>
                <a:cubicBezTo>
                  <a:pt x="661" y="78"/>
                  <a:pt x="634" y="85"/>
                  <a:pt x="605" y="89"/>
                </a:cubicBezTo>
                <a:cubicBezTo>
                  <a:pt x="634" y="71"/>
                  <a:pt x="657" y="44"/>
                  <a:pt x="667" y="11"/>
                </a:cubicBezTo>
                <a:cubicBezTo>
                  <a:pt x="640" y="27"/>
                  <a:pt x="610" y="39"/>
                  <a:pt x="578" y="45"/>
                </a:cubicBezTo>
                <a:cubicBezTo>
                  <a:pt x="552" y="18"/>
                  <a:pt x="515" y="0"/>
                  <a:pt x="475" y="0"/>
                </a:cubicBezTo>
                <a:cubicBezTo>
                  <a:pt x="397" y="0"/>
                  <a:pt x="334" y="64"/>
                  <a:pt x="334" y="141"/>
                </a:cubicBezTo>
                <a:cubicBezTo>
                  <a:pt x="334" y="152"/>
                  <a:pt x="335" y="163"/>
                  <a:pt x="338" y="173"/>
                </a:cubicBezTo>
                <a:cubicBezTo>
                  <a:pt x="221" y="167"/>
                  <a:pt x="117" y="111"/>
                  <a:pt x="48" y="26"/>
                </a:cubicBezTo>
                <a:cubicBezTo>
                  <a:pt x="36" y="47"/>
                  <a:pt x="29" y="71"/>
                  <a:pt x="29" y="97"/>
                </a:cubicBezTo>
                <a:cubicBezTo>
                  <a:pt x="29" y="146"/>
                  <a:pt x="54" y="189"/>
                  <a:pt x="91" y="214"/>
                </a:cubicBezTo>
                <a:cubicBezTo>
                  <a:pt x="68" y="213"/>
                  <a:pt x="47" y="207"/>
                  <a:pt x="28" y="197"/>
                </a:cubicBezTo>
                <a:cubicBezTo>
                  <a:pt x="28" y="197"/>
                  <a:pt x="28" y="198"/>
                  <a:pt x="28" y="198"/>
                </a:cubicBezTo>
                <a:cubicBezTo>
                  <a:pt x="28" y="267"/>
                  <a:pt x="76" y="323"/>
                  <a:pt x="140" y="336"/>
                </a:cubicBezTo>
                <a:cubicBezTo>
                  <a:pt x="129" y="340"/>
                  <a:pt x="116" y="341"/>
                  <a:pt x="103" y="341"/>
                </a:cubicBezTo>
                <a:cubicBezTo>
                  <a:pt x="94" y="341"/>
                  <a:pt x="85" y="340"/>
                  <a:pt x="77" y="339"/>
                </a:cubicBezTo>
                <a:cubicBezTo>
                  <a:pt x="95" y="395"/>
                  <a:pt x="147" y="435"/>
                  <a:pt x="208" y="436"/>
                </a:cubicBezTo>
                <a:cubicBezTo>
                  <a:pt x="160" y="474"/>
                  <a:pt x="100" y="497"/>
                  <a:pt x="34" y="497"/>
                </a:cubicBezTo>
                <a:cubicBezTo>
                  <a:pt x="22" y="497"/>
                  <a:pt x="11" y="496"/>
                  <a:pt x="0" y="495"/>
                </a:cubicBezTo>
                <a:cubicBezTo>
                  <a:pt x="62" y="535"/>
                  <a:pt x="136" y="558"/>
                  <a:pt x="216" y="558"/>
                </a:cubicBezTo>
                <a:cubicBezTo>
                  <a:pt x="475" y="558"/>
                  <a:pt x="616" y="344"/>
                  <a:pt x="616" y="158"/>
                </a:cubicBezTo>
                <a:cubicBezTo>
                  <a:pt x="616" y="151"/>
                  <a:pt x="616" y="145"/>
                  <a:pt x="616" y="139"/>
                </a:cubicBezTo>
                <a:cubicBezTo>
                  <a:pt x="643" y="119"/>
                  <a:pt x="667" y="95"/>
                  <a:pt x="686" y="66"/>
                </a:cubicBezTo>
                <a:close/>
              </a:path>
            </a:pathLst>
          </a:custGeom>
          <a:solidFill>
            <a:srgbClr val="2AA9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 name="Group 4" descr="hashtag icon inside chat bubble">
            <a:extLst>
              <a:ext uri="{FF2B5EF4-FFF2-40B4-BE49-F238E27FC236}">
                <a16:creationId xmlns:a16="http://schemas.microsoft.com/office/drawing/2014/main" id="{E2E7CBA3-7E7A-4679-B2CD-A895DDB723CF}"/>
              </a:ext>
            </a:extLst>
          </p:cNvPr>
          <p:cNvGrpSpPr/>
          <p:nvPr/>
        </p:nvGrpSpPr>
        <p:grpSpPr>
          <a:xfrm>
            <a:off x="1534696" y="808747"/>
            <a:ext cx="582930" cy="582295"/>
            <a:chOff x="0" y="0"/>
            <a:chExt cx="2806873" cy="2806873"/>
          </a:xfrm>
        </p:grpSpPr>
        <p:sp>
          <p:nvSpPr>
            <p:cNvPr id="6" name="Freeform: Shape 5">
              <a:extLst>
                <a:ext uri="{FF2B5EF4-FFF2-40B4-BE49-F238E27FC236}">
                  <a16:creationId xmlns:a16="http://schemas.microsoft.com/office/drawing/2014/main" id="{3877604B-0015-410D-B92B-1F554C99F810}"/>
                </a:ext>
              </a:extLst>
            </p:cNvPr>
            <p:cNvSpPr/>
            <p:nvPr/>
          </p:nvSpPr>
          <p:spPr>
            <a:xfrm rot="2700000">
              <a:off x="0" y="0"/>
              <a:ext cx="2806873" cy="2806873"/>
            </a:xfrm>
            <a:custGeom>
              <a:avLst/>
              <a:gdLst>
                <a:gd name="connsiteX0" fmla="*/ 107372 w 2806873"/>
                <a:gd name="connsiteY0" fmla="*/ 1144218 h 2806873"/>
                <a:gd name="connsiteX1" fmla="*/ 1144217 w 2806873"/>
                <a:gd name="connsiteY1" fmla="*/ 107372 h 2806873"/>
                <a:gd name="connsiteX2" fmla="*/ 1662655 w 2806873"/>
                <a:gd name="connsiteY2" fmla="*/ 107372 h 2806873"/>
                <a:gd name="connsiteX3" fmla="*/ 2699501 w 2806873"/>
                <a:gd name="connsiteY3" fmla="*/ 1144218 h 2806873"/>
                <a:gd name="connsiteX4" fmla="*/ 2699501 w 2806873"/>
                <a:gd name="connsiteY4" fmla="*/ 1662656 h 2806873"/>
                <a:gd name="connsiteX5" fmla="*/ 2188970 w 2806873"/>
                <a:gd name="connsiteY5" fmla="*/ 2173187 h 2806873"/>
                <a:gd name="connsiteX6" fmla="*/ 2188970 w 2806873"/>
                <a:gd name="connsiteY6" fmla="*/ 2521352 h 2806873"/>
                <a:gd name="connsiteX7" fmla="*/ 2083578 w 2806873"/>
                <a:gd name="connsiteY7" fmla="*/ 2626744 h 2806873"/>
                <a:gd name="connsiteX8" fmla="*/ 1735413 w 2806873"/>
                <a:gd name="connsiteY8" fmla="*/ 2626744 h 2806873"/>
                <a:gd name="connsiteX9" fmla="*/ 1662655 w 2806873"/>
                <a:gd name="connsiteY9" fmla="*/ 2699501 h 2806873"/>
                <a:gd name="connsiteX10" fmla="*/ 1144217 w 2806873"/>
                <a:gd name="connsiteY10" fmla="*/ 2699501 h 2806873"/>
                <a:gd name="connsiteX11" fmla="*/ 107372 w 2806873"/>
                <a:gd name="connsiteY11" fmla="*/ 1662656 h 2806873"/>
                <a:gd name="connsiteX12" fmla="*/ 107372 w 2806873"/>
                <a:gd name="connsiteY12" fmla="*/ 1144218 h 2806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6873" h="2806873">
                  <a:moveTo>
                    <a:pt x="107372" y="1144218"/>
                  </a:moveTo>
                  <a:lnTo>
                    <a:pt x="1144217" y="107372"/>
                  </a:lnTo>
                  <a:cubicBezTo>
                    <a:pt x="1287380" y="-35791"/>
                    <a:pt x="1519492" y="-35791"/>
                    <a:pt x="1662655" y="107372"/>
                  </a:cubicBezTo>
                  <a:lnTo>
                    <a:pt x="2699501" y="1144218"/>
                  </a:lnTo>
                  <a:cubicBezTo>
                    <a:pt x="2842664" y="1287381"/>
                    <a:pt x="2842664" y="1519493"/>
                    <a:pt x="2699501" y="1662656"/>
                  </a:cubicBezTo>
                  <a:lnTo>
                    <a:pt x="2188970" y="2173187"/>
                  </a:lnTo>
                  <a:lnTo>
                    <a:pt x="2188970" y="2521352"/>
                  </a:lnTo>
                  <a:cubicBezTo>
                    <a:pt x="2188970" y="2579558"/>
                    <a:pt x="2141784" y="2626744"/>
                    <a:pt x="2083578" y="2626744"/>
                  </a:cubicBezTo>
                  <a:lnTo>
                    <a:pt x="1735413" y="2626744"/>
                  </a:lnTo>
                  <a:lnTo>
                    <a:pt x="1662655" y="2699501"/>
                  </a:lnTo>
                  <a:cubicBezTo>
                    <a:pt x="1519492" y="2842664"/>
                    <a:pt x="1287380" y="2842664"/>
                    <a:pt x="1144217" y="2699501"/>
                  </a:cubicBezTo>
                  <a:lnTo>
                    <a:pt x="107372" y="1662656"/>
                  </a:lnTo>
                  <a:cubicBezTo>
                    <a:pt x="-35791" y="1519493"/>
                    <a:pt x="-35791" y="1287381"/>
                    <a:pt x="107372" y="1144218"/>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7" name="Graphic 7">
              <a:extLst>
                <a:ext uri="{FF2B5EF4-FFF2-40B4-BE49-F238E27FC236}">
                  <a16:creationId xmlns:a16="http://schemas.microsoft.com/office/drawing/2014/main" id="{5C917BF1-8703-4242-A576-EF7870040C0B}"/>
                </a:ext>
              </a:extLst>
            </p:cNvPr>
            <p:cNvSpPr/>
            <p:nvPr/>
          </p:nvSpPr>
          <p:spPr>
            <a:xfrm>
              <a:off x="836072" y="834052"/>
              <a:ext cx="1205615" cy="1165141"/>
            </a:xfrm>
            <a:custGeom>
              <a:avLst/>
              <a:gdLst>
                <a:gd name="connsiteX0" fmla="*/ 452386 w 866775"/>
                <a:gd name="connsiteY0" fmla="*/ 524984 h 838200"/>
                <a:gd name="connsiteX1" fmla="*/ 371040 w 866775"/>
                <a:gd name="connsiteY1" fmla="*/ 524984 h 838200"/>
                <a:gd name="connsiteX2" fmla="*/ 313668 w 866775"/>
                <a:gd name="connsiteY2" fmla="*/ 453294 h 838200"/>
                <a:gd name="connsiteX3" fmla="*/ 333306 w 866775"/>
                <a:gd name="connsiteY3" fmla="*/ 365864 h 838200"/>
                <a:gd name="connsiteX4" fmla="*/ 390678 w 866775"/>
                <a:gd name="connsiteY4" fmla="*/ 319948 h 838200"/>
                <a:gd name="connsiteX5" fmla="*/ 472025 w 866775"/>
                <a:gd name="connsiteY5" fmla="*/ 319948 h 838200"/>
                <a:gd name="connsiteX6" fmla="*/ 529398 w 866775"/>
                <a:gd name="connsiteY6" fmla="*/ 391638 h 838200"/>
                <a:gd name="connsiteX7" fmla="*/ 509759 w 866775"/>
                <a:gd name="connsiteY7" fmla="*/ 479067 h 838200"/>
                <a:gd name="connsiteX8" fmla="*/ 452386 w 866775"/>
                <a:gd name="connsiteY8" fmla="*/ 524984 h 838200"/>
                <a:gd name="connsiteX9" fmla="*/ 864394 w 866775"/>
                <a:gd name="connsiteY9" fmla="*/ 261145 h 838200"/>
                <a:gd name="connsiteX10" fmla="*/ 864394 w 866775"/>
                <a:gd name="connsiteY10" fmla="*/ 252192 h 838200"/>
                <a:gd name="connsiteX11" fmla="*/ 805591 w 866775"/>
                <a:gd name="connsiteY11" fmla="*/ 193389 h 838200"/>
                <a:gd name="connsiteX12" fmla="*/ 777115 w 866775"/>
                <a:gd name="connsiteY12" fmla="*/ 193389 h 838200"/>
                <a:gd name="connsiteX13" fmla="*/ 719742 w 866775"/>
                <a:gd name="connsiteY13" fmla="*/ 121699 h 838200"/>
                <a:gd name="connsiteX14" fmla="*/ 728927 w 866775"/>
                <a:gd name="connsiteY14" fmla="*/ 80807 h 838200"/>
                <a:gd name="connsiteX15" fmla="*/ 684439 w 866775"/>
                <a:gd name="connsiteY15" fmla="*/ 10548 h 838200"/>
                <a:gd name="connsiteX16" fmla="*/ 675704 w 866775"/>
                <a:gd name="connsiteY16" fmla="*/ 8587 h 838200"/>
                <a:gd name="connsiteX17" fmla="*/ 605444 w 866775"/>
                <a:gd name="connsiteY17" fmla="*/ 53072 h 838200"/>
                <a:gd name="connsiteX18" fmla="*/ 584242 w 866775"/>
                <a:gd name="connsiteY18" fmla="*/ 147473 h 838200"/>
                <a:gd name="connsiteX19" fmla="*/ 526866 w 866775"/>
                <a:gd name="connsiteY19" fmla="*/ 193389 h 838200"/>
                <a:gd name="connsiteX20" fmla="*/ 445523 w 866775"/>
                <a:gd name="connsiteY20" fmla="*/ 193389 h 838200"/>
                <a:gd name="connsiteX21" fmla="*/ 388150 w 866775"/>
                <a:gd name="connsiteY21" fmla="*/ 121699 h 838200"/>
                <a:gd name="connsiteX22" fmla="*/ 397335 w 866775"/>
                <a:gd name="connsiteY22" fmla="*/ 80807 h 838200"/>
                <a:gd name="connsiteX23" fmla="*/ 352847 w 866775"/>
                <a:gd name="connsiteY23" fmla="*/ 10548 h 838200"/>
                <a:gd name="connsiteX24" fmla="*/ 344114 w 866775"/>
                <a:gd name="connsiteY24" fmla="*/ 8587 h 838200"/>
                <a:gd name="connsiteX25" fmla="*/ 273855 w 866775"/>
                <a:gd name="connsiteY25" fmla="*/ 53072 h 838200"/>
                <a:gd name="connsiteX26" fmla="*/ 252650 w 866775"/>
                <a:gd name="connsiteY26" fmla="*/ 147473 h 838200"/>
                <a:gd name="connsiteX27" fmla="*/ 195274 w 866775"/>
                <a:gd name="connsiteY27" fmla="*/ 193389 h 838200"/>
                <a:gd name="connsiteX28" fmla="*/ 97396 w 866775"/>
                <a:gd name="connsiteY28" fmla="*/ 193389 h 838200"/>
                <a:gd name="connsiteX29" fmla="*/ 38594 w 866775"/>
                <a:gd name="connsiteY29" fmla="*/ 252192 h 838200"/>
                <a:gd name="connsiteX30" fmla="*/ 38594 w 866775"/>
                <a:gd name="connsiteY30" fmla="*/ 261145 h 838200"/>
                <a:gd name="connsiteX31" fmla="*/ 97396 w 866775"/>
                <a:gd name="connsiteY31" fmla="*/ 319948 h 838200"/>
                <a:gd name="connsiteX32" fmla="*/ 140430 w 866775"/>
                <a:gd name="connsiteY32" fmla="*/ 319948 h 838200"/>
                <a:gd name="connsiteX33" fmla="*/ 197806 w 866775"/>
                <a:gd name="connsiteY33" fmla="*/ 391638 h 838200"/>
                <a:gd name="connsiteX34" fmla="*/ 178167 w 866775"/>
                <a:gd name="connsiteY34" fmla="*/ 479067 h 838200"/>
                <a:gd name="connsiteX35" fmla="*/ 120794 w 866775"/>
                <a:gd name="connsiteY35" fmla="*/ 524984 h 838200"/>
                <a:gd name="connsiteX36" fmla="*/ 65949 w 866775"/>
                <a:gd name="connsiteY36" fmla="*/ 524984 h 838200"/>
                <a:gd name="connsiteX37" fmla="*/ 7144 w 866775"/>
                <a:gd name="connsiteY37" fmla="*/ 583786 h 838200"/>
                <a:gd name="connsiteX38" fmla="*/ 7144 w 866775"/>
                <a:gd name="connsiteY38" fmla="*/ 592741 h 838200"/>
                <a:gd name="connsiteX39" fmla="*/ 65949 w 866775"/>
                <a:gd name="connsiteY39" fmla="*/ 651543 h 838200"/>
                <a:gd name="connsiteX40" fmla="*/ 65949 w 866775"/>
                <a:gd name="connsiteY40" fmla="*/ 651543 h 838200"/>
                <a:gd name="connsiteX41" fmla="*/ 123322 w 866775"/>
                <a:gd name="connsiteY41" fmla="*/ 723232 h 838200"/>
                <a:gd name="connsiteX42" fmla="*/ 114137 w 866775"/>
                <a:gd name="connsiteY42" fmla="*/ 764124 h 838200"/>
                <a:gd name="connsiteX43" fmla="*/ 158623 w 866775"/>
                <a:gd name="connsiteY43" fmla="*/ 834386 h 838200"/>
                <a:gd name="connsiteX44" fmla="*/ 167358 w 866775"/>
                <a:gd name="connsiteY44" fmla="*/ 836348 h 838200"/>
                <a:gd name="connsiteX45" fmla="*/ 237618 w 866775"/>
                <a:gd name="connsiteY45" fmla="*/ 791863 h 838200"/>
                <a:gd name="connsiteX46" fmla="*/ 258823 w 866775"/>
                <a:gd name="connsiteY46" fmla="*/ 697459 h 838200"/>
                <a:gd name="connsiteX47" fmla="*/ 316196 w 866775"/>
                <a:gd name="connsiteY47" fmla="*/ 651543 h 838200"/>
                <a:gd name="connsiteX48" fmla="*/ 397541 w 866775"/>
                <a:gd name="connsiteY48" fmla="*/ 651543 h 838200"/>
                <a:gd name="connsiteX49" fmla="*/ 454914 w 866775"/>
                <a:gd name="connsiteY49" fmla="*/ 723232 h 838200"/>
                <a:gd name="connsiteX50" fmla="*/ 445729 w 866775"/>
                <a:gd name="connsiteY50" fmla="*/ 764124 h 838200"/>
                <a:gd name="connsiteX51" fmla="*/ 490217 w 866775"/>
                <a:gd name="connsiteY51" fmla="*/ 834386 h 838200"/>
                <a:gd name="connsiteX52" fmla="*/ 498954 w 866775"/>
                <a:gd name="connsiteY52" fmla="*/ 836348 h 838200"/>
                <a:gd name="connsiteX53" fmla="*/ 569213 w 866775"/>
                <a:gd name="connsiteY53" fmla="*/ 791859 h 838200"/>
                <a:gd name="connsiteX54" fmla="*/ 590415 w 866775"/>
                <a:gd name="connsiteY54" fmla="*/ 697459 h 838200"/>
                <a:gd name="connsiteX55" fmla="*/ 647791 w 866775"/>
                <a:gd name="connsiteY55" fmla="*/ 651543 h 838200"/>
                <a:gd name="connsiteX56" fmla="*/ 774142 w 866775"/>
                <a:gd name="connsiteY56" fmla="*/ 651543 h 838200"/>
                <a:gd name="connsiteX57" fmla="*/ 832944 w 866775"/>
                <a:gd name="connsiteY57" fmla="*/ 592741 h 838200"/>
                <a:gd name="connsiteX58" fmla="*/ 832944 w 866775"/>
                <a:gd name="connsiteY58" fmla="*/ 583786 h 838200"/>
                <a:gd name="connsiteX59" fmla="*/ 774142 w 866775"/>
                <a:gd name="connsiteY59" fmla="*/ 524984 h 838200"/>
                <a:gd name="connsiteX60" fmla="*/ 702632 w 866775"/>
                <a:gd name="connsiteY60" fmla="*/ 524984 h 838200"/>
                <a:gd name="connsiteX61" fmla="*/ 645260 w 866775"/>
                <a:gd name="connsiteY61" fmla="*/ 453294 h 838200"/>
                <a:gd name="connsiteX62" fmla="*/ 664898 w 866775"/>
                <a:gd name="connsiteY62" fmla="*/ 365864 h 838200"/>
                <a:gd name="connsiteX63" fmla="*/ 722270 w 866775"/>
                <a:gd name="connsiteY63" fmla="*/ 319948 h 838200"/>
                <a:gd name="connsiteX64" fmla="*/ 805591 w 866775"/>
                <a:gd name="connsiteY64" fmla="*/ 319948 h 838200"/>
                <a:gd name="connsiteX65" fmla="*/ 864394 w 866775"/>
                <a:gd name="connsiteY65" fmla="*/ 261145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866775" h="838200">
                  <a:moveTo>
                    <a:pt x="452386" y="524984"/>
                  </a:moveTo>
                  <a:lnTo>
                    <a:pt x="371040" y="524984"/>
                  </a:lnTo>
                  <a:cubicBezTo>
                    <a:pt x="333366" y="524984"/>
                    <a:pt x="305410" y="490054"/>
                    <a:pt x="313668" y="453294"/>
                  </a:cubicBezTo>
                  <a:lnTo>
                    <a:pt x="333306" y="365864"/>
                  </a:lnTo>
                  <a:cubicBezTo>
                    <a:pt x="339334" y="339023"/>
                    <a:pt x="363168" y="319948"/>
                    <a:pt x="390678" y="319948"/>
                  </a:cubicBezTo>
                  <a:lnTo>
                    <a:pt x="472025" y="319948"/>
                  </a:lnTo>
                  <a:cubicBezTo>
                    <a:pt x="509698" y="319948"/>
                    <a:pt x="537652" y="354881"/>
                    <a:pt x="529398" y="391638"/>
                  </a:cubicBezTo>
                  <a:lnTo>
                    <a:pt x="509759" y="479067"/>
                  </a:lnTo>
                  <a:cubicBezTo>
                    <a:pt x="503732" y="505908"/>
                    <a:pt x="479897" y="524984"/>
                    <a:pt x="452386" y="524984"/>
                  </a:cubicBezTo>
                  <a:moveTo>
                    <a:pt x="864394" y="261145"/>
                  </a:moveTo>
                  <a:lnTo>
                    <a:pt x="864394" y="252192"/>
                  </a:lnTo>
                  <a:cubicBezTo>
                    <a:pt x="864394" y="219716"/>
                    <a:pt x="838067" y="193389"/>
                    <a:pt x="805591" y="193389"/>
                  </a:cubicBezTo>
                  <a:lnTo>
                    <a:pt x="777115" y="193389"/>
                  </a:lnTo>
                  <a:cubicBezTo>
                    <a:pt x="739442" y="193389"/>
                    <a:pt x="711485" y="158458"/>
                    <a:pt x="719742" y="121699"/>
                  </a:cubicBezTo>
                  <a:lnTo>
                    <a:pt x="728927" y="80807"/>
                  </a:lnTo>
                  <a:cubicBezTo>
                    <a:pt x="736043" y="49120"/>
                    <a:pt x="716127" y="17664"/>
                    <a:pt x="684439" y="10548"/>
                  </a:cubicBezTo>
                  <a:lnTo>
                    <a:pt x="675704" y="8587"/>
                  </a:lnTo>
                  <a:cubicBezTo>
                    <a:pt x="644019" y="1468"/>
                    <a:pt x="612563" y="21385"/>
                    <a:pt x="605444" y="53072"/>
                  </a:cubicBezTo>
                  <a:lnTo>
                    <a:pt x="584242" y="147473"/>
                  </a:lnTo>
                  <a:cubicBezTo>
                    <a:pt x="578211" y="174316"/>
                    <a:pt x="554377" y="193389"/>
                    <a:pt x="526866" y="193389"/>
                  </a:cubicBezTo>
                  <a:lnTo>
                    <a:pt x="445523" y="193389"/>
                  </a:lnTo>
                  <a:cubicBezTo>
                    <a:pt x="407850" y="193389"/>
                    <a:pt x="379893" y="158458"/>
                    <a:pt x="388150" y="121699"/>
                  </a:cubicBezTo>
                  <a:lnTo>
                    <a:pt x="397335" y="80807"/>
                  </a:lnTo>
                  <a:cubicBezTo>
                    <a:pt x="404452" y="49120"/>
                    <a:pt x="384535" y="17664"/>
                    <a:pt x="352847" y="10548"/>
                  </a:cubicBezTo>
                  <a:lnTo>
                    <a:pt x="344114" y="8587"/>
                  </a:lnTo>
                  <a:cubicBezTo>
                    <a:pt x="312428" y="1468"/>
                    <a:pt x="280970" y="21385"/>
                    <a:pt x="273855" y="53072"/>
                  </a:cubicBezTo>
                  <a:lnTo>
                    <a:pt x="252650" y="147473"/>
                  </a:lnTo>
                  <a:cubicBezTo>
                    <a:pt x="246619" y="174316"/>
                    <a:pt x="222785" y="193389"/>
                    <a:pt x="195274" y="193389"/>
                  </a:cubicBezTo>
                  <a:lnTo>
                    <a:pt x="97396" y="193389"/>
                  </a:lnTo>
                  <a:cubicBezTo>
                    <a:pt x="64921" y="193389"/>
                    <a:pt x="38594" y="219716"/>
                    <a:pt x="38594" y="252192"/>
                  </a:cubicBezTo>
                  <a:lnTo>
                    <a:pt x="38594" y="261145"/>
                  </a:lnTo>
                  <a:cubicBezTo>
                    <a:pt x="38594" y="293621"/>
                    <a:pt x="64921" y="319948"/>
                    <a:pt x="97396" y="319948"/>
                  </a:cubicBezTo>
                  <a:lnTo>
                    <a:pt x="140430" y="319948"/>
                  </a:lnTo>
                  <a:cubicBezTo>
                    <a:pt x="178106" y="319948"/>
                    <a:pt x="206060" y="354881"/>
                    <a:pt x="197806" y="391638"/>
                  </a:cubicBezTo>
                  <a:lnTo>
                    <a:pt x="178167" y="479067"/>
                  </a:lnTo>
                  <a:cubicBezTo>
                    <a:pt x="172136" y="505911"/>
                    <a:pt x="148301" y="524984"/>
                    <a:pt x="120794" y="524984"/>
                  </a:cubicBezTo>
                  <a:lnTo>
                    <a:pt x="65949" y="524984"/>
                  </a:lnTo>
                  <a:cubicBezTo>
                    <a:pt x="33471" y="524984"/>
                    <a:pt x="7144" y="551311"/>
                    <a:pt x="7144" y="583786"/>
                  </a:cubicBezTo>
                  <a:lnTo>
                    <a:pt x="7144" y="592741"/>
                  </a:lnTo>
                  <a:cubicBezTo>
                    <a:pt x="7144" y="625215"/>
                    <a:pt x="33471" y="651543"/>
                    <a:pt x="65949" y="651543"/>
                  </a:cubicBezTo>
                  <a:lnTo>
                    <a:pt x="65949" y="651543"/>
                  </a:lnTo>
                  <a:cubicBezTo>
                    <a:pt x="103623" y="651543"/>
                    <a:pt x="131577" y="686473"/>
                    <a:pt x="123322" y="723232"/>
                  </a:cubicBezTo>
                  <a:lnTo>
                    <a:pt x="114137" y="764124"/>
                  </a:lnTo>
                  <a:cubicBezTo>
                    <a:pt x="107018" y="795811"/>
                    <a:pt x="126935" y="827267"/>
                    <a:pt x="158623" y="834386"/>
                  </a:cubicBezTo>
                  <a:lnTo>
                    <a:pt x="167358" y="836348"/>
                  </a:lnTo>
                  <a:cubicBezTo>
                    <a:pt x="199046" y="843464"/>
                    <a:pt x="230502" y="823547"/>
                    <a:pt x="237618" y="791863"/>
                  </a:cubicBezTo>
                  <a:lnTo>
                    <a:pt x="258823" y="697459"/>
                  </a:lnTo>
                  <a:cubicBezTo>
                    <a:pt x="264853" y="670615"/>
                    <a:pt x="288685" y="651543"/>
                    <a:pt x="316196" y="651543"/>
                  </a:cubicBezTo>
                  <a:lnTo>
                    <a:pt x="397541" y="651543"/>
                  </a:lnTo>
                  <a:cubicBezTo>
                    <a:pt x="435215" y="651543"/>
                    <a:pt x="463172" y="686473"/>
                    <a:pt x="454914" y="723232"/>
                  </a:cubicBezTo>
                  <a:lnTo>
                    <a:pt x="445729" y="764124"/>
                  </a:lnTo>
                  <a:cubicBezTo>
                    <a:pt x="438613" y="795811"/>
                    <a:pt x="458531" y="827267"/>
                    <a:pt x="490217" y="834386"/>
                  </a:cubicBezTo>
                  <a:lnTo>
                    <a:pt x="498954" y="836348"/>
                  </a:lnTo>
                  <a:cubicBezTo>
                    <a:pt x="530638" y="843464"/>
                    <a:pt x="562094" y="823547"/>
                    <a:pt x="569213" y="791859"/>
                  </a:cubicBezTo>
                  <a:lnTo>
                    <a:pt x="590415" y="697459"/>
                  </a:lnTo>
                  <a:cubicBezTo>
                    <a:pt x="596445" y="670619"/>
                    <a:pt x="620279" y="651543"/>
                    <a:pt x="647791" y="651543"/>
                  </a:cubicBezTo>
                  <a:lnTo>
                    <a:pt x="774142" y="651543"/>
                  </a:lnTo>
                  <a:cubicBezTo>
                    <a:pt x="806619" y="651543"/>
                    <a:pt x="832944" y="625215"/>
                    <a:pt x="832944" y="592741"/>
                  </a:cubicBezTo>
                  <a:lnTo>
                    <a:pt x="832944" y="583786"/>
                  </a:lnTo>
                  <a:cubicBezTo>
                    <a:pt x="832944" y="551311"/>
                    <a:pt x="806619" y="524984"/>
                    <a:pt x="774142" y="524984"/>
                  </a:cubicBezTo>
                  <a:lnTo>
                    <a:pt x="702632" y="524984"/>
                  </a:lnTo>
                  <a:cubicBezTo>
                    <a:pt x="664958" y="524984"/>
                    <a:pt x="637004" y="490054"/>
                    <a:pt x="645260" y="453294"/>
                  </a:cubicBezTo>
                  <a:lnTo>
                    <a:pt x="664898" y="365864"/>
                  </a:lnTo>
                  <a:cubicBezTo>
                    <a:pt x="670926" y="339023"/>
                    <a:pt x="694760" y="319948"/>
                    <a:pt x="722270" y="319948"/>
                  </a:cubicBezTo>
                  <a:lnTo>
                    <a:pt x="805591" y="319948"/>
                  </a:lnTo>
                  <a:cubicBezTo>
                    <a:pt x="838067" y="319948"/>
                    <a:pt x="864394" y="293621"/>
                    <a:pt x="864394" y="261145"/>
                  </a:cubicBezTo>
                </a:path>
              </a:pathLst>
            </a:custGeom>
            <a:solidFill>
              <a:schemeClr val="accent3"/>
            </a:solidFill>
            <a:ln w="7937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Tree>
    <p:extLst>
      <p:ext uri="{BB962C8B-B14F-4D97-AF65-F5344CB8AC3E}">
        <p14:creationId xmlns:p14="http://schemas.microsoft.com/office/powerpoint/2010/main" val="825069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89B29-A5C7-4536-BC81-7D9F76C8E798}"/>
              </a:ext>
            </a:extLst>
          </p:cNvPr>
          <p:cNvSpPr>
            <a:spLocks noGrp="1"/>
          </p:cNvSpPr>
          <p:nvPr>
            <p:ph type="title"/>
          </p:nvPr>
        </p:nvSpPr>
        <p:spPr>
          <a:xfrm>
            <a:off x="1534696" y="664430"/>
            <a:ext cx="9520158" cy="560439"/>
          </a:xfrm>
        </p:spPr>
        <p:txBody>
          <a:bodyPr/>
          <a:lstStyle/>
          <a:p>
            <a:r>
              <a:rPr lang="en-US" dirty="0"/>
              <a:t>    </a:t>
            </a:r>
            <a:r>
              <a:rPr lang="en-US" b="1" dirty="0"/>
              <a:t>Entity Extraction</a:t>
            </a:r>
            <a:r>
              <a:rPr lang="en-US" dirty="0"/>
              <a:t>	</a:t>
            </a:r>
            <a:endParaRPr lang="en-IN" dirty="0"/>
          </a:p>
        </p:txBody>
      </p:sp>
      <p:sp>
        <p:nvSpPr>
          <p:cNvPr id="3" name="Content Placeholder 2">
            <a:extLst>
              <a:ext uri="{FF2B5EF4-FFF2-40B4-BE49-F238E27FC236}">
                <a16:creationId xmlns:a16="http://schemas.microsoft.com/office/drawing/2014/main" id="{44ED9A48-B852-4C92-AFDB-2CCFBD391722}"/>
              </a:ext>
            </a:extLst>
          </p:cNvPr>
          <p:cNvSpPr>
            <a:spLocks noGrp="1"/>
          </p:cNvSpPr>
          <p:nvPr>
            <p:ph idx="1"/>
          </p:nvPr>
        </p:nvSpPr>
        <p:spPr>
          <a:xfrm>
            <a:off x="1534696" y="1269149"/>
            <a:ext cx="9520158" cy="4674853"/>
          </a:xfrm>
        </p:spPr>
        <p:txBody>
          <a:bodyPr>
            <a:normAutofit/>
          </a:bodyPr>
          <a:lstStyle/>
          <a:p>
            <a:r>
              <a:rPr lang="en-IN" dirty="0"/>
              <a:t>Here are some example of entity type that are extracted from each tweet.</a:t>
            </a:r>
          </a:p>
          <a:p>
            <a:pPr>
              <a:buFont typeface="Courier New" panose="02070309020205020404" pitchFamily="49" charset="0"/>
              <a:buChar char="o"/>
            </a:pPr>
            <a:r>
              <a:rPr lang="en-IN" b="1" dirty="0"/>
              <a:t> Named entities: </a:t>
            </a:r>
            <a:r>
              <a:rPr lang="en-IN" dirty="0"/>
              <a:t>bhuvneshwar</a:t>
            </a:r>
          </a:p>
          <a:p>
            <a:pPr>
              <a:buFont typeface="Courier New" panose="02070309020205020404" pitchFamily="49" charset="0"/>
              <a:buChar char="o"/>
            </a:pPr>
            <a:r>
              <a:rPr lang="en-IN" b="1" dirty="0"/>
              <a:t> Hashtags:  </a:t>
            </a:r>
            <a:r>
              <a:rPr lang="en-IN" dirty="0"/>
              <a:t>#indiavsengland</a:t>
            </a:r>
          </a:p>
          <a:p>
            <a:pPr>
              <a:buFont typeface="Wingdings" panose="05000000000000000000" pitchFamily="2" charset="2"/>
              <a:buChar char="Ø"/>
            </a:pPr>
            <a:r>
              <a:rPr lang="en-IN" dirty="0"/>
              <a:t>We recognise entities from tweet text data using </a:t>
            </a:r>
            <a:r>
              <a:rPr lang="en-IN" b="1" dirty="0"/>
              <a:t>NER</a:t>
            </a:r>
            <a:r>
              <a:rPr lang="en-IN" dirty="0"/>
              <a:t>.</a:t>
            </a:r>
          </a:p>
          <a:p>
            <a:pPr>
              <a:buFont typeface="Wingdings" panose="05000000000000000000" pitchFamily="2" charset="2"/>
              <a:buChar char="Ø"/>
            </a:pPr>
            <a:r>
              <a:rPr lang="en-IN" dirty="0"/>
              <a:t>NER, short for Named Entity Recognition, primary objective of NER is to locate and classify named entities  such as names of persons, organization, location etc.</a:t>
            </a:r>
          </a:p>
          <a:p>
            <a:pPr>
              <a:buFont typeface="Wingdings" panose="05000000000000000000" pitchFamily="2" charset="2"/>
              <a:buChar char="Ø"/>
            </a:pPr>
            <a:r>
              <a:rPr lang="en-IN" dirty="0"/>
              <a:t>We recognise names entities NER using NLTK.</a:t>
            </a:r>
          </a:p>
          <a:p>
            <a:pPr>
              <a:buFont typeface="Wingdings" panose="05000000000000000000" pitchFamily="2" charset="2"/>
              <a:buChar char="Ø"/>
            </a:pPr>
            <a:r>
              <a:rPr lang="en-IN" dirty="0"/>
              <a:t>Example :</a:t>
            </a:r>
          </a:p>
        </p:txBody>
      </p:sp>
      <p:sp>
        <p:nvSpPr>
          <p:cNvPr id="4" name="Rounded Rectangle 3">
            <a:extLst>
              <a:ext uri="{FF2B5EF4-FFF2-40B4-BE49-F238E27FC236}">
                <a16:creationId xmlns:a16="http://schemas.microsoft.com/office/drawing/2014/main" id="{EDD40ED4-9850-4F5B-A02F-02C8FDA35E1E}"/>
              </a:ext>
            </a:extLst>
          </p:cNvPr>
          <p:cNvSpPr/>
          <p:nvPr/>
        </p:nvSpPr>
        <p:spPr>
          <a:xfrm>
            <a:off x="3117873" y="4658023"/>
            <a:ext cx="4837471" cy="560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IN" dirty="0"/>
              <a:t>I hear Berlin is wonderful in the winter </a:t>
            </a:r>
          </a:p>
        </p:txBody>
      </p:sp>
      <p:sp>
        <p:nvSpPr>
          <p:cNvPr id="5" name="Oval 4">
            <a:extLst>
              <a:ext uri="{FF2B5EF4-FFF2-40B4-BE49-F238E27FC236}">
                <a16:creationId xmlns:a16="http://schemas.microsoft.com/office/drawing/2014/main" id="{E9705A5E-A201-4416-8647-3862DF07C36F}"/>
              </a:ext>
            </a:extLst>
          </p:cNvPr>
          <p:cNvSpPr/>
          <p:nvPr/>
        </p:nvSpPr>
        <p:spPr>
          <a:xfrm>
            <a:off x="4049022" y="5433672"/>
            <a:ext cx="866260" cy="32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IN" sz="1200" dirty="0"/>
              <a:t>Place</a:t>
            </a:r>
          </a:p>
        </p:txBody>
      </p:sp>
      <p:sp>
        <p:nvSpPr>
          <p:cNvPr id="7" name="Oval 6">
            <a:extLst>
              <a:ext uri="{FF2B5EF4-FFF2-40B4-BE49-F238E27FC236}">
                <a16:creationId xmlns:a16="http://schemas.microsoft.com/office/drawing/2014/main" id="{4FB5CA7C-32DA-47F2-98CA-9C7B8A6840B7}"/>
              </a:ext>
            </a:extLst>
          </p:cNvPr>
          <p:cNvSpPr/>
          <p:nvPr/>
        </p:nvSpPr>
        <p:spPr>
          <a:xfrm>
            <a:off x="6826242" y="5426618"/>
            <a:ext cx="806812" cy="32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IN" sz="1200" dirty="0"/>
              <a:t>Time</a:t>
            </a:r>
          </a:p>
        </p:txBody>
      </p:sp>
      <p:sp>
        <p:nvSpPr>
          <p:cNvPr id="8" name="Up Arrow 8">
            <a:extLst>
              <a:ext uri="{FF2B5EF4-FFF2-40B4-BE49-F238E27FC236}">
                <a16:creationId xmlns:a16="http://schemas.microsoft.com/office/drawing/2014/main" id="{33AA30DB-A91D-40F0-9E4A-7515610DB5DC}"/>
              </a:ext>
            </a:extLst>
          </p:cNvPr>
          <p:cNvSpPr/>
          <p:nvPr/>
        </p:nvSpPr>
        <p:spPr>
          <a:xfrm>
            <a:off x="7148531" y="5145587"/>
            <a:ext cx="162233" cy="2566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9" name="Up Arrow 8">
            <a:extLst>
              <a:ext uri="{FF2B5EF4-FFF2-40B4-BE49-F238E27FC236}">
                <a16:creationId xmlns:a16="http://schemas.microsoft.com/office/drawing/2014/main" id="{D2B3A2CB-5F65-4CE9-B7D7-547443C3D02C}"/>
              </a:ext>
            </a:extLst>
          </p:cNvPr>
          <p:cNvSpPr/>
          <p:nvPr/>
        </p:nvSpPr>
        <p:spPr>
          <a:xfrm>
            <a:off x="4401035" y="5194212"/>
            <a:ext cx="162233" cy="2566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10" name="Twitter Icon" descr="Twitter Icon">
            <a:extLst>
              <a:ext uri="{FF2B5EF4-FFF2-40B4-BE49-F238E27FC236}">
                <a16:creationId xmlns:a16="http://schemas.microsoft.com/office/drawing/2014/main" id="{28F6A4EB-DED1-418C-99C9-5D40AB1D7BD7}"/>
              </a:ext>
            </a:extLst>
          </p:cNvPr>
          <p:cNvSpPr>
            <a:spLocks/>
          </p:cNvSpPr>
          <p:nvPr/>
        </p:nvSpPr>
        <p:spPr bwMode="auto">
          <a:xfrm>
            <a:off x="458813" y="489562"/>
            <a:ext cx="908348" cy="753312"/>
          </a:xfrm>
          <a:custGeom>
            <a:avLst/>
            <a:gdLst>
              <a:gd name="T0" fmla="*/ 686 w 686"/>
              <a:gd name="T1" fmla="*/ 66 h 558"/>
              <a:gd name="T2" fmla="*/ 605 w 686"/>
              <a:gd name="T3" fmla="*/ 89 h 558"/>
              <a:gd name="T4" fmla="*/ 667 w 686"/>
              <a:gd name="T5" fmla="*/ 11 h 558"/>
              <a:gd name="T6" fmla="*/ 578 w 686"/>
              <a:gd name="T7" fmla="*/ 45 h 558"/>
              <a:gd name="T8" fmla="*/ 475 w 686"/>
              <a:gd name="T9" fmla="*/ 0 h 558"/>
              <a:gd name="T10" fmla="*/ 334 w 686"/>
              <a:gd name="T11" fmla="*/ 141 h 558"/>
              <a:gd name="T12" fmla="*/ 338 w 686"/>
              <a:gd name="T13" fmla="*/ 173 h 558"/>
              <a:gd name="T14" fmla="*/ 48 w 686"/>
              <a:gd name="T15" fmla="*/ 26 h 558"/>
              <a:gd name="T16" fmla="*/ 29 w 686"/>
              <a:gd name="T17" fmla="*/ 97 h 558"/>
              <a:gd name="T18" fmla="*/ 91 w 686"/>
              <a:gd name="T19" fmla="*/ 214 h 558"/>
              <a:gd name="T20" fmla="*/ 28 w 686"/>
              <a:gd name="T21" fmla="*/ 197 h 558"/>
              <a:gd name="T22" fmla="*/ 28 w 686"/>
              <a:gd name="T23" fmla="*/ 198 h 558"/>
              <a:gd name="T24" fmla="*/ 140 w 686"/>
              <a:gd name="T25" fmla="*/ 336 h 558"/>
              <a:gd name="T26" fmla="*/ 103 w 686"/>
              <a:gd name="T27" fmla="*/ 341 h 558"/>
              <a:gd name="T28" fmla="*/ 77 w 686"/>
              <a:gd name="T29" fmla="*/ 339 h 558"/>
              <a:gd name="T30" fmla="*/ 208 w 686"/>
              <a:gd name="T31" fmla="*/ 436 h 558"/>
              <a:gd name="T32" fmla="*/ 34 w 686"/>
              <a:gd name="T33" fmla="*/ 497 h 558"/>
              <a:gd name="T34" fmla="*/ 0 w 686"/>
              <a:gd name="T35" fmla="*/ 495 h 558"/>
              <a:gd name="T36" fmla="*/ 216 w 686"/>
              <a:gd name="T37" fmla="*/ 558 h 558"/>
              <a:gd name="T38" fmla="*/ 616 w 686"/>
              <a:gd name="T39" fmla="*/ 158 h 558"/>
              <a:gd name="T40" fmla="*/ 616 w 686"/>
              <a:gd name="T41" fmla="*/ 139 h 558"/>
              <a:gd name="T42" fmla="*/ 686 w 686"/>
              <a:gd name="T43" fmla="*/ 6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6" h="558">
                <a:moveTo>
                  <a:pt x="686" y="66"/>
                </a:moveTo>
                <a:cubicBezTo>
                  <a:pt x="661" y="78"/>
                  <a:pt x="634" y="85"/>
                  <a:pt x="605" y="89"/>
                </a:cubicBezTo>
                <a:cubicBezTo>
                  <a:pt x="634" y="71"/>
                  <a:pt x="657" y="44"/>
                  <a:pt x="667" y="11"/>
                </a:cubicBezTo>
                <a:cubicBezTo>
                  <a:pt x="640" y="27"/>
                  <a:pt x="610" y="39"/>
                  <a:pt x="578" y="45"/>
                </a:cubicBezTo>
                <a:cubicBezTo>
                  <a:pt x="552" y="18"/>
                  <a:pt x="515" y="0"/>
                  <a:pt x="475" y="0"/>
                </a:cubicBezTo>
                <a:cubicBezTo>
                  <a:pt x="397" y="0"/>
                  <a:pt x="334" y="64"/>
                  <a:pt x="334" y="141"/>
                </a:cubicBezTo>
                <a:cubicBezTo>
                  <a:pt x="334" y="152"/>
                  <a:pt x="335" y="163"/>
                  <a:pt x="338" y="173"/>
                </a:cubicBezTo>
                <a:cubicBezTo>
                  <a:pt x="221" y="167"/>
                  <a:pt x="117" y="111"/>
                  <a:pt x="48" y="26"/>
                </a:cubicBezTo>
                <a:cubicBezTo>
                  <a:pt x="36" y="47"/>
                  <a:pt x="29" y="71"/>
                  <a:pt x="29" y="97"/>
                </a:cubicBezTo>
                <a:cubicBezTo>
                  <a:pt x="29" y="146"/>
                  <a:pt x="54" y="189"/>
                  <a:pt x="91" y="214"/>
                </a:cubicBezTo>
                <a:cubicBezTo>
                  <a:pt x="68" y="213"/>
                  <a:pt x="47" y="207"/>
                  <a:pt x="28" y="197"/>
                </a:cubicBezTo>
                <a:cubicBezTo>
                  <a:pt x="28" y="197"/>
                  <a:pt x="28" y="198"/>
                  <a:pt x="28" y="198"/>
                </a:cubicBezTo>
                <a:cubicBezTo>
                  <a:pt x="28" y="267"/>
                  <a:pt x="76" y="323"/>
                  <a:pt x="140" y="336"/>
                </a:cubicBezTo>
                <a:cubicBezTo>
                  <a:pt x="129" y="340"/>
                  <a:pt x="116" y="341"/>
                  <a:pt x="103" y="341"/>
                </a:cubicBezTo>
                <a:cubicBezTo>
                  <a:pt x="94" y="341"/>
                  <a:pt x="85" y="340"/>
                  <a:pt x="77" y="339"/>
                </a:cubicBezTo>
                <a:cubicBezTo>
                  <a:pt x="95" y="395"/>
                  <a:pt x="147" y="435"/>
                  <a:pt x="208" y="436"/>
                </a:cubicBezTo>
                <a:cubicBezTo>
                  <a:pt x="160" y="474"/>
                  <a:pt x="100" y="497"/>
                  <a:pt x="34" y="497"/>
                </a:cubicBezTo>
                <a:cubicBezTo>
                  <a:pt x="22" y="497"/>
                  <a:pt x="11" y="496"/>
                  <a:pt x="0" y="495"/>
                </a:cubicBezTo>
                <a:cubicBezTo>
                  <a:pt x="62" y="535"/>
                  <a:pt x="136" y="558"/>
                  <a:pt x="216" y="558"/>
                </a:cubicBezTo>
                <a:cubicBezTo>
                  <a:pt x="475" y="558"/>
                  <a:pt x="616" y="344"/>
                  <a:pt x="616" y="158"/>
                </a:cubicBezTo>
                <a:cubicBezTo>
                  <a:pt x="616" y="151"/>
                  <a:pt x="616" y="145"/>
                  <a:pt x="616" y="139"/>
                </a:cubicBezTo>
                <a:cubicBezTo>
                  <a:pt x="643" y="119"/>
                  <a:pt x="667" y="95"/>
                  <a:pt x="686" y="66"/>
                </a:cubicBezTo>
                <a:close/>
              </a:path>
            </a:pathLst>
          </a:custGeom>
          <a:solidFill>
            <a:srgbClr val="2AA9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1" name="Group 10" descr="hashtag icon inside chat bubble">
            <a:extLst>
              <a:ext uri="{FF2B5EF4-FFF2-40B4-BE49-F238E27FC236}">
                <a16:creationId xmlns:a16="http://schemas.microsoft.com/office/drawing/2014/main" id="{0E59DFB0-40FA-468F-BB18-56EA72158952}"/>
              </a:ext>
            </a:extLst>
          </p:cNvPr>
          <p:cNvGrpSpPr/>
          <p:nvPr/>
        </p:nvGrpSpPr>
        <p:grpSpPr>
          <a:xfrm>
            <a:off x="1485248" y="620150"/>
            <a:ext cx="582930" cy="582295"/>
            <a:chOff x="0" y="0"/>
            <a:chExt cx="2806873" cy="2806873"/>
          </a:xfrm>
        </p:grpSpPr>
        <p:sp>
          <p:nvSpPr>
            <p:cNvPr id="12" name="Freeform: Shape 11">
              <a:extLst>
                <a:ext uri="{FF2B5EF4-FFF2-40B4-BE49-F238E27FC236}">
                  <a16:creationId xmlns:a16="http://schemas.microsoft.com/office/drawing/2014/main" id="{E5B47AF9-0A66-4DB9-ABAA-F7FF5B652F03}"/>
                </a:ext>
              </a:extLst>
            </p:cNvPr>
            <p:cNvSpPr/>
            <p:nvPr/>
          </p:nvSpPr>
          <p:spPr>
            <a:xfrm rot="2700000">
              <a:off x="0" y="0"/>
              <a:ext cx="2806873" cy="2806873"/>
            </a:xfrm>
            <a:custGeom>
              <a:avLst/>
              <a:gdLst>
                <a:gd name="connsiteX0" fmla="*/ 107372 w 2806873"/>
                <a:gd name="connsiteY0" fmla="*/ 1144218 h 2806873"/>
                <a:gd name="connsiteX1" fmla="*/ 1144217 w 2806873"/>
                <a:gd name="connsiteY1" fmla="*/ 107372 h 2806873"/>
                <a:gd name="connsiteX2" fmla="*/ 1662655 w 2806873"/>
                <a:gd name="connsiteY2" fmla="*/ 107372 h 2806873"/>
                <a:gd name="connsiteX3" fmla="*/ 2699501 w 2806873"/>
                <a:gd name="connsiteY3" fmla="*/ 1144218 h 2806873"/>
                <a:gd name="connsiteX4" fmla="*/ 2699501 w 2806873"/>
                <a:gd name="connsiteY4" fmla="*/ 1662656 h 2806873"/>
                <a:gd name="connsiteX5" fmla="*/ 2188970 w 2806873"/>
                <a:gd name="connsiteY5" fmla="*/ 2173187 h 2806873"/>
                <a:gd name="connsiteX6" fmla="*/ 2188970 w 2806873"/>
                <a:gd name="connsiteY6" fmla="*/ 2521352 h 2806873"/>
                <a:gd name="connsiteX7" fmla="*/ 2083578 w 2806873"/>
                <a:gd name="connsiteY7" fmla="*/ 2626744 h 2806873"/>
                <a:gd name="connsiteX8" fmla="*/ 1735413 w 2806873"/>
                <a:gd name="connsiteY8" fmla="*/ 2626744 h 2806873"/>
                <a:gd name="connsiteX9" fmla="*/ 1662655 w 2806873"/>
                <a:gd name="connsiteY9" fmla="*/ 2699501 h 2806873"/>
                <a:gd name="connsiteX10" fmla="*/ 1144217 w 2806873"/>
                <a:gd name="connsiteY10" fmla="*/ 2699501 h 2806873"/>
                <a:gd name="connsiteX11" fmla="*/ 107372 w 2806873"/>
                <a:gd name="connsiteY11" fmla="*/ 1662656 h 2806873"/>
                <a:gd name="connsiteX12" fmla="*/ 107372 w 2806873"/>
                <a:gd name="connsiteY12" fmla="*/ 1144218 h 2806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6873" h="2806873">
                  <a:moveTo>
                    <a:pt x="107372" y="1144218"/>
                  </a:moveTo>
                  <a:lnTo>
                    <a:pt x="1144217" y="107372"/>
                  </a:lnTo>
                  <a:cubicBezTo>
                    <a:pt x="1287380" y="-35791"/>
                    <a:pt x="1519492" y="-35791"/>
                    <a:pt x="1662655" y="107372"/>
                  </a:cubicBezTo>
                  <a:lnTo>
                    <a:pt x="2699501" y="1144218"/>
                  </a:lnTo>
                  <a:cubicBezTo>
                    <a:pt x="2842664" y="1287381"/>
                    <a:pt x="2842664" y="1519493"/>
                    <a:pt x="2699501" y="1662656"/>
                  </a:cubicBezTo>
                  <a:lnTo>
                    <a:pt x="2188970" y="2173187"/>
                  </a:lnTo>
                  <a:lnTo>
                    <a:pt x="2188970" y="2521352"/>
                  </a:lnTo>
                  <a:cubicBezTo>
                    <a:pt x="2188970" y="2579558"/>
                    <a:pt x="2141784" y="2626744"/>
                    <a:pt x="2083578" y="2626744"/>
                  </a:cubicBezTo>
                  <a:lnTo>
                    <a:pt x="1735413" y="2626744"/>
                  </a:lnTo>
                  <a:lnTo>
                    <a:pt x="1662655" y="2699501"/>
                  </a:lnTo>
                  <a:cubicBezTo>
                    <a:pt x="1519492" y="2842664"/>
                    <a:pt x="1287380" y="2842664"/>
                    <a:pt x="1144217" y="2699501"/>
                  </a:cubicBezTo>
                  <a:lnTo>
                    <a:pt x="107372" y="1662656"/>
                  </a:lnTo>
                  <a:cubicBezTo>
                    <a:pt x="-35791" y="1519493"/>
                    <a:pt x="-35791" y="1287381"/>
                    <a:pt x="107372" y="1144218"/>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3" name="Graphic 7">
              <a:extLst>
                <a:ext uri="{FF2B5EF4-FFF2-40B4-BE49-F238E27FC236}">
                  <a16:creationId xmlns:a16="http://schemas.microsoft.com/office/drawing/2014/main" id="{25C8F69A-AB2C-4182-82E0-36085B6234BC}"/>
                </a:ext>
              </a:extLst>
            </p:cNvPr>
            <p:cNvSpPr/>
            <p:nvPr/>
          </p:nvSpPr>
          <p:spPr>
            <a:xfrm>
              <a:off x="836072" y="834052"/>
              <a:ext cx="1205615" cy="1165141"/>
            </a:xfrm>
            <a:custGeom>
              <a:avLst/>
              <a:gdLst>
                <a:gd name="connsiteX0" fmla="*/ 452386 w 866775"/>
                <a:gd name="connsiteY0" fmla="*/ 524984 h 838200"/>
                <a:gd name="connsiteX1" fmla="*/ 371040 w 866775"/>
                <a:gd name="connsiteY1" fmla="*/ 524984 h 838200"/>
                <a:gd name="connsiteX2" fmla="*/ 313668 w 866775"/>
                <a:gd name="connsiteY2" fmla="*/ 453294 h 838200"/>
                <a:gd name="connsiteX3" fmla="*/ 333306 w 866775"/>
                <a:gd name="connsiteY3" fmla="*/ 365864 h 838200"/>
                <a:gd name="connsiteX4" fmla="*/ 390678 w 866775"/>
                <a:gd name="connsiteY4" fmla="*/ 319948 h 838200"/>
                <a:gd name="connsiteX5" fmla="*/ 472025 w 866775"/>
                <a:gd name="connsiteY5" fmla="*/ 319948 h 838200"/>
                <a:gd name="connsiteX6" fmla="*/ 529398 w 866775"/>
                <a:gd name="connsiteY6" fmla="*/ 391638 h 838200"/>
                <a:gd name="connsiteX7" fmla="*/ 509759 w 866775"/>
                <a:gd name="connsiteY7" fmla="*/ 479067 h 838200"/>
                <a:gd name="connsiteX8" fmla="*/ 452386 w 866775"/>
                <a:gd name="connsiteY8" fmla="*/ 524984 h 838200"/>
                <a:gd name="connsiteX9" fmla="*/ 864394 w 866775"/>
                <a:gd name="connsiteY9" fmla="*/ 261145 h 838200"/>
                <a:gd name="connsiteX10" fmla="*/ 864394 w 866775"/>
                <a:gd name="connsiteY10" fmla="*/ 252192 h 838200"/>
                <a:gd name="connsiteX11" fmla="*/ 805591 w 866775"/>
                <a:gd name="connsiteY11" fmla="*/ 193389 h 838200"/>
                <a:gd name="connsiteX12" fmla="*/ 777115 w 866775"/>
                <a:gd name="connsiteY12" fmla="*/ 193389 h 838200"/>
                <a:gd name="connsiteX13" fmla="*/ 719742 w 866775"/>
                <a:gd name="connsiteY13" fmla="*/ 121699 h 838200"/>
                <a:gd name="connsiteX14" fmla="*/ 728927 w 866775"/>
                <a:gd name="connsiteY14" fmla="*/ 80807 h 838200"/>
                <a:gd name="connsiteX15" fmla="*/ 684439 w 866775"/>
                <a:gd name="connsiteY15" fmla="*/ 10548 h 838200"/>
                <a:gd name="connsiteX16" fmla="*/ 675704 w 866775"/>
                <a:gd name="connsiteY16" fmla="*/ 8587 h 838200"/>
                <a:gd name="connsiteX17" fmla="*/ 605444 w 866775"/>
                <a:gd name="connsiteY17" fmla="*/ 53072 h 838200"/>
                <a:gd name="connsiteX18" fmla="*/ 584242 w 866775"/>
                <a:gd name="connsiteY18" fmla="*/ 147473 h 838200"/>
                <a:gd name="connsiteX19" fmla="*/ 526866 w 866775"/>
                <a:gd name="connsiteY19" fmla="*/ 193389 h 838200"/>
                <a:gd name="connsiteX20" fmla="*/ 445523 w 866775"/>
                <a:gd name="connsiteY20" fmla="*/ 193389 h 838200"/>
                <a:gd name="connsiteX21" fmla="*/ 388150 w 866775"/>
                <a:gd name="connsiteY21" fmla="*/ 121699 h 838200"/>
                <a:gd name="connsiteX22" fmla="*/ 397335 w 866775"/>
                <a:gd name="connsiteY22" fmla="*/ 80807 h 838200"/>
                <a:gd name="connsiteX23" fmla="*/ 352847 w 866775"/>
                <a:gd name="connsiteY23" fmla="*/ 10548 h 838200"/>
                <a:gd name="connsiteX24" fmla="*/ 344114 w 866775"/>
                <a:gd name="connsiteY24" fmla="*/ 8587 h 838200"/>
                <a:gd name="connsiteX25" fmla="*/ 273855 w 866775"/>
                <a:gd name="connsiteY25" fmla="*/ 53072 h 838200"/>
                <a:gd name="connsiteX26" fmla="*/ 252650 w 866775"/>
                <a:gd name="connsiteY26" fmla="*/ 147473 h 838200"/>
                <a:gd name="connsiteX27" fmla="*/ 195274 w 866775"/>
                <a:gd name="connsiteY27" fmla="*/ 193389 h 838200"/>
                <a:gd name="connsiteX28" fmla="*/ 97396 w 866775"/>
                <a:gd name="connsiteY28" fmla="*/ 193389 h 838200"/>
                <a:gd name="connsiteX29" fmla="*/ 38594 w 866775"/>
                <a:gd name="connsiteY29" fmla="*/ 252192 h 838200"/>
                <a:gd name="connsiteX30" fmla="*/ 38594 w 866775"/>
                <a:gd name="connsiteY30" fmla="*/ 261145 h 838200"/>
                <a:gd name="connsiteX31" fmla="*/ 97396 w 866775"/>
                <a:gd name="connsiteY31" fmla="*/ 319948 h 838200"/>
                <a:gd name="connsiteX32" fmla="*/ 140430 w 866775"/>
                <a:gd name="connsiteY32" fmla="*/ 319948 h 838200"/>
                <a:gd name="connsiteX33" fmla="*/ 197806 w 866775"/>
                <a:gd name="connsiteY33" fmla="*/ 391638 h 838200"/>
                <a:gd name="connsiteX34" fmla="*/ 178167 w 866775"/>
                <a:gd name="connsiteY34" fmla="*/ 479067 h 838200"/>
                <a:gd name="connsiteX35" fmla="*/ 120794 w 866775"/>
                <a:gd name="connsiteY35" fmla="*/ 524984 h 838200"/>
                <a:gd name="connsiteX36" fmla="*/ 65949 w 866775"/>
                <a:gd name="connsiteY36" fmla="*/ 524984 h 838200"/>
                <a:gd name="connsiteX37" fmla="*/ 7144 w 866775"/>
                <a:gd name="connsiteY37" fmla="*/ 583786 h 838200"/>
                <a:gd name="connsiteX38" fmla="*/ 7144 w 866775"/>
                <a:gd name="connsiteY38" fmla="*/ 592741 h 838200"/>
                <a:gd name="connsiteX39" fmla="*/ 65949 w 866775"/>
                <a:gd name="connsiteY39" fmla="*/ 651543 h 838200"/>
                <a:gd name="connsiteX40" fmla="*/ 65949 w 866775"/>
                <a:gd name="connsiteY40" fmla="*/ 651543 h 838200"/>
                <a:gd name="connsiteX41" fmla="*/ 123322 w 866775"/>
                <a:gd name="connsiteY41" fmla="*/ 723232 h 838200"/>
                <a:gd name="connsiteX42" fmla="*/ 114137 w 866775"/>
                <a:gd name="connsiteY42" fmla="*/ 764124 h 838200"/>
                <a:gd name="connsiteX43" fmla="*/ 158623 w 866775"/>
                <a:gd name="connsiteY43" fmla="*/ 834386 h 838200"/>
                <a:gd name="connsiteX44" fmla="*/ 167358 w 866775"/>
                <a:gd name="connsiteY44" fmla="*/ 836348 h 838200"/>
                <a:gd name="connsiteX45" fmla="*/ 237618 w 866775"/>
                <a:gd name="connsiteY45" fmla="*/ 791863 h 838200"/>
                <a:gd name="connsiteX46" fmla="*/ 258823 w 866775"/>
                <a:gd name="connsiteY46" fmla="*/ 697459 h 838200"/>
                <a:gd name="connsiteX47" fmla="*/ 316196 w 866775"/>
                <a:gd name="connsiteY47" fmla="*/ 651543 h 838200"/>
                <a:gd name="connsiteX48" fmla="*/ 397541 w 866775"/>
                <a:gd name="connsiteY48" fmla="*/ 651543 h 838200"/>
                <a:gd name="connsiteX49" fmla="*/ 454914 w 866775"/>
                <a:gd name="connsiteY49" fmla="*/ 723232 h 838200"/>
                <a:gd name="connsiteX50" fmla="*/ 445729 w 866775"/>
                <a:gd name="connsiteY50" fmla="*/ 764124 h 838200"/>
                <a:gd name="connsiteX51" fmla="*/ 490217 w 866775"/>
                <a:gd name="connsiteY51" fmla="*/ 834386 h 838200"/>
                <a:gd name="connsiteX52" fmla="*/ 498954 w 866775"/>
                <a:gd name="connsiteY52" fmla="*/ 836348 h 838200"/>
                <a:gd name="connsiteX53" fmla="*/ 569213 w 866775"/>
                <a:gd name="connsiteY53" fmla="*/ 791859 h 838200"/>
                <a:gd name="connsiteX54" fmla="*/ 590415 w 866775"/>
                <a:gd name="connsiteY54" fmla="*/ 697459 h 838200"/>
                <a:gd name="connsiteX55" fmla="*/ 647791 w 866775"/>
                <a:gd name="connsiteY55" fmla="*/ 651543 h 838200"/>
                <a:gd name="connsiteX56" fmla="*/ 774142 w 866775"/>
                <a:gd name="connsiteY56" fmla="*/ 651543 h 838200"/>
                <a:gd name="connsiteX57" fmla="*/ 832944 w 866775"/>
                <a:gd name="connsiteY57" fmla="*/ 592741 h 838200"/>
                <a:gd name="connsiteX58" fmla="*/ 832944 w 866775"/>
                <a:gd name="connsiteY58" fmla="*/ 583786 h 838200"/>
                <a:gd name="connsiteX59" fmla="*/ 774142 w 866775"/>
                <a:gd name="connsiteY59" fmla="*/ 524984 h 838200"/>
                <a:gd name="connsiteX60" fmla="*/ 702632 w 866775"/>
                <a:gd name="connsiteY60" fmla="*/ 524984 h 838200"/>
                <a:gd name="connsiteX61" fmla="*/ 645260 w 866775"/>
                <a:gd name="connsiteY61" fmla="*/ 453294 h 838200"/>
                <a:gd name="connsiteX62" fmla="*/ 664898 w 866775"/>
                <a:gd name="connsiteY62" fmla="*/ 365864 h 838200"/>
                <a:gd name="connsiteX63" fmla="*/ 722270 w 866775"/>
                <a:gd name="connsiteY63" fmla="*/ 319948 h 838200"/>
                <a:gd name="connsiteX64" fmla="*/ 805591 w 866775"/>
                <a:gd name="connsiteY64" fmla="*/ 319948 h 838200"/>
                <a:gd name="connsiteX65" fmla="*/ 864394 w 866775"/>
                <a:gd name="connsiteY65" fmla="*/ 261145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866775" h="838200">
                  <a:moveTo>
                    <a:pt x="452386" y="524984"/>
                  </a:moveTo>
                  <a:lnTo>
                    <a:pt x="371040" y="524984"/>
                  </a:lnTo>
                  <a:cubicBezTo>
                    <a:pt x="333366" y="524984"/>
                    <a:pt x="305410" y="490054"/>
                    <a:pt x="313668" y="453294"/>
                  </a:cubicBezTo>
                  <a:lnTo>
                    <a:pt x="333306" y="365864"/>
                  </a:lnTo>
                  <a:cubicBezTo>
                    <a:pt x="339334" y="339023"/>
                    <a:pt x="363168" y="319948"/>
                    <a:pt x="390678" y="319948"/>
                  </a:cubicBezTo>
                  <a:lnTo>
                    <a:pt x="472025" y="319948"/>
                  </a:lnTo>
                  <a:cubicBezTo>
                    <a:pt x="509698" y="319948"/>
                    <a:pt x="537652" y="354881"/>
                    <a:pt x="529398" y="391638"/>
                  </a:cubicBezTo>
                  <a:lnTo>
                    <a:pt x="509759" y="479067"/>
                  </a:lnTo>
                  <a:cubicBezTo>
                    <a:pt x="503732" y="505908"/>
                    <a:pt x="479897" y="524984"/>
                    <a:pt x="452386" y="524984"/>
                  </a:cubicBezTo>
                  <a:moveTo>
                    <a:pt x="864394" y="261145"/>
                  </a:moveTo>
                  <a:lnTo>
                    <a:pt x="864394" y="252192"/>
                  </a:lnTo>
                  <a:cubicBezTo>
                    <a:pt x="864394" y="219716"/>
                    <a:pt x="838067" y="193389"/>
                    <a:pt x="805591" y="193389"/>
                  </a:cubicBezTo>
                  <a:lnTo>
                    <a:pt x="777115" y="193389"/>
                  </a:lnTo>
                  <a:cubicBezTo>
                    <a:pt x="739442" y="193389"/>
                    <a:pt x="711485" y="158458"/>
                    <a:pt x="719742" y="121699"/>
                  </a:cubicBezTo>
                  <a:lnTo>
                    <a:pt x="728927" y="80807"/>
                  </a:lnTo>
                  <a:cubicBezTo>
                    <a:pt x="736043" y="49120"/>
                    <a:pt x="716127" y="17664"/>
                    <a:pt x="684439" y="10548"/>
                  </a:cubicBezTo>
                  <a:lnTo>
                    <a:pt x="675704" y="8587"/>
                  </a:lnTo>
                  <a:cubicBezTo>
                    <a:pt x="644019" y="1468"/>
                    <a:pt x="612563" y="21385"/>
                    <a:pt x="605444" y="53072"/>
                  </a:cubicBezTo>
                  <a:lnTo>
                    <a:pt x="584242" y="147473"/>
                  </a:lnTo>
                  <a:cubicBezTo>
                    <a:pt x="578211" y="174316"/>
                    <a:pt x="554377" y="193389"/>
                    <a:pt x="526866" y="193389"/>
                  </a:cubicBezTo>
                  <a:lnTo>
                    <a:pt x="445523" y="193389"/>
                  </a:lnTo>
                  <a:cubicBezTo>
                    <a:pt x="407850" y="193389"/>
                    <a:pt x="379893" y="158458"/>
                    <a:pt x="388150" y="121699"/>
                  </a:cubicBezTo>
                  <a:lnTo>
                    <a:pt x="397335" y="80807"/>
                  </a:lnTo>
                  <a:cubicBezTo>
                    <a:pt x="404452" y="49120"/>
                    <a:pt x="384535" y="17664"/>
                    <a:pt x="352847" y="10548"/>
                  </a:cubicBezTo>
                  <a:lnTo>
                    <a:pt x="344114" y="8587"/>
                  </a:lnTo>
                  <a:cubicBezTo>
                    <a:pt x="312428" y="1468"/>
                    <a:pt x="280970" y="21385"/>
                    <a:pt x="273855" y="53072"/>
                  </a:cubicBezTo>
                  <a:lnTo>
                    <a:pt x="252650" y="147473"/>
                  </a:lnTo>
                  <a:cubicBezTo>
                    <a:pt x="246619" y="174316"/>
                    <a:pt x="222785" y="193389"/>
                    <a:pt x="195274" y="193389"/>
                  </a:cubicBezTo>
                  <a:lnTo>
                    <a:pt x="97396" y="193389"/>
                  </a:lnTo>
                  <a:cubicBezTo>
                    <a:pt x="64921" y="193389"/>
                    <a:pt x="38594" y="219716"/>
                    <a:pt x="38594" y="252192"/>
                  </a:cubicBezTo>
                  <a:lnTo>
                    <a:pt x="38594" y="261145"/>
                  </a:lnTo>
                  <a:cubicBezTo>
                    <a:pt x="38594" y="293621"/>
                    <a:pt x="64921" y="319948"/>
                    <a:pt x="97396" y="319948"/>
                  </a:cubicBezTo>
                  <a:lnTo>
                    <a:pt x="140430" y="319948"/>
                  </a:lnTo>
                  <a:cubicBezTo>
                    <a:pt x="178106" y="319948"/>
                    <a:pt x="206060" y="354881"/>
                    <a:pt x="197806" y="391638"/>
                  </a:cubicBezTo>
                  <a:lnTo>
                    <a:pt x="178167" y="479067"/>
                  </a:lnTo>
                  <a:cubicBezTo>
                    <a:pt x="172136" y="505911"/>
                    <a:pt x="148301" y="524984"/>
                    <a:pt x="120794" y="524984"/>
                  </a:cubicBezTo>
                  <a:lnTo>
                    <a:pt x="65949" y="524984"/>
                  </a:lnTo>
                  <a:cubicBezTo>
                    <a:pt x="33471" y="524984"/>
                    <a:pt x="7144" y="551311"/>
                    <a:pt x="7144" y="583786"/>
                  </a:cubicBezTo>
                  <a:lnTo>
                    <a:pt x="7144" y="592741"/>
                  </a:lnTo>
                  <a:cubicBezTo>
                    <a:pt x="7144" y="625215"/>
                    <a:pt x="33471" y="651543"/>
                    <a:pt x="65949" y="651543"/>
                  </a:cubicBezTo>
                  <a:lnTo>
                    <a:pt x="65949" y="651543"/>
                  </a:lnTo>
                  <a:cubicBezTo>
                    <a:pt x="103623" y="651543"/>
                    <a:pt x="131577" y="686473"/>
                    <a:pt x="123322" y="723232"/>
                  </a:cubicBezTo>
                  <a:lnTo>
                    <a:pt x="114137" y="764124"/>
                  </a:lnTo>
                  <a:cubicBezTo>
                    <a:pt x="107018" y="795811"/>
                    <a:pt x="126935" y="827267"/>
                    <a:pt x="158623" y="834386"/>
                  </a:cubicBezTo>
                  <a:lnTo>
                    <a:pt x="167358" y="836348"/>
                  </a:lnTo>
                  <a:cubicBezTo>
                    <a:pt x="199046" y="843464"/>
                    <a:pt x="230502" y="823547"/>
                    <a:pt x="237618" y="791863"/>
                  </a:cubicBezTo>
                  <a:lnTo>
                    <a:pt x="258823" y="697459"/>
                  </a:lnTo>
                  <a:cubicBezTo>
                    <a:pt x="264853" y="670615"/>
                    <a:pt x="288685" y="651543"/>
                    <a:pt x="316196" y="651543"/>
                  </a:cubicBezTo>
                  <a:lnTo>
                    <a:pt x="397541" y="651543"/>
                  </a:lnTo>
                  <a:cubicBezTo>
                    <a:pt x="435215" y="651543"/>
                    <a:pt x="463172" y="686473"/>
                    <a:pt x="454914" y="723232"/>
                  </a:cubicBezTo>
                  <a:lnTo>
                    <a:pt x="445729" y="764124"/>
                  </a:lnTo>
                  <a:cubicBezTo>
                    <a:pt x="438613" y="795811"/>
                    <a:pt x="458531" y="827267"/>
                    <a:pt x="490217" y="834386"/>
                  </a:cubicBezTo>
                  <a:lnTo>
                    <a:pt x="498954" y="836348"/>
                  </a:lnTo>
                  <a:cubicBezTo>
                    <a:pt x="530638" y="843464"/>
                    <a:pt x="562094" y="823547"/>
                    <a:pt x="569213" y="791859"/>
                  </a:cubicBezTo>
                  <a:lnTo>
                    <a:pt x="590415" y="697459"/>
                  </a:lnTo>
                  <a:cubicBezTo>
                    <a:pt x="596445" y="670619"/>
                    <a:pt x="620279" y="651543"/>
                    <a:pt x="647791" y="651543"/>
                  </a:cubicBezTo>
                  <a:lnTo>
                    <a:pt x="774142" y="651543"/>
                  </a:lnTo>
                  <a:cubicBezTo>
                    <a:pt x="806619" y="651543"/>
                    <a:pt x="832944" y="625215"/>
                    <a:pt x="832944" y="592741"/>
                  </a:cubicBezTo>
                  <a:lnTo>
                    <a:pt x="832944" y="583786"/>
                  </a:lnTo>
                  <a:cubicBezTo>
                    <a:pt x="832944" y="551311"/>
                    <a:pt x="806619" y="524984"/>
                    <a:pt x="774142" y="524984"/>
                  </a:cubicBezTo>
                  <a:lnTo>
                    <a:pt x="702632" y="524984"/>
                  </a:lnTo>
                  <a:cubicBezTo>
                    <a:pt x="664958" y="524984"/>
                    <a:pt x="637004" y="490054"/>
                    <a:pt x="645260" y="453294"/>
                  </a:cubicBezTo>
                  <a:lnTo>
                    <a:pt x="664898" y="365864"/>
                  </a:lnTo>
                  <a:cubicBezTo>
                    <a:pt x="670926" y="339023"/>
                    <a:pt x="694760" y="319948"/>
                    <a:pt x="722270" y="319948"/>
                  </a:cubicBezTo>
                  <a:lnTo>
                    <a:pt x="805591" y="319948"/>
                  </a:lnTo>
                  <a:cubicBezTo>
                    <a:pt x="838067" y="319948"/>
                    <a:pt x="864394" y="293621"/>
                    <a:pt x="864394" y="261145"/>
                  </a:cubicBezTo>
                </a:path>
              </a:pathLst>
            </a:custGeom>
            <a:solidFill>
              <a:schemeClr val="accent3"/>
            </a:solidFill>
            <a:ln w="7937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Tree>
    <p:extLst>
      <p:ext uri="{BB962C8B-B14F-4D97-AF65-F5344CB8AC3E}">
        <p14:creationId xmlns:p14="http://schemas.microsoft.com/office/powerpoint/2010/main" val="178243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A51419-1911-4EC6-8D30-9EF2B399B86E}"/>
              </a:ext>
            </a:extLst>
          </p:cNvPr>
          <p:cNvSpPr>
            <a:spLocks noGrp="1"/>
          </p:cNvSpPr>
          <p:nvPr>
            <p:ph idx="1"/>
          </p:nvPr>
        </p:nvSpPr>
        <p:spPr>
          <a:xfrm>
            <a:off x="1650106" y="770007"/>
            <a:ext cx="9520158" cy="4427658"/>
          </a:xfrm>
        </p:spPr>
        <p:txBody>
          <a:bodyPr>
            <a:normAutofit/>
          </a:bodyPr>
          <a:lstStyle/>
          <a:p>
            <a:pPr marL="0" indent="0">
              <a:buNone/>
            </a:pPr>
            <a:endParaRPr lang="en-IN" b="0" i="0" u="none" strike="noStrike" baseline="0" dirty="0">
              <a:latin typeface="Palatino Linotype (Body)"/>
            </a:endParaRPr>
          </a:p>
          <a:p>
            <a:pPr algn="l"/>
            <a:r>
              <a:rPr lang="en-US" b="0" i="0" u="none" strike="noStrike" baseline="0" dirty="0">
                <a:latin typeface="Palatino Linotype (Body)"/>
              </a:rPr>
              <a:t>First we obtain a vectorized representation of the texts</a:t>
            </a:r>
          </a:p>
          <a:p>
            <a:pPr algn="l"/>
            <a:r>
              <a:rPr lang="en-US" b="0" i="0" u="none" strike="noStrike" baseline="0" dirty="0">
                <a:latin typeface="Palatino Linotype (Body)"/>
              </a:rPr>
              <a:t>Let us take the following example tweets to illustrate further</a:t>
            </a:r>
            <a:endParaRPr lang="en-IN" sz="2400" dirty="0">
              <a:latin typeface="Palatino Linotype (Body)"/>
            </a:endParaRPr>
          </a:p>
        </p:txBody>
      </p:sp>
      <p:graphicFrame>
        <p:nvGraphicFramePr>
          <p:cNvPr id="4" name="Table 4">
            <a:extLst>
              <a:ext uri="{FF2B5EF4-FFF2-40B4-BE49-F238E27FC236}">
                <a16:creationId xmlns:a16="http://schemas.microsoft.com/office/drawing/2014/main" id="{0FDB2EF6-BE92-4B78-8AD6-D01535F66505}"/>
              </a:ext>
            </a:extLst>
          </p:cNvPr>
          <p:cNvGraphicFramePr>
            <a:graphicFrameLocks noGrp="1"/>
          </p:cNvGraphicFramePr>
          <p:nvPr>
            <p:extLst>
              <p:ext uri="{D42A27DB-BD31-4B8C-83A1-F6EECF244321}">
                <p14:modId xmlns:p14="http://schemas.microsoft.com/office/powerpoint/2010/main" val="647300302"/>
              </p:ext>
            </p:extLst>
          </p:nvPr>
        </p:nvGraphicFramePr>
        <p:xfrm>
          <a:off x="1788738" y="2370912"/>
          <a:ext cx="8150688" cy="3566160"/>
        </p:xfrm>
        <a:graphic>
          <a:graphicData uri="http://schemas.openxmlformats.org/drawingml/2006/table">
            <a:tbl>
              <a:tblPr firstRow="1" bandRow="1">
                <a:tableStyleId>{8EC20E35-A176-4012-BC5E-935CFFF8708E}</a:tableStyleId>
              </a:tblPr>
              <a:tblGrid>
                <a:gridCol w="1398674">
                  <a:extLst>
                    <a:ext uri="{9D8B030D-6E8A-4147-A177-3AD203B41FA5}">
                      <a16:colId xmlns:a16="http://schemas.microsoft.com/office/drawing/2014/main" val="2374091803"/>
                    </a:ext>
                  </a:extLst>
                </a:gridCol>
                <a:gridCol w="6752014">
                  <a:extLst>
                    <a:ext uri="{9D8B030D-6E8A-4147-A177-3AD203B41FA5}">
                      <a16:colId xmlns:a16="http://schemas.microsoft.com/office/drawing/2014/main" val="517914808"/>
                    </a:ext>
                  </a:extLst>
                </a:gridCol>
              </a:tblGrid>
              <a:tr h="322593">
                <a:tc>
                  <a:txBody>
                    <a:bodyPr/>
                    <a:lstStyle/>
                    <a:p>
                      <a:pPr algn="ctr"/>
                      <a:r>
                        <a:rPr lang="en-US" dirty="0"/>
                        <a:t>Tweet ID</a:t>
                      </a:r>
                      <a:endParaRPr lang="en-IN" dirty="0"/>
                    </a:p>
                  </a:txBody>
                  <a:tcPr/>
                </a:tc>
                <a:tc>
                  <a:txBody>
                    <a:bodyPr/>
                    <a:lstStyle/>
                    <a:p>
                      <a:pPr algn="ctr"/>
                      <a:r>
                        <a:rPr lang="en-US" dirty="0"/>
                        <a:t>Text</a:t>
                      </a:r>
                      <a:endParaRPr lang="en-IN" dirty="0"/>
                    </a:p>
                  </a:txBody>
                  <a:tcPr/>
                </a:tc>
                <a:extLst>
                  <a:ext uri="{0D108BD9-81ED-4DB2-BD59-A6C34878D82A}">
                    <a16:rowId xmlns:a16="http://schemas.microsoft.com/office/drawing/2014/main" val="2712412071"/>
                  </a:ext>
                </a:extLst>
              </a:tr>
              <a:tr h="556803">
                <a:tc>
                  <a:txBody>
                    <a:bodyPr/>
                    <a:lstStyle/>
                    <a:p>
                      <a:r>
                        <a:rPr lang="en-US" dirty="0"/>
                        <a:t>1</a:t>
                      </a:r>
                      <a:endParaRPr lang="en-IN" dirty="0"/>
                    </a:p>
                  </a:txBody>
                  <a:tcPr/>
                </a:tc>
                <a:tc>
                  <a:txBody>
                    <a:bodyPr/>
                    <a:lstStyle/>
                    <a:p>
                      <a:r>
                        <a:rPr lang="en-US" sz="1800" b="0" i="0" u="none" strike="noStrike" kern="1200" baseline="0" dirty="0" err="1">
                          <a:solidFill>
                            <a:schemeClr val="dk1"/>
                          </a:solidFill>
                          <a:latin typeface="+mn-lt"/>
                          <a:ea typeface="+mn-ea"/>
                          <a:cs typeface="+mn-cs"/>
                        </a:rPr>
                        <a:t>jason</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roy</a:t>
                      </a:r>
                      <a:r>
                        <a:rPr lang="en-US" sz="1800" b="0" i="0" u="none" strike="noStrike" kern="1200" baseline="0" dirty="0">
                          <a:solidFill>
                            <a:schemeClr val="dk1"/>
                          </a:solidFill>
                          <a:latin typeface="+mn-lt"/>
                          <a:ea typeface="+mn-ea"/>
                          <a:cs typeface="+mn-cs"/>
                        </a:rPr>
                        <a:t> has depart bowled by bhuvneshwar </a:t>
                      </a:r>
                      <a:r>
                        <a:rPr lang="en-US" sz="1800" b="0" i="0" u="none" strike="noStrike" kern="1200" baseline="0" dirty="0" err="1">
                          <a:solidFill>
                            <a:schemeClr val="dk1"/>
                          </a:solidFill>
                          <a:latin typeface="+mn-lt"/>
                          <a:ea typeface="+mn-ea"/>
                          <a:cs typeface="+mn-cs"/>
                        </a:rPr>
                        <a:t>england</a:t>
                      </a:r>
                      <a:endParaRPr lang="en-US" sz="1800" b="0" i="0" u="none" strike="noStrike" kern="1200" baseline="0" dirty="0">
                        <a:solidFill>
                          <a:schemeClr val="dk1"/>
                        </a:solidFill>
                        <a:latin typeface="+mn-lt"/>
                        <a:ea typeface="+mn-ea"/>
                        <a:cs typeface="+mn-cs"/>
                      </a:endParaRPr>
                    </a:p>
                    <a:p>
                      <a:r>
                        <a:rPr lang="en-US" sz="1800" b="0" i="0" u="none" strike="noStrike" kern="1200" baseline="0" dirty="0">
                          <a:solidFill>
                            <a:schemeClr val="dk1"/>
                          </a:solidFill>
                          <a:latin typeface="+mn-lt"/>
                          <a:ea typeface="+mn-ea"/>
                          <a:cs typeface="+mn-cs"/>
                        </a:rPr>
                        <a:t>early wicket are Falling now</a:t>
                      </a:r>
                      <a:endParaRPr lang="en-IN" dirty="0"/>
                    </a:p>
                  </a:txBody>
                  <a:tcPr/>
                </a:tc>
                <a:extLst>
                  <a:ext uri="{0D108BD9-81ED-4DB2-BD59-A6C34878D82A}">
                    <a16:rowId xmlns:a16="http://schemas.microsoft.com/office/drawing/2014/main" val="3414007068"/>
                  </a:ext>
                </a:extLst>
              </a:tr>
              <a:tr h="556803">
                <a:tc>
                  <a:txBody>
                    <a:bodyPr/>
                    <a:lstStyle/>
                    <a:p>
                      <a:r>
                        <a:rPr lang="en-US" dirty="0"/>
                        <a:t>2</a:t>
                      </a:r>
                      <a:endParaRPr lang="en-IN" dirty="0"/>
                    </a:p>
                  </a:txBody>
                  <a:tcPr/>
                </a:tc>
                <a:tc>
                  <a:txBody>
                    <a:bodyPr/>
                    <a:lstStyle/>
                    <a:p>
                      <a:r>
                        <a:rPr lang="en-US" sz="1800" b="0" i="0" u="none" strike="noStrike" kern="1200" baseline="0" dirty="0">
                          <a:solidFill>
                            <a:schemeClr val="dk1"/>
                          </a:solidFill>
                          <a:latin typeface="+mn-lt"/>
                          <a:ea typeface="+mn-ea"/>
                          <a:cs typeface="+mn-cs"/>
                        </a:rPr>
                        <a:t>#indiavsengland Jason </a:t>
                      </a:r>
                      <a:r>
                        <a:rPr lang="en-US" sz="1800" b="0" i="0" u="none" strike="noStrike" kern="1200" baseline="0" dirty="0" err="1">
                          <a:solidFill>
                            <a:schemeClr val="dk1"/>
                          </a:solidFill>
                          <a:latin typeface="+mn-lt"/>
                          <a:ea typeface="+mn-ea"/>
                          <a:cs typeface="+mn-cs"/>
                        </a:rPr>
                        <a:t>roy</a:t>
                      </a:r>
                      <a:r>
                        <a:rPr lang="en-US" sz="1800" b="0" i="0" u="none" strike="noStrike" kern="1200" baseline="0" dirty="0">
                          <a:solidFill>
                            <a:schemeClr val="dk1"/>
                          </a:solidFill>
                          <a:latin typeface="+mn-lt"/>
                          <a:ea typeface="+mn-ea"/>
                          <a:cs typeface="+mn-cs"/>
                        </a:rPr>
                        <a:t> shocked by inswing ball of</a:t>
                      </a:r>
                    </a:p>
                    <a:p>
                      <a:r>
                        <a:rPr lang="en-IN" sz="1800" b="0" i="0" u="none" strike="noStrike" kern="1200" baseline="0" dirty="0">
                          <a:solidFill>
                            <a:schemeClr val="dk1"/>
                          </a:solidFill>
                          <a:latin typeface="+mn-lt"/>
                          <a:ea typeface="+mn-ea"/>
                          <a:cs typeface="+mn-cs"/>
                        </a:rPr>
                        <a:t>bhuvneshwar</a:t>
                      </a:r>
                      <a:endParaRPr lang="en-IN" dirty="0"/>
                    </a:p>
                  </a:txBody>
                  <a:tcPr/>
                </a:tc>
                <a:extLst>
                  <a:ext uri="{0D108BD9-81ED-4DB2-BD59-A6C34878D82A}">
                    <a16:rowId xmlns:a16="http://schemas.microsoft.com/office/drawing/2014/main" val="1833970394"/>
                  </a:ext>
                </a:extLst>
              </a:tr>
              <a:tr h="556803">
                <a:tc>
                  <a:txBody>
                    <a:bodyPr/>
                    <a:lstStyle/>
                    <a:p>
                      <a:r>
                        <a:rPr lang="en-US" dirty="0"/>
                        <a:t>3</a:t>
                      </a:r>
                      <a:endParaRPr lang="en-IN" dirty="0"/>
                    </a:p>
                  </a:txBody>
                  <a:tcPr/>
                </a:tc>
                <a:tc>
                  <a:txBody>
                    <a:bodyPr/>
                    <a:lstStyle/>
                    <a:p>
                      <a:r>
                        <a:rPr lang="en-US" sz="1800" b="0" i="0" u="none" strike="noStrike" kern="1200" baseline="0" dirty="0">
                          <a:solidFill>
                            <a:schemeClr val="dk1"/>
                          </a:solidFill>
                          <a:latin typeface="+mn-lt"/>
                          <a:ea typeface="+mn-ea"/>
                          <a:cs typeface="+mn-cs"/>
                        </a:rPr>
                        <a:t>Sanju samson awesome catch upfront Team </a:t>
                      </a:r>
                      <a:r>
                        <a:rPr lang="en-US" sz="1800" b="0" i="0" u="none" strike="noStrike" kern="1200" baseline="0" dirty="0" err="1">
                          <a:solidFill>
                            <a:schemeClr val="dk1"/>
                          </a:solidFill>
                          <a:latin typeface="+mn-lt"/>
                          <a:ea typeface="+mn-ea"/>
                          <a:cs typeface="+mn-cs"/>
                        </a:rPr>
                        <a:t>india</a:t>
                      </a:r>
                      <a:r>
                        <a:rPr lang="en-US" sz="1800" b="0" i="0" u="none" strike="noStrike" kern="1200" baseline="0" dirty="0">
                          <a:solidFill>
                            <a:schemeClr val="dk1"/>
                          </a:solidFill>
                          <a:latin typeface="+mn-lt"/>
                          <a:ea typeface="+mn-ea"/>
                          <a:cs typeface="+mn-cs"/>
                        </a:rPr>
                        <a:t> in a</a:t>
                      </a:r>
                    </a:p>
                    <a:p>
                      <a:r>
                        <a:rPr lang="en-IN" sz="1800" b="0" i="0" u="none" strike="noStrike" kern="1200" baseline="0" dirty="0">
                          <a:solidFill>
                            <a:schemeClr val="dk1"/>
                          </a:solidFill>
                          <a:latin typeface="+mn-lt"/>
                          <a:ea typeface="+mn-ea"/>
                          <a:cs typeface="+mn-cs"/>
                        </a:rPr>
                        <a:t>high pressure game # </a:t>
                      </a:r>
                      <a:r>
                        <a:rPr lang="en-IN" sz="1800" b="0" i="0" u="none" strike="noStrike" kern="1200" baseline="0" dirty="0" err="1">
                          <a:solidFill>
                            <a:schemeClr val="dk1"/>
                          </a:solidFill>
                          <a:latin typeface="+mn-lt"/>
                          <a:ea typeface="+mn-ea"/>
                          <a:cs typeface="+mn-cs"/>
                        </a:rPr>
                        <a:t>indiavsengland</a:t>
                      </a:r>
                      <a:endParaRPr lang="en-IN" dirty="0"/>
                    </a:p>
                  </a:txBody>
                  <a:tcPr/>
                </a:tc>
                <a:extLst>
                  <a:ext uri="{0D108BD9-81ED-4DB2-BD59-A6C34878D82A}">
                    <a16:rowId xmlns:a16="http://schemas.microsoft.com/office/drawing/2014/main" val="1332865710"/>
                  </a:ext>
                </a:extLst>
              </a:tr>
              <a:tr h="556803">
                <a:tc>
                  <a:txBody>
                    <a:bodyPr/>
                    <a:lstStyle/>
                    <a:p>
                      <a:r>
                        <a:rPr lang="en-US" dirty="0"/>
                        <a:t>4</a:t>
                      </a:r>
                      <a:endParaRPr lang="en-IN" dirty="0"/>
                    </a:p>
                  </a:txBody>
                  <a:tcPr/>
                </a:tc>
                <a:tc>
                  <a:txBody>
                    <a:bodyPr/>
                    <a:lstStyle/>
                    <a:p>
                      <a:r>
                        <a:rPr lang="en-US" sz="1800" b="0" i="0" u="none" strike="noStrike" kern="1200" baseline="0" dirty="0">
                          <a:solidFill>
                            <a:schemeClr val="dk1"/>
                          </a:solidFill>
                          <a:latin typeface="+mn-lt"/>
                          <a:ea typeface="+mn-ea"/>
                          <a:cs typeface="+mn-cs"/>
                        </a:rPr>
                        <a:t>bhuvneshwar man of the match results India win the</a:t>
                      </a:r>
                    </a:p>
                    <a:p>
                      <a:r>
                        <a:rPr lang="en-US" sz="1800" b="0" i="0" u="none" strike="noStrike" kern="1200" baseline="0" dirty="0">
                          <a:solidFill>
                            <a:schemeClr val="dk1"/>
                          </a:solidFill>
                          <a:latin typeface="+mn-lt"/>
                          <a:ea typeface="+mn-ea"/>
                          <a:cs typeface="+mn-cs"/>
                        </a:rPr>
                        <a:t>game by 20 runs #indiavsengland</a:t>
                      </a:r>
                      <a:endParaRPr lang="en-IN" dirty="0"/>
                    </a:p>
                  </a:txBody>
                  <a:tcPr/>
                </a:tc>
                <a:extLst>
                  <a:ext uri="{0D108BD9-81ED-4DB2-BD59-A6C34878D82A}">
                    <a16:rowId xmlns:a16="http://schemas.microsoft.com/office/drawing/2014/main" val="68101279"/>
                  </a:ext>
                </a:extLst>
              </a:tr>
              <a:tr h="556803">
                <a:tc>
                  <a:txBody>
                    <a:bodyPr/>
                    <a:lstStyle/>
                    <a:p>
                      <a:r>
                        <a:rPr lang="en-US" dirty="0"/>
                        <a:t>5</a:t>
                      </a:r>
                      <a:endParaRPr lang="en-IN" dirty="0"/>
                    </a:p>
                  </a:txBody>
                  <a:tcPr/>
                </a:tc>
                <a:tc>
                  <a:txBody>
                    <a:bodyPr/>
                    <a:lstStyle/>
                    <a:p>
                      <a:r>
                        <a:rPr lang="en-US" sz="1800" b="0" i="0" u="none" strike="noStrike" kern="1200" baseline="0" dirty="0">
                          <a:solidFill>
                            <a:schemeClr val="dk1"/>
                          </a:solidFill>
                          <a:latin typeface="+mn-lt"/>
                          <a:ea typeface="+mn-ea"/>
                          <a:cs typeface="+mn-cs"/>
                        </a:rPr>
                        <a:t>#indiavsengland looking forward to one more</a:t>
                      </a:r>
                    </a:p>
                    <a:p>
                      <a:r>
                        <a:rPr lang="en-US" sz="1800" b="0" i="0" u="none" strike="noStrike" kern="1200" baseline="0" dirty="0">
                          <a:solidFill>
                            <a:schemeClr val="dk1"/>
                          </a:solidFill>
                          <a:latin typeface="+mn-lt"/>
                          <a:ea typeface="+mn-ea"/>
                          <a:cs typeface="+mn-cs"/>
                        </a:rPr>
                        <a:t>thrilling game as well from </a:t>
                      </a:r>
                      <a:r>
                        <a:rPr lang="en-US" sz="1800" b="0" i="0" u="none" strike="noStrike" kern="1200" baseline="0" dirty="0" err="1">
                          <a:solidFill>
                            <a:schemeClr val="dk1"/>
                          </a:solidFill>
                          <a:latin typeface="+mn-lt"/>
                          <a:ea typeface="+mn-ea"/>
                          <a:cs typeface="+mn-cs"/>
                        </a:rPr>
                        <a:t>india</a:t>
                      </a:r>
                      <a:endParaRPr lang="en-IN" dirty="0"/>
                    </a:p>
                  </a:txBody>
                  <a:tcPr/>
                </a:tc>
                <a:extLst>
                  <a:ext uri="{0D108BD9-81ED-4DB2-BD59-A6C34878D82A}">
                    <a16:rowId xmlns:a16="http://schemas.microsoft.com/office/drawing/2014/main" val="964324489"/>
                  </a:ext>
                </a:extLst>
              </a:tr>
            </a:tbl>
          </a:graphicData>
        </a:graphic>
      </p:graphicFrame>
      <p:sp>
        <p:nvSpPr>
          <p:cNvPr id="5" name="Twitter Icon" descr="Twitter Icon">
            <a:extLst>
              <a:ext uri="{FF2B5EF4-FFF2-40B4-BE49-F238E27FC236}">
                <a16:creationId xmlns:a16="http://schemas.microsoft.com/office/drawing/2014/main" id="{BFC30654-E2B3-46F2-897E-B1B7BC8D75EE}"/>
              </a:ext>
            </a:extLst>
          </p:cNvPr>
          <p:cNvSpPr>
            <a:spLocks/>
          </p:cNvSpPr>
          <p:nvPr/>
        </p:nvSpPr>
        <p:spPr bwMode="auto">
          <a:xfrm>
            <a:off x="458813" y="489562"/>
            <a:ext cx="908348" cy="753312"/>
          </a:xfrm>
          <a:custGeom>
            <a:avLst/>
            <a:gdLst>
              <a:gd name="T0" fmla="*/ 686 w 686"/>
              <a:gd name="T1" fmla="*/ 66 h 558"/>
              <a:gd name="T2" fmla="*/ 605 w 686"/>
              <a:gd name="T3" fmla="*/ 89 h 558"/>
              <a:gd name="T4" fmla="*/ 667 w 686"/>
              <a:gd name="T5" fmla="*/ 11 h 558"/>
              <a:gd name="T6" fmla="*/ 578 w 686"/>
              <a:gd name="T7" fmla="*/ 45 h 558"/>
              <a:gd name="T8" fmla="*/ 475 w 686"/>
              <a:gd name="T9" fmla="*/ 0 h 558"/>
              <a:gd name="T10" fmla="*/ 334 w 686"/>
              <a:gd name="T11" fmla="*/ 141 h 558"/>
              <a:gd name="T12" fmla="*/ 338 w 686"/>
              <a:gd name="T13" fmla="*/ 173 h 558"/>
              <a:gd name="T14" fmla="*/ 48 w 686"/>
              <a:gd name="T15" fmla="*/ 26 h 558"/>
              <a:gd name="T16" fmla="*/ 29 w 686"/>
              <a:gd name="T17" fmla="*/ 97 h 558"/>
              <a:gd name="T18" fmla="*/ 91 w 686"/>
              <a:gd name="T19" fmla="*/ 214 h 558"/>
              <a:gd name="T20" fmla="*/ 28 w 686"/>
              <a:gd name="T21" fmla="*/ 197 h 558"/>
              <a:gd name="T22" fmla="*/ 28 w 686"/>
              <a:gd name="T23" fmla="*/ 198 h 558"/>
              <a:gd name="T24" fmla="*/ 140 w 686"/>
              <a:gd name="T25" fmla="*/ 336 h 558"/>
              <a:gd name="T26" fmla="*/ 103 w 686"/>
              <a:gd name="T27" fmla="*/ 341 h 558"/>
              <a:gd name="T28" fmla="*/ 77 w 686"/>
              <a:gd name="T29" fmla="*/ 339 h 558"/>
              <a:gd name="T30" fmla="*/ 208 w 686"/>
              <a:gd name="T31" fmla="*/ 436 h 558"/>
              <a:gd name="T32" fmla="*/ 34 w 686"/>
              <a:gd name="T33" fmla="*/ 497 h 558"/>
              <a:gd name="T34" fmla="*/ 0 w 686"/>
              <a:gd name="T35" fmla="*/ 495 h 558"/>
              <a:gd name="T36" fmla="*/ 216 w 686"/>
              <a:gd name="T37" fmla="*/ 558 h 558"/>
              <a:gd name="T38" fmla="*/ 616 w 686"/>
              <a:gd name="T39" fmla="*/ 158 h 558"/>
              <a:gd name="T40" fmla="*/ 616 w 686"/>
              <a:gd name="T41" fmla="*/ 139 h 558"/>
              <a:gd name="T42" fmla="*/ 686 w 686"/>
              <a:gd name="T43" fmla="*/ 6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6" h="558">
                <a:moveTo>
                  <a:pt x="686" y="66"/>
                </a:moveTo>
                <a:cubicBezTo>
                  <a:pt x="661" y="78"/>
                  <a:pt x="634" y="85"/>
                  <a:pt x="605" y="89"/>
                </a:cubicBezTo>
                <a:cubicBezTo>
                  <a:pt x="634" y="71"/>
                  <a:pt x="657" y="44"/>
                  <a:pt x="667" y="11"/>
                </a:cubicBezTo>
                <a:cubicBezTo>
                  <a:pt x="640" y="27"/>
                  <a:pt x="610" y="39"/>
                  <a:pt x="578" y="45"/>
                </a:cubicBezTo>
                <a:cubicBezTo>
                  <a:pt x="552" y="18"/>
                  <a:pt x="515" y="0"/>
                  <a:pt x="475" y="0"/>
                </a:cubicBezTo>
                <a:cubicBezTo>
                  <a:pt x="397" y="0"/>
                  <a:pt x="334" y="64"/>
                  <a:pt x="334" y="141"/>
                </a:cubicBezTo>
                <a:cubicBezTo>
                  <a:pt x="334" y="152"/>
                  <a:pt x="335" y="163"/>
                  <a:pt x="338" y="173"/>
                </a:cubicBezTo>
                <a:cubicBezTo>
                  <a:pt x="221" y="167"/>
                  <a:pt x="117" y="111"/>
                  <a:pt x="48" y="26"/>
                </a:cubicBezTo>
                <a:cubicBezTo>
                  <a:pt x="36" y="47"/>
                  <a:pt x="29" y="71"/>
                  <a:pt x="29" y="97"/>
                </a:cubicBezTo>
                <a:cubicBezTo>
                  <a:pt x="29" y="146"/>
                  <a:pt x="54" y="189"/>
                  <a:pt x="91" y="214"/>
                </a:cubicBezTo>
                <a:cubicBezTo>
                  <a:pt x="68" y="213"/>
                  <a:pt x="47" y="207"/>
                  <a:pt x="28" y="197"/>
                </a:cubicBezTo>
                <a:cubicBezTo>
                  <a:pt x="28" y="197"/>
                  <a:pt x="28" y="198"/>
                  <a:pt x="28" y="198"/>
                </a:cubicBezTo>
                <a:cubicBezTo>
                  <a:pt x="28" y="267"/>
                  <a:pt x="76" y="323"/>
                  <a:pt x="140" y="336"/>
                </a:cubicBezTo>
                <a:cubicBezTo>
                  <a:pt x="129" y="340"/>
                  <a:pt x="116" y="341"/>
                  <a:pt x="103" y="341"/>
                </a:cubicBezTo>
                <a:cubicBezTo>
                  <a:pt x="94" y="341"/>
                  <a:pt x="85" y="340"/>
                  <a:pt x="77" y="339"/>
                </a:cubicBezTo>
                <a:cubicBezTo>
                  <a:pt x="95" y="395"/>
                  <a:pt x="147" y="435"/>
                  <a:pt x="208" y="436"/>
                </a:cubicBezTo>
                <a:cubicBezTo>
                  <a:pt x="160" y="474"/>
                  <a:pt x="100" y="497"/>
                  <a:pt x="34" y="497"/>
                </a:cubicBezTo>
                <a:cubicBezTo>
                  <a:pt x="22" y="497"/>
                  <a:pt x="11" y="496"/>
                  <a:pt x="0" y="495"/>
                </a:cubicBezTo>
                <a:cubicBezTo>
                  <a:pt x="62" y="535"/>
                  <a:pt x="136" y="558"/>
                  <a:pt x="216" y="558"/>
                </a:cubicBezTo>
                <a:cubicBezTo>
                  <a:pt x="475" y="558"/>
                  <a:pt x="616" y="344"/>
                  <a:pt x="616" y="158"/>
                </a:cubicBezTo>
                <a:cubicBezTo>
                  <a:pt x="616" y="151"/>
                  <a:pt x="616" y="145"/>
                  <a:pt x="616" y="139"/>
                </a:cubicBezTo>
                <a:cubicBezTo>
                  <a:pt x="643" y="119"/>
                  <a:pt x="667" y="95"/>
                  <a:pt x="686" y="66"/>
                </a:cubicBezTo>
                <a:close/>
              </a:path>
            </a:pathLst>
          </a:custGeom>
          <a:solidFill>
            <a:srgbClr val="2AA9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Title 1">
            <a:extLst>
              <a:ext uri="{FF2B5EF4-FFF2-40B4-BE49-F238E27FC236}">
                <a16:creationId xmlns:a16="http://schemas.microsoft.com/office/drawing/2014/main" id="{EA3C25CA-349F-49A6-8D20-79A3EF7B237A}"/>
              </a:ext>
            </a:extLst>
          </p:cNvPr>
          <p:cNvSpPr>
            <a:spLocks noGrp="1"/>
          </p:cNvSpPr>
          <p:nvPr>
            <p:ph type="title"/>
          </p:nvPr>
        </p:nvSpPr>
        <p:spPr>
          <a:xfrm>
            <a:off x="1445920" y="760195"/>
            <a:ext cx="9520158" cy="560439"/>
          </a:xfrm>
        </p:spPr>
        <p:txBody>
          <a:bodyPr/>
          <a:lstStyle/>
          <a:p>
            <a:r>
              <a:rPr lang="en-US" dirty="0"/>
              <a:t>      </a:t>
            </a:r>
            <a:r>
              <a:rPr lang="en-US" b="1" dirty="0"/>
              <a:t>Vectorization of Entity</a:t>
            </a:r>
            <a:endParaRPr lang="en-IN" b="1" dirty="0"/>
          </a:p>
        </p:txBody>
      </p:sp>
      <p:grpSp>
        <p:nvGrpSpPr>
          <p:cNvPr id="7" name="Group 6" descr="hashtag icon inside chat bubble">
            <a:extLst>
              <a:ext uri="{FF2B5EF4-FFF2-40B4-BE49-F238E27FC236}">
                <a16:creationId xmlns:a16="http://schemas.microsoft.com/office/drawing/2014/main" id="{18F1E966-D3D4-4FB2-8854-E12A37BBF240}"/>
              </a:ext>
            </a:extLst>
          </p:cNvPr>
          <p:cNvGrpSpPr/>
          <p:nvPr/>
        </p:nvGrpSpPr>
        <p:grpSpPr>
          <a:xfrm>
            <a:off x="1561329" y="660579"/>
            <a:ext cx="582930" cy="582295"/>
            <a:chOff x="0" y="0"/>
            <a:chExt cx="2806873" cy="2806873"/>
          </a:xfrm>
        </p:grpSpPr>
        <p:sp>
          <p:nvSpPr>
            <p:cNvPr id="8" name="Freeform: Shape 7">
              <a:extLst>
                <a:ext uri="{FF2B5EF4-FFF2-40B4-BE49-F238E27FC236}">
                  <a16:creationId xmlns:a16="http://schemas.microsoft.com/office/drawing/2014/main" id="{735BB9BC-246B-437A-95B7-487FE8336D4A}"/>
                </a:ext>
              </a:extLst>
            </p:cNvPr>
            <p:cNvSpPr/>
            <p:nvPr/>
          </p:nvSpPr>
          <p:spPr>
            <a:xfrm rot="2700000">
              <a:off x="0" y="0"/>
              <a:ext cx="2806873" cy="2806873"/>
            </a:xfrm>
            <a:custGeom>
              <a:avLst/>
              <a:gdLst>
                <a:gd name="connsiteX0" fmla="*/ 107372 w 2806873"/>
                <a:gd name="connsiteY0" fmla="*/ 1144218 h 2806873"/>
                <a:gd name="connsiteX1" fmla="*/ 1144217 w 2806873"/>
                <a:gd name="connsiteY1" fmla="*/ 107372 h 2806873"/>
                <a:gd name="connsiteX2" fmla="*/ 1662655 w 2806873"/>
                <a:gd name="connsiteY2" fmla="*/ 107372 h 2806873"/>
                <a:gd name="connsiteX3" fmla="*/ 2699501 w 2806873"/>
                <a:gd name="connsiteY3" fmla="*/ 1144218 h 2806873"/>
                <a:gd name="connsiteX4" fmla="*/ 2699501 w 2806873"/>
                <a:gd name="connsiteY4" fmla="*/ 1662656 h 2806873"/>
                <a:gd name="connsiteX5" fmla="*/ 2188970 w 2806873"/>
                <a:gd name="connsiteY5" fmla="*/ 2173187 h 2806873"/>
                <a:gd name="connsiteX6" fmla="*/ 2188970 w 2806873"/>
                <a:gd name="connsiteY6" fmla="*/ 2521352 h 2806873"/>
                <a:gd name="connsiteX7" fmla="*/ 2083578 w 2806873"/>
                <a:gd name="connsiteY7" fmla="*/ 2626744 h 2806873"/>
                <a:gd name="connsiteX8" fmla="*/ 1735413 w 2806873"/>
                <a:gd name="connsiteY8" fmla="*/ 2626744 h 2806873"/>
                <a:gd name="connsiteX9" fmla="*/ 1662655 w 2806873"/>
                <a:gd name="connsiteY9" fmla="*/ 2699501 h 2806873"/>
                <a:gd name="connsiteX10" fmla="*/ 1144217 w 2806873"/>
                <a:gd name="connsiteY10" fmla="*/ 2699501 h 2806873"/>
                <a:gd name="connsiteX11" fmla="*/ 107372 w 2806873"/>
                <a:gd name="connsiteY11" fmla="*/ 1662656 h 2806873"/>
                <a:gd name="connsiteX12" fmla="*/ 107372 w 2806873"/>
                <a:gd name="connsiteY12" fmla="*/ 1144218 h 2806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6873" h="2806873">
                  <a:moveTo>
                    <a:pt x="107372" y="1144218"/>
                  </a:moveTo>
                  <a:lnTo>
                    <a:pt x="1144217" y="107372"/>
                  </a:lnTo>
                  <a:cubicBezTo>
                    <a:pt x="1287380" y="-35791"/>
                    <a:pt x="1519492" y="-35791"/>
                    <a:pt x="1662655" y="107372"/>
                  </a:cubicBezTo>
                  <a:lnTo>
                    <a:pt x="2699501" y="1144218"/>
                  </a:lnTo>
                  <a:cubicBezTo>
                    <a:pt x="2842664" y="1287381"/>
                    <a:pt x="2842664" y="1519493"/>
                    <a:pt x="2699501" y="1662656"/>
                  </a:cubicBezTo>
                  <a:lnTo>
                    <a:pt x="2188970" y="2173187"/>
                  </a:lnTo>
                  <a:lnTo>
                    <a:pt x="2188970" y="2521352"/>
                  </a:lnTo>
                  <a:cubicBezTo>
                    <a:pt x="2188970" y="2579558"/>
                    <a:pt x="2141784" y="2626744"/>
                    <a:pt x="2083578" y="2626744"/>
                  </a:cubicBezTo>
                  <a:lnTo>
                    <a:pt x="1735413" y="2626744"/>
                  </a:lnTo>
                  <a:lnTo>
                    <a:pt x="1662655" y="2699501"/>
                  </a:lnTo>
                  <a:cubicBezTo>
                    <a:pt x="1519492" y="2842664"/>
                    <a:pt x="1287380" y="2842664"/>
                    <a:pt x="1144217" y="2699501"/>
                  </a:cubicBezTo>
                  <a:lnTo>
                    <a:pt x="107372" y="1662656"/>
                  </a:lnTo>
                  <a:cubicBezTo>
                    <a:pt x="-35791" y="1519493"/>
                    <a:pt x="-35791" y="1287381"/>
                    <a:pt x="107372" y="1144218"/>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9" name="Graphic 7">
              <a:extLst>
                <a:ext uri="{FF2B5EF4-FFF2-40B4-BE49-F238E27FC236}">
                  <a16:creationId xmlns:a16="http://schemas.microsoft.com/office/drawing/2014/main" id="{3053DB87-53A1-428D-B8B9-7A6BAC643623}"/>
                </a:ext>
              </a:extLst>
            </p:cNvPr>
            <p:cNvSpPr/>
            <p:nvPr/>
          </p:nvSpPr>
          <p:spPr>
            <a:xfrm>
              <a:off x="836072" y="834052"/>
              <a:ext cx="1205615" cy="1165141"/>
            </a:xfrm>
            <a:custGeom>
              <a:avLst/>
              <a:gdLst>
                <a:gd name="connsiteX0" fmla="*/ 452386 w 866775"/>
                <a:gd name="connsiteY0" fmla="*/ 524984 h 838200"/>
                <a:gd name="connsiteX1" fmla="*/ 371040 w 866775"/>
                <a:gd name="connsiteY1" fmla="*/ 524984 h 838200"/>
                <a:gd name="connsiteX2" fmla="*/ 313668 w 866775"/>
                <a:gd name="connsiteY2" fmla="*/ 453294 h 838200"/>
                <a:gd name="connsiteX3" fmla="*/ 333306 w 866775"/>
                <a:gd name="connsiteY3" fmla="*/ 365864 h 838200"/>
                <a:gd name="connsiteX4" fmla="*/ 390678 w 866775"/>
                <a:gd name="connsiteY4" fmla="*/ 319948 h 838200"/>
                <a:gd name="connsiteX5" fmla="*/ 472025 w 866775"/>
                <a:gd name="connsiteY5" fmla="*/ 319948 h 838200"/>
                <a:gd name="connsiteX6" fmla="*/ 529398 w 866775"/>
                <a:gd name="connsiteY6" fmla="*/ 391638 h 838200"/>
                <a:gd name="connsiteX7" fmla="*/ 509759 w 866775"/>
                <a:gd name="connsiteY7" fmla="*/ 479067 h 838200"/>
                <a:gd name="connsiteX8" fmla="*/ 452386 w 866775"/>
                <a:gd name="connsiteY8" fmla="*/ 524984 h 838200"/>
                <a:gd name="connsiteX9" fmla="*/ 864394 w 866775"/>
                <a:gd name="connsiteY9" fmla="*/ 261145 h 838200"/>
                <a:gd name="connsiteX10" fmla="*/ 864394 w 866775"/>
                <a:gd name="connsiteY10" fmla="*/ 252192 h 838200"/>
                <a:gd name="connsiteX11" fmla="*/ 805591 w 866775"/>
                <a:gd name="connsiteY11" fmla="*/ 193389 h 838200"/>
                <a:gd name="connsiteX12" fmla="*/ 777115 w 866775"/>
                <a:gd name="connsiteY12" fmla="*/ 193389 h 838200"/>
                <a:gd name="connsiteX13" fmla="*/ 719742 w 866775"/>
                <a:gd name="connsiteY13" fmla="*/ 121699 h 838200"/>
                <a:gd name="connsiteX14" fmla="*/ 728927 w 866775"/>
                <a:gd name="connsiteY14" fmla="*/ 80807 h 838200"/>
                <a:gd name="connsiteX15" fmla="*/ 684439 w 866775"/>
                <a:gd name="connsiteY15" fmla="*/ 10548 h 838200"/>
                <a:gd name="connsiteX16" fmla="*/ 675704 w 866775"/>
                <a:gd name="connsiteY16" fmla="*/ 8587 h 838200"/>
                <a:gd name="connsiteX17" fmla="*/ 605444 w 866775"/>
                <a:gd name="connsiteY17" fmla="*/ 53072 h 838200"/>
                <a:gd name="connsiteX18" fmla="*/ 584242 w 866775"/>
                <a:gd name="connsiteY18" fmla="*/ 147473 h 838200"/>
                <a:gd name="connsiteX19" fmla="*/ 526866 w 866775"/>
                <a:gd name="connsiteY19" fmla="*/ 193389 h 838200"/>
                <a:gd name="connsiteX20" fmla="*/ 445523 w 866775"/>
                <a:gd name="connsiteY20" fmla="*/ 193389 h 838200"/>
                <a:gd name="connsiteX21" fmla="*/ 388150 w 866775"/>
                <a:gd name="connsiteY21" fmla="*/ 121699 h 838200"/>
                <a:gd name="connsiteX22" fmla="*/ 397335 w 866775"/>
                <a:gd name="connsiteY22" fmla="*/ 80807 h 838200"/>
                <a:gd name="connsiteX23" fmla="*/ 352847 w 866775"/>
                <a:gd name="connsiteY23" fmla="*/ 10548 h 838200"/>
                <a:gd name="connsiteX24" fmla="*/ 344114 w 866775"/>
                <a:gd name="connsiteY24" fmla="*/ 8587 h 838200"/>
                <a:gd name="connsiteX25" fmla="*/ 273855 w 866775"/>
                <a:gd name="connsiteY25" fmla="*/ 53072 h 838200"/>
                <a:gd name="connsiteX26" fmla="*/ 252650 w 866775"/>
                <a:gd name="connsiteY26" fmla="*/ 147473 h 838200"/>
                <a:gd name="connsiteX27" fmla="*/ 195274 w 866775"/>
                <a:gd name="connsiteY27" fmla="*/ 193389 h 838200"/>
                <a:gd name="connsiteX28" fmla="*/ 97396 w 866775"/>
                <a:gd name="connsiteY28" fmla="*/ 193389 h 838200"/>
                <a:gd name="connsiteX29" fmla="*/ 38594 w 866775"/>
                <a:gd name="connsiteY29" fmla="*/ 252192 h 838200"/>
                <a:gd name="connsiteX30" fmla="*/ 38594 w 866775"/>
                <a:gd name="connsiteY30" fmla="*/ 261145 h 838200"/>
                <a:gd name="connsiteX31" fmla="*/ 97396 w 866775"/>
                <a:gd name="connsiteY31" fmla="*/ 319948 h 838200"/>
                <a:gd name="connsiteX32" fmla="*/ 140430 w 866775"/>
                <a:gd name="connsiteY32" fmla="*/ 319948 h 838200"/>
                <a:gd name="connsiteX33" fmla="*/ 197806 w 866775"/>
                <a:gd name="connsiteY33" fmla="*/ 391638 h 838200"/>
                <a:gd name="connsiteX34" fmla="*/ 178167 w 866775"/>
                <a:gd name="connsiteY34" fmla="*/ 479067 h 838200"/>
                <a:gd name="connsiteX35" fmla="*/ 120794 w 866775"/>
                <a:gd name="connsiteY35" fmla="*/ 524984 h 838200"/>
                <a:gd name="connsiteX36" fmla="*/ 65949 w 866775"/>
                <a:gd name="connsiteY36" fmla="*/ 524984 h 838200"/>
                <a:gd name="connsiteX37" fmla="*/ 7144 w 866775"/>
                <a:gd name="connsiteY37" fmla="*/ 583786 h 838200"/>
                <a:gd name="connsiteX38" fmla="*/ 7144 w 866775"/>
                <a:gd name="connsiteY38" fmla="*/ 592741 h 838200"/>
                <a:gd name="connsiteX39" fmla="*/ 65949 w 866775"/>
                <a:gd name="connsiteY39" fmla="*/ 651543 h 838200"/>
                <a:gd name="connsiteX40" fmla="*/ 65949 w 866775"/>
                <a:gd name="connsiteY40" fmla="*/ 651543 h 838200"/>
                <a:gd name="connsiteX41" fmla="*/ 123322 w 866775"/>
                <a:gd name="connsiteY41" fmla="*/ 723232 h 838200"/>
                <a:gd name="connsiteX42" fmla="*/ 114137 w 866775"/>
                <a:gd name="connsiteY42" fmla="*/ 764124 h 838200"/>
                <a:gd name="connsiteX43" fmla="*/ 158623 w 866775"/>
                <a:gd name="connsiteY43" fmla="*/ 834386 h 838200"/>
                <a:gd name="connsiteX44" fmla="*/ 167358 w 866775"/>
                <a:gd name="connsiteY44" fmla="*/ 836348 h 838200"/>
                <a:gd name="connsiteX45" fmla="*/ 237618 w 866775"/>
                <a:gd name="connsiteY45" fmla="*/ 791863 h 838200"/>
                <a:gd name="connsiteX46" fmla="*/ 258823 w 866775"/>
                <a:gd name="connsiteY46" fmla="*/ 697459 h 838200"/>
                <a:gd name="connsiteX47" fmla="*/ 316196 w 866775"/>
                <a:gd name="connsiteY47" fmla="*/ 651543 h 838200"/>
                <a:gd name="connsiteX48" fmla="*/ 397541 w 866775"/>
                <a:gd name="connsiteY48" fmla="*/ 651543 h 838200"/>
                <a:gd name="connsiteX49" fmla="*/ 454914 w 866775"/>
                <a:gd name="connsiteY49" fmla="*/ 723232 h 838200"/>
                <a:gd name="connsiteX50" fmla="*/ 445729 w 866775"/>
                <a:gd name="connsiteY50" fmla="*/ 764124 h 838200"/>
                <a:gd name="connsiteX51" fmla="*/ 490217 w 866775"/>
                <a:gd name="connsiteY51" fmla="*/ 834386 h 838200"/>
                <a:gd name="connsiteX52" fmla="*/ 498954 w 866775"/>
                <a:gd name="connsiteY52" fmla="*/ 836348 h 838200"/>
                <a:gd name="connsiteX53" fmla="*/ 569213 w 866775"/>
                <a:gd name="connsiteY53" fmla="*/ 791859 h 838200"/>
                <a:gd name="connsiteX54" fmla="*/ 590415 w 866775"/>
                <a:gd name="connsiteY54" fmla="*/ 697459 h 838200"/>
                <a:gd name="connsiteX55" fmla="*/ 647791 w 866775"/>
                <a:gd name="connsiteY55" fmla="*/ 651543 h 838200"/>
                <a:gd name="connsiteX56" fmla="*/ 774142 w 866775"/>
                <a:gd name="connsiteY56" fmla="*/ 651543 h 838200"/>
                <a:gd name="connsiteX57" fmla="*/ 832944 w 866775"/>
                <a:gd name="connsiteY57" fmla="*/ 592741 h 838200"/>
                <a:gd name="connsiteX58" fmla="*/ 832944 w 866775"/>
                <a:gd name="connsiteY58" fmla="*/ 583786 h 838200"/>
                <a:gd name="connsiteX59" fmla="*/ 774142 w 866775"/>
                <a:gd name="connsiteY59" fmla="*/ 524984 h 838200"/>
                <a:gd name="connsiteX60" fmla="*/ 702632 w 866775"/>
                <a:gd name="connsiteY60" fmla="*/ 524984 h 838200"/>
                <a:gd name="connsiteX61" fmla="*/ 645260 w 866775"/>
                <a:gd name="connsiteY61" fmla="*/ 453294 h 838200"/>
                <a:gd name="connsiteX62" fmla="*/ 664898 w 866775"/>
                <a:gd name="connsiteY62" fmla="*/ 365864 h 838200"/>
                <a:gd name="connsiteX63" fmla="*/ 722270 w 866775"/>
                <a:gd name="connsiteY63" fmla="*/ 319948 h 838200"/>
                <a:gd name="connsiteX64" fmla="*/ 805591 w 866775"/>
                <a:gd name="connsiteY64" fmla="*/ 319948 h 838200"/>
                <a:gd name="connsiteX65" fmla="*/ 864394 w 866775"/>
                <a:gd name="connsiteY65" fmla="*/ 261145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866775" h="838200">
                  <a:moveTo>
                    <a:pt x="452386" y="524984"/>
                  </a:moveTo>
                  <a:lnTo>
                    <a:pt x="371040" y="524984"/>
                  </a:lnTo>
                  <a:cubicBezTo>
                    <a:pt x="333366" y="524984"/>
                    <a:pt x="305410" y="490054"/>
                    <a:pt x="313668" y="453294"/>
                  </a:cubicBezTo>
                  <a:lnTo>
                    <a:pt x="333306" y="365864"/>
                  </a:lnTo>
                  <a:cubicBezTo>
                    <a:pt x="339334" y="339023"/>
                    <a:pt x="363168" y="319948"/>
                    <a:pt x="390678" y="319948"/>
                  </a:cubicBezTo>
                  <a:lnTo>
                    <a:pt x="472025" y="319948"/>
                  </a:lnTo>
                  <a:cubicBezTo>
                    <a:pt x="509698" y="319948"/>
                    <a:pt x="537652" y="354881"/>
                    <a:pt x="529398" y="391638"/>
                  </a:cubicBezTo>
                  <a:lnTo>
                    <a:pt x="509759" y="479067"/>
                  </a:lnTo>
                  <a:cubicBezTo>
                    <a:pt x="503732" y="505908"/>
                    <a:pt x="479897" y="524984"/>
                    <a:pt x="452386" y="524984"/>
                  </a:cubicBezTo>
                  <a:moveTo>
                    <a:pt x="864394" y="261145"/>
                  </a:moveTo>
                  <a:lnTo>
                    <a:pt x="864394" y="252192"/>
                  </a:lnTo>
                  <a:cubicBezTo>
                    <a:pt x="864394" y="219716"/>
                    <a:pt x="838067" y="193389"/>
                    <a:pt x="805591" y="193389"/>
                  </a:cubicBezTo>
                  <a:lnTo>
                    <a:pt x="777115" y="193389"/>
                  </a:lnTo>
                  <a:cubicBezTo>
                    <a:pt x="739442" y="193389"/>
                    <a:pt x="711485" y="158458"/>
                    <a:pt x="719742" y="121699"/>
                  </a:cubicBezTo>
                  <a:lnTo>
                    <a:pt x="728927" y="80807"/>
                  </a:lnTo>
                  <a:cubicBezTo>
                    <a:pt x="736043" y="49120"/>
                    <a:pt x="716127" y="17664"/>
                    <a:pt x="684439" y="10548"/>
                  </a:cubicBezTo>
                  <a:lnTo>
                    <a:pt x="675704" y="8587"/>
                  </a:lnTo>
                  <a:cubicBezTo>
                    <a:pt x="644019" y="1468"/>
                    <a:pt x="612563" y="21385"/>
                    <a:pt x="605444" y="53072"/>
                  </a:cubicBezTo>
                  <a:lnTo>
                    <a:pt x="584242" y="147473"/>
                  </a:lnTo>
                  <a:cubicBezTo>
                    <a:pt x="578211" y="174316"/>
                    <a:pt x="554377" y="193389"/>
                    <a:pt x="526866" y="193389"/>
                  </a:cubicBezTo>
                  <a:lnTo>
                    <a:pt x="445523" y="193389"/>
                  </a:lnTo>
                  <a:cubicBezTo>
                    <a:pt x="407850" y="193389"/>
                    <a:pt x="379893" y="158458"/>
                    <a:pt x="388150" y="121699"/>
                  </a:cubicBezTo>
                  <a:lnTo>
                    <a:pt x="397335" y="80807"/>
                  </a:lnTo>
                  <a:cubicBezTo>
                    <a:pt x="404452" y="49120"/>
                    <a:pt x="384535" y="17664"/>
                    <a:pt x="352847" y="10548"/>
                  </a:cubicBezTo>
                  <a:lnTo>
                    <a:pt x="344114" y="8587"/>
                  </a:lnTo>
                  <a:cubicBezTo>
                    <a:pt x="312428" y="1468"/>
                    <a:pt x="280970" y="21385"/>
                    <a:pt x="273855" y="53072"/>
                  </a:cubicBezTo>
                  <a:lnTo>
                    <a:pt x="252650" y="147473"/>
                  </a:lnTo>
                  <a:cubicBezTo>
                    <a:pt x="246619" y="174316"/>
                    <a:pt x="222785" y="193389"/>
                    <a:pt x="195274" y="193389"/>
                  </a:cubicBezTo>
                  <a:lnTo>
                    <a:pt x="97396" y="193389"/>
                  </a:lnTo>
                  <a:cubicBezTo>
                    <a:pt x="64921" y="193389"/>
                    <a:pt x="38594" y="219716"/>
                    <a:pt x="38594" y="252192"/>
                  </a:cubicBezTo>
                  <a:lnTo>
                    <a:pt x="38594" y="261145"/>
                  </a:lnTo>
                  <a:cubicBezTo>
                    <a:pt x="38594" y="293621"/>
                    <a:pt x="64921" y="319948"/>
                    <a:pt x="97396" y="319948"/>
                  </a:cubicBezTo>
                  <a:lnTo>
                    <a:pt x="140430" y="319948"/>
                  </a:lnTo>
                  <a:cubicBezTo>
                    <a:pt x="178106" y="319948"/>
                    <a:pt x="206060" y="354881"/>
                    <a:pt x="197806" y="391638"/>
                  </a:cubicBezTo>
                  <a:lnTo>
                    <a:pt x="178167" y="479067"/>
                  </a:lnTo>
                  <a:cubicBezTo>
                    <a:pt x="172136" y="505911"/>
                    <a:pt x="148301" y="524984"/>
                    <a:pt x="120794" y="524984"/>
                  </a:cubicBezTo>
                  <a:lnTo>
                    <a:pt x="65949" y="524984"/>
                  </a:lnTo>
                  <a:cubicBezTo>
                    <a:pt x="33471" y="524984"/>
                    <a:pt x="7144" y="551311"/>
                    <a:pt x="7144" y="583786"/>
                  </a:cubicBezTo>
                  <a:lnTo>
                    <a:pt x="7144" y="592741"/>
                  </a:lnTo>
                  <a:cubicBezTo>
                    <a:pt x="7144" y="625215"/>
                    <a:pt x="33471" y="651543"/>
                    <a:pt x="65949" y="651543"/>
                  </a:cubicBezTo>
                  <a:lnTo>
                    <a:pt x="65949" y="651543"/>
                  </a:lnTo>
                  <a:cubicBezTo>
                    <a:pt x="103623" y="651543"/>
                    <a:pt x="131577" y="686473"/>
                    <a:pt x="123322" y="723232"/>
                  </a:cubicBezTo>
                  <a:lnTo>
                    <a:pt x="114137" y="764124"/>
                  </a:lnTo>
                  <a:cubicBezTo>
                    <a:pt x="107018" y="795811"/>
                    <a:pt x="126935" y="827267"/>
                    <a:pt x="158623" y="834386"/>
                  </a:cubicBezTo>
                  <a:lnTo>
                    <a:pt x="167358" y="836348"/>
                  </a:lnTo>
                  <a:cubicBezTo>
                    <a:pt x="199046" y="843464"/>
                    <a:pt x="230502" y="823547"/>
                    <a:pt x="237618" y="791863"/>
                  </a:cubicBezTo>
                  <a:lnTo>
                    <a:pt x="258823" y="697459"/>
                  </a:lnTo>
                  <a:cubicBezTo>
                    <a:pt x="264853" y="670615"/>
                    <a:pt x="288685" y="651543"/>
                    <a:pt x="316196" y="651543"/>
                  </a:cubicBezTo>
                  <a:lnTo>
                    <a:pt x="397541" y="651543"/>
                  </a:lnTo>
                  <a:cubicBezTo>
                    <a:pt x="435215" y="651543"/>
                    <a:pt x="463172" y="686473"/>
                    <a:pt x="454914" y="723232"/>
                  </a:cubicBezTo>
                  <a:lnTo>
                    <a:pt x="445729" y="764124"/>
                  </a:lnTo>
                  <a:cubicBezTo>
                    <a:pt x="438613" y="795811"/>
                    <a:pt x="458531" y="827267"/>
                    <a:pt x="490217" y="834386"/>
                  </a:cubicBezTo>
                  <a:lnTo>
                    <a:pt x="498954" y="836348"/>
                  </a:lnTo>
                  <a:cubicBezTo>
                    <a:pt x="530638" y="843464"/>
                    <a:pt x="562094" y="823547"/>
                    <a:pt x="569213" y="791859"/>
                  </a:cubicBezTo>
                  <a:lnTo>
                    <a:pt x="590415" y="697459"/>
                  </a:lnTo>
                  <a:cubicBezTo>
                    <a:pt x="596445" y="670619"/>
                    <a:pt x="620279" y="651543"/>
                    <a:pt x="647791" y="651543"/>
                  </a:cubicBezTo>
                  <a:lnTo>
                    <a:pt x="774142" y="651543"/>
                  </a:lnTo>
                  <a:cubicBezTo>
                    <a:pt x="806619" y="651543"/>
                    <a:pt x="832944" y="625215"/>
                    <a:pt x="832944" y="592741"/>
                  </a:cubicBezTo>
                  <a:lnTo>
                    <a:pt x="832944" y="583786"/>
                  </a:lnTo>
                  <a:cubicBezTo>
                    <a:pt x="832944" y="551311"/>
                    <a:pt x="806619" y="524984"/>
                    <a:pt x="774142" y="524984"/>
                  </a:cubicBezTo>
                  <a:lnTo>
                    <a:pt x="702632" y="524984"/>
                  </a:lnTo>
                  <a:cubicBezTo>
                    <a:pt x="664958" y="524984"/>
                    <a:pt x="637004" y="490054"/>
                    <a:pt x="645260" y="453294"/>
                  </a:cubicBezTo>
                  <a:lnTo>
                    <a:pt x="664898" y="365864"/>
                  </a:lnTo>
                  <a:cubicBezTo>
                    <a:pt x="670926" y="339023"/>
                    <a:pt x="694760" y="319948"/>
                    <a:pt x="722270" y="319948"/>
                  </a:cubicBezTo>
                  <a:lnTo>
                    <a:pt x="805591" y="319948"/>
                  </a:lnTo>
                  <a:cubicBezTo>
                    <a:pt x="838067" y="319948"/>
                    <a:pt x="864394" y="293621"/>
                    <a:pt x="864394" y="261145"/>
                  </a:cubicBezTo>
                </a:path>
              </a:pathLst>
            </a:custGeom>
            <a:solidFill>
              <a:schemeClr val="accent3"/>
            </a:solidFill>
            <a:ln w="7937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Tree>
    <p:extLst>
      <p:ext uri="{BB962C8B-B14F-4D97-AF65-F5344CB8AC3E}">
        <p14:creationId xmlns:p14="http://schemas.microsoft.com/office/powerpoint/2010/main" val="393102407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TM10001114[[fn=Gallery]]</Template>
  <TotalTime>3234</TotalTime>
  <Words>1383</Words>
  <Application>Microsoft Office PowerPoint</Application>
  <PresentationFormat>Widescreen</PresentationFormat>
  <Paragraphs>166</Paragraphs>
  <Slides>26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Calibri</vt:lpstr>
      <vt:lpstr>Cambria Math</vt:lpstr>
      <vt:lpstr>CIDFont+F5</vt:lpstr>
      <vt:lpstr>CIDFont+F6</vt:lpstr>
      <vt:lpstr>Courier New</vt:lpstr>
      <vt:lpstr>Georgia</vt:lpstr>
      <vt:lpstr>Palatino Linotype</vt:lpstr>
      <vt:lpstr>Palatino Linotype (Body)</vt:lpstr>
      <vt:lpstr>Wingdings</vt:lpstr>
      <vt:lpstr>Gallery</vt:lpstr>
      <vt:lpstr>Real Time Event   Detection in Twitter</vt:lpstr>
      <vt:lpstr>     Outline of Presentation</vt:lpstr>
      <vt:lpstr>       Introduction  </vt:lpstr>
      <vt:lpstr>PowerPoint Presentation</vt:lpstr>
      <vt:lpstr>     Application of Event Detection</vt:lpstr>
      <vt:lpstr>     Related Work</vt:lpstr>
      <vt:lpstr>     Entity-based Approach</vt:lpstr>
      <vt:lpstr>    Entity Extraction </vt:lpstr>
      <vt:lpstr>      Vectorization of Entity</vt:lpstr>
      <vt:lpstr>PowerPoint Presentation</vt:lpstr>
      <vt:lpstr>     Compute Similarities</vt:lpstr>
      <vt:lpstr>PowerPoint Presentation</vt:lpstr>
      <vt:lpstr>      Similarity Filtering </vt:lpstr>
      <vt:lpstr>      Entity Clustering</vt:lpstr>
      <vt:lpstr>PowerPoint Presentation</vt:lpstr>
      <vt:lpstr>     Experiment and Result</vt:lpstr>
      <vt:lpstr>     Preprocessing Tweet Data</vt:lpstr>
      <vt:lpstr>    Compute Similarity</vt:lpstr>
      <vt:lpstr>     Cosine Similarity </vt:lpstr>
      <vt:lpstr>     Graph Generation</vt:lpstr>
      <vt:lpstr>     Community Detection </vt:lpstr>
      <vt:lpstr>     Number of Event with Description</vt:lpstr>
      <vt:lpstr>     Conclusion</vt:lpstr>
      <vt:lpstr>     Future Work</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Event   Detection on Twitter</dc:title>
  <dc:creator>nitesh  rawal</dc:creator>
  <cp:lastModifiedBy>nitesh  rawal</cp:lastModifiedBy>
  <cp:revision>50</cp:revision>
  <dcterms:created xsi:type="dcterms:W3CDTF">2021-07-13T15:59:45Z</dcterms:created>
  <dcterms:modified xsi:type="dcterms:W3CDTF">2021-07-22T19:44:26Z</dcterms:modified>
</cp:coreProperties>
</file>