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ileron Bold" charset="1" panose="00000800000000000000"/>
      <p:regular r:id="rId20"/>
    </p:embeddedFont>
    <p:embeddedFont>
      <p:font typeface="Aileron" charset="1" panose="00000500000000000000"/>
      <p:regular r:id="rId21"/>
    </p:embeddedFont>
    <p:embeddedFont>
      <p:font typeface="Aileron Heavy" charset="1" panose="00000A00000000000000"/>
      <p:regular r:id="rId22"/>
    </p:embeddedFont>
    <p:embeddedFont>
      <p:font typeface="Aileron Ultra-Bold" charset="1" panose="00000A00000000000000"/>
      <p:regular r:id="rId23"/>
    </p:embeddedFont>
    <p:embeddedFont>
      <p:font typeface="Montserrat Ultra-Bold" charset="1" panose="000009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6.png" Type="http://schemas.openxmlformats.org/officeDocument/2006/relationships/image"/><Relationship Id="rId4" Target="../media/image1.png" Type="http://schemas.openxmlformats.org/officeDocument/2006/relationships/image"/><Relationship Id="rId5"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3.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4.png" Type="http://schemas.openxmlformats.org/officeDocument/2006/relationships/image"/><Relationship Id="rId5" Target="../media/image6.png" Type="http://schemas.openxmlformats.org/officeDocument/2006/relationships/image"/><Relationship Id="rId6" Target="../media/image3.png" Type="http://schemas.openxmlformats.org/officeDocument/2006/relationships/image"/><Relationship Id="rId7"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4.png" Type="http://schemas.openxmlformats.org/officeDocument/2006/relationships/image"/><Relationship Id="rId5" Target="../media/image6.png" Type="http://schemas.openxmlformats.org/officeDocument/2006/relationships/image"/><Relationship Id="rId6" Target="../media/image3.png" Type="http://schemas.openxmlformats.org/officeDocument/2006/relationships/image"/><Relationship Id="rId7"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Freeform 2" id="2"/>
          <p:cNvSpPr/>
          <p:nvPr/>
        </p:nvSpPr>
        <p:spPr>
          <a:xfrm flipH="false" flipV="false" rot="-1432890">
            <a:off x="15633874" y="2828175"/>
            <a:ext cx="1525575" cy="1332871"/>
          </a:xfrm>
          <a:custGeom>
            <a:avLst/>
            <a:gdLst/>
            <a:ahLst/>
            <a:cxnLst/>
            <a:rect r="r" b="b" t="t" l="l"/>
            <a:pathLst>
              <a:path h="1332871" w="1525575">
                <a:moveTo>
                  <a:pt x="0" y="0"/>
                </a:moveTo>
                <a:lnTo>
                  <a:pt x="1525575" y="0"/>
                </a:lnTo>
                <a:lnTo>
                  <a:pt x="1525575" y="1332871"/>
                </a:lnTo>
                <a:lnTo>
                  <a:pt x="0" y="1332871"/>
                </a:lnTo>
                <a:lnTo>
                  <a:pt x="0" y="0"/>
                </a:lnTo>
                <a:close/>
              </a:path>
            </a:pathLst>
          </a:custGeom>
          <a:blipFill>
            <a:blip r:embed="rId2"/>
            <a:stretch>
              <a:fillRect l="0" t="0" r="0" b="0"/>
            </a:stretch>
          </a:blipFill>
        </p:spPr>
      </p:sp>
      <p:sp>
        <p:nvSpPr>
          <p:cNvPr name="Freeform 3" id="3"/>
          <p:cNvSpPr/>
          <p:nvPr/>
        </p:nvSpPr>
        <p:spPr>
          <a:xfrm flipH="false" flipV="false" rot="0">
            <a:off x="1708236" y="1028700"/>
            <a:ext cx="14688425" cy="8487775"/>
          </a:xfrm>
          <a:custGeom>
            <a:avLst/>
            <a:gdLst/>
            <a:ahLst/>
            <a:cxnLst/>
            <a:rect r="r" b="b" t="t" l="l"/>
            <a:pathLst>
              <a:path h="8487775" w="14688425">
                <a:moveTo>
                  <a:pt x="0" y="0"/>
                </a:moveTo>
                <a:lnTo>
                  <a:pt x="14688425" y="0"/>
                </a:lnTo>
                <a:lnTo>
                  <a:pt x="14688425" y="8487775"/>
                </a:lnTo>
                <a:lnTo>
                  <a:pt x="0" y="8487775"/>
                </a:lnTo>
                <a:lnTo>
                  <a:pt x="0" y="0"/>
                </a:lnTo>
                <a:close/>
              </a:path>
            </a:pathLst>
          </a:custGeom>
          <a:blipFill>
            <a:blip r:embed="rId3"/>
            <a:stretch>
              <a:fillRect l="0" t="0" r="0" b="0"/>
            </a:stretch>
          </a:blipFill>
        </p:spPr>
      </p:sp>
      <p:sp>
        <p:nvSpPr>
          <p:cNvPr name="Freeform 4" id="4"/>
          <p:cNvSpPr/>
          <p:nvPr/>
        </p:nvSpPr>
        <p:spPr>
          <a:xfrm flipH="false" flipV="false" rot="0">
            <a:off x="978519" y="1070219"/>
            <a:ext cx="1101991" cy="1045871"/>
          </a:xfrm>
          <a:custGeom>
            <a:avLst/>
            <a:gdLst/>
            <a:ahLst/>
            <a:cxnLst/>
            <a:rect r="r" b="b" t="t" l="l"/>
            <a:pathLst>
              <a:path h="1045871" w="1101991">
                <a:moveTo>
                  <a:pt x="0" y="0"/>
                </a:moveTo>
                <a:lnTo>
                  <a:pt x="1101991" y="0"/>
                </a:lnTo>
                <a:lnTo>
                  <a:pt x="1101991" y="1045871"/>
                </a:lnTo>
                <a:lnTo>
                  <a:pt x="0" y="1045871"/>
                </a:lnTo>
                <a:lnTo>
                  <a:pt x="0" y="0"/>
                </a:lnTo>
                <a:close/>
              </a:path>
            </a:pathLst>
          </a:custGeom>
          <a:blipFill>
            <a:blip r:embed="rId4"/>
            <a:stretch>
              <a:fillRect l="0" t="0" r="0" b="0"/>
            </a:stretch>
          </a:blipFill>
        </p:spPr>
      </p:sp>
      <p:sp>
        <p:nvSpPr>
          <p:cNvPr name="Freeform 5" id="5"/>
          <p:cNvSpPr/>
          <p:nvPr/>
        </p:nvSpPr>
        <p:spPr>
          <a:xfrm flipH="false" flipV="false" rot="0">
            <a:off x="13130875" y="3494611"/>
            <a:ext cx="2502028" cy="1339529"/>
          </a:xfrm>
          <a:custGeom>
            <a:avLst/>
            <a:gdLst/>
            <a:ahLst/>
            <a:cxnLst/>
            <a:rect r="r" b="b" t="t" l="l"/>
            <a:pathLst>
              <a:path h="1339529" w="2502028">
                <a:moveTo>
                  <a:pt x="0" y="0"/>
                </a:moveTo>
                <a:lnTo>
                  <a:pt x="2502028" y="0"/>
                </a:lnTo>
                <a:lnTo>
                  <a:pt x="2502028" y="1339529"/>
                </a:lnTo>
                <a:lnTo>
                  <a:pt x="0" y="1339529"/>
                </a:lnTo>
                <a:lnTo>
                  <a:pt x="0" y="0"/>
                </a:lnTo>
                <a:close/>
              </a:path>
            </a:pathLst>
          </a:custGeom>
          <a:blipFill>
            <a:blip r:embed="rId5"/>
            <a:stretch>
              <a:fillRect l="0" t="0" r="0" b="0"/>
            </a:stretch>
          </a:blipFill>
        </p:spPr>
      </p:sp>
      <p:sp>
        <p:nvSpPr>
          <p:cNvPr name="Freeform 6" id="6"/>
          <p:cNvSpPr/>
          <p:nvPr/>
        </p:nvSpPr>
        <p:spPr>
          <a:xfrm flipH="false" flipV="false" rot="0">
            <a:off x="7440143" y="1277958"/>
            <a:ext cx="2027125" cy="2216653"/>
          </a:xfrm>
          <a:custGeom>
            <a:avLst/>
            <a:gdLst/>
            <a:ahLst/>
            <a:cxnLst/>
            <a:rect r="r" b="b" t="t" l="l"/>
            <a:pathLst>
              <a:path h="2216653" w="2027125">
                <a:moveTo>
                  <a:pt x="0" y="0"/>
                </a:moveTo>
                <a:lnTo>
                  <a:pt x="2027125" y="0"/>
                </a:lnTo>
                <a:lnTo>
                  <a:pt x="2027125" y="2216653"/>
                </a:lnTo>
                <a:lnTo>
                  <a:pt x="0" y="2216653"/>
                </a:lnTo>
                <a:lnTo>
                  <a:pt x="0" y="0"/>
                </a:lnTo>
                <a:close/>
              </a:path>
            </a:pathLst>
          </a:custGeom>
          <a:blipFill>
            <a:blip r:embed="rId6"/>
            <a:stretch>
              <a:fillRect l="0" t="0" r="0" b="0"/>
            </a:stretch>
          </a:blipFill>
        </p:spPr>
      </p:sp>
      <p:sp>
        <p:nvSpPr>
          <p:cNvPr name="Freeform 7" id="7"/>
          <p:cNvSpPr/>
          <p:nvPr/>
        </p:nvSpPr>
        <p:spPr>
          <a:xfrm flipH="false" flipV="false" rot="0">
            <a:off x="13911163" y="1028700"/>
            <a:ext cx="2037234" cy="1468147"/>
          </a:xfrm>
          <a:custGeom>
            <a:avLst/>
            <a:gdLst/>
            <a:ahLst/>
            <a:cxnLst/>
            <a:rect r="r" b="b" t="t" l="l"/>
            <a:pathLst>
              <a:path h="1468147" w="2037234">
                <a:moveTo>
                  <a:pt x="0" y="0"/>
                </a:moveTo>
                <a:lnTo>
                  <a:pt x="2037234" y="0"/>
                </a:lnTo>
                <a:lnTo>
                  <a:pt x="2037234" y="1468147"/>
                </a:lnTo>
                <a:lnTo>
                  <a:pt x="0" y="1468147"/>
                </a:lnTo>
                <a:lnTo>
                  <a:pt x="0" y="0"/>
                </a:lnTo>
                <a:close/>
              </a:path>
            </a:pathLst>
          </a:custGeom>
          <a:blipFill>
            <a:blip r:embed="rId7"/>
            <a:stretch>
              <a:fillRect l="0" t="0" r="0" b="0"/>
            </a:stretch>
          </a:blipFill>
        </p:spPr>
      </p:sp>
      <p:sp>
        <p:nvSpPr>
          <p:cNvPr name="Freeform 8" id="8"/>
          <p:cNvSpPr/>
          <p:nvPr/>
        </p:nvSpPr>
        <p:spPr>
          <a:xfrm flipH="false" flipV="false" rot="7925507">
            <a:off x="945449" y="8056054"/>
            <a:ext cx="1525575" cy="1332871"/>
          </a:xfrm>
          <a:custGeom>
            <a:avLst/>
            <a:gdLst/>
            <a:ahLst/>
            <a:cxnLst/>
            <a:rect r="r" b="b" t="t" l="l"/>
            <a:pathLst>
              <a:path h="1332871" w="1525575">
                <a:moveTo>
                  <a:pt x="0" y="0"/>
                </a:moveTo>
                <a:lnTo>
                  <a:pt x="1525574" y="0"/>
                </a:lnTo>
                <a:lnTo>
                  <a:pt x="1525574" y="1332871"/>
                </a:lnTo>
                <a:lnTo>
                  <a:pt x="0" y="1332871"/>
                </a:lnTo>
                <a:lnTo>
                  <a:pt x="0" y="0"/>
                </a:lnTo>
                <a:close/>
              </a:path>
            </a:pathLst>
          </a:custGeom>
          <a:blipFill>
            <a:blip r:embed="rId2"/>
            <a:stretch>
              <a:fillRect l="0" t="0" r="0" b="0"/>
            </a:stretch>
          </a:blipFill>
        </p:spPr>
      </p:sp>
      <p:sp>
        <p:nvSpPr>
          <p:cNvPr name="Freeform 9" id="9"/>
          <p:cNvSpPr/>
          <p:nvPr/>
        </p:nvSpPr>
        <p:spPr>
          <a:xfrm flipH="false" flipV="false" rot="-2846079">
            <a:off x="16571302" y="5960275"/>
            <a:ext cx="930350" cy="882971"/>
          </a:xfrm>
          <a:custGeom>
            <a:avLst/>
            <a:gdLst/>
            <a:ahLst/>
            <a:cxnLst/>
            <a:rect r="r" b="b" t="t" l="l"/>
            <a:pathLst>
              <a:path h="882971" w="930350">
                <a:moveTo>
                  <a:pt x="0" y="0"/>
                </a:moveTo>
                <a:lnTo>
                  <a:pt x="930349" y="0"/>
                </a:lnTo>
                <a:lnTo>
                  <a:pt x="930349" y="882971"/>
                </a:lnTo>
                <a:lnTo>
                  <a:pt x="0" y="882971"/>
                </a:lnTo>
                <a:lnTo>
                  <a:pt x="0" y="0"/>
                </a:lnTo>
                <a:close/>
              </a:path>
            </a:pathLst>
          </a:custGeom>
          <a:blipFill>
            <a:blip r:embed="rId4"/>
            <a:stretch>
              <a:fillRect l="0" t="0" r="0" b="0"/>
            </a:stretch>
          </a:blipFill>
        </p:spPr>
      </p:sp>
      <p:grpSp>
        <p:nvGrpSpPr>
          <p:cNvPr name="Group 10" id="10"/>
          <p:cNvGrpSpPr/>
          <p:nvPr/>
        </p:nvGrpSpPr>
        <p:grpSpPr>
          <a:xfrm rot="0">
            <a:off x="1369797" y="1277958"/>
            <a:ext cx="15026864" cy="4194411"/>
            <a:chOff x="0" y="0"/>
            <a:chExt cx="20035819" cy="5592547"/>
          </a:xfrm>
        </p:grpSpPr>
        <p:sp>
          <p:nvSpPr>
            <p:cNvPr name="TextBox 11" id="11"/>
            <p:cNvSpPr txBox="true"/>
            <p:nvPr/>
          </p:nvSpPr>
          <p:spPr>
            <a:xfrm rot="0">
              <a:off x="0" y="114300"/>
              <a:ext cx="20035819" cy="4506807"/>
            </a:xfrm>
            <a:prstGeom prst="rect">
              <a:avLst/>
            </a:prstGeom>
          </p:spPr>
          <p:txBody>
            <a:bodyPr anchor="t" rtlCol="false" tIns="0" lIns="0" bIns="0" rIns="0">
              <a:spAutoFit/>
            </a:bodyPr>
            <a:lstStyle/>
            <a:p>
              <a:pPr algn="just">
                <a:lnSpc>
                  <a:spcPts val="13090"/>
                </a:lnSpc>
              </a:pPr>
              <a:r>
                <a:rPr lang="en-US" sz="11900" b="true">
                  <a:solidFill>
                    <a:srgbClr val="000000"/>
                  </a:solidFill>
                  <a:latin typeface="Aileron Bold"/>
                  <a:ea typeface="Aileron Bold"/>
                  <a:cs typeface="Aileron Bold"/>
                  <a:sym typeface="Aileron Bold"/>
                </a:rPr>
                <a:t>Smart water tank Monitoring System</a:t>
              </a:r>
            </a:p>
          </p:txBody>
        </p:sp>
        <p:sp>
          <p:nvSpPr>
            <p:cNvPr name="TextBox 12" id="12"/>
            <p:cNvSpPr txBox="true"/>
            <p:nvPr/>
          </p:nvSpPr>
          <p:spPr>
            <a:xfrm rot="0">
              <a:off x="2729713" y="4792107"/>
              <a:ext cx="14576394" cy="80044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ileron"/>
                  <a:ea typeface="Aileron"/>
                  <a:cs typeface="Aileron"/>
                  <a:sym typeface="Aileron"/>
                </a:rPr>
                <a:t>IOT BASED PROJECT </a:t>
              </a:r>
            </a:p>
          </p:txBody>
        </p:sp>
      </p:grpSp>
      <p:sp>
        <p:nvSpPr>
          <p:cNvPr name="TextBox 13" id="13"/>
          <p:cNvSpPr txBox="true"/>
          <p:nvPr/>
        </p:nvSpPr>
        <p:spPr>
          <a:xfrm rot="0">
            <a:off x="2784384" y="5899603"/>
            <a:ext cx="5568950" cy="1975866"/>
          </a:xfrm>
          <a:prstGeom prst="rect">
            <a:avLst/>
          </a:prstGeom>
        </p:spPr>
        <p:txBody>
          <a:bodyPr anchor="t" rtlCol="false" tIns="0" lIns="0" bIns="0" rIns="0">
            <a:spAutoFit/>
          </a:bodyPr>
          <a:lstStyle/>
          <a:p>
            <a:pPr algn="l">
              <a:lnSpc>
                <a:spcPts val="7871"/>
              </a:lnSpc>
            </a:pPr>
            <a:r>
              <a:rPr lang="en-US" sz="6399" b="true">
                <a:solidFill>
                  <a:srgbClr val="000000"/>
                </a:solidFill>
                <a:latin typeface="Aileron Heavy"/>
                <a:ea typeface="Aileron Heavy"/>
                <a:cs typeface="Aileron Heavy"/>
                <a:sym typeface="Aileron Heavy"/>
              </a:rPr>
              <a:t>Nitesh  kumar</a:t>
            </a:r>
          </a:p>
          <a:p>
            <a:pPr algn="l">
              <a:lnSpc>
                <a:spcPts val="7871"/>
              </a:lnSpc>
              <a:spcBef>
                <a:spcPct val="0"/>
              </a:spcBef>
            </a:pPr>
            <a:r>
              <a:rPr lang="en-US" b="true" sz="6399">
                <a:solidFill>
                  <a:srgbClr val="000000"/>
                </a:solidFill>
                <a:latin typeface="Aileron Heavy"/>
                <a:ea typeface="Aileron Heavy"/>
                <a:cs typeface="Aileron Heavy"/>
                <a:sym typeface="Aileron Heavy"/>
              </a:rPr>
              <a:t>Yash jha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63714" y="2786924"/>
            <a:ext cx="8229600" cy="4713151"/>
          </a:xfrm>
          <a:custGeom>
            <a:avLst/>
            <a:gdLst/>
            <a:ahLst/>
            <a:cxnLst/>
            <a:rect r="r" b="b" t="t" l="l"/>
            <a:pathLst>
              <a:path h="4713151" w="8229600">
                <a:moveTo>
                  <a:pt x="0" y="0"/>
                </a:moveTo>
                <a:lnTo>
                  <a:pt x="8229600" y="0"/>
                </a:lnTo>
                <a:lnTo>
                  <a:pt x="8229600" y="4713152"/>
                </a:lnTo>
                <a:lnTo>
                  <a:pt x="0" y="4713152"/>
                </a:lnTo>
                <a:lnTo>
                  <a:pt x="0" y="0"/>
                </a:lnTo>
                <a:close/>
              </a:path>
            </a:pathLst>
          </a:custGeom>
          <a:blipFill>
            <a:blip r:embed="rId2"/>
            <a:stretch>
              <a:fillRect l="0" t="-16551" r="0" b="0"/>
            </a:stretch>
          </a:blipFill>
        </p:spPr>
      </p:sp>
      <p:sp>
        <p:nvSpPr>
          <p:cNvPr name="Freeform 3" id="3"/>
          <p:cNvSpPr/>
          <p:nvPr/>
        </p:nvSpPr>
        <p:spPr>
          <a:xfrm flipH="false" flipV="false" rot="0">
            <a:off x="3029912" y="1028700"/>
            <a:ext cx="2037234" cy="1468147"/>
          </a:xfrm>
          <a:custGeom>
            <a:avLst/>
            <a:gdLst/>
            <a:ahLst/>
            <a:cxnLst/>
            <a:rect r="r" b="b" t="t" l="l"/>
            <a:pathLst>
              <a:path h="1468147" w="2037234">
                <a:moveTo>
                  <a:pt x="0" y="0"/>
                </a:moveTo>
                <a:lnTo>
                  <a:pt x="2037234" y="0"/>
                </a:lnTo>
                <a:lnTo>
                  <a:pt x="2037234" y="1468147"/>
                </a:lnTo>
                <a:lnTo>
                  <a:pt x="0" y="1468147"/>
                </a:lnTo>
                <a:lnTo>
                  <a:pt x="0" y="0"/>
                </a:lnTo>
                <a:close/>
              </a:path>
            </a:pathLst>
          </a:custGeom>
          <a:blipFill>
            <a:blip r:embed="rId3"/>
            <a:stretch>
              <a:fillRect l="0" t="0" r="0" b="0"/>
            </a:stretch>
          </a:blipFill>
        </p:spPr>
      </p:sp>
      <p:sp>
        <p:nvSpPr>
          <p:cNvPr name="Freeform 4" id="4"/>
          <p:cNvSpPr/>
          <p:nvPr/>
        </p:nvSpPr>
        <p:spPr>
          <a:xfrm flipH="false" flipV="false" rot="7729394">
            <a:off x="1666799" y="7318193"/>
            <a:ext cx="1181415" cy="1032184"/>
          </a:xfrm>
          <a:custGeom>
            <a:avLst/>
            <a:gdLst/>
            <a:ahLst/>
            <a:cxnLst/>
            <a:rect r="r" b="b" t="t" l="l"/>
            <a:pathLst>
              <a:path h="1032184" w="1181415">
                <a:moveTo>
                  <a:pt x="0" y="0"/>
                </a:moveTo>
                <a:lnTo>
                  <a:pt x="1181415" y="0"/>
                </a:lnTo>
                <a:lnTo>
                  <a:pt x="1181415" y="1032184"/>
                </a:lnTo>
                <a:lnTo>
                  <a:pt x="0" y="1032184"/>
                </a:lnTo>
                <a:lnTo>
                  <a:pt x="0" y="0"/>
                </a:lnTo>
                <a:close/>
              </a:path>
            </a:pathLst>
          </a:custGeom>
          <a:blipFill>
            <a:blip r:embed="rId4"/>
            <a:stretch>
              <a:fillRect l="0" t="0" r="0" b="0"/>
            </a:stretch>
          </a:blipFill>
        </p:spPr>
      </p:sp>
      <p:sp>
        <p:nvSpPr>
          <p:cNvPr name="Freeform 5" id="5"/>
          <p:cNvSpPr/>
          <p:nvPr/>
        </p:nvSpPr>
        <p:spPr>
          <a:xfrm flipH="false" flipV="false" rot="-5258646">
            <a:off x="1088930" y="4187770"/>
            <a:ext cx="1464004" cy="1525575"/>
          </a:xfrm>
          <a:custGeom>
            <a:avLst/>
            <a:gdLst/>
            <a:ahLst/>
            <a:cxnLst/>
            <a:rect r="r" b="b" t="t" l="l"/>
            <a:pathLst>
              <a:path h="1525575" w="1464004">
                <a:moveTo>
                  <a:pt x="0" y="0"/>
                </a:moveTo>
                <a:lnTo>
                  <a:pt x="1464005" y="0"/>
                </a:lnTo>
                <a:lnTo>
                  <a:pt x="1464005" y="1525575"/>
                </a:lnTo>
                <a:lnTo>
                  <a:pt x="0" y="1525575"/>
                </a:lnTo>
                <a:lnTo>
                  <a:pt x="0" y="0"/>
                </a:lnTo>
                <a:close/>
              </a:path>
            </a:pathLst>
          </a:custGeom>
          <a:blipFill>
            <a:blip r:embed="rId5"/>
            <a:stretch>
              <a:fillRect l="0" t="0" r="0" b="0"/>
            </a:stretch>
          </a:blipFill>
        </p:spPr>
      </p:sp>
      <p:sp>
        <p:nvSpPr>
          <p:cNvPr name="TextBox 6" id="6"/>
          <p:cNvSpPr txBox="true"/>
          <p:nvPr/>
        </p:nvSpPr>
        <p:spPr>
          <a:xfrm rot="0">
            <a:off x="-301071" y="577596"/>
            <a:ext cx="19310070" cy="883158"/>
          </a:xfrm>
          <a:prstGeom prst="rect">
            <a:avLst/>
          </a:prstGeom>
        </p:spPr>
        <p:txBody>
          <a:bodyPr anchor="t" rtlCol="false" tIns="0" lIns="0" bIns="0" rIns="0">
            <a:spAutoFit/>
          </a:bodyPr>
          <a:lstStyle/>
          <a:p>
            <a:pPr algn="ctr">
              <a:lnSpc>
                <a:spcPts val="7011"/>
              </a:lnSpc>
              <a:spcBef>
                <a:spcPct val="0"/>
              </a:spcBef>
            </a:pPr>
            <a:r>
              <a:rPr lang="en-US" b="true" sz="5700">
                <a:solidFill>
                  <a:srgbClr val="000000"/>
                </a:solidFill>
                <a:latin typeface="Aileron Heavy"/>
                <a:ea typeface="Aileron Heavy"/>
                <a:cs typeface="Aileron Heavy"/>
                <a:sym typeface="Aileron Heavy"/>
              </a:rPr>
              <a:t>Smart water tank Monitoring System challenge</a:t>
            </a:r>
          </a:p>
        </p:txBody>
      </p:sp>
      <p:sp>
        <p:nvSpPr>
          <p:cNvPr name="TextBox 7" id="7"/>
          <p:cNvSpPr txBox="true"/>
          <p:nvPr/>
        </p:nvSpPr>
        <p:spPr>
          <a:xfrm rot="0">
            <a:off x="6307662" y="1753249"/>
            <a:ext cx="11151054" cy="2359914"/>
          </a:xfrm>
          <a:prstGeom prst="rect">
            <a:avLst/>
          </a:prstGeom>
        </p:spPr>
        <p:txBody>
          <a:bodyPr anchor="t" rtlCol="false" tIns="0" lIns="0" bIns="0" rIns="0">
            <a:spAutoFit/>
          </a:bodyPr>
          <a:lstStyle/>
          <a:p>
            <a:pPr algn="just">
              <a:lnSpc>
                <a:spcPts val="3935"/>
              </a:lnSpc>
              <a:spcBef>
                <a:spcPct val="0"/>
              </a:spcBef>
            </a:pPr>
            <a:r>
              <a:rPr lang="en-US" b="true" sz="3199">
                <a:solidFill>
                  <a:srgbClr val="F3F3F3"/>
                </a:solidFill>
                <a:latin typeface="Aileron Heavy"/>
                <a:ea typeface="Aileron Heavy"/>
                <a:cs typeface="Aileron Heavy"/>
                <a:sym typeface="Aileron Heavy"/>
              </a:rPr>
              <a:t>Sensor Accuracy &amp; Reliability</a:t>
            </a:r>
          </a:p>
          <a:p>
            <a:pPr algn="just">
              <a:lnSpc>
                <a:spcPts val="3690"/>
              </a:lnSpc>
              <a:spcBef>
                <a:spcPct val="0"/>
              </a:spcBef>
            </a:pPr>
            <a:r>
              <a:rPr lang="en-US" sz="3000">
                <a:solidFill>
                  <a:srgbClr val="F3F3F3"/>
                </a:solidFill>
                <a:latin typeface="Aileron"/>
                <a:ea typeface="Aileron"/>
                <a:cs typeface="Aileron"/>
                <a:sym typeface="Aileron"/>
              </a:rPr>
              <a:t>Water level sensors (ultrasonic, float, capacitive) can give inaccurate readings due to dirt, temperature variations, or sensor drift.</a:t>
            </a:r>
          </a:p>
          <a:p>
            <a:pPr algn="just">
              <a:lnSpc>
                <a:spcPts val="3690"/>
              </a:lnSpc>
              <a:spcBef>
                <a:spcPct val="0"/>
              </a:spcBef>
            </a:pPr>
            <a:r>
              <a:rPr lang="en-US" sz="3000">
                <a:solidFill>
                  <a:srgbClr val="F3F3F3"/>
                </a:solidFill>
                <a:latin typeface="Aileron"/>
                <a:ea typeface="Aileron"/>
                <a:cs typeface="Aileron"/>
                <a:sym typeface="Aileron"/>
              </a:rPr>
              <a:t>Sensor calibration and maintenance are essential.</a:t>
            </a:r>
          </a:p>
        </p:txBody>
      </p:sp>
      <p:sp>
        <p:nvSpPr>
          <p:cNvPr name="TextBox 8" id="8"/>
          <p:cNvSpPr txBox="true"/>
          <p:nvPr/>
        </p:nvSpPr>
        <p:spPr>
          <a:xfrm rot="0">
            <a:off x="6546206" y="4178294"/>
            <a:ext cx="10912510" cy="2359914"/>
          </a:xfrm>
          <a:prstGeom prst="rect">
            <a:avLst/>
          </a:prstGeom>
        </p:spPr>
        <p:txBody>
          <a:bodyPr anchor="t" rtlCol="false" tIns="0" lIns="0" bIns="0" rIns="0">
            <a:spAutoFit/>
          </a:bodyPr>
          <a:lstStyle/>
          <a:p>
            <a:pPr algn="l">
              <a:lnSpc>
                <a:spcPts val="3935"/>
              </a:lnSpc>
              <a:spcBef>
                <a:spcPct val="0"/>
              </a:spcBef>
            </a:pPr>
            <a:r>
              <a:rPr lang="en-US" b="true" sz="3199">
                <a:solidFill>
                  <a:srgbClr val="F3F3F3"/>
                </a:solidFill>
                <a:latin typeface="Aileron Heavy"/>
                <a:ea typeface="Aileron Heavy"/>
                <a:cs typeface="Aileron Heavy"/>
                <a:sym typeface="Aileron Heavy"/>
              </a:rPr>
              <a:t>Data Accuracy &amp; Processing</a:t>
            </a:r>
          </a:p>
          <a:p>
            <a:pPr algn="l">
              <a:lnSpc>
                <a:spcPts val="3690"/>
              </a:lnSpc>
              <a:spcBef>
                <a:spcPct val="0"/>
              </a:spcBef>
            </a:pPr>
            <a:r>
              <a:rPr lang="en-US" sz="3000">
                <a:solidFill>
                  <a:srgbClr val="F3F3F3"/>
                </a:solidFill>
                <a:latin typeface="Aileron"/>
                <a:ea typeface="Aileron"/>
                <a:cs typeface="Aileron"/>
                <a:sym typeface="Aileron"/>
              </a:rPr>
              <a:t>Real-time data transmission and storage can be affected by network latency.</a:t>
            </a:r>
          </a:p>
          <a:p>
            <a:pPr algn="l">
              <a:lnSpc>
                <a:spcPts val="3690"/>
              </a:lnSpc>
              <a:spcBef>
                <a:spcPct val="0"/>
              </a:spcBef>
            </a:pPr>
            <a:r>
              <a:rPr lang="en-US" sz="3000">
                <a:solidFill>
                  <a:srgbClr val="F3F3F3"/>
                </a:solidFill>
                <a:latin typeface="Aileron"/>
                <a:ea typeface="Aileron"/>
                <a:cs typeface="Aileron"/>
                <a:sym typeface="Aileron"/>
              </a:rPr>
              <a:t>Data analytics need to filter out false readings due to turbulence or sudden water level changes.</a:t>
            </a:r>
          </a:p>
        </p:txBody>
      </p:sp>
      <p:sp>
        <p:nvSpPr>
          <p:cNvPr name="TextBox 9" id="9"/>
          <p:cNvSpPr txBox="true"/>
          <p:nvPr/>
        </p:nvSpPr>
        <p:spPr>
          <a:xfrm rot="0">
            <a:off x="6307662" y="6663663"/>
            <a:ext cx="10673497" cy="2331720"/>
          </a:xfrm>
          <a:prstGeom prst="rect">
            <a:avLst/>
          </a:prstGeom>
        </p:spPr>
        <p:txBody>
          <a:bodyPr anchor="t" rtlCol="false" tIns="0" lIns="0" bIns="0" rIns="0">
            <a:spAutoFit/>
          </a:bodyPr>
          <a:lstStyle/>
          <a:p>
            <a:pPr algn="l">
              <a:lnSpc>
                <a:spcPts val="3690"/>
              </a:lnSpc>
              <a:spcBef>
                <a:spcPct val="0"/>
              </a:spcBef>
            </a:pPr>
            <a:r>
              <a:rPr lang="en-US" b="true" sz="3000">
                <a:solidFill>
                  <a:srgbClr val="F3F3F3"/>
                </a:solidFill>
                <a:latin typeface="Aileron Heavy"/>
                <a:ea typeface="Aileron Heavy"/>
                <a:cs typeface="Aileron Heavy"/>
                <a:sym typeface="Aileron Heavy"/>
              </a:rPr>
              <a:t>3. Power Management</a:t>
            </a:r>
          </a:p>
          <a:p>
            <a:pPr algn="l">
              <a:lnSpc>
                <a:spcPts val="3690"/>
              </a:lnSpc>
              <a:spcBef>
                <a:spcPct val="0"/>
              </a:spcBef>
            </a:pPr>
            <a:r>
              <a:rPr lang="en-US" sz="3000">
                <a:solidFill>
                  <a:srgbClr val="F3F3F3"/>
                </a:solidFill>
                <a:latin typeface="Aileron"/>
                <a:ea typeface="Aileron"/>
                <a:cs typeface="Aileron"/>
                <a:sym typeface="Aileron"/>
              </a:rPr>
              <a:t>Many smart water tanks are deployed in remote areas, requiring battery or solar power solutions.</a:t>
            </a:r>
          </a:p>
          <a:p>
            <a:pPr algn="l">
              <a:lnSpc>
                <a:spcPts val="3690"/>
              </a:lnSpc>
              <a:spcBef>
                <a:spcPct val="0"/>
              </a:spcBef>
            </a:pPr>
            <a:r>
              <a:rPr lang="en-US" sz="3000">
                <a:solidFill>
                  <a:srgbClr val="F3F3F3"/>
                </a:solidFill>
                <a:latin typeface="Aileron"/>
                <a:ea typeface="Aileron"/>
                <a:cs typeface="Aileron"/>
                <a:sym typeface="Aileron"/>
              </a:rPr>
              <a:t>Efficient power management for sensors and controllers is necessary.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5525037" y="6013011"/>
            <a:ext cx="4628213" cy="4519739"/>
          </a:xfrm>
          <a:custGeom>
            <a:avLst/>
            <a:gdLst/>
            <a:ahLst/>
            <a:cxnLst/>
            <a:rect r="r" b="b" t="t" l="l"/>
            <a:pathLst>
              <a:path h="4519739" w="4628213">
                <a:moveTo>
                  <a:pt x="0" y="0"/>
                </a:moveTo>
                <a:lnTo>
                  <a:pt x="4628213" y="0"/>
                </a:lnTo>
                <a:lnTo>
                  <a:pt x="4628213" y="4519739"/>
                </a:lnTo>
                <a:lnTo>
                  <a:pt x="0" y="4519739"/>
                </a:lnTo>
                <a:lnTo>
                  <a:pt x="0" y="0"/>
                </a:lnTo>
                <a:close/>
              </a:path>
            </a:pathLst>
          </a:custGeom>
          <a:blipFill>
            <a:blip r:embed="rId2"/>
            <a:stretch>
              <a:fillRect l="0" t="0" r="0" b="0"/>
            </a:stretch>
          </a:blipFill>
        </p:spPr>
      </p:sp>
      <p:sp>
        <p:nvSpPr>
          <p:cNvPr name="Freeform 3" id="3"/>
          <p:cNvSpPr/>
          <p:nvPr/>
        </p:nvSpPr>
        <p:spPr>
          <a:xfrm flipH="false" flipV="false" rot="-5218539">
            <a:off x="15771332" y="5645760"/>
            <a:ext cx="840694" cy="734501"/>
          </a:xfrm>
          <a:custGeom>
            <a:avLst/>
            <a:gdLst/>
            <a:ahLst/>
            <a:cxnLst/>
            <a:rect r="r" b="b" t="t" l="l"/>
            <a:pathLst>
              <a:path h="734501" w="840694">
                <a:moveTo>
                  <a:pt x="0" y="0"/>
                </a:moveTo>
                <a:lnTo>
                  <a:pt x="840694" y="0"/>
                </a:lnTo>
                <a:lnTo>
                  <a:pt x="840694" y="734501"/>
                </a:lnTo>
                <a:lnTo>
                  <a:pt x="0" y="734501"/>
                </a:lnTo>
                <a:lnTo>
                  <a:pt x="0" y="0"/>
                </a:lnTo>
                <a:close/>
              </a:path>
            </a:pathLst>
          </a:custGeom>
          <a:blipFill>
            <a:blip r:embed="rId3"/>
            <a:stretch>
              <a:fillRect l="0" t="0" r="0" b="0"/>
            </a:stretch>
          </a:blipFill>
        </p:spPr>
      </p:sp>
      <p:sp>
        <p:nvSpPr>
          <p:cNvPr name="TextBox 4" id="4"/>
          <p:cNvSpPr txBox="true"/>
          <p:nvPr/>
        </p:nvSpPr>
        <p:spPr>
          <a:xfrm rot="0">
            <a:off x="1590194" y="1136176"/>
            <a:ext cx="15931256" cy="8865870"/>
          </a:xfrm>
          <a:prstGeom prst="rect">
            <a:avLst/>
          </a:prstGeom>
        </p:spPr>
        <p:txBody>
          <a:bodyPr anchor="t" rtlCol="false" tIns="0" lIns="0" bIns="0" rIns="0">
            <a:spAutoFit/>
          </a:bodyPr>
          <a:lstStyle/>
          <a:p>
            <a:pPr algn="l">
              <a:lnSpc>
                <a:spcPts val="3690"/>
              </a:lnSpc>
              <a:spcBef>
                <a:spcPct val="0"/>
              </a:spcBef>
            </a:pPr>
            <a:r>
              <a:rPr lang="en-US" b="true" sz="3000">
                <a:solidFill>
                  <a:srgbClr val="5CE1E6"/>
                </a:solidFill>
                <a:latin typeface="Aileron Heavy"/>
                <a:ea typeface="Aileron Heavy"/>
                <a:cs typeface="Aileron Heavy"/>
                <a:sym typeface="Aileron Heavy"/>
              </a:rPr>
              <a:t>1. Water Conservation 💧</a:t>
            </a:r>
          </a:p>
          <a:p>
            <a:pPr algn="l">
              <a:lnSpc>
                <a:spcPts val="3690"/>
              </a:lnSpc>
              <a:spcBef>
                <a:spcPct val="0"/>
              </a:spcBef>
            </a:pPr>
            <a:r>
              <a:rPr lang="en-US" sz="3000">
                <a:solidFill>
                  <a:srgbClr val="5CE1E6"/>
                </a:solidFill>
                <a:latin typeface="Aileron"/>
                <a:ea typeface="Aileron"/>
                <a:cs typeface="Aileron"/>
                <a:sym typeface="Aileron"/>
              </a:rPr>
              <a:t>Prevents water wastage by monitoring usage and detecting leaks.</a:t>
            </a:r>
          </a:p>
          <a:p>
            <a:pPr algn="l">
              <a:lnSpc>
                <a:spcPts val="3690"/>
              </a:lnSpc>
              <a:spcBef>
                <a:spcPct val="0"/>
              </a:spcBef>
            </a:pPr>
            <a:r>
              <a:rPr lang="en-US" sz="3000">
                <a:solidFill>
                  <a:srgbClr val="5CE1E6"/>
                </a:solidFill>
                <a:latin typeface="Aileron"/>
                <a:ea typeface="Aileron"/>
                <a:cs typeface="Aileron"/>
                <a:sym typeface="Aileron"/>
              </a:rPr>
              <a:t>Ensures optimal water levels, reducing overflow and shortages.</a:t>
            </a:r>
          </a:p>
          <a:p>
            <a:pPr algn="l">
              <a:lnSpc>
                <a:spcPts val="3690"/>
              </a:lnSpc>
              <a:spcBef>
                <a:spcPct val="0"/>
              </a:spcBef>
            </a:pPr>
          </a:p>
          <a:p>
            <a:pPr algn="l">
              <a:lnSpc>
                <a:spcPts val="3690"/>
              </a:lnSpc>
              <a:spcBef>
                <a:spcPct val="0"/>
              </a:spcBef>
            </a:pPr>
            <a:r>
              <a:rPr lang="en-US" b="true" sz="3000">
                <a:solidFill>
                  <a:srgbClr val="5CE1E6"/>
                </a:solidFill>
                <a:latin typeface="Aileron Heavy"/>
                <a:ea typeface="Aileron Heavy"/>
                <a:cs typeface="Aileron Heavy"/>
                <a:sym typeface="Aileron Heavy"/>
              </a:rPr>
              <a:t>2. Real-time Monitoring &amp; Control 📊</a:t>
            </a:r>
          </a:p>
          <a:p>
            <a:pPr algn="l">
              <a:lnSpc>
                <a:spcPts val="3690"/>
              </a:lnSpc>
              <a:spcBef>
                <a:spcPct val="0"/>
              </a:spcBef>
            </a:pPr>
            <a:r>
              <a:rPr lang="en-US" sz="3000">
                <a:solidFill>
                  <a:srgbClr val="5CE1E6"/>
                </a:solidFill>
                <a:latin typeface="Aileron"/>
                <a:ea typeface="Aileron"/>
                <a:cs typeface="Aileron"/>
                <a:sym typeface="Aileron"/>
              </a:rPr>
              <a:t>Provides real-time water level updates via mobile apps or web dashboards.</a:t>
            </a:r>
          </a:p>
          <a:p>
            <a:pPr algn="l">
              <a:lnSpc>
                <a:spcPts val="3690"/>
              </a:lnSpc>
              <a:spcBef>
                <a:spcPct val="0"/>
              </a:spcBef>
            </a:pPr>
            <a:r>
              <a:rPr lang="en-US" sz="3000">
                <a:solidFill>
                  <a:srgbClr val="5CE1E6"/>
                </a:solidFill>
                <a:latin typeface="Aileron"/>
                <a:ea typeface="Aileron"/>
                <a:cs typeface="Aileron"/>
                <a:sym typeface="Aileron"/>
              </a:rPr>
              <a:t>Allows remote control of pumps and valves, saving manual effort</a:t>
            </a:r>
            <a:r>
              <a:rPr lang="en-US" b="true" sz="3000">
                <a:solidFill>
                  <a:srgbClr val="5CE1E6"/>
                </a:solidFill>
                <a:latin typeface="Aileron Heavy"/>
                <a:ea typeface="Aileron Heavy"/>
                <a:cs typeface="Aileron Heavy"/>
                <a:sym typeface="Aileron Heavy"/>
              </a:rPr>
              <a:t>.</a:t>
            </a:r>
          </a:p>
          <a:p>
            <a:pPr algn="l">
              <a:lnSpc>
                <a:spcPts val="3690"/>
              </a:lnSpc>
              <a:spcBef>
                <a:spcPct val="0"/>
              </a:spcBef>
            </a:pPr>
          </a:p>
          <a:p>
            <a:pPr algn="l">
              <a:lnSpc>
                <a:spcPts val="3690"/>
              </a:lnSpc>
              <a:spcBef>
                <a:spcPct val="0"/>
              </a:spcBef>
            </a:pPr>
            <a:r>
              <a:rPr lang="en-US" b="true" sz="3000">
                <a:solidFill>
                  <a:srgbClr val="5CE1E6"/>
                </a:solidFill>
                <a:latin typeface="Aileron Heavy"/>
                <a:ea typeface="Aileron Heavy"/>
                <a:cs typeface="Aileron Heavy"/>
                <a:sym typeface="Aileron Heavy"/>
              </a:rPr>
              <a:t>3. Cost Savings 💰</a:t>
            </a:r>
          </a:p>
          <a:p>
            <a:pPr algn="l">
              <a:lnSpc>
                <a:spcPts val="3690"/>
              </a:lnSpc>
              <a:spcBef>
                <a:spcPct val="0"/>
              </a:spcBef>
            </a:pPr>
            <a:r>
              <a:rPr lang="en-US" b="true" sz="3000">
                <a:solidFill>
                  <a:srgbClr val="5CE1E6"/>
                </a:solidFill>
                <a:latin typeface="Aileron Heavy"/>
                <a:ea typeface="Aileron Heavy"/>
                <a:cs typeface="Aileron Heavy"/>
                <a:sym typeface="Aileron Heavy"/>
              </a:rPr>
              <a:t>R</a:t>
            </a:r>
            <a:r>
              <a:rPr lang="en-US" sz="3000">
                <a:solidFill>
                  <a:srgbClr val="5CE1E6"/>
                </a:solidFill>
                <a:latin typeface="Aileron"/>
                <a:ea typeface="Aileron"/>
                <a:cs typeface="Aileron"/>
                <a:sym typeface="Aileron"/>
              </a:rPr>
              <a:t>educes electricity bills by optimizing pump operation.</a:t>
            </a:r>
          </a:p>
          <a:p>
            <a:pPr algn="l">
              <a:lnSpc>
                <a:spcPts val="3690"/>
              </a:lnSpc>
              <a:spcBef>
                <a:spcPct val="0"/>
              </a:spcBef>
            </a:pPr>
            <a:r>
              <a:rPr lang="en-US" sz="3000">
                <a:solidFill>
                  <a:srgbClr val="5CE1E6"/>
                </a:solidFill>
                <a:latin typeface="Aileron"/>
                <a:ea typeface="Aileron"/>
                <a:cs typeface="Aileron"/>
                <a:sym typeface="Aileron"/>
              </a:rPr>
              <a:t>Prevents unnecessary water purchases or tanker costs in case of shortages.</a:t>
            </a:r>
          </a:p>
          <a:p>
            <a:pPr algn="l">
              <a:lnSpc>
                <a:spcPts val="3690"/>
              </a:lnSpc>
              <a:spcBef>
                <a:spcPct val="0"/>
              </a:spcBef>
            </a:pPr>
          </a:p>
          <a:p>
            <a:pPr algn="l">
              <a:lnSpc>
                <a:spcPts val="3690"/>
              </a:lnSpc>
              <a:spcBef>
                <a:spcPct val="0"/>
              </a:spcBef>
            </a:pPr>
            <a:r>
              <a:rPr lang="en-US" sz="3000">
                <a:solidFill>
                  <a:srgbClr val="5CE1E6"/>
                </a:solidFill>
                <a:latin typeface="Aileron"/>
                <a:ea typeface="Aileron"/>
                <a:cs typeface="Aileron"/>
                <a:sym typeface="Aileron"/>
              </a:rPr>
              <a:t>4.</a:t>
            </a:r>
            <a:r>
              <a:rPr lang="en-US" b="true" sz="3000">
                <a:solidFill>
                  <a:srgbClr val="5CE1E6"/>
                </a:solidFill>
                <a:latin typeface="Aileron Bold"/>
                <a:ea typeface="Aileron Bold"/>
                <a:cs typeface="Aileron Bold"/>
                <a:sym typeface="Aileron Bold"/>
              </a:rPr>
              <a:t> Automated Operations ⚙️</a:t>
            </a:r>
          </a:p>
          <a:p>
            <a:pPr algn="l">
              <a:lnSpc>
                <a:spcPts val="3690"/>
              </a:lnSpc>
              <a:spcBef>
                <a:spcPct val="0"/>
              </a:spcBef>
            </a:pPr>
            <a:r>
              <a:rPr lang="en-US" b="true" sz="3000">
                <a:solidFill>
                  <a:srgbClr val="5CE1E6"/>
                </a:solidFill>
                <a:latin typeface="Aileron Heavy"/>
                <a:ea typeface="Aileron Heavy"/>
                <a:cs typeface="Aileron Heavy"/>
                <a:sym typeface="Aileron Heavy"/>
              </a:rPr>
              <a:t>Automatically switches pumps ON/OFF based on water level.</a:t>
            </a:r>
          </a:p>
          <a:p>
            <a:pPr algn="l">
              <a:lnSpc>
                <a:spcPts val="3690"/>
              </a:lnSpc>
              <a:spcBef>
                <a:spcPct val="0"/>
              </a:spcBef>
            </a:pPr>
            <a:r>
              <a:rPr lang="en-US" b="true" sz="3000">
                <a:solidFill>
                  <a:srgbClr val="5CE1E6"/>
                </a:solidFill>
                <a:latin typeface="Aileron Heavy"/>
                <a:ea typeface="Aileron Heavy"/>
                <a:cs typeface="Aileron Heavy"/>
                <a:sym typeface="Aileron Heavy"/>
              </a:rPr>
              <a:t>Minimizes the need for manual checking and control.</a:t>
            </a:r>
          </a:p>
          <a:p>
            <a:pPr algn="l">
              <a:lnSpc>
                <a:spcPts val="3690"/>
              </a:lnSpc>
              <a:spcBef>
                <a:spcPct val="0"/>
              </a:spcBef>
            </a:pPr>
          </a:p>
          <a:p>
            <a:pPr algn="l">
              <a:lnSpc>
                <a:spcPts val="3690"/>
              </a:lnSpc>
              <a:spcBef>
                <a:spcPct val="0"/>
              </a:spcBef>
            </a:pPr>
            <a:r>
              <a:rPr lang="en-US" b="true" sz="3000">
                <a:solidFill>
                  <a:srgbClr val="5CE1E6"/>
                </a:solidFill>
                <a:latin typeface="Aileron Heavy"/>
                <a:ea typeface="Aileron Heavy"/>
                <a:cs typeface="Aileron Heavy"/>
                <a:sym typeface="Aileron Heavy"/>
              </a:rPr>
              <a:t>5. Leak &amp; Overflow Detection 🚨</a:t>
            </a:r>
          </a:p>
          <a:p>
            <a:pPr algn="l">
              <a:lnSpc>
                <a:spcPts val="3690"/>
              </a:lnSpc>
              <a:spcBef>
                <a:spcPct val="0"/>
              </a:spcBef>
            </a:pPr>
            <a:r>
              <a:rPr lang="en-US" b="true" sz="3000">
                <a:solidFill>
                  <a:srgbClr val="5CE1E6"/>
                </a:solidFill>
                <a:latin typeface="Aileron Heavy"/>
                <a:ea typeface="Aileron Heavy"/>
                <a:cs typeface="Aileron Heavy"/>
                <a:sym typeface="Aileron Heavy"/>
              </a:rPr>
              <a:t>Detects leaks early, preventing water loss and damage.</a:t>
            </a:r>
          </a:p>
          <a:p>
            <a:pPr algn="l">
              <a:lnSpc>
                <a:spcPts val="3690"/>
              </a:lnSpc>
              <a:spcBef>
                <a:spcPct val="0"/>
              </a:spcBef>
            </a:pPr>
            <a:r>
              <a:rPr lang="en-US" b="true" sz="3000">
                <a:solidFill>
                  <a:srgbClr val="5CE1E6"/>
                </a:solidFill>
                <a:latin typeface="Aileron Heavy"/>
                <a:ea typeface="Aileron Heavy"/>
                <a:cs typeface="Aileron Heavy"/>
                <a:sym typeface="Aileron Heavy"/>
              </a:rPr>
              <a:t>Sends alerts if the water level is too high or too low.</a:t>
            </a:r>
          </a:p>
        </p:txBody>
      </p:sp>
      <p:sp>
        <p:nvSpPr>
          <p:cNvPr name="TextBox 5" id="5"/>
          <p:cNvSpPr txBox="true"/>
          <p:nvPr/>
        </p:nvSpPr>
        <p:spPr>
          <a:xfrm rot="0">
            <a:off x="2176906" y="405765"/>
            <a:ext cx="2093218" cy="622935"/>
          </a:xfrm>
          <a:prstGeom prst="rect">
            <a:avLst/>
          </a:prstGeom>
        </p:spPr>
        <p:txBody>
          <a:bodyPr anchor="t" rtlCol="false" tIns="0" lIns="0" bIns="0" rIns="0">
            <a:spAutoFit/>
          </a:bodyPr>
          <a:lstStyle/>
          <a:p>
            <a:pPr algn="ctr">
              <a:lnSpc>
                <a:spcPts val="4919"/>
              </a:lnSpc>
              <a:spcBef>
                <a:spcPct val="0"/>
              </a:spcBef>
            </a:pPr>
            <a:r>
              <a:rPr lang="en-US" b="true" sz="3999">
                <a:solidFill>
                  <a:srgbClr val="5CE1E6"/>
                </a:solidFill>
                <a:latin typeface="Aileron Heavy"/>
                <a:ea typeface="Aileron Heavy"/>
                <a:cs typeface="Aileron Heavy"/>
                <a:sym typeface="Aileron Heavy"/>
              </a:rPr>
              <a:t>B</a:t>
            </a:r>
            <a:r>
              <a:rPr lang="en-US" b="true" sz="3999">
                <a:solidFill>
                  <a:srgbClr val="5CE1E6"/>
                </a:solidFill>
                <a:latin typeface="Aileron Heavy"/>
                <a:ea typeface="Aileron Heavy"/>
                <a:cs typeface="Aileron Heavy"/>
                <a:sym typeface="Aileron Heavy"/>
              </a:rPr>
              <a:t>enefits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2501689">
            <a:off x="564894" y="588513"/>
            <a:ext cx="927613" cy="880373"/>
          </a:xfrm>
          <a:custGeom>
            <a:avLst/>
            <a:gdLst/>
            <a:ahLst/>
            <a:cxnLst/>
            <a:rect r="r" b="b" t="t" l="l"/>
            <a:pathLst>
              <a:path h="880373" w="927613">
                <a:moveTo>
                  <a:pt x="0" y="0"/>
                </a:moveTo>
                <a:lnTo>
                  <a:pt x="927612" y="0"/>
                </a:lnTo>
                <a:lnTo>
                  <a:pt x="927612" y="880374"/>
                </a:lnTo>
                <a:lnTo>
                  <a:pt x="0" y="880374"/>
                </a:lnTo>
                <a:lnTo>
                  <a:pt x="0" y="0"/>
                </a:lnTo>
                <a:close/>
              </a:path>
            </a:pathLst>
          </a:custGeom>
          <a:blipFill>
            <a:blip r:embed="rId2"/>
            <a:stretch>
              <a:fillRect l="0" t="0" r="0" b="0"/>
            </a:stretch>
          </a:blipFill>
        </p:spPr>
      </p:sp>
      <p:sp>
        <p:nvSpPr>
          <p:cNvPr name="Freeform 3" id="3"/>
          <p:cNvSpPr/>
          <p:nvPr/>
        </p:nvSpPr>
        <p:spPr>
          <a:xfrm flipH="false" flipV="false" rot="0">
            <a:off x="389581" y="8418623"/>
            <a:ext cx="1464004" cy="1525575"/>
          </a:xfrm>
          <a:custGeom>
            <a:avLst/>
            <a:gdLst/>
            <a:ahLst/>
            <a:cxnLst/>
            <a:rect r="r" b="b" t="t" l="l"/>
            <a:pathLst>
              <a:path h="1525575" w="1464004">
                <a:moveTo>
                  <a:pt x="0" y="0"/>
                </a:moveTo>
                <a:lnTo>
                  <a:pt x="1464004" y="0"/>
                </a:lnTo>
                <a:lnTo>
                  <a:pt x="1464004" y="1525575"/>
                </a:lnTo>
                <a:lnTo>
                  <a:pt x="0" y="1525575"/>
                </a:lnTo>
                <a:lnTo>
                  <a:pt x="0" y="0"/>
                </a:lnTo>
                <a:close/>
              </a:path>
            </a:pathLst>
          </a:custGeom>
          <a:blipFill>
            <a:blip r:embed="rId3"/>
            <a:stretch>
              <a:fillRect l="0" t="0" r="0" b="0"/>
            </a:stretch>
          </a:blipFill>
        </p:spPr>
      </p:sp>
      <p:sp>
        <p:nvSpPr>
          <p:cNvPr name="TextBox 4" id="4"/>
          <p:cNvSpPr txBox="true"/>
          <p:nvPr/>
        </p:nvSpPr>
        <p:spPr>
          <a:xfrm rot="0">
            <a:off x="2017563" y="705802"/>
            <a:ext cx="15241737" cy="8865870"/>
          </a:xfrm>
          <a:prstGeom prst="rect">
            <a:avLst/>
          </a:prstGeom>
        </p:spPr>
        <p:txBody>
          <a:bodyPr anchor="t" rtlCol="false" tIns="0" lIns="0" bIns="0" rIns="0">
            <a:spAutoFit/>
          </a:bodyPr>
          <a:lstStyle/>
          <a:p>
            <a:pPr algn="l">
              <a:lnSpc>
                <a:spcPts val="3690"/>
              </a:lnSpc>
              <a:spcBef>
                <a:spcPct val="0"/>
              </a:spcBef>
            </a:pPr>
            <a:r>
              <a:rPr lang="en-US" b="true" sz="3000">
                <a:solidFill>
                  <a:srgbClr val="000000"/>
                </a:solidFill>
                <a:latin typeface="Aileron Heavy"/>
                <a:ea typeface="Aileron Heavy"/>
                <a:cs typeface="Aileron Heavy"/>
                <a:sym typeface="Aileron Heavy"/>
              </a:rPr>
              <a:t>6. Energy Efficiency ⚡</a:t>
            </a:r>
          </a:p>
          <a:p>
            <a:pPr algn="l">
              <a:lnSpc>
                <a:spcPts val="3690"/>
              </a:lnSpc>
              <a:spcBef>
                <a:spcPct val="0"/>
              </a:spcBef>
            </a:pPr>
            <a:r>
              <a:rPr lang="en-US" b="true" sz="3000">
                <a:solidFill>
                  <a:srgbClr val="000000"/>
                </a:solidFill>
                <a:latin typeface="Aileron Heavy"/>
                <a:ea typeface="Aileron Heavy"/>
                <a:cs typeface="Aileron Heavy"/>
                <a:sym typeface="Aileron Heavy"/>
              </a:rPr>
              <a:t>Smart scheduling of pumps reduces energy consumption.</a:t>
            </a:r>
          </a:p>
          <a:p>
            <a:pPr algn="l">
              <a:lnSpc>
                <a:spcPts val="3690"/>
              </a:lnSpc>
              <a:spcBef>
                <a:spcPct val="0"/>
              </a:spcBef>
            </a:pPr>
            <a:r>
              <a:rPr lang="en-US" b="true" sz="3000">
                <a:solidFill>
                  <a:srgbClr val="000000"/>
                </a:solidFill>
                <a:latin typeface="Aileron Heavy"/>
                <a:ea typeface="Aileron Heavy"/>
                <a:cs typeface="Aileron Heavy"/>
                <a:sym typeface="Aileron Heavy"/>
              </a:rPr>
              <a:t>Solar-powered options enhance sustainability.</a:t>
            </a:r>
          </a:p>
          <a:p>
            <a:pPr algn="l">
              <a:lnSpc>
                <a:spcPts val="3690"/>
              </a:lnSpc>
              <a:spcBef>
                <a:spcPct val="0"/>
              </a:spcBef>
            </a:pPr>
          </a:p>
          <a:p>
            <a:pPr algn="l">
              <a:lnSpc>
                <a:spcPts val="3690"/>
              </a:lnSpc>
              <a:spcBef>
                <a:spcPct val="0"/>
              </a:spcBef>
            </a:pPr>
            <a:r>
              <a:rPr lang="en-US" b="true" sz="3000">
                <a:solidFill>
                  <a:srgbClr val="000000"/>
                </a:solidFill>
                <a:latin typeface="Aileron Heavy"/>
                <a:ea typeface="Aileron Heavy"/>
                <a:cs typeface="Aileron Heavy"/>
                <a:sym typeface="Aileron Heavy"/>
              </a:rPr>
              <a:t>7. Integration with IoT &amp; Smart Homes 🏠</a:t>
            </a:r>
          </a:p>
          <a:p>
            <a:pPr algn="l">
              <a:lnSpc>
                <a:spcPts val="3690"/>
              </a:lnSpc>
              <a:spcBef>
                <a:spcPct val="0"/>
              </a:spcBef>
            </a:pPr>
            <a:r>
              <a:rPr lang="en-US" b="true" sz="3000">
                <a:solidFill>
                  <a:srgbClr val="000000"/>
                </a:solidFill>
                <a:latin typeface="Aileron Heavy"/>
                <a:ea typeface="Aileron Heavy"/>
                <a:cs typeface="Aileron Heavy"/>
                <a:sym typeface="Aileron Heavy"/>
              </a:rPr>
              <a:t>Can be linked with home automation systems (Alexa, Google Home).</a:t>
            </a:r>
          </a:p>
          <a:p>
            <a:pPr algn="l">
              <a:lnSpc>
                <a:spcPts val="3690"/>
              </a:lnSpc>
              <a:spcBef>
                <a:spcPct val="0"/>
              </a:spcBef>
            </a:pPr>
            <a:r>
              <a:rPr lang="en-US" b="true" sz="3000">
                <a:solidFill>
                  <a:srgbClr val="000000"/>
                </a:solidFill>
                <a:latin typeface="Aileron Heavy"/>
                <a:ea typeface="Aileron Heavy"/>
                <a:cs typeface="Aileron Heavy"/>
                <a:sym typeface="Aileron Heavy"/>
              </a:rPr>
              <a:t>Supports integration with weather data for intelligent water usage.</a:t>
            </a:r>
          </a:p>
          <a:p>
            <a:pPr algn="l">
              <a:lnSpc>
                <a:spcPts val="3690"/>
              </a:lnSpc>
              <a:spcBef>
                <a:spcPct val="0"/>
              </a:spcBef>
            </a:pPr>
          </a:p>
          <a:p>
            <a:pPr algn="l">
              <a:lnSpc>
                <a:spcPts val="3690"/>
              </a:lnSpc>
              <a:spcBef>
                <a:spcPct val="0"/>
              </a:spcBef>
            </a:pPr>
            <a:r>
              <a:rPr lang="en-US" b="true" sz="3000">
                <a:solidFill>
                  <a:srgbClr val="000000"/>
                </a:solidFill>
                <a:latin typeface="Aileron Heavy"/>
                <a:ea typeface="Aileron Heavy"/>
                <a:cs typeface="Aileron Heavy"/>
                <a:sym typeface="Aileron Heavy"/>
              </a:rPr>
              <a:t>8. Scalability for Large Systems 🏢</a:t>
            </a:r>
          </a:p>
          <a:p>
            <a:pPr algn="l">
              <a:lnSpc>
                <a:spcPts val="3690"/>
              </a:lnSpc>
              <a:spcBef>
                <a:spcPct val="0"/>
              </a:spcBef>
            </a:pPr>
            <a:r>
              <a:rPr lang="en-US" b="true" sz="3000">
                <a:solidFill>
                  <a:srgbClr val="000000"/>
                </a:solidFill>
                <a:latin typeface="Aileron Heavy"/>
                <a:ea typeface="Aileron Heavy"/>
                <a:cs typeface="Aileron Heavy"/>
                <a:sym typeface="Aileron Heavy"/>
              </a:rPr>
              <a:t>Useful for residential buildings, industries, and agricultural irrigation.</a:t>
            </a:r>
          </a:p>
          <a:p>
            <a:pPr algn="l">
              <a:lnSpc>
                <a:spcPts val="3690"/>
              </a:lnSpc>
              <a:spcBef>
                <a:spcPct val="0"/>
              </a:spcBef>
            </a:pPr>
            <a:r>
              <a:rPr lang="en-US" b="true" sz="3000">
                <a:solidFill>
                  <a:srgbClr val="000000"/>
                </a:solidFill>
                <a:latin typeface="Aileron Heavy"/>
                <a:ea typeface="Aileron Heavy"/>
                <a:cs typeface="Aileron Heavy"/>
                <a:sym typeface="Aileron Heavy"/>
              </a:rPr>
              <a:t>Cloud-based monitoring allows managing multiple tanks from one platform.</a:t>
            </a:r>
          </a:p>
          <a:p>
            <a:pPr algn="l">
              <a:lnSpc>
                <a:spcPts val="3690"/>
              </a:lnSpc>
              <a:spcBef>
                <a:spcPct val="0"/>
              </a:spcBef>
            </a:pPr>
          </a:p>
          <a:p>
            <a:pPr algn="l">
              <a:lnSpc>
                <a:spcPts val="3690"/>
              </a:lnSpc>
              <a:spcBef>
                <a:spcPct val="0"/>
              </a:spcBef>
            </a:pPr>
            <a:r>
              <a:rPr lang="en-US" b="true" sz="3000">
                <a:solidFill>
                  <a:srgbClr val="000000"/>
                </a:solidFill>
                <a:latin typeface="Aileron Heavy"/>
                <a:ea typeface="Aileron Heavy"/>
                <a:cs typeface="Aileron Heavy"/>
                <a:sym typeface="Aileron Heavy"/>
              </a:rPr>
              <a:t>9. Enhanced Water Quality 🏞️</a:t>
            </a:r>
          </a:p>
          <a:p>
            <a:pPr algn="l">
              <a:lnSpc>
                <a:spcPts val="3690"/>
              </a:lnSpc>
              <a:spcBef>
                <a:spcPct val="0"/>
              </a:spcBef>
            </a:pPr>
            <a:r>
              <a:rPr lang="en-US" b="true" sz="3000">
                <a:solidFill>
                  <a:srgbClr val="000000"/>
                </a:solidFill>
                <a:latin typeface="Aileron Heavy"/>
                <a:ea typeface="Aileron Heavy"/>
                <a:cs typeface="Aileron Heavy"/>
                <a:sym typeface="Aileron Heavy"/>
              </a:rPr>
              <a:t>Smart filtration and alerts ensure clean water availability.</a:t>
            </a:r>
          </a:p>
          <a:p>
            <a:pPr algn="l">
              <a:lnSpc>
                <a:spcPts val="3690"/>
              </a:lnSpc>
              <a:spcBef>
                <a:spcPct val="0"/>
              </a:spcBef>
            </a:pPr>
            <a:r>
              <a:rPr lang="en-US" b="true" sz="3000">
                <a:solidFill>
                  <a:srgbClr val="000000"/>
                </a:solidFill>
                <a:latin typeface="Aileron Heavy"/>
                <a:ea typeface="Aileron Heavy"/>
                <a:cs typeface="Aileron Heavy"/>
                <a:sym typeface="Aileron Heavy"/>
              </a:rPr>
              <a:t>Detects contamination risks in storage tanks.</a:t>
            </a:r>
          </a:p>
          <a:p>
            <a:pPr algn="l">
              <a:lnSpc>
                <a:spcPts val="3690"/>
              </a:lnSpc>
              <a:spcBef>
                <a:spcPct val="0"/>
              </a:spcBef>
            </a:pPr>
          </a:p>
          <a:p>
            <a:pPr algn="l">
              <a:lnSpc>
                <a:spcPts val="3690"/>
              </a:lnSpc>
              <a:spcBef>
                <a:spcPct val="0"/>
              </a:spcBef>
            </a:pPr>
            <a:r>
              <a:rPr lang="en-US" b="true" sz="3000">
                <a:solidFill>
                  <a:srgbClr val="000000"/>
                </a:solidFill>
                <a:latin typeface="Aileron Heavy"/>
                <a:ea typeface="Aileron Heavy"/>
                <a:cs typeface="Aileron Heavy"/>
                <a:sym typeface="Aileron Heavy"/>
              </a:rPr>
              <a:t>10. Environmental Benefits 🌍</a:t>
            </a:r>
          </a:p>
          <a:p>
            <a:pPr algn="l">
              <a:lnSpc>
                <a:spcPts val="3690"/>
              </a:lnSpc>
              <a:spcBef>
                <a:spcPct val="0"/>
              </a:spcBef>
            </a:pPr>
            <a:r>
              <a:rPr lang="en-US" b="true" sz="3000">
                <a:solidFill>
                  <a:srgbClr val="000000"/>
                </a:solidFill>
                <a:latin typeface="Aileron Heavy"/>
                <a:ea typeface="Aileron Heavy"/>
                <a:cs typeface="Aileron Heavy"/>
                <a:sym typeface="Aileron Heavy"/>
              </a:rPr>
              <a:t>Promotes sustainable water management.</a:t>
            </a:r>
          </a:p>
          <a:p>
            <a:pPr algn="l">
              <a:lnSpc>
                <a:spcPts val="3690"/>
              </a:lnSpc>
              <a:spcBef>
                <a:spcPct val="0"/>
              </a:spcBef>
            </a:pPr>
            <a:r>
              <a:rPr lang="en-US" b="true" sz="3000">
                <a:solidFill>
                  <a:srgbClr val="000000"/>
                </a:solidFill>
                <a:latin typeface="Aileron Heavy"/>
                <a:ea typeface="Aileron Heavy"/>
                <a:cs typeface="Aileron Heavy"/>
                <a:sym typeface="Aileron Heavy"/>
              </a:rPr>
              <a:t>Reduces dependence on groundwater and external water sources.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9009494">
            <a:off x="6351841" y="2012678"/>
            <a:ext cx="5213070" cy="6041028"/>
          </a:xfrm>
          <a:custGeom>
            <a:avLst/>
            <a:gdLst/>
            <a:ahLst/>
            <a:cxnLst/>
            <a:rect r="r" b="b" t="t" l="l"/>
            <a:pathLst>
              <a:path h="6041028" w="5213070">
                <a:moveTo>
                  <a:pt x="0" y="0"/>
                </a:moveTo>
                <a:lnTo>
                  <a:pt x="5213069" y="0"/>
                </a:lnTo>
                <a:lnTo>
                  <a:pt x="5213069" y="6041028"/>
                </a:lnTo>
                <a:lnTo>
                  <a:pt x="0" y="6041028"/>
                </a:lnTo>
                <a:lnTo>
                  <a:pt x="0" y="0"/>
                </a:lnTo>
                <a:close/>
              </a:path>
            </a:pathLst>
          </a:custGeom>
          <a:blipFill>
            <a:blip r:embed="rId2">
              <a:alphaModFix amt="32999"/>
            </a:blip>
            <a:stretch>
              <a:fillRect l="0" t="0" r="0" b="0"/>
            </a:stretch>
          </a:blipFill>
        </p:spPr>
      </p:sp>
      <p:sp>
        <p:nvSpPr>
          <p:cNvPr name="Freeform 3" id="3"/>
          <p:cNvSpPr/>
          <p:nvPr/>
        </p:nvSpPr>
        <p:spPr>
          <a:xfrm flipH="false" flipV="false" rot="0">
            <a:off x="8066194" y="2370360"/>
            <a:ext cx="9555706" cy="9645012"/>
          </a:xfrm>
          <a:custGeom>
            <a:avLst/>
            <a:gdLst/>
            <a:ahLst/>
            <a:cxnLst/>
            <a:rect r="r" b="b" t="t" l="l"/>
            <a:pathLst>
              <a:path h="9645012" w="9555706">
                <a:moveTo>
                  <a:pt x="0" y="0"/>
                </a:moveTo>
                <a:lnTo>
                  <a:pt x="9555706" y="0"/>
                </a:lnTo>
                <a:lnTo>
                  <a:pt x="9555706" y="9645011"/>
                </a:lnTo>
                <a:lnTo>
                  <a:pt x="0" y="9645011"/>
                </a:lnTo>
                <a:lnTo>
                  <a:pt x="0" y="0"/>
                </a:lnTo>
                <a:close/>
              </a:path>
            </a:pathLst>
          </a:custGeom>
          <a:blipFill>
            <a:blip r:embed="rId3">
              <a:alphaModFix amt="36000"/>
            </a:blip>
            <a:stretch>
              <a:fillRect l="0" t="0" r="0" b="0"/>
            </a:stretch>
          </a:blipFill>
        </p:spPr>
      </p:sp>
      <p:sp>
        <p:nvSpPr>
          <p:cNvPr name="Freeform 4" id="4"/>
          <p:cNvSpPr/>
          <p:nvPr/>
        </p:nvSpPr>
        <p:spPr>
          <a:xfrm flipH="false" flipV="false" rot="-6239300">
            <a:off x="6257951" y="2269314"/>
            <a:ext cx="1730791" cy="1512165"/>
          </a:xfrm>
          <a:custGeom>
            <a:avLst/>
            <a:gdLst/>
            <a:ahLst/>
            <a:cxnLst/>
            <a:rect r="r" b="b" t="t" l="l"/>
            <a:pathLst>
              <a:path h="1512165" w="1730791">
                <a:moveTo>
                  <a:pt x="0" y="0"/>
                </a:moveTo>
                <a:lnTo>
                  <a:pt x="1730790" y="0"/>
                </a:lnTo>
                <a:lnTo>
                  <a:pt x="1730790" y="1512164"/>
                </a:lnTo>
                <a:lnTo>
                  <a:pt x="0" y="1512164"/>
                </a:lnTo>
                <a:lnTo>
                  <a:pt x="0" y="0"/>
                </a:lnTo>
                <a:close/>
              </a:path>
            </a:pathLst>
          </a:custGeom>
          <a:blipFill>
            <a:blip r:embed="rId4">
              <a:alphaModFix amt="21999"/>
            </a:blip>
            <a:stretch>
              <a:fillRect l="0" t="0" r="0" b="0"/>
            </a:stretch>
          </a:blipFill>
        </p:spPr>
      </p:sp>
      <p:sp>
        <p:nvSpPr>
          <p:cNvPr name="TextBox 5" id="5"/>
          <p:cNvSpPr txBox="true"/>
          <p:nvPr/>
        </p:nvSpPr>
        <p:spPr>
          <a:xfrm rot="0">
            <a:off x="1049008" y="220636"/>
            <a:ext cx="3150162" cy="2804760"/>
          </a:xfrm>
          <a:prstGeom prst="rect">
            <a:avLst/>
          </a:prstGeom>
        </p:spPr>
        <p:txBody>
          <a:bodyPr anchor="t" rtlCol="false" tIns="0" lIns="0" bIns="0" rIns="0">
            <a:spAutoFit/>
          </a:bodyPr>
          <a:lstStyle/>
          <a:p>
            <a:pPr algn="ctr">
              <a:lnSpc>
                <a:spcPts val="11168"/>
              </a:lnSpc>
            </a:pPr>
            <a:r>
              <a:rPr lang="en-US" sz="9079" b="true">
                <a:solidFill>
                  <a:srgbClr val="000000"/>
                </a:solidFill>
                <a:latin typeface="Aileron Heavy"/>
                <a:ea typeface="Aileron Heavy"/>
                <a:cs typeface="Aileron Heavy"/>
                <a:sym typeface="Aileron Heavy"/>
              </a:rPr>
              <a:t>USED</a:t>
            </a:r>
          </a:p>
          <a:p>
            <a:pPr algn="ctr">
              <a:lnSpc>
                <a:spcPts val="11168"/>
              </a:lnSpc>
              <a:spcBef>
                <a:spcPct val="0"/>
              </a:spcBef>
            </a:pPr>
          </a:p>
        </p:txBody>
      </p:sp>
      <p:sp>
        <p:nvSpPr>
          <p:cNvPr name="TextBox 6" id="6"/>
          <p:cNvSpPr txBox="true"/>
          <p:nvPr/>
        </p:nvSpPr>
        <p:spPr>
          <a:xfrm rot="0">
            <a:off x="1049008" y="1932461"/>
            <a:ext cx="14483512" cy="866272"/>
          </a:xfrm>
          <a:prstGeom prst="rect">
            <a:avLst/>
          </a:prstGeom>
        </p:spPr>
        <p:txBody>
          <a:bodyPr anchor="t" rtlCol="false" tIns="0" lIns="0" bIns="0" rIns="0">
            <a:spAutoFit/>
          </a:bodyPr>
          <a:lstStyle/>
          <a:p>
            <a:pPr algn="ctr">
              <a:lnSpc>
                <a:spcPts val="6980"/>
              </a:lnSpc>
              <a:spcBef>
                <a:spcPct val="0"/>
              </a:spcBef>
            </a:pPr>
            <a:r>
              <a:rPr lang="en-US" b="true" sz="5674">
                <a:solidFill>
                  <a:srgbClr val="000000"/>
                </a:solidFill>
                <a:latin typeface="Aileron Heavy"/>
                <a:ea typeface="Aileron Heavy"/>
                <a:cs typeface="Aileron Heavy"/>
                <a:sym typeface="Aileron Heavy"/>
              </a:rPr>
              <a:t>1. Residential Buildings &amp; Apartments 🏠</a:t>
            </a:r>
          </a:p>
        </p:txBody>
      </p:sp>
      <p:sp>
        <p:nvSpPr>
          <p:cNvPr name="TextBox 7" id="7"/>
          <p:cNvSpPr txBox="true"/>
          <p:nvPr/>
        </p:nvSpPr>
        <p:spPr>
          <a:xfrm rot="0">
            <a:off x="1049008" y="3181619"/>
            <a:ext cx="9637000" cy="866272"/>
          </a:xfrm>
          <a:prstGeom prst="rect">
            <a:avLst/>
          </a:prstGeom>
        </p:spPr>
        <p:txBody>
          <a:bodyPr anchor="t" rtlCol="false" tIns="0" lIns="0" bIns="0" rIns="0">
            <a:spAutoFit/>
          </a:bodyPr>
          <a:lstStyle/>
          <a:p>
            <a:pPr algn="ctr">
              <a:lnSpc>
                <a:spcPts val="6980"/>
              </a:lnSpc>
              <a:spcBef>
                <a:spcPct val="0"/>
              </a:spcBef>
            </a:pPr>
            <a:r>
              <a:rPr lang="en-US" b="true" sz="5674">
                <a:solidFill>
                  <a:srgbClr val="000000"/>
                </a:solidFill>
                <a:latin typeface="Aileron Heavy"/>
                <a:ea typeface="Aileron Heavy"/>
                <a:cs typeface="Aileron Heavy"/>
                <a:sym typeface="Aileron Heavy"/>
              </a:rPr>
              <a:t>2. Industries &amp; Factories 🏭</a:t>
            </a:r>
          </a:p>
        </p:txBody>
      </p:sp>
      <p:sp>
        <p:nvSpPr>
          <p:cNvPr name="TextBox 8" id="8"/>
          <p:cNvSpPr txBox="true"/>
          <p:nvPr/>
        </p:nvSpPr>
        <p:spPr>
          <a:xfrm rot="0">
            <a:off x="980201" y="4038367"/>
            <a:ext cx="10400595" cy="866272"/>
          </a:xfrm>
          <a:prstGeom prst="rect">
            <a:avLst/>
          </a:prstGeom>
        </p:spPr>
        <p:txBody>
          <a:bodyPr anchor="t" rtlCol="false" tIns="0" lIns="0" bIns="0" rIns="0">
            <a:spAutoFit/>
          </a:bodyPr>
          <a:lstStyle/>
          <a:p>
            <a:pPr algn="ctr">
              <a:lnSpc>
                <a:spcPts val="6980"/>
              </a:lnSpc>
              <a:spcBef>
                <a:spcPct val="0"/>
              </a:spcBef>
            </a:pPr>
            <a:r>
              <a:rPr lang="en-US" b="true" sz="5674">
                <a:solidFill>
                  <a:srgbClr val="000000"/>
                </a:solidFill>
                <a:latin typeface="Aileron Heavy"/>
                <a:ea typeface="Aileron Heavy"/>
                <a:cs typeface="Aileron Heavy"/>
                <a:sym typeface="Aileron Heavy"/>
              </a:rPr>
              <a:t>3. Agriculture &amp; Irrigation 🚜</a:t>
            </a:r>
          </a:p>
        </p:txBody>
      </p:sp>
      <p:sp>
        <p:nvSpPr>
          <p:cNvPr name="TextBox 9" id="9"/>
          <p:cNvSpPr txBox="true"/>
          <p:nvPr/>
        </p:nvSpPr>
        <p:spPr>
          <a:xfrm rot="0">
            <a:off x="1049008" y="4895114"/>
            <a:ext cx="11795039" cy="1744641"/>
          </a:xfrm>
          <a:prstGeom prst="rect">
            <a:avLst/>
          </a:prstGeom>
        </p:spPr>
        <p:txBody>
          <a:bodyPr anchor="t" rtlCol="false" tIns="0" lIns="0" bIns="0" rIns="0">
            <a:spAutoFit/>
          </a:bodyPr>
          <a:lstStyle/>
          <a:p>
            <a:pPr algn="ctr">
              <a:lnSpc>
                <a:spcPts val="6980"/>
              </a:lnSpc>
              <a:spcBef>
                <a:spcPct val="0"/>
              </a:spcBef>
            </a:pPr>
            <a:r>
              <a:rPr lang="en-US" b="true" sz="5674">
                <a:solidFill>
                  <a:srgbClr val="000000"/>
                </a:solidFill>
                <a:latin typeface="Aileron Heavy"/>
                <a:ea typeface="Aileron Heavy"/>
                <a:cs typeface="Aileron Heavy"/>
                <a:sym typeface="Aileron Heavy"/>
              </a:rPr>
              <a:t>4. Commercial Buildings &amp; Hotels 🏢</a:t>
            </a:r>
          </a:p>
        </p:txBody>
      </p:sp>
      <p:sp>
        <p:nvSpPr>
          <p:cNvPr name="TextBox 10" id="10"/>
          <p:cNvSpPr txBox="true"/>
          <p:nvPr/>
        </p:nvSpPr>
        <p:spPr>
          <a:xfrm rot="0">
            <a:off x="1049008" y="5922130"/>
            <a:ext cx="15515875" cy="866272"/>
          </a:xfrm>
          <a:prstGeom prst="rect">
            <a:avLst/>
          </a:prstGeom>
        </p:spPr>
        <p:txBody>
          <a:bodyPr anchor="t" rtlCol="false" tIns="0" lIns="0" bIns="0" rIns="0">
            <a:spAutoFit/>
          </a:bodyPr>
          <a:lstStyle/>
          <a:p>
            <a:pPr algn="ctr">
              <a:lnSpc>
                <a:spcPts val="6980"/>
              </a:lnSpc>
              <a:spcBef>
                <a:spcPct val="0"/>
              </a:spcBef>
            </a:pPr>
            <a:r>
              <a:rPr lang="en-US" b="true" sz="5674">
                <a:solidFill>
                  <a:srgbClr val="000000"/>
                </a:solidFill>
                <a:latin typeface="Aileron Heavy"/>
                <a:ea typeface="Aileron Heavy"/>
                <a:cs typeface="Aileron Heavy"/>
                <a:sym typeface="Aileron Heavy"/>
              </a:rPr>
              <a:t>5. Municipal Water Supply &amp; Smart Cities 🌇</a:t>
            </a:r>
          </a:p>
        </p:txBody>
      </p:sp>
      <p:sp>
        <p:nvSpPr>
          <p:cNvPr name="TextBox 11" id="11"/>
          <p:cNvSpPr txBox="true"/>
          <p:nvPr/>
        </p:nvSpPr>
        <p:spPr>
          <a:xfrm rot="0">
            <a:off x="1049008" y="6754967"/>
            <a:ext cx="9525232" cy="866272"/>
          </a:xfrm>
          <a:prstGeom prst="rect">
            <a:avLst/>
          </a:prstGeom>
        </p:spPr>
        <p:txBody>
          <a:bodyPr anchor="t" rtlCol="false" tIns="0" lIns="0" bIns="0" rIns="0">
            <a:spAutoFit/>
          </a:bodyPr>
          <a:lstStyle/>
          <a:p>
            <a:pPr algn="ctr">
              <a:lnSpc>
                <a:spcPts val="6980"/>
              </a:lnSpc>
              <a:spcBef>
                <a:spcPct val="0"/>
              </a:spcBef>
            </a:pPr>
            <a:r>
              <a:rPr lang="en-US" b="true" sz="5674">
                <a:solidFill>
                  <a:srgbClr val="000000"/>
                </a:solidFill>
                <a:latin typeface="Aileron Heavy"/>
                <a:ea typeface="Aileron Heavy"/>
                <a:cs typeface="Aileron Heavy"/>
                <a:sym typeface="Aileron Heavy"/>
              </a:rPr>
              <a:t>6. Remote &amp; Rural Areas 🏕️</a:t>
            </a:r>
          </a:p>
        </p:txBody>
      </p:sp>
      <p:sp>
        <p:nvSpPr>
          <p:cNvPr name="TextBox 12" id="12"/>
          <p:cNvSpPr txBox="true"/>
          <p:nvPr/>
        </p:nvSpPr>
        <p:spPr>
          <a:xfrm rot="0">
            <a:off x="1049008" y="8003602"/>
            <a:ext cx="16160858" cy="866272"/>
          </a:xfrm>
          <a:prstGeom prst="rect">
            <a:avLst/>
          </a:prstGeom>
        </p:spPr>
        <p:txBody>
          <a:bodyPr anchor="t" rtlCol="false" tIns="0" lIns="0" bIns="0" rIns="0">
            <a:spAutoFit/>
          </a:bodyPr>
          <a:lstStyle/>
          <a:p>
            <a:pPr algn="ctr">
              <a:lnSpc>
                <a:spcPts val="6980"/>
              </a:lnSpc>
              <a:spcBef>
                <a:spcPct val="0"/>
              </a:spcBef>
            </a:pPr>
            <a:r>
              <a:rPr lang="en-US" b="true" sz="5674">
                <a:solidFill>
                  <a:srgbClr val="000000"/>
                </a:solidFill>
                <a:latin typeface="Aileron Heavy"/>
                <a:ea typeface="Aileron Heavy"/>
                <a:cs typeface="Aileron Heavy"/>
                <a:sym typeface="Aileron Heavy"/>
              </a:rPr>
              <a:t>7. Schools, Hospitals, &amp; Public Buildings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7E8083"/>
        </a:solidFill>
      </p:bgPr>
    </p:bg>
    <p:spTree>
      <p:nvGrpSpPr>
        <p:cNvPr id="1" name=""/>
        <p:cNvGrpSpPr/>
        <p:nvPr/>
      </p:nvGrpSpPr>
      <p:grpSpPr>
        <a:xfrm>
          <a:off x="0" y="0"/>
          <a:ext cx="0" cy="0"/>
          <a:chOff x="0" y="0"/>
          <a:chExt cx="0" cy="0"/>
        </a:xfrm>
      </p:grpSpPr>
      <p:grpSp>
        <p:nvGrpSpPr>
          <p:cNvPr name="Group 2" id="2"/>
          <p:cNvGrpSpPr/>
          <p:nvPr/>
        </p:nvGrpSpPr>
        <p:grpSpPr>
          <a:xfrm rot="-931798">
            <a:off x="1257847" y="2900171"/>
            <a:ext cx="15772306" cy="4486658"/>
            <a:chOff x="0" y="0"/>
            <a:chExt cx="21029742" cy="5982211"/>
          </a:xfrm>
        </p:grpSpPr>
        <p:sp>
          <p:nvSpPr>
            <p:cNvPr name="TextBox 3" id="3"/>
            <p:cNvSpPr txBox="true"/>
            <p:nvPr/>
          </p:nvSpPr>
          <p:spPr>
            <a:xfrm rot="0">
              <a:off x="0" y="190500"/>
              <a:ext cx="21029742" cy="1921647"/>
            </a:xfrm>
            <a:prstGeom prst="rect">
              <a:avLst/>
            </a:prstGeom>
          </p:spPr>
          <p:txBody>
            <a:bodyPr anchor="t" rtlCol="false" tIns="0" lIns="0" bIns="0" rIns="0">
              <a:spAutoFit/>
            </a:bodyPr>
            <a:lstStyle/>
            <a:p>
              <a:pPr algn="ctr">
                <a:lnSpc>
                  <a:spcPts val="10472"/>
                </a:lnSpc>
              </a:pPr>
            </a:p>
          </p:txBody>
        </p:sp>
        <p:sp>
          <p:nvSpPr>
            <p:cNvPr name="TextBox 4" id="4"/>
            <p:cNvSpPr txBox="true"/>
            <p:nvPr/>
          </p:nvSpPr>
          <p:spPr>
            <a:xfrm rot="0">
              <a:off x="0" y="2166770"/>
              <a:ext cx="21029742" cy="3815441"/>
            </a:xfrm>
            <a:prstGeom prst="rect">
              <a:avLst/>
            </a:prstGeom>
          </p:spPr>
          <p:txBody>
            <a:bodyPr anchor="t" rtlCol="false" tIns="0" lIns="0" bIns="0" rIns="0">
              <a:spAutoFit/>
            </a:bodyPr>
            <a:lstStyle/>
            <a:p>
              <a:pPr algn="ctr">
                <a:lnSpc>
                  <a:spcPts val="19826"/>
                </a:lnSpc>
              </a:pPr>
              <a:r>
                <a:rPr lang="en-US" b="true" sz="22029" spc="-1321">
                  <a:solidFill>
                    <a:srgbClr val="8B61C2"/>
                  </a:solidFill>
                  <a:latin typeface="Montserrat Ultra-Bold"/>
                  <a:ea typeface="Montserrat Ultra-Bold"/>
                  <a:cs typeface="Montserrat Ultra-Bold"/>
                  <a:sym typeface="Montserrat Ultra-Bold"/>
                </a:rPr>
                <a:t>THANKYOU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533400"/>
            <a:ext cx="10198100" cy="3886321"/>
            <a:chOff x="0" y="0"/>
            <a:chExt cx="13597466" cy="5181761"/>
          </a:xfrm>
        </p:grpSpPr>
        <p:sp>
          <p:nvSpPr>
            <p:cNvPr name="TextBox 3" id="3"/>
            <p:cNvSpPr txBox="true"/>
            <p:nvPr/>
          </p:nvSpPr>
          <p:spPr>
            <a:xfrm rot="0">
              <a:off x="0" y="-19050"/>
              <a:ext cx="13597466" cy="3948938"/>
            </a:xfrm>
            <a:prstGeom prst="rect">
              <a:avLst/>
            </a:prstGeom>
          </p:spPr>
          <p:txBody>
            <a:bodyPr anchor="t" rtlCol="false" tIns="0" lIns="0" bIns="0" rIns="0">
              <a:spAutoFit/>
            </a:bodyPr>
            <a:lstStyle/>
            <a:p>
              <a:pPr algn="l">
                <a:lnSpc>
                  <a:spcPts val="7871"/>
                </a:lnSpc>
              </a:pPr>
              <a:r>
                <a:rPr lang="en-US" sz="6399" b="true">
                  <a:solidFill>
                    <a:srgbClr val="F3F3F3"/>
                  </a:solidFill>
                  <a:latin typeface="Aileron Heavy"/>
                  <a:ea typeface="Aileron Heavy"/>
                  <a:cs typeface="Aileron Heavy"/>
                  <a:sym typeface="Aileron Heavy"/>
                </a:rPr>
                <a:t>Smart Water Tank Monitoring System</a:t>
              </a:r>
            </a:p>
            <a:p>
              <a:pPr algn="l">
                <a:lnSpc>
                  <a:spcPts val="7872"/>
                </a:lnSpc>
                <a:spcBef>
                  <a:spcPct val="0"/>
                </a:spcBef>
              </a:pPr>
              <a:r>
                <a:rPr lang="en-US" b="true" sz="6400">
                  <a:solidFill>
                    <a:srgbClr val="F3F3F3"/>
                  </a:solidFill>
                  <a:latin typeface="Aileron Heavy"/>
                  <a:ea typeface="Aileron Heavy"/>
                  <a:cs typeface="Aileron Heavy"/>
                  <a:sym typeface="Aileron Heavy"/>
                </a:rPr>
                <a:t>Introduction</a:t>
              </a:r>
            </a:p>
          </p:txBody>
        </p:sp>
        <p:sp>
          <p:nvSpPr>
            <p:cNvPr name="TextBox 4" id="4"/>
            <p:cNvSpPr txBox="true"/>
            <p:nvPr/>
          </p:nvSpPr>
          <p:spPr>
            <a:xfrm rot="0">
              <a:off x="0" y="4673603"/>
              <a:ext cx="11683583" cy="508158"/>
            </a:xfrm>
            <a:prstGeom prst="rect">
              <a:avLst/>
            </a:prstGeom>
          </p:spPr>
          <p:txBody>
            <a:bodyPr anchor="t" rtlCol="false" tIns="0" lIns="0" bIns="0" rIns="0">
              <a:spAutoFit/>
            </a:bodyPr>
            <a:lstStyle/>
            <a:p>
              <a:pPr algn="l" marL="0" indent="0" lvl="0">
                <a:lnSpc>
                  <a:spcPts val="3359"/>
                </a:lnSpc>
              </a:pPr>
            </a:p>
          </p:txBody>
        </p:sp>
      </p:grpSp>
      <p:sp>
        <p:nvSpPr>
          <p:cNvPr name="Freeform 5" id="5"/>
          <p:cNvSpPr/>
          <p:nvPr/>
        </p:nvSpPr>
        <p:spPr>
          <a:xfrm flipH="false" flipV="false" rot="0">
            <a:off x="11770704" y="2476560"/>
            <a:ext cx="5863331" cy="4982864"/>
          </a:xfrm>
          <a:custGeom>
            <a:avLst/>
            <a:gdLst/>
            <a:ahLst/>
            <a:cxnLst/>
            <a:rect r="r" b="b" t="t" l="l"/>
            <a:pathLst>
              <a:path h="4982864" w="5863331">
                <a:moveTo>
                  <a:pt x="0" y="0"/>
                </a:moveTo>
                <a:lnTo>
                  <a:pt x="5863331" y="0"/>
                </a:lnTo>
                <a:lnTo>
                  <a:pt x="5863331" y="4982864"/>
                </a:lnTo>
                <a:lnTo>
                  <a:pt x="0" y="4982864"/>
                </a:lnTo>
                <a:lnTo>
                  <a:pt x="0" y="0"/>
                </a:lnTo>
                <a:close/>
              </a:path>
            </a:pathLst>
          </a:custGeom>
          <a:blipFill>
            <a:blip r:embed="rId2"/>
            <a:stretch>
              <a:fillRect l="0" t="0" r="0" b="0"/>
            </a:stretch>
          </a:blipFill>
        </p:spPr>
      </p:sp>
      <p:sp>
        <p:nvSpPr>
          <p:cNvPr name="Freeform 6" id="6"/>
          <p:cNvSpPr/>
          <p:nvPr/>
        </p:nvSpPr>
        <p:spPr>
          <a:xfrm flipH="false" flipV="false" rot="-1432890">
            <a:off x="15919520" y="2074708"/>
            <a:ext cx="1181415" cy="1032184"/>
          </a:xfrm>
          <a:custGeom>
            <a:avLst/>
            <a:gdLst/>
            <a:ahLst/>
            <a:cxnLst/>
            <a:rect r="r" b="b" t="t" l="l"/>
            <a:pathLst>
              <a:path h="1032184" w="1181415">
                <a:moveTo>
                  <a:pt x="0" y="0"/>
                </a:moveTo>
                <a:lnTo>
                  <a:pt x="1181416" y="0"/>
                </a:lnTo>
                <a:lnTo>
                  <a:pt x="1181416" y="1032184"/>
                </a:lnTo>
                <a:lnTo>
                  <a:pt x="0" y="1032184"/>
                </a:lnTo>
                <a:lnTo>
                  <a:pt x="0" y="0"/>
                </a:lnTo>
                <a:close/>
              </a:path>
            </a:pathLst>
          </a:custGeom>
          <a:blipFill>
            <a:blip r:embed="rId3"/>
            <a:stretch>
              <a:fillRect l="0" t="0" r="0" b="0"/>
            </a:stretch>
          </a:blipFill>
        </p:spPr>
      </p:sp>
      <p:sp>
        <p:nvSpPr>
          <p:cNvPr name="Freeform 7" id="7"/>
          <p:cNvSpPr/>
          <p:nvPr/>
        </p:nvSpPr>
        <p:spPr>
          <a:xfrm flipH="false" flipV="false" rot="0">
            <a:off x="12414573" y="6858279"/>
            <a:ext cx="834163" cy="601145"/>
          </a:xfrm>
          <a:custGeom>
            <a:avLst/>
            <a:gdLst/>
            <a:ahLst/>
            <a:cxnLst/>
            <a:rect r="r" b="b" t="t" l="l"/>
            <a:pathLst>
              <a:path h="601145" w="834163">
                <a:moveTo>
                  <a:pt x="0" y="0"/>
                </a:moveTo>
                <a:lnTo>
                  <a:pt x="834162" y="0"/>
                </a:lnTo>
                <a:lnTo>
                  <a:pt x="834162" y="601145"/>
                </a:lnTo>
                <a:lnTo>
                  <a:pt x="0" y="601145"/>
                </a:lnTo>
                <a:lnTo>
                  <a:pt x="0" y="0"/>
                </a:lnTo>
                <a:close/>
              </a:path>
            </a:pathLst>
          </a:custGeom>
          <a:blipFill>
            <a:blip r:embed="rId4"/>
            <a:stretch>
              <a:fillRect l="0" t="0" r="0" b="0"/>
            </a:stretch>
          </a:blipFill>
        </p:spPr>
      </p:sp>
      <p:sp>
        <p:nvSpPr>
          <p:cNvPr name="TextBox 8" id="8"/>
          <p:cNvSpPr txBox="true"/>
          <p:nvPr/>
        </p:nvSpPr>
        <p:spPr>
          <a:xfrm rot="0">
            <a:off x="563985" y="3622419"/>
            <a:ext cx="11206719" cy="6312751"/>
          </a:xfrm>
          <a:prstGeom prst="rect">
            <a:avLst/>
          </a:prstGeom>
        </p:spPr>
        <p:txBody>
          <a:bodyPr anchor="t" rtlCol="false" tIns="0" lIns="0" bIns="0" rIns="0">
            <a:spAutoFit/>
          </a:bodyPr>
          <a:lstStyle/>
          <a:p>
            <a:pPr algn="just">
              <a:lnSpc>
                <a:spcPts val="3825"/>
              </a:lnSpc>
              <a:spcBef>
                <a:spcPct val="0"/>
              </a:spcBef>
            </a:pPr>
            <a:r>
              <a:rPr lang="en-US" b="true" sz="3109">
                <a:solidFill>
                  <a:srgbClr val="F3F3F3"/>
                </a:solidFill>
                <a:latin typeface="Aileron Heavy"/>
                <a:ea typeface="Aileron Heavy"/>
                <a:cs typeface="Aileron Heavy"/>
                <a:sym typeface="Aileron Heavy"/>
              </a:rPr>
              <a:t>Water is one of the most essential resources for daily life, and its efficient management is crucial to prevent wastage. With increasing demand for water in residential, commercial, and agricultural sectors, ensuring its proper utilization has become a priority. However, traditional water tank systems rely on manual monitoring, leading to various challenges, such as overflow, shortages, and inefficient usage. These conventional methods often require human intervention, making them time-consuming, unreliable, and prone to human error. Such inefficiencies result in excessive water wastage, increased electricity consumption, and user inconvenience.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3140094" y="654554"/>
            <a:ext cx="10213749" cy="2668830"/>
          </a:xfrm>
          <a:prstGeom prst="rect">
            <a:avLst/>
          </a:prstGeom>
        </p:spPr>
        <p:txBody>
          <a:bodyPr anchor="t" rtlCol="false" tIns="0" lIns="0" bIns="0" rIns="0">
            <a:spAutoFit/>
          </a:bodyPr>
          <a:lstStyle/>
          <a:p>
            <a:pPr algn="ctr">
              <a:lnSpc>
                <a:spcPts val="10379"/>
              </a:lnSpc>
            </a:pPr>
            <a:r>
              <a:rPr lang="en-US" sz="9435" b="true">
                <a:solidFill>
                  <a:srgbClr val="F3F3F3"/>
                </a:solidFill>
                <a:latin typeface="Aileron Ultra-Bold"/>
                <a:ea typeface="Aileron Ultra-Bold"/>
                <a:cs typeface="Aileron Ultra-Bold"/>
                <a:sym typeface="Aileron Ultra-Bold"/>
              </a:rPr>
              <a:t>Data Collection</a:t>
            </a:r>
          </a:p>
          <a:p>
            <a:pPr algn="ctr" marL="0" indent="0" lvl="0">
              <a:lnSpc>
                <a:spcPts val="10379"/>
              </a:lnSpc>
              <a:spcBef>
                <a:spcPct val="0"/>
              </a:spcBef>
            </a:pPr>
          </a:p>
        </p:txBody>
      </p:sp>
      <p:sp>
        <p:nvSpPr>
          <p:cNvPr name="Freeform 3" id="3"/>
          <p:cNvSpPr/>
          <p:nvPr/>
        </p:nvSpPr>
        <p:spPr>
          <a:xfrm flipH="false" flipV="false" rot="0">
            <a:off x="14814778" y="6512676"/>
            <a:ext cx="8765490" cy="5065179"/>
          </a:xfrm>
          <a:custGeom>
            <a:avLst/>
            <a:gdLst/>
            <a:ahLst/>
            <a:cxnLst/>
            <a:rect r="r" b="b" t="t" l="l"/>
            <a:pathLst>
              <a:path h="5065179" w="8765490">
                <a:moveTo>
                  <a:pt x="0" y="0"/>
                </a:moveTo>
                <a:lnTo>
                  <a:pt x="8765490" y="0"/>
                </a:lnTo>
                <a:lnTo>
                  <a:pt x="8765490" y="5065179"/>
                </a:lnTo>
                <a:lnTo>
                  <a:pt x="0" y="5065179"/>
                </a:lnTo>
                <a:lnTo>
                  <a:pt x="0" y="0"/>
                </a:lnTo>
                <a:close/>
              </a:path>
            </a:pathLst>
          </a:custGeom>
          <a:blipFill>
            <a:blip r:embed="rId2"/>
            <a:stretch>
              <a:fillRect l="0" t="0" r="0" b="0"/>
            </a:stretch>
          </a:blipFill>
        </p:spPr>
      </p:sp>
      <p:sp>
        <p:nvSpPr>
          <p:cNvPr name="Freeform 4" id="4"/>
          <p:cNvSpPr/>
          <p:nvPr/>
        </p:nvSpPr>
        <p:spPr>
          <a:xfrm flipH="false" flipV="false" rot="0">
            <a:off x="-1117328" y="-790402"/>
            <a:ext cx="3223648" cy="3735639"/>
          </a:xfrm>
          <a:custGeom>
            <a:avLst/>
            <a:gdLst/>
            <a:ahLst/>
            <a:cxnLst/>
            <a:rect r="r" b="b" t="t" l="l"/>
            <a:pathLst>
              <a:path h="3735639" w="3223648">
                <a:moveTo>
                  <a:pt x="0" y="0"/>
                </a:moveTo>
                <a:lnTo>
                  <a:pt x="3223648" y="0"/>
                </a:lnTo>
                <a:lnTo>
                  <a:pt x="3223648" y="3735639"/>
                </a:lnTo>
                <a:lnTo>
                  <a:pt x="0" y="3735639"/>
                </a:lnTo>
                <a:lnTo>
                  <a:pt x="0" y="0"/>
                </a:lnTo>
                <a:close/>
              </a:path>
            </a:pathLst>
          </a:custGeom>
          <a:blipFill>
            <a:blip r:embed="rId3"/>
            <a:stretch>
              <a:fillRect l="0" t="0" r="0" b="0"/>
            </a:stretch>
          </a:blipFill>
        </p:spPr>
      </p:sp>
      <p:sp>
        <p:nvSpPr>
          <p:cNvPr name="Freeform 5" id="5"/>
          <p:cNvSpPr/>
          <p:nvPr/>
        </p:nvSpPr>
        <p:spPr>
          <a:xfrm flipH="false" flipV="false" rot="122722">
            <a:off x="271786" y="612605"/>
            <a:ext cx="2476725" cy="1325983"/>
          </a:xfrm>
          <a:custGeom>
            <a:avLst/>
            <a:gdLst/>
            <a:ahLst/>
            <a:cxnLst/>
            <a:rect r="r" b="b" t="t" l="l"/>
            <a:pathLst>
              <a:path h="1325983" w="2476725">
                <a:moveTo>
                  <a:pt x="0" y="0"/>
                </a:moveTo>
                <a:lnTo>
                  <a:pt x="2476725" y="0"/>
                </a:lnTo>
                <a:lnTo>
                  <a:pt x="2476725" y="1325982"/>
                </a:lnTo>
                <a:lnTo>
                  <a:pt x="0" y="1325982"/>
                </a:lnTo>
                <a:lnTo>
                  <a:pt x="0" y="0"/>
                </a:lnTo>
                <a:close/>
              </a:path>
            </a:pathLst>
          </a:custGeom>
          <a:blipFill>
            <a:blip r:embed="rId4"/>
            <a:stretch>
              <a:fillRect l="0" t="0" r="0" b="0"/>
            </a:stretch>
          </a:blipFill>
        </p:spPr>
      </p:sp>
      <p:sp>
        <p:nvSpPr>
          <p:cNvPr name="TextBox 6" id="6"/>
          <p:cNvSpPr txBox="true"/>
          <p:nvPr/>
        </p:nvSpPr>
        <p:spPr>
          <a:xfrm rot="0">
            <a:off x="673797" y="2348177"/>
            <a:ext cx="16585503" cy="6004941"/>
          </a:xfrm>
          <a:prstGeom prst="rect">
            <a:avLst/>
          </a:prstGeom>
        </p:spPr>
        <p:txBody>
          <a:bodyPr anchor="t" rtlCol="false" tIns="0" lIns="0" bIns="0" rIns="0">
            <a:spAutoFit/>
          </a:bodyPr>
          <a:lstStyle/>
          <a:p>
            <a:pPr algn="just">
              <a:lnSpc>
                <a:spcPts val="4796"/>
              </a:lnSpc>
              <a:spcBef>
                <a:spcPct val="0"/>
              </a:spcBef>
            </a:pPr>
            <a:r>
              <a:rPr lang="en-US" b="true" sz="3899">
                <a:solidFill>
                  <a:srgbClr val="F3F3F3"/>
                </a:solidFill>
                <a:latin typeface="Aileron Heavy"/>
                <a:ea typeface="Aileron Heavy"/>
                <a:cs typeface="Aileron Heavy"/>
                <a:sym typeface="Aileron Heavy"/>
              </a:rPr>
              <a:t>Water Level Data – </a:t>
            </a:r>
            <a:r>
              <a:rPr lang="en-US" sz="3899">
                <a:solidFill>
                  <a:srgbClr val="F3F3F3"/>
                </a:solidFill>
                <a:latin typeface="Aileron"/>
                <a:ea typeface="Aileron"/>
                <a:cs typeface="Aileron"/>
                <a:sym typeface="Aileron"/>
              </a:rPr>
              <a:t>Measures the current water level inside the tank.</a:t>
            </a:r>
          </a:p>
          <a:p>
            <a:pPr algn="just">
              <a:lnSpc>
                <a:spcPts val="4796"/>
              </a:lnSpc>
              <a:spcBef>
                <a:spcPct val="0"/>
              </a:spcBef>
            </a:pPr>
            <a:r>
              <a:rPr lang="en-US" b="true" sz="3899">
                <a:solidFill>
                  <a:srgbClr val="F3F3F3"/>
                </a:solidFill>
                <a:latin typeface="Aileron Heavy"/>
                <a:ea typeface="Aileron Heavy"/>
                <a:cs typeface="Aileron Heavy"/>
                <a:sym typeface="Aileron Heavy"/>
              </a:rPr>
              <a:t>Pump Status Data –</a:t>
            </a:r>
            <a:r>
              <a:rPr lang="en-US" sz="3899">
                <a:solidFill>
                  <a:srgbClr val="F3F3F3"/>
                </a:solidFill>
                <a:latin typeface="Aileron"/>
                <a:ea typeface="Aileron"/>
                <a:cs typeface="Aileron"/>
                <a:sym typeface="Aileron"/>
              </a:rPr>
              <a:t> Indicates whether the water pump is ON or OFF</a:t>
            </a:r>
            <a:r>
              <a:rPr lang="en-US" b="true" sz="3899">
                <a:solidFill>
                  <a:srgbClr val="F3F3F3"/>
                </a:solidFill>
                <a:latin typeface="Aileron Heavy"/>
                <a:ea typeface="Aileron Heavy"/>
                <a:cs typeface="Aileron Heavy"/>
                <a:sym typeface="Aileron Heavy"/>
              </a:rPr>
              <a:t>.</a:t>
            </a:r>
          </a:p>
          <a:p>
            <a:pPr algn="just">
              <a:lnSpc>
                <a:spcPts val="4796"/>
              </a:lnSpc>
              <a:spcBef>
                <a:spcPct val="0"/>
              </a:spcBef>
            </a:pPr>
            <a:r>
              <a:rPr lang="en-US" b="true" sz="3899">
                <a:solidFill>
                  <a:srgbClr val="F3F3F3"/>
                </a:solidFill>
                <a:latin typeface="Aileron Heavy"/>
                <a:ea typeface="Aileron Heavy"/>
                <a:cs typeface="Aileron Heavy"/>
                <a:sym typeface="Aileron Heavy"/>
              </a:rPr>
              <a:t>Flow Rate Data – </a:t>
            </a:r>
            <a:r>
              <a:rPr lang="en-US" sz="3899">
                <a:solidFill>
                  <a:srgbClr val="F3F3F3"/>
                </a:solidFill>
                <a:latin typeface="Aileron"/>
                <a:ea typeface="Aileron"/>
                <a:cs typeface="Aileron"/>
                <a:sym typeface="Aileron"/>
              </a:rPr>
              <a:t>Tracks the rate at which water is being filled or</a:t>
            </a:r>
            <a:r>
              <a:rPr lang="en-US" b="true" sz="3899">
                <a:solidFill>
                  <a:srgbClr val="F3F3F3"/>
                </a:solidFill>
                <a:latin typeface="Aileron Heavy"/>
                <a:ea typeface="Aileron Heavy"/>
                <a:cs typeface="Aileron Heavy"/>
                <a:sym typeface="Aileron Heavy"/>
              </a:rPr>
              <a:t> </a:t>
            </a:r>
            <a:r>
              <a:rPr lang="en-US" sz="3899">
                <a:solidFill>
                  <a:srgbClr val="F3F3F3"/>
                </a:solidFill>
                <a:latin typeface="Aileron"/>
                <a:ea typeface="Aileron"/>
                <a:cs typeface="Aileron"/>
                <a:sym typeface="Aileron"/>
              </a:rPr>
              <a:t>consumed</a:t>
            </a:r>
            <a:r>
              <a:rPr lang="en-US" b="true" sz="3899">
                <a:solidFill>
                  <a:srgbClr val="F3F3F3"/>
                </a:solidFill>
                <a:latin typeface="Aileron Heavy"/>
                <a:ea typeface="Aileron Heavy"/>
                <a:cs typeface="Aileron Heavy"/>
                <a:sym typeface="Aileron Heavy"/>
              </a:rPr>
              <a:t>.</a:t>
            </a:r>
          </a:p>
          <a:p>
            <a:pPr algn="just">
              <a:lnSpc>
                <a:spcPts val="4796"/>
              </a:lnSpc>
              <a:spcBef>
                <a:spcPct val="0"/>
              </a:spcBef>
            </a:pPr>
            <a:r>
              <a:rPr lang="en-US" b="true" sz="3899">
                <a:solidFill>
                  <a:srgbClr val="F3F3F3"/>
                </a:solidFill>
                <a:latin typeface="Aileron Heavy"/>
                <a:ea typeface="Aileron Heavy"/>
                <a:cs typeface="Aileron Heavy"/>
                <a:sym typeface="Aileron Heavy"/>
              </a:rPr>
              <a:t>Temperature and Humidity Data (optional) – </a:t>
            </a:r>
            <a:r>
              <a:rPr lang="en-US" sz="3899">
                <a:solidFill>
                  <a:srgbClr val="F3F3F3"/>
                </a:solidFill>
                <a:latin typeface="Aileron"/>
                <a:ea typeface="Aileron"/>
                <a:cs typeface="Aileron"/>
                <a:sym typeface="Aileron"/>
              </a:rPr>
              <a:t>Helps monitor environmental factors that may affect water quality.</a:t>
            </a:r>
          </a:p>
          <a:p>
            <a:pPr algn="just">
              <a:lnSpc>
                <a:spcPts val="4796"/>
              </a:lnSpc>
              <a:spcBef>
                <a:spcPct val="0"/>
              </a:spcBef>
            </a:pPr>
            <a:r>
              <a:rPr lang="en-US" b="true" sz="3899">
                <a:solidFill>
                  <a:srgbClr val="F3F3F3"/>
                </a:solidFill>
                <a:latin typeface="Aileron Heavy"/>
                <a:ea typeface="Aileron Heavy"/>
                <a:cs typeface="Aileron Heavy"/>
                <a:sym typeface="Aileron Heavy"/>
              </a:rPr>
              <a:t>Time-stamped Usage Data – </a:t>
            </a:r>
            <a:r>
              <a:rPr lang="en-US" sz="3899">
                <a:solidFill>
                  <a:srgbClr val="F3F3F3"/>
                </a:solidFill>
                <a:latin typeface="Aileron"/>
                <a:ea typeface="Aileron"/>
                <a:cs typeface="Aileron"/>
                <a:sym typeface="Aileron"/>
              </a:rPr>
              <a:t>Records when water is used, aiding in consumption analysis.</a:t>
            </a:r>
          </a:p>
          <a:p>
            <a:pPr algn="just">
              <a:lnSpc>
                <a:spcPts val="4796"/>
              </a:lnSpc>
              <a:spcBef>
                <a:spcPct val="0"/>
              </a:spcBef>
            </a:pPr>
            <a:r>
              <a:rPr lang="en-US" b="true" sz="3899">
                <a:solidFill>
                  <a:srgbClr val="F3F3F3"/>
                </a:solidFill>
                <a:latin typeface="Aileron Heavy"/>
                <a:ea typeface="Aileron Heavy"/>
                <a:cs typeface="Aileron Heavy"/>
                <a:sym typeface="Aileron Heavy"/>
              </a:rPr>
              <a:t>Alert and Notification Logs –</a:t>
            </a:r>
            <a:r>
              <a:rPr lang="en-US" sz="3899">
                <a:solidFill>
                  <a:srgbClr val="F3F3F3"/>
                </a:solidFill>
                <a:latin typeface="Aileron"/>
                <a:ea typeface="Aileron"/>
                <a:cs typeface="Aileron"/>
                <a:sym typeface="Aileron"/>
              </a:rPr>
              <a:t> Stores alerts sent to users regarding water level status.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Freeform 2" id="2"/>
          <p:cNvSpPr/>
          <p:nvPr/>
        </p:nvSpPr>
        <p:spPr>
          <a:xfrm flipH="false" flipV="false" rot="0">
            <a:off x="5867668" y="1028700"/>
            <a:ext cx="6552664" cy="6613904"/>
          </a:xfrm>
          <a:custGeom>
            <a:avLst/>
            <a:gdLst/>
            <a:ahLst/>
            <a:cxnLst/>
            <a:rect r="r" b="b" t="t" l="l"/>
            <a:pathLst>
              <a:path h="6613904" w="6552664">
                <a:moveTo>
                  <a:pt x="0" y="0"/>
                </a:moveTo>
                <a:lnTo>
                  <a:pt x="6552664" y="0"/>
                </a:lnTo>
                <a:lnTo>
                  <a:pt x="6552664" y="6613904"/>
                </a:lnTo>
                <a:lnTo>
                  <a:pt x="0" y="6613904"/>
                </a:lnTo>
                <a:lnTo>
                  <a:pt x="0" y="0"/>
                </a:lnTo>
                <a:close/>
              </a:path>
            </a:pathLst>
          </a:custGeom>
          <a:blipFill>
            <a:blip r:embed="rId2"/>
            <a:stretch>
              <a:fillRect l="0" t="0" r="0" b="0"/>
            </a:stretch>
          </a:blipFill>
        </p:spPr>
      </p:sp>
      <p:sp>
        <p:nvSpPr>
          <p:cNvPr name="Freeform 3" id="3"/>
          <p:cNvSpPr/>
          <p:nvPr/>
        </p:nvSpPr>
        <p:spPr>
          <a:xfrm flipH="false" flipV="false" rot="0">
            <a:off x="4096898" y="1756031"/>
            <a:ext cx="1770771" cy="1680592"/>
          </a:xfrm>
          <a:custGeom>
            <a:avLst/>
            <a:gdLst/>
            <a:ahLst/>
            <a:cxnLst/>
            <a:rect r="r" b="b" t="t" l="l"/>
            <a:pathLst>
              <a:path h="1680592" w="1770771">
                <a:moveTo>
                  <a:pt x="0" y="0"/>
                </a:moveTo>
                <a:lnTo>
                  <a:pt x="1770770" y="0"/>
                </a:lnTo>
                <a:lnTo>
                  <a:pt x="1770770" y="1680592"/>
                </a:lnTo>
                <a:lnTo>
                  <a:pt x="0" y="1680592"/>
                </a:lnTo>
                <a:lnTo>
                  <a:pt x="0" y="0"/>
                </a:lnTo>
                <a:close/>
              </a:path>
            </a:pathLst>
          </a:custGeom>
          <a:blipFill>
            <a:blip r:embed="rId3"/>
            <a:stretch>
              <a:fillRect l="0" t="0" r="0" b="0"/>
            </a:stretch>
          </a:blipFill>
        </p:spPr>
      </p:sp>
      <p:sp>
        <p:nvSpPr>
          <p:cNvPr name="Freeform 4" id="4"/>
          <p:cNvSpPr/>
          <p:nvPr/>
        </p:nvSpPr>
        <p:spPr>
          <a:xfrm flipH="false" flipV="false" rot="0">
            <a:off x="12610265" y="5517652"/>
            <a:ext cx="2037234" cy="1468147"/>
          </a:xfrm>
          <a:custGeom>
            <a:avLst/>
            <a:gdLst/>
            <a:ahLst/>
            <a:cxnLst/>
            <a:rect r="r" b="b" t="t" l="l"/>
            <a:pathLst>
              <a:path h="1468147" w="2037234">
                <a:moveTo>
                  <a:pt x="0" y="0"/>
                </a:moveTo>
                <a:lnTo>
                  <a:pt x="2037234" y="0"/>
                </a:lnTo>
                <a:lnTo>
                  <a:pt x="2037234" y="1468148"/>
                </a:lnTo>
                <a:lnTo>
                  <a:pt x="0" y="1468148"/>
                </a:lnTo>
                <a:lnTo>
                  <a:pt x="0" y="0"/>
                </a:lnTo>
                <a:close/>
              </a:path>
            </a:pathLst>
          </a:custGeom>
          <a:blipFill>
            <a:blip r:embed="rId4"/>
            <a:stretch>
              <a:fillRect l="0" t="0" r="0" b="0"/>
            </a:stretch>
          </a:blipFill>
        </p:spPr>
      </p:sp>
      <p:sp>
        <p:nvSpPr>
          <p:cNvPr name="TextBox 5" id="5"/>
          <p:cNvSpPr txBox="true"/>
          <p:nvPr/>
        </p:nvSpPr>
        <p:spPr>
          <a:xfrm rot="0">
            <a:off x="3295412" y="43434"/>
            <a:ext cx="9891018" cy="985266"/>
          </a:xfrm>
          <a:prstGeom prst="rect">
            <a:avLst/>
          </a:prstGeom>
        </p:spPr>
        <p:txBody>
          <a:bodyPr anchor="t" rtlCol="false" tIns="0" lIns="0" bIns="0" rIns="0">
            <a:spAutoFit/>
          </a:bodyPr>
          <a:lstStyle/>
          <a:p>
            <a:pPr algn="ctr">
              <a:lnSpc>
                <a:spcPts val="7871"/>
              </a:lnSpc>
              <a:spcBef>
                <a:spcPct val="0"/>
              </a:spcBef>
            </a:pPr>
            <a:r>
              <a:rPr lang="en-US" b="true" sz="6399">
                <a:solidFill>
                  <a:srgbClr val="000000"/>
                </a:solidFill>
                <a:latin typeface="Aileron Heavy"/>
                <a:ea typeface="Aileron Heavy"/>
                <a:cs typeface="Aileron Heavy"/>
                <a:sym typeface="Aileron Heavy"/>
              </a:rPr>
              <a:t>Data Collection Methods</a:t>
            </a:r>
          </a:p>
        </p:txBody>
      </p:sp>
      <p:sp>
        <p:nvSpPr>
          <p:cNvPr name="TextBox 6" id="6"/>
          <p:cNvSpPr txBox="true"/>
          <p:nvPr/>
        </p:nvSpPr>
        <p:spPr>
          <a:xfrm rot="0">
            <a:off x="726358" y="1142248"/>
            <a:ext cx="17130252" cy="7636383"/>
          </a:xfrm>
          <a:prstGeom prst="rect">
            <a:avLst/>
          </a:prstGeom>
        </p:spPr>
        <p:txBody>
          <a:bodyPr anchor="t" rtlCol="false" tIns="0" lIns="0" bIns="0" rIns="0">
            <a:spAutoFit/>
          </a:bodyPr>
          <a:lstStyle/>
          <a:p>
            <a:pPr algn="just">
              <a:lnSpc>
                <a:spcPts val="4181"/>
              </a:lnSpc>
            </a:pPr>
            <a:r>
              <a:rPr lang="en-US" sz="3399" b="true">
                <a:solidFill>
                  <a:srgbClr val="000000"/>
                </a:solidFill>
                <a:latin typeface="Aileron Heavy"/>
                <a:ea typeface="Aileron Heavy"/>
                <a:cs typeface="Aileron Heavy"/>
                <a:sym typeface="Aileron Heavy"/>
              </a:rPr>
              <a:t> · Sensor-based data Collection</a:t>
            </a:r>
          </a:p>
          <a:p>
            <a:pPr algn="just">
              <a:lnSpc>
                <a:spcPts val="3690"/>
              </a:lnSpc>
            </a:pPr>
            <a:r>
              <a:rPr lang="en-US" sz="3000" b="true">
                <a:solidFill>
                  <a:srgbClr val="000000"/>
                </a:solidFill>
                <a:latin typeface="Aileron Heavy"/>
                <a:ea typeface="Aileron Heavy"/>
                <a:cs typeface="Aileron Heavy"/>
                <a:sym typeface="Aileron Heavy"/>
              </a:rPr>
              <a:t>Ultrasonic sensors continuously monitor water levels and send data to the microcontroller.</a:t>
            </a:r>
          </a:p>
          <a:p>
            <a:pPr algn="just">
              <a:lnSpc>
                <a:spcPts val="3690"/>
              </a:lnSpc>
            </a:pPr>
            <a:r>
              <a:rPr lang="en-US" sz="3000" b="true">
                <a:solidFill>
                  <a:srgbClr val="000000"/>
                </a:solidFill>
                <a:latin typeface="Aileron Heavy"/>
                <a:ea typeface="Aileron Heavy"/>
                <a:cs typeface="Aileron Heavy"/>
                <a:sym typeface="Aileron Heavy"/>
              </a:rPr>
              <a:t>Float sensors detect when the water reaches a certain level and trigger actions accordingly.</a:t>
            </a:r>
          </a:p>
          <a:p>
            <a:pPr algn="just">
              <a:lnSpc>
                <a:spcPts val="3690"/>
              </a:lnSpc>
            </a:pPr>
            <a:r>
              <a:rPr lang="en-US" sz="3000" b="true">
                <a:solidFill>
                  <a:srgbClr val="000000"/>
                </a:solidFill>
                <a:latin typeface="Aileron Heavy"/>
                <a:ea typeface="Aileron Heavy"/>
                <a:cs typeface="Aileron Heavy"/>
                <a:sym typeface="Aileron Heavy"/>
              </a:rPr>
              <a:t>Flow sensors measure water usage and detect leakages.</a:t>
            </a:r>
          </a:p>
          <a:p>
            <a:pPr algn="just">
              <a:lnSpc>
                <a:spcPts val="3690"/>
              </a:lnSpc>
            </a:pPr>
          </a:p>
          <a:p>
            <a:pPr algn="just">
              <a:lnSpc>
                <a:spcPts val="4058"/>
              </a:lnSpc>
            </a:pPr>
            <a:r>
              <a:rPr lang="en-US" sz="3299" b="true">
                <a:solidFill>
                  <a:srgbClr val="000000"/>
                </a:solidFill>
                <a:latin typeface="Aileron Heavy"/>
                <a:ea typeface="Aileron Heavy"/>
                <a:cs typeface="Aileron Heavy"/>
                <a:sym typeface="Aileron Heavy"/>
              </a:rPr>
              <a:t>· Automated Data Logging</a:t>
            </a:r>
          </a:p>
          <a:p>
            <a:pPr algn="just">
              <a:lnSpc>
                <a:spcPts val="3690"/>
              </a:lnSpc>
            </a:pPr>
            <a:r>
              <a:rPr lang="en-US" sz="3000" b="true">
                <a:solidFill>
                  <a:srgbClr val="000000"/>
                </a:solidFill>
                <a:latin typeface="Aileron Heavy"/>
                <a:ea typeface="Aileron Heavy"/>
                <a:cs typeface="Aileron Heavy"/>
                <a:sym typeface="Aileron Heavy"/>
              </a:rPr>
              <a:t>The microcontroller processes sensor data and logs it to a cloud-based platform for real-time monitoring.</a:t>
            </a:r>
          </a:p>
          <a:p>
            <a:pPr algn="just">
              <a:lnSpc>
                <a:spcPts val="3690"/>
              </a:lnSpc>
            </a:pPr>
            <a:r>
              <a:rPr lang="en-US" sz="3000" b="true">
                <a:solidFill>
                  <a:srgbClr val="000000"/>
                </a:solidFill>
                <a:latin typeface="Aileron Heavy"/>
                <a:ea typeface="Aileron Heavy"/>
                <a:cs typeface="Aileron Heavy"/>
                <a:sym typeface="Aileron Heavy"/>
              </a:rPr>
              <a:t>Time-stamped data helps in analyzing daily, weekly, or monthly water consumption patterns.</a:t>
            </a:r>
          </a:p>
          <a:p>
            <a:pPr algn="just">
              <a:lnSpc>
                <a:spcPts val="3690"/>
              </a:lnSpc>
            </a:pPr>
          </a:p>
          <a:p>
            <a:pPr algn="just">
              <a:lnSpc>
                <a:spcPts val="4181"/>
              </a:lnSpc>
            </a:pPr>
            <a:r>
              <a:rPr lang="en-US" sz="3399" b="true">
                <a:solidFill>
                  <a:srgbClr val="000000"/>
                </a:solidFill>
                <a:latin typeface="Aileron Heavy"/>
                <a:ea typeface="Aileron Heavy"/>
                <a:cs typeface="Aileron Heavy"/>
                <a:sym typeface="Aileron Heavy"/>
              </a:rPr>
              <a:t>· Wireless Data Transmission</a:t>
            </a:r>
          </a:p>
          <a:p>
            <a:pPr algn="just">
              <a:lnSpc>
                <a:spcPts val="3690"/>
              </a:lnSpc>
            </a:pPr>
            <a:r>
              <a:rPr lang="en-US" sz="3000" b="true">
                <a:solidFill>
                  <a:srgbClr val="000000"/>
                </a:solidFill>
                <a:latin typeface="Aileron Heavy"/>
                <a:ea typeface="Aileron Heavy"/>
                <a:cs typeface="Aileron Heavy"/>
                <a:sym typeface="Aileron Heavy"/>
              </a:rPr>
              <a:t>Data is transmitted using Wi-Fi or GSM modules to cloud platforms like Thing Speak, Firebase, or Blynk for remote access.</a:t>
            </a:r>
          </a:p>
          <a:p>
            <a:pPr algn="just">
              <a:lnSpc>
                <a:spcPts val="3690"/>
              </a:lnSpc>
              <a:spcBef>
                <a:spcPct val="0"/>
              </a:spcBef>
            </a:pPr>
            <a:r>
              <a:rPr lang="en-US" b="true" sz="3000">
                <a:solidFill>
                  <a:srgbClr val="000000"/>
                </a:solidFill>
                <a:latin typeface="Aileron Heavy"/>
                <a:ea typeface="Aileron Heavy"/>
                <a:cs typeface="Aileron Heavy"/>
                <a:sym typeface="Aileron Heavy"/>
              </a:rPr>
              <a:t>Users receive notifications and alerts on their smartphones or web dashboards.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680864" y="-759448"/>
            <a:ext cx="2402463" cy="2627083"/>
          </a:xfrm>
          <a:custGeom>
            <a:avLst/>
            <a:gdLst/>
            <a:ahLst/>
            <a:cxnLst/>
            <a:rect r="r" b="b" t="t" l="l"/>
            <a:pathLst>
              <a:path h="2627083" w="2402463">
                <a:moveTo>
                  <a:pt x="0" y="0"/>
                </a:moveTo>
                <a:lnTo>
                  <a:pt x="2402463" y="0"/>
                </a:lnTo>
                <a:lnTo>
                  <a:pt x="2402463" y="2627083"/>
                </a:lnTo>
                <a:lnTo>
                  <a:pt x="0" y="2627083"/>
                </a:lnTo>
                <a:lnTo>
                  <a:pt x="0" y="0"/>
                </a:lnTo>
                <a:close/>
              </a:path>
            </a:pathLst>
          </a:custGeom>
          <a:blipFill>
            <a:blip r:embed="rId2"/>
            <a:stretch>
              <a:fillRect l="0" t="0" r="0" b="0"/>
            </a:stretch>
          </a:blipFill>
        </p:spPr>
      </p:sp>
      <p:sp>
        <p:nvSpPr>
          <p:cNvPr name="Freeform 3" id="3"/>
          <p:cNvSpPr/>
          <p:nvPr/>
        </p:nvSpPr>
        <p:spPr>
          <a:xfrm flipH="false" flipV="false" rot="-1432890">
            <a:off x="15946219" y="1449654"/>
            <a:ext cx="1525575" cy="1332871"/>
          </a:xfrm>
          <a:custGeom>
            <a:avLst/>
            <a:gdLst/>
            <a:ahLst/>
            <a:cxnLst/>
            <a:rect r="r" b="b" t="t" l="l"/>
            <a:pathLst>
              <a:path h="1332871" w="1525575">
                <a:moveTo>
                  <a:pt x="0" y="0"/>
                </a:moveTo>
                <a:lnTo>
                  <a:pt x="1525575" y="0"/>
                </a:lnTo>
                <a:lnTo>
                  <a:pt x="1525575" y="1332871"/>
                </a:lnTo>
                <a:lnTo>
                  <a:pt x="0" y="1332871"/>
                </a:lnTo>
                <a:lnTo>
                  <a:pt x="0" y="0"/>
                </a:lnTo>
                <a:close/>
              </a:path>
            </a:pathLst>
          </a:custGeom>
          <a:blipFill>
            <a:blip r:embed="rId3"/>
            <a:stretch>
              <a:fillRect l="0" t="0" r="0" b="0"/>
            </a:stretch>
          </a:blipFill>
        </p:spPr>
      </p:sp>
      <p:sp>
        <p:nvSpPr>
          <p:cNvPr name="Freeform 4" id="4"/>
          <p:cNvSpPr/>
          <p:nvPr/>
        </p:nvSpPr>
        <p:spPr>
          <a:xfrm flipH="false" flipV="false" rot="0">
            <a:off x="10133679" y="9448445"/>
            <a:ext cx="2304999" cy="1234044"/>
          </a:xfrm>
          <a:custGeom>
            <a:avLst/>
            <a:gdLst/>
            <a:ahLst/>
            <a:cxnLst/>
            <a:rect r="r" b="b" t="t" l="l"/>
            <a:pathLst>
              <a:path h="1234044" w="2304999">
                <a:moveTo>
                  <a:pt x="0" y="0"/>
                </a:moveTo>
                <a:lnTo>
                  <a:pt x="2304999" y="0"/>
                </a:lnTo>
                <a:lnTo>
                  <a:pt x="2304999" y="1234045"/>
                </a:lnTo>
                <a:lnTo>
                  <a:pt x="0" y="1234045"/>
                </a:lnTo>
                <a:lnTo>
                  <a:pt x="0" y="0"/>
                </a:lnTo>
                <a:close/>
              </a:path>
            </a:pathLst>
          </a:custGeom>
          <a:blipFill>
            <a:blip r:embed="rId4"/>
            <a:stretch>
              <a:fillRect l="0" t="0" r="0" b="0"/>
            </a:stretch>
          </a:blipFill>
        </p:spPr>
      </p:sp>
      <p:sp>
        <p:nvSpPr>
          <p:cNvPr name="Freeform 5" id="5"/>
          <p:cNvSpPr/>
          <p:nvPr/>
        </p:nvSpPr>
        <p:spPr>
          <a:xfrm flipH="false" flipV="false" rot="0">
            <a:off x="4882095" y="-744854"/>
            <a:ext cx="2037234" cy="1468147"/>
          </a:xfrm>
          <a:custGeom>
            <a:avLst/>
            <a:gdLst/>
            <a:ahLst/>
            <a:cxnLst/>
            <a:rect r="r" b="b" t="t" l="l"/>
            <a:pathLst>
              <a:path h="1468147" w="2037234">
                <a:moveTo>
                  <a:pt x="0" y="0"/>
                </a:moveTo>
                <a:lnTo>
                  <a:pt x="2037234" y="0"/>
                </a:lnTo>
                <a:lnTo>
                  <a:pt x="2037234" y="1468147"/>
                </a:lnTo>
                <a:lnTo>
                  <a:pt x="0" y="1468147"/>
                </a:lnTo>
                <a:lnTo>
                  <a:pt x="0" y="0"/>
                </a:lnTo>
                <a:close/>
              </a:path>
            </a:pathLst>
          </a:custGeom>
          <a:blipFill>
            <a:blip r:embed="rId5"/>
            <a:stretch>
              <a:fillRect l="0" t="0" r="0" b="0"/>
            </a:stretch>
          </a:blipFill>
        </p:spPr>
      </p:sp>
      <p:sp>
        <p:nvSpPr>
          <p:cNvPr name="Freeform 6" id="6"/>
          <p:cNvSpPr/>
          <p:nvPr/>
        </p:nvSpPr>
        <p:spPr>
          <a:xfrm flipH="false" flipV="false" rot="7925507">
            <a:off x="703713" y="5489833"/>
            <a:ext cx="1525575" cy="1332871"/>
          </a:xfrm>
          <a:custGeom>
            <a:avLst/>
            <a:gdLst/>
            <a:ahLst/>
            <a:cxnLst/>
            <a:rect r="r" b="b" t="t" l="l"/>
            <a:pathLst>
              <a:path h="1332871" w="1525575">
                <a:moveTo>
                  <a:pt x="0" y="0"/>
                </a:moveTo>
                <a:lnTo>
                  <a:pt x="1525574" y="0"/>
                </a:lnTo>
                <a:lnTo>
                  <a:pt x="1525574" y="1332870"/>
                </a:lnTo>
                <a:lnTo>
                  <a:pt x="0" y="1332870"/>
                </a:lnTo>
                <a:lnTo>
                  <a:pt x="0" y="0"/>
                </a:lnTo>
                <a:close/>
              </a:path>
            </a:pathLst>
          </a:custGeom>
          <a:blipFill>
            <a:blip r:embed="rId3"/>
            <a:stretch>
              <a:fillRect l="0" t="0" r="0" b="0"/>
            </a:stretch>
          </a:blipFill>
        </p:spPr>
      </p:sp>
      <p:sp>
        <p:nvSpPr>
          <p:cNvPr name="Freeform 7" id="7"/>
          <p:cNvSpPr/>
          <p:nvPr/>
        </p:nvSpPr>
        <p:spPr>
          <a:xfrm flipH="false" flipV="false" rot="-2846079">
            <a:off x="16243832" y="8175576"/>
            <a:ext cx="930350" cy="882971"/>
          </a:xfrm>
          <a:custGeom>
            <a:avLst/>
            <a:gdLst/>
            <a:ahLst/>
            <a:cxnLst/>
            <a:rect r="r" b="b" t="t" l="l"/>
            <a:pathLst>
              <a:path h="882971" w="930350">
                <a:moveTo>
                  <a:pt x="0" y="0"/>
                </a:moveTo>
                <a:lnTo>
                  <a:pt x="930349" y="0"/>
                </a:lnTo>
                <a:lnTo>
                  <a:pt x="930349" y="882971"/>
                </a:lnTo>
                <a:lnTo>
                  <a:pt x="0" y="882971"/>
                </a:lnTo>
                <a:lnTo>
                  <a:pt x="0" y="0"/>
                </a:lnTo>
                <a:close/>
              </a:path>
            </a:pathLst>
          </a:custGeom>
          <a:blipFill>
            <a:blip r:embed="rId6"/>
            <a:stretch>
              <a:fillRect l="0" t="0" r="0" b="0"/>
            </a:stretch>
          </a:blipFill>
        </p:spPr>
      </p:sp>
      <p:sp>
        <p:nvSpPr>
          <p:cNvPr name="Freeform 8" id="8"/>
          <p:cNvSpPr/>
          <p:nvPr/>
        </p:nvSpPr>
        <p:spPr>
          <a:xfrm flipH="false" flipV="false" rot="0">
            <a:off x="4513626" y="4132983"/>
            <a:ext cx="8154618" cy="5932485"/>
          </a:xfrm>
          <a:custGeom>
            <a:avLst/>
            <a:gdLst/>
            <a:ahLst/>
            <a:cxnLst/>
            <a:rect r="r" b="b" t="t" l="l"/>
            <a:pathLst>
              <a:path h="5932485" w="8154618">
                <a:moveTo>
                  <a:pt x="0" y="0"/>
                </a:moveTo>
                <a:lnTo>
                  <a:pt x="8154619" y="0"/>
                </a:lnTo>
                <a:lnTo>
                  <a:pt x="8154619" y="5932484"/>
                </a:lnTo>
                <a:lnTo>
                  <a:pt x="0" y="5932484"/>
                </a:lnTo>
                <a:lnTo>
                  <a:pt x="0" y="0"/>
                </a:lnTo>
                <a:close/>
              </a:path>
            </a:pathLst>
          </a:custGeom>
          <a:blipFill>
            <a:blip r:embed="rId7"/>
            <a:stretch>
              <a:fillRect l="0" t="0" r="0" b="0"/>
            </a:stretch>
          </a:blipFill>
        </p:spPr>
      </p:sp>
      <p:sp>
        <p:nvSpPr>
          <p:cNvPr name="TextBox 9" id="9"/>
          <p:cNvSpPr txBox="true"/>
          <p:nvPr/>
        </p:nvSpPr>
        <p:spPr>
          <a:xfrm rot="0">
            <a:off x="1235177" y="1848585"/>
            <a:ext cx="14711516" cy="2101596"/>
          </a:xfrm>
          <a:prstGeom prst="rect">
            <a:avLst/>
          </a:prstGeom>
        </p:spPr>
        <p:txBody>
          <a:bodyPr anchor="t" rtlCol="false" tIns="0" lIns="0" bIns="0" rIns="0">
            <a:spAutoFit/>
          </a:bodyPr>
          <a:lstStyle/>
          <a:p>
            <a:pPr algn="just">
              <a:lnSpc>
                <a:spcPts val="4181"/>
              </a:lnSpc>
              <a:spcBef>
                <a:spcPct val="0"/>
              </a:spcBef>
            </a:pPr>
            <a:r>
              <a:rPr lang="en-US" b="true" sz="3399">
                <a:solidFill>
                  <a:srgbClr val="F3F3F3"/>
                </a:solidFill>
                <a:latin typeface="Aileron Heavy"/>
                <a:ea typeface="Aileron Heavy"/>
                <a:cs typeface="Aileron Heavy"/>
                <a:sym typeface="Aileron Heavy"/>
              </a:rPr>
              <a:t>The circuit diagram represents a water level monitoring system that uses a combination of a microcontroller (or decoder IC), sensors, an LCD, and an alert system. Below is a detailed analysis of the different sections of the circuit.</a:t>
            </a:r>
          </a:p>
        </p:txBody>
      </p:sp>
      <p:sp>
        <p:nvSpPr>
          <p:cNvPr name="TextBox 10" id="10"/>
          <p:cNvSpPr txBox="true"/>
          <p:nvPr/>
        </p:nvSpPr>
        <p:spPr>
          <a:xfrm rot="0">
            <a:off x="6083327" y="526542"/>
            <a:ext cx="6338590" cy="985266"/>
          </a:xfrm>
          <a:prstGeom prst="rect">
            <a:avLst/>
          </a:prstGeom>
        </p:spPr>
        <p:txBody>
          <a:bodyPr anchor="t" rtlCol="false" tIns="0" lIns="0" bIns="0" rIns="0">
            <a:spAutoFit/>
          </a:bodyPr>
          <a:lstStyle/>
          <a:p>
            <a:pPr algn="ctr">
              <a:lnSpc>
                <a:spcPts val="7871"/>
              </a:lnSpc>
              <a:spcBef>
                <a:spcPct val="0"/>
              </a:spcBef>
            </a:pPr>
            <a:r>
              <a:rPr lang="en-US" b="true" sz="6399">
                <a:solidFill>
                  <a:srgbClr val="F3F3F3"/>
                </a:solidFill>
                <a:latin typeface="Aileron Heavy"/>
                <a:ea typeface="Aileron Heavy"/>
                <a:cs typeface="Aileron Heavy"/>
                <a:sym typeface="Aileron Heavy"/>
              </a:rPr>
              <a:t>Circuit Diagram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680864" y="-759448"/>
            <a:ext cx="2402463" cy="2627083"/>
          </a:xfrm>
          <a:custGeom>
            <a:avLst/>
            <a:gdLst/>
            <a:ahLst/>
            <a:cxnLst/>
            <a:rect r="r" b="b" t="t" l="l"/>
            <a:pathLst>
              <a:path h="2627083" w="2402463">
                <a:moveTo>
                  <a:pt x="0" y="0"/>
                </a:moveTo>
                <a:lnTo>
                  <a:pt x="2402463" y="0"/>
                </a:lnTo>
                <a:lnTo>
                  <a:pt x="2402463" y="2627083"/>
                </a:lnTo>
                <a:lnTo>
                  <a:pt x="0" y="2627083"/>
                </a:lnTo>
                <a:lnTo>
                  <a:pt x="0" y="0"/>
                </a:lnTo>
                <a:close/>
              </a:path>
            </a:pathLst>
          </a:custGeom>
          <a:blipFill>
            <a:blip r:embed="rId2"/>
            <a:stretch>
              <a:fillRect l="0" t="0" r="0" b="0"/>
            </a:stretch>
          </a:blipFill>
        </p:spPr>
      </p:sp>
      <p:sp>
        <p:nvSpPr>
          <p:cNvPr name="Freeform 3" id="3"/>
          <p:cNvSpPr/>
          <p:nvPr/>
        </p:nvSpPr>
        <p:spPr>
          <a:xfrm flipH="false" flipV="false" rot="-1432890">
            <a:off x="15946219" y="1449654"/>
            <a:ext cx="1525575" cy="1332871"/>
          </a:xfrm>
          <a:custGeom>
            <a:avLst/>
            <a:gdLst/>
            <a:ahLst/>
            <a:cxnLst/>
            <a:rect r="r" b="b" t="t" l="l"/>
            <a:pathLst>
              <a:path h="1332871" w="1525575">
                <a:moveTo>
                  <a:pt x="0" y="0"/>
                </a:moveTo>
                <a:lnTo>
                  <a:pt x="1525575" y="0"/>
                </a:lnTo>
                <a:lnTo>
                  <a:pt x="1525575" y="1332871"/>
                </a:lnTo>
                <a:lnTo>
                  <a:pt x="0" y="1332871"/>
                </a:lnTo>
                <a:lnTo>
                  <a:pt x="0" y="0"/>
                </a:lnTo>
                <a:close/>
              </a:path>
            </a:pathLst>
          </a:custGeom>
          <a:blipFill>
            <a:blip r:embed="rId3"/>
            <a:stretch>
              <a:fillRect l="0" t="0" r="0" b="0"/>
            </a:stretch>
          </a:blipFill>
        </p:spPr>
      </p:sp>
      <p:sp>
        <p:nvSpPr>
          <p:cNvPr name="Freeform 4" id="4"/>
          <p:cNvSpPr/>
          <p:nvPr/>
        </p:nvSpPr>
        <p:spPr>
          <a:xfrm flipH="false" flipV="false" rot="0">
            <a:off x="10133679" y="9448445"/>
            <a:ext cx="2304999" cy="1234044"/>
          </a:xfrm>
          <a:custGeom>
            <a:avLst/>
            <a:gdLst/>
            <a:ahLst/>
            <a:cxnLst/>
            <a:rect r="r" b="b" t="t" l="l"/>
            <a:pathLst>
              <a:path h="1234044" w="2304999">
                <a:moveTo>
                  <a:pt x="0" y="0"/>
                </a:moveTo>
                <a:lnTo>
                  <a:pt x="2304999" y="0"/>
                </a:lnTo>
                <a:lnTo>
                  <a:pt x="2304999" y="1234045"/>
                </a:lnTo>
                <a:lnTo>
                  <a:pt x="0" y="1234045"/>
                </a:lnTo>
                <a:lnTo>
                  <a:pt x="0" y="0"/>
                </a:lnTo>
                <a:close/>
              </a:path>
            </a:pathLst>
          </a:custGeom>
          <a:blipFill>
            <a:blip r:embed="rId4"/>
            <a:stretch>
              <a:fillRect l="0" t="0" r="0" b="0"/>
            </a:stretch>
          </a:blipFill>
        </p:spPr>
      </p:sp>
      <p:sp>
        <p:nvSpPr>
          <p:cNvPr name="Freeform 5" id="5"/>
          <p:cNvSpPr/>
          <p:nvPr/>
        </p:nvSpPr>
        <p:spPr>
          <a:xfrm flipH="false" flipV="false" rot="0">
            <a:off x="4882095" y="-744854"/>
            <a:ext cx="2037234" cy="1468147"/>
          </a:xfrm>
          <a:custGeom>
            <a:avLst/>
            <a:gdLst/>
            <a:ahLst/>
            <a:cxnLst/>
            <a:rect r="r" b="b" t="t" l="l"/>
            <a:pathLst>
              <a:path h="1468147" w="2037234">
                <a:moveTo>
                  <a:pt x="0" y="0"/>
                </a:moveTo>
                <a:lnTo>
                  <a:pt x="2037234" y="0"/>
                </a:lnTo>
                <a:lnTo>
                  <a:pt x="2037234" y="1468147"/>
                </a:lnTo>
                <a:lnTo>
                  <a:pt x="0" y="1468147"/>
                </a:lnTo>
                <a:lnTo>
                  <a:pt x="0" y="0"/>
                </a:lnTo>
                <a:close/>
              </a:path>
            </a:pathLst>
          </a:custGeom>
          <a:blipFill>
            <a:blip r:embed="rId5"/>
            <a:stretch>
              <a:fillRect l="0" t="0" r="0" b="0"/>
            </a:stretch>
          </a:blipFill>
        </p:spPr>
      </p:sp>
      <p:sp>
        <p:nvSpPr>
          <p:cNvPr name="Freeform 6" id="6"/>
          <p:cNvSpPr/>
          <p:nvPr/>
        </p:nvSpPr>
        <p:spPr>
          <a:xfrm flipH="false" flipV="false" rot="7925507">
            <a:off x="703713" y="5489833"/>
            <a:ext cx="1525575" cy="1332871"/>
          </a:xfrm>
          <a:custGeom>
            <a:avLst/>
            <a:gdLst/>
            <a:ahLst/>
            <a:cxnLst/>
            <a:rect r="r" b="b" t="t" l="l"/>
            <a:pathLst>
              <a:path h="1332871" w="1525575">
                <a:moveTo>
                  <a:pt x="0" y="0"/>
                </a:moveTo>
                <a:lnTo>
                  <a:pt x="1525574" y="0"/>
                </a:lnTo>
                <a:lnTo>
                  <a:pt x="1525574" y="1332870"/>
                </a:lnTo>
                <a:lnTo>
                  <a:pt x="0" y="1332870"/>
                </a:lnTo>
                <a:lnTo>
                  <a:pt x="0" y="0"/>
                </a:lnTo>
                <a:close/>
              </a:path>
            </a:pathLst>
          </a:custGeom>
          <a:blipFill>
            <a:blip r:embed="rId3"/>
            <a:stretch>
              <a:fillRect l="0" t="0" r="0" b="0"/>
            </a:stretch>
          </a:blipFill>
        </p:spPr>
      </p:sp>
      <p:sp>
        <p:nvSpPr>
          <p:cNvPr name="Freeform 7" id="7"/>
          <p:cNvSpPr/>
          <p:nvPr/>
        </p:nvSpPr>
        <p:spPr>
          <a:xfrm flipH="false" flipV="false" rot="-2846079">
            <a:off x="16243832" y="8175576"/>
            <a:ext cx="930350" cy="882971"/>
          </a:xfrm>
          <a:custGeom>
            <a:avLst/>
            <a:gdLst/>
            <a:ahLst/>
            <a:cxnLst/>
            <a:rect r="r" b="b" t="t" l="l"/>
            <a:pathLst>
              <a:path h="882971" w="930350">
                <a:moveTo>
                  <a:pt x="0" y="0"/>
                </a:moveTo>
                <a:lnTo>
                  <a:pt x="930349" y="0"/>
                </a:lnTo>
                <a:lnTo>
                  <a:pt x="930349" y="882971"/>
                </a:lnTo>
                <a:lnTo>
                  <a:pt x="0" y="882971"/>
                </a:lnTo>
                <a:lnTo>
                  <a:pt x="0" y="0"/>
                </a:lnTo>
                <a:close/>
              </a:path>
            </a:pathLst>
          </a:custGeom>
          <a:blipFill>
            <a:blip r:embed="rId6"/>
            <a:stretch>
              <a:fillRect l="0" t="0" r="0" b="0"/>
            </a:stretch>
          </a:blipFill>
        </p:spPr>
      </p:sp>
      <p:sp>
        <p:nvSpPr>
          <p:cNvPr name="Freeform 8" id="8"/>
          <p:cNvSpPr/>
          <p:nvPr/>
        </p:nvSpPr>
        <p:spPr>
          <a:xfrm flipH="false" flipV="false" rot="0">
            <a:off x="4166375" y="3479880"/>
            <a:ext cx="7931516" cy="5968565"/>
          </a:xfrm>
          <a:custGeom>
            <a:avLst/>
            <a:gdLst/>
            <a:ahLst/>
            <a:cxnLst/>
            <a:rect r="r" b="b" t="t" l="l"/>
            <a:pathLst>
              <a:path h="5968565" w="7931516">
                <a:moveTo>
                  <a:pt x="0" y="0"/>
                </a:moveTo>
                <a:lnTo>
                  <a:pt x="7931516" y="0"/>
                </a:lnTo>
                <a:lnTo>
                  <a:pt x="7931516" y="5968565"/>
                </a:lnTo>
                <a:lnTo>
                  <a:pt x="0" y="5968565"/>
                </a:lnTo>
                <a:lnTo>
                  <a:pt x="0" y="0"/>
                </a:lnTo>
                <a:close/>
              </a:path>
            </a:pathLst>
          </a:custGeom>
          <a:blipFill>
            <a:blip r:embed="rId7"/>
            <a:stretch>
              <a:fillRect l="0" t="0" r="0" b="0"/>
            </a:stretch>
          </a:blipFill>
        </p:spPr>
      </p:sp>
      <p:sp>
        <p:nvSpPr>
          <p:cNvPr name="TextBox 9" id="9"/>
          <p:cNvSpPr txBox="true"/>
          <p:nvPr/>
        </p:nvSpPr>
        <p:spPr>
          <a:xfrm rot="0">
            <a:off x="6190109" y="1180651"/>
            <a:ext cx="5907782" cy="985266"/>
          </a:xfrm>
          <a:prstGeom prst="rect">
            <a:avLst/>
          </a:prstGeom>
        </p:spPr>
        <p:txBody>
          <a:bodyPr anchor="t" rtlCol="false" tIns="0" lIns="0" bIns="0" rIns="0">
            <a:spAutoFit/>
          </a:bodyPr>
          <a:lstStyle/>
          <a:p>
            <a:pPr algn="ctr">
              <a:lnSpc>
                <a:spcPts val="7871"/>
              </a:lnSpc>
              <a:spcBef>
                <a:spcPct val="0"/>
              </a:spcBef>
            </a:pPr>
            <a:r>
              <a:rPr lang="en-US" b="true" sz="6399">
                <a:solidFill>
                  <a:srgbClr val="F3F3F3"/>
                </a:solidFill>
                <a:latin typeface="Aileron Heavy"/>
                <a:ea typeface="Aileron Heavy"/>
                <a:cs typeface="Aileron Heavy"/>
                <a:sym typeface="Aileron Heavy"/>
              </a:rPr>
              <a:t>Block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12033140" y="6334593"/>
            <a:ext cx="2703504" cy="78132"/>
          </a:xfrm>
          <a:custGeom>
            <a:avLst/>
            <a:gdLst/>
            <a:ahLst/>
            <a:cxnLst/>
            <a:rect r="r" b="b" t="t" l="l"/>
            <a:pathLst>
              <a:path h="78132" w="2703504">
                <a:moveTo>
                  <a:pt x="0" y="0"/>
                </a:moveTo>
                <a:lnTo>
                  <a:pt x="2703504" y="0"/>
                </a:lnTo>
                <a:lnTo>
                  <a:pt x="2703504" y="78131"/>
                </a:lnTo>
                <a:lnTo>
                  <a:pt x="0" y="78131"/>
                </a:lnTo>
                <a:lnTo>
                  <a:pt x="0" y="0"/>
                </a:lnTo>
                <a:close/>
              </a:path>
            </a:pathLst>
          </a:custGeom>
          <a:blipFill>
            <a:blip r:embed="rId2"/>
            <a:stretch>
              <a:fillRect l="-11601" t="-2182352" r="-11601" b="0"/>
            </a:stretch>
          </a:blipFill>
        </p:spPr>
      </p:sp>
      <p:sp>
        <p:nvSpPr>
          <p:cNvPr name="Freeform 3" id="3"/>
          <p:cNvSpPr/>
          <p:nvPr/>
        </p:nvSpPr>
        <p:spPr>
          <a:xfrm flipH="false" flipV="false" rot="0">
            <a:off x="1028700" y="6412724"/>
            <a:ext cx="2402463" cy="2627083"/>
          </a:xfrm>
          <a:custGeom>
            <a:avLst/>
            <a:gdLst/>
            <a:ahLst/>
            <a:cxnLst/>
            <a:rect r="r" b="b" t="t" l="l"/>
            <a:pathLst>
              <a:path h="2627083" w="2402463">
                <a:moveTo>
                  <a:pt x="0" y="0"/>
                </a:moveTo>
                <a:lnTo>
                  <a:pt x="2402463" y="0"/>
                </a:lnTo>
                <a:lnTo>
                  <a:pt x="2402463" y="2627084"/>
                </a:lnTo>
                <a:lnTo>
                  <a:pt x="0" y="2627084"/>
                </a:lnTo>
                <a:lnTo>
                  <a:pt x="0" y="0"/>
                </a:lnTo>
                <a:close/>
              </a:path>
            </a:pathLst>
          </a:custGeom>
          <a:blipFill>
            <a:blip r:embed="rId3"/>
            <a:stretch>
              <a:fillRect l="0" t="0" r="0" b="0"/>
            </a:stretch>
          </a:blipFill>
        </p:spPr>
      </p:sp>
      <p:sp>
        <p:nvSpPr>
          <p:cNvPr name="Freeform 4" id="4"/>
          <p:cNvSpPr/>
          <p:nvPr/>
        </p:nvSpPr>
        <p:spPr>
          <a:xfrm flipH="false" flipV="false" rot="0">
            <a:off x="5058681" y="2966357"/>
            <a:ext cx="8170637" cy="5407039"/>
          </a:xfrm>
          <a:custGeom>
            <a:avLst/>
            <a:gdLst/>
            <a:ahLst/>
            <a:cxnLst/>
            <a:rect r="r" b="b" t="t" l="l"/>
            <a:pathLst>
              <a:path h="5407039" w="8170637">
                <a:moveTo>
                  <a:pt x="0" y="0"/>
                </a:moveTo>
                <a:lnTo>
                  <a:pt x="8170638" y="0"/>
                </a:lnTo>
                <a:lnTo>
                  <a:pt x="8170638" y="5407040"/>
                </a:lnTo>
                <a:lnTo>
                  <a:pt x="0" y="5407040"/>
                </a:lnTo>
                <a:lnTo>
                  <a:pt x="0" y="0"/>
                </a:lnTo>
                <a:close/>
              </a:path>
            </a:pathLst>
          </a:custGeom>
          <a:blipFill>
            <a:blip r:embed="rId4"/>
            <a:stretch>
              <a:fillRect l="0" t="0" r="0" b="0"/>
            </a:stretch>
          </a:blipFill>
        </p:spPr>
      </p:sp>
      <p:sp>
        <p:nvSpPr>
          <p:cNvPr name="TextBox 5" id="5"/>
          <p:cNvSpPr txBox="true"/>
          <p:nvPr/>
        </p:nvSpPr>
        <p:spPr>
          <a:xfrm rot="0">
            <a:off x="3431163" y="1286084"/>
            <a:ext cx="10350203" cy="985266"/>
          </a:xfrm>
          <a:prstGeom prst="rect">
            <a:avLst/>
          </a:prstGeom>
        </p:spPr>
        <p:txBody>
          <a:bodyPr anchor="t" rtlCol="false" tIns="0" lIns="0" bIns="0" rIns="0">
            <a:spAutoFit/>
          </a:bodyPr>
          <a:lstStyle/>
          <a:p>
            <a:pPr algn="ctr">
              <a:lnSpc>
                <a:spcPts val="7871"/>
              </a:lnSpc>
              <a:spcBef>
                <a:spcPct val="0"/>
              </a:spcBef>
            </a:pPr>
            <a:r>
              <a:rPr lang="en-US" b="true" sz="6399">
                <a:solidFill>
                  <a:srgbClr val="000000"/>
                </a:solidFill>
                <a:latin typeface="Aileron Heavy"/>
                <a:ea typeface="Aileron Heavy"/>
                <a:cs typeface="Aileron Heavy"/>
                <a:sym typeface="Aileron Heavy"/>
              </a:rPr>
              <a:t>Arduino (Microcontroller)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571341" y="540437"/>
            <a:ext cx="5687959" cy="4603063"/>
          </a:xfrm>
          <a:custGeom>
            <a:avLst/>
            <a:gdLst/>
            <a:ahLst/>
            <a:cxnLst/>
            <a:rect r="r" b="b" t="t" l="l"/>
            <a:pathLst>
              <a:path h="4603063" w="5687959">
                <a:moveTo>
                  <a:pt x="0" y="0"/>
                </a:moveTo>
                <a:lnTo>
                  <a:pt x="5687959" y="0"/>
                </a:lnTo>
                <a:lnTo>
                  <a:pt x="5687959" y="4603063"/>
                </a:lnTo>
                <a:lnTo>
                  <a:pt x="0" y="4603063"/>
                </a:lnTo>
                <a:lnTo>
                  <a:pt x="0" y="0"/>
                </a:lnTo>
                <a:close/>
              </a:path>
            </a:pathLst>
          </a:custGeom>
          <a:blipFill>
            <a:blip r:embed="rId2"/>
            <a:stretch>
              <a:fillRect l="0" t="0" r="0" b="0"/>
            </a:stretch>
          </a:blipFill>
        </p:spPr>
      </p:sp>
      <p:sp>
        <p:nvSpPr>
          <p:cNvPr name="Freeform 3" id="3"/>
          <p:cNvSpPr/>
          <p:nvPr/>
        </p:nvSpPr>
        <p:spPr>
          <a:xfrm flipH="false" flipV="false" rot="0">
            <a:off x="2341306" y="3499882"/>
            <a:ext cx="13605387" cy="5289094"/>
          </a:xfrm>
          <a:custGeom>
            <a:avLst/>
            <a:gdLst/>
            <a:ahLst/>
            <a:cxnLst/>
            <a:rect r="r" b="b" t="t" l="l"/>
            <a:pathLst>
              <a:path h="5289094" w="13605387">
                <a:moveTo>
                  <a:pt x="0" y="0"/>
                </a:moveTo>
                <a:lnTo>
                  <a:pt x="13605388" y="0"/>
                </a:lnTo>
                <a:lnTo>
                  <a:pt x="13605388" y="5289095"/>
                </a:lnTo>
                <a:lnTo>
                  <a:pt x="0" y="5289095"/>
                </a:lnTo>
                <a:lnTo>
                  <a:pt x="0" y="0"/>
                </a:lnTo>
                <a:close/>
              </a:path>
            </a:pathLst>
          </a:custGeom>
          <a:blipFill>
            <a:blip r:embed="rId3"/>
            <a:stretch>
              <a:fillRect l="0" t="0" r="0" b="0"/>
            </a:stretch>
          </a:blipFill>
        </p:spPr>
      </p:sp>
      <p:sp>
        <p:nvSpPr>
          <p:cNvPr name="TextBox 4" id="4"/>
          <p:cNvSpPr txBox="true"/>
          <p:nvPr/>
        </p:nvSpPr>
        <p:spPr>
          <a:xfrm rot="0">
            <a:off x="2341306" y="1019175"/>
            <a:ext cx="13605387" cy="1864995"/>
          </a:xfrm>
          <a:prstGeom prst="rect">
            <a:avLst/>
          </a:prstGeom>
        </p:spPr>
        <p:txBody>
          <a:bodyPr anchor="t" rtlCol="false" tIns="0" lIns="0" bIns="0" rIns="0">
            <a:spAutoFit/>
          </a:bodyPr>
          <a:lstStyle/>
          <a:p>
            <a:pPr algn="just">
              <a:lnSpc>
                <a:spcPts val="3690"/>
              </a:lnSpc>
              <a:spcBef>
                <a:spcPct val="0"/>
              </a:spcBef>
            </a:pPr>
            <a:r>
              <a:rPr lang="en-US" b="true" sz="3000">
                <a:solidFill>
                  <a:srgbClr val="000000"/>
                </a:solidFill>
                <a:latin typeface="Aileron Heavy"/>
                <a:ea typeface="Aileron Heavy"/>
                <a:cs typeface="Aileron Heavy"/>
                <a:sym typeface="Aileron Heavy"/>
              </a:rPr>
              <a:t>16x2 LCD Display</a:t>
            </a:r>
          </a:p>
          <a:p>
            <a:pPr algn="just">
              <a:lnSpc>
                <a:spcPts val="3690"/>
              </a:lnSpc>
              <a:spcBef>
                <a:spcPct val="0"/>
              </a:spcBef>
            </a:pPr>
            <a:r>
              <a:rPr lang="en-US" b="true" sz="3000">
                <a:solidFill>
                  <a:srgbClr val="000000"/>
                </a:solidFill>
                <a:latin typeface="Aileron Heavy"/>
                <a:ea typeface="Aileron Heavy"/>
                <a:cs typeface="Aileron Heavy"/>
                <a:sym typeface="Aileron Heavy"/>
              </a:rPr>
              <a:t>A 16x2 LCD (Liquid Crystal Display) can display 16 characters per line and has 2 lines. It is commonly used in embedded systems to show output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TextBox 2" id="2"/>
          <p:cNvSpPr txBox="true"/>
          <p:nvPr/>
        </p:nvSpPr>
        <p:spPr>
          <a:xfrm rot="0">
            <a:off x="3106434" y="7777734"/>
            <a:ext cx="13805267" cy="1975866"/>
          </a:xfrm>
          <a:prstGeom prst="rect">
            <a:avLst/>
          </a:prstGeom>
        </p:spPr>
        <p:txBody>
          <a:bodyPr anchor="t" rtlCol="false" tIns="0" lIns="0" bIns="0" rIns="0">
            <a:spAutoFit/>
          </a:bodyPr>
          <a:lstStyle/>
          <a:p>
            <a:pPr algn="ctr">
              <a:lnSpc>
                <a:spcPts val="7872"/>
              </a:lnSpc>
              <a:spcBef>
                <a:spcPct val="0"/>
              </a:spcBef>
            </a:pPr>
            <a:r>
              <a:rPr lang="en-US" b="true" sz="6400">
                <a:solidFill>
                  <a:srgbClr val="000000"/>
                </a:solidFill>
                <a:latin typeface="Aileron Heavy"/>
                <a:ea typeface="Aileron Heavy"/>
                <a:cs typeface="Aileron Heavy"/>
                <a:sym typeface="Aileron Heavy"/>
              </a:rPr>
              <a:t>The Challenges of  Smart water tank Monitoring System </a:t>
            </a:r>
          </a:p>
        </p:txBody>
      </p:sp>
      <p:sp>
        <p:nvSpPr>
          <p:cNvPr name="Freeform 3" id="3"/>
          <p:cNvSpPr/>
          <p:nvPr/>
        </p:nvSpPr>
        <p:spPr>
          <a:xfrm flipH="false" flipV="false" rot="-1432890">
            <a:off x="12761964" y="3062605"/>
            <a:ext cx="849728" cy="742394"/>
          </a:xfrm>
          <a:custGeom>
            <a:avLst/>
            <a:gdLst/>
            <a:ahLst/>
            <a:cxnLst/>
            <a:rect r="r" b="b" t="t" l="l"/>
            <a:pathLst>
              <a:path h="742394" w="849728">
                <a:moveTo>
                  <a:pt x="0" y="0"/>
                </a:moveTo>
                <a:lnTo>
                  <a:pt x="849728" y="0"/>
                </a:lnTo>
                <a:lnTo>
                  <a:pt x="849728" y="742393"/>
                </a:lnTo>
                <a:lnTo>
                  <a:pt x="0" y="742393"/>
                </a:lnTo>
                <a:lnTo>
                  <a:pt x="0" y="0"/>
                </a:lnTo>
                <a:close/>
              </a:path>
            </a:pathLst>
          </a:custGeom>
          <a:blipFill>
            <a:blip r:embed="rId2"/>
            <a:stretch>
              <a:fillRect l="0" t="0" r="0" b="0"/>
            </a:stretch>
          </a:blipFill>
        </p:spPr>
      </p:sp>
      <p:sp>
        <p:nvSpPr>
          <p:cNvPr name="Freeform 4" id="4"/>
          <p:cNvSpPr/>
          <p:nvPr/>
        </p:nvSpPr>
        <p:spPr>
          <a:xfrm flipH="false" flipV="false" rot="2612243">
            <a:off x="4339117" y="4612096"/>
            <a:ext cx="1476586" cy="1064112"/>
          </a:xfrm>
          <a:custGeom>
            <a:avLst/>
            <a:gdLst/>
            <a:ahLst/>
            <a:cxnLst/>
            <a:rect r="r" b="b" t="t" l="l"/>
            <a:pathLst>
              <a:path h="1064112" w="1476586">
                <a:moveTo>
                  <a:pt x="0" y="0"/>
                </a:moveTo>
                <a:lnTo>
                  <a:pt x="1476585" y="0"/>
                </a:lnTo>
                <a:lnTo>
                  <a:pt x="1476585" y="1064112"/>
                </a:lnTo>
                <a:lnTo>
                  <a:pt x="0" y="1064112"/>
                </a:lnTo>
                <a:lnTo>
                  <a:pt x="0" y="0"/>
                </a:lnTo>
                <a:close/>
              </a:path>
            </a:pathLst>
          </a:custGeom>
          <a:blipFill>
            <a:blip r:embed="rId3"/>
            <a:stretch>
              <a:fillRect l="0" t="0" r="0" b="0"/>
            </a:stretch>
          </a:blipFill>
        </p:spPr>
      </p:sp>
      <p:sp>
        <p:nvSpPr>
          <p:cNvPr name="Freeform 5" id="5"/>
          <p:cNvSpPr/>
          <p:nvPr/>
        </p:nvSpPr>
        <p:spPr>
          <a:xfrm flipH="false" flipV="false" rot="0">
            <a:off x="5329618" y="1028700"/>
            <a:ext cx="7247704" cy="5833045"/>
          </a:xfrm>
          <a:custGeom>
            <a:avLst/>
            <a:gdLst/>
            <a:ahLst/>
            <a:cxnLst/>
            <a:rect r="r" b="b" t="t" l="l"/>
            <a:pathLst>
              <a:path h="5833045" w="7247704">
                <a:moveTo>
                  <a:pt x="0" y="0"/>
                </a:moveTo>
                <a:lnTo>
                  <a:pt x="7247705" y="0"/>
                </a:lnTo>
                <a:lnTo>
                  <a:pt x="7247705" y="5833045"/>
                </a:lnTo>
                <a:lnTo>
                  <a:pt x="0" y="5833045"/>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DAGhGinH7sg</dc:identifier>
  <dcterms:modified xsi:type="dcterms:W3CDTF">2011-08-01T06:04:30Z</dcterms:modified>
  <cp:revision>1</cp:revision>
  <dc:title>Smart water tank Monitoring System</dc:title>
</cp:coreProperties>
</file>