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9" r:id="rId3"/>
    <p:sldId id="257" r:id="rId4"/>
    <p:sldId id="258" r:id="rId5"/>
    <p:sldId id="260" r:id="rId6"/>
    <p:sldId id="261" r:id="rId7"/>
    <p:sldId id="262" r:id="rId8"/>
    <p:sldId id="263" r:id="rId9"/>
    <p:sldId id="264" r:id="rId10"/>
    <p:sldId id="266" r:id="rId11"/>
    <p:sldId id="267" r:id="rId12"/>
    <p:sldId id="268" r:id="rId13"/>
    <p:sldId id="279" r:id="rId14"/>
    <p:sldId id="274" r:id="rId15"/>
    <p:sldId id="276" r:id="rId16"/>
    <p:sldId id="269" r:id="rId17"/>
    <p:sldId id="271" r:id="rId18"/>
    <p:sldId id="280" r:id="rId19"/>
    <p:sldId id="277" r:id="rId20"/>
    <p:sldId id="278"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111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77193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56811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006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21770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33973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0555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853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064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69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590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50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3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229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3668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89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2505353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investopedia.com/terms/a/algorithm.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www.dummies.com/education/math/statistics/how-hypothesis-tests-are-used-in-statistic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35CD97A-7453-439F-B19D-203A0AC72F99}"/>
              </a:ext>
            </a:extLst>
          </p:cNvPr>
          <p:cNvPicPr>
            <a:picLocks noChangeAspect="1"/>
          </p:cNvPicPr>
          <p:nvPr/>
        </p:nvPicPr>
        <p:blipFill rotWithShape="1">
          <a:blip r:embed="rId2"/>
          <a:srcRect l="13734" r="7504" b="9091"/>
          <a:stretch/>
        </p:blipFill>
        <p:spPr>
          <a:xfrm>
            <a:off x="4217727" y="25394"/>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 xmlns:a16="http://schemas.microsoft.com/office/drawing/2014/main" id="{1E52A419-DAA4-4395-88B5-35C3BC0E44DE}"/>
              </a:ext>
            </a:extLst>
          </p:cNvPr>
          <p:cNvSpPr>
            <a:spLocks noGrp="1"/>
          </p:cNvSpPr>
          <p:nvPr>
            <p:ph type="ctrTitle"/>
          </p:nvPr>
        </p:nvSpPr>
        <p:spPr>
          <a:xfrm>
            <a:off x="551875" y="1156016"/>
            <a:ext cx="4088190" cy="2369093"/>
          </a:xfrm>
        </p:spPr>
        <p:txBody>
          <a:bodyPr>
            <a:normAutofit fontScale="90000"/>
          </a:bodyPr>
          <a:lstStyle/>
          <a:p>
            <a:r>
              <a:rPr lang="en-US" dirty="0">
                <a:solidFill>
                  <a:schemeClr val="tx1">
                    <a:lumMod val="75000"/>
                    <a:lumOff val="2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CUSTOMER CHURN PREDICTION</a:t>
            </a:r>
            <a:endParaRPr lang="en-IN" dirty="0">
              <a:solidFill>
                <a:schemeClr val="tx1">
                  <a:lumMod val="75000"/>
                  <a:lumOff val="2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 xmlns:a16="http://schemas.microsoft.com/office/drawing/2014/main" id="{D0D576AC-A3FB-49E9-A75A-5C70446E316E}"/>
              </a:ext>
            </a:extLst>
          </p:cNvPr>
          <p:cNvSpPr>
            <a:spLocks noGrp="1"/>
          </p:cNvSpPr>
          <p:nvPr>
            <p:ph type="subTitle" idx="1"/>
          </p:nvPr>
        </p:nvSpPr>
        <p:spPr>
          <a:xfrm>
            <a:off x="1309115" y="4185649"/>
            <a:ext cx="3758849" cy="1038284"/>
          </a:xfrm>
        </p:spPr>
        <p:txBody>
          <a:bodyPr>
            <a:normAutofit/>
          </a:bodyPr>
          <a:lstStyle/>
          <a:p>
            <a:r>
              <a:rPr lang="en-US" sz="1600" dirty="0">
                <a:solidFill>
                  <a:schemeClr val="accent2"/>
                </a:solidFill>
                <a:effectLst>
                  <a:outerShdw blurRad="38100" dist="38100" dir="2700000" algn="tl">
                    <a:srgbClr val="000000">
                      <a:alpha val="43137"/>
                    </a:srgbClr>
                  </a:outerShdw>
                </a:effectLst>
                <a:latin typeface="Papyrus" panose="03070502060502030205" pitchFamily="66" charset="0"/>
              </a:rPr>
              <a:t>BY</a:t>
            </a:r>
          </a:p>
          <a:p>
            <a:r>
              <a:rPr lang="en-US" sz="1600" dirty="0">
                <a:solidFill>
                  <a:schemeClr val="accent2"/>
                </a:solidFill>
                <a:effectLst>
                  <a:outerShdw blurRad="38100" dist="38100" dir="2700000" algn="tl">
                    <a:srgbClr val="000000">
                      <a:alpha val="43137"/>
                    </a:srgbClr>
                  </a:outerShdw>
                </a:effectLst>
                <a:latin typeface="Papyrus" panose="03070502060502030205" pitchFamily="66" charset="0"/>
              </a:rPr>
              <a:t>ANKIT </a:t>
            </a:r>
            <a:r>
              <a:rPr lang="en-US" sz="1600" dirty="0" smtClean="0">
                <a:solidFill>
                  <a:schemeClr val="accent2"/>
                </a:solidFill>
                <a:effectLst>
                  <a:outerShdw blurRad="38100" dist="38100" dir="2700000" algn="tl">
                    <a:srgbClr val="000000">
                      <a:alpha val="43137"/>
                    </a:srgbClr>
                  </a:outerShdw>
                </a:effectLst>
                <a:latin typeface="Papyrus" panose="03070502060502030205" pitchFamily="66" charset="0"/>
              </a:rPr>
              <a:t> NITESH</a:t>
            </a:r>
            <a:endParaRPr lang="en-IN" sz="1600" dirty="0">
              <a:solidFill>
                <a:schemeClr val="accent2"/>
              </a:solidFill>
              <a:effectLst>
                <a:outerShdw blurRad="38100" dist="38100" dir="2700000" algn="tl">
                  <a:srgbClr val="000000">
                    <a:alpha val="43137"/>
                  </a:srgbClr>
                </a:outerShdw>
              </a:effectLst>
              <a:latin typeface="Papyrus" panose="03070502060502030205" pitchFamily="66" charset="0"/>
            </a:endParaRPr>
          </a:p>
        </p:txBody>
      </p:sp>
      <p:cxnSp>
        <p:nvCxnSpPr>
          <p:cNvPr id="64" name="Straight Connector 29">
            <a:extLst>
              <a:ext uri="{FF2B5EF4-FFF2-40B4-BE49-F238E27FC236}">
                <a16:creationId xmlns="" xmlns:a16="http://schemas.microsoft.com/office/drawing/2014/main" id="{A57C1A16-B8AB-4D99-A195-A38F556A648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31">
            <a:extLst>
              <a:ext uri="{FF2B5EF4-FFF2-40B4-BE49-F238E27FC236}">
                <a16:creationId xmlns="" xmlns:a16="http://schemas.microsoft.com/office/drawing/2014/main" id="{F8A9B20B-D1DD-4573-B5EC-55802951923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 xmlns:a16="http://schemas.microsoft.com/office/drawing/2014/main" id="{66D61E08-70C3-48D8-BEA0-787111DC30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 xmlns:a16="http://schemas.microsoft.com/office/drawing/2014/main" id="{FC55298F-0AE5-478E-AD2B-03C2614C58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24">
            <a:extLst>
              <a:ext uri="{FF2B5EF4-FFF2-40B4-BE49-F238E27FC236}">
                <a16:creationId xmlns="" xmlns:a16="http://schemas.microsoft.com/office/drawing/2014/main" id="{C180E4EA-0B63-4779-A895-7E90E71088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 xmlns:a16="http://schemas.microsoft.com/office/drawing/2014/main" id="{CEE01D9D-3DE8-4EED-B0D3-8F3C79CC76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 xmlns:a16="http://schemas.microsoft.com/office/drawing/2014/main" id="{89AF5CE9-607F-43F4-8983-DCD6DA4051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 xmlns:a16="http://schemas.microsoft.com/office/drawing/2014/main" id="{6EEA2DBD-9E1E-4521-8C01-F32AD18A89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29">
            <a:extLst>
              <a:ext uri="{FF2B5EF4-FFF2-40B4-BE49-F238E27FC236}">
                <a16:creationId xmlns="" xmlns:a16="http://schemas.microsoft.com/office/drawing/2014/main" id="{15BBD2C1-BA9B-46A9-A27A-33498B1692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 xmlns:a16="http://schemas.microsoft.com/office/drawing/2014/main" id="{DB38CD1E-DAEE-44A9-926A-8E93C7070296}"/>
              </a:ext>
            </a:extLst>
          </p:cNvPr>
          <p:cNvSpPr/>
          <p:nvPr/>
        </p:nvSpPr>
        <p:spPr>
          <a:xfrm>
            <a:off x="5561034" y="485546"/>
            <a:ext cx="2671550" cy="2562454"/>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 xmlns:a16="http://schemas.microsoft.com/office/drawing/2014/main" id="{07555C4C-D8EE-4A84-814B-1FF3FBE2BDC8}"/>
              </a:ext>
            </a:extLst>
          </p:cNvPr>
          <p:cNvSpPr txBox="1"/>
          <p:nvPr/>
        </p:nvSpPr>
        <p:spPr>
          <a:xfrm>
            <a:off x="125671" y="6209127"/>
            <a:ext cx="4763558" cy="523220"/>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latin typeface="Monotype Corsiva" panose="03010101010201010101" pitchFamily="66" charset="0"/>
              </a:rPr>
              <a:t>Data- Science &amp; Analytics</a:t>
            </a:r>
            <a:endParaRPr lang="en-IN" sz="2800" dirty="0">
              <a:effectLst>
                <a:outerShdw blurRad="38100" dist="38100" dir="2700000" algn="tl">
                  <a:srgbClr val="000000">
                    <a:alpha val="43137"/>
                  </a:srgbClr>
                </a:outerShdw>
              </a:effectLst>
              <a:latin typeface="Monotype Corsiva" panose="03010101010201010101" pitchFamily="66" charset="0"/>
            </a:endParaRPr>
          </a:p>
        </p:txBody>
      </p:sp>
    </p:spTree>
    <p:extLst>
      <p:ext uri="{BB962C8B-B14F-4D97-AF65-F5344CB8AC3E}">
        <p14:creationId xmlns:p14="http://schemas.microsoft.com/office/powerpoint/2010/main" val="2904409268"/>
      </p:ext>
    </p:extLst>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C3529DD-120B-44F1-AAA4-A4E99FA20C98}"/>
              </a:ext>
            </a:extLst>
          </p:cNvPr>
          <p:cNvSpPr txBox="1"/>
          <p:nvPr/>
        </p:nvSpPr>
        <p:spPr>
          <a:xfrm>
            <a:off x="1172817" y="739834"/>
            <a:ext cx="404854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effectLst>
                  <a:outerShdw blurRad="38100" dist="38100" dir="2700000" algn="tl">
                    <a:srgbClr val="000000">
                      <a:alpha val="43137"/>
                    </a:srgbClr>
                  </a:outerShdw>
                </a:effectLst>
              </a:rPr>
              <a:t>Data merging</a:t>
            </a:r>
            <a:endParaRPr lang="en-IN" sz="4000" dirty="0">
              <a:effectLst>
                <a:outerShdw blurRad="38100" dist="38100" dir="2700000" algn="tl">
                  <a:srgbClr val="000000">
                    <a:alpha val="43137"/>
                  </a:srgbClr>
                </a:outerShdw>
              </a:effectLst>
            </a:endParaRPr>
          </a:p>
        </p:txBody>
      </p:sp>
      <p:sp>
        <p:nvSpPr>
          <p:cNvPr id="3" name="TextBox 2">
            <a:extLst>
              <a:ext uri="{FF2B5EF4-FFF2-40B4-BE49-F238E27FC236}">
                <a16:creationId xmlns="" xmlns:a16="http://schemas.microsoft.com/office/drawing/2014/main" id="{76ECB29E-6C4E-471E-B882-8AA1E4F67781}"/>
              </a:ext>
            </a:extLst>
          </p:cNvPr>
          <p:cNvSpPr txBox="1"/>
          <p:nvPr/>
        </p:nvSpPr>
        <p:spPr>
          <a:xfrm>
            <a:off x="1590261" y="1716157"/>
            <a:ext cx="6983896" cy="1703480"/>
          </a:xfrm>
          <a:prstGeom prst="rect">
            <a:avLst/>
          </a:prstGeom>
          <a:noFill/>
        </p:spPr>
        <p:txBody>
          <a:bodyPr wrap="square" rtlCol="0">
            <a:spAutoFit/>
          </a:bodyPr>
          <a:lstStyle/>
          <a:p>
            <a:pPr>
              <a:lnSpc>
                <a:spcPct val="150000"/>
              </a:lnSpc>
            </a:pPr>
            <a:r>
              <a:rPr lang="en-IN" dirty="0"/>
              <a:t>Data merging is the process of combining two or more data sets into a single data set. Most often, this process is necessary when you have raw data stored in multiple files, worksheets, or data tables, that you want to </a:t>
            </a:r>
            <a:r>
              <a:rPr lang="en-IN" dirty="0" err="1"/>
              <a:t>analyze</a:t>
            </a:r>
            <a:r>
              <a:rPr lang="en-IN" dirty="0"/>
              <a:t> all in one go.</a:t>
            </a:r>
          </a:p>
        </p:txBody>
      </p:sp>
      <p:pic>
        <p:nvPicPr>
          <p:cNvPr id="4" name="Picture 3">
            <a:extLst>
              <a:ext uri="{FF2B5EF4-FFF2-40B4-BE49-F238E27FC236}">
                <a16:creationId xmlns="" xmlns:a16="http://schemas.microsoft.com/office/drawing/2014/main" id="{A0EC9A35-E277-4D09-935D-0264558980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86812" y="3438364"/>
            <a:ext cx="5237714" cy="2996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1644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CEE0237-ECDD-405A-AC1D-7E58B88DAFB6}"/>
              </a:ext>
            </a:extLst>
          </p:cNvPr>
          <p:cNvSpPr txBox="1"/>
          <p:nvPr/>
        </p:nvSpPr>
        <p:spPr>
          <a:xfrm>
            <a:off x="1391477" y="851455"/>
            <a:ext cx="7023653" cy="707886"/>
          </a:xfrm>
          <a:prstGeom prst="rect">
            <a:avLst/>
          </a:prstGeom>
          <a:noFill/>
        </p:spPr>
        <p:txBody>
          <a:bodyPr wrap="square" rtlCol="0">
            <a:spAutoFit/>
          </a:bodyPr>
          <a:lstStyle/>
          <a:p>
            <a:pPr marL="571500" indent="-571500">
              <a:buFont typeface="Wingdings" panose="05000000000000000000" pitchFamily="2" charset="2"/>
              <a:buChar char="q"/>
            </a:pPr>
            <a:r>
              <a:rPr lang="en-US" sz="4000" dirty="0">
                <a:latin typeface="Georgia" panose="02040502050405020303" pitchFamily="18" charset="0"/>
                <a:ea typeface="Source Sans Pro Semibold" panose="020B0603030403020204" pitchFamily="34" charset="0"/>
                <a:cs typeface="Open Sans" panose="020B0606030504020204" pitchFamily="34" charset="0"/>
              </a:rPr>
              <a:t>Data Preprocessing</a:t>
            </a:r>
            <a:endParaRPr lang="en-IN" sz="4000" dirty="0">
              <a:latin typeface="Georgia" panose="02040502050405020303" pitchFamily="18" charset="0"/>
              <a:ea typeface="Source Sans Pro Semibold" panose="020B0603030403020204" pitchFamily="34" charset="0"/>
              <a:cs typeface="Open Sans" panose="020B0606030504020204" pitchFamily="34" charset="0"/>
            </a:endParaRPr>
          </a:p>
        </p:txBody>
      </p:sp>
      <p:sp>
        <p:nvSpPr>
          <p:cNvPr id="3" name="TextBox 2">
            <a:extLst>
              <a:ext uri="{FF2B5EF4-FFF2-40B4-BE49-F238E27FC236}">
                <a16:creationId xmlns="" xmlns:a16="http://schemas.microsoft.com/office/drawing/2014/main" id="{BA42C145-9168-43D1-8817-B14AB8C61AE4}"/>
              </a:ext>
            </a:extLst>
          </p:cNvPr>
          <p:cNvSpPr txBox="1"/>
          <p:nvPr/>
        </p:nvSpPr>
        <p:spPr>
          <a:xfrm>
            <a:off x="1802296" y="1725088"/>
            <a:ext cx="7540487" cy="1569660"/>
          </a:xfrm>
          <a:prstGeom prst="rect">
            <a:avLst/>
          </a:prstGeom>
          <a:noFill/>
        </p:spPr>
        <p:txBody>
          <a:bodyPr wrap="square" rtlCol="0">
            <a:spAutoFit/>
          </a:bodyPr>
          <a:lstStyle/>
          <a:p>
            <a:pPr marL="285750" indent="-285750" algn="just">
              <a:buFont typeface="Wingdings" panose="05000000000000000000" pitchFamily="2" charset="2"/>
              <a:buChar char="v"/>
            </a:pPr>
            <a:r>
              <a:rPr lang="en-IN" sz="2400" dirty="0">
                <a:latin typeface="Gabriola" panose="04040605051002020D02" pitchFamily="82" charset="0"/>
                <a:ea typeface="DejaVu Sans" panose="020B0603030804020204" pitchFamily="34" charset="0"/>
                <a:cs typeface="Calibri" panose="020F0502020204030204" pitchFamily="34" charset="0"/>
              </a:rPr>
              <a:t>Data pre-processing is a data mining technique which is used to transform the raw data in a useful and efficient format. The phrase "garbage in, garbage out" is particularly applicable to data mining and machine learning projects. </a:t>
            </a:r>
          </a:p>
        </p:txBody>
      </p:sp>
      <p:sp>
        <p:nvSpPr>
          <p:cNvPr id="4" name="TextBox 3">
            <a:extLst>
              <a:ext uri="{FF2B5EF4-FFF2-40B4-BE49-F238E27FC236}">
                <a16:creationId xmlns="" xmlns:a16="http://schemas.microsoft.com/office/drawing/2014/main" id="{AC4C44F1-E6AA-4D4D-BD91-BE38659DE0BB}"/>
              </a:ext>
            </a:extLst>
          </p:cNvPr>
          <p:cNvSpPr txBox="1"/>
          <p:nvPr/>
        </p:nvSpPr>
        <p:spPr>
          <a:xfrm>
            <a:off x="1948070" y="3563253"/>
            <a:ext cx="6705600" cy="267765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Gabriola" panose="04040605051002020D02" pitchFamily="82" charset="0"/>
                <a:cs typeface="Calibri" panose="020F0502020204030204" pitchFamily="34" charset="0"/>
              </a:rPr>
              <a:t>We fill null values by:- </a:t>
            </a:r>
          </a:p>
          <a:p>
            <a:endParaRPr lang="en-US" sz="2400" dirty="0">
              <a:latin typeface="Gabriola" panose="04040605051002020D02" pitchFamily="82" charset="0"/>
              <a:cs typeface="Calibri" panose="020F0502020204030204" pitchFamily="34" charset="0"/>
            </a:endParaRPr>
          </a:p>
          <a:p>
            <a:pPr marL="400050" indent="-400050">
              <a:buFont typeface="+mj-lt"/>
              <a:buAutoNum type="romanLcPeriod"/>
            </a:pPr>
            <a:r>
              <a:rPr lang="en-US" sz="2400" dirty="0">
                <a:latin typeface="Gabriola" panose="04040605051002020D02" pitchFamily="82" charset="0"/>
                <a:cs typeface="Calibri" panose="020F0502020204030204" pitchFamily="34" charset="0"/>
              </a:rPr>
              <a:t>Mean</a:t>
            </a:r>
          </a:p>
          <a:p>
            <a:pPr marL="400050" indent="-400050">
              <a:buFont typeface="+mj-lt"/>
              <a:buAutoNum type="romanLcPeriod"/>
            </a:pPr>
            <a:r>
              <a:rPr lang="en-US" sz="2400" dirty="0">
                <a:latin typeface="Gabriola" panose="04040605051002020D02" pitchFamily="82" charset="0"/>
                <a:cs typeface="Calibri" panose="020F0502020204030204" pitchFamily="34" charset="0"/>
              </a:rPr>
              <a:t>Median</a:t>
            </a:r>
          </a:p>
          <a:p>
            <a:pPr marL="400050" indent="-400050">
              <a:buFont typeface="+mj-lt"/>
              <a:buAutoNum type="romanLcPeriod"/>
            </a:pPr>
            <a:r>
              <a:rPr lang="en-US" sz="2400" dirty="0">
                <a:latin typeface="Gabriola" panose="04040605051002020D02" pitchFamily="82" charset="0"/>
                <a:cs typeface="Calibri" panose="020F0502020204030204" pitchFamily="34" charset="0"/>
              </a:rPr>
              <a:t>Mode</a:t>
            </a:r>
          </a:p>
          <a:p>
            <a:endParaRPr lang="en-US" sz="2400" dirty="0">
              <a:latin typeface="Gabriola" panose="04040605051002020D02" pitchFamily="82" charset="0"/>
              <a:cs typeface="Calibri" panose="020F0502020204030204" pitchFamily="34" charset="0"/>
            </a:endParaRPr>
          </a:p>
          <a:p>
            <a:r>
              <a:rPr lang="en-US" sz="2400" dirty="0">
                <a:latin typeface="Gabriola" panose="04040605051002020D02" pitchFamily="82" charset="0"/>
                <a:cs typeface="Calibri" panose="020F0502020204030204" pitchFamily="34" charset="0"/>
              </a:rPr>
              <a:t>And  doing treatment using Standardization and normalization</a:t>
            </a:r>
            <a:r>
              <a:rPr lang="en-US" dirty="0">
                <a:latin typeface="Gabriola" panose="04040605051002020D02" pitchFamily="82" charset="0"/>
                <a:cs typeface="Calibri" panose="020F0502020204030204" pitchFamily="34" charset="0"/>
              </a:rPr>
              <a:t>.</a:t>
            </a:r>
            <a:endParaRPr lang="en-IN" dirty="0">
              <a:latin typeface="Gabriola" panose="04040605051002020D02" pitchFamily="82" charset="0"/>
              <a:cs typeface="Calibri" panose="020F0502020204030204" pitchFamily="34" charset="0"/>
            </a:endParaRPr>
          </a:p>
        </p:txBody>
      </p:sp>
      <p:pic>
        <p:nvPicPr>
          <p:cNvPr id="6" name="Picture 5">
            <a:extLst>
              <a:ext uri="{FF2B5EF4-FFF2-40B4-BE49-F238E27FC236}">
                <a16:creationId xmlns="" xmlns:a16="http://schemas.microsoft.com/office/drawing/2014/main" id="{A07E6B72-88B1-4B73-8EE2-791257CEC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539" y="3157293"/>
            <a:ext cx="1872495" cy="2249594"/>
          </a:xfrm>
          <a:prstGeom prst="rect">
            <a:avLst/>
          </a:prstGeom>
        </p:spPr>
      </p:pic>
    </p:spTree>
    <p:extLst>
      <p:ext uri="{BB962C8B-B14F-4D97-AF65-F5344CB8AC3E}">
        <p14:creationId xmlns:p14="http://schemas.microsoft.com/office/powerpoint/2010/main" val="4203643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6FDD1C2-B73E-413F-B8BE-55BA92A2BEBB}"/>
              </a:ext>
            </a:extLst>
          </p:cNvPr>
          <p:cNvSpPr txBox="1"/>
          <p:nvPr/>
        </p:nvSpPr>
        <p:spPr>
          <a:xfrm>
            <a:off x="649357" y="0"/>
            <a:ext cx="6016488" cy="1569660"/>
          </a:xfrm>
          <a:prstGeom prst="rect">
            <a:avLst/>
          </a:prstGeom>
          <a:noFill/>
        </p:spPr>
        <p:txBody>
          <a:bodyPr wrap="square" rtlCol="0">
            <a:spAutoFit/>
          </a:bodyPr>
          <a:lstStyle/>
          <a:p>
            <a:r>
              <a:rPr lang="en-US" sz="4800" dirty="0">
                <a:latin typeface="Caladea" panose="02040503050406030204" pitchFamily="18" charset="0"/>
              </a:rPr>
              <a:t>  </a:t>
            </a:r>
          </a:p>
          <a:p>
            <a:r>
              <a:rPr lang="en-US" sz="4800" dirty="0">
                <a:latin typeface="Caladea" panose="02040503050406030204" pitchFamily="18" charset="0"/>
              </a:rPr>
              <a:t>    </a:t>
            </a:r>
            <a:r>
              <a:rPr lang="en-US" sz="4800" dirty="0">
                <a:effectLst>
                  <a:outerShdw blurRad="38100" dist="38100" dir="2700000" algn="tl">
                    <a:srgbClr val="000000">
                      <a:alpha val="43137"/>
                    </a:srgbClr>
                  </a:outerShdw>
                </a:effectLst>
                <a:latin typeface="Caladea" panose="02040503050406030204" pitchFamily="18" charset="0"/>
              </a:rPr>
              <a:t>Data Analytics</a:t>
            </a:r>
            <a:endParaRPr lang="en-IN" sz="4800" dirty="0">
              <a:effectLst>
                <a:outerShdw blurRad="38100" dist="38100" dir="2700000" algn="tl">
                  <a:srgbClr val="000000">
                    <a:alpha val="43137"/>
                  </a:srgbClr>
                </a:outerShdw>
              </a:effectLst>
              <a:latin typeface="Caladea" panose="02040503050406030204" pitchFamily="18" charset="0"/>
            </a:endParaRPr>
          </a:p>
        </p:txBody>
      </p:sp>
      <p:sp>
        <p:nvSpPr>
          <p:cNvPr id="5" name="TextBox 4">
            <a:extLst>
              <a:ext uri="{FF2B5EF4-FFF2-40B4-BE49-F238E27FC236}">
                <a16:creationId xmlns="" xmlns:a16="http://schemas.microsoft.com/office/drawing/2014/main" id="{C7F44D01-DE46-4C7F-AC9F-88C2BD4E29D4}"/>
              </a:ext>
            </a:extLst>
          </p:cNvPr>
          <p:cNvSpPr txBox="1"/>
          <p:nvPr/>
        </p:nvSpPr>
        <p:spPr>
          <a:xfrm>
            <a:off x="1179442" y="1997766"/>
            <a:ext cx="7991062" cy="2672976"/>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Gabriola" panose="04040605051002020D02" pitchFamily="82" charset="0"/>
              </a:rPr>
              <a:t>Data analytics is the science of analysing raw data in order to make conclusions about that information. Many of the techniques and processes of data analytics have been automated into mechanical processes and </a:t>
            </a:r>
            <a:r>
              <a:rPr lang="en-IN" sz="2400" u="sng" dirty="0">
                <a:latin typeface="Gabriola" panose="04040605051002020D02" pitchFamily="82" charset="0"/>
                <a:hlinkClick r:id="rId2"/>
              </a:rPr>
              <a:t>algorithms</a:t>
            </a:r>
            <a:r>
              <a:rPr lang="en-IN" sz="2400" dirty="0">
                <a:latin typeface="Gabriola" panose="04040605051002020D02" pitchFamily="82" charset="0"/>
              </a:rPr>
              <a:t> that work over raw data for human consumption. </a:t>
            </a:r>
          </a:p>
          <a:p>
            <a:pPr marL="285750" indent="-285750" algn="just">
              <a:buFont typeface="Arial" panose="020B0604020202020204" pitchFamily="34" charset="0"/>
              <a:buChar char="•"/>
            </a:pPr>
            <a:endParaRPr lang="en-IN" sz="2400" dirty="0">
              <a:latin typeface="Gabriola" panose="04040605051002020D02" pitchFamily="82" charset="0"/>
            </a:endParaRPr>
          </a:p>
          <a:p>
            <a:pPr marL="285750" indent="-285750" algn="just">
              <a:buFont typeface="Arial" panose="020B0604020202020204" pitchFamily="34" charset="0"/>
              <a:buChar char="•"/>
            </a:pPr>
            <a:r>
              <a:rPr lang="en-IN" sz="2400" dirty="0">
                <a:latin typeface="Gabriola" panose="04040605051002020D02" pitchFamily="82" charset="0"/>
              </a:rPr>
              <a:t>We will use </a:t>
            </a:r>
            <a:r>
              <a:rPr lang="en-IN" sz="2400" dirty="0" err="1">
                <a:latin typeface="Gabriola" panose="04040605051002020D02" pitchFamily="82" charset="0"/>
              </a:rPr>
              <a:t>pairplot</a:t>
            </a:r>
            <a:r>
              <a:rPr lang="en-IN" sz="2400" dirty="0">
                <a:latin typeface="Gabriola" panose="04040605051002020D02" pitchFamily="82" charset="0"/>
              </a:rPr>
              <a:t>, </a:t>
            </a:r>
            <a:r>
              <a:rPr lang="en-IN" sz="2400" dirty="0" err="1">
                <a:latin typeface="Gabriola" panose="04040605051002020D02" pitchFamily="82" charset="0"/>
              </a:rPr>
              <a:t>countplot,box</a:t>
            </a:r>
            <a:r>
              <a:rPr lang="en-IN" sz="2400" dirty="0">
                <a:latin typeface="Gabriola" panose="04040605051002020D02" pitchFamily="82" charset="0"/>
              </a:rPr>
              <a:t> plot pie chart, heatmap for analysis </a:t>
            </a:r>
          </a:p>
          <a:p>
            <a:pPr>
              <a:lnSpc>
                <a:spcPct val="150000"/>
              </a:lnSpc>
            </a:pPr>
            <a:endParaRPr lang="en-IN" dirty="0"/>
          </a:p>
        </p:txBody>
      </p:sp>
      <p:pic>
        <p:nvPicPr>
          <p:cNvPr id="4" name="Picture 3">
            <a:extLst>
              <a:ext uri="{FF2B5EF4-FFF2-40B4-BE49-F238E27FC236}">
                <a16:creationId xmlns="" xmlns:a16="http://schemas.microsoft.com/office/drawing/2014/main" id="{0B11D1FF-6ABB-451E-97C5-CE7A80178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975" y="4670742"/>
            <a:ext cx="4250870" cy="2034604"/>
          </a:xfrm>
          <a:prstGeom prst="rect">
            <a:avLst/>
          </a:prstGeom>
          <a:ln>
            <a:noFill/>
          </a:ln>
          <a:effectLst>
            <a:softEdge rad="112500"/>
          </a:effectLst>
        </p:spPr>
      </p:pic>
    </p:spTree>
    <p:extLst>
      <p:ext uri="{BB962C8B-B14F-4D97-AF65-F5344CB8AC3E}">
        <p14:creationId xmlns:p14="http://schemas.microsoft.com/office/powerpoint/2010/main" val="2208073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F603602-2C22-41B9-8243-A8275C3DB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2276834"/>
            <a:ext cx="4664765" cy="3117716"/>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 xmlns:a16="http://schemas.microsoft.com/office/drawing/2014/main" id="{BE2FC5C7-1C70-4CE9-967C-31144821E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227" y="1905392"/>
            <a:ext cx="3711237" cy="335572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 xmlns:a16="http://schemas.microsoft.com/office/drawing/2014/main" id="{17A333CA-8D1C-47C5-B653-F71686D770FC}"/>
              </a:ext>
            </a:extLst>
          </p:cNvPr>
          <p:cNvSpPr txBox="1"/>
          <p:nvPr/>
        </p:nvSpPr>
        <p:spPr>
          <a:xfrm>
            <a:off x="901146" y="450574"/>
            <a:ext cx="6573079"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dirty="0"/>
              <a:t>Different Tools for </a:t>
            </a:r>
            <a:r>
              <a:rPr lang="en-US" sz="3200" dirty="0" err="1"/>
              <a:t>Analysing</a:t>
            </a:r>
            <a:r>
              <a:rPr lang="en-US" sz="3200" dirty="0"/>
              <a:t> Dataset</a:t>
            </a:r>
            <a:endParaRPr lang="en-IN" sz="3200" dirty="0"/>
          </a:p>
        </p:txBody>
      </p:sp>
      <p:sp>
        <p:nvSpPr>
          <p:cNvPr id="5" name="TextBox 4">
            <a:extLst>
              <a:ext uri="{FF2B5EF4-FFF2-40B4-BE49-F238E27FC236}">
                <a16:creationId xmlns="" xmlns:a16="http://schemas.microsoft.com/office/drawing/2014/main" id="{37ECE032-B4F1-46CB-9C87-52633F593C14}"/>
              </a:ext>
            </a:extLst>
          </p:cNvPr>
          <p:cNvSpPr txBox="1"/>
          <p:nvPr/>
        </p:nvSpPr>
        <p:spPr>
          <a:xfrm>
            <a:off x="1881808" y="5500568"/>
            <a:ext cx="2849217" cy="369332"/>
          </a:xfrm>
          <a:prstGeom prst="rect">
            <a:avLst/>
          </a:prstGeom>
          <a:noFill/>
        </p:spPr>
        <p:txBody>
          <a:bodyPr wrap="square" rtlCol="0">
            <a:spAutoFit/>
          </a:bodyPr>
          <a:lstStyle/>
          <a:p>
            <a:r>
              <a:rPr lang="en-US" b="1" dirty="0">
                <a:latin typeface="Century" panose="02040604050505020304" pitchFamily="18" charset="0"/>
              </a:rPr>
              <a:t>(a) Churn Vs Not Churn</a:t>
            </a:r>
            <a:endParaRPr lang="en-IN" b="1" dirty="0">
              <a:latin typeface="Century" panose="02040604050505020304" pitchFamily="18" charset="0"/>
            </a:endParaRPr>
          </a:p>
        </p:txBody>
      </p:sp>
      <p:sp>
        <p:nvSpPr>
          <p:cNvPr id="6" name="TextBox 5">
            <a:extLst>
              <a:ext uri="{FF2B5EF4-FFF2-40B4-BE49-F238E27FC236}">
                <a16:creationId xmlns="" xmlns:a16="http://schemas.microsoft.com/office/drawing/2014/main" id="{D7BEDD41-25DD-4491-B7C2-4CF14A2D331E}"/>
              </a:ext>
            </a:extLst>
          </p:cNvPr>
          <p:cNvSpPr txBox="1"/>
          <p:nvPr/>
        </p:nvSpPr>
        <p:spPr>
          <a:xfrm>
            <a:off x="7103164" y="5500568"/>
            <a:ext cx="1722784" cy="369332"/>
          </a:xfrm>
          <a:prstGeom prst="rect">
            <a:avLst/>
          </a:prstGeom>
          <a:noFill/>
        </p:spPr>
        <p:txBody>
          <a:bodyPr wrap="square" rtlCol="0">
            <a:spAutoFit/>
          </a:bodyPr>
          <a:lstStyle/>
          <a:p>
            <a:r>
              <a:rPr lang="en-US" dirty="0"/>
              <a:t>(b)Pie - Chart</a:t>
            </a:r>
            <a:endParaRPr lang="en-IN" dirty="0"/>
          </a:p>
        </p:txBody>
      </p:sp>
    </p:spTree>
    <p:extLst>
      <p:ext uri="{BB962C8B-B14F-4D97-AF65-F5344CB8AC3E}">
        <p14:creationId xmlns:p14="http://schemas.microsoft.com/office/powerpoint/2010/main" val="6746329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1967489-69D3-42D9-AEB9-C53334CA2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85" y="352634"/>
            <a:ext cx="5017643" cy="332815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D6530122-066E-4143-A3A2-4978FD5CF0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85" y="3955774"/>
            <a:ext cx="5493026" cy="2746513"/>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 xmlns:a16="http://schemas.microsoft.com/office/drawing/2014/main" id="{D4EE2CB7-0E1F-4FD3-A868-49FBAAB93477}"/>
              </a:ext>
            </a:extLst>
          </p:cNvPr>
          <p:cNvSpPr txBox="1"/>
          <p:nvPr/>
        </p:nvSpPr>
        <p:spPr>
          <a:xfrm>
            <a:off x="6865400" y="1818795"/>
            <a:ext cx="2132826" cy="369332"/>
          </a:xfrm>
          <a:prstGeom prst="rect">
            <a:avLst/>
          </a:prstGeom>
          <a:noFill/>
        </p:spPr>
        <p:txBody>
          <a:bodyPr wrap="square" rtlCol="0">
            <a:spAutoFit/>
          </a:bodyPr>
          <a:lstStyle/>
          <a:p>
            <a:r>
              <a:rPr lang="en-US" dirty="0"/>
              <a:t>(</a:t>
            </a:r>
            <a:r>
              <a:rPr lang="en-US" dirty="0">
                <a:effectLst>
                  <a:outerShdw blurRad="38100" dist="38100" dir="2700000" algn="tl">
                    <a:srgbClr val="000000">
                      <a:alpha val="43137"/>
                    </a:srgbClr>
                  </a:outerShdw>
                </a:effectLst>
              </a:rPr>
              <a:t>c)</a:t>
            </a:r>
            <a:r>
              <a:rPr lang="en-US" dirty="0" err="1">
                <a:effectLst>
                  <a:outerShdw blurRad="38100" dist="38100" dir="2700000" algn="tl">
                    <a:srgbClr val="000000">
                      <a:alpha val="43137"/>
                    </a:srgbClr>
                  </a:outerShdw>
                </a:effectLst>
              </a:rPr>
              <a:t>Countplot</a:t>
            </a:r>
            <a:endParaRPr lang="en-IN" dirty="0">
              <a:effectLst>
                <a:outerShdw blurRad="38100" dist="38100" dir="2700000" algn="tl">
                  <a:srgbClr val="000000">
                    <a:alpha val="43137"/>
                  </a:srgbClr>
                </a:outerShdw>
              </a:effectLst>
            </a:endParaRPr>
          </a:p>
        </p:txBody>
      </p:sp>
      <p:sp>
        <p:nvSpPr>
          <p:cNvPr id="8" name="TextBox 7">
            <a:extLst>
              <a:ext uri="{FF2B5EF4-FFF2-40B4-BE49-F238E27FC236}">
                <a16:creationId xmlns="" xmlns:a16="http://schemas.microsoft.com/office/drawing/2014/main" id="{0CB72C81-F04E-4F94-9592-39BC9A4D4235}"/>
              </a:ext>
            </a:extLst>
          </p:cNvPr>
          <p:cNvSpPr txBox="1"/>
          <p:nvPr/>
        </p:nvSpPr>
        <p:spPr>
          <a:xfrm>
            <a:off x="7017413" y="4842152"/>
            <a:ext cx="1828800" cy="369332"/>
          </a:xfrm>
          <a:prstGeom prst="rect">
            <a:avLst/>
          </a:prstGeom>
          <a:noFill/>
        </p:spPr>
        <p:txBody>
          <a:bodyPr wrap="square" rtlCol="0">
            <a:spAutoFit/>
          </a:bodyPr>
          <a:lstStyle/>
          <a:p>
            <a:r>
              <a:rPr lang="en-US" dirty="0"/>
              <a:t>(</a:t>
            </a:r>
            <a:r>
              <a:rPr lang="en-US" dirty="0">
                <a:effectLst>
                  <a:outerShdw blurRad="38100" dist="38100" dir="2700000" algn="tl">
                    <a:srgbClr val="000000">
                      <a:alpha val="43137"/>
                    </a:srgbClr>
                  </a:outerShdw>
                </a:effectLst>
              </a:rPr>
              <a:t>d) Boxplot</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5010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A039908-D2BE-4221-BAB7-31B1DAE68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28" y="371059"/>
            <a:ext cx="5695124" cy="5168247"/>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 xmlns:a16="http://schemas.microsoft.com/office/drawing/2014/main" id="{B6C01899-FADF-44A5-9111-2A9D6633CF19}"/>
              </a:ext>
            </a:extLst>
          </p:cNvPr>
          <p:cNvSpPr txBox="1"/>
          <p:nvPr/>
        </p:nvSpPr>
        <p:spPr>
          <a:xfrm>
            <a:off x="3975652" y="5738138"/>
            <a:ext cx="2120348" cy="369332"/>
          </a:xfrm>
          <a:prstGeom prst="rect">
            <a:avLst/>
          </a:prstGeom>
          <a:noFill/>
        </p:spPr>
        <p:txBody>
          <a:bodyPr wrap="square" rtlCol="0">
            <a:spAutoFit/>
          </a:bodyPr>
          <a:lstStyle/>
          <a:p>
            <a:r>
              <a:rPr lang="en-US" dirty="0"/>
              <a:t>(e) </a:t>
            </a:r>
            <a:r>
              <a:rPr lang="en-US" dirty="0" err="1"/>
              <a:t>Pairplot</a:t>
            </a:r>
            <a:endParaRPr lang="en-IN" dirty="0"/>
          </a:p>
        </p:txBody>
      </p:sp>
    </p:spTree>
    <p:extLst>
      <p:ext uri="{BB962C8B-B14F-4D97-AF65-F5344CB8AC3E}">
        <p14:creationId xmlns:p14="http://schemas.microsoft.com/office/powerpoint/2010/main" val="918568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50D88E5-8ED7-4976-83BE-E925200DD22A}"/>
              </a:ext>
            </a:extLst>
          </p:cNvPr>
          <p:cNvSpPr txBox="1"/>
          <p:nvPr/>
        </p:nvSpPr>
        <p:spPr>
          <a:xfrm>
            <a:off x="675860" y="364435"/>
            <a:ext cx="2570923" cy="707886"/>
          </a:xfrm>
          <a:prstGeom prst="rect">
            <a:avLst/>
          </a:prstGeom>
          <a:noFill/>
        </p:spPr>
        <p:txBody>
          <a:bodyPr wrap="square" rtlCol="0">
            <a:spAutoFit/>
          </a:bodyPr>
          <a:lstStyle/>
          <a:p>
            <a:r>
              <a:rPr lang="en-US" sz="4000" dirty="0"/>
              <a:t>Modelling</a:t>
            </a:r>
            <a:endParaRPr lang="en-IN" sz="4000" dirty="0"/>
          </a:p>
        </p:txBody>
      </p:sp>
      <p:sp>
        <p:nvSpPr>
          <p:cNvPr id="4" name="TextBox 3">
            <a:extLst>
              <a:ext uri="{FF2B5EF4-FFF2-40B4-BE49-F238E27FC236}">
                <a16:creationId xmlns="" xmlns:a16="http://schemas.microsoft.com/office/drawing/2014/main" id="{F353AAF2-E60B-493F-A7BB-720A64892105}"/>
              </a:ext>
            </a:extLst>
          </p:cNvPr>
          <p:cNvSpPr txBox="1"/>
          <p:nvPr/>
        </p:nvSpPr>
        <p:spPr>
          <a:xfrm>
            <a:off x="874643" y="1167628"/>
            <a:ext cx="3273287" cy="369332"/>
          </a:xfrm>
          <a:prstGeom prst="rect">
            <a:avLst/>
          </a:prstGeom>
          <a:noFill/>
        </p:spPr>
        <p:txBody>
          <a:bodyPr wrap="square" rtlCol="0">
            <a:spAutoFit/>
          </a:bodyPr>
          <a:lstStyle/>
          <a:p>
            <a:pPr marL="285750" indent="-285750">
              <a:buFont typeface="Wingdings" panose="05000000000000000000" pitchFamily="2" charset="2"/>
              <a:buChar char="v"/>
            </a:pPr>
            <a:r>
              <a:rPr lang="en-US" u="sng" dirty="0"/>
              <a:t>Logistic regression</a:t>
            </a:r>
            <a:endParaRPr lang="en-IN" u="sng" dirty="0"/>
          </a:p>
        </p:txBody>
      </p:sp>
      <p:sp>
        <p:nvSpPr>
          <p:cNvPr id="5" name="TextBox 4">
            <a:extLst>
              <a:ext uri="{FF2B5EF4-FFF2-40B4-BE49-F238E27FC236}">
                <a16:creationId xmlns="" xmlns:a16="http://schemas.microsoft.com/office/drawing/2014/main" id="{7372E492-953A-4FDF-954D-2AE366F925E5}"/>
              </a:ext>
            </a:extLst>
          </p:cNvPr>
          <p:cNvSpPr txBox="1"/>
          <p:nvPr/>
        </p:nvSpPr>
        <p:spPr>
          <a:xfrm>
            <a:off x="980660" y="1579652"/>
            <a:ext cx="8176592" cy="2135200"/>
          </a:xfrm>
          <a:prstGeom prst="rect">
            <a:avLst/>
          </a:prstGeom>
          <a:noFill/>
        </p:spPr>
        <p:txBody>
          <a:bodyPr wrap="square" rtlCol="0">
            <a:spAutoFit/>
          </a:bodyPr>
          <a:lstStyle/>
          <a:p>
            <a:pPr algn="just">
              <a:lnSpc>
                <a:spcPct val="150000"/>
              </a:lnSpc>
            </a:pPr>
            <a:r>
              <a:rPr lang="en-IN" dirty="0">
                <a:latin typeface="Papyrus" panose="03070502060502030205" pitchFamily="66" charset="0"/>
              </a:rPr>
              <a:t>It is a classification algorithm used to assign observations to a discrete set of classes. Some of the examples of classification problems are Email spam or not spam, Online transactions Fraud or not Fraud, </a:t>
            </a:r>
            <a:r>
              <a:rPr lang="en-IN" dirty="0" err="1">
                <a:latin typeface="Papyrus" panose="03070502060502030205" pitchFamily="66" charset="0"/>
              </a:rPr>
              <a:t>Tumor</a:t>
            </a:r>
            <a:r>
              <a:rPr lang="en-IN" dirty="0">
                <a:latin typeface="Papyrus" panose="03070502060502030205" pitchFamily="66" charset="0"/>
              </a:rPr>
              <a:t> Malignant or Benign. Logistic regression transforms its output using the logistic sigmoid function to return a probability value.</a:t>
            </a:r>
          </a:p>
        </p:txBody>
      </p:sp>
      <p:pic>
        <p:nvPicPr>
          <p:cNvPr id="6" name="Picture 5">
            <a:extLst>
              <a:ext uri="{FF2B5EF4-FFF2-40B4-BE49-F238E27FC236}">
                <a16:creationId xmlns="" xmlns:a16="http://schemas.microsoft.com/office/drawing/2014/main" id="{BA7CDF08-5D18-4344-AD19-07A194E34D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1321" y="3761527"/>
            <a:ext cx="5751376" cy="28714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02380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09C1830-3A2B-4F53-8E94-E9856F96BD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223" y="1361660"/>
            <a:ext cx="7089914" cy="495631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 xmlns:a16="http://schemas.microsoft.com/office/drawing/2014/main" id="{3A8CF6FA-02C8-451B-9ACF-9C24DCB2D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601" y="2991972"/>
            <a:ext cx="3515216" cy="169568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 xmlns:a16="http://schemas.microsoft.com/office/drawing/2014/main" id="{8470B418-F669-4D8C-BC25-093F41E25FF7}"/>
              </a:ext>
            </a:extLst>
          </p:cNvPr>
          <p:cNvSpPr txBox="1"/>
          <p:nvPr/>
        </p:nvSpPr>
        <p:spPr>
          <a:xfrm>
            <a:off x="834885" y="483704"/>
            <a:ext cx="7606749"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latin typeface="Georgia" panose="02040502050405020303" pitchFamily="18" charset="0"/>
              </a:rPr>
              <a:t>Summary with initial accuracy(90%)</a:t>
            </a:r>
            <a:endParaRPr lang="en-IN" sz="3200" dirty="0">
              <a:latin typeface="Georgia" panose="02040502050405020303" pitchFamily="18" charset="0"/>
            </a:endParaRPr>
          </a:p>
        </p:txBody>
      </p:sp>
    </p:spTree>
    <p:extLst>
      <p:ext uri="{BB962C8B-B14F-4D97-AF65-F5344CB8AC3E}">
        <p14:creationId xmlns:p14="http://schemas.microsoft.com/office/powerpoint/2010/main" val="14227498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2630706-6126-44C5-ACE0-79D9BD59DF94}"/>
              </a:ext>
            </a:extLst>
          </p:cNvPr>
          <p:cNvSpPr/>
          <p:nvPr/>
        </p:nvSpPr>
        <p:spPr>
          <a:xfrm>
            <a:off x="1537251" y="2400157"/>
            <a:ext cx="8017566" cy="1282531"/>
          </a:xfrm>
          <a:prstGeom prst="rect">
            <a:avLst/>
          </a:prstGeom>
        </p:spPr>
        <p:txBody>
          <a:bodyPr wrap="square">
            <a:spAutoFit/>
          </a:bodyPr>
          <a:lstStyle/>
          <a:p>
            <a:pPr algn="just">
              <a:lnSpc>
                <a:spcPct val="150000"/>
              </a:lnSpc>
            </a:pPr>
            <a:r>
              <a:rPr lang="en-US" dirty="0">
                <a:solidFill>
                  <a:srgbClr val="222222"/>
                </a:solidFill>
                <a:latin typeface="Bahnschrift SemiBold Condensed" panose="020B0502040204020203" pitchFamily="34" charset="0"/>
              </a:rPr>
              <a:t>A </a:t>
            </a:r>
            <a:r>
              <a:rPr lang="en-US" b="1" dirty="0">
                <a:solidFill>
                  <a:srgbClr val="222222"/>
                </a:solidFill>
                <a:latin typeface="Bahnschrift SemiBold Condensed" panose="020B0502040204020203" pitchFamily="34" charset="0"/>
              </a:rPr>
              <a:t>confusion matrix</a:t>
            </a:r>
            <a:r>
              <a:rPr lang="en-US" dirty="0">
                <a:solidFill>
                  <a:srgbClr val="222222"/>
                </a:solidFill>
                <a:latin typeface="Bahnschrift SemiBold Condensed" panose="020B0502040204020203" pitchFamily="34" charset="0"/>
              </a:rPr>
              <a:t> is a table that is often used to describe the performance of a classification model (or "classifier") on a set of test data for which the true values are known. The </a:t>
            </a:r>
            <a:r>
              <a:rPr lang="en-US" b="1" dirty="0">
                <a:solidFill>
                  <a:srgbClr val="222222"/>
                </a:solidFill>
                <a:latin typeface="Bahnschrift SemiBold Condensed" panose="020B0502040204020203" pitchFamily="34" charset="0"/>
              </a:rPr>
              <a:t>confusion matrix</a:t>
            </a:r>
            <a:r>
              <a:rPr lang="en-US" dirty="0">
                <a:solidFill>
                  <a:srgbClr val="222222"/>
                </a:solidFill>
                <a:latin typeface="Bahnschrift SemiBold Condensed" panose="020B0502040204020203" pitchFamily="34" charset="0"/>
              </a:rPr>
              <a:t> itself is relatively simple to understand, but the related terminology can be </a:t>
            </a:r>
            <a:r>
              <a:rPr lang="en-US" b="1" dirty="0">
                <a:solidFill>
                  <a:srgbClr val="222222"/>
                </a:solidFill>
                <a:latin typeface="Bahnschrift SemiBold Condensed" panose="020B0502040204020203" pitchFamily="34" charset="0"/>
              </a:rPr>
              <a:t>confusing</a:t>
            </a:r>
            <a:endParaRPr lang="en-IN" dirty="0">
              <a:latin typeface="Bahnschrift SemiBold Condensed" panose="020B0502040204020203" pitchFamily="34" charset="0"/>
            </a:endParaRPr>
          </a:p>
        </p:txBody>
      </p:sp>
      <p:pic>
        <p:nvPicPr>
          <p:cNvPr id="1026" name="Picture 2" descr="Image result for confusion matrix">
            <a:extLst>
              <a:ext uri="{FF2B5EF4-FFF2-40B4-BE49-F238E27FC236}">
                <a16:creationId xmlns="" xmlns:a16="http://schemas.microsoft.com/office/drawing/2014/main" id="{DA3DF3B7-9413-4A3D-8E48-BBE121BC3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092" y="4163003"/>
            <a:ext cx="3261075" cy="24426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2B30DC3F-195C-4A7C-93FD-BEC444C03A6D}"/>
              </a:ext>
            </a:extLst>
          </p:cNvPr>
          <p:cNvSpPr txBox="1"/>
          <p:nvPr/>
        </p:nvSpPr>
        <p:spPr>
          <a:xfrm>
            <a:off x="1192697" y="623266"/>
            <a:ext cx="5711686"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latin typeface="Caladea" panose="02040503050406030204" pitchFamily="18" charset="0"/>
              </a:rPr>
              <a:t>How to find Accuracy?</a:t>
            </a:r>
            <a:endParaRPr lang="en-IN" sz="3200" dirty="0">
              <a:effectLst>
                <a:outerShdw blurRad="38100" dist="38100" dir="2700000" algn="tl">
                  <a:srgbClr val="000000">
                    <a:alpha val="43137"/>
                  </a:srgbClr>
                </a:outerShdw>
              </a:effectLst>
              <a:latin typeface="Caladea" panose="02040503050406030204" pitchFamily="18" charset="0"/>
            </a:endParaRPr>
          </a:p>
        </p:txBody>
      </p:sp>
      <p:sp>
        <p:nvSpPr>
          <p:cNvPr id="4" name="TextBox 3">
            <a:extLst>
              <a:ext uri="{FF2B5EF4-FFF2-40B4-BE49-F238E27FC236}">
                <a16:creationId xmlns="" xmlns:a16="http://schemas.microsoft.com/office/drawing/2014/main" id="{5B3D57F5-4002-479B-BA89-12D718FC79D4}"/>
              </a:ext>
            </a:extLst>
          </p:cNvPr>
          <p:cNvSpPr txBox="1"/>
          <p:nvPr/>
        </p:nvSpPr>
        <p:spPr>
          <a:xfrm>
            <a:off x="1656521" y="1446050"/>
            <a:ext cx="5711686" cy="369332"/>
          </a:xfrm>
          <a:prstGeom prst="rect">
            <a:avLst/>
          </a:prstGeom>
          <a:noFill/>
        </p:spPr>
        <p:txBody>
          <a:bodyPr wrap="square" rtlCol="0">
            <a:spAutoFit/>
          </a:bodyPr>
          <a:lstStyle/>
          <a:p>
            <a:r>
              <a:rPr lang="en-US" dirty="0">
                <a:latin typeface="Microsoft YaHei UI" panose="020B0503020204020204" pitchFamily="34" charset="-122"/>
                <a:ea typeface="Microsoft YaHei UI" panose="020B0503020204020204" pitchFamily="34" charset="-122"/>
              </a:rPr>
              <a:t>We will find accuracy by using confusion Matrix</a:t>
            </a:r>
            <a:r>
              <a:rPr lang="en-US" dirty="0"/>
              <a:t>.</a:t>
            </a:r>
            <a:endParaRPr lang="en-IN" dirty="0"/>
          </a:p>
        </p:txBody>
      </p:sp>
      <p:sp>
        <p:nvSpPr>
          <p:cNvPr id="5" name="TextBox 4">
            <a:extLst>
              <a:ext uri="{FF2B5EF4-FFF2-40B4-BE49-F238E27FC236}">
                <a16:creationId xmlns="" xmlns:a16="http://schemas.microsoft.com/office/drawing/2014/main" id="{885EB0FA-CB0D-4428-A5CD-BC84C8ACD657}"/>
              </a:ext>
            </a:extLst>
          </p:cNvPr>
          <p:cNvSpPr txBox="1"/>
          <p:nvPr/>
        </p:nvSpPr>
        <p:spPr>
          <a:xfrm>
            <a:off x="1802294" y="1815382"/>
            <a:ext cx="6095999" cy="584775"/>
          </a:xfrm>
          <a:prstGeom prst="rect">
            <a:avLst/>
          </a:prstGeom>
          <a:noFill/>
        </p:spPr>
        <p:txBody>
          <a:bodyPr wrap="square" rtlCol="0">
            <a:spAutoFit/>
          </a:bodyPr>
          <a:lstStyle/>
          <a:p>
            <a:r>
              <a:rPr lang="en-US" sz="3200" dirty="0">
                <a:latin typeface="Gabriola" panose="04040605051002020D02" pitchFamily="82" charset="0"/>
              </a:rPr>
              <a:t>        Now, What is </a:t>
            </a:r>
            <a:r>
              <a:rPr lang="en-US" sz="3200" b="1" dirty="0">
                <a:latin typeface="Gabriola" panose="04040605051002020D02" pitchFamily="82" charset="0"/>
              </a:rPr>
              <a:t>Confusion Matrix </a:t>
            </a:r>
            <a:r>
              <a:rPr lang="en-US" sz="3200" dirty="0">
                <a:latin typeface="Gabriola" panose="04040605051002020D02" pitchFamily="82" charset="0"/>
              </a:rPr>
              <a:t>?</a:t>
            </a:r>
            <a:endParaRPr lang="en-IN" sz="3200" dirty="0">
              <a:latin typeface="Gabriola" panose="04040605051002020D02" pitchFamily="82" charset="0"/>
            </a:endParaRPr>
          </a:p>
        </p:txBody>
      </p:sp>
      <p:sp>
        <p:nvSpPr>
          <p:cNvPr id="6" name="TextBox 5">
            <a:extLst>
              <a:ext uri="{FF2B5EF4-FFF2-40B4-BE49-F238E27FC236}">
                <a16:creationId xmlns="" xmlns:a16="http://schemas.microsoft.com/office/drawing/2014/main" id="{2851F542-3E01-4F0D-9AC5-58064286EAC5}"/>
              </a:ext>
            </a:extLst>
          </p:cNvPr>
          <p:cNvSpPr txBox="1"/>
          <p:nvPr/>
        </p:nvSpPr>
        <p:spPr>
          <a:xfrm>
            <a:off x="5353878" y="4893261"/>
            <a:ext cx="2743200" cy="461665"/>
          </a:xfrm>
          <a:prstGeom prst="rect">
            <a:avLst/>
          </a:prstGeom>
          <a:noFill/>
        </p:spPr>
        <p:txBody>
          <a:bodyPr wrap="square" rtlCol="0">
            <a:spAutoFit/>
          </a:bodyPr>
          <a:lstStyle/>
          <a:p>
            <a:pPr algn="just"/>
            <a:r>
              <a:rPr lang="en-US" sz="2400" b="1" dirty="0">
                <a:latin typeface="Gabriola" panose="04040605051002020D02" pitchFamily="82" charset="0"/>
              </a:rPr>
              <a:t>Accuracy</a:t>
            </a:r>
            <a:r>
              <a:rPr lang="en-US" dirty="0"/>
              <a:t> =        </a:t>
            </a:r>
            <a:r>
              <a:rPr lang="en-US" b="1" dirty="0"/>
              <a:t>TP + TN</a:t>
            </a:r>
            <a:endParaRPr lang="en-IN" b="1" dirty="0"/>
          </a:p>
        </p:txBody>
      </p:sp>
      <p:sp>
        <p:nvSpPr>
          <p:cNvPr id="7" name="TextBox 6">
            <a:extLst>
              <a:ext uri="{FF2B5EF4-FFF2-40B4-BE49-F238E27FC236}">
                <a16:creationId xmlns="" xmlns:a16="http://schemas.microsoft.com/office/drawing/2014/main" id="{3701C8B8-3352-4C80-887B-22E8AA5FC414}"/>
              </a:ext>
            </a:extLst>
          </p:cNvPr>
          <p:cNvSpPr txBox="1"/>
          <p:nvPr/>
        </p:nvSpPr>
        <p:spPr>
          <a:xfrm>
            <a:off x="6361043" y="5384332"/>
            <a:ext cx="2743199" cy="369332"/>
          </a:xfrm>
          <a:prstGeom prst="rect">
            <a:avLst/>
          </a:prstGeom>
          <a:noFill/>
        </p:spPr>
        <p:txBody>
          <a:bodyPr wrap="square" rtlCol="0">
            <a:spAutoFit/>
          </a:bodyPr>
          <a:lstStyle/>
          <a:p>
            <a:pPr algn="just"/>
            <a:r>
              <a:rPr lang="en-US" dirty="0"/>
              <a:t>   TP + FP + FN +TN</a:t>
            </a:r>
            <a:endParaRPr lang="en-IN" dirty="0"/>
          </a:p>
        </p:txBody>
      </p:sp>
      <p:cxnSp>
        <p:nvCxnSpPr>
          <p:cNvPr id="9" name="Straight Connector 8">
            <a:extLst>
              <a:ext uri="{FF2B5EF4-FFF2-40B4-BE49-F238E27FC236}">
                <a16:creationId xmlns="" xmlns:a16="http://schemas.microsoft.com/office/drawing/2014/main" id="{EC5AC81E-E86A-4247-B3AB-4AFB48D171FF}"/>
              </a:ext>
            </a:extLst>
          </p:cNvPr>
          <p:cNvCxnSpPr>
            <a:cxnSpLocks/>
          </p:cNvCxnSpPr>
          <p:nvPr/>
        </p:nvCxnSpPr>
        <p:spPr>
          <a:xfrm>
            <a:off x="6606209" y="5354926"/>
            <a:ext cx="182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2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EA8903D-2AC5-46EF-A7F1-D26C13FAE7C1}"/>
              </a:ext>
            </a:extLst>
          </p:cNvPr>
          <p:cNvSpPr/>
          <p:nvPr/>
        </p:nvSpPr>
        <p:spPr>
          <a:xfrm>
            <a:off x="644801" y="317784"/>
            <a:ext cx="8640867" cy="2400657"/>
          </a:xfrm>
          <a:prstGeom prst="rect">
            <a:avLst/>
          </a:prstGeom>
        </p:spPr>
        <p:txBody>
          <a:bodyPr wrap="square">
            <a:spAutoFit/>
          </a:bodyPr>
          <a:lstStyle/>
          <a:p>
            <a:pPr marL="457200" indent="-457200" algn="just">
              <a:lnSpc>
                <a:spcPct val="150000"/>
              </a:lnSpc>
              <a:spcAft>
                <a:spcPts val="0"/>
              </a:spcAft>
              <a:buFont typeface="Wingdings" panose="05000000000000000000" pitchFamily="2" charset="2"/>
              <a:buChar char="v"/>
            </a:pPr>
            <a:r>
              <a:rPr lang="en-IN" sz="2800" b="1" spc="-15" dirty="0" smtClean="0">
                <a:solidFill>
                  <a:srgbClr val="000000"/>
                </a:solidFill>
                <a:latin typeface="Times New Roman" panose="02020603050405020304" pitchFamily="18" charset="0"/>
                <a:ea typeface="Times New Roman" panose="02020603050405020304" pitchFamily="18" charset="0"/>
              </a:rPr>
              <a:t>What </a:t>
            </a:r>
            <a:r>
              <a:rPr lang="en-IN" sz="2800" b="1" spc="-15" dirty="0">
                <a:solidFill>
                  <a:srgbClr val="000000"/>
                </a:solidFill>
                <a:latin typeface="Times New Roman" panose="02020603050405020304" pitchFamily="18" charset="0"/>
                <a:ea typeface="Times New Roman" panose="02020603050405020304" pitchFamily="18" charset="0"/>
              </a:rPr>
              <a:t>is p-value?</a:t>
            </a:r>
            <a:endParaRPr lang="en-IN" sz="28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dirty="0" smtClean="0">
                <a:solidFill>
                  <a:srgbClr val="000000"/>
                </a:solidFill>
                <a:latin typeface="Andalus" panose="02020603050405020304" pitchFamily="18" charset="-78"/>
                <a:ea typeface="Times New Roman" panose="02020603050405020304" pitchFamily="18" charset="0"/>
                <a:cs typeface="Andalus" panose="02020603050405020304" pitchFamily="18" charset="-78"/>
              </a:rPr>
              <a:t>When </a:t>
            </a:r>
            <a:r>
              <a:rPr lang="en-IN" dirty="0">
                <a:solidFill>
                  <a:srgbClr val="000000"/>
                </a:solidFill>
                <a:latin typeface="Andalus" panose="02020603050405020304" pitchFamily="18" charset="-78"/>
                <a:ea typeface="Times New Roman" panose="02020603050405020304" pitchFamily="18" charset="0"/>
                <a:cs typeface="Andalus" panose="02020603050405020304" pitchFamily="18" charset="-78"/>
              </a:rPr>
              <a:t>you perform a hypothesis test in statistics, a </a:t>
            </a:r>
            <a:r>
              <a:rPr lang="en-IN" i="1" dirty="0">
                <a:solidFill>
                  <a:srgbClr val="000000"/>
                </a:solidFill>
                <a:latin typeface="Andalus" panose="02020603050405020304" pitchFamily="18" charset="-78"/>
                <a:ea typeface="Times New Roman" panose="02020603050405020304" pitchFamily="18" charset="0"/>
                <a:cs typeface="Andalus" panose="02020603050405020304" pitchFamily="18" charset="-78"/>
              </a:rPr>
              <a:t>p</a:t>
            </a:r>
            <a:r>
              <a:rPr lang="en-IN" dirty="0">
                <a:solidFill>
                  <a:srgbClr val="000000"/>
                </a:solidFill>
                <a:latin typeface="Andalus" panose="02020603050405020304" pitchFamily="18" charset="-78"/>
                <a:ea typeface="Times New Roman" panose="02020603050405020304" pitchFamily="18" charset="0"/>
                <a:cs typeface="Andalus" panose="02020603050405020304" pitchFamily="18" charset="-78"/>
              </a:rPr>
              <a:t>-value helps you determine the significance of your results. </a:t>
            </a:r>
            <a:r>
              <a:rPr lang="en-IN" u="sng" dirty="0">
                <a:solidFill>
                  <a:srgbClr val="000000"/>
                </a:solidFill>
                <a:latin typeface="Andalus" panose="02020603050405020304" pitchFamily="18" charset="-78"/>
                <a:ea typeface="Times New Roman" panose="02020603050405020304" pitchFamily="18" charset="0"/>
                <a:cs typeface="Andalus" panose="02020603050405020304" pitchFamily="18" charset="-78"/>
                <a:hlinkClick r:id="rId2"/>
              </a:rPr>
              <a:t>Hypothesis tests</a:t>
            </a:r>
            <a:r>
              <a:rPr lang="en-IN" b="1" u="sng" dirty="0">
                <a:solidFill>
                  <a:srgbClr val="006AC3"/>
                </a:solidFill>
                <a:latin typeface="Andalus" panose="02020603050405020304" pitchFamily="18" charset="-78"/>
                <a:ea typeface="Times New Roman" panose="02020603050405020304" pitchFamily="18" charset="0"/>
                <a:cs typeface="Andalus" panose="02020603050405020304" pitchFamily="18" charset="-78"/>
                <a:hlinkClick r:id="rId2"/>
              </a:rPr>
              <a:t> </a:t>
            </a:r>
            <a:r>
              <a:rPr lang="en-IN" dirty="0">
                <a:solidFill>
                  <a:srgbClr val="000000"/>
                </a:solidFill>
                <a:latin typeface="Andalus" panose="02020603050405020304" pitchFamily="18" charset="-78"/>
                <a:ea typeface="Times New Roman" panose="02020603050405020304" pitchFamily="18" charset="0"/>
                <a:cs typeface="Andalus" panose="02020603050405020304" pitchFamily="18" charset="-78"/>
              </a:rPr>
              <a:t>are used to test the validity of a claim that is made about a population. This claim that’s on trial, in essence, is called the null hypothesis.</a:t>
            </a:r>
            <a:endParaRPr lang="en-IN" dirty="0">
              <a:latin typeface="Andalus" panose="02020603050405020304" pitchFamily="18" charset="-78"/>
              <a:ea typeface="Times New Roman" panose="02020603050405020304" pitchFamily="18" charset="0"/>
              <a:cs typeface="Andalus" panose="02020603050405020304" pitchFamily="18" charset="-78"/>
            </a:endParaRPr>
          </a:p>
        </p:txBody>
      </p:sp>
      <p:pic>
        <p:nvPicPr>
          <p:cNvPr id="3" name="Picture 2">
            <a:extLst>
              <a:ext uri="{FF2B5EF4-FFF2-40B4-BE49-F238E27FC236}">
                <a16:creationId xmlns="" xmlns:a16="http://schemas.microsoft.com/office/drawing/2014/main" id="{F873C869-7422-42FC-9A21-2A7CE37FF3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2208" y="2859110"/>
            <a:ext cx="7678609" cy="4151290"/>
          </a:xfrm>
          <a:prstGeom prst="rect">
            <a:avLst/>
          </a:prstGeom>
          <a:noFill/>
          <a:ln>
            <a:noFill/>
          </a:ln>
        </p:spPr>
      </p:pic>
    </p:spTree>
    <p:extLst>
      <p:ext uri="{BB962C8B-B14F-4D97-AF65-F5344CB8AC3E}">
        <p14:creationId xmlns:p14="http://schemas.microsoft.com/office/powerpoint/2010/main" val="2435585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268D624-044E-4B18-B042-D03295446371}"/>
              </a:ext>
            </a:extLst>
          </p:cNvPr>
          <p:cNvSpPr txBox="1"/>
          <p:nvPr/>
        </p:nvSpPr>
        <p:spPr>
          <a:xfrm>
            <a:off x="450577" y="629477"/>
            <a:ext cx="3975650"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effectLst>
                  <a:outerShdw blurRad="38100" dist="38100" dir="2700000" algn="tl">
                    <a:srgbClr val="000000">
                      <a:alpha val="43137"/>
                    </a:srgbClr>
                  </a:outerShdw>
                </a:effectLst>
                <a:latin typeface="Liberation Serif" panose="02020603050405020304" pitchFamily="18" charset="0"/>
                <a:ea typeface="Liberation Serif" panose="02020603050405020304" pitchFamily="18" charset="0"/>
                <a:cs typeface="Liberation Serif" panose="02020603050405020304" pitchFamily="18" charset="0"/>
              </a:rPr>
              <a:t>INTRODUCTION</a:t>
            </a:r>
            <a:endParaRPr lang="en-IN" sz="3200" dirty="0">
              <a:effectLst>
                <a:outerShdw blurRad="38100" dist="38100" dir="2700000" algn="tl">
                  <a:srgbClr val="000000">
                    <a:alpha val="43137"/>
                  </a:srgbClr>
                </a:outerShdw>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 name="TextBox 2">
            <a:extLst>
              <a:ext uri="{FF2B5EF4-FFF2-40B4-BE49-F238E27FC236}">
                <a16:creationId xmlns="" xmlns:a16="http://schemas.microsoft.com/office/drawing/2014/main" id="{86B5CD0A-50A0-4C1D-BD2D-4FF6F18F8590}"/>
              </a:ext>
            </a:extLst>
          </p:cNvPr>
          <p:cNvSpPr txBox="1"/>
          <p:nvPr/>
        </p:nvSpPr>
        <p:spPr>
          <a:xfrm>
            <a:off x="940905" y="1828799"/>
            <a:ext cx="6493564" cy="2939266"/>
          </a:xfrm>
          <a:prstGeom prst="rect">
            <a:avLst/>
          </a:prstGeom>
          <a:noFill/>
        </p:spPr>
        <p:txBody>
          <a:bodyPr wrap="square" rtlCol="0">
            <a:spAutoFit/>
          </a:bodyPr>
          <a:lstStyle/>
          <a:p>
            <a:pPr marL="311150" marR="472440" indent="-285750">
              <a:lnSpc>
                <a:spcPct val="100000"/>
              </a:lnSpc>
              <a:spcBef>
                <a:spcPts val="100"/>
              </a:spcBef>
              <a:buFont typeface="Wingdings" panose="05000000000000000000" pitchFamily="2" charset="2"/>
              <a:buChar char="§"/>
            </a:pPr>
            <a:r>
              <a:rPr lang="en-US" dirty="0">
                <a:latin typeface="Georgia" panose="02040502050405020303" pitchFamily="18" charset="0"/>
                <a:cs typeface="Gill Sans MT"/>
              </a:rPr>
              <a:t>The market is very dynamic and highly competitive.</a:t>
            </a:r>
          </a:p>
          <a:p>
            <a:pPr marL="311150" marR="472440" indent="-285750">
              <a:lnSpc>
                <a:spcPct val="100000"/>
              </a:lnSpc>
              <a:spcBef>
                <a:spcPts val="100"/>
              </a:spcBef>
              <a:buFont typeface="Wingdings" panose="05000000000000000000" pitchFamily="2" charset="2"/>
              <a:buChar char="§"/>
            </a:pPr>
            <a:endParaRPr lang="en-US" dirty="0">
              <a:latin typeface="Georgia" panose="02040502050405020303" pitchFamily="18" charset="0"/>
              <a:cs typeface="Gill Sans MT"/>
            </a:endParaRPr>
          </a:p>
          <a:p>
            <a:pPr marL="311150" marR="472440" indent="-285750">
              <a:lnSpc>
                <a:spcPct val="100000"/>
              </a:lnSpc>
              <a:spcBef>
                <a:spcPts val="100"/>
              </a:spcBef>
              <a:buFont typeface="Wingdings" panose="05000000000000000000" pitchFamily="2" charset="2"/>
              <a:buChar char="§"/>
            </a:pPr>
            <a:r>
              <a:rPr lang="en-US" dirty="0">
                <a:latin typeface="Georgia" panose="02040502050405020303" pitchFamily="18" charset="0"/>
                <a:cs typeface="Gill Sans MT"/>
              </a:rPr>
              <a:t>It is very easy for </a:t>
            </a:r>
            <a:r>
              <a:rPr lang="en-US" spc="-5" dirty="0">
                <a:latin typeface="Georgia" panose="02040502050405020303" pitchFamily="18" charset="0"/>
                <a:cs typeface="Gill Sans MT"/>
              </a:rPr>
              <a:t>customers </a:t>
            </a:r>
            <a:r>
              <a:rPr lang="en-US" dirty="0">
                <a:latin typeface="Georgia" panose="02040502050405020303" pitchFamily="18" charset="0"/>
                <a:cs typeface="Gill Sans MT"/>
              </a:rPr>
              <a:t>to switch  </a:t>
            </a:r>
            <a:r>
              <a:rPr lang="en-US" spc="-5" dirty="0">
                <a:latin typeface="Georgia" panose="02040502050405020303" pitchFamily="18" charset="0"/>
                <a:cs typeface="Gill Sans MT"/>
              </a:rPr>
              <a:t>from </a:t>
            </a:r>
            <a:r>
              <a:rPr lang="en-US" dirty="0">
                <a:latin typeface="Georgia" panose="02040502050405020303" pitchFamily="18" charset="0"/>
                <a:cs typeface="Gill Sans MT"/>
              </a:rPr>
              <a:t>one      </a:t>
            </a:r>
          </a:p>
          <a:p>
            <a:pPr marL="25400" marR="472440">
              <a:lnSpc>
                <a:spcPct val="100000"/>
              </a:lnSpc>
              <a:spcBef>
                <a:spcPts val="100"/>
              </a:spcBef>
            </a:pPr>
            <a:r>
              <a:rPr lang="en-US" dirty="0">
                <a:latin typeface="Georgia" panose="02040502050405020303" pitchFamily="18" charset="0"/>
                <a:cs typeface="Gill Sans MT"/>
              </a:rPr>
              <a:t>     service </a:t>
            </a:r>
            <a:r>
              <a:rPr lang="en-US" spc="-5" dirty="0">
                <a:latin typeface="Georgia" panose="02040502050405020303" pitchFamily="18" charset="0"/>
                <a:cs typeface="Gill Sans MT"/>
              </a:rPr>
              <a:t>provider </a:t>
            </a:r>
            <a:r>
              <a:rPr lang="en-US" dirty="0">
                <a:latin typeface="Georgia" panose="02040502050405020303" pitchFamily="18" charset="0"/>
                <a:cs typeface="Gill Sans MT"/>
              </a:rPr>
              <a:t>to another</a:t>
            </a:r>
            <a:r>
              <a:rPr lang="en-US" spc="-70" dirty="0">
                <a:latin typeface="Georgia" panose="02040502050405020303" pitchFamily="18" charset="0"/>
                <a:cs typeface="Gill Sans MT"/>
              </a:rPr>
              <a:t> </a:t>
            </a:r>
            <a:r>
              <a:rPr lang="en-US" dirty="0">
                <a:latin typeface="Georgia" panose="02040502050405020303" pitchFamily="18" charset="0"/>
                <a:cs typeface="Gill Sans MT"/>
              </a:rPr>
              <a:t>for  a </a:t>
            </a:r>
            <a:r>
              <a:rPr lang="en-US" spc="-5" dirty="0">
                <a:latin typeface="Georgia" panose="02040502050405020303" pitchFamily="18" charset="0"/>
                <a:cs typeface="Gill Sans MT"/>
              </a:rPr>
              <a:t>better </a:t>
            </a:r>
            <a:r>
              <a:rPr lang="en-US" dirty="0">
                <a:latin typeface="Georgia" panose="02040502050405020303" pitchFamily="18" charset="0"/>
                <a:cs typeface="Gill Sans MT"/>
              </a:rPr>
              <a:t>price rates     </a:t>
            </a:r>
          </a:p>
          <a:p>
            <a:pPr marL="25400" marR="472440">
              <a:lnSpc>
                <a:spcPct val="100000"/>
              </a:lnSpc>
              <a:spcBef>
                <a:spcPts val="100"/>
              </a:spcBef>
            </a:pPr>
            <a:r>
              <a:rPr lang="en-US" spc="-5" dirty="0">
                <a:latin typeface="Georgia" panose="02040502050405020303" pitchFamily="18" charset="0"/>
                <a:cs typeface="Gill Sans MT"/>
              </a:rPr>
              <a:t>     or service</a:t>
            </a:r>
            <a:r>
              <a:rPr lang="en-US" spc="-30" dirty="0">
                <a:latin typeface="Georgia" panose="02040502050405020303" pitchFamily="18" charset="0"/>
                <a:cs typeface="Gill Sans MT"/>
              </a:rPr>
              <a:t> </a:t>
            </a:r>
            <a:r>
              <a:rPr lang="en-US" dirty="0">
                <a:latin typeface="Georgia" panose="02040502050405020303" pitchFamily="18" charset="0"/>
                <a:cs typeface="Gill Sans MT"/>
              </a:rPr>
              <a:t>quality.</a:t>
            </a:r>
          </a:p>
          <a:p>
            <a:pPr marL="25400" marR="472440">
              <a:lnSpc>
                <a:spcPct val="100000"/>
              </a:lnSpc>
              <a:spcBef>
                <a:spcPts val="100"/>
              </a:spcBef>
            </a:pPr>
            <a:r>
              <a:rPr lang="en-US" dirty="0">
                <a:latin typeface="Georgia" panose="02040502050405020303" pitchFamily="18" charset="0"/>
                <a:cs typeface="Gill Sans MT"/>
              </a:rPr>
              <a:t>    </a:t>
            </a:r>
          </a:p>
          <a:p>
            <a:pPr marL="311150" marR="472440" indent="-285750">
              <a:lnSpc>
                <a:spcPct val="100000"/>
              </a:lnSpc>
              <a:spcBef>
                <a:spcPts val="100"/>
              </a:spcBef>
              <a:buFont typeface="Wingdings" panose="05000000000000000000" pitchFamily="2" charset="2"/>
              <a:buChar char="§"/>
            </a:pPr>
            <a:r>
              <a:rPr lang="en-US" dirty="0">
                <a:latin typeface="Georgia" panose="02040502050405020303" pitchFamily="18" charset="0"/>
                <a:cs typeface="Gill Sans MT"/>
              </a:rPr>
              <a:t>Companies are aware </a:t>
            </a:r>
            <a:r>
              <a:rPr lang="en-US" spc="-5" dirty="0">
                <a:latin typeface="Georgia" panose="02040502050405020303" pitchFamily="18" charset="0"/>
                <a:cs typeface="Gill Sans MT"/>
              </a:rPr>
              <a:t>that </a:t>
            </a:r>
            <a:r>
              <a:rPr lang="en-US" dirty="0">
                <a:latin typeface="Georgia" panose="02040502050405020303" pitchFamily="18" charset="0"/>
                <a:cs typeface="Gill Sans MT"/>
              </a:rPr>
              <a:t>attracting</a:t>
            </a:r>
            <a:r>
              <a:rPr lang="en-US" spc="-110" dirty="0">
                <a:latin typeface="Georgia" panose="02040502050405020303" pitchFamily="18" charset="0"/>
                <a:cs typeface="Gill Sans MT"/>
              </a:rPr>
              <a:t>  </a:t>
            </a:r>
            <a:r>
              <a:rPr lang="en-US" dirty="0">
                <a:latin typeface="Georgia" panose="02040502050405020303" pitchFamily="18" charset="0"/>
                <a:cs typeface="Gill Sans MT"/>
              </a:rPr>
              <a:t>new  </a:t>
            </a:r>
            <a:r>
              <a:rPr lang="en-US" spc="-5" dirty="0">
                <a:latin typeface="Georgia" panose="02040502050405020303" pitchFamily="18" charset="0"/>
                <a:cs typeface="Gill Sans MT"/>
              </a:rPr>
              <a:t>customers  is </a:t>
            </a:r>
            <a:r>
              <a:rPr lang="en-US" dirty="0">
                <a:latin typeface="Georgia" panose="02040502050405020303" pitchFamily="18" charset="0"/>
                <a:cs typeface="Gill Sans MT"/>
              </a:rPr>
              <a:t>much </a:t>
            </a:r>
            <a:r>
              <a:rPr lang="en-US" spc="-5" dirty="0">
                <a:latin typeface="Georgia" panose="02040502050405020303" pitchFamily="18" charset="0"/>
                <a:cs typeface="Gill Sans MT"/>
              </a:rPr>
              <a:t>more costly </a:t>
            </a:r>
            <a:r>
              <a:rPr lang="en-US" dirty="0">
                <a:latin typeface="Georgia" panose="02040502050405020303" pitchFamily="18" charset="0"/>
                <a:cs typeface="Gill Sans MT"/>
              </a:rPr>
              <a:t>than  keeping current</a:t>
            </a:r>
            <a:r>
              <a:rPr lang="en-US" spc="-20" dirty="0">
                <a:latin typeface="Georgia" panose="02040502050405020303" pitchFamily="18" charset="0"/>
                <a:cs typeface="Gill Sans MT"/>
              </a:rPr>
              <a:t> </a:t>
            </a:r>
            <a:r>
              <a:rPr lang="en-US" spc="-5" dirty="0">
                <a:latin typeface="Georgia" panose="02040502050405020303" pitchFamily="18" charset="0"/>
                <a:cs typeface="Gill Sans MT"/>
              </a:rPr>
              <a:t>customers</a:t>
            </a:r>
            <a:endParaRPr lang="en-US" dirty="0">
              <a:latin typeface="Georgia" panose="02040502050405020303" pitchFamily="18" charset="0"/>
              <a:cs typeface="Gill Sans MT"/>
            </a:endParaRPr>
          </a:p>
          <a:p>
            <a:pPr marL="307340" marR="472440" indent="-281940">
              <a:lnSpc>
                <a:spcPct val="100000"/>
              </a:lnSpc>
              <a:spcBef>
                <a:spcPts val="100"/>
              </a:spcBef>
            </a:pPr>
            <a:endParaRPr lang="en-US" dirty="0">
              <a:latin typeface="Georgia" panose="02040502050405020303" pitchFamily="18" charset="0"/>
              <a:cs typeface="Gill Sans MT"/>
            </a:endParaRPr>
          </a:p>
          <a:p>
            <a:pPr marL="307340" marR="472440" indent="-281940">
              <a:lnSpc>
                <a:spcPct val="100000"/>
              </a:lnSpc>
              <a:spcBef>
                <a:spcPts val="100"/>
              </a:spcBef>
            </a:pPr>
            <a:endParaRPr lang="en-US" dirty="0">
              <a:latin typeface="Gill Sans MT"/>
              <a:cs typeface="Gill Sans MT"/>
            </a:endParaRPr>
          </a:p>
        </p:txBody>
      </p:sp>
      <p:sp>
        <p:nvSpPr>
          <p:cNvPr id="4" name="TextBox 3">
            <a:extLst>
              <a:ext uri="{FF2B5EF4-FFF2-40B4-BE49-F238E27FC236}">
                <a16:creationId xmlns="" xmlns:a16="http://schemas.microsoft.com/office/drawing/2014/main" id="{707D1EDE-A2DE-4E70-87D3-BEFE79F9D64D}"/>
              </a:ext>
            </a:extLst>
          </p:cNvPr>
          <p:cNvSpPr txBox="1"/>
          <p:nvPr/>
        </p:nvSpPr>
        <p:spPr>
          <a:xfrm>
            <a:off x="450577" y="6228523"/>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 xmlns:a16="http://schemas.microsoft.com/office/drawing/2014/main" id="{C74A018B-91C4-4158-8C24-0D9F1013C741}"/>
              </a:ext>
            </a:extLst>
          </p:cNvPr>
          <p:cNvSpPr txBox="1"/>
          <p:nvPr/>
        </p:nvSpPr>
        <p:spPr>
          <a:xfrm>
            <a:off x="1245704" y="5128591"/>
            <a:ext cx="184731" cy="369332"/>
          </a:xfrm>
          <a:prstGeom prst="rect">
            <a:avLst/>
          </a:prstGeom>
          <a:noFill/>
        </p:spPr>
        <p:txBody>
          <a:bodyPr wrap="none" rtlCol="0">
            <a:spAutoFit/>
          </a:bodyPr>
          <a:lstStyle/>
          <a:p>
            <a:endParaRPr lang="en-IN" dirty="0"/>
          </a:p>
        </p:txBody>
      </p:sp>
      <p:pic>
        <p:nvPicPr>
          <p:cNvPr id="8" name="Picture 7">
            <a:extLst>
              <a:ext uri="{FF2B5EF4-FFF2-40B4-BE49-F238E27FC236}">
                <a16:creationId xmlns="" xmlns:a16="http://schemas.microsoft.com/office/drawing/2014/main" id="{0FDAB965-3B28-4F22-B873-C38CA98A0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35" y="4458869"/>
            <a:ext cx="5558729" cy="2271507"/>
          </a:xfrm>
          <a:prstGeom prst="rect">
            <a:avLst/>
          </a:prstGeom>
        </p:spPr>
      </p:pic>
    </p:spTree>
    <p:extLst>
      <p:ext uri="{BB962C8B-B14F-4D97-AF65-F5344CB8AC3E}">
        <p14:creationId xmlns:p14="http://schemas.microsoft.com/office/powerpoint/2010/main" val="3528629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8D379AA-B5D8-4170-9E77-89A0C2649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22" y="1423265"/>
            <a:ext cx="7725853" cy="3581900"/>
          </a:xfrm>
          <a:prstGeom prst="rect">
            <a:avLst/>
          </a:prstGeom>
        </p:spPr>
      </p:pic>
      <p:pic>
        <p:nvPicPr>
          <p:cNvPr id="9" name="Picture 8">
            <a:extLst>
              <a:ext uri="{FF2B5EF4-FFF2-40B4-BE49-F238E27FC236}">
                <a16:creationId xmlns="" xmlns:a16="http://schemas.microsoft.com/office/drawing/2014/main" id="{5B1B6A03-8403-4089-8CB1-9171B1A11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134" y="5005165"/>
            <a:ext cx="3010320" cy="1695687"/>
          </a:xfrm>
          <a:prstGeom prst="rect">
            <a:avLst/>
          </a:prstGeom>
        </p:spPr>
      </p:pic>
      <p:sp>
        <p:nvSpPr>
          <p:cNvPr id="10" name="TextBox 9">
            <a:extLst>
              <a:ext uri="{FF2B5EF4-FFF2-40B4-BE49-F238E27FC236}">
                <a16:creationId xmlns="" xmlns:a16="http://schemas.microsoft.com/office/drawing/2014/main" id="{16FF9E93-9620-40F0-8C27-AD1B65407CE3}"/>
              </a:ext>
            </a:extLst>
          </p:cNvPr>
          <p:cNvSpPr txBox="1"/>
          <p:nvPr/>
        </p:nvSpPr>
        <p:spPr>
          <a:xfrm>
            <a:off x="762081" y="392346"/>
            <a:ext cx="772585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outerShdw blurRad="38100" dist="38100" dir="2700000" algn="tl">
                    <a:srgbClr val="000000">
                      <a:alpha val="43137"/>
                    </a:srgbClr>
                  </a:outerShdw>
                </a:effectLst>
              </a:rPr>
              <a:t>Final Accuracy by removing features having  p-value greater than 0.05</a:t>
            </a:r>
            <a:endParaRPr lang="en-IN" sz="2400" dirty="0">
              <a:effectLst>
                <a:outerShdw blurRad="38100" dist="38100" dir="2700000" algn="tl">
                  <a:srgbClr val="000000">
                    <a:alpha val="43137"/>
                  </a:srgbClr>
                </a:outerShdw>
              </a:effectLst>
            </a:endParaRPr>
          </a:p>
        </p:txBody>
      </p:sp>
      <p:sp>
        <p:nvSpPr>
          <p:cNvPr id="11" name="TextBox 10">
            <a:extLst>
              <a:ext uri="{FF2B5EF4-FFF2-40B4-BE49-F238E27FC236}">
                <a16:creationId xmlns="" xmlns:a16="http://schemas.microsoft.com/office/drawing/2014/main" id="{3B9D5D2B-D62B-4124-A464-A73BF297B1EF}"/>
              </a:ext>
            </a:extLst>
          </p:cNvPr>
          <p:cNvSpPr txBox="1"/>
          <p:nvPr/>
        </p:nvSpPr>
        <p:spPr>
          <a:xfrm>
            <a:off x="4789466" y="5205087"/>
            <a:ext cx="4036482" cy="646331"/>
          </a:xfrm>
          <a:prstGeom prst="rect">
            <a:avLst/>
          </a:prstGeom>
          <a:noFill/>
        </p:spPr>
        <p:txBody>
          <a:bodyPr wrap="square" rtlCol="0">
            <a:spAutoFit/>
          </a:bodyPr>
          <a:lstStyle/>
          <a:p>
            <a:r>
              <a:rPr lang="en-US" b="1" dirty="0">
                <a:latin typeface="Century" panose="02040604050505020304" pitchFamily="18" charset="0"/>
              </a:rPr>
              <a:t>Model prediction successful with 96.90% accuracy.</a:t>
            </a:r>
            <a:endParaRPr lang="en-IN" b="1" dirty="0">
              <a:latin typeface="Century" panose="02040604050505020304" pitchFamily="18" charset="0"/>
            </a:endParaRPr>
          </a:p>
        </p:txBody>
      </p:sp>
    </p:spTree>
    <p:extLst>
      <p:ext uri="{BB962C8B-B14F-4D97-AF65-F5344CB8AC3E}">
        <p14:creationId xmlns:p14="http://schemas.microsoft.com/office/powerpoint/2010/main" val="36139711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35DAEE6-C4A2-443B-ABF4-28BE3EAE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59" y="119269"/>
            <a:ext cx="7719657" cy="5782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 xmlns:a16="http://schemas.microsoft.com/office/drawing/2014/main" id="{35A5AE7C-EF8E-42CC-9BD0-8C80851F6ADF}"/>
              </a:ext>
            </a:extLst>
          </p:cNvPr>
          <p:cNvSpPr/>
          <p:nvPr/>
        </p:nvSpPr>
        <p:spPr>
          <a:xfrm>
            <a:off x="3401273" y="6093630"/>
            <a:ext cx="2495943" cy="369332"/>
          </a:xfrm>
          <a:prstGeom prst="rect">
            <a:avLst/>
          </a:prstGeom>
        </p:spPr>
        <p:txBody>
          <a:bodyPr wrap="square">
            <a:spAutoFit/>
          </a:bodyPr>
          <a:lstStyle/>
          <a:p>
            <a:r>
              <a:rPr lang="en-US" dirty="0">
                <a:effectLst>
                  <a:outerShdw blurRad="38100" dist="38100" dir="2700000" algn="tl">
                    <a:srgbClr val="000000">
                      <a:alpha val="43137"/>
                    </a:srgbClr>
                  </a:outerShdw>
                </a:effectLst>
                <a:latin typeface="Monotype Corsiva" panose="03010101010201010101" pitchFamily="66" charset="0"/>
              </a:rPr>
              <a:t>Data- Science &amp; Analytics</a:t>
            </a:r>
            <a:endParaRPr lang="en-IN" dirty="0">
              <a:effectLst>
                <a:outerShdw blurRad="38100" dist="38100" dir="2700000" algn="tl">
                  <a:srgbClr val="000000">
                    <a:alpha val="43137"/>
                  </a:srgbClr>
                </a:outerShdw>
              </a:effectLst>
              <a:latin typeface="Monotype Corsiva" panose="03010101010201010101" pitchFamily="66" charset="0"/>
            </a:endParaRPr>
          </a:p>
        </p:txBody>
      </p:sp>
    </p:spTree>
    <p:extLst>
      <p:ext uri="{BB962C8B-B14F-4D97-AF65-F5344CB8AC3E}">
        <p14:creationId xmlns:p14="http://schemas.microsoft.com/office/powerpoint/2010/main" val="3205945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83ABC895-C6DC-4BFB-B93F-37B70D861706}"/>
              </a:ext>
            </a:extLst>
          </p:cNvPr>
          <p:cNvSpPr txBox="1"/>
          <p:nvPr/>
        </p:nvSpPr>
        <p:spPr>
          <a:xfrm>
            <a:off x="616226" y="584824"/>
            <a:ext cx="3942522" cy="646331"/>
          </a:xfrm>
          <a:prstGeom prst="rect">
            <a:avLst/>
          </a:prstGeom>
          <a:noFill/>
        </p:spPr>
        <p:txBody>
          <a:bodyPr wrap="square" rtlCol="0">
            <a:spAutoFit/>
          </a:bodyPr>
          <a:lstStyle/>
          <a:p>
            <a:pPr marL="571500" indent="-571500">
              <a:buFont typeface="Wingdings" panose="05000000000000000000" pitchFamily="2" charset="2"/>
              <a:buChar char="v"/>
            </a:pPr>
            <a:r>
              <a:rPr lang="en-US" sz="3600" dirty="0">
                <a:effectLst>
                  <a:outerShdw blurRad="38100" dist="38100" dir="2700000" algn="tl">
                    <a:srgbClr val="000000">
                      <a:alpha val="43137"/>
                    </a:srgbClr>
                  </a:outerShdw>
                </a:effectLst>
              </a:rPr>
              <a:t>What is Churn?</a:t>
            </a:r>
            <a:endParaRPr lang="en-IN" sz="3600" dirty="0">
              <a:effectLst>
                <a:outerShdw blurRad="38100" dist="38100" dir="2700000" algn="tl">
                  <a:srgbClr val="000000">
                    <a:alpha val="43137"/>
                  </a:srgbClr>
                </a:outerShdw>
              </a:effectLst>
            </a:endParaRPr>
          </a:p>
        </p:txBody>
      </p:sp>
      <p:sp>
        <p:nvSpPr>
          <p:cNvPr id="7" name="TextBox 6">
            <a:extLst>
              <a:ext uri="{FF2B5EF4-FFF2-40B4-BE49-F238E27FC236}">
                <a16:creationId xmlns="" xmlns:a16="http://schemas.microsoft.com/office/drawing/2014/main" id="{B02FC408-26C6-4158-ADF8-F7F6C7CDB351}"/>
              </a:ext>
            </a:extLst>
          </p:cNvPr>
          <p:cNvSpPr txBox="1"/>
          <p:nvPr/>
        </p:nvSpPr>
        <p:spPr>
          <a:xfrm>
            <a:off x="1484244" y="1458605"/>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 xmlns:a16="http://schemas.microsoft.com/office/drawing/2014/main" id="{A002E213-E1FF-4EEB-AED3-9C83314A7F77}"/>
              </a:ext>
            </a:extLst>
          </p:cNvPr>
          <p:cNvSpPr txBox="1"/>
          <p:nvPr/>
        </p:nvSpPr>
        <p:spPr>
          <a:xfrm>
            <a:off x="980661" y="1643271"/>
            <a:ext cx="6427304" cy="225856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solidFill>
                  <a:srgbClr val="404040"/>
                </a:solidFill>
                <a:latin typeface="Times New Roman" panose="02020603050405020304" pitchFamily="18" charset="0"/>
                <a:ea typeface="Gadugi" panose="020B0502040204020203" pitchFamily="34" charset="0"/>
                <a:cs typeface="Times New Roman" panose="02020603050405020304" pitchFamily="18" charset="0"/>
              </a:rPr>
              <a:t>Customer churn is define as the </a:t>
            </a:r>
            <a:r>
              <a:rPr lang="en-US" b="1" dirty="0">
                <a:solidFill>
                  <a:srgbClr val="404040"/>
                </a:solidFill>
                <a:latin typeface="Times New Roman" panose="02020603050405020304" pitchFamily="18" charset="0"/>
                <a:ea typeface="Gadugi" panose="020B0502040204020203" pitchFamily="34" charset="0"/>
                <a:cs typeface="Times New Roman" panose="02020603050405020304" pitchFamily="18" charset="0"/>
              </a:rPr>
              <a:t>lose of</a:t>
            </a:r>
            <a:r>
              <a:rPr lang="en-US" b="1" spc="-140" dirty="0">
                <a:solidFill>
                  <a:srgbClr val="404040"/>
                </a:solidFill>
                <a:latin typeface="Times New Roman" panose="02020603050405020304" pitchFamily="18" charset="0"/>
                <a:ea typeface="Gadugi" panose="020B0502040204020203" pitchFamily="34" charset="0"/>
                <a:cs typeface="Times New Roman" panose="02020603050405020304" pitchFamily="18" charset="0"/>
              </a:rPr>
              <a:t> </a:t>
            </a:r>
            <a:r>
              <a:rPr lang="en-US" b="1" dirty="0">
                <a:solidFill>
                  <a:srgbClr val="404040"/>
                </a:solidFill>
                <a:latin typeface="Times New Roman" panose="02020603050405020304" pitchFamily="18" charset="0"/>
                <a:ea typeface="Gadugi" panose="020B0502040204020203" pitchFamily="34" charset="0"/>
                <a:cs typeface="Times New Roman" panose="02020603050405020304" pitchFamily="18" charset="0"/>
              </a:rPr>
              <a:t>customers.</a:t>
            </a:r>
            <a:endParaRPr lang="en-US" dirty="0">
              <a:latin typeface="Times New Roman" panose="02020603050405020304" pitchFamily="18" charset="0"/>
              <a:ea typeface="Gadugi" panose="020B0502040204020203"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business, “customer churn” </a:t>
            </a:r>
            <a:r>
              <a:rPr lang="en-US" spc="-5" dirty="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a:t>
            </a:r>
            <a:r>
              <a:rPr lang="en-US" spc="-5" dirty="0">
                <a:latin typeface="Times New Roman" panose="02020603050405020304" pitchFamily="18" charset="0"/>
                <a:cs typeface="Times New Roman" panose="02020603050405020304" pitchFamily="18" charset="0"/>
              </a:rPr>
              <a:t>term  </a:t>
            </a:r>
            <a:r>
              <a:rPr lang="en-US" dirty="0">
                <a:latin typeface="Times New Roman" panose="02020603050405020304" pitchFamily="18" charset="0"/>
                <a:cs typeface="Times New Roman" panose="02020603050405020304" pitchFamily="18" charset="0"/>
              </a:rPr>
              <a:t>commonly refers to  </a:t>
            </a:r>
            <a:r>
              <a:rPr lang="en-US" spc="-5" dirty="0">
                <a:latin typeface="Times New Roman" panose="02020603050405020304" pitchFamily="18" charset="0"/>
                <a:cs typeface="Times New Roman" panose="02020603050405020304" pitchFamily="18" charset="0"/>
              </a:rPr>
              <a:t>customers </a:t>
            </a:r>
            <a:r>
              <a:rPr lang="en-US" dirty="0">
                <a:latin typeface="Times New Roman" panose="02020603050405020304" pitchFamily="18" charset="0"/>
                <a:cs typeface="Times New Roman" panose="02020603050405020304" pitchFamily="18" charset="0"/>
              </a:rPr>
              <a:t>who </a:t>
            </a:r>
            <a:r>
              <a:rPr lang="en-US" spc="-5" dirty="0">
                <a:latin typeface="Times New Roman" panose="02020603050405020304" pitchFamily="18" charset="0"/>
                <a:cs typeface="Times New Roman" panose="02020603050405020304" pitchFamily="18" charset="0"/>
              </a:rPr>
              <a:t>stop  </a:t>
            </a:r>
            <a:r>
              <a:rPr lang="en-US" dirty="0">
                <a:latin typeface="Times New Roman" panose="02020603050405020304" pitchFamily="18" charset="0"/>
                <a:cs typeface="Times New Roman" panose="02020603050405020304" pitchFamily="18" charset="0"/>
              </a:rPr>
              <a:t>using </a:t>
            </a:r>
            <a:r>
              <a:rPr lang="en-US" spc="-5" dirty="0">
                <a:latin typeface="Times New Roman" panose="02020603050405020304" pitchFamily="18" charset="0"/>
                <a:cs typeface="Times New Roman" panose="02020603050405020304" pitchFamily="18" charset="0"/>
              </a:rPr>
              <a:t>some services or </a:t>
            </a:r>
            <a:r>
              <a:rPr lang="en-US" dirty="0">
                <a:latin typeface="Times New Roman" panose="02020603050405020304" pitchFamily="18" charset="0"/>
                <a:cs typeface="Times New Roman" panose="02020603050405020304" pitchFamily="18" charset="0"/>
              </a:rPr>
              <a:t>terminate </a:t>
            </a:r>
            <a:r>
              <a:rPr lang="en-US" spc="-5" dirty="0">
                <a:latin typeface="Times New Roman" panose="02020603050405020304" pitchFamily="18" charset="0"/>
                <a:cs typeface="Times New Roman" panose="02020603050405020304" pitchFamily="18" charset="0"/>
              </a:rPr>
              <a:t>their  contract     </a:t>
            </a:r>
            <a:r>
              <a:rPr lang="en-US" dirty="0">
                <a:latin typeface="Times New Roman" panose="02020603050405020304" pitchFamily="18" charset="0"/>
                <a:cs typeface="Times New Roman" panose="02020603050405020304" pitchFamily="18" charset="0"/>
              </a:rPr>
              <a:t>and subscription with a</a:t>
            </a:r>
            <a:r>
              <a:rPr lang="en-US" spc="-6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company  to switch to </a:t>
            </a:r>
            <a:r>
              <a:rPr lang="en-US" spc="-5" dirty="0">
                <a:latin typeface="Times New Roman" panose="02020603050405020304" pitchFamily="18" charset="0"/>
                <a:cs typeface="Times New Roman" panose="02020603050405020304" pitchFamily="18" charset="0"/>
              </a:rPr>
              <a:t>another</a:t>
            </a:r>
            <a:r>
              <a:rPr lang="en-US" spc="-3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competitor .</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 xmlns:a16="http://schemas.microsoft.com/office/drawing/2014/main" id="{418CADA4-C866-4231-B9F1-DF00D131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08" y="3904008"/>
            <a:ext cx="5907984" cy="2953992"/>
          </a:xfrm>
          <a:prstGeom prst="rect">
            <a:avLst/>
          </a:prstGeom>
          <a:ln>
            <a:noFill/>
          </a:ln>
          <a:effectLst>
            <a:softEdge rad="112500"/>
          </a:effectLst>
        </p:spPr>
      </p:pic>
    </p:spTree>
    <p:extLst>
      <p:ext uri="{BB962C8B-B14F-4D97-AF65-F5344CB8AC3E}">
        <p14:creationId xmlns:p14="http://schemas.microsoft.com/office/powerpoint/2010/main" val="14996111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62E7DD0-61D1-4A6C-AA17-8F282B6A6E56}"/>
              </a:ext>
            </a:extLst>
          </p:cNvPr>
          <p:cNvSpPr txBox="1"/>
          <p:nvPr/>
        </p:nvSpPr>
        <p:spPr>
          <a:xfrm>
            <a:off x="5645426" y="2975113"/>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 xmlns:a16="http://schemas.microsoft.com/office/drawing/2014/main" id="{DD12F4B9-8990-4059-ACF4-E4B5063A81A7}"/>
              </a:ext>
            </a:extLst>
          </p:cNvPr>
          <p:cNvSpPr txBox="1"/>
          <p:nvPr/>
        </p:nvSpPr>
        <p:spPr>
          <a:xfrm>
            <a:off x="278295" y="304799"/>
            <a:ext cx="9859617" cy="4801314"/>
          </a:xfrm>
          <a:prstGeom prst="rect">
            <a:avLst/>
          </a:prstGeom>
          <a:noFill/>
        </p:spPr>
        <p:txBody>
          <a:bodyPr wrap="square" rtlCol="0">
            <a:spAutoFit/>
          </a:bodyPr>
          <a:lstStyle/>
          <a:p>
            <a:endParaRPr lang="en-US" dirty="0">
              <a:latin typeface="DejaVu Serif" panose="02060603050605020204" pitchFamily="18" charset="0"/>
              <a:ea typeface="DejaVu Serif" panose="02060603050605020204" pitchFamily="18" charset="0"/>
              <a:cs typeface="DejaVu Serif" panose="02060603050605020204" pitchFamily="18" charset="0"/>
            </a:endParaRPr>
          </a:p>
          <a:p>
            <a:pPr marL="457200" indent="-457200">
              <a:buFont typeface="Wingdings" panose="05000000000000000000" pitchFamily="2" charset="2"/>
              <a:buChar char="q"/>
            </a:pPr>
            <a:r>
              <a:rPr lang="en-US" sz="3200" dirty="0">
                <a:effectLst>
                  <a:outerShdw blurRad="38100" dist="38100" dir="2700000" algn="tl">
                    <a:srgbClr val="000000">
                      <a:alpha val="43137"/>
                    </a:srgbClr>
                  </a:outerShdw>
                </a:effectLst>
                <a:latin typeface="Source Sans Pro Semibold" panose="020B0603030403020204" pitchFamily="34" charset="0"/>
                <a:ea typeface="Source Sans Pro Semibold" panose="020B0603030403020204" pitchFamily="34" charset="0"/>
                <a:cs typeface="Mongolian Baiti" panose="03000500000000000000" pitchFamily="66" charset="0"/>
              </a:rPr>
              <a:t>Churn Management and Prediction </a:t>
            </a:r>
          </a:p>
          <a:p>
            <a:endParaRPr lang="en-US" dirty="0"/>
          </a:p>
          <a:p>
            <a:pPr marL="285750" indent="-285750">
              <a:buFont typeface="Wingdings" panose="05000000000000000000" pitchFamily="2" charset="2"/>
              <a:buChar char="ü"/>
            </a:pPr>
            <a:endParaRPr lang="en-US" dirty="0">
              <a:latin typeface="Segoe UI" panose="020B0502040204020203" pitchFamily="34" charset="0"/>
              <a:ea typeface="Microsoft JhengHei Light" panose="020B0304030504040204" pitchFamily="34" charset="-120"/>
              <a:cs typeface="Segoe UI" panose="020B0502040204020203" pitchFamily="34" charset="0"/>
            </a:endParaRPr>
          </a:p>
          <a:p>
            <a:pPr marL="285750" indent="-285750" algn="just">
              <a:buFont typeface="Wingdings" panose="05000000000000000000" pitchFamily="2" charset="2"/>
              <a:buChar char="ü"/>
            </a:pPr>
            <a:r>
              <a:rPr lang="en-US" sz="2000" dirty="0">
                <a:latin typeface="Calibri" panose="020F0502020204030204" pitchFamily="34" charset="0"/>
                <a:ea typeface="Microsoft JhengHei Light" panose="020B0304030504040204" pitchFamily="34" charset="-120"/>
                <a:cs typeface="Calibri" panose="020F0502020204030204" pitchFamily="34" charset="0"/>
              </a:rPr>
              <a:t>The goal of churn management is to keep current customers as long as the</a:t>
            </a:r>
          </a:p>
          <a:p>
            <a:pPr algn="just"/>
            <a:r>
              <a:rPr lang="en-US" sz="2000" dirty="0">
                <a:latin typeface="Calibri" panose="020F0502020204030204" pitchFamily="34" charset="0"/>
                <a:ea typeface="Microsoft JhengHei Light" panose="020B0304030504040204" pitchFamily="34" charset="-120"/>
                <a:cs typeface="Calibri" panose="020F0502020204030204" pitchFamily="34" charset="0"/>
              </a:rPr>
              <a:t>       </a:t>
            </a:r>
          </a:p>
          <a:p>
            <a:pPr algn="just"/>
            <a:r>
              <a:rPr lang="en-US" sz="2000" dirty="0">
                <a:latin typeface="Calibri" panose="020F0502020204030204" pitchFamily="34" charset="0"/>
                <a:ea typeface="Microsoft JhengHei Light" panose="020B0304030504040204" pitchFamily="34" charset="-120"/>
                <a:cs typeface="Calibri" panose="020F0502020204030204" pitchFamily="34" charset="0"/>
              </a:rPr>
              <a:t>      company is alive in the market. </a:t>
            </a:r>
          </a:p>
          <a:p>
            <a:pPr marL="285750" indent="-285750" algn="just">
              <a:buFont typeface="Wingdings" panose="05000000000000000000" pitchFamily="2" charset="2"/>
              <a:buChar char="ü"/>
            </a:pPr>
            <a:endParaRPr lang="en-US" sz="2000" dirty="0">
              <a:latin typeface="Calibri" panose="020F0502020204030204" pitchFamily="34" charset="0"/>
              <a:ea typeface="Microsoft JhengHei Light" panose="020B0304030504040204" pitchFamily="34" charset="-120"/>
              <a:cs typeface="Calibri" panose="020F0502020204030204" pitchFamily="34" charset="0"/>
            </a:endParaRPr>
          </a:p>
          <a:p>
            <a:pPr marL="285750" indent="-285750" algn="just">
              <a:buFont typeface="Wingdings" panose="05000000000000000000" pitchFamily="2" charset="2"/>
              <a:buChar char="ü"/>
            </a:pPr>
            <a:r>
              <a:rPr lang="en-US" sz="2000" dirty="0">
                <a:latin typeface="Calibri" panose="020F0502020204030204" pitchFamily="34" charset="0"/>
                <a:ea typeface="Microsoft JhengHei Light" panose="020B0304030504040204" pitchFamily="34" charset="-120"/>
                <a:cs typeface="Calibri" panose="020F0502020204030204" pitchFamily="34" charset="0"/>
              </a:rPr>
              <a:t>Revenue comes from the creation and maintaining long-term relationships with</a:t>
            </a:r>
          </a:p>
          <a:p>
            <a:pPr algn="just"/>
            <a:r>
              <a:rPr lang="en-US" sz="2000" dirty="0">
                <a:latin typeface="Calibri" panose="020F0502020204030204" pitchFamily="34" charset="0"/>
                <a:ea typeface="Microsoft JhengHei Light" panose="020B0304030504040204" pitchFamily="34" charset="-120"/>
                <a:cs typeface="Calibri" panose="020F0502020204030204" pitchFamily="34" charset="0"/>
              </a:rPr>
              <a:t>     </a:t>
            </a:r>
          </a:p>
          <a:p>
            <a:pPr algn="just"/>
            <a:r>
              <a:rPr lang="en-US" sz="2000" dirty="0">
                <a:latin typeface="Calibri" panose="020F0502020204030204" pitchFamily="34" charset="0"/>
                <a:ea typeface="Microsoft JhengHei Light" panose="020B0304030504040204" pitchFamily="34" charset="-120"/>
                <a:cs typeface="Calibri" panose="020F0502020204030204" pitchFamily="34" charset="0"/>
              </a:rPr>
              <a:t>     the customers.</a:t>
            </a:r>
          </a:p>
          <a:p>
            <a:pPr algn="just"/>
            <a:endParaRPr lang="en-US" sz="2000" dirty="0">
              <a:latin typeface="Calibri" panose="020F0502020204030204" pitchFamily="34" charset="0"/>
              <a:ea typeface="Microsoft JhengHei Light" panose="020B0304030504040204" pitchFamily="34" charset="-120"/>
              <a:cs typeface="Calibri" panose="020F0502020204030204" pitchFamily="34" charset="0"/>
            </a:endParaRPr>
          </a:p>
          <a:p>
            <a:pPr marL="285750" indent="-285750" algn="just">
              <a:buFont typeface="Wingdings" panose="05000000000000000000" pitchFamily="2" charset="2"/>
              <a:buChar char="ü"/>
            </a:pPr>
            <a:r>
              <a:rPr lang="en-US" sz="2000" dirty="0">
                <a:latin typeface="Calibri" panose="020F0502020204030204" pitchFamily="34" charset="0"/>
                <a:ea typeface="Microsoft JhengHei Light" panose="020B0304030504040204" pitchFamily="34" charset="-120"/>
                <a:cs typeface="Calibri" panose="020F0502020204030204" pitchFamily="34" charset="0"/>
              </a:rPr>
              <a:t>A better churn management can help Customer Relationship Management (CRM) in </a:t>
            </a:r>
          </a:p>
          <a:p>
            <a:pPr marL="285750" indent="-285750" algn="just">
              <a:buFont typeface="Wingdings" panose="05000000000000000000" pitchFamily="2" charset="2"/>
              <a:buChar char="ü"/>
            </a:pPr>
            <a:endParaRPr lang="en-US" sz="2000" dirty="0">
              <a:latin typeface="Calibri" panose="020F0502020204030204" pitchFamily="34" charset="0"/>
              <a:ea typeface="Microsoft JhengHei Light" panose="020B0304030504040204" pitchFamily="34" charset="-120"/>
              <a:cs typeface="Calibri" panose="020F0502020204030204" pitchFamily="34" charset="0"/>
            </a:endParaRPr>
          </a:p>
          <a:p>
            <a:pPr algn="just"/>
            <a:r>
              <a:rPr lang="en-US" sz="2000" dirty="0">
                <a:latin typeface="Calibri" panose="020F0502020204030204" pitchFamily="34" charset="0"/>
                <a:ea typeface="Microsoft JhengHei Light" panose="020B0304030504040204" pitchFamily="34" charset="-120"/>
                <a:cs typeface="Calibri" panose="020F0502020204030204" pitchFamily="34" charset="0"/>
              </a:rPr>
              <a:t>     decision making and establishing effective customer retention campaigns.</a:t>
            </a:r>
            <a:endParaRPr lang="en-IN" sz="2000" dirty="0">
              <a:latin typeface="Calibri" panose="020F0502020204030204" pitchFamily="34" charset="0"/>
              <a:ea typeface="Microsoft JhengHei Light" panose="020B0304030504040204" pitchFamily="34" charset="-120"/>
              <a:cs typeface="Calibri" panose="020F0502020204030204" pitchFamily="34" charset="0"/>
            </a:endParaRPr>
          </a:p>
        </p:txBody>
      </p:sp>
      <p:pic>
        <p:nvPicPr>
          <p:cNvPr id="12" name="Picture 11">
            <a:extLst>
              <a:ext uri="{FF2B5EF4-FFF2-40B4-BE49-F238E27FC236}">
                <a16:creationId xmlns="" xmlns:a16="http://schemas.microsoft.com/office/drawing/2014/main" id="{C6D6D25D-2C02-455B-B8D4-901F016B1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549" y="5106113"/>
            <a:ext cx="2752725" cy="1666875"/>
          </a:xfrm>
          <a:prstGeom prst="rect">
            <a:avLst/>
          </a:prstGeom>
          <a:ln>
            <a:noFill/>
          </a:ln>
          <a:effectLst>
            <a:softEdge rad="112500"/>
          </a:effectLst>
        </p:spPr>
      </p:pic>
    </p:spTree>
    <p:extLst>
      <p:ext uri="{BB962C8B-B14F-4D97-AF65-F5344CB8AC3E}">
        <p14:creationId xmlns:p14="http://schemas.microsoft.com/office/powerpoint/2010/main" val="178905925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AAFBE4D-860D-4685-8BB5-2C4FF5721B4C}"/>
              </a:ext>
            </a:extLst>
          </p:cNvPr>
          <p:cNvSpPr txBox="1"/>
          <p:nvPr/>
        </p:nvSpPr>
        <p:spPr>
          <a:xfrm>
            <a:off x="821635" y="556592"/>
            <a:ext cx="3578087" cy="923330"/>
          </a:xfrm>
          <a:prstGeom prst="rect">
            <a:avLst/>
          </a:prstGeom>
          <a:noFill/>
        </p:spPr>
        <p:txBody>
          <a:bodyPr wrap="square" rtlCol="0">
            <a:spAutoFit/>
          </a:bodyPr>
          <a:lstStyle/>
          <a:p>
            <a:pPr marL="685800" indent="-685800">
              <a:buFont typeface="Wingdings" panose="05000000000000000000" pitchFamily="2" charset="2"/>
              <a:buChar char="ü"/>
            </a:pPr>
            <a:r>
              <a:rPr lang="en-US" sz="5400" dirty="0">
                <a:effectLst>
                  <a:outerShdw blurRad="38100" dist="38100" dir="2700000" algn="tl">
                    <a:srgbClr val="000000">
                      <a:alpha val="43137"/>
                    </a:srgbClr>
                  </a:outerShdw>
                </a:effectLst>
                <a:latin typeface="Gabriola" panose="04040605051002020D02" pitchFamily="82" charset="0"/>
              </a:rPr>
              <a:t>Our Target</a:t>
            </a:r>
            <a:endParaRPr lang="en-IN" sz="5400" dirty="0">
              <a:effectLst>
                <a:outerShdw blurRad="38100" dist="38100" dir="2700000" algn="tl">
                  <a:srgbClr val="000000">
                    <a:alpha val="43137"/>
                  </a:srgbClr>
                </a:outerShdw>
              </a:effectLst>
              <a:latin typeface="Gabriola" panose="04040605051002020D02" pitchFamily="82" charset="0"/>
            </a:endParaRPr>
          </a:p>
        </p:txBody>
      </p:sp>
      <p:sp>
        <p:nvSpPr>
          <p:cNvPr id="3" name="TextBox 2">
            <a:extLst>
              <a:ext uri="{FF2B5EF4-FFF2-40B4-BE49-F238E27FC236}">
                <a16:creationId xmlns="" xmlns:a16="http://schemas.microsoft.com/office/drawing/2014/main" id="{19777A7F-E977-46F3-8838-6C6CBB22B706}"/>
              </a:ext>
            </a:extLst>
          </p:cNvPr>
          <p:cNvSpPr txBox="1"/>
          <p:nvPr/>
        </p:nvSpPr>
        <p:spPr>
          <a:xfrm>
            <a:off x="1265582" y="2259496"/>
            <a:ext cx="6268279" cy="3472746"/>
          </a:xfrm>
          <a:prstGeom prst="rect">
            <a:avLst/>
          </a:prstGeom>
          <a:noFill/>
        </p:spPr>
        <p:txBody>
          <a:bodyPr wrap="square" rtlCol="0">
            <a:spAutoFit/>
          </a:bodyPr>
          <a:lstStyle/>
          <a:p>
            <a:pPr marL="311150" marR="332740" indent="-285750">
              <a:lnSpc>
                <a:spcPct val="100000"/>
              </a:lnSpc>
              <a:spcBef>
                <a:spcPts val="100"/>
              </a:spcBef>
              <a:buClr>
                <a:srgbClr val="3790A6"/>
              </a:buClr>
              <a:buSzPct val="79687"/>
              <a:buFont typeface="Wingdings" panose="05000000000000000000" pitchFamily="2" charset="2"/>
              <a:buChar char="v"/>
              <a:tabLst>
                <a:tab pos="306705" algn="l"/>
                <a:tab pos="307340" algn="l"/>
              </a:tabLst>
            </a:pPr>
            <a:r>
              <a:rPr lang="en-US" dirty="0">
                <a:latin typeface="DejaVu Serif" panose="02060603050605020204" pitchFamily="18" charset="0"/>
                <a:ea typeface="DejaVu Serif" panose="02060603050605020204" pitchFamily="18" charset="0"/>
                <a:cs typeface="DejaVu Serif" panose="02060603050605020204" pitchFamily="18" charset="0"/>
              </a:rPr>
              <a:t>We need to identify </a:t>
            </a:r>
            <a:r>
              <a:rPr lang="en-US" spc="-5" dirty="0">
                <a:latin typeface="DejaVu Serif" panose="02060603050605020204" pitchFamily="18" charset="0"/>
                <a:ea typeface="DejaVu Serif" panose="02060603050605020204" pitchFamily="18" charset="0"/>
                <a:cs typeface="DejaVu Serif" panose="02060603050605020204" pitchFamily="18" charset="0"/>
              </a:rPr>
              <a:t>(predict) </a:t>
            </a:r>
            <a:r>
              <a:rPr lang="en-US" dirty="0">
                <a:latin typeface="DejaVu Serif" panose="02060603050605020204" pitchFamily="18" charset="0"/>
                <a:ea typeface="DejaVu Serif" panose="02060603050605020204" pitchFamily="18" charset="0"/>
                <a:cs typeface="DejaVu Serif" panose="02060603050605020204" pitchFamily="18" charset="0"/>
              </a:rPr>
              <a:t>those  </a:t>
            </a:r>
            <a:r>
              <a:rPr lang="en-US" spc="-5" dirty="0">
                <a:latin typeface="DejaVu Serif" panose="02060603050605020204" pitchFamily="18" charset="0"/>
                <a:ea typeface="DejaVu Serif" panose="02060603050605020204" pitchFamily="18" charset="0"/>
                <a:cs typeface="DejaVu Serif" panose="02060603050605020204" pitchFamily="18" charset="0"/>
              </a:rPr>
              <a:t>customers </a:t>
            </a:r>
            <a:r>
              <a:rPr lang="en-US" dirty="0">
                <a:latin typeface="DejaVu Serif" panose="02060603050605020204" pitchFamily="18" charset="0"/>
                <a:ea typeface="DejaVu Serif" panose="02060603050605020204" pitchFamily="18" charset="0"/>
                <a:cs typeface="DejaVu Serif" panose="02060603050605020204" pitchFamily="18" charset="0"/>
              </a:rPr>
              <a:t>who are probably will</a:t>
            </a:r>
            <a:r>
              <a:rPr lang="en-US" spc="-40" dirty="0">
                <a:latin typeface="DejaVu Serif" panose="02060603050605020204" pitchFamily="18" charset="0"/>
                <a:ea typeface="DejaVu Serif" panose="02060603050605020204" pitchFamily="18" charset="0"/>
                <a:cs typeface="DejaVu Serif" panose="02060603050605020204" pitchFamily="18" charset="0"/>
              </a:rPr>
              <a:t> </a:t>
            </a:r>
            <a:r>
              <a:rPr lang="en-US" spc="-5" dirty="0">
                <a:latin typeface="DejaVu Serif" panose="02060603050605020204" pitchFamily="18" charset="0"/>
                <a:ea typeface="DejaVu Serif" panose="02060603050605020204" pitchFamily="18" charset="0"/>
                <a:cs typeface="DejaVu Serif" panose="02060603050605020204" pitchFamily="18" charset="0"/>
              </a:rPr>
              <a:t>leave. </a:t>
            </a:r>
          </a:p>
          <a:p>
            <a:pPr marL="311150" marR="332740" indent="-285750">
              <a:lnSpc>
                <a:spcPct val="100000"/>
              </a:lnSpc>
              <a:spcBef>
                <a:spcPts val="100"/>
              </a:spcBef>
              <a:buClr>
                <a:srgbClr val="3790A6"/>
              </a:buClr>
              <a:buSzPct val="79687"/>
              <a:buFont typeface="Wingdings" panose="05000000000000000000" pitchFamily="2" charset="2"/>
              <a:buChar char="v"/>
              <a:tabLst>
                <a:tab pos="306705" algn="l"/>
                <a:tab pos="307340" algn="l"/>
              </a:tabLst>
            </a:pPr>
            <a:endParaRPr lang="en-US" spc="-5" dirty="0">
              <a:latin typeface="DejaVu Serif" panose="02060603050605020204" pitchFamily="18" charset="0"/>
              <a:ea typeface="DejaVu Serif" panose="02060603050605020204" pitchFamily="18" charset="0"/>
              <a:cs typeface="DejaVu Serif" panose="02060603050605020204" pitchFamily="18" charset="0"/>
            </a:endParaRPr>
          </a:p>
          <a:p>
            <a:pPr marL="311150" marR="332740" indent="-285750">
              <a:lnSpc>
                <a:spcPct val="100000"/>
              </a:lnSpc>
              <a:spcBef>
                <a:spcPts val="100"/>
              </a:spcBef>
              <a:buClr>
                <a:srgbClr val="3790A6"/>
              </a:buClr>
              <a:buSzPct val="79687"/>
              <a:buFont typeface="Wingdings" panose="05000000000000000000" pitchFamily="2" charset="2"/>
              <a:buChar char="v"/>
              <a:tabLst>
                <a:tab pos="306705" algn="l"/>
                <a:tab pos="307340" algn="l"/>
              </a:tabLst>
            </a:pPr>
            <a:endParaRPr lang="en-US" dirty="0">
              <a:latin typeface="DejaVu Serif" panose="02060603050605020204" pitchFamily="18" charset="0"/>
              <a:ea typeface="DejaVu Serif" panose="02060603050605020204" pitchFamily="18" charset="0"/>
              <a:cs typeface="DejaVu Serif" panose="02060603050605020204" pitchFamily="18" charset="0"/>
            </a:endParaRPr>
          </a:p>
          <a:p>
            <a:pPr marL="311150" marR="509270" indent="-285750">
              <a:lnSpc>
                <a:spcPct val="100000"/>
              </a:lnSpc>
              <a:spcBef>
                <a:spcPts val="590"/>
              </a:spcBef>
              <a:buClr>
                <a:srgbClr val="3790A6"/>
              </a:buClr>
              <a:buSzPct val="79687"/>
              <a:buFont typeface="Wingdings" panose="05000000000000000000" pitchFamily="2" charset="2"/>
              <a:buChar char="v"/>
              <a:tabLst>
                <a:tab pos="306705" algn="l"/>
                <a:tab pos="307340" algn="l"/>
              </a:tabLst>
            </a:pPr>
            <a:r>
              <a:rPr lang="en-US" dirty="0">
                <a:latin typeface="DejaVu Serif" panose="02060603050605020204" pitchFamily="18" charset="0"/>
                <a:ea typeface="DejaVu Serif" panose="02060603050605020204" pitchFamily="18" charset="0"/>
                <a:cs typeface="DejaVu Serif" panose="02060603050605020204" pitchFamily="18" charset="0"/>
              </a:rPr>
              <a:t>Specific marketing campaigns </a:t>
            </a:r>
            <a:r>
              <a:rPr lang="en-US" spc="-5" dirty="0">
                <a:latin typeface="DejaVu Serif" panose="02060603050605020204" pitchFamily="18" charset="0"/>
                <a:ea typeface="DejaVu Serif" panose="02060603050605020204" pitchFamily="18" charset="0"/>
                <a:cs typeface="DejaVu Serif" panose="02060603050605020204" pitchFamily="18" charset="0"/>
              </a:rPr>
              <a:t>could</a:t>
            </a:r>
            <a:r>
              <a:rPr lang="en-US" spc="-85" dirty="0">
                <a:latin typeface="DejaVu Serif" panose="02060603050605020204" pitchFamily="18" charset="0"/>
                <a:ea typeface="DejaVu Serif" panose="02060603050605020204" pitchFamily="18" charset="0"/>
                <a:cs typeface="DejaVu Serif" panose="02060603050605020204" pitchFamily="18" charset="0"/>
              </a:rPr>
              <a:t> </a:t>
            </a:r>
            <a:r>
              <a:rPr lang="en-US" dirty="0">
                <a:latin typeface="DejaVu Serif" panose="02060603050605020204" pitchFamily="18" charset="0"/>
                <a:ea typeface="DejaVu Serif" panose="02060603050605020204" pitchFamily="18" charset="0"/>
                <a:cs typeface="DejaVu Serif" panose="02060603050605020204" pitchFamily="18" charset="0"/>
              </a:rPr>
              <a:t>be  designed to </a:t>
            </a:r>
            <a:r>
              <a:rPr lang="en-US" spc="-5" dirty="0">
                <a:latin typeface="DejaVu Serif" panose="02060603050605020204" pitchFamily="18" charset="0"/>
                <a:ea typeface="DejaVu Serif" panose="02060603050605020204" pitchFamily="18" charset="0"/>
                <a:cs typeface="DejaVu Serif" panose="02060603050605020204" pitchFamily="18" charset="0"/>
              </a:rPr>
              <a:t>target the </a:t>
            </a:r>
            <a:r>
              <a:rPr lang="en-US" dirty="0">
                <a:latin typeface="DejaVu Serif" panose="02060603050605020204" pitchFamily="18" charset="0"/>
                <a:ea typeface="DejaVu Serif" panose="02060603050605020204" pitchFamily="18" charset="0"/>
                <a:cs typeface="DejaVu Serif" panose="02060603050605020204" pitchFamily="18" charset="0"/>
              </a:rPr>
              <a:t>most risky </a:t>
            </a:r>
            <a:r>
              <a:rPr lang="en-US" spc="-5" dirty="0">
                <a:latin typeface="DejaVu Serif" panose="02060603050605020204" pitchFamily="18" charset="0"/>
                <a:ea typeface="DejaVu Serif" panose="02060603050605020204" pitchFamily="18" charset="0"/>
                <a:cs typeface="DejaVu Serif" panose="02060603050605020204" pitchFamily="18" charset="0"/>
              </a:rPr>
              <a:t>customer</a:t>
            </a:r>
            <a:r>
              <a:rPr lang="en-US" spc="-10" dirty="0">
                <a:latin typeface="DejaVu Serif" panose="02060603050605020204" pitchFamily="18" charset="0"/>
                <a:ea typeface="DejaVu Serif" panose="02060603050605020204" pitchFamily="18" charset="0"/>
                <a:cs typeface="DejaVu Serif" panose="02060603050605020204" pitchFamily="18" charset="0"/>
              </a:rPr>
              <a:t> </a:t>
            </a:r>
            <a:r>
              <a:rPr lang="en-US" dirty="0">
                <a:latin typeface="DejaVu Serif" panose="02060603050605020204" pitchFamily="18" charset="0"/>
                <a:ea typeface="DejaVu Serif" panose="02060603050605020204" pitchFamily="18" charset="0"/>
                <a:cs typeface="DejaVu Serif" panose="02060603050605020204" pitchFamily="18" charset="0"/>
              </a:rPr>
              <a:t>segments.</a:t>
            </a:r>
          </a:p>
          <a:p>
            <a:pPr marL="311150" marR="509270" indent="-285750">
              <a:lnSpc>
                <a:spcPct val="100000"/>
              </a:lnSpc>
              <a:spcBef>
                <a:spcPts val="590"/>
              </a:spcBef>
              <a:buClr>
                <a:srgbClr val="3790A6"/>
              </a:buClr>
              <a:buSzPct val="79687"/>
              <a:buFont typeface="Wingdings" panose="05000000000000000000" pitchFamily="2" charset="2"/>
              <a:buChar char="v"/>
              <a:tabLst>
                <a:tab pos="306705" algn="l"/>
                <a:tab pos="307340" algn="l"/>
              </a:tabLst>
            </a:pPr>
            <a:endParaRPr lang="en-US" dirty="0">
              <a:latin typeface="DejaVu Serif" panose="02060603050605020204" pitchFamily="18" charset="0"/>
              <a:ea typeface="DejaVu Serif" panose="02060603050605020204" pitchFamily="18" charset="0"/>
              <a:cs typeface="DejaVu Serif" panose="02060603050605020204" pitchFamily="18" charset="0"/>
            </a:endParaRPr>
          </a:p>
          <a:p>
            <a:pPr marL="311150" marR="509270" indent="-285750">
              <a:lnSpc>
                <a:spcPct val="100000"/>
              </a:lnSpc>
              <a:spcBef>
                <a:spcPts val="590"/>
              </a:spcBef>
              <a:buClr>
                <a:srgbClr val="3790A6"/>
              </a:buClr>
              <a:buSzPct val="79687"/>
              <a:buFont typeface="Wingdings" panose="05000000000000000000" pitchFamily="2" charset="2"/>
              <a:buChar char="v"/>
              <a:tabLst>
                <a:tab pos="306705" algn="l"/>
                <a:tab pos="307340" algn="l"/>
              </a:tabLst>
            </a:pPr>
            <a:endParaRPr lang="en-US" dirty="0">
              <a:latin typeface="DejaVu Serif" panose="02060603050605020204" pitchFamily="18" charset="0"/>
              <a:ea typeface="DejaVu Serif" panose="02060603050605020204" pitchFamily="18" charset="0"/>
              <a:cs typeface="DejaVu Serif" panose="02060603050605020204" pitchFamily="18" charset="0"/>
            </a:endParaRPr>
          </a:p>
          <a:p>
            <a:pPr marL="311150" marR="17780" indent="-285750">
              <a:lnSpc>
                <a:spcPct val="100000"/>
              </a:lnSpc>
              <a:spcBef>
                <a:spcPts val="600"/>
              </a:spcBef>
              <a:buClr>
                <a:srgbClr val="3790A6"/>
              </a:buClr>
              <a:buSzPct val="79687"/>
              <a:buFont typeface="Wingdings" panose="05000000000000000000" pitchFamily="2" charset="2"/>
              <a:buChar char="v"/>
              <a:tabLst>
                <a:tab pos="306705" algn="l"/>
                <a:tab pos="307340" algn="l"/>
              </a:tabLst>
            </a:pPr>
            <a:r>
              <a:rPr lang="en-US" dirty="0">
                <a:latin typeface="DejaVu Serif" panose="02060603050605020204" pitchFamily="18" charset="0"/>
                <a:ea typeface="DejaVu Serif" panose="02060603050605020204" pitchFamily="18" charset="0"/>
                <a:cs typeface="DejaVu Serif" panose="02060603050605020204" pitchFamily="18" charset="0"/>
              </a:rPr>
              <a:t>Special </a:t>
            </a:r>
            <a:r>
              <a:rPr lang="en-US" spc="-5" dirty="0">
                <a:latin typeface="DejaVu Serif" panose="02060603050605020204" pitchFamily="18" charset="0"/>
                <a:ea typeface="DejaVu Serif" panose="02060603050605020204" pitchFamily="18" charset="0"/>
                <a:cs typeface="DejaVu Serif" panose="02060603050605020204" pitchFamily="18" charset="0"/>
              </a:rPr>
              <a:t>discounts </a:t>
            </a:r>
            <a:r>
              <a:rPr lang="en-US" dirty="0">
                <a:latin typeface="DejaVu Serif" panose="02060603050605020204" pitchFamily="18" charset="0"/>
                <a:ea typeface="DejaVu Serif" panose="02060603050605020204" pitchFamily="18" charset="0"/>
                <a:cs typeface="DejaVu Serif" panose="02060603050605020204" pitchFamily="18" charset="0"/>
              </a:rPr>
              <a:t>and subscriptions could  be</a:t>
            </a:r>
            <a:r>
              <a:rPr lang="en-US" spc="-15" dirty="0">
                <a:latin typeface="DejaVu Serif" panose="02060603050605020204" pitchFamily="18" charset="0"/>
                <a:ea typeface="DejaVu Serif" panose="02060603050605020204" pitchFamily="18" charset="0"/>
                <a:cs typeface="DejaVu Serif" panose="02060603050605020204" pitchFamily="18" charset="0"/>
              </a:rPr>
              <a:t> </a:t>
            </a:r>
            <a:r>
              <a:rPr lang="en-US" spc="-5" dirty="0">
                <a:latin typeface="DejaVu Serif" panose="02060603050605020204" pitchFamily="18" charset="0"/>
                <a:ea typeface="DejaVu Serif" panose="02060603050605020204" pitchFamily="18" charset="0"/>
                <a:cs typeface="DejaVu Serif" panose="02060603050605020204" pitchFamily="18" charset="0"/>
              </a:rPr>
              <a:t>offered.</a:t>
            </a:r>
            <a:endParaRPr lang="en-US" dirty="0">
              <a:latin typeface="DejaVu Serif" panose="02060603050605020204" pitchFamily="18" charset="0"/>
              <a:ea typeface="DejaVu Serif" panose="02060603050605020204" pitchFamily="18" charset="0"/>
              <a:cs typeface="DejaVu Serif" panose="02060603050605020204" pitchFamily="18" charset="0"/>
            </a:endParaRPr>
          </a:p>
        </p:txBody>
      </p:sp>
      <p:pic>
        <p:nvPicPr>
          <p:cNvPr id="5" name="Picture 4">
            <a:extLst>
              <a:ext uri="{FF2B5EF4-FFF2-40B4-BE49-F238E27FC236}">
                <a16:creationId xmlns="" xmlns:a16="http://schemas.microsoft.com/office/drawing/2014/main" id="{BCA71823-FB27-4BF5-9D00-AAA8CA469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559" y="3069372"/>
            <a:ext cx="3066075" cy="1722692"/>
          </a:xfrm>
          <a:prstGeom prst="rect">
            <a:avLst/>
          </a:prstGeom>
          <a:ln>
            <a:noFill/>
          </a:ln>
          <a:effectLst>
            <a:softEdge rad="112500"/>
          </a:effectLst>
        </p:spPr>
      </p:pic>
    </p:spTree>
    <p:extLst>
      <p:ext uri="{BB962C8B-B14F-4D97-AF65-F5344CB8AC3E}">
        <p14:creationId xmlns:p14="http://schemas.microsoft.com/office/powerpoint/2010/main" val="27222038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3A9092-514A-4B64-B075-6175716A1A6C}"/>
              </a:ext>
            </a:extLst>
          </p:cNvPr>
          <p:cNvSpPr txBox="1"/>
          <p:nvPr/>
        </p:nvSpPr>
        <p:spPr>
          <a:xfrm>
            <a:off x="702365" y="682487"/>
            <a:ext cx="5446643"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effectLst>
                  <a:outerShdw blurRad="38100" dist="38100" dir="2700000" algn="tl">
                    <a:srgbClr val="000000">
                      <a:alpha val="43137"/>
                    </a:srgbClr>
                  </a:outerShdw>
                </a:effectLst>
                <a:latin typeface="Caladea" panose="02040503050406030204" pitchFamily="18" charset="0"/>
              </a:rPr>
              <a:t>From Where to start?</a:t>
            </a:r>
            <a:endParaRPr lang="en-IN" sz="4000" dirty="0">
              <a:effectLst>
                <a:outerShdw blurRad="38100" dist="38100" dir="2700000" algn="tl">
                  <a:srgbClr val="000000">
                    <a:alpha val="43137"/>
                  </a:srgbClr>
                </a:outerShdw>
              </a:effectLst>
              <a:latin typeface="Caladea" panose="02040503050406030204" pitchFamily="18" charset="0"/>
            </a:endParaRPr>
          </a:p>
        </p:txBody>
      </p:sp>
      <p:sp>
        <p:nvSpPr>
          <p:cNvPr id="3" name="TextBox 2">
            <a:extLst>
              <a:ext uri="{FF2B5EF4-FFF2-40B4-BE49-F238E27FC236}">
                <a16:creationId xmlns="" xmlns:a16="http://schemas.microsoft.com/office/drawing/2014/main" id="{A906D8BF-B7D5-4A27-9FC1-54B0E520EBF6}"/>
              </a:ext>
            </a:extLst>
          </p:cNvPr>
          <p:cNvSpPr txBox="1"/>
          <p:nvPr/>
        </p:nvSpPr>
        <p:spPr>
          <a:xfrm>
            <a:off x="980662" y="1390372"/>
            <a:ext cx="6692347" cy="4616007"/>
          </a:xfrm>
          <a:prstGeom prst="rect">
            <a:avLst/>
          </a:prstGeom>
          <a:noFill/>
        </p:spPr>
        <p:txBody>
          <a:bodyPr wrap="square" rtlCol="0">
            <a:spAutoFit/>
          </a:bodyPr>
          <a:lstStyle/>
          <a:p>
            <a:pPr marL="307340" marR="202565" indent="-281940">
              <a:lnSpc>
                <a:spcPct val="79700"/>
              </a:lnSpc>
              <a:spcBef>
                <a:spcPts val="830"/>
              </a:spcBef>
            </a:pPr>
            <a:endParaRPr lang="en-US" sz="2000" spc="232" baseline="11574" dirty="0">
              <a:solidFill>
                <a:srgbClr val="3790A6"/>
              </a:solidFill>
              <a:latin typeface="Sitka Banner" panose="02000505000000020004" pitchFamily="2" charset="0"/>
            </a:endParaRPr>
          </a:p>
          <a:p>
            <a:pPr marL="307340" marR="202565" indent="-281940">
              <a:lnSpc>
                <a:spcPct val="79700"/>
              </a:lnSpc>
              <a:spcBef>
                <a:spcPts val="830"/>
              </a:spcBef>
            </a:pPr>
            <a:endParaRPr lang="en-US" sz="2000" spc="232" baseline="11574" dirty="0">
              <a:solidFill>
                <a:srgbClr val="3790A6"/>
              </a:solidFill>
              <a:latin typeface="Sitka Banner" panose="02000505000000020004" pitchFamily="2" charset="0"/>
            </a:endParaRPr>
          </a:p>
          <a:p>
            <a:pPr marL="307340" marR="202565" indent="-281940">
              <a:lnSpc>
                <a:spcPct val="79700"/>
              </a:lnSpc>
              <a:spcBef>
                <a:spcPts val="830"/>
              </a:spcBef>
            </a:pPr>
            <a:endParaRPr lang="en-US" sz="1600" dirty="0"/>
          </a:p>
          <a:p>
            <a:pPr marL="311150" marR="202565" indent="-285750">
              <a:lnSpc>
                <a:spcPct val="79700"/>
              </a:lnSpc>
              <a:spcBef>
                <a:spcPts val="830"/>
              </a:spcBef>
              <a:buFont typeface="Wingdings" panose="05000000000000000000" pitchFamily="2" charset="2"/>
              <a:buChar char="q"/>
            </a:pPr>
            <a:r>
              <a:rPr lang="en-US" dirty="0">
                <a:latin typeface="Calibri" panose="020F0502020204030204" pitchFamily="34" charset="0"/>
                <a:cs typeface="Calibri" panose="020F0502020204030204" pitchFamily="34" charset="0"/>
              </a:rPr>
              <a:t>Detecting a churn by observation is almost impossible. </a:t>
            </a:r>
          </a:p>
          <a:p>
            <a:pPr marL="311150" marR="202565" indent="-285750">
              <a:lnSpc>
                <a:spcPct val="79700"/>
              </a:lnSpc>
              <a:spcBef>
                <a:spcPts val="830"/>
              </a:spcBef>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311150" marR="202565" indent="-285750">
              <a:lnSpc>
                <a:spcPct val="79700"/>
              </a:lnSpc>
              <a:spcBef>
                <a:spcPts val="830"/>
              </a:spcBef>
              <a:buFont typeface="Wingdings" panose="05000000000000000000" pitchFamily="2" charset="2"/>
              <a:buChar char="q"/>
            </a:pPr>
            <a:r>
              <a:rPr lang="en-US" dirty="0">
                <a:latin typeface="Calibri" panose="020F0502020204030204" pitchFamily="34" charset="0"/>
                <a:cs typeface="Calibri" panose="020F0502020204030204" pitchFamily="34" charset="0"/>
              </a:rPr>
              <a:t>Traditional surveys based on running questionnaires or </a:t>
            </a:r>
          </a:p>
          <a:p>
            <a:pPr marL="25400" marR="202565">
              <a:lnSpc>
                <a:spcPct val="79700"/>
              </a:lnSpc>
              <a:spcBef>
                <a:spcPts val="830"/>
              </a:spcBef>
            </a:pPr>
            <a:r>
              <a:rPr lang="en-US" dirty="0">
                <a:latin typeface="Calibri" panose="020F0502020204030204" pitchFamily="34" charset="0"/>
                <a:cs typeface="Calibri" panose="020F0502020204030204" pitchFamily="34" charset="0"/>
              </a:rPr>
              <a:t>      interviews suffer from a high cost, limited access to customer   </a:t>
            </a:r>
          </a:p>
          <a:p>
            <a:pPr marL="25400" marR="202565">
              <a:lnSpc>
                <a:spcPct val="79700"/>
              </a:lnSpc>
              <a:spcBef>
                <a:spcPts val="830"/>
              </a:spcBef>
            </a:pPr>
            <a:r>
              <a:rPr lang="en-US" dirty="0">
                <a:latin typeface="Calibri" panose="020F0502020204030204" pitchFamily="34" charset="0"/>
                <a:cs typeface="Calibri" panose="020F0502020204030204" pitchFamily="34" charset="0"/>
              </a:rPr>
              <a:t>      population and data self-reporting </a:t>
            </a:r>
          </a:p>
          <a:p>
            <a:pPr marL="311150" marR="202565" indent="-285750">
              <a:lnSpc>
                <a:spcPct val="79700"/>
              </a:lnSpc>
              <a:spcBef>
                <a:spcPts val="830"/>
              </a:spcBef>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311150" marR="202565" indent="-285750">
              <a:lnSpc>
                <a:spcPct val="79700"/>
              </a:lnSpc>
              <a:spcBef>
                <a:spcPts val="830"/>
              </a:spcBef>
              <a:buFont typeface="Wingdings" panose="05000000000000000000" pitchFamily="2" charset="2"/>
              <a:buChar char="q"/>
            </a:pPr>
            <a:r>
              <a:rPr lang="en-US" dirty="0">
                <a:latin typeface="Calibri" panose="020F0502020204030204" pitchFamily="34" charset="0"/>
                <a:cs typeface="Calibri" panose="020F0502020204030204" pitchFamily="34" charset="0"/>
              </a:rPr>
              <a:t>Telecom companies realize that their existing customer database is the key. </a:t>
            </a:r>
          </a:p>
          <a:p>
            <a:pPr marL="311150" marR="202565" indent="-285750">
              <a:lnSpc>
                <a:spcPct val="79700"/>
              </a:lnSpc>
              <a:spcBef>
                <a:spcPts val="830"/>
              </a:spcBef>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a:p>
            <a:pPr marL="311150" marR="202565" indent="-285750">
              <a:lnSpc>
                <a:spcPct val="79700"/>
              </a:lnSpc>
              <a:spcBef>
                <a:spcPts val="830"/>
              </a:spcBef>
              <a:buFont typeface="Wingdings" panose="05000000000000000000" pitchFamily="2" charset="2"/>
              <a:buChar char="q"/>
            </a:pPr>
            <a:r>
              <a:rPr lang="en-US" dirty="0">
                <a:latin typeface="Calibri" panose="020F0502020204030204" pitchFamily="34" charset="0"/>
                <a:cs typeface="Calibri" panose="020F0502020204030204" pitchFamily="34" charset="0"/>
              </a:rPr>
              <a:t>Service providers started to invest more in data mining </a:t>
            </a:r>
          </a:p>
          <a:p>
            <a:pPr marL="25400" marR="202565">
              <a:lnSpc>
                <a:spcPct val="79700"/>
              </a:lnSpc>
              <a:spcBef>
                <a:spcPts val="830"/>
              </a:spcBef>
            </a:pPr>
            <a:r>
              <a:rPr lang="en-US" dirty="0">
                <a:latin typeface="Calibri" panose="020F0502020204030204" pitchFamily="34" charset="0"/>
                <a:cs typeface="Calibri" panose="020F0502020204030204" pitchFamily="34" charset="0"/>
              </a:rPr>
              <a:t>     techniques that can aid in having an efficient churn prediction</a:t>
            </a:r>
          </a:p>
          <a:p>
            <a:pPr marL="25400" marR="202565">
              <a:lnSpc>
                <a:spcPct val="79700"/>
              </a:lnSpc>
              <a:spcBef>
                <a:spcPts val="830"/>
              </a:spcBef>
            </a:pPr>
            <a:r>
              <a:rPr lang="en-US" dirty="0">
                <a:latin typeface="Calibri" panose="020F0502020204030204" pitchFamily="34" charset="0"/>
                <a:cs typeface="Calibri" panose="020F0502020204030204" pitchFamily="34" charset="0"/>
              </a:rPr>
              <a:t>     models.</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2176EEB6-8D2E-4F45-85C3-B4FAA0186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457" y="1036430"/>
            <a:ext cx="2654369" cy="1710098"/>
          </a:xfrm>
          <a:prstGeom prst="rect">
            <a:avLst/>
          </a:prstGeom>
          <a:ln>
            <a:noFill/>
          </a:ln>
          <a:effectLst>
            <a:softEdge rad="112500"/>
          </a:effectLst>
        </p:spPr>
      </p:pic>
    </p:spTree>
    <p:extLst>
      <p:ext uri="{BB962C8B-B14F-4D97-AF65-F5344CB8AC3E}">
        <p14:creationId xmlns:p14="http://schemas.microsoft.com/office/powerpoint/2010/main" val="634587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47ECF8-36E1-4413-BB16-6C84FAAB37DA}"/>
              </a:ext>
            </a:extLst>
          </p:cNvPr>
          <p:cNvSpPr txBox="1"/>
          <p:nvPr/>
        </p:nvSpPr>
        <p:spPr>
          <a:xfrm>
            <a:off x="636104" y="377687"/>
            <a:ext cx="5221357" cy="923330"/>
          </a:xfrm>
          <a:prstGeom prst="rect">
            <a:avLst/>
          </a:prstGeom>
          <a:noFill/>
        </p:spPr>
        <p:txBody>
          <a:bodyPr wrap="square" rtlCol="0">
            <a:spAutoFit/>
          </a:bodyPr>
          <a:lstStyle/>
          <a:p>
            <a:pPr marL="685800" indent="-685800">
              <a:buFont typeface="Wingdings" panose="05000000000000000000" pitchFamily="2" charset="2"/>
              <a:buChar char="Ø"/>
            </a:pPr>
            <a:r>
              <a:rPr lang="en-US" sz="5400" dirty="0">
                <a:effectLst>
                  <a:outerShdw blurRad="38100" dist="38100" dir="2700000" algn="tl">
                    <a:srgbClr val="000000">
                      <a:alpha val="43137"/>
                    </a:srgbClr>
                  </a:outerShdw>
                </a:effectLst>
              </a:rPr>
              <a:t>CHALLENGES</a:t>
            </a:r>
            <a:endParaRPr lang="en-IN" sz="5400" dirty="0">
              <a:effectLst>
                <a:outerShdw blurRad="38100" dist="38100" dir="2700000" algn="tl">
                  <a:srgbClr val="000000">
                    <a:alpha val="43137"/>
                  </a:srgbClr>
                </a:outerShdw>
              </a:effectLst>
            </a:endParaRPr>
          </a:p>
        </p:txBody>
      </p:sp>
      <p:sp>
        <p:nvSpPr>
          <p:cNvPr id="3" name="TextBox 2">
            <a:extLst>
              <a:ext uri="{FF2B5EF4-FFF2-40B4-BE49-F238E27FC236}">
                <a16:creationId xmlns="" xmlns:a16="http://schemas.microsoft.com/office/drawing/2014/main" id="{84349713-E5EF-404A-AB5A-4CC16D9246E0}"/>
              </a:ext>
            </a:extLst>
          </p:cNvPr>
          <p:cNvSpPr txBox="1"/>
          <p:nvPr/>
        </p:nvSpPr>
        <p:spPr>
          <a:xfrm>
            <a:off x="887895" y="1637484"/>
            <a:ext cx="8812696" cy="3583032"/>
          </a:xfrm>
          <a:prstGeom prst="rect">
            <a:avLst/>
          </a:prstGeom>
          <a:noFill/>
        </p:spPr>
        <p:txBody>
          <a:bodyPr wrap="square" rtlCol="0">
            <a:spAutoFit/>
          </a:bodyPr>
          <a:lstStyle/>
          <a:p>
            <a:pPr marL="311150" indent="-285750">
              <a:lnSpc>
                <a:spcPct val="100000"/>
              </a:lnSpc>
              <a:spcBef>
                <a:spcPts val="690"/>
              </a:spcBef>
              <a:buFont typeface="Wingdings" panose="05000000000000000000" pitchFamily="2" charset="2"/>
              <a:buChar char="ü"/>
            </a:pPr>
            <a:r>
              <a:rPr lang="en-US" sz="2800" spc="425" dirty="0">
                <a:latin typeface="Caladea" panose="02040503050406030204" pitchFamily="18" charset="0"/>
                <a:ea typeface="Ebrima" panose="02000000000000000000" pitchFamily="2" charset="0"/>
                <a:cs typeface="Ebrima" panose="02000000000000000000" pitchFamily="2" charset="0"/>
              </a:rPr>
              <a:t>The </a:t>
            </a:r>
            <a:r>
              <a:rPr lang="en-US" sz="2800" dirty="0">
                <a:latin typeface="Caladea" panose="02040503050406030204" pitchFamily="18" charset="0"/>
                <a:ea typeface="Ebrima" panose="02000000000000000000" pitchFamily="2" charset="0"/>
                <a:cs typeface="Ebrima" panose="02000000000000000000" pitchFamily="2" charset="0"/>
              </a:rPr>
              <a:t>available </a:t>
            </a:r>
            <a:r>
              <a:rPr lang="en-US" sz="2800" spc="-5" dirty="0">
                <a:latin typeface="Caladea" panose="02040503050406030204" pitchFamily="18" charset="0"/>
                <a:ea typeface="Ebrima" panose="02000000000000000000" pitchFamily="2" charset="0"/>
                <a:cs typeface="Ebrima" panose="02000000000000000000" pitchFamily="2" charset="0"/>
              </a:rPr>
              <a:t>data </a:t>
            </a:r>
            <a:r>
              <a:rPr lang="en-US" sz="2800" dirty="0">
                <a:latin typeface="Caladea" panose="02040503050406030204" pitchFamily="18" charset="0"/>
                <a:ea typeface="Ebrima" panose="02000000000000000000" pitchFamily="2" charset="0"/>
                <a:cs typeface="Ebrima" panose="02000000000000000000" pitchFamily="2" charset="0"/>
              </a:rPr>
              <a:t>is</a:t>
            </a:r>
            <a:r>
              <a:rPr lang="en-US" sz="2800" spc="-480" dirty="0">
                <a:latin typeface="Caladea" panose="02040503050406030204" pitchFamily="18" charset="0"/>
                <a:ea typeface="Ebrima" panose="02000000000000000000" pitchFamily="2" charset="0"/>
                <a:cs typeface="Ebrima" panose="02000000000000000000" pitchFamily="2" charset="0"/>
              </a:rPr>
              <a:t>     </a:t>
            </a:r>
            <a:r>
              <a:rPr lang="en-US" sz="2800" spc="-15" dirty="0">
                <a:latin typeface="Caladea" panose="02040503050406030204" pitchFamily="18" charset="0"/>
                <a:ea typeface="Ebrima" panose="02000000000000000000" pitchFamily="2" charset="0"/>
                <a:cs typeface="Ebrima" panose="02000000000000000000" pitchFamily="2" charset="0"/>
              </a:rPr>
              <a:t>imbalanced.</a:t>
            </a:r>
          </a:p>
          <a:p>
            <a:pPr marL="311150" indent="-285750">
              <a:lnSpc>
                <a:spcPct val="100000"/>
              </a:lnSpc>
              <a:spcBef>
                <a:spcPts val="690"/>
              </a:spcBef>
              <a:buFont typeface="Wingdings" panose="05000000000000000000" pitchFamily="2" charset="2"/>
              <a:buChar char="ü"/>
            </a:pPr>
            <a:endParaRPr lang="en-US" sz="2800" dirty="0">
              <a:latin typeface="Caladea" panose="02040503050406030204" pitchFamily="18" charset="0"/>
              <a:ea typeface="Ebrima" panose="02000000000000000000" pitchFamily="2" charset="0"/>
              <a:cs typeface="Ebrima" panose="02000000000000000000" pitchFamily="2" charset="0"/>
            </a:endParaRPr>
          </a:p>
          <a:p>
            <a:pPr marL="311150" indent="-285750">
              <a:lnSpc>
                <a:spcPct val="100000"/>
              </a:lnSpc>
              <a:spcBef>
                <a:spcPts val="590"/>
              </a:spcBef>
              <a:buFont typeface="Wingdings" panose="05000000000000000000" pitchFamily="2" charset="2"/>
              <a:buChar char="ü"/>
            </a:pPr>
            <a:r>
              <a:rPr lang="en-US" sz="2800" spc="170" dirty="0">
                <a:latin typeface="Caladea" panose="02040503050406030204" pitchFamily="18" charset="0"/>
                <a:ea typeface="Ebrima" panose="02000000000000000000" pitchFamily="2" charset="0"/>
                <a:cs typeface="Ebrima" panose="02000000000000000000" pitchFamily="2" charset="0"/>
              </a:rPr>
              <a:t>Different no.</a:t>
            </a:r>
            <a:r>
              <a:rPr lang="en-US" sz="2800" dirty="0">
                <a:latin typeface="Caladea" panose="02040503050406030204" pitchFamily="18" charset="0"/>
                <a:ea typeface="Ebrima" panose="02000000000000000000" pitchFamily="2" charset="0"/>
                <a:cs typeface="Ebrima" panose="02000000000000000000" pitchFamily="2" charset="0"/>
              </a:rPr>
              <a:t> </a:t>
            </a:r>
            <a:r>
              <a:rPr lang="en-US" sz="2800" spc="-5" dirty="0">
                <a:latin typeface="Caladea" panose="02040503050406030204" pitchFamily="18" charset="0"/>
                <a:ea typeface="Ebrima" panose="02000000000000000000" pitchFamily="2" charset="0"/>
                <a:cs typeface="Ebrima" panose="02000000000000000000" pitchFamily="2" charset="0"/>
              </a:rPr>
              <a:t>for dataset for each feature.</a:t>
            </a:r>
          </a:p>
          <a:p>
            <a:pPr marL="311150" indent="-285750">
              <a:lnSpc>
                <a:spcPct val="100000"/>
              </a:lnSpc>
              <a:spcBef>
                <a:spcPts val="590"/>
              </a:spcBef>
              <a:buFont typeface="Wingdings" panose="05000000000000000000" pitchFamily="2" charset="2"/>
              <a:buChar char="ü"/>
            </a:pPr>
            <a:endParaRPr lang="en-US" sz="2800" dirty="0">
              <a:latin typeface="Caladea" panose="02040503050406030204" pitchFamily="18" charset="0"/>
              <a:ea typeface="Ebrima" panose="02000000000000000000" pitchFamily="2" charset="0"/>
              <a:cs typeface="Ebrima" panose="02000000000000000000" pitchFamily="2" charset="0"/>
            </a:endParaRPr>
          </a:p>
          <a:p>
            <a:pPr marL="311150" indent="-285750">
              <a:lnSpc>
                <a:spcPct val="100000"/>
              </a:lnSpc>
              <a:spcBef>
                <a:spcPts val="600"/>
              </a:spcBef>
              <a:buFont typeface="Wingdings" panose="05000000000000000000" pitchFamily="2" charset="2"/>
              <a:buChar char="ü"/>
            </a:pPr>
            <a:r>
              <a:rPr lang="en-US" sz="2800" spc="340" dirty="0">
                <a:latin typeface="Caladea" panose="02040503050406030204" pitchFamily="18" charset="0"/>
                <a:ea typeface="Ebrima" panose="02000000000000000000" pitchFamily="2" charset="0"/>
                <a:cs typeface="Ebrima" panose="02000000000000000000" pitchFamily="2" charset="0"/>
              </a:rPr>
              <a:t>High </a:t>
            </a:r>
            <a:r>
              <a:rPr lang="en-US" sz="2800" dirty="0">
                <a:latin typeface="Caladea" panose="02040503050406030204" pitchFamily="18" charset="0"/>
                <a:ea typeface="Ebrima" panose="02000000000000000000" pitchFamily="2" charset="0"/>
                <a:cs typeface="Ebrima" panose="02000000000000000000" pitchFamily="2" charset="0"/>
              </a:rPr>
              <a:t>number </a:t>
            </a:r>
            <a:r>
              <a:rPr lang="en-US" sz="2800" spc="-5" dirty="0">
                <a:latin typeface="Caladea" panose="02040503050406030204" pitchFamily="18" charset="0"/>
                <a:ea typeface="Ebrima" panose="02000000000000000000" pitchFamily="2" charset="0"/>
                <a:cs typeface="Ebrima" panose="02000000000000000000" pitchFamily="2" charset="0"/>
              </a:rPr>
              <a:t>of related</a:t>
            </a:r>
            <a:r>
              <a:rPr lang="en-US" sz="2800" spc="-400" dirty="0">
                <a:latin typeface="Caladea" panose="02040503050406030204" pitchFamily="18" charset="0"/>
                <a:ea typeface="Ebrima" panose="02000000000000000000" pitchFamily="2" charset="0"/>
                <a:cs typeface="Ebrima" panose="02000000000000000000" pitchFamily="2" charset="0"/>
              </a:rPr>
              <a:t> </a:t>
            </a:r>
            <a:r>
              <a:rPr lang="en-US" sz="2800" spc="-150" dirty="0">
                <a:latin typeface="Caladea" panose="02040503050406030204" pitchFamily="18" charset="0"/>
                <a:ea typeface="Ebrima" panose="02000000000000000000" pitchFamily="2" charset="0"/>
                <a:cs typeface="Ebrima" panose="02000000000000000000" pitchFamily="2" charset="0"/>
              </a:rPr>
              <a:t>variables.</a:t>
            </a:r>
          </a:p>
          <a:p>
            <a:pPr marL="25400">
              <a:lnSpc>
                <a:spcPct val="100000"/>
              </a:lnSpc>
              <a:spcBef>
                <a:spcPts val="600"/>
              </a:spcBef>
            </a:pPr>
            <a:endParaRPr lang="en-US" sz="2800" dirty="0">
              <a:latin typeface="Caladea" panose="02040503050406030204" pitchFamily="18" charset="0"/>
              <a:ea typeface="Ebrima" panose="02000000000000000000" pitchFamily="2" charset="0"/>
              <a:cs typeface="Ebrima" panose="02000000000000000000" pitchFamily="2" charset="0"/>
            </a:endParaRPr>
          </a:p>
          <a:p>
            <a:pPr marL="311150" indent="-285750">
              <a:lnSpc>
                <a:spcPct val="100000"/>
              </a:lnSpc>
              <a:spcBef>
                <a:spcPts val="600"/>
              </a:spcBef>
              <a:buFont typeface="Wingdings" panose="05000000000000000000" pitchFamily="2" charset="2"/>
              <a:buChar char="ü"/>
            </a:pPr>
            <a:r>
              <a:rPr lang="en-US" sz="2800" spc="210" dirty="0">
                <a:latin typeface="Caladea" panose="02040503050406030204" pitchFamily="18" charset="0"/>
                <a:ea typeface="Ebrima" panose="02000000000000000000" pitchFamily="2" charset="0"/>
                <a:cs typeface="Ebrima" panose="02000000000000000000" pitchFamily="2" charset="0"/>
              </a:rPr>
              <a:t>Big Data</a:t>
            </a:r>
            <a:endParaRPr lang="en-US" sz="2800" dirty="0">
              <a:latin typeface="Caladea" panose="02040503050406030204" pitchFamily="18" charset="0"/>
              <a:ea typeface="Ebrima" panose="02000000000000000000" pitchFamily="2" charset="0"/>
              <a:cs typeface="Ebrima" panose="02000000000000000000" pitchFamily="2" charset="0"/>
            </a:endParaRPr>
          </a:p>
        </p:txBody>
      </p:sp>
      <p:pic>
        <p:nvPicPr>
          <p:cNvPr id="7" name="Picture 6">
            <a:extLst>
              <a:ext uri="{FF2B5EF4-FFF2-40B4-BE49-F238E27FC236}">
                <a16:creationId xmlns="" xmlns:a16="http://schemas.microsoft.com/office/drawing/2014/main" id="{294BC51F-D990-4391-88EC-C7175BE47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876" y="4188186"/>
            <a:ext cx="3628426" cy="2064660"/>
          </a:xfrm>
          <a:prstGeom prst="rect">
            <a:avLst/>
          </a:prstGeom>
          <a:ln>
            <a:noFill/>
          </a:ln>
          <a:effectLst>
            <a:softEdge rad="112500"/>
          </a:effectLst>
        </p:spPr>
      </p:pic>
    </p:spTree>
    <p:extLst>
      <p:ext uri="{BB962C8B-B14F-4D97-AF65-F5344CB8AC3E}">
        <p14:creationId xmlns:p14="http://schemas.microsoft.com/office/powerpoint/2010/main" val="320751615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 xmlns:a16="http://schemas.microsoft.com/office/drawing/2014/main" id="{0731CBF9-9CDD-4D03-AE42-5F954740C445}"/>
              </a:ext>
            </a:extLst>
          </p:cNvPr>
          <p:cNvPicPr/>
          <p:nvPr/>
        </p:nvPicPr>
        <p:blipFill>
          <a:blip r:embed="rId2" cstate="print"/>
          <a:stretch>
            <a:fillRect/>
          </a:stretch>
        </p:blipFill>
        <p:spPr>
          <a:xfrm>
            <a:off x="4850296" y="1392543"/>
            <a:ext cx="3670852" cy="4842355"/>
          </a:xfrm>
          <a:prstGeom prst="rect">
            <a:avLst/>
          </a:prstGeom>
        </p:spPr>
      </p:pic>
      <p:sp>
        <p:nvSpPr>
          <p:cNvPr id="4" name="TextBox 3">
            <a:extLst>
              <a:ext uri="{FF2B5EF4-FFF2-40B4-BE49-F238E27FC236}">
                <a16:creationId xmlns="" xmlns:a16="http://schemas.microsoft.com/office/drawing/2014/main" id="{CE83E993-B8BC-4040-8AB5-9EABE7A13368}"/>
              </a:ext>
            </a:extLst>
          </p:cNvPr>
          <p:cNvSpPr txBox="1"/>
          <p:nvPr/>
        </p:nvSpPr>
        <p:spPr>
          <a:xfrm>
            <a:off x="1060174" y="623102"/>
            <a:ext cx="4625009" cy="769441"/>
          </a:xfrm>
          <a:prstGeom prst="rect">
            <a:avLst/>
          </a:prstGeom>
          <a:noFill/>
        </p:spPr>
        <p:txBody>
          <a:bodyPr wrap="square" rtlCol="0">
            <a:spAutoFit/>
          </a:bodyPr>
          <a:lstStyle/>
          <a:p>
            <a:pPr marL="571500" indent="-571500">
              <a:buFont typeface="Courier New" panose="02070309020205020404" pitchFamily="49" charset="0"/>
              <a:buChar char="o"/>
            </a:pPr>
            <a:r>
              <a:rPr lang="en-US" sz="4400" dirty="0">
                <a:effectLst>
                  <a:outerShdw blurRad="38100" dist="38100" dir="2700000" algn="tl">
                    <a:srgbClr val="000000">
                      <a:alpha val="43137"/>
                    </a:srgbClr>
                  </a:outerShdw>
                </a:effectLst>
                <a:latin typeface="Gabriola" panose="04040605051002020D02" pitchFamily="82" charset="0"/>
              </a:rPr>
              <a:t>Working of the Model</a:t>
            </a:r>
            <a:endParaRPr lang="en-IN" sz="4400" dirty="0">
              <a:effectLst>
                <a:outerShdw blurRad="38100" dist="38100" dir="2700000" algn="tl">
                  <a:srgbClr val="000000">
                    <a:alpha val="43137"/>
                  </a:srgbClr>
                </a:outerShdw>
              </a:effectLst>
              <a:latin typeface="Gabriola" panose="04040605051002020D02" pitchFamily="82" charset="0"/>
            </a:endParaRPr>
          </a:p>
        </p:txBody>
      </p:sp>
      <p:sp>
        <p:nvSpPr>
          <p:cNvPr id="5" name="TextBox 4">
            <a:extLst>
              <a:ext uri="{FF2B5EF4-FFF2-40B4-BE49-F238E27FC236}">
                <a16:creationId xmlns="" xmlns:a16="http://schemas.microsoft.com/office/drawing/2014/main" id="{B19F0F84-3E32-4778-A649-F089270EB9E1}"/>
              </a:ext>
            </a:extLst>
          </p:cNvPr>
          <p:cNvSpPr txBox="1"/>
          <p:nvPr/>
        </p:nvSpPr>
        <p:spPr>
          <a:xfrm>
            <a:off x="1656523" y="2161546"/>
            <a:ext cx="2799567" cy="3754874"/>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Caladea" panose="02040503050406030204" pitchFamily="18" charset="0"/>
              </a:rPr>
              <a:t>Data Extraction</a:t>
            </a:r>
          </a:p>
          <a:p>
            <a:pPr marL="342900" indent="-342900">
              <a:buFont typeface="Wingdings" panose="05000000000000000000" pitchFamily="2" charset="2"/>
              <a:buChar char="ü"/>
            </a:pPr>
            <a:endParaRPr lang="en-US" sz="2000" dirty="0">
              <a:latin typeface="Caladea" panose="02040503050406030204" pitchFamily="18" charset="0"/>
            </a:endParaRPr>
          </a:p>
          <a:p>
            <a:pPr marL="342900" indent="-342900">
              <a:buFont typeface="Wingdings" panose="05000000000000000000" pitchFamily="2" charset="2"/>
              <a:buChar char="ü"/>
            </a:pPr>
            <a:r>
              <a:rPr lang="en-US" sz="2000" dirty="0">
                <a:latin typeface="Caladea" panose="02040503050406030204" pitchFamily="18" charset="0"/>
              </a:rPr>
              <a:t>Data merging</a:t>
            </a:r>
          </a:p>
          <a:p>
            <a:pPr marL="342900" indent="-342900">
              <a:buFont typeface="Wingdings" panose="05000000000000000000" pitchFamily="2" charset="2"/>
              <a:buChar char="ü"/>
            </a:pPr>
            <a:endParaRPr lang="en-US" sz="2000" dirty="0">
              <a:latin typeface="Caladea" panose="02040503050406030204" pitchFamily="18" charset="0"/>
            </a:endParaRPr>
          </a:p>
          <a:p>
            <a:pPr marL="342900" indent="-342900">
              <a:buFont typeface="Wingdings" panose="05000000000000000000" pitchFamily="2" charset="2"/>
              <a:buChar char="ü"/>
            </a:pPr>
            <a:r>
              <a:rPr lang="en-US" sz="2000" dirty="0">
                <a:latin typeface="Caladea" panose="02040503050406030204" pitchFamily="18" charset="0"/>
              </a:rPr>
              <a:t>Data </a:t>
            </a:r>
            <a:r>
              <a:rPr lang="en-US" sz="2000" dirty="0" smtClean="0">
                <a:latin typeface="Caladea" panose="02040503050406030204" pitchFamily="18" charset="0"/>
              </a:rPr>
              <a:t>Pre-processing</a:t>
            </a:r>
            <a:endParaRPr lang="en-US" sz="2000" dirty="0">
              <a:latin typeface="Caladea" panose="02040503050406030204" pitchFamily="18" charset="0"/>
            </a:endParaRPr>
          </a:p>
          <a:p>
            <a:pPr marL="342900" indent="-342900">
              <a:buFont typeface="Wingdings" panose="05000000000000000000" pitchFamily="2" charset="2"/>
              <a:buChar char="ü"/>
            </a:pPr>
            <a:endParaRPr lang="en-US" sz="2000" dirty="0">
              <a:latin typeface="Caladea" panose="02040503050406030204" pitchFamily="18" charset="0"/>
            </a:endParaRPr>
          </a:p>
          <a:p>
            <a:pPr marL="342900" indent="-342900">
              <a:buFont typeface="Wingdings" panose="05000000000000000000" pitchFamily="2" charset="2"/>
              <a:buChar char="ü"/>
            </a:pPr>
            <a:r>
              <a:rPr lang="en-US" sz="2000" dirty="0">
                <a:latin typeface="Caladea" panose="02040503050406030204" pitchFamily="18" charset="0"/>
              </a:rPr>
              <a:t>Data analytics</a:t>
            </a:r>
          </a:p>
          <a:p>
            <a:pPr marL="342900" indent="-342900">
              <a:buFont typeface="Wingdings" panose="05000000000000000000" pitchFamily="2" charset="2"/>
              <a:buChar char="ü"/>
            </a:pPr>
            <a:endParaRPr lang="en-US" sz="2000" dirty="0">
              <a:latin typeface="Caladea" panose="02040503050406030204" pitchFamily="18" charset="0"/>
            </a:endParaRPr>
          </a:p>
          <a:p>
            <a:pPr marL="342900" indent="-342900">
              <a:buFont typeface="Wingdings" panose="05000000000000000000" pitchFamily="2" charset="2"/>
              <a:buChar char="ü"/>
            </a:pPr>
            <a:r>
              <a:rPr lang="en-US" sz="2000" dirty="0">
                <a:latin typeface="Caladea" panose="02040503050406030204" pitchFamily="18" charset="0"/>
              </a:rPr>
              <a:t>Modelling</a:t>
            </a:r>
          </a:p>
          <a:p>
            <a:pPr marL="342900" indent="-342900">
              <a:buFont typeface="Wingdings" panose="05000000000000000000" pitchFamily="2" charset="2"/>
              <a:buChar char="ü"/>
            </a:pPr>
            <a:endParaRPr lang="en-US" sz="2000" dirty="0">
              <a:latin typeface="Caladea" panose="02040503050406030204" pitchFamily="18" charset="0"/>
            </a:endParaRPr>
          </a:p>
          <a:p>
            <a:pPr marL="342900" indent="-342900">
              <a:buFont typeface="Wingdings" panose="05000000000000000000" pitchFamily="2" charset="2"/>
              <a:buChar char="ü"/>
            </a:pPr>
            <a:r>
              <a:rPr lang="en-US" sz="2000" dirty="0">
                <a:latin typeface="Caladea" panose="02040503050406030204" pitchFamily="18" charset="0"/>
              </a:rPr>
              <a:t>Accuracy</a:t>
            </a:r>
          </a:p>
          <a:p>
            <a:endParaRPr lang="en-IN" dirty="0"/>
          </a:p>
        </p:txBody>
      </p:sp>
    </p:spTree>
    <p:extLst>
      <p:ext uri="{BB962C8B-B14F-4D97-AF65-F5344CB8AC3E}">
        <p14:creationId xmlns:p14="http://schemas.microsoft.com/office/powerpoint/2010/main" val="37837926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3D4370D-3A3D-40C9-A0EF-48FE483F58E2}"/>
              </a:ext>
            </a:extLst>
          </p:cNvPr>
          <p:cNvSpPr/>
          <p:nvPr/>
        </p:nvSpPr>
        <p:spPr>
          <a:xfrm>
            <a:off x="640461" y="1020247"/>
            <a:ext cx="4333238" cy="707886"/>
          </a:xfrm>
          <a:prstGeom prst="rect">
            <a:avLst/>
          </a:prstGeom>
        </p:spPr>
        <p:txBody>
          <a:bodyPr wrap="none">
            <a:spAutoFit/>
          </a:bodyPr>
          <a:lstStyle/>
          <a:p>
            <a:pPr marL="571500" indent="-571500">
              <a:buFont typeface="Wingdings" panose="05000000000000000000" pitchFamily="2" charset="2"/>
              <a:buChar char="§"/>
            </a:pPr>
            <a:r>
              <a:rPr lang="en-US" sz="4000" dirty="0">
                <a:effectLst>
                  <a:outerShdw blurRad="38100" dist="38100" dir="2700000" algn="tl">
                    <a:srgbClr val="000000">
                      <a:alpha val="43137"/>
                    </a:srgbClr>
                  </a:outerShdw>
                </a:effectLst>
              </a:rPr>
              <a:t>Data Extraction</a:t>
            </a:r>
            <a:endParaRPr lang="en-IN" sz="4000" dirty="0">
              <a:effectLst>
                <a:outerShdw blurRad="38100" dist="38100" dir="2700000" algn="tl">
                  <a:srgbClr val="000000">
                    <a:alpha val="43137"/>
                  </a:srgbClr>
                </a:outerShdw>
              </a:effectLst>
            </a:endParaRPr>
          </a:p>
        </p:txBody>
      </p:sp>
      <p:sp>
        <p:nvSpPr>
          <p:cNvPr id="4" name="TextBox 3">
            <a:extLst>
              <a:ext uri="{FF2B5EF4-FFF2-40B4-BE49-F238E27FC236}">
                <a16:creationId xmlns="" xmlns:a16="http://schemas.microsoft.com/office/drawing/2014/main" id="{77F3CB45-378B-4785-AD7C-9EA76703903E}"/>
              </a:ext>
            </a:extLst>
          </p:cNvPr>
          <p:cNvSpPr txBox="1"/>
          <p:nvPr/>
        </p:nvSpPr>
        <p:spPr>
          <a:xfrm>
            <a:off x="1232452" y="2226367"/>
            <a:ext cx="6268278"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latin typeface="Gabriola" panose="04040605051002020D02" pitchFamily="82" charset="0"/>
              </a:rPr>
              <a:t>Data extraction is where data is analyzed and crawled through to retrieve relevant information from data sources (like a database) in a specific pattern. Further data processing is done, which involves adding metadata and other data integration; another process in the data workflow.</a:t>
            </a:r>
          </a:p>
          <a:p>
            <a:pPr marL="285750" indent="-285750" algn="just">
              <a:buFont typeface="Wingdings" panose="05000000000000000000" pitchFamily="2" charset="2"/>
              <a:buChar char="Ø"/>
            </a:pPr>
            <a:endParaRPr lang="en-IN" sz="2400" dirty="0">
              <a:latin typeface="Gabriola" panose="04040605051002020D02" pitchFamily="82" charset="0"/>
            </a:endParaRPr>
          </a:p>
          <a:p>
            <a:pPr marL="285750" indent="-285750" algn="just">
              <a:buFont typeface="Wingdings" panose="05000000000000000000" pitchFamily="2" charset="2"/>
              <a:buChar char="Ø"/>
            </a:pPr>
            <a:r>
              <a:rPr lang="en-US" sz="2400" dirty="0">
                <a:latin typeface="Gabriola" panose="04040605051002020D02" pitchFamily="82" charset="0"/>
              </a:rPr>
              <a:t>The majority of data extraction comes from unstructured data sources and different data formats. This unstructured data can be in any form, such as tables, indexes, and analytics</a:t>
            </a:r>
            <a:endParaRPr lang="en-IN" sz="2400" dirty="0">
              <a:latin typeface="Gabriola" panose="04040605051002020D02" pitchFamily="82" charset="0"/>
            </a:endParaRPr>
          </a:p>
        </p:txBody>
      </p:sp>
      <p:pic>
        <p:nvPicPr>
          <p:cNvPr id="5" name="Picture 4">
            <a:extLst>
              <a:ext uri="{FF2B5EF4-FFF2-40B4-BE49-F238E27FC236}">
                <a16:creationId xmlns="" xmlns:a16="http://schemas.microsoft.com/office/drawing/2014/main" id="{ECC3AF38-E416-4881-A9BD-CAFB67D0C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69350"/>
            <a:ext cx="2902227" cy="18096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587822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356</TotalTime>
  <Words>723</Words>
  <Application>Microsoft Office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21</vt:i4>
      </vt:variant>
    </vt:vector>
  </HeadingPairs>
  <TitlesOfParts>
    <vt:vector size="51" baseType="lpstr">
      <vt:lpstr>Microsoft YaHei UI</vt:lpstr>
      <vt:lpstr>Andalus</vt:lpstr>
      <vt:lpstr>Arial</vt:lpstr>
      <vt:lpstr>Bahnschrift SemiBold Condensed</vt:lpstr>
      <vt:lpstr>Caladea</vt:lpstr>
      <vt:lpstr>Calibri</vt:lpstr>
      <vt:lpstr>Cambria</vt:lpstr>
      <vt:lpstr>Century</vt:lpstr>
      <vt:lpstr>Courier New</vt:lpstr>
      <vt:lpstr>DejaVu Sans</vt:lpstr>
      <vt:lpstr>DejaVu Serif</vt:lpstr>
      <vt:lpstr>Ebrima</vt:lpstr>
      <vt:lpstr>Gabriola</vt:lpstr>
      <vt:lpstr>Gadugi</vt:lpstr>
      <vt:lpstr>Georgia</vt:lpstr>
      <vt:lpstr>Gill Sans MT</vt:lpstr>
      <vt:lpstr>Liberation Serif</vt:lpstr>
      <vt:lpstr>Microsoft JhengHei Light</vt:lpstr>
      <vt:lpstr>Mongolian Baiti</vt:lpstr>
      <vt:lpstr>Monotype Corsiva</vt:lpstr>
      <vt:lpstr>Open Sans</vt:lpstr>
      <vt:lpstr>Papyrus</vt:lpstr>
      <vt:lpstr>Segoe UI</vt:lpstr>
      <vt:lpstr>Sitka Banner</vt:lpstr>
      <vt:lpstr>Source Sans Pro Semibold</vt:lpstr>
      <vt:lpstr>Times New Roman</vt:lpstr>
      <vt:lpstr>Trebuchet MS</vt:lpstr>
      <vt:lpstr>Wingdings</vt:lpstr>
      <vt:lpstr>Wingdings 3</vt:lpstr>
      <vt:lpstr>Facet</vt:lpstr>
      <vt:lpstr>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Ankit Nitesh</dc:creator>
  <cp:lastModifiedBy>Dell</cp:lastModifiedBy>
  <cp:revision>41</cp:revision>
  <dcterms:created xsi:type="dcterms:W3CDTF">2019-12-14T18:18:17Z</dcterms:created>
  <dcterms:modified xsi:type="dcterms:W3CDTF">2019-12-21T20:55:59Z</dcterms:modified>
</cp:coreProperties>
</file>