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326" r:id="rId6"/>
    <p:sldId id="327" r:id="rId7"/>
    <p:sldId id="329" r:id="rId8"/>
    <p:sldId id="328" r:id="rId9"/>
    <p:sldId id="324" r:id="rId10"/>
    <p:sldId id="325" r:id="rId11"/>
    <p:sldId id="321" r:id="rId12"/>
    <p:sldId id="322" r:id="rId13"/>
    <p:sldId id="320" r:id="rId14"/>
    <p:sldId id="323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FAF6"/>
    <a:srgbClr val="202C8F"/>
    <a:srgbClr val="FDFBF6"/>
    <a:srgbClr val="AAC4E9"/>
    <a:srgbClr val="F5CDCE"/>
    <a:srgbClr val="DF8C8C"/>
    <a:srgbClr val="D4D593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33C62-6277-4A8F-8502-776E33CDCB49}" v="28" dt="2025-03-23T14:55:15.467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>
        <p:scale>
          <a:sx n="76" d="100"/>
          <a:sy n="76" d="100"/>
        </p:scale>
        <p:origin x="-504" y="192"/>
      </p:cViewPr>
      <p:guideLst>
        <p:guide orient="horz" pos="2616"/>
        <p:guide orient="horz" pos="3264"/>
        <p:guide orient="horz"/>
        <p:guide orient="horz" pos="4008"/>
        <p:guide orient="horz" pos="2352"/>
        <p:guide orient="horz" pos="2448"/>
        <p:guide pos="691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nesh desai" userId="c9935a243d043cff" providerId="LiveId" clId="{E8B33C62-6277-4A8F-8502-776E33CDCB49}"/>
    <pc:docChg chg="undo custSel addSld delSld modSld">
      <pc:chgData name="jignesh desai" userId="c9935a243d043cff" providerId="LiveId" clId="{E8B33C62-6277-4A8F-8502-776E33CDCB49}" dt="2025-03-23T14:57:39.990" v="670" actId="20577"/>
      <pc:docMkLst>
        <pc:docMk/>
      </pc:docMkLst>
      <pc:sldChg chg="delSp modSp mod">
        <pc:chgData name="jignesh desai" userId="c9935a243d043cff" providerId="LiveId" clId="{E8B33C62-6277-4A8F-8502-776E33CDCB49}" dt="2025-03-23T14:41:51.109" v="421" actId="2711"/>
        <pc:sldMkLst>
          <pc:docMk/>
          <pc:sldMk cId="685681062" sldId="282"/>
        </pc:sldMkLst>
        <pc:spChg chg="mod">
          <ac:chgData name="jignesh desai" userId="c9935a243d043cff" providerId="LiveId" clId="{E8B33C62-6277-4A8F-8502-776E33CDCB49}" dt="2025-03-23T14:41:51.109" v="421" actId="2711"/>
          <ac:spMkLst>
            <pc:docMk/>
            <pc:sldMk cId="685681062" sldId="282"/>
            <ac:spMk id="3" creationId="{75111C33-898C-4414-4665-5136EB6FC126}"/>
          </ac:spMkLst>
        </pc:spChg>
        <pc:spChg chg="del">
          <ac:chgData name="jignesh desai" userId="c9935a243d043cff" providerId="LiveId" clId="{E8B33C62-6277-4A8F-8502-776E33CDCB49}" dt="2025-03-23T14:39:29.638" v="404" actId="478"/>
          <ac:spMkLst>
            <pc:docMk/>
            <pc:sldMk cId="685681062" sldId="282"/>
            <ac:spMk id="23" creationId="{94FF72B7-0438-3641-5939-75128934B0DF}"/>
          </ac:spMkLst>
        </pc:spChg>
      </pc:sldChg>
      <pc:sldChg chg="addSp delSp modSp mod">
        <pc:chgData name="jignesh desai" userId="c9935a243d043cff" providerId="LiveId" clId="{E8B33C62-6277-4A8F-8502-776E33CDCB49}" dt="2025-03-23T14:48:34.977" v="641" actId="1076"/>
        <pc:sldMkLst>
          <pc:docMk/>
          <pc:sldMk cId="3969996159" sldId="319"/>
        </pc:sldMkLst>
        <pc:spChg chg="del">
          <ac:chgData name="jignesh desai" userId="c9935a243d043cff" providerId="LiveId" clId="{E8B33C62-6277-4A8F-8502-776E33CDCB49}" dt="2025-03-23T14:39:37.389" v="405" actId="478"/>
          <ac:spMkLst>
            <pc:docMk/>
            <pc:sldMk cId="3969996159" sldId="319"/>
            <ac:spMk id="2" creationId="{A913EEC9-16E3-6C86-97D0-A7EC7EA09CDA}"/>
          </ac:spMkLst>
        </pc:spChg>
        <pc:spChg chg="add del mod">
          <ac:chgData name="jignesh desai" userId="c9935a243d043cff" providerId="LiveId" clId="{E8B33C62-6277-4A8F-8502-776E33CDCB49}" dt="2025-03-23T14:39:14.053" v="402" actId="478"/>
          <ac:spMkLst>
            <pc:docMk/>
            <pc:sldMk cId="3969996159" sldId="319"/>
            <ac:spMk id="3" creationId="{A6256CDE-26D3-9F09-553C-13436B367ADA}"/>
          </ac:spMkLst>
        </pc:spChg>
        <pc:spChg chg="del mod">
          <ac:chgData name="jignesh desai" userId="c9935a243d043cff" providerId="LiveId" clId="{E8B33C62-6277-4A8F-8502-776E33CDCB49}" dt="2025-03-23T14:37:59.320" v="249"/>
          <ac:spMkLst>
            <pc:docMk/>
            <pc:sldMk cId="3969996159" sldId="319"/>
            <ac:spMk id="4" creationId="{97DCC342-9FD1-7055-EAAC-008DC851B13F}"/>
          </ac:spMkLst>
        </pc:spChg>
        <pc:spChg chg="add del mod">
          <ac:chgData name="jignesh desai" userId="c9935a243d043cff" providerId="LiveId" clId="{E8B33C62-6277-4A8F-8502-776E33CDCB49}" dt="2025-03-23T14:39:19.082" v="403" actId="478"/>
          <ac:spMkLst>
            <pc:docMk/>
            <pc:sldMk cId="3969996159" sldId="319"/>
            <ac:spMk id="6" creationId="{1E548282-1417-6F8A-F38B-217412A3E427}"/>
          </ac:spMkLst>
        </pc:spChg>
        <pc:spChg chg="add mod">
          <ac:chgData name="jignesh desai" userId="c9935a243d043cff" providerId="LiveId" clId="{E8B33C62-6277-4A8F-8502-776E33CDCB49}" dt="2025-03-23T14:48:34.977" v="641" actId="1076"/>
          <ac:spMkLst>
            <pc:docMk/>
            <pc:sldMk cId="3969996159" sldId="319"/>
            <ac:spMk id="7" creationId="{B4B5EE45-0F2C-D81A-8423-62D78BC25E5C}"/>
          </ac:spMkLst>
        </pc:spChg>
        <pc:spChg chg="add del mod">
          <ac:chgData name="jignesh desai" userId="c9935a243d043cff" providerId="LiveId" clId="{E8B33C62-6277-4A8F-8502-776E33CDCB49}" dt="2025-03-23T14:46:30.496" v="605" actId="478"/>
          <ac:spMkLst>
            <pc:docMk/>
            <pc:sldMk cId="3969996159" sldId="319"/>
            <ac:spMk id="8" creationId="{970CECDE-43B4-01B9-8CCB-C829ED269F79}"/>
          </ac:spMkLst>
        </pc:spChg>
        <pc:spChg chg="add">
          <ac:chgData name="jignesh desai" userId="c9935a243d043cff" providerId="LiveId" clId="{E8B33C62-6277-4A8F-8502-776E33CDCB49}" dt="2025-03-23T14:46:34.231" v="606"/>
          <ac:spMkLst>
            <pc:docMk/>
            <pc:sldMk cId="3969996159" sldId="319"/>
            <ac:spMk id="9" creationId="{47227957-7E35-0939-5F5B-59A8FA5ED45B}"/>
          </ac:spMkLst>
        </pc:spChg>
        <pc:spChg chg="add mod">
          <ac:chgData name="jignesh desai" userId="c9935a243d043cff" providerId="LiveId" clId="{E8B33C62-6277-4A8F-8502-776E33CDCB49}" dt="2025-03-23T14:46:36.900" v="610"/>
          <ac:spMkLst>
            <pc:docMk/>
            <pc:sldMk cId="3969996159" sldId="319"/>
            <ac:spMk id="10" creationId="{0051B1F1-39CF-4052-D356-1F40B3170EF4}"/>
          </ac:spMkLst>
        </pc:spChg>
        <pc:spChg chg="add mod">
          <ac:chgData name="jignesh desai" userId="c9935a243d043cff" providerId="LiveId" clId="{E8B33C62-6277-4A8F-8502-776E33CDCB49}" dt="2025-03-23T14:46:36.556" v="609"/>
          <ac:spMkLst>
            <pc:docMk/>
            <pc:sldMk cId="3969996159" sldId="319"/>
            <ac:spMk id="11" creationId="{D6D3FBD8-C069-45EF-E98C-055D73154188}"/>
          </ac:spMkLst>
        </pc:spChg>
        <pc:spChg chg="add del mod">
          <ac:chgData name="jignesh desai" userId="c9935a243d043cff" providerId="LiveId" clId="{E8B33C62-6277-4A8F-8502-776E33CDCB49}" dt="2025-03-23T14:46:55.801" v="618" actId="478"/>
          <ac:spMkLst>
            <pc:docMk/>
            <pc:sldMk cId="3969996159" sldId="319"/>
            <ac:spMk id="12" creationId="{07A697CC-4979-F4D4-4476-11810C2FA166}"/>
          </ac:spMkLst>
        </pc:spChg>
        <pc:spChg chg="add del mod">
          <ac:chgData name="jignesh desai" userId="c9935a243d043cff" providerId="LiveId" clId="{E8B33C62-6277-4A8F-8502-776E33CDCB49}" dt="2025-03-23T14:47:19.539" v="622" actId="478"/>
          <ac:spMkLst>
            <pc:docMk/>
            <pc:sldMk cId="3969996159" sldId="319"/>
            <ac:spMk id="13" creationId="{3A04472C-5CEF-2AEE-AE82-8AB565093355}"/>
          </ac:spMkLst>
        </pc:spChg>
        <pc:spChg chg="add del mod">
          <ac:chgData name="jignesh desai" userId="c9935a243d043cff" providerId="LiveId" clId="{E8B33C62-6277-4A8F-8502-776E33CDCB49}" dt="2025-03-23T14:47:46.028" v="631" actId="478"/>
          <ac:spMkLst>
            <pc:docMk/>
            <pc:sldMk cId="3969996159" sldId="319"/>
            <ac:spMk id="14" creationId="{3544AF7B-CF1B-7360-218F-38AA858B0BEB}"/>
          </ac:spMkLst>
        </pc:spChg>
      </pc:sldChg>
      <pc:sldChg chg="addSp modSp add mod">
        <pc:chgData name="jignesh desai" userId="c9935a243d043cff" providerId="LiveId" clId="{E8B33C62-6277-4A8F-8502-776E33CDCB49}" dt="2025-03-23T14:57:39.990" v="670" actId="20577"/>
        <pc:sldMkLst>
          <pc:docMk/>
          <pc:sldMk cId="1814149561" sldId="320"/>
        </pc:sldMkLst>
        <pc:spChg chg="add mod">
          <ac:chgData name="jignesh desai" userId="c9935a243d043cff" providerId="LiveId" clId="{E8B33C62-6277-4A8F-8502-776E33CDCB49}" dt="2025-03-23T14:57:04.840" v="668" actId="1076"/>
          <ac:spMkLst>
            <pc:docMk/>
            <pc:sldMk cId="1814149561" sldId="320"/>
            <ac:spMk id="2" creationId="{A7523494-6EB2-B677-DA56-5BF68DD92823}"/>
          </ac:spMkLst>
        </pc:spChg>
        <pc:spChg chg="mod">
          <ac:chgData name="jignesh desai" userId="c9935a243d043cff" providerId="LiveId" clId="{E8B33C62-6277-4A8F-8502-776E33CDCB49}" dt="2025-03-23T14:54:10.739" v="645"/>
          <ac:spMkLst>
            <pc:docMk/>
            <pc:sldMk cId="1814149561" sldId="320"/>
            <ac:spMk id="5" creationId="{5AEF6985-47E2-3192-0273-0608C6034326}"/>
          </ac:spMkLst>
        </pc:spChg>
        <pc:spChg chg="mod">
          <ac:chgData name="jignesh desai" userId="c9935a243d043cff" providerId="LiveId" clId="{E8B33C62-6277-4A8F-8502-776E33CDCB49}" dt="2025-03-23T14:57:39.990" v="670" actId="20577"/>
          <ac:spMkLst>
            <pc:docMk/>
            <pc:sldMk cId="1814149561" sldId="320"/>
            <ac:spMk id="7" creationId="{133C0E78-B90C-F888-D0FF-0F4672CC9F21}"/>
          </ac:spMkLst>
        </pc:spChg>
      </pc:sldChg>
      <pc:sldChg chg="del">
        <pc:chgData name="jignesh desai" userId="c9935a243d043cff" providerId="LiveId" clId="{E8B33C62-6277-4A8F-8502-776E33CDCB49}" dt="2025-03-23T14:48:58.578" v="642" actId="47"/>
        <pc:sldMkLst>
          <pc:docMk/>
          <pc:sldMk cId="2498021601" sldId="321"/>
        </pc:sldMkLst>
      </pc:sldChg>
      <pc:sldChg chg="del">
        <pc:chgData name="jignesh desai" userId="c9935a243d043cff" providerId="LiveId" clId="{E8B33C62-6277-4A8F-8502-776E33CDCB49}" dt="2025-03-23T14:48:59.790" v="643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EB0987-2692-F385-CAE8-C004F8F8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26C8E7E-9CB7-F002-A424-4AAEBE942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07D4CE6-F6A1-D342-D769-DBC3F6D6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7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EB0987-2692-F385-CAE8-C004F8F8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26C8E7E-9CB7-F002-A424-4AAEBE942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07D4CE6-F6A1-D342-D769-DBC3F6D62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7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="" xmlns:a16="http://schemas.microsoft.com/office/drawing/2014/main" id="{BA5D5A72-CB6F-F8DE-E2C9-90459C8C3D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E66FD7FF-2869-7902-36B2-2B229AB9AB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B1457C88-4472-81CF-02AF-4421E0A308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D014917C-8694-B4A4-A211-0F31F00E24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="" xmlns:a16="http://schemas.microsoft.com/office/drawing/2014/main" id="{A7DB6972-BB75-254A-BA88-C0C3E6E93B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="" xmlns:a16="http://schemas.microsoft.com/office/drawing/2014/main" id="{790E862E-398F-571C-EC2C-3D17164DE0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=""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="" xmlns:a16="http://schemas.microsoft.com/office/drawing/2014/main" id="{D5595DD5-43B0-252F-8BC6-6B74340C5B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="" xmlns:a16="http://schemas.microsoft.com/office/drawing/2014/main" id="{BC3A3767-6C5E-8188-0A49-955BBACE37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=""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=""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="" xmlns:a16="http://schemas.microsoft.com/office/drawing/2014/main" id="{C6639AD7-128F-B39D-B45F-0F22A2C6D6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="" xmlns:a16="http://schemas.microsoft.com/office/drawing/2014/main" id="{48479A23-C29C-C711-510C-05B69B882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="" xmlns:a16="http://schemas.microsoft.com/office/drawing/2014/main" id="{F3DC42FA-4B8F-2EFC-CAB4-1CCAB93BEB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=""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EF1F750-031C-BDB7-BD7B-9CBE17406FD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FEB515B5-2D9F-58E1-6E3C-CCBF105D89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5CCFEDF9-5B69-87BA-8A33-35033DA401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2C6B5F91-ABF5-D0B6-E43F-40CEDC3A6D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2D64F1-27B6-A1E5-4F44-A6029FAB30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A626DE4B-D4E5-B36A-89FA-7C0E87AFC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95243571-BE64-3777-F992-88FC43A605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DFAE2CB-0EAD-E788-FCB7-FB12F69391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CAA6B609-D718-DB49-892F-7E49376CC9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75923D9E-9381-3D11-B31A-1BF5C97F35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=""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=""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0F297964-0B81-31DC-6D6D-1414832238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=""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=""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="" xmlns:a16="http://schemas.microsoft.com/office/drawing/2014/main" id="{EFFAEAD9-58A9-096B-C6D0-58F7AD08EB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=""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537D12D-0FCA-3396-988D-452D3D526E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1710CE8-8A83-C0D3-623E-AFCC6C6A2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7AA66C80-37C3-6D28-7564-733A30B2CD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="" xmlns:a16="http://schemas.microsoft.com/office/drawing/2014/main" id="{D9DB7C23-E0CF-A75F-BFFD-4E7679AF4A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="" xmlns:a16="http://schemas.microsoft.com/office/drawing/2014/main" id="{4D62A0CC-A0CE-403A-A167-27225B2C60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="" xmlns:a16="http://schemas.microsoft.com/office/drawing/2014/main" id="{F8AD83DA-A293-6D56-F606-7C98C403A3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86F8B46B-EF6E-BC12-09E2-0F3B779197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5D7B4F11-E150-473B-98F5-6E6AC96468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="" xmlns:a16="http://schemas.microsoft.com/office/drawing/2014/main" id="{A8E2FA61-C047-21BB-AA50-F84AD768549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="" xmlns:a16="http://schemas.microsoft.com/office/drawing/2014/main" id="{1A2791BA-760E-9FA5-8743-D0B699FC9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=""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="" xmlns:a16="http://schemas.microsoft.com/office/drawing/2014/main" id="{2A3EC91E-4089-D366-06D3-3E66F93DFAF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70F595E1-C910-3710-90E9-AF5FFCE058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="" xmlns:a16="http://schemas.microsoft.com/office/drawing/2014/main" id="{AA39EF58-54F1-4AC9-1D83-2E7DEEAAEA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="" xmlns:a16="http://schemas.microsoft.com/office/drawing/2014/main" id="{0C320934-59CC-4123-C7C1-FEEE89F3045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="" xmlns:a16="http://schemas.microsoft.com/office/drawing/2014/main" id="{EC46DC71-C12A-96C8-3FE2-AA95AB58B3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=""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=""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="" xmlns:a16="http://schemas.microsoft.com/office/drawing/2014/main" id="{CD2D664E-6702-6607-A37E-2E9961449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="" xmlns:a16="http://schemas.microsoft.com/office/drawing/2014/main" id="{951C5737-DF7E-D671-AC74-9E488335BC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F232A1E1-DD38-15EA-6CA1-A84950EC43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="" xmlns:a16="http://schemas.microsoft.com/office/drawing/2014/main" id="{B9036D42-A06F-E6EE-BB91-8BAF045198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="" xmlns:a16="http://schemas.microsoft.com/office/drawing/2014/main" id="{86E0540C-3355-A50D-AC61-047B54B70C6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=""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=""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="" xmlns:a16="http://schemas.microsoft.com/office/drawing/2014/main" id="{3C7B0BB3-A5CA-7C72-DC39-AD00EC9096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="" xmlns:a16="http://schemas.microsoft.com/office/drawing/2014/main" id="{07871527-68A5-0A5C-F5A6-A80523BAC9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CEB118B3-9B06-AD11-738A-7A0651F98B7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0EA94262-504E-06F2-F383-E832C37B12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=""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=""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=""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=""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376CF4B8-1811-BD21-43A7-560AC4724F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0B7B4F0-D3BC-63DF-6429-F771BE5A3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B9152F76-E42E-3D76-6BDB-2FA0D69216A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="" xmlns:a16="http://schemas.microsoft.com/office/drawing/2014/main" id="{ED0348C7-D83F-0AD7-2539-41219A795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="" xmlns:a16="http://schemas.microsoft.com/office/drawing/2014/main" id="{E911AA2D-BE77-278D-CD2E-2EB3E180F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="" xmlns:a16="http://schemas.microsoft.com/office/drawing/2014/main" id="{B6CE0BA6-C0FD-AC39-6C31-8477E0CAFD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="" xmlns:a16="http://schemas.microsoft.com/office/drawing/2014/main" id="{666AD1A4-36DE-12F3-BB78-BA678A5957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=""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="" xmlns:a16="http://schemas.microsoft.com/office/drawing/2014/main" id="{28259CF0-6BC5-3693-6F49-C4489C07C3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="" xmlns:a16="http://schemas.microsoft.com/office/drawing/2014/main" id="{9019DA73-2516-F3D2-ECDB-620C90483D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="" xmlns:a16="http://schemas.microsoft.com/office/drawing/2014/main" id="{5665DA82-D253-8EC5-5DFB-F0266ED9FB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="" xmlns:a16="http://schemas.microsoft.com/office/drawing/2014/main" id="{A8B7F1F1-806C-8D65-7340-220A0C4653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E76518D4-6149-BA03-3BE5-6A13A792C1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=""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=""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5210828"/>
            <a:ext cx="3337726" cy="1457766"/>
          </a:xfrm>
          <a:prstGeom prst="roundRect">
            <a:avLst>
              <a:gd name="adj" fmla="val 4394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2524" y="810227"/>
            <a:ext cx="6392421" cy="3831221"/>
          </a:xfrm>
        </p:spPr>
        <p:txBody>
          <a:bodyPr anchor="ctr"/>
          <a:lstStyle/>
          <a:p>
            <a:r>
              <a:rPr lang="en-IN" dirty="0"/>
              <a:t>Builder Design Pattern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194" y="5570379"/>
            <a:ext cx="3105337" cy="7386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02C8F"/>
                </a:solidFill>
                <a:latin typeface="+mj-lt"/>
              </a:rPr>
              <a:t>Desai Nitesh:240160510009</a:t>
            </a:r>
          </a:p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202C8F"/>
                </a:solidFill>
                <a:latin typeface="+mj-lt"/>
              </a:rPr>
              <a:t>Parmar Milan:240160510031</a:t>
            </a:r>
            <a:endParaRPr lang="en-US" sz="1400" dirty="0">
              <a:solidFill>
                <a:srgbClr val="202C8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FA7BB0-34D5-34DE-0598-9C8D27B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EF6985-47E2-3192-0273-0608C603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523494-6EB2-B677-DA56-5BF68DD92823}"/>
              </a:ext>
            </a:extLst>
          </p:cNvPr>
          <p:cNvSpPr txBox="1"/>
          <p:nvPr/>
        </p:nvSpPr>
        <p:spPr>
          <a:xfrm>
            <a:off x="1763506" y="2229338"/>
            <a:ext cx="251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2400" dirty="0" smtClean="0">
                <a:latin typeface="+mj-lt"/>
              </a:rPr>
              <a:t>Advantages</a:t>
            </a:r>
            <a:endParaRPr lang="en-IN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945" y="2706722"/>
            <a:ext cx="95448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Separate the construction of a complex object from its representation so that the same construction process can create different representations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s</a:t>
            </a:r>
            <a:r>
              <a:rPr lang="en-US" sz="2000" dirty="0" smtClean="0"/>
              <a:t>tringDirector </a:t>
            </a:r>
            <a:r>
              <a:rPr lang="en-US" sz="2000" dirty="0"/>
              <a:t>(Director) encapsulates the construction logic, making it reusable and consistent across different builders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pattern allows you to add new representations (e.g., an HTML string) without changing the construction process.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pattern supports incremental construction, which is useful for complex objects with many parts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FormattedString</a:t>
            </a:r>
            <a:r>
              <a:rPr lang="en-US" sz="2000" dirty="0"/>
              <a:t> (Product) is decoupled from how it’s built, making the system more maintainable.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1FA7BB0-34D5-34DE-0598-9C8D27B8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5AEF6985-47E2-3192-0273-0608C603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IN" dirty="0"/>
              <a:t>Consequences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523494-6EB2-B677-DA56-5BF68DD92823}"/>
              </a:ext>
            </a:extLst>
          </p:cNvPr>
          <p:cNvSpPr txBox="1"/>
          <p:nvPr/>
        </p:nvSpPr>
        <p:spPr>
          <a:xfrm>
            <a:off x="1763505" y="2229338"/>
            <a:ext cx="3322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sz="2400" dirty="0">
                <a:latin typeface="+mj-lt"/>
              </a:rPr>
              <a:t>Disadvantages </a:t>
            </a:r>
          </a:p>
          <a:p>
            <a:pPr marL="342900" indent="-342900">
              <a:buFont typeface="Wingdings" pitchFamily="2" charset="2"/>
              <a:buChar char="§"/>
            </a:pPr>
            <a:endParaRPr lang="en-IN" sz="2400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05206" y="2824805"/>
            <a:ext cx="94571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Builder Pattern requires multiple classes, which adds complexity and more code compared to a simpler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approach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step-by-step construction process can introduce a slight performance overhead compared to direct construction.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smtClean="0"/>
              <a:t>stringDirector(Director</a:t>
            </a:r>
            <a:r>
              <a:rPr lang="en-US" sz="2000" dirty="0"/>
              <a:t>) is tightly coupled to the </a:t>
            </a:r>
            <a:r>
              <a:rPr lang="en-US" sz="2000" dirty="0" smtClean="0"/>
              <a:t>stringBuilder </a:t>
            </a:r>
            <a:r>
              <a:rPr lang="en-US" sz="2000" dirty="0"/>
              <a:t>interface, which can limit flexibility if the interface </a:t>
            </a:r>
            <a:r>
              <a:rPr lang="en-US" sz="2000" dirty="0" smtClean="0"/>
              <a:t>changes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pattern can be hard to understand and might be misused for simple tasks.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Builder Pattern assumes a fixed set of construction steps, making it harder to handle optional or conditional steps without modifying the Director or Builder.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41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2768251"/>
            <a:ext cx="5715000" cy="809239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2499" y="3695177"/>
            <a:ext cx="56367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 Black" pitchFamily="34" charset="0"/>
              </a:rPr>
              <a:t>Intent: </a:t>
            </a:r>
            <a:r>
              <a:rPr lang="en-US" sz="1600" kern="1100" spc="300" dirty="0" smtClean="0">
                <a:latin typeface="Arial" pitchFamily="34" charset="0"/>
                <a:cs typeface="Arial" pitchFamily="34" charset="0"/>
              </a:rPr>
              <a:t>geeksforgeeks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>
                <a:latin typeface="+mj-lt"/>
              </a:rPr>
              <a:t>Motivation: </a:t>
            </a:r>
            <a:r>
              <a:rPr lang="en-IN" sz="1600" spc="300" dirty="0" smtClean="0">
                <a:latin typeface="Arial" pitchFamily="34" charset="0"/>
                <a:cs typeface="Arial" pitchFamily="34" charset="0"/>
              </a:rPr>
              <a:t>grok3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kern="1100" dirty="0" smtClean="0">
                <a:latin typeface="Arial Black" pitchFamily="34" charset="0"/>
                <a:cs typeface="Arial" pitchFamily="34" charset="0"/>
              </a:rPr>
              <a:t>Structure Diagram</a:t>
            </a:r>
            <a:r>
              <a:rPr lang="en-IN" sz="1600" kern="1100" spc="300" dirty="0" smtClean="0">
                <a:latin typeface="Arial Black" pitchFamily="34" charset="0"/>
                <a:cs typeface="Arial" pitchFamily="34" charset="0"/>
              </a:rPr>
              <a:t>:</a:t>
            </a:r>
            <a:r>
              <a:rPr lang="en-IN" sz="1400" kern="1100" spc="300" dirty="0" smtClean="0">
                <a:latin typeface="Arial" pitchFamily="34" charset="0"/>
                <a:cs typeface="Arial" pitchFamily="34" charset="0"/>
              </a:rPr>
              <a:t>wikipedia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kern="1100" dirty="0" smtClean="0">
                <a:latin typeface="Arial Black" pitchFamily="34" charset="0"/>
                <a:cs typeface="Arial" pitchFamily="34" charset="0"/>
              </a:rPr>
              <a:t>Class Diagram:</a:t>
            </a:r>
            <a:r>
              <a:rPr lang="en-US" sz="1600" kern="1100" spc="300" dirty="0" smtClean="0">
                <a:latin typeface="Arial" pitchFamily="34" charset="0"/>
                <a:cs typeface="Arial" pitchFamily="34" charset="0"/>
              </a:rPr>
              <a:t> geeksforgeeks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>
                <a:latin typeface="Arial Black" pitchFamily="34" charset="0"/>
              </a:rPr>
              <a:t>Role of </a:t>
            </a:r>
            <a:r>
              <a:rPr lang="en-US" sz="1600" dirty="0">
                <a:latin typeface="Arial Black" pitchFamily="34" charset="0"/>
              </a:rPr>
              <a:t>Participants </a:t>
            </a:r>
            <a:r>
              <a:rPr lang="en-US" sz="1600" dirty="0" smtClean="0">
                <a:latin typeface="Arial Black" pitchFamily="34" charset="0"/>
              </a:rPr>
              <a:t>: </a:t>
            </a:r>
            <a:r>
              <a:rPr lang="en-US" sz="1400" spc="300" dirty="0" smtClean="0">
                <a:latin typeface="Arial" pitchFamily="34" charset="0"/>
                <a:cs typeface="Arial" pitchFamily="34" charset="0"/>
              </a:rPr>
              <a:t>GangOfFour Book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1600" dirty="0" smtClean="0">
                <a:latin typeface="Arial Black" pitchFamily="34" charset="0"/>
              </a:rPr>
              <a:t>Consequences:</a:t>
            </a:r>
            <a:r>
              <a:rPr lang="en-IN" sz="1600" spc="300" dirty="0">
                <a:latin typeface="Arial" pitchFamily="34" charset="0"/>
                <a:cs typeface="Arial" pitchFamily="34" charset="0"/>
              </a:rPr>
              <a:t> grok3</a:t>
            </a:r>
            <a:endParaRPr lang="en-US" sz="1600" kern="1100" spc="300" dirty="0">
              <a:latin typeface="Arial Black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gu-IN" dirty="0"/>
              <a:t>Problem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880991" y="2070057"/>
            <a:ext cx="954900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so many parameters to be passed inside the constructor that it becomes difficult for the user to pass all the parameters </a:t>
            </a:r>
            <a:r>
              <a:rPr lang="gu-IN" sz="2000" dirty="0">
                <a:latin typeface="Arial" pitchFamily="34" charset="0"/>
                <a:cs typeface="Arial" pitchFamily="34" charset="0"/>
              </a:rPr>
              <a:t>or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it becomes difficult to remember</a:t>
            </a:r>
            <a:r>
              <a:rPr lang="gu-IN" sz="2000" dirty="0">
                <a:latin typeface="Arial" pitchFamily="34" charset="0"/>
                <a:cs typeface="Arial" pitchFamily="34" charset="0"/>
              </a:rPr>
              <a:t> 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der</a:t>
            </a:r>
            <a:endParaRPr lang="gu-IN" dirty="0">
              <a:latin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There are some parameters that are required and some that are not required, but user does not need</a:t>
            </a:r>
            <a:r>
              <a:rPr lang="gu-IN" sz="2000" dirty="0">
                <a:latin typeface="Arial" pitchFamily="34" charset="0"/>
                <a:cs typeface="Arial" pitchFamily="34" charset="0"/>
              </a:rPr>
              <a:t> all parameter.so</a:t>
            </a:r>
            <a:r>
              <a:rPr lang="en-US" sz="2000" dirty="0"/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many new constructors are being created accordingly.</a:t>
            </a:r>
            <a:endParaRPr lang="gu-IN" sz="2000" dirty="0">
              <a:latin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When creating new constructors, some constructors have the same number of parameters and data type, which creates problems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Code:1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class student {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public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rolnumber,String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firstname,String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lastname,String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fathername,long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phonenumber,String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emailid,String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course,String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}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7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743200" y="237994"/>
            <a:ext cx="7019935" cy="75713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public class student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public student(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rolnumber,String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firstname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public student(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rolnumber,String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firstname,String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lastname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public student(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rolnumber,String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firstname,String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fathername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public student(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rolnumber,String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firstname,long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phonenumber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}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public student(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rolnumber,String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firstname,String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emailid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   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  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}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17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 txBox="1">
            <a:spLocks/>
          </p:cNvSpPr>
          <p:nvPr/>
        </p:nvSpPr>
        <p:spPr>
          <a:xfrm>
            <a:off x="1721954" y="1863880"/>
            <a:ext cx="9879437" cy="669229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 smtClean="0"/>
          </a:p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77017" y="2687010"/>
            <a:ext cx="98997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Replaces a single, bloated constructor with a Builder class that allows step-by-step construction using setter-like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methods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Builder class separates required and optional parameters. Required ones can be enforced in the constructor or build() method, while optional ones are set via optional method calls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Replaces all constructor overloads with a single Builder class, where each parameter is explicitly named via method calls, avoiding type-based ambiguity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6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181" y="1464994"/>
            <a:ext cx="9879437" cy="980844"/>
          </a:xfrm>
        </p:spPr>
        <p:txBody>
          <a:bodyPr/>
          <a:lstStyle/>
          <a:p>
            <a:r>
              <a:rPr lang="en-US" dirty="0"/>
              <a:t>Intent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29007" y="2655518"/>
            <a:ext cx="9281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The Builder pattern is used to construct complex objects step by step. It allows creating different representations of an object using the same construction proces</a:t>
            </a:r>
            <a:r>
              <a:rPr lang="en-US" dirty="0"/>
              <a:t>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50564" y="1168874"/>
            <a:ext cx="9879436" cy="847816"/>
          </a:xfrm>
        </p:spPr>
        <p:txBody>
          <a:bodyPr/>
          <a:lstStyle/>
          <a:p>
            <a:r>
              <a:rPr lang="en-US" sz="3600" dirty="0" smtClean="0">
                <a:latin typeface="+mj-lt"/>
              </a:rPr>
              <a:t>Structure Diagram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1818503" y="2468566"/>
            <a:ext cx="8655201" cy="3600021"/>
            <a:chOff x="1440493" y="2468566"/>
            <a:chExt cx="8655201" cy="3600021"/>
          </a:xfrm>
        </p:grpSpPr>
        <p:grpSp>
          <p:nvGrpSpPr>
            <p:cNvPr id="26" name="Group 25"/>
            <p:cNvGrpSpPr/>
            <p:nvPr/>
          </p:nvGrpSpPr>
          <p:grpSpPr>
            <a:xfrm>
              <a:off x="1440493" y="2551222"/>
              <a:ext cx="1803748" cy="977030"/>
              <a:chOff x="3620022" y="2993721"/>
              <a:chExt cx="1803748" cy="97703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620022" y="2993721"/>
                <a:ext cx="1803748" cy="97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964487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Director</a:t>
                </a:r>
                <a:endParaRPr lang="en-US" b="1" dirty="0"/>
              </a:p>
            </p:txBody>
          </p:sp>
          <p:cxnSp>
            <p:nvCxnSpPr>
              <p:cNvPr id="10" name="Straight Connector 9"/>
              <p:cNvCxnSpPr>
                <a:stCxn id="4" idx="1"/>
                <a:endCxn id="4" idx="3"/>
              </p:cNvCxnSpPr>
              <p:nvPr/>
            </p:nvCxnSpPr>
            <p:spPr>
              <a:xfrm>
                <a:off x="3620022" y="3482236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620022" y="3547719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Construct()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686822" y="2468566"/>
              <a:ext cx="1803748" cy="1273307"/>
              <a:chOff x="6490570" y="2989632"/>
              <a:chExt cx="1803748" cy="1273307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490570" y="2989632"/>
                <a:ext cx="1803748" cy="1273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35035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Builder</a:t>
                </a:r>
                <a:endParaRPr lang="en-US" b="1" dirty="0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6490570" y="3450921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6490570" y="3554911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buildpart()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etresult()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686822" y="4795280"/>
              <a:ext cx="2052182" cy="1273307"/>
              <a:chOff x="6835035" y="5183774"/>
              <a:chExt cx="2052182" cy="127330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835035" y="5183774"/>
                <a:ext cx="2027130" cy="1273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860087" y="5237967"/>
                <a:ext cx="202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ConcreteBuilder</a:t>
                </a:r>
                <a:endParaRPr lang="en-US" b="1" dirty="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6835035" y="5645063"/>
                <a:ext cx="2027130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835035" y="5749053"/>
                <a:ext cx="122341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buildpart()</a:t>
                </a:r>
              </a:p>
              <a:p>
                <a:r>
                  <a:rPr lang="en-US" dirty="0"/>
                  <a:t>g</a:t>
                </a:r>
                <a:r>
                  <a:rPr lang="en-US" dirty="0" smtClean="0"/>
                  <a:t>etresult()</a:t>
                </a:r>
                <a:endParaRPr lang="en-US" dirty="0"/>
              </a:p>
            </p:txBody>
          </p:sp>
        </p:grpSp>
        <p:sp>
          <p:nvSpPr>
            <p:cNvPr id="29" name="Flowchart: Decision 28"/>
            <p:cNvSpPr/>
            <p:nvPr/>
          </p:nvSpPr>
          <p:spPr>
            <a:xfrm>
              <a:off x="3237976" y="2905824"/>
              <a:ext cx="400833" cy="256041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>
              <a:stCxn id="29" idx="3"/>
            </p:cNvCxnSpPr>
            <p:nvPr/>
          </p:nvCxnSpPr>
          <p:spPr>
            <a:xfrm flipV="1">
              <a:off x="3638809" y="3033844"/>
              <a:ext cx="104801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5421298" y="3771160"/>
              <a:ext cx="261848" cy="209996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5564748" y="4005595"/>
              <a:ext cx="0" cy="7798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8291946" y="5091557"/>
              <a:ext cx="1803748" cy="977030"/>
              <a:chOff x="3620022" y="2993721"/>
              <a:chExt cx="1803748" cy="977030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3620022" y="2993721"/>
                <a:ext cx="1803748" cy="9770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964487" y="2993721"/>
                <a:ext cx="1114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Product</a:t>
                </a:r>
                <a:endParaRPr lang="en-US" b="1" dirty="0"/>
              </a:p>
            </p:txBody>
          </p:sp>
          <p:cxnSp>
            <p:nvCxnSpPr>
              <p:cNvPr id="42" name="Straight Connector 41"/>
              <p:cNvCxnSpPr>
                <a:stCxn id="40" idx="1"/>
                <a:endCxn id="40" idx="3"/>
              </p:cNvCxnSpPr>
              <p:nvPr/>
            </p:nvCxnSpPr>
            <p:spPr>
              <a:xfrm>
                <a:off x="3620022" y="3482236"/>
                <a:ext cx="1803748" cy="0"/>
              </a:xfrm>
              <a:prstGeom prst="line">
                <a:avLst/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Arrow Connector 46"/>
            <p:cNvCxnSpPr/>
            <p:nvPr/>
          </p:nvCxnSpPr>
          <p:spPr>
            <a:xfrm flipV="1">
              <a:off x="6741375" y="5531584"/>
              <a:ext cx="1550571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85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589" y="104839"/>
            <a:ext cx="5017049" cy="704720"/>
          </a:xfrm>
        </p:spPr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5" y="1055129"/>
            <a:ext cx="6544707" cy="580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763537"/>
            <a:ext cx="9879437" cy="980844"/>
          </a:xfrm>
        </p:spPr>
        <p:txBody>
          <a:bodyPr/>
          <a:lstStyle/>
          <a:p>
            <a:r>
              <a:rPr lang="en-IN" dirty="0" smtClean="0"/>
              <a:t>Role of </a:t>
            </a:r>
            <a:r>
              <a:rPr lang="en-US" dirty="0"/>
              <a:t>Participants 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B4B5EE45-0F2C-D81A-8423-62D78BC25E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1750978" y="1784816"/>
            <a:ext cx="10096726" cy="10146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Builder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Specifies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 abstract interface for creating parts of the product object. It defines the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steps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or methods needed to construct the product, providing a blueprint that concrete builders must follow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328" lvl="1" indent="0">
              <a:buNone/>
            </a:pPr>
            <a:endParaRPr lang="en-US" sz="20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  <a:cs typeface="Arial" pitchFamily="34" charset="0"/>
              </a:rPr>
              <a:t>ConcreteBuilder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Implements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Builder interface to construct and assemble parts of the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product. Handles </a:t>
            </a: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the specifics of how the product is built, encapsulating the construction logic and internal representation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338328" lvl="1" indent="0">
              <a:buNone/>
            </a:pPr>
            <a:endParaRPr lang="en-US" sz="2000" dirty="0" smtClean="0">
              <a:solidFill>
                <a:srgbClr val="000000"/>
              </a:solidFill>
              <a:latin typeface="Arial Black"/>
              <a:cs typeface="Arial" pitchFamily="34" charset="0"/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Director</a:t>
            </a:r>
          </a:p>
          <a:p>
            <a:pPr marL="1028700" lvl="1" indent="-342900"/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Constructs the product by directing the Builder through a predefined sequence of steps.</a:t>
            </a:r>
          </a:p>
          <a:p>
            <a:pPr lvl="1" indent="0"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sz="1400" dirty="0"/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tx1"/>
              </a:solidFill>
              <a:latin typeface="+mj-lt"/>
              <a:cs typeface="Arial" pitchFamily="34" charset="0"/>
            </a:endParaRPr>
          </a:p>
          <a:p>
            <a:pPr marL="338328" lvl="1" indent="0">
              <a:buNone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  <a:p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550564" y="1753644"/>
            <a:ext cx="9879436" cy="4169846"/>
          </a:xfrm>
        </p:spPr>
        <p:txBody>
          <a:bodyPr/>
          <a:lstStyle/>
          <a:p>
            <a:pPr marL="342900" indent="-342900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Product</a:t>
            </a:r>
          </a:p>
          <a:p>
            <a:pPr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It’s the end result of the builder’s work, assembled from the parts specified by the Director</a:t>
            </a:r>
            <a:r>
              <a:rPr lang="en-US" sz="2800" dirty="0"/>
              <a:t>.</a:t>
            </a:r>
          </a:p>
          <a:p>
            <a:pPr lvl="1" indent="0">
              <a:buNone/>
            </a:pPr>
            <a:endParaRPr lang="en-US" sz="2600" dirty="0">
              <a:solidFill>
                <a:schemeClr val="tx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3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{75F46ECE-6727-4A60-A10F-18DA8F70418F}tf78438558_win32</Template>
  <TotalTime>617</TotalTime>
  <Words>557</Words>
  <Application>Microsoft Office PowerPoint</Application>
  <PresentationFormat>Custom</PresentationFormat>
  <Paragraphs>104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Builder Design Pattern</vt:lpstr>
      <vt:lpstr>Problem</vt:lpstr>
      <vt:lpstr>PowerPoint Presentation</vt:lpstr>
      <vt:lpstr>PowerPoint Presentation</vt:lpstr>
      <vt:lpstr>Intent</vt:lpstr>
      <vt:lpstr>PowerPoint Presentation</vt:lpstr>
      <vt:lpstr>Class Diagram</vt:lpstr>
      <vt:lpstr>Role of Participants  </vt:lpstr>
      <vt:lpstr>PowerPoint Presentation</vt:lpstr>
      <vt:lpstr>Consequences</vt:lpstr>
      <vt:lpstr>Consequences</vt:lpstr>
      <vt:lpstr>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Builder Design Pattern</dc:title>
  <dc:subject/>
  <dc:creator>jignesh desai</dc:creator>
  <cp:lastModifiedBy>PERFECT</cp:lastModifiedBy>
  <cp:revision>50</cp:revision>
  <dcterms:created xsi:type="dcterms:W3CDTF">2025-03-20T16:42:43Z</dcterms:created>
  <dcterms:modified xsi:type="dcterms:W3CDTF">2025-04-07T08:44:39Z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