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9" r:id="rId4"/>
    <p:sldId id="259" r:id="rId5"/>
    <p:sldId id="260" r:id="rId6"/>
    <p:sldId id="261" r:id="rId7"/>
    <p:sldId id="267" r:id="rId8"/>
    <p:sldId id="263" r:id="rId9"/>
    <p:sldId id="26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60"/>
  </p:normalViewPr>
  <p:slideViewPr>
    <p:cSldViewPr snapToGrid="0">
      <p:cViewPr>
        <p:scale>
          <a:sx n="75" d="100"/>
          <a:sy n="75" d="100"/>
        </p:scale>
        <p:origin x="-522" y="-60"/>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4B2BB-35E8-478C-81D6-3AE5FFB0DD75}" type="datetimeFigureOut">
              <a:rPr lang="en-IN" smtClean="0"/>
              <a:pPr/>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2CC6FF-AC1B-44D7-BFAF-16F54E62A060}" type="slidenum">
              <a:rPr lang="en-IN" smtClean="0"/>
              <a:pPr/>
              <a:t>‹#›</a:t>
            </a:fld>
            <a:endParaRPr lang="en-IN"/>
          </a:p>
        </p:txBody>
      </p:sp>
    </p:spTree>
    <p:extLst>
      <p:ext uri="{BB962C8B-B14F-4D97-AF65-F5344CB8AC3E}">
        <p14:creationId xmlns:p14="http://schemas.microsoft.com/office/powerpoint/2010/main" xmlns="" val="3541387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92CC6FF-AC1B-44D7-BFAF-16F54E62A060}" type="slidenum">
              <a:rPr lang="en-IN" smtClean="0"/>
              <a:pPr/>
              <a:t>8</a:t>
            </a:fld>
            <a:endParaRPr lang="en-IN"/>
          </a:p>
        </p:txBody>
      </p:sp>
    </p:spTree>
    <p:extLst>
      <p:ext uri="{BB962C8B-B14F-4D97-AF65-F5344CB8AC3E}">
        <p14:creationId xmlns:p14="http://schemas.microsoft.com/office/powerpoint/2010/main" xmlns="" val="347940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BC7FFD-9AF6-2B3A-972D-002661B910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92C8541-C58C-A397-F0B7-ADF0DA6BF9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33BD9EA-F886-6B8B-073D-5F803966B730}"/>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5" name="Footer Placeholder 4">
            <a:extLst>
              <a:ext uri="{FF2B5EF4-FFF2-40B4-BE49-F238E27FC236}">
                <a16:creationId xmlns:a16="http://schemas.microsoft.com/office/drawing/2014/main" xmlns="" id="{783502D1-EA4E-EE02-884F-D3636ADE7E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E6DD4EB-2C8F-1810-96E2-476C14723F4D}"/>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388200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CB48E5-DDD0-FAD1-2826-CFFA59791C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C692A0F-6812-62D4-2377-9C89F36255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8791DD9-01FC-CD2D-128E-C9AD511A0E07}"/>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5" name="Footer Placeholder 4">
            <a:extLst>
              <a:ext uri="{FF2B5EF4-FFF2-40B4-BE49-F238E27FC236}">
                <a16:creationId xmlns:a16="http://schemas.microsoft.com/office/drawing/2014/main" xmlns="" id="{B3D6BECF-B5A1-DA97-042E-B93076844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8A64D9C-D9D5-24AE-9EB5-97899794EAB9}"/>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41825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B9A472C-73AE-F658-2829-98EB80318D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AC86484F-59B3-E9E8-3E2B-38F6A43943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708F875-3C73-F7D7-40A7-85912CB5CB64}"/>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5" name="Footer Placeholder 4">
            <a:extLst>
              <a:ext uri="{FF2B5EF4-FFF2-40B4-BE49-F238E27FC236}">
                <a16:creationId xmlns:a16="http://schemas.microsoft.com/office/drawing/2014/main" xmlns="" id="{83E2426D-3BD3-71BD-2AC6-A16E2F51B8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CEB1C0-35CE-A907-B3A8-D64CE9F6FFBD}"/>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99618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6408E4-5710-9563-3CD4-0F3BC0D1CD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B0EC5C43-0D79-E18D-536E-BC23AE4AB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B5E7A0A-A5D9-0368-2C6E-FDC6158145AB}"/>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5" name="Footer Placeholder 4">
            <a:extLst>
              <a:ext uri="{FF2B5EF4-FFF2-40B4-BE49-F238E27FC236}">
                <a16:creationId xmlns:a16="http://schemas.microsoft.com/office/drawing/2014/main" xmlns="" id="{179B6B8D-BD1D-CB76-1A82-E1C2ECB347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DEF46EF-5199-C77B-6E7B-D0251F7236E4}"/>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337420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1B5F5D-36A8-839D-5F47-DA694F26DB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68E6AA4-6A93-B980-23DC-1BD414CE89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738854F-8A3E-8D0A-5234-2112E2589CB5}"/>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5" name="Footer Placeholder 4">
            <a:extLst>
              <a:ext uri="{FF2B5EF4-FFF2-40B4-BE49-F238E27FC236}">
                <a16:creationId xmlns:a16="http://schemas.microsoft.com/office/drawing/2014/main" xmlns="" id="{429DD11E-0736-E19B-7ED5-7023BD6BC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DBE3566-849F-1EED-360B-B9F303C644B8}"/>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3561612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AE6855-88F6-F516-4363-370D6371D4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A208B2E-A2A8-11DF-FBF3-295BA465A2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49E4FA92-E07B-A108-7F59-4AB5397E43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900BF63-04E3-3A22-C559-B5FA84C2DA3D}"/>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6" name="Footer Placeholder 5">
            <a:extLst>
              <a:ext uri="{FF2B5EF4-FFF2-40B4-BE49-F238E27FC236}">
                <a16:creationId xmlns:a16="http://schemas.microsoft.com/office/drawing/2014/main" xmlns="" id="{78066AB0-03D3-8521-D0F4-BDD7727F8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B2DEC49-A784-944C-DD58-13F0B8F05920}"/>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42467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E6CCCB-66BF-5A6D-EBA0-754D9A9544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1D91ADF-F2BD-466E-0EB4-3E0CABAB53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2FC553F7-4F3C-FC2F-B957-96204C3F61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D39397CC-006B-0C10-249E-FA61B99D6B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75FB962-18D0-3268-E739-3B1EF217088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4D41613-23C7-8C90-88FD-D1184F2009E7}"/>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8" name="Footer Placeholder 7">
            <a:extLst>
              <a:ext uri="{FF2B5EF4-FFF2-40B4-BE49-F238E27FC236}">
                <a16:creationId xmlns:a16="http://schemas.microsoft.com/office/drawing/2014/main" xmlns="" id="{7937FE21-A03F-5B6F-67F2-480DD3895D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DC666733-037B-42A0-253D-3F3ED3C767AC}"/>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873621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6AC80A-3C1F-5FB7-4DFE-E06BCF8EC2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7648182-5FF8-BFFA-CB4B-FA59C9F3FEF4}"/>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4" name="Footer Placeholder 3">
            <a:extLst>
              <a:ext uri="{FF2B5EF4-FFF2-40B4-BE49-F238E27FC236}">
                <a16:creationId xmlns:a16="http://schemas.microsoft.com/office/drawing/2014/main" xmlns="" id="{D7EFA424-3E5F-FA52-765E-F6C097F89B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C4E05270-BEB5-9BF2-C3DF-AD73B3D2F544}"/>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3418806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347A4F5-1835-E82B-02AB-52C4534E456F}"/>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3" name="Footer Placeholder 2">
            <a:extLst>
              <a:ext uri="{FF2B5EF4-FFF2-40B4-BE49-F238E27FC236}">
                <a16:creationId xmlns:a16="http://schemas.microsoft.com/office/drawing/2014/main" xmlns="" id="{1F546E83-6B1D-E70D-94C8-C75E0782C6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5D9F9236-028B-1637-472C-9D0F5D8CC435}"/>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1926804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6576C4-DB27-6E79-8199-B0C3CF9B9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47747D96-F1A9-43EA-A5FE-E576A9198E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8674C672-9E7E-1BE9-4C08-FC4428FEE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3B92EA4-F5BD-D8C2-66D1-C79B14C4DDC6}"/>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6" name="Footer Placeholder 5">
            <a:extLst>
              <a:ext uri="{FF2B5EF4-FFF2-40B4-BE49-F238E27FC236}">
                <a16:creationId xmlns:a16="http://schemas.microsoft.com/office/drawing/2014/main" xmlns="" id="{353B649E-3CE1-5EA2-35A0-A8B6EE8288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329D078-0F73-44D2-5A83-B722C307A867}"/>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4192745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EA2CE8-1286-74B9-9CFB-F0A5109F28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FE572AD6-2C68-5276-50DA-0BB1B70992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991FB775-0FEE-1201-CA5C-C31EB2BBF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1870CCB-3715-988C-4FED-8892C86B1871}"/>
              </a:ext>
            </a:extLst>
          </p:cNvPr>
          <p:cNvSpPr>
            <a:spLocks noGrp="1"/>
          </p:cNvSpPr>
          <p:nvPr>
            <p:ph type="dt" sz="half" idx="10"/>
          </p:nvPr>
        </p:nvSpPr>
        <p:spPr/>
        <p:txBody>
          <a:bodyPr/>
          <a:lstStyle/>
          <a:p>
            <a:fld id="{3B7B015F-E5DA-4DE8-9A91-FE7A58C55F36}" type="datetimeFigureOut">
              <a:rPr lang="en-IN" smtClean="0"/>
              <a:pPr/>
              <a:t>09-04-2025</a:t>
            </a:fld>
            <a:endParaRPr lang="en-IN"/>
          </a:p>
        </p:txBody>
      </p:sp>
      <p:sp>
        <p:nvSpPr>
          <p:cNvPr id="6" name="Footer Placeholder 5">
            <a:extLst>
              <a:ext uri="{FF2B5EF4-FFF2-40B4-BE49-F238E27FC236}">
                <a16:creationId xmlns:a16="http://schemas.microsoft.com/office/drawing/2014/main" xmlns="" id="{F249BE91-C791-B262-CFEC-5ADA67419B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A10E2F20-2D8D-7DC3-716D-DA2C27E54DC4}"/>
              </a:ext>
            </a:extLst>
          </p:cNvPr>
          <p:cNvSpPr>
            <a:spLocks noGrp="1"/>
          </p:cNvSpPr>
          <p:nvPr>
            <p:ph type="sldNum" sz="quarter" idx="12"/>
          </p:nvPr>
        </p:nvSpPr>
        <p:spPr/>
        <p:txBody>
          <a:body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258866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98EF120-F4B3-CC34-6E39-7F6A0912C5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5793FA3-E6CF-B9B1-C47C-72CCBC1FD1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50911C7-F854-6804-631E-7B943FD249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7B015F-E5DA-4DE8-9A91-FE7A58C55F36}" type="datetimeFigureOut">
              <a:rPr lang="en-IN" smtClean="0"/>
              <a:pPr/>
              <a:t>09-04-2025</a:t>
            </a:fld>
            <a:endParaRPr lang="en-IN"/>
          </a:p>
        </p:txBody>
      </p:sp>
      <p:sp>
        <p:nvSpPr>
          <p:cNvPr id="5" name="Footer Placeholder 4">
            <a:extLst>
              <a:ext uri="{FF2B5EF4-FFF2-40B4-BE49-F238E27FC236}">
                <a16:creationId xmlns:a16="http://schemas.microsoft.com/office/drawing/2014/main" xmlns="" id="{61E1F39A-0BEF-D392-6DA0-FAF8E59C80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xmlns="" id="{AEC4B258-341E-246B-03F7-258976F47A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9ED0D83-C1E0-47CB-B964-C20BAA29827C}" type="slidenum">
              <a:rPr lang="en-IN" smtClean="0"/>
              <a:pPr/>
              <a:t>‹#›</a:t>
            </a:fld>
            <a:endParaRPr lang="en-IN"/>
          </a:p>
        </p:txBody>
      </p:sp>
    </p:spTree>
    <p:extLst>
      <p:ext uri="{BB962C8B-B14F-4D97-AF65-F5344CB8AC3E}">
        <p14:creationId xmlns:p14="http://schemas.microsoft.com/office/powerpoint/2010/main" xmlns="" val="2745809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18CEB0-B284-B9F0-516E-C73D1057C841}"/>
              </a:ext>
            </a:extLst>
          </p:cNvPr>
          <p:cNvSpPr>
            <a:spLocks noGrp="1"/>
          </p:cNvSpPr>
          <p:nvPr>
            <p:ph type="ctrTitle"/>
          </p:nvPr>
        </p:nvSpPr>
        <p:spPr/>
        <p:txBody>
          <a:bodyPr/>
          <a:lstStyle/>
          <a:p>
            <a:r>
              <a:rPr lang="en-IN" dirty="0" smtClean="0"/>
              <a:t>College Rating </a:t>
            </a:r>
            <a:br>
              <a:rPr lang="en-IN" dirty="0" smtClean="0"/>
            </a:br>
            <a:r>
              <a:rPr lang="en-IN" dirty="0" smtClean="0"/>
              <a:t>System</a:t>
            </a:r>
            <a:endParaRPr lang="en-IN" dirty="0"/>
          </a:p>
        </p:txBody>
      </p:sp>
      <p:sp>
        <p:nvSpPr>
          <p:cNvPr id="3" name="Subtitle 2">
            <a:extLst>
              <a:ext uri="{FF2B5EF4-FFF2-40B4-BE49-F238E27FC236}">
                <a16:creationId xmlns:a16="http://schemas.microsoft.com/office/drawing/2014/main" xmlns="" id="{0E3A7D68-86A5-BCE2-4E76-6007626FBC31}"/>
              </a:ext>
            </a:extLst>
          </p:cNvPr>
          <p:cNvSpPr>
            <a:spLocks noGrp="1"/>
          </p:cNvSpPr>
          <p:nvPr>
            <p:ph type="subTitle" idx="1"/>
          </p:nvPr>
        </p:nvSpPr>
        <p:spPr>
          <a:xfrm>
            <a:off x="370113" y="5735638"/>
            <a:ext cx="5159830" cy="697820"/>
          </a:xfrm>
        </p:spPr>
        <p:txBody>
          <a:bodyPr/>
          <a:lstStyle/>
          <a:p>
            <a:r>
              <a:rPr lang="en-IN" dirty="0" smtClean="0"/>
              <a:t>Nitesh desai </a:t>
            </a:r>
            <a:r>
              <a:rPr lang="en-IN" dirty="0"/>
              <a:t>- </a:t>
            </a:r>
            <a:r>
              <a:rPr lang="en-IN" dirty="0" smtClean="0"/>
              <a:t>240160510009</a:t>
            </a:r>
            <a:endParaRPr lang="en-IN" dirty="0"/>
          </a:p>
        </p:txBody>
      </p:sp>
    </p:spTree>
    <p:extLst>
      <p:ext uri="{BB962C8B-B14F-4D97-AF65-F5344CB8AC3E}">
        <p14:creationId xmlns:p14="http://schemas.microsoft.com/office/powerpoint/2010/main" xmlns="" val="25249760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DACC1B7-A1A8-4BC4-8838-871B4F8091F9}"/>
              </a:ext>
            </a:extLst>
          </p:cNvPr>
          <p:cNvSpPr txBox="1"/>
          <p:nvPr/>
        </p:nvSpPr>
        <p:spPr>
          <a:xfrm>
            <a:off x="0" y="822960"/>
            <a:ext cx="11887200" cy="523220"/>
          </a:xfrm>
          <a:prstGeom prst="rect">
            <a:avLst/>
          </a:prstGeom>
          <a:noFill/>
        </p:spPr>
        <p:txBody>
          <a:bodyPr wrap="square" rtlCol="0">
            <a:spAutoFit/>
          </a:bodyPr>
          <a:lstStyle/>
          <a:p>
            <a:pPr>
              <a:buNone/>
            </a:pPr>
            <a:r>
              <a:rPr lang="en-US" sz="2800" b="1" dirty="0"/>
              <a:t>1. Existing </a:t>
            </a:r>
            <a:r>
              <a:rPr lang="en-US" sz="2800" b="1" dirty="0" smtClean="0"/>
              <a:t>System</a:t>
            </a:r>
            <a:endParaRPr lang="en-US" sz="2800" b="1" dirty="0"/>
          </a:p>
        </p:txBody>
      </p:sp>
      <p:sp>
        <p:nvSpPr>
          <p:cNvPr id="6" name="TextBox 5"/>
          <p:cNvSpPr txBox="1"/>
          <p:nvPr/>
        </p:nvSpPr>
        <p:spPr>
          <a:xfrm>
            <a:off x="627017" y="1410788"/>
            <a:ext cx="10910175" cy="2585323"/>
          </a:xfrm>
          <a:prstGeom prst="rect">
            <a:avLst/>
          </a:prstGeom>
          <a:noFill/>
        </p:spPr>
        <p:txBody>
          <a:bodyPr wrap="square" rtlCol="0">
            <a:spAutoFit/>
          </a:bodyPr>
          <a:lstStyle/>
          <a:p>
            <a:r>
              <a:rPr lang="en-US" sz="2400" dirty="0" smtClean="0"/>
              <a:t>various online platforms that provide college rankings and related information to assist students in making informed educational choices. Websites such as CollegeDekho, Niche, Times Higher Education World University Rankings, and Princeton Review are </a:t>
            </a:r>
            <a:r>
              <a:rPr lang="en-US" sz="2400" dirty="0" smtClean="0"/>
              <a:t>examples</a:t>
            </a:r>
            <a:r>
              <a:rPr lang="en-US" sz="2400" dirty="0" smtClean="0"/>
              <a:t>. These platforms typically offer rankings based on a combination of factors, including academic syllabus, institutional </a:t>
            </a:r>
            <a:r>
              <a:rPr lang="en-US" sz="2400" dirty="0" smtClean="0"/>
              <a:t>reputation, course </a:t>
            </a:r>
            <a:r>
              <a:rPr lang="en-US" sz="2400" dirty="0" smtClean="0"/>
              <a:t>offerings, and infrastructure quality</a:t>
            </a:r>
          </a:p>
          <a:p>
            <a:endParaRPr lang="en-US" dirty="0"/>
          </a:p>
        </p:txBody>
      </p:sp>
      <p:sp>
        <p:nvSpPr>
          <p:cNvPr id="7" name="TextBox 6"/>
          <p:cNvSpPr txBox="1"/>
          <p:nvPr/>
        </p:nvSpPr>
        <p:spPr>
          <a:xfrm>
            <a:off x="0" y="3923211"/>
            <a:ext cx="4996881" cy="523220"/>
          </a:xfrm>
          <a:prstGeom prst="rect">
            <a:avLst/>
          </a:prstGeom>
          <a:noFill/>
        </p:spPr>
        <p:txBody>
          <a:bodyPr wrap="none" rtlCol="0">
            <a:spAutoFit/>
          </a:bodyPr>
          <a:lstStyle/>
          <a:p>
            <a:r>
              <a:rPr lang="en-US" sz="2800" b="1" dirty="0" smtClean="0"/>
              <a:t>2.Existing System Problems</a:t>
            </a:r>
            <a:endParaRPr lang="en-US" sz="2800" dirty="0"/>
          </a:p>
        </p:txBody>
      </p:sp>
      <p:sp>
        <p:nvSpPr>
          <p:cNvPr id="10" name="TextBox 9"/>
          <p:cNvSpPr txBox="1"/>
          <p:nvPr/>
        </p:nvSpPr>
        <p:spPr>
          <a:xfrm>
            <a:off x="876300" y="4686300"/>
            <a:ext cx="10312400" cy="1200329"/>
          </a:xfrm>
          <a:prstGeom prst="rect">
            <a:avLst/>
          </a:prstGeom>
          <a:noFill/>
        </p:spPr>
        <p:txBody>
          <a:bodyPr wrap="square" rtlCol="0">
            <a:spAutoFit/>
          </a:bodyPr>
          <a:lstStyle/>
          <a:p>
            <a:pPr>
              <a:buFont typeface="Arial" pitchFamily="34" charset="0"/>
              <a:buChar char="•"/>
            </a:pPr>
            <a:r>
              <a:rPr lang="en-US" sz="2400" dirty="0" smtClean="0"/>
              <a:t>This available system keeps in mind the college facilities, results of the college,   faculty. They conduct surveys based on that and then decide the college's rating and ranking.</a:t>
            </a:r>
            <a:endParaRPr lang="en-US" sz="2400" dirty="0"/>
          </a:p>
        </p:txBody>
      </p:sp>
    </p:spTree>
    <p:extLst>
      <p:ext uri="{BB962C8B-B14F-4D97-AF65-F5344CB8AC3E}">
        <p14:creationId xmlns:p14="http://schemas.microsoft.com/office/powerpoint/2010/main" xmlns="" val="3283674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5536" y="319544"/>
            <a:ext cx="11260183" cy="1938992"/>
          </a:xfrm>
          <a:prstGeom prst="rect">
            <a:avLst/>
          </a:prstGeom>
          <a:noFill/>
        </p:spPr>
        <p:txBody>
          <a:bodyPr wrap="square" rtlCol="0">
            <a:spAutoFit/>
          </a:bodyPr>
          <a:lstStyle/>
          <a:p>
            <a:endParaRPr lang="en-US" sz="2400" dirty="0" smtClean="0"/>
          </a:p>
          <a:p>
            <a:pPr>
              <a:buFont typeface="Arial" pitchFamily="34" charset="0"/>
              <a:buChar char="•"/>
            </a:pPr>
            <a:r>
              <a:rPr lang="en-US" sz="2400" dirty="0" smtClean="0"/>
              <a:t>They don't do actual surveys like College Student Opinion. </a:t>
            </a:r>
            <a:br>
              <a:rPr lang="en-US" sz="2400" dirty="0" smtClean="0"/>
            </a:br>
            <a:r>
              <a:rPr lang="en-US" sz="2400" dirty="0" smtClean="0"/>
              <a:t>They don't even allow college students to come and rate their colleges on their website.</a:t>
            </a:r>
          </a:p>
          <a:p>
            <a:pPr>
              <a:buFont typeface="Arial" pitchFamily="34" charset="0"/>
              <a:buChar char="•"/>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0445" y="365760"/>
            <a:ext cx="2601994" cy="523220"/>
          </a:xfrm>
          <a:prstGeom prst="rect">
            <a:avLst/>
          </a:prstGeom>
          <a:noFill/>
        </p:spPr>
        <p:txBody>
          <a:bodyPr wrap="none" rtlCol="0">
            <a:spAutoFit/>
          </a:bodyPr>
          <a:lstStyle/>
          <a:p>
            <a:r>
              <a:rPr lang="en-US" sz="2800" b="1" dirty="0" smtClean="0"/>
              <a:t>3.New System</a:t>
            </a:r>
            <a:endParaRPr lang="en-US" sz="2800" b="1" dirty="0"/>
          </a:p>
        </p:txBody>
      </p:sp>
      <p:sp>
        <p:nvSpPr>
          <p:cNvPr id="4" name="TextBox 3"/>
          <p:cNvSpPr txBox="1"/>
          <p:nvPr/>
        </p:nvSpPr>
        <p:spPr>
          <a:xfrm>
            <a:off x="745308" y="890088"/>
            <a:ext cx="10570392" cy="2308324"/>
          </a:xfrm>
          <a:prstGeom prst="rect">
            <a:avLst/>
          </a:prstGeom>
          <a:noFill/>
        </p:spPr>
        <p:txBody>
          <a:bodyPr wrap="square" rtlCol="0">
            <a:spAutoFit/>
          </a:bodyPr>
          <a:lstStyle/>
          <a:p>
            <a:pPr>
              <a:buFont typeface="Arial" pitchFamily="34" charset="0"/>
              <a:buChar char="•"/>
            </a:pPr>
            <a:r>
              <a:rPr lang="en-US" sz="2400" dirty="0" smtClean="0"/>
              <a:t>This system allows college students to rate their college and their teachers. </a:t>
            </a:r>
            <a:br>
              <a:rPr lang="en-US" sz="2400" dirty="0" smtClean="0"/>
            </a:br>
            <a:r>
              <a:rPr lang="en-US" sz="2400" dirty="0" smtClean="0"/>
              <a:t>This system shows the college rating and the teacher's rating</a:t>
            </a:r>
            <a:r>
              <a:rPr lang="en-US" sz="2400" dirty="0" smtClean="0"/>
              <a:t>.</a:t>
            </a:r>
          </a:p>
          <a:p>
            <a:pPr>
              <a:buFont typeface="Arial" pitchFamily="34" charset="0"/>
              <a:buChar char="•"/>
            </a:pPr>
            <a:r>
              <a:rPr lang="en-US" sz="2400" dirty="0" smtClean="0"/>
              <a:t>these platforms often aggregate data and generate </a:t>
            </a:r>
            <a:r>
              <a:rPr lang="en-US" sz="2400" dirty="0" smtClean="0"/>
              <a:t>rankings overlooking </a:t>
            </a:r>
            <a:r>
              <a:rPr lang="en-US" sz="2400" dirty="0" smtClean="0"/>
              <a:t>subjective factors like personal experiences with teachers or campus life that vary from student to student.</a:t>
            </a:r>
          </a:p>
          <a:p>
            <a:pPr>
              <a:buFont typeface="Arial" pitchFamily="34" charset="0"/>
              <a:buChar char="•"/>
            </a:pPr>
            <a:endParaRPr lang="en-US" sz="2400" dirty="0"/>
          </a:p>
        </p:txBody>
      </p:sp>
      <p:sp>
        <p:nvSpPr>
          <p:cNvPr id="5" name="TextBox 4"/>
          <p:cNvSpPr txBox="1"/>
          <p:nvPr/>
        </p:nvSpPr>
        <p:spPr>
          <a:xfrm>
            <a:off x="261983" y="3157946"/>
            <a:ext cx="4488729" cy="523220"/>
          </a:xfrm>
          <a:prstGeom prst="rect">
            <a:avLst/>
          </a:prstGeom>
          <a:noFill/>
        </p:spPr>
        <p:txBody>
          <a:bodyPr wrap="none" rtlCol="0">
            <a:spAutoFit/>
          </a:bodyPr>
          <a:lstStyle/>
          <a:p>
            <a:r>
              <a:rPr lang="en-US" sz="2800" dirty="0" smtClean="0"/>
              <a:t>4</a:t>
            </a:r>
            <a:r>
              <a:rPr lang="en-US" b="1" dirty="0" smtClean="0"/>
              <a:t>. </a:t>
            </a:r>
            <a:r>
              <a:rPr lang="en-US" sz="2800" b="1" dirty="0" smtClean="0"/>
              <a:t>Need for a New System</a:t>
            </a:r>
            <a:endParaRPr lang="en-US" sz="2800" dirty="0"/>
          </a:p>
        </p:txBody>
      </p:sp>
      <p:sp>
        <p:nvSpPr>
          <p:cNvPr id="7" name="TextBox 6"/>
          <p:cNvSpPr txBox="1"/>
          <p:nvPr/>
        </p:nvSpPr>
        <p:spPr>
          <a:xfrm>
            <a:off x="749300" y="3785689"/>
            <a:ext cx="10380744" cy="2677656"/>
          </a:xfrm>
          <a:prstGeom prst="rect">
            <a:avLst/>
          </a:prstGeom>
          <a:noFill/>
        </p:spPr>
        <p:txBody>
          <a:bodyPr wrap="square" rtlCol="0">
            <a:spAutoFit/>
          </a:bodyPr>
          <a:lstStyle/>
          <a:p>
            <a:pPr>
              <a:buFont typeface="Arial" pitchFamily="34" charset="0"/>
              <a:buChar char="•"/>
            </a:pPr>
            <a:r>
              <a:rPr lang="en-US" sz="2400" dirty="0" smtClean="0"/>
              <a:t>Existing systems did not allow students to rate college and their teachers.</a:t>
            </a:r>
          </a:p>
          <a:p>
            <a:pPr>
              <a:buFont typeface="Arial" pitchFamily="34" charset="0"/>
              <a:buChar char="•"/>
            </a:pPr>
            <a:r>
              <a:rPr lang="en-US" sz="2400" dirty="0" smtClean="0"/>
              <a:t>New students get the perfect college because there are no surveys like other systems which may be wrong</a:t>
            </a:r>
            <a:r>
              <a:rPr lang="en-US" sz="2400" dirty="0" smtClean="0"/>
              <a:t>.</a:t>
            </a:r>
          </a:p>
          <a:p>
            <a:pPr>
              <a:buFont typeface="Arial" pitchFamily="34" charset="0"/>
              <a:buChar char="•"/>
            </a:pPr>
            <a:r>
              <a:rPr lang="en-US" sz="2400" dirty="0" smtClean="0"/>
              <a:t>existing systems like CollegeDekho and Niche, which often rely on generalized metrics such as placement records or faculty qualifications that may not reflect individual student experiences.</a:t>
            </a:r>
          </a:p>
          <a:p>
            <a:pPr>
              <a:buFont typeface="Arial" pitchFamily="34" charset="0"/>
              <a:buChar char="•"/>
            </a:pPr>
            <a:endParaRPr lang="en-US" sz="2400" dirty="0"/>
          </a:p>
        </p:txBody>
      </p:sp>
    </p:spTree>
    <p:extLst>
      <p:ext uri="{BB962C8B-B14F-4D97-AF65-F5344CB8AC3E}">
        <p14:creationId xmlns:p14="http://schemas.microsoft.com/office/powerpoint/2010/main" xmlns="" val="21851149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C92C80B0-9EF1-65E5-12EE-D1D8923DD500}"/>
              </a:ext>
            </a:extLst>
          </p:cNvPr>
          <p:cNvSpPr txBox="1"/>
          <p:nvPr/>
        </p:nvSpPr>
        <p:spPr>
          <a:xfrm>
            <a:off x="274320" y="465909"/>
            <a:ext cx="11723914" cy="1169551"/>
          </a:xfrm>
          <a:prstGeom prst="rect">
            <a:avLst/>
          </a:prstGeom>
          <a:noFill/>
        </p:spPr>
        <p:txBody>
          <a:bodyPr wrap="square" rtlCol="0">
            <a:spAutoFit/>
          </a:bodyPr>
          <a:lstStyle/>
          <a:p>
            <a:pPr lvl="1"/>
            <a:endParaRPr lang="en-US" sz="2400" dirty="0"/>
          </a:p>
          <a:p>
            <a:pPr>
              <a:buNone/>
            </a:pPr>
            <a:r>
              <a:rPr lang="en-US" sz="2800" b="1" dirty="0"/>
              <a:t>5. </a:t>
            </a:r>
            <a:r>
              <a:rPr lang="en-US" sz="2800" b="1" dirty="0" smtClean="0"/>
              <a:t>Use case </a:t>
            </a:r>
            <a:endParaRPr lang="en-US" sz="2800" b="1" dirty="0"/>
          </a:p>
          <a:p>
            <a:r>
              <a:rPr lang="en-IN" dirty="0" smtClean="0"/>
              <a:t>       </a:t>
            </a:r>
            <a:endParaRPr lang="en-IN" dirty="0"/>
          </a:p>
        </p:txBody>
      </p:sp>
      <p:sp>
        <p:nvSpPr>
          <p:cNvPr id="3" name="TextBox 2"/>
          <p:cNvSpPr txBox="1"/>
          <p:nvPr/>
        </p:nvSpPr>
        <p:spPr>
          <a:xfrm>
            <a:off x="1280160" y="1554480"/>
            <a:ext cx="10418781" cy="1815882"/>
          </a:xfrm>
          <a:prstGeom prst="rect">
            <a:avLst/>
          </a:prstGeom>
          <a:noFill/>
        </p:spPr>
        <p:txBody>
          <a:bodyPr wrap="square" rtlCol="0">
            <a:spAutoFit/>
          </a:bodyPr>
          <a:lstStyle/>
          <a:p>
            <a:r>
              <a:rPr lang="en-US" sz="2800" dirty="0" smtClean="0"/>
              <a:t>Admin can login,</a:t>
            </a:r>
            <a:r>
              <a:rPr lang="en-US" sz="2800" b="1" dirty="0" smtClean="0"/>
              <a:t> </a:t>
            </a:r>
            <a:r>
              <a:rPr lang="en-US" sz="2800" dirty="0" smtClean="0"/>
              <a:t>View All Colleges, Manage College Admin Add College. Student can login,Rate College, Rate Teacher.HOD can login,Add Course,teacher,student, Edit College,student,Teacher</a:t>
            </a:r>
          </a:p>
          <a:p>
            <a:r>
              <a:rPr lang="en-US" sz="2800" dirty="0" smtClean="0"/>
              <a:t>,course detail, delete student,Teacher,course</a:t>
            </a:r>
          </a:p>
        </p:txBody>
      </p:sp>
    </p:spTree>
    <p:extLst>
      <p:ext uri="{BB962C8B-B14F-4D97-AF65-F5344CB8AC3E}">
        <p14:creationId xmlns:p14="http://schemas.microsoft.com/office/powerpoint/2010/main" xmlns="" val="774036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usecasediagram (1).png"/>
          <p:cNvPicPr>
            <a:picLocks noChangeAspect="1"/>
          </p:cNvPicPr>
          <p:nvPr/>
        </p:nvPicPr>
        <p:blipFill>
          <a:blip r:embed="rId2"/>
          <a:stretch>
            <a:fillRect/>
          </a:stretch>
        </p:blipFill>
        <p:spPr>
          <a:xfrm>
            <a:off x="2030178" y="39189"/>
            <a:ext cx="8495598" cy="6635931"/>
          </a:xfrm>
          <a:prstGeom prst="rect">
            <a:avLst/>
          </a:prstGeom>
        </p:spPr>
      </p:pic>
    </p:spTree>
    <p:extLst>
      <p:ext uri="{BB962C8B-B14F-4D97-AF65-F5344CB8AC3E}">
        <p14:creationId xmlns:p14="http://schemas.microsoft.com/office/powerpoint/2010/main" xmlns="" val="24037225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92C80B0-9EF1-65E5-12EE-D1D8923DD500}"/>
              </a:ext>
            </a:extLst>
          </p:cNvPr>
          <p:cNvSpPr txBox="1"/>
          <p:nvPr/>
        </p:nvSpPr>
        <p:spPr>
          <a:xfrm>
            <a:off x="324757" y="95432"/>
            <a:ext cx="11723914" cy="1169551"/>
          </a:xfrm>
          <a:prstGeom prst="rect">
            <a:avLst/>
          </a:prstGeom>
          <a:noFill/>
        </p:spPr>
        <p:txBody>
          <a:bodyPr wrap="square" rtlCol="0">
            <a:spAutoFit/>
          </a:bodyPr>
          <a:lstStyle/>
          <a:p>
            <a:pPr lvl="1"/>
            <a:endParaRPr lang="en-US" sz="2400" dirty="0"/>
          </a:p>
          <a:p>
            <a:pPr>
              <a:buNone/>
            </a:pPr>
            <a:r>
              <a:rPr lang="en-US" sz="2800" b="1" dirty="0"/>
              <a:t>5.</a:t>
            </a:r>
            <a:r>
              <a:rPr lang="en-US" sz="2800" dirty="0"/>
              <a:t> </a:t>
            </a:r>
            <a:r>
              <a:rPr lang="en-US" sz="2800" b="1" dirty="0" smtClean="0"/>
              <a:t>Entity Relationship Diagram </a:t>
            </a:r>
            <a:endParaRPr lang="en-US" sz="2800" b="1" dirty="0"/>
          </a:p>
          <a:p>
            <a:r>
              <a:rPr lang="en-IN" dirty="0" smtClean="0"/>
              <a:t>       </a:t>
            </a:r>
            <a:endParaRPr lang="en-IN" dirty="0"/>
          </a:p>
        </p:txBody>
      </p:sp>
      <p:pic>
        <p:nvPicPr>
          <p:cNvPr id="1028" name="Picture 4" descr="D:\Dowloads\demoer (2).png"/>
          <p:cNvPicPr>
            <a:picLocks noChangeAspect="1" noChangeArrowheads="1"/>
          </p:cNvPicPr>
          <p:nvPr/>
        </p:nvPicPr>
        <p:blipFill>
          <a:blip r:embed="rId2"/>
          <a:srcRect/>
          <a:stretch>
            <a:fillRect/>
          </a:stretch>
        </p:blipFill>
        <p:spPr bwMode="auto">
          <a:xfrm>
            <a:off x="1621018" y="1035298"/>
            <a:ext cx="9610364" cy="542240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03F9305-E14E-FE13-6384-BA2EA14A9EF7}"/>
              </a:ext>
            </a:extLst>
          </p:cNvPr>
          <p:cNvSpPr txBox="1"/>
          <p:nvPr/>
        </p:nvSpPr>
        <p:spPr>
          <a:xfrm>
            <a:off x="222068" y="400595"/>
            <a:ext cx="4365172" cy="584775"/>
          </a:xfrm>
          <a:prstGeom prst="rect">
            <a:avLst/>
          </a:prstGeom>
          <a:noFill/>
        </p:spPr>
        <p:txBody>
          <a:bodyPr wrap="square" rtlCol="0">
            <a:spAutoFit/>
          </a:bodyPr>
          <a:lstStyle/>
          <a:p>
            <a:r>
              <a:rPr lang="en-IN" sz="3200" b="1" dirty="0" smtClean="0"/>
              <a:t>6.Activity </a:t>
            </a:r>
            <a:r>
              <a:rPr lang="en-IN" sz="3200" b="1" dirty="0"/>
              <a:t>Diagram</a:t>
            </a:r>
          </a:p>
        </p:txBody>
      </p:sp>
      <p:pic>
        <p:nvPicPr>
          <p:cNvPr id="2050" name="Picture 2" descr="D:\Dowloads\ActivityDiagram.png"/>
          <p:cNvPicPr>
            <a:picLocks noChangeAspect="1" noChangeArrowheads="1"/>
          </p:cNvPicPr>
          <p:nvPr/>
        </p:nvPicPr>
        <p:blipFill>
          <a:blip r:embed="rId3"/>
          <a:srcRect/>
          <a:stretch>
            <a:fillRect/>
          </a:stretch>
        </p:blipFill>
        <p:spPr bwMode="auto">
          <a:xfrm>
            <a:off x="3818709" y="595156"/>
            <a:ext cx="3953690" cy="6053838"/>
          </a:xfrm>
          <a:prstGeom prst="rect">
            <a:avLst/>
          </a:prstGeom>
          <a:noFill/>
        </p:spPr>
      </p:pic>
    </p:spTree>
    <p:extLst>
      <p:ext uri="{BB962C8B-B14F-4D97-AF65-F5344CB8AC3E}">
        <p14:creationId xmlns:p14="http://schemas.microsoft.com/office/powerpoint/2010/main" xmlns="" val="1710676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803F9305-E14E-FE13-6384-BA2EA14A9EF7}"/>
              </a:ext>
            </a:extLst>
          </p:cNvPr>
          <p:cNvSpPr txBox="1"/>
          <p:nvPr/>
        </p:nvSpPr>
        <p:spPr>
          <a:xfrm>
            <a:off x="400198" y="863732"/>
            <a:ext cx="4365172" cy="584775"/>
          </a:xfrm>
          <a:prstGeom prst="rect">
            <a:avLst/>
          </a:prstGeom>
          <a:noFill/>
        </p:spPr>
        <p:txBody>
          <a:bodyPr wrap="square" rtlCol="0">
            <a:spAutoFit/>
          </a:bodyPr>
          <a:lstStyle/>
          <a:p>
            <a:r>
              <a:rPr lang="en-IN" sz="3200" b="1" dirty="0" smtClean="0"/>
              <a:t>7.</a:t>
            </a:r>
            <a:r>
              <a:rPr lang="en-US" sz="3200" dirty="0" smtClean="0"/>
              <a:t> </a:t>
            </a:r>
            <a:r>
              <a:rPr lang="en-US" sz="3200" b="1" dirty="0" smtClean="0"/>
              <a:t>Data Dictionary </a:t>
            </a:r>
            <a:endParaRPr lang="en-IN" sz="3200" b="1" dirty="0"/>
          </a:p>
        </p:txBody>
      </p:sp>
      <p:sp>
        <p:nvSpPr>
          <p:cNvPr id="3" name="TextBox 2">
            <a:extLst>
              <a:ext uri="{FF2B5EF4-FFF2-40B4-BE49-F238E27FC236}">
                <a16:creationId xmlns:a16="http://schemas.microsoft.com/office/drawing/2014/main" xmlns="" id="{3FCDA56B-8065-4BC2-82AE-E12927DA1129}"/>
              </a:ext>
            </a:extLst>
          </p:cNvPr>
          <p:cNvSpPr txBox="1"/>
          <p:nvPr/>
        </p:nvSpPr>
        <p:spPr>
          <a:xfrm>
            <a:off x="1382247" y="1830862"/>
            <a:ext cx="6982874" cy="2554545"/>
          </a:xfrm>
          <a:prstGeom prst="rect">
            <a:avLst/>
          </a:prstGeom>
          <a:noFill/>
        </p:spPr>
        <p:txBody>
          <a:bodyPr wrap="none" rtlCol="0">
            <a:spAutoFit/>
          </a:bodyPr>
          <a:lstStyle/>
          <a:p>
            <a:pPr>
              <a:buFont typeface="Arial" pitchFamily="34" charset="0"/>
              <a:buChar char="•"/>
            </a:pPr>
            <a:r>
              <a:rPr lang="en-US" sz="2000" dirty="0" smtClean="0">
                <a:solidFill>
                  <a:schemeClr val="tx1">
                    <a:lumMod val="75000"/>
                    <a:lumOff val="25000"/>
                  </a:schemeClr>
                </a:solidFill>
                <a:latin typeface="Raleway "/>
              </a:rPr>
              <a:t>Admin( </a:t>
            </a:r>
            <a:r>
              <a:rPr lang="en-US" sz="1600" dirty="0" smtClean="0">
                <a:solidFill>
                  <a:schemeClr val="tx1">
                    <a:lumMod val="75000"/>
                    <a:lumOff val="25000"/>
                  </a:schemeClr>
                </a:solidFill>
                <a:latin typeface="Raleway "/>
              </a:rPr>
              <a:t>Aid,Username,Password,Image</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HOD( </a:t>
            </a:r>
            <a:r>
              <a:rPr lang="en-US" sz="1600" dirty="0" smtClean="0">
                <a:solidFill>
                  <a:schemeClr val="tx1">
                    <a:lumMod val="75000"/>
                    <a:lumOff val="25000"/>
                  </a:schemeClr>
                </a:solidFill>
                <a:latin typeface="Raleway "/>
              </a:rPr>
              <a:t>ca_id,username,passwod,cid,image</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Colleges( </a:t>
            </a:r>
            <a:r>
              <a:rPr lang="en-US" sz="1600" dirty="0" smtClean="0">
                <a:solidFill>
                  <a:schemeClr val="tx1">
                    <a:lumMod val="75000"/>
                    <a:lumOff val="25000"/>
                  </a:schemeClr>
                </a:solidFill>
                <a:latin typeface="Raleway "/>
              </a:rPr>
              <a:t>cid,cname,cdesc,activity,address,email,image</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Student( </a:t>
            </a:r>
            <a:r>
              <a:rPr lang="en-US" sz="1600" dirty="0" smtClean="0">
                <a:solidFill>
                  <a:schemeClr val="tx1">
                    <a:lumMod val="75000"/>
                    <a:lumOff val="25000"/>
                  </a:schemeClr>
                </a:solidFill>
                <a:latin typeface="Raleway "/>
              </a:rPr>
              <a:t>sid,ser_no,name,sem,gender,mobileNo,email,image,cid,cs_id</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Teacher( </a:t>
            </a:r>
            <a:r>
              <a:rPr lang="en-US" sz="1600" dirty="0" smtClean="0">
                <a:solidFill>
                  <a:schemeClr val="tx1">
                    <a:lumMod val="75000"/>
                    <a:lumOff val="25000"/>
                  </a:schemeClr>
                </a:solidFill>
                <a:latin typeface="Raleway "/>
              </a:rPr>
              <a:t>tid,name,sem,subject,image,cid,cs_id</a:t>
            </a:r>
            <a:r>
              <a:rPr lang="en-US" sz="2000" dirty="0" smtClean="0">
                <a:solidFill>
                  <a:schemeClr val="tx1">
                    <a:lumMod val="75000"/>
                    <a:lumOff val="25000"/>
                  </a:schemeClr>
                </a:solidFill>
                <a:latin typeface="Raleway "/>
              </a:rPr>
              <a:t>)</a:t>
            </a:r>
          </a:p>
          <a:p>
            <a:pPr>
              <a:buFont typeface="Arial" pitchFamily="34" charset="0"/>
              <a:buChar char="•"/>
            </a:pPr>
            <a:r>
              <a:rPr lang="en-US" sz="2000" dirty="0" smtClean="0">
                <a:solidFill>
                  <a:schemeClr val="tx1">
                    <a:lumMod val="75000"/>
                    <a:lumOff val="25000"/>
                  </a:schemeClr>
                </a:solidFill>
                <a:latin typeface="Raleway "/>
              </a:rPr>
              <a:t>Course( </a:t>
            </a:r>
            <a:r>
              <a:rPr lang="en-US" sz="1600" dirty="0" smtClean="0">
                <a:solidFill>
                  <a:schemeClr val="tx1">
                    <a:lumMod val="75000"/>
                    <a:lumOff val="25000"/>
                  </a:schemeClr>
                </a:solidFill>
                <a:latin typeface="Raleway "/>
              </a:rPr>
              <a:t>cs_id,name,duration,since,cid)</a:t>
            </a:r>
          </a:p>
          <a:p>
            <a:pPr>
              <a:buFont typeface="Arial" pitchFamily="34" charset="0"/>
              <a:buChar char="•"/>
            </a:pPr>
            <a:r>
              <a:rPr lang="en-US" sz="2000" dirty="0" smtClean="0">
                <a:solidFill>
                  <a:schemeClr val="tx1">
                    <a:lumMod val="75000"/>
                    <a:lumOff val="25000"/>
                  </a:schemeClr>
                </a:solidFill>
                <a:latin typeface="Raleway "/>
              </a:rPr>
              <a:t>CollegeRating( </a:t>
            </a:r>
            <a:r>
              <a:rPr lang="en-US" sz="1600" dirty="0" smtClean="0">
                <a:solidFill>
                  <a:schemeClr val="tx1">
                    <a:lumMod val="75000"/>
                    <a:lumOff val="25000"/>
                  </a:schemeClr>
                </a:solidFill>
                <a:latin typeface="Raleway "/>
              </a:rPr>
              <a:t>c_id,rating,cid,sid</a:t>
            </a:r>
            <a:r>
              <a:rPr lang="en-US" sz="2000" dirty="0" smtClean="0">
                <a:solidFill>
                  <a:schemeClr val="tx1">
                    <a:lumMod val="75000"/>
                    <a:lumOff val="25000"/>
                  </a:schemeClr>
                </a:solidFill>
                <a:latin typeface="Raleway "/>
              </a:rPr>
              <a:t> )</a:t>
            </a:r>
          </a:p>
          <a:p>
            <a:pPr>
              <a:buFont typeface="Arial" pitchFamily="34" charset="0"/>
              <a:buChar char="•"/>
            </a:pPr>
            <a:r>
              <a:rPr lang="en-US" sz="2000" dirty="0" smtClean="0">
                <a:solidFill>
                  <a:schemeClr val="tx1">
                    <a:lumMod val="75000"/>
                    <a:lumOff val="25000"/>
                  </a:schemeClr>
                </a:solidFill>
                <a:latin typeface="Raleway "/>
              </a:rPr>
              <a:t>TeacherRating</a:t>
            </a:r>
            <a:r>
              <a:rPr lang="en-US" sz="1600" dirty="0" smtClean="0">
                <a:solidFill>
                  <a:schemeClr val="tx1">
                    <a:lumMod val="75000"/>
                    <a:lumOff val="25000"/>
                  </a:schemeClr>
                </a:solidFill>
                <a:latin typeface="Raleway "/>
              </a:rPr>
              <a:t>( tr_id,rating,tid,sid</a:t>
            </a:r>
            <a:r>
              <a:rPr lang="en-US" sz="2000" dirty="0" smtClean="0">
                <a:solidFill>
                  <a:schemeClr val="tx1">
                    <a:lumMod val="75000"/>
                    <a:lumOff val="25000"/>
                  </a:schemeClr>
                </a:solidFill>
                <a:latin typeface="Raleway "/>
              </a:rPr>
              <a:t>)</a:t>
            </a:r>
            <a:endParaRPr lang="en-US" sz="2000" dirty="0">
              <a:solidFill>
                <a:schemeClr val="tx1">
                  <a:lumMod val="75000"/>
                  <a:lumOff val="25000"/>
                </a:schemeClr>
              </a:solidFill>
              <a:latin typeface="Raleway "/>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689</TotalTime>
  <Words>284</Words>
  <Application>Microsoft Office PowerPoint</Application>
  <PresentationFormat>Custom</PresentationFormat>
  <Paragraphs>34</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College Rating  System</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Mailbox (Gmail Clone)</dc:title>
  <dc:creator>jignesh desai</dc:creator>
  <cp:lastModifiedBy>pc</cp:lastModifiedBy>
  <cp:revision>75</cp:revision>
  <dcterms:created xsi:type="dcterms:W3CDTF">2025-04-07T15:08:52Z</dcterms:created>
  <dcterms:modified xsi:type="dcterms:W3CDTF">2025-04-09T04:18:02Z</dcterms:modified>
</cp:coreProperties>
</file>